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2" r:id="rId5"/>
    <p:sldId id="27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81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45DB7-BF8E-4291-A2B0-885FC83E3A24}" v="8" dt="2025-03-22T23:26:06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69D9-5454-C4A5-E8FD-AFAF6563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54457-B0A0-C676-6099-95B89B181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5A308-B0F7-5EEF-FF80-A77C54A1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CB6BB-F174-9C7A-21C1-2789B1F78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5402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6C9BE-95D2-673E-C8D2-20EF1F000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335B8-56E1-C7FD-E87F-9AEE21ACF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57397-35E7-50BF-8585-0466BDD9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19B0-13AB-5112-0C4D-F2CD41935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08174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F6AF-4E44-D6AA-BF4E-C896A472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542A8-1616-C432-DB0F-11CC5E6A7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060A6-407E-3766-F31B-AADD9BB4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EA25-9F1B-6A31-2CBB-A0299C96F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9357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A24D-758E-A4B3-4EEE-42146025D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A8EB6-EC72-CDA6-B1E5-DF2FAA646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C13E2-EE8D-0873-2B21-CF7E0EFC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B813-8FA6-767C-341D-05C4AFC3B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1138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ACFF6-3232-75C9-E632-8DDEB035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50CF6-28B8-BF9D-477B-C786D2E52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85149-350D-192D-6B22-EDBF9432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0F1C-23C3-AFD1-90A8-D837915DF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228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8C34C-A072-A881-D66E-1D571C303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E3941-ADB8-639D-F1CB-F3A17AE05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EE810-A5D4-C98E-BDA0-CE989A11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49845-447E-9FAE-083A-76F0C66CD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6562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B6DF-671B-BD55-3413-6BAFBB06A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0B1AD-909C-40BF-D442-254451EDA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88775-C5B6-5D50-1F5D-A5AC1A8C7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2199B-901E-55D1-A66F-814F42FCC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6136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7" y="732241"/>
            <a:ext cx="6127630" cy="2057441"/>
          </a:xfrm>
        </p:spPr>
        <p:txBody>
          <a:bodyPr/>
          <a:lstStyle/>
          <a:p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JOB MARKET </a:t>
            </a:r>
            <a:br>
              <a:rPr lang="en-US" altLang="zh-CN" sz="5400" dirty="0">
                <a:latin typeface="Arial Black" panose="020B0A04020102020204" pitchFamily="34" charset="0"/>
              </a:rPr>
            </a:br>
            <a:r>
              <a:rPr lang="en-US" altLang="zh-CN" sz="5400" dirty="0">
                <a:latin typeface="Arial Black" panose="020B0A04020102020204" pitchFamily="34" charset="0"/>
              </a:rPr>
              <a:t>ANALYSIS</a:t>
            </a:r>
            <a:br>
              <a:rPr lang="en-US" altLang="zh-CN" sz="5400" dirty="0">
                <a:latin typeface="Arial Black" panose="020B0A04020102020204" pitchFamily="34" charset="0"/>
              </a:rPr>
            </a:br>
            <a:r>
              <a:rPr lang="en-US" altLang="zh-CN" sz="3200" dirty="0">
                <a:solidFill>
                  <a:srgbClr val="00B050"/>
                </a:solidFill>
                <a:latin typeface="Arial Black" panose="020B0A04020102020204" pitchFamily="34" charset="0"/>
              </a:rPr>
              <a:t>(PRDA - 04)</a:t>
            </a:r>
            <a:endParaRPr lang="en-US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62676" y="4135985"/>
            <a:ext cx="3197214" cy="791144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K. Mohan Chand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E. Rohini Kumar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38985"/>
            <a:ext cx="4752906" cy="5465861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0BF4-5246-518D-E752-D4AB910A6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5D69DB6C-D86B-7925-FE82-17C558CC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" y="461272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Q.4)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Top 5 Industries with Maximum Number of Data Science Related Job Postings 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C8900399-6A24-F0EA-8FC9-FD939AA52B38}"/>
              </a:ext>
            </a:extLst>
          </p:cNvPr>
          <p:cNvSpPr txBox="1">
            <a:spLocks/>
          </p:cNvSpPr>
          <p:nvPr/>
        </p:nvSpPr>
        <p:spPr>
          <a:xfrm>
            <a:off x="465725" y="1283533"/>
            <a:ext cx="6103026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titled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5 Industries with Maximum Number of Data Science Related Job Postings"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key trends in industry demand.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Biotech &amp; Pharmaceuticals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job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postings, 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 &amp; Software and Insurance Carriers,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postings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Software &amp; Network Solutions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Services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postings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These insights reveal the industries with the highest demand for data science talent, offering valuable direction for job seekers.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360400F9-497F-FD8A-B67D-4C012ABD8B1F}"/>
              </a:ext>
            </a:extLst>
          </p:cNvPr>
          <p:cNvSpPr txBox="1">
            <a:spLocks/>
          </p:cNvSpPr>
          <p:nvPr/>
        </p:nvSpPr>
        <p:spPr>
          <a:xfrm>
            <a:off x="7166006" y="5234474"/>
            <a:ext cx="434576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5. Top 5 Industries with Max No of Data 	science related job postings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70FE5-C533-A822-EE28-A9B14328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12" y="1535158"/>
            <a:ext cx="4686077" cy="37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854C-B1E0-4AE0-C710-F3B791F9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68A309CE-96DE-51C8-F5BC-07AEDADF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06" y="2686050"/>
            <a:ext cx="6681524" cy="148589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Companies with Maximum Number of Job Openings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30BBF19-63AE-06C2-D45B-4FD40815E804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D10D92-BB58-0460-CB04-301EF529FD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6510E-8B7E-13E8-0490-AAB241E0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7499827C-E8BA-2203-E746-54ADC0B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0" y="246668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</a:t>
            </a:r>
            <a:r>
              <a:rPr lang="en-US" sz="3400" b="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5</a:t>
            </a: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)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Companies with Maximum Number of Job Openings 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F038CAAF-2058-BA72-28EF-F810ED7D4FFB}"/>
              </a:ext>
            </a:extLst>
          </p:cNvPr>
          <p:cNvSpPr txBox="1">
            <a:spLocks/>
          </p:cNvSpPr>
          <p:nvPr/>
        </p:nvSpPr>
        <p:spPr>
          <a:xfrm>
            <a:off x="465725" y="1283533"/>
            <a:ext cx="5776455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"Companies with Maximum Number of Job Openings"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Takeda Pharmaceuticals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leader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job openings,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MassMutual and Reynolds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openings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Liberty and PNNL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9, while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 portal, Pfizer, Software Engineering Institute, and Astria Zen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have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openings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Companies like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Esri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Novetta, Q2 Solutions, Tap joy, and Advanced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each)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contribute significantly.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counts, such 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openings for Sumiton, The Hanover, Autodesk, and others, underline varying job opportunities across companies, offering a strategic overview for job seekers.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7AC6DDBF-FE39-665D-2B7A-5972E10A666A}"/>
              </a:ext>
            </a:extLst>
          </p:cNvPr>
          <p:cNvSpPr txBox="1">
            <a:spLocks/>
          </p:cNvSpPr>
          <p:nvPr/>
        </p:nvSpPr>
        <p:spPr>
          <a:xfrm>
            <a:off x="7284081" y="4758612"/>
            <a:ext cx="434576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6. Companies with Maximum Number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of job postings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1619F-6FD2-6598-F4F0-07D82431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0" y="1514787"/>
            <a:ext cx="4581913" cy="3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F57-9F65-ACA4-3196-A13D98A4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1684DBE8-A05F-0865-78F4-42FC73A4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970" y="2752725"/>
            <a:ext cx="6218445" cy="148589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Job Titles with most number of Jobs ,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Salary of Job Titles with most number of Jobs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49B7A2E-490F-2B1A-EBD8-2491CA59D820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CAB9D3-1217-3D8E-D621-B8DE2807EE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6 , 7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8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65D1-6118-7777-839B-4BF2D3DF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F2DE00AF-089D-E4C0-E415-953F3F45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0" y="153573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Q.6)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Job Titles with Most Number of Job Openings 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9E285BD6-7AC3-5F81-8A20-89751503164D}"/>
              </a:ext>
            </a:extLst>
          </p:cNvPr>
          <p:cNvSpPr txBox="1">
            <a:spLocks/>
          </p:cNvSpPr>
          <p:nvPr/>
        </p:nvSpPr>
        <p:spPr>
          <a:xfrm>
            <a:off x="391080" y="899048"/>
            <a:ext cx="11115120" cy="245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provides insights into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“Job openings, job titles, and salary estimates across 14 companies”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Each company has 3 to 4 openings for roles such as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Scientist, Data Engineer, Analyst, Machine Learning Engineer, and other related positions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estimates, sourced from Glassdoor or employers, are presented as ranges, offering valuable benchmarks for potential candidates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the grid highlights specific job titles like Data Modeler, Director of Data Analytics, and Project Manager, showcasing the diversity of roles available in the data science field.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AEC1E1EE-CD7F-522C-DC5E-DD198600C972}"/>
              </a:ext>
            </a:extLst>
          </p:cNvPr>
          <p:cNvSpPr txBox="1">
            <a:spLocks/>
          </p:cNvSpPr>
          <p:nvPr/>
        </p:nvSpPr>
        <p:spPr>
          <a:xfrm>
            <a:off x="3502266" y="6035739"/>
            <a:ext cx="5946533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7. Job Titles with most Number of  job postings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833D9-6BB9-7B45-92C8-CD57B384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42" y="3429000"/>
            <a:ext cx="9883997" cy="27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9026-3E3C-D09E-9304-7B3A8BCB1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5019EFCC-D19D-E411-5EAA-B01E1CC5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06" y="2686050"/>
            <a:ext cx="6681524" cy="148589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Skills required by Companies for Each Job Title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5FD1CE4-5823-4BFE-AB9F-848640B1FDB4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62F7DB-4205-5721-DD1C-235651EA8B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8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2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F6EFE-5838-96E5-2696-A1281224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588D9675-3E1D-8610-F072-CD53579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92" y="228218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</a:t>
            </a:r>
            <a:r>
              <a:rPr lang="en-US" sz="3400" b="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8</a:t>
            </a: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)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Skills required by Companies for Each Job Title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EF59035B-1E27-2559-1CC7-001D30C15602}"/>
              </a:ext>
            </a:extLst>
          </p:cNvPr>
          <p:cNvSpPr txBox="1">
            <a:spLocks/>
          </p:cNvSpPr>
          <p:nvPr/>
        </p:nvSpPr>
        <p:spPr>
          <a:xfrm>
            <a:off x="7051293" y="5098443"/>
            <a:ext cx="3859586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8. Skill required by companies for 	each Job Title.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403E8-F4E8-E80E-985F-45ECE49D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4" y="1342692"/>
            <a:ext cx="5365844" cy="3755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D676C-CB92-CD69-386D-DB565CBDA799}"/>
              </a:ext>
            </a:extLst>
          </p:cNvPr>
          <p:cNvSpPr txBox="1"/>
          <p:nvPr/>
        </p:nvSpPr>
        <p:spPr>
          <a:xfrm>
            <a:off x="527992" y="1342692"/>
            <a:ext cx="52838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Visualization highlights the demand for specific technical skills across various job titles ”.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dominates with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job titles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it,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(228),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(73),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tools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(72),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Excel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roles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(371)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SQL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(352)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critical, along with AWS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underscores the significance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 science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strategic insights for job seekers aiming to align their skill sets with market demands.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4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F884-313E-F162-91EB-FB02FB28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652CB0C-DBC1-6F42-9005-262677F0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06" y="2686050"/>
            <a:ext cx="6681524" cy="148589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Relation between Average Salary and Education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F322D37-FF5C-424B-23B6-670C371FDCFA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1E2B5B6-4CE2-5BFA-C2A3-58FFEA3B16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9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9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BE068-CCB0-BA7E-5E9E-CE5692EDF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95E2D0C7-2E7C-BE75-300E-A6AFA41C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91" y="447374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4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Q.9)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Relation between Average Salary &amp; Education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98B3403E-C3DF-8C91-CD4F-45EE90E1C6FE}"/>
              </a:ext>
            </a:extLst>
          </p:cNvPr>
          <p:cNvSpPr txBox="1">
            <a:spLocks/>
          </p:cNvSpPr>
          <p:nvPr/>
        </p:nvSpPr>
        <p:spPr>
          <a:xfrm>
            <a:off x="7537102" y="4810831"/>
            <a:ext cx="3859586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9. Relation between Average Salary 	    and Education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FA9C8-0E7F-6A32-489C-A59E39626232}"/>
              </a:ext>
            </a:extLst>
          </p:cNvPr>
          <p:cNvSpPr txBox="1"/>
          <p:nvPr/>
        </p:nvSpPr>
        <p:spPr>
          <a:xfrm>
            <a:off x="527991" y="1615452"/>
            <a:ext cx="61433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titled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"Relation between Average Salary and Education"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how average salary correlates with educational attainment.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salary of 136K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those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Master's Degree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individuals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unspecified education levels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figures demonstrate the positive impact of higher education on earning potential, emphasizing the value of pursuing advanced degrees.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3E451-15AA-8F5E-9603-2E2D1869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122" y="1680766"/>
            <a:ext cx="4240832" cy="31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422-B910-4E2B-2BDE-39B74CF1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F2039C1F-D9CC-C2EE-E8F1-DC89369F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91" y="447374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Top 10 Industries offer the highest average Salaries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1E4CE2B9-D39F-BB5F-B4E7-36113DE7C8F4}"/>
              </a:ext>
            </a:extLst>
          </p:cNvPr>
          <p:cNvSpPr txBox="1">
            <a:spLocks/>
          </p:cNvSpPr>
          <p:nvPr/>
        </p:nvSpPr>
        <p:spPr>
          <a:xfrm>
            <a:off x="7287952" y="4899565"/>
            <a:ext cx="428275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Fig.10 Top 10 Industries Offer the  highest 	         Average Salaries.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88C60-3C1F-2EDD-D196-C2D29BB2A727}"/>
              </a:ext>
            </a:extLst>
          </p:cNvPr>
          <p:cNvSpPr txBox="1"/>
          <p:nvPr/>
        </p:nvSpPr>
        <p:spPr>
          <a:xfrm>
            <a:off x="621297" y="1415085"/>
            <a:ext cx="60500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titled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Top 10 Industries Offering the Highest Average Salaries 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showcases industries with notable salary offerings.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Retail Stores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with an impressive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Picture Production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Analytics and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Services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(131K)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Auctions &amp; Galleries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(128K)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(128K)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feature prominently.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down the list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K-12 Education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(125K)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Broadcast &amp; Cable Networks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(123K),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 &amp; Pharmaceutical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(122K),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Computer Hardware &amp; Software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(120K).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labels underline significant differences across industries, providing essential insights for career planning and industry 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7D243-F153-7025-3247-62AE9636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82" y="1649768"/>
            <a:ext cx="4770533" cy="33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3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76" y="2041070"/>
            <a:ext cx="6215783" cy="2775857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States with </a:t>
            </a:r>
            <a:r>
              <a:rPr lang="en-US" b="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the most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 Number of Jobs ?</a:t>
            </a:r>
            <a:endParaRPr lang="en-US" sz="88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4FB1891-8816-6575-2BED-5C95F0840261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I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05E2-79CA-2D16-39A2-F7E9A40E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E9FD6ECE-EEFB-AA03-43A8-28A3C8B0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91" y="447374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Top 7 Highest paying jobs located geographically 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34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C83B163C-7232-9E3E-631C-26B2D930837C}"/>
              </a:ext>
            </a:extLst>
          </p:cNvPr>
          <p:cNvSpPr txBox="1">
            <a:spLocks/>
          </p:cNvSpPr>
          <p:nvPr/>
        </p:nvSpPr>
        <p:spPr>
          <a:xfrm>
            <a:off x="7539878" y="5160822"/>
            <a:ext cx="428275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Fig.11 Top 7 highest paying jobs located 	       geographically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8EFA-A73B-B016-C9C0-A7EB9564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70" y="1415085"/>
            <a:ext cx="4356733" cy="3745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820F5-C561-40D9-197B-2D3E636A3764}"/>
              </a:ext>
            </a:extLst>
          </p:cNvPr>
          <p:cNvSpPr txBox="1"/>
          <p:nvPr/>
        </p:nvSpPr>
        <p:spPr>
          <a:xfrm>
            <a:off x="621297" y="1527052"/>
            <a:ext cx="60500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highlights “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salary variations across U.S. states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showcasing significant differences.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salary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123.50K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Illinois 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119.49K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116.59K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Jersey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112.57K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with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110.21K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has an average salary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106.22K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concludes the list with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104.36K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figures emphasize regional economic disparities, offering valuable insights for professionals evaluating salary expectations across states.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8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9BAE-1E76-E244-6D21-67A4ABBB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E83EC2AD-6227-A02E-C3B9-D3579081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6" y="332164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Founded Year vs Average Salary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40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5391E7EF-2367-B980-1EE8-D8B1938DA912}"/>
              </a:ext>
            </a:extLst>
          </p:cNvPr>
          <p:cNvSpPr txBox="1">
            <a:spLocks/>
          </p:cNvSpPr>
          <p:nvPr/>
        </p:nvSpPr>
        <p:spPr>
          <a:xfrm>
            <a:off x="7689168" y="5223402"/>
            <a:ext cx="428275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Fig.12 Founded Year Vs Average Salary.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AEAB9-CF6F-251E-59E5-86888B394C65}"/>
              </a:ext>
            </a:extLst>
          </p:cNvPr>
          <p:cNvSpPr txBox="1"/>
          <p:nvPr/>
        </p:nvSpPr>
        <p:spPr>
          <a:xfrm>
            <a:off x="453346" y="1275126"/>
            <a:ext cx="643339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titled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"Founded Year vs Avg Salary"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illustrates significant trends and fluctuations in average salaries across different years.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was 128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gradually declined to 53 by 1900.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recovery followed,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 rising to 147 in 1920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most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observation is a dramatic peak in 1950, reaching a staggering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7270,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suggesting extraordinary economic conditions or anomalies.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spike was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short-lived, as salaries fell to 136 by 1960, showing stabilization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modest rise to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observed before plateauing at 161 in 2000. More recently,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2010, salaries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to 82,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reflecting modern economic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highlights a cyclic pattern of growth, decline, and recovery over time, with data labels marking key shifts to provide a clear understanding of economic changes across decades. This analysis encapsulates the interplay of historical events and economic forces shaping salary trends.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28862-27CE-3859-731A-C6EE032D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77" y="1335476"/>
            <a:ext cx="4534678" cy="40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DDEA6-138F-3E19-2371-86C81472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37BD97FA-C34C-C543-7CC4-40B1E0BD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6" y="332164"/>
            <a:ext cx="10563059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Job Title By Seniority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?</a:t>
            </a:r>
            <a:endParaRPr lang="en-US" sz="40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4E21913E-9858-777E-8398-267EEFD5421C}"/>
              </a:ext>
            </a:extLst>
          </p:cNvPr>
          <p:cNvSpPr txBox="1">
            <a:spLocks/>
          </p:cNvSpPr>
          <p:nvPr/>
        </p:nvSpPr>
        <p:spPr>
          <a:xfrm>
            <a:off x="8043731" y="5260151"/>
            <a:ext cx="428275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Fig.13 Job Title by Seniority.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3BD71-87E1-6FE7-622D-FB80424A52FD}"/>
              </a:ext>
            </a:extLst>
          </p:cNvPr>
          <p:cNvSpPr txBox="1"/>
          <p:nvPr/>
        </p:nvSpPr>
        <p:spPr>
          <a:xfrm>
            <a:off x="453346" y="1275126"/>
            <a:ext cx="64333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titled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"Job Title By Seniority"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visual breakdown of job counts across various job titles, categorized by seniority levels: junior, not specified, and senior.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role dominates with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job count of 187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its demand across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 follows with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 jobs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its relevance in the industry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 roles,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and Machine Learning Engineer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moderate counts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their specialized nature. Unique job titles like Data Scientist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Practitioner and Director have fewer roles, suggesting niche opportunities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Interestingly, the "Not Specified" category adds ambiguity to several titles, revealing potential gaps in clarity for seniority designation.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underscores the prominence of data-centric roles, particularly data scientists and engineers, in shaping the field's workforce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Adding data labels would enhance the clarity and immediate insight from the chart.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3DE2-9459-9E34-B2E1-F5D45EB5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04" y="1418808"/>
            <a:ext cx="4150234" cy="41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64179" y="4729696"/>
            <a:ext cx="2098039" cy="506399"/>
          </a:xfrm>
        </p:spPr>
        <p:txBody>
          <a:bodyPr/>
          <a:lstStyle/>
          <a:p>
            <a:r>
              <a:rPr lang="en-US" dirty="0"/>
              <a:t>K. Mohan Chand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64179" y="5175958"/>
            <a:ext cx="2098038" cy="506399"/>
          </a:xfrm>
        </p:spPr>
        <p:txBody>
          <a:bodyPr/>
          <a:lstStyle/>
          <a:p>
            <a:r>
              <a:rPr lang="en-US" dirty="0"/>
              <a:t>Team 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637441" y="4729696"/>
            <a:ext cx="2098039" cy="506399"/>
          </a:xfrm>
        </p:spPr>
        <p:txBody>
          <a:bodyPr/>
          <a:lstStyle/>
          <a:p>
            <a:r>
              <a:rPr lang="en-US" dirty="0"/>
              <a:t>E. Rohini Kumar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07849" y="5180125"/>
            <a:ext cx="2098038" cy="506399"/>
          </a:xfrm>
        </p:spPr>
        <p:txBody>
          <a:bodyPr/>
          <a:lstStyle/>
          <a:p>
            <a:r>
              <a:rPr lang="en-US" dirty="0"/>
              <a:t>Team Mate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A8B0BAE-6604-1367-0F66-4616FCFFD93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8859" r="-4015" b="23132"/>
          <a:stretch/>
        </p:blipFill>
        <p:spPr>
          <a:xfrm>
            <a:off x="3064179" y="2136950"/>
            <a:ext cx="2147610" cy="2592746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EAA7B04-6908-F699-2C4A-8FF1EE167F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 l="-2364" t="1120" r="-1651" b="22497"/>
          <a:stretch/>
        </p:blipFill>
        <p:spPr>
          <a:xfrm>
            <a:off x="6607849" y="2099507"/>
            <a:ext cx="2127631" cy="2658985"/>
          </a:xfrm>
          <a:prstGeom prst="hexagon">
            <a:avLst>
              <a:gd name="adj" fmla="val 0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033" y="1812519"/>
            <a:ext cx="5055698" cy="1325563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1"/>
            <a:ext cx="3034145" cy="871520"/>
          </a:xfrm>
        </p:spPr>
        <p:txBody>
          <a:bodyPr/>
          <a:lstStyle/>
          <a:p>
            <a:r>
              <a:rPr lang="en-US" dirty="0"/>
              <a:t>immohanchand@gmail.com</a:t>
            </a:r>
          </a:p>
          <a:p>
            <a:pPr lvl="0"/>
            <a:r>
              <a:rPr lang="en-US" dirty="0"/>
              <a:t>erk6557@gmail.com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E26E509B-BD6A-B36D-5F00-12C3285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4" y="364675"/>
            <a:ext cx="8967525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Q.1) States with </a:t>
            </a:r>
            <a:r>
              <a:rPr lang="en-US" b="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the most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 Number of Jobs ?</a:t>
            </a:r>
            <a:endParaRPr lang="en-US" sz="88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D558B6-5D39-3D66-4512-C3BCA01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73" y="1725577"/>
            <a:ext cx="4672333" cy="3275634"/>
          </a:xfrm>
          <a:prstGeom prst="rect">
            <a:avLst/>
          </a:prstGeom>
        </p:spPr>
      </p:pic>
      <p:sp>
        <p:nvSpPr>
          <p:cNvPr id="19" name="Title 45">
            <a:extLst>
              <a:ext uri="{FF2B5EF4-FFF2-40B4-BE49-F238E27FC236}">
                <a16:creationId xmlns:a16="http://schemas.microsoft.com/office/drawing/2014/main" id="{4F7E2050-1FEA-E7AD-8780-15034F97FF53}"/>
              </a:ext>
            </a:extLst>
          </p:cNvPr>
          <p:cNvSpPr txBox="1">
            <a:spLocks/>
          </p:cNvSpPr>
          <p:nvPr/>
        </p:nvSpPr>
        <p:spPr>
          <a:xfrm>
            <a:off x="456394" y="1378786"/>
            <a:ext cx="6364285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titled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10 States With most Number of Jobs"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significant variations in job distribution across the top U.S. states. </a:t>
            </a:r>
          </a:p>
          <a:p>
            <a:pPr algn="just">
              <a:lnSpc>
                <a:spcPct val="100000"/>
              </a:lnSpc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prominently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496 jobs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(230)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(221)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Illinois and Virginia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round out the upper tier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 and 135 jobs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states like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(85),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Jersey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(51),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Pennsylvania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(48)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relatively lower job counts, emphasizing regional disparities in job availability. This visual insight underscores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California's dominant role in job concentration compared to other state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6B1333C7-B09C-635B-1510-378AA143989B}"/>
              </a:ext>
            </a:extLst>
          </p:cNvPr>
          <p:cNvSpPr txBox="1">
            <a:spLocks/>
          </p:cNvSpPr>
          <p:nvPr/>
        </p:nvSpPr>
        <p:spPr>
          <a:xfrm>
            <a:off x="7751030" y="4917235"/>
            <a:ext cx="3557672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1. Top 10 States with the most  	number of Jobs</a:t>
            </a:r>
          </a:p>
        </p:txBody>
      </p:sp>
    </p:spTree>
    <p:extLst>
      <p:ext uri="{BB962C8B-B14F-4D97-AF65-F5344CB8AC3E}">
        <p14:creationId xmlns:p14="http://schemas.microsoft.com/office/powerpoint/2010/main" val="8554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97C7-0C78-7389-40A7-54E1472E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2D3FF6A1-544B-E797-BC49-0423F822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76" y="2041070"/>
            <a:ext cx="6215783" cy="2775857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Average Minimal and Maximal Salaries in Different States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11EC71C-57C0-6110-25B7-7E73C2B10799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264B8F7-09D2-046B-6046-C86CB6E92A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8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46B4-D58D-11BF-519E-2C5ECFD83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72871F91-B42F-7715-1CB7-EDF7B697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4" y="364675"/>
            <a:ext cx="8967525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Q.2) Average Minimal Salaries in Different States ?</a:t>
            </a:r>
            <a:endParaRPr lang="en-US" sz="88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9BF3B98F-8B14-B605-8B59-8572A83C6EC7}"/>
              </a:ext>
            </a:extLst>
          </p:cNvPr>
          <p:cNvSpPr txBox="1">
            <a:spLocks/>
          </p:cNvSpPr>
          <p:nvPr/>
        </p:nvSpPr>
        <p:spPr>
          <a:xfrm>
            <a:off x="456394" y="1378786"/>
            <a:ext cx="6364285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titled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10 States of Average Minimal Salaries in $ X,000"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reveals notable disparities in salary levels across the top U.S. states.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with the highest average minimal salary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$100,000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Illinois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$95,000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Jersey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$90,000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and New York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stand out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$84,000 and $81,000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a downward trend 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$77,000,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$75,000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Texas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$73,000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Florida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$67,000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Pennsylvania concluding the list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$54,000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figures underline regional variations in salary trends, offering valuable insights for job seekers and policymakers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E6FFA7EA-134C-4938-9DB3-317F562A40EB}"/>
              </a:ext>
            </a:extLst>
          </p:cNvPr>
          <p:cNvSpPr txBox="1">
            <a:spLocks/>
          </p:cNvSpPr>
          <p:nvPr/>
        </p:nvSpPr>
        <p:spPr>
          <a:xfrm>
            <a:off x="7751030" y="4917235"/>
            <a:ext cx="3557672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2. Average Minimal Salaries in 	different States.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9A62D-27A4-8D5F-F9CD-8AEA2D61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61" y="1543359"/>
            <a:ext cx="4802247" cy="35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F9A1A-AA8B-8485-17D0-351A1E01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A015DB7E-1D36-E2A4-5E3F-D5D153E2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4" y="364675"/>
            <a:ext cx="8967525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Q.2) Average Maximal Salaries in Different States ?</a:t>
            </a:r>
            <a:endParaRPr lang="en-US" sz="88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C04C92DE-B718-2CFD-15B5-D8FD15FDA556}"/>
              </a:ext>
            </a:extLst>
          </p:cNvPr>
          <p:cNvSpPr txBox="1">
            <a:spLocks/>
          </p:cNvSpPr>
          <p:nvPr/>
        </p:nvSpPr>
        <p:spPr>
          <a:xfrm>
            <a:off x="456394" y="1378786"/>
            <a:ext cx="6364285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10 States of Average Maximal Salaries in $ X,000,"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reveals substantial variation in salary scales across the U.S.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the lead with an average maximal salary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$158,000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Illinois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($149,000)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New Jersey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($141,000)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states, such 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($140,000),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($134,000),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New York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($131,000),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rank highly.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($125,000),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($118,000),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Pennsylvania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($98,000),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Florida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($98,000)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out the list, highlighting noticeable regional differences in salary levels that are essential for career planning and decision-making.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214F40E6-8BE1-B7C3-F719-AFB7C548EB62}"/>
              </a:ext>
            </a:extLst>
          </p:cNvPr>
          <p:cNvSpPr txBox="1">
            <a:spLocks/>
          </p:cNvSpPr>
          <p:nvPr/>
        </p:nvSpPr>
        <p:spPr>
          <a:xfrm>
            <a:off x="7825674" y="4786606"/>
            <a:ext cx="3557672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 Average Maximal Salaries in 	different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FC4B1-DC11-D89E-027D-A2F88538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23" y="1561430"/>
            <a:ext cx="4671483" cy="33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E34A-B389-F7C4-7B7B-E181FF44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82C53490-946B-D97C-1D2C-9C393B5B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76" y="2041070"/>
            <a:ext cx="6215783" cy="2775857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Average Salary in different States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9659B27-304B-AD50-9135-01852170B504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965891-B99C-956C-F0BA-1DFD824428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F5C1-E340-B756-4E3B-04377313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5">
            <a:extLst>
              <a:ext uri="{FF2B5EF4-FFF2-40B4-BE49-F238E27FC236}">
                <a16:creationId xmlns:a16="http://schemas.microsoft.com/office/drawing/2014/main" id="{87C072FE-3F9B-C544-B936-78DA811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4" y="272730"/>
            <a:ext cx="8967525" cy="82226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Q.3) Average Salaries in Different States ?</a:t>
            </a:r>
            <a:endParaRPr lang="en-US" sz="8800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8C6DD5C2-F20D-0463-DB13-EE31A278C0C7}"/>
              </a:ext>
            </a:extLst>
          </p:cNvPr>
          <p:cNvSpPr txBox="1">
            <a:spLocks/>
          </p:cNvSpPr>
          <p:nvPr/>
        </p:nvSpPr>
        <p:spPr>
          <a:xfrm>
            <a:off x="456394" y="1120649"/>
            <a:ext cx="6364285" cy="4703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comparing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“Average salaries across various U.S. states”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shows significant regional variations.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tops the list with an average salary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126.59K,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Illinois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(119.49K)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Colorado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(96.91K).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lower end,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Louisiana records the lowest average salary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48.00K,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Iowa is slightly higher 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54.50K.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notable states include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Arizona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(88.19K),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(79.40K),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Kentucky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(84.00K),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illustrating the diverse economic landscape across states. These insights provide valuable guidance for job seekers and organizations assessing regional salary benchmarks.</a:t>
            </a:r>
          </a:p>
        </p:txBody>
      </p:sp>
      <p:sp>
        <p:nvSpPr>
          <p:cNvPr id="20" name="Title 45">
            <a:extLst>
              <a:ext uri="{FF2B5EF4-FFF2-40B4-BE49-F238E27FC236}">
                <a16:creationId xmlns:a16="http://schemas.microsoft.com/office/drawing/2014/main" id="{3CB52CEC-58C0-2B83-502D-5BA21D82B096}"/>
              </a:ext>
            </a:extLst>
          </p:cNvPr>
          <p:cNvSpPr txBox="1">
            <a:spLocks/>
          </p:cNvSpPr>
          <p:nvPr/>
        </p:nvSpPr>
        <p:spPr>
          <a:xfrm>
            <a:off x="7595118" y="5355774"/>
            <a:ext cx="4345761" cy="822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4. Average Salaries in different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3724D-4C1C-CFCC-8353-7F8819DC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57" y="775805"/>
            <a:ext cx="3725104" cy="48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BD301-C9A0-E95A-6825-F3901BFF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A6566A76-DF4B-2676-E789-1F356567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76" y="2041070"/>
            <a:ext cx="6681524" cy="2775857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loucester MT Extra Condensed" panose="02030808020601010101" pitchFamily="18" charset="0"/>
              </a:rPr>
              <a:t>Top 5 Industries with Maximum Number of Data Science Related Job Postings ?</a:t>
            </a:r>
            <a:endParaRPr lang="en-US" b="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70289FF-F162-AD1E-877C-999D064EE186}"/>
              </a:ext>
            </a:extLst>
          </p:cNvPr>
          <p:cNvSpPr/>
          <p:nvPr/>
        </p:nvSpPr>
        <p:spPr>
          <a:xfrm rot="1808875">
            <a:off x="1651519" y="2108719"/>
            <a:ext cx="2929813" cy="264056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7BEB4E-0A47-7F2D-16B9-9A42D31966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97216" y="2893585"/>
            <a:ext cx="2438418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Question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  <a:latin typeface="Mistral" panose="03090702030407020403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258</TotalTime>
  <Words>1932</Words>
  <Application>Microsoft Office PowerPoint</Application>
  <PresentationFormat>Widescreen</PresentationFormat>
  <Paragraphs>144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等线</vt:lpstr>
      <vt:lpstr>Abadi</vt:lpstr>
      <vt:lpstr>Arial</vt:lpstr>
      <vt:lpstr>Arial Black</vt:lpstr>
      <vt:lpstr>Calibri</vt:lpstr>
      <vt:lpstr>Chiller</vt:lpstr>
      <vt:lpstr>Gloucester MT Extra Condensed</vt:lpstr>
      <vt:lpstr>Mistral</vt:lpstr>
      <vt:lpstr>Posterama Text Black</vt:lpstr>
      <vt:lpstr>Posterama Text SemiBold</vt:lpstr>
      <vt:lpstr>Times New Roman</vt:lpstr>
      <vt:lpstr>Custom​​</vt:lpstr>
      <vt:lpstr>JOB MARKET  ANALYSIS (PRDA - 04)</vt:lpstr>
      <vt:lpstr>States with the most Number of Jobs ?</vt:lpstr>
      <vt:lpstr>Q.1) States with the most Number of Jobs ?</vt:lpstr>
      <vt:lpstr>Average Minimal and Maximal Salaries in Different States ?</vt:lpstr>
      <vt:lpstr>Q.2) Average Minimal Salaries in Different States ?</vt:lpstr>
      <vt:lpstr>Q.2) Average Maximal Salaries in Different States ?</vt:lpstr>
      <vt:lpstr>Average Salary in different States ?</vt:lpstr>
      <vt:lpstr>Q.3) Average Salaries in Different States ?</vt:lpstr>
      <vt:lpstr>Top 5 Industries with Maximum Number of Data Science Related Job Postings ?</vt:lpstr>
      <vt:lpstr>Q.4) Top 5 Industries with Maximum Number of Data Science Related Job Postings ?</vt:lpstr>
      <vt:lpstr>Companies with Maximum Number of Job Openings ?</vt:lpstr>
      <vt:lpstr>Q.5) Companies with Maximum Number of Job Openings ?</vt:lpstr>
      <vt:lpstr>Job Titles with most number of Jobs ,  Salary of Job Titles with most number of Jobs ?</vt:lpstr>
      <vt:lpstr>Q.6) Job Titles with Most Number of Job Openings ?</vt:lpstr>
      <vt:lpstr>Skills required by Companies for Each Job Title ?</vt:lpstr>
      <vt:lpstr>Q.8) Skills required by Companies for Each Job Title ?</vt:lpstr>
      <vt:lpstr>Relation between Average Salary and Education ?</vt:lpstr>
      <vt:lpstr>Q.9) Relation between Average Salary &amp; Education ?</vt:lpstr>
      <vt:lpstr>Top 10 Industries offer the highest average Salaries ?</vt:lpstr>
      <vt:lpstr>Top 7 Highest paying jobs located geographically ?</vt:lpstr>
      <vt:lpstr>Founded Year vs Average Salary ?</vt:lpstr>
      <vt:lpstr>Job Title By Seniority ?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@ FLAME</dc:creator>
  <cp:lastModifiedBy>@ FLAME</cp:lastModifiedBy>
  <cp:revision>16</cp:revision>
  <dcterms:created xsi:type="dcterms:W3CDTF">2025-03-22T21:27:40Z</dcterms:created>
  <dcterms:modified xsi:type="dcterms:W3CDTF">2025-03-25T06:37:12Z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