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50"/>
  </p:notes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7" r:id="rId22"/>
    <p:sldId id="328" r:id="rId23"/>
    <p:sldId id="329" r:id="rId24"/>
    <p:sldId id="330" r:id="rId25"/>
    <p:sldId id="331" r:id="rId26"/>
    <p:sldId id="332" r:id="rId27"/>
    <p:sldId id="333" r:id="rId28"/>
    <p:sldId id="334"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53" r:id="rId42"/>
    <p:sldId id="348" r:id="rId43"/>
    <p:sldId id="349" r:id="rId44"/>
    <p:sldId id="350" r:id="rId45"/>
    <p:sldId id="351" r:id="rId46"/>
    <p:sldId id="352" r:id="rId47"/>
    <p:sldId id="354" r:id="rId48"/>
    <p:sldId id="35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custT="1"/>
      <dgm:spPr/>
      <dgm:t>
        <a:bodyPr/>
        <a:lstStyle/>
        <a:p>
          <a:r>
            <a:rPr lang="en-US" sz="1800" b="1" dirty="0">
              <a:latin typeface="+mj-lt"/>
            </a:rPr>
            <a:t>Task 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custT="1"/>
      <dgm:spPr/>
      <dgm:t>
        <a:bodyPr/>
        <a:lstStyle/>
        <a:p>
          <a:pPr algn="ctr">
            <a:lnSpc>
              <a:spcPct val="120000"/>
            </a:lnSpc>
          </a:pPr>
          <a:r>
            <a:rPr lang="en-US" sz="1600" b="0" dirty="0"/>
            <a:t>Create 3 KPI’s that list the number of employees, percent of workers working remotely and in HQ and the average age.</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custT="1"/>
      <dgm:spPr/>
      <dgm:t>
        <a:bodyPr/>
        <a:lstStyle/>
        <a:p>
          <a:r>
            <a:rPr lang="en-US" sz="1800" b="1" dirty="0">
              <a:latin typeface="+mj-lt"/>
            </a:rPr>
            <a:t>Task 2 </a:t>
          </a:r>
          <a:endParaRPr lang="en-US" sz="1800" dirty="0"/>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custT="1"/>
      <dgm:spPr/>
      <dgm:t>
        <a:bodyPr/>
        <a:lstStyle/>
        <a:p>
          <a:pPr algn="ctr"/>
          <a:r>
            <a:rPr lang="en-US" sz="1600" dirty="0"/>
            <a:t>Create</a:t>
          </a:r>
          <a:r>
            <a:rPr lang="en-US" sz="1600" baseline="0" dirty="0"/>
            <a:t> a Line Chart showing the </a:t>
          </a:r>
        </a:p>
        <a:p>
          <a:pPr algn="ctr"/>
          <a:r>
            <a:rPr lang="en-US" sz="1600" baseline="0" dirty="0"/>
            <a:t>hiring rate By Year.</a:t>
          </a:r>
          <a:endParaRPr lang="en-US" sz="1600"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custT="1"/>
      <dgm:spPr/>
      <dgm:t>
        <a:bodyPr/>
        <a:lstStyle/>
        <a:p>
          <a:r>
            <a:rPr lang="en-US" sz="1800" b="1" dirty="0"/>
            <a:t>Task 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custT="1"/>
      <dgm:spPr/>
      <dgm:t>
        <a:bodyPr/>
        <a:lstStyle/>
        <a:p>
          <a:r>
            <a:rPr lang="en-US" sz="1600" dirty="0"/>
            <a:t>Create</a:t>
          </a:r>
          <a:r>
            <a:rPr lang="en-US" sz="1600" baseline="0" dirty="0"/>
            <a:t> a Donut Chart representing the gender of the employees.</a:t>
          </a:r>
          <a:endParaRPr lang="en-US" sz="1600" dirty="0"/>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custT="1"/>
      <dgm:spPr/>
      <dgm:t>
        <a:bodyPr/>
        <a:lstStyle/>
        <a:p>
          <a:r>
            <a:rPr lang="en-US" sz="1800" b="1" dirty="0">
              <a:latin typeface="+mj-lt"/>
            </a:rPr>
            <a:t>Task 4</a:t>
          </a:r>
          <a:endParaRPr lang="en-US" sz="1100" dirty="0"/>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custT="1"/>
      <dgm:spPr/>
      <dgm:t>
        <a:bodyPr/>
        <a:lstStyle/>
        <a:p>
          <a:r>
            <a:rPr lang="en-US" sz="1600" dirty="0"/>
            <a:t>Create a 3 Bar Charts showing Employee by State, By Department and By Race.</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custScaleX="103667" custLinFactNeighborX="-25704" custLinFactNeighborY="2596">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custLinFactNeighborX="-2162" custLinFactNeighborY="-4048">
        <dgm:presLayoutVars>
          <dgm:bulletEnabled val="1"/>
        </dgm:presLayoutVars>
      </dgm:prSet>
      <dgm:spPr/>
    </dgm:pt>
    <dgm:pt modelId="{6898D4C1-54F6-4DA4-9607-F444437C8E6E}" type="pres">
      <dgm:prSet presAssocID="{9B50AE85-DEA1-41F3-9C2C-24A18069C473}" presName="ConnectLine1" presStyleLbl="sibTrans1D1" presStyleIdx="0" presStyleCnt="4" custLinFactX="-547097" custLinFactNeighborX="-600000" custLinFactNeighborY="-23231"/>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custLinFactX="-245359" custLinFactNeighborX="-300000" custLinFactNeighborY="-9292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custLinFactNeighborX="-23892" custLinFactNeighborY="2597">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custLinFactNeighborX="-9810" custLinFactNeighborY="-1715">
        <dgm:presLayoutVars>
          <dgm:bulletEnabled val="1"/>
        </dgm:presLayoutVars>
      </dgm:prSet>
      <dgm:spPr/>
    </dgm:pt>
    <dgm:pt modelId="{152FB453-AA1C-4C6D-86AE-2A7A4BF73B8B}" type="pres">
      <dgm:prSet presAssocID="{B157653D-2397-47E3-94A8-8E8B13726408}" presName="ConnectLine1" presStyleLbl="sibTrans1D1" presStyleIdx="1" presStyleCnt="4" custLinFactX="-665592" custLinFactNeighborX="-700000" custLinFactNeighborY="9738"/>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custLinFactX="-300000" custLinFactNeighborX="-336253" custLinFactNeighborY="51940"/>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custScaleX="127448" custLinFactNeighborX="-11415" custLinFactNeighborY="2597">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custLinFactNeighborX="-5581" custLinFactNeighborY="6340">
        <dgm:presLayoutVars>
          <dgm:bulletEnabled val="1"/>
        </dgm:presLayoutVars>
      </dgm:prSet>
      <dgm:spPr/>
    </dgm:pt>
    <dgm:pt modelId="{26F3F9B3-7461-4A61-97B5-AF1F062A6A31}" type="pres">
      <dgm:prSet presAssocID="{501DC69F-43F9-4B1E-BE22-6D9FA0AFC528}" presName="ConnectLine1" presStyleLbl="sibTrans1D1" presStyleIdx="2" presStyleCnt="4" custLinFactX="-300000" custLinFactNeighborX="-382794" custLinFactNeighborY="2738"/>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custLinFactX="-111635" custLinFactNeighborX="-200000" custLinFactNeighborY="10953"/>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custScaleX="97418" custLinFactNeighborX="303" custLinFactNeighborY="2597">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custLinFactNeighborX="-6513" custLinFactNeighborY="-1715">
        <dgm:presLayoutVars>
          <dgm:bulletEnabled val="1"/>
        </dgm:presLayoutVars>
      </dgm:prSet>
      <dgm:spPr/>
    </dgm:pt>
    <dgm:pt modelId="{CA5E20EB-82C1-48EB-94ED-CE7DA89B43C2}" type="pres">
      <dgm:prSet presAssocID="{AE7358A2-3D9A-4A4C-BBED-5424660EAD51}" presName="ConnectLine1" presStyleLbl="sibTrans1D1" presStyleIdx="3" presStyleCnt="4" custLinFactNeighborX="27314" custLinFactNeighborY="12985"/>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custLinFactY="3880" custLinFactNeighborX="-2" custLinFactNeighborY="100000"/>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121250" y="726908"/>
          <a:ext cx="378608" cy="2351919"/>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mj-lt"/>
            </a:rPr>
            <a:t>Task 1</a:t>
          </a:r>
        </a:p>
      </dsp:txBody>
      <dsp:txXfrm rot="5400000">
        <a:off x="153077" y="1732045"/>
        <a:ext cx="2333437" cy="341644"/>
      </dsp:txXfrm>
    </dsp:sp>
    <dsp:sp modelId="{C0317DA2-D763-4621-9680-990E0F78E293}">
      <dsp:nvSpPr>
        <dsp:cNvPr id="0" name=""/>
        <dsp:cNvSpPr/>
      </dsp:nvSpPr>
      <dsp:spPr>
        <a:xfrm>
          <a:off x="0" y="0"/>
          <a:ext cx="378120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120000"/>
            </a:lnSpc>
            <a:spcBef>
              <a:spcPct val="0"/>
            </a:spcBef>
            <a:spcAft>
              <a:spcPct val="35000"/>
            </a:spcAft>
            <a:buNone/>
          </a:pPr>
          <a:r>
            <a:rPr lang="en-US" sz="1600" b="0" kern="1200" dirty="0"/>
            <a:t>Create 3 KPI’s that list the number of employees, percent of workers working remotely and in HQ and the average age.</a:t>
          </a:r>
        </a:p>
      </dsp:txBody>
      <dsp:txXfrm>
        <a:off x="0" y="0"/>
        <a:ext cx="3781209" cy="1325128"/>
      </dsp:txXfrm>
    </dsp:sp>
    <dsp:sp modelId="{6898D4C1-54F6-4DA4-9607-F444437C8E6E}">
      <dsp:nvSpPr>
        <dsp:cNvPr id="0" name=""/>
        <dsp:cNvSpPr/>
      </dsp:nvSpPr>
      <dsp:spPr>
        <a:xfrm>
          <a:off x="1480753" y="1330486"/>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442892" y="1254764"/>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486027" y="1713568"/>
          <a:ext cx="2268725"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mj-lt"/>
            </a:rPr>
            <a:t>Task 2 </a:t>
          </a:r>
          <a:endParaRPr lang="en-US" sz="1800" kern="1200" dirty="0"/>
        </a:p>
      </dsp:txBody>
      <dsp:txXfrm>
        <a:off x="2486027" y="1713568"/>
        <a:ext cx="2268725" cy="378608"/>
      </dsp:txXfrm>
    </dsp:sp>
    <dsp:sp modelId="{E1F35975-00CA-4B74-AB7C-CD8812C99AEF}">
      <dsp:nvSpPr>
        <dsp:cNvPr id="0" name=""/>
        <dsp:cNvSpPr/>
      </dsp:nvSpPr>
      <dsp:spPr>
        <a:xfrm>
          <a:off x="1900892" y="2438226"/>
          <a:ext cx="378120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t>Create</a:t>
          </a:r>
          <a:r>
            <a:rPr lang="en-US" sz="1600" kern="1200" baseline="0" dirty="0"/>
            <a:t> a Line Chart showing the </a:t>
          </a:r>
        </a:p>
        <a:p>
          <a:pPr marL="0" lvl="0" indent="0" algn="ctr" defTabSz="711200">
            <a:lnSpc>
              <a:spcPct val="90000"/>
            </a:lnSpc>
            <a:spcBef>
              <a:spcPct val="0"/>
            </a:spcBef>
            <a:spcAft>
              <a:spcPct val="35000"/>
            </a:spcAft>
            <a:buNone/>
          </a:pPr>
          <a:r>
            <a:rPr lang="en-US" sz="1600" kern="1200" baseline="0" dirty="0"/>
            <a:t>hiring rate By Year.</a:t>
          </a:r>
          <a:endParaRPr lang="en-US" sz="1600" kern="1200" dirty="0"/>
        </a:p>
      </dsp:txBody>
      <dsp:txXfrm>
        <a:off x="1900892" y="2438226"/>
        <a:ext cx="3781209" cy="1325128"/>
      </dsp:txXfrm>
    </dsp:sp>
    <dsp:sp modelId="{152FB453-AA1C-4C6D-86AE-2A7A4BF73B8B}">
      <dsp:nvSpPr>
        <dsp:cNvPr id="0" name=""/>
        <dsp:cNvSpPr/>
      </dsp:nvSpPr>
      <dsp:spPr>
        <a:xfrm>
          <a:off x="3670820" y="211183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642791" y="242456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4726461" y="1713568"/>
          <a:ext cx="2891445"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t>Task 3</a:t>
          </a:r>
        </a:p>
      </dsp:txBody>
      <dsp:txXfrm>
        <a:off x="4726461" y="1713568"/>
        <a:ext cx="2891445" cy="378608"/>
      </dsp:txXfrm>
    </dsp:sp>
    <dsp:sp modelId="{5A20FA73-3A21-4484-9105-C650E9C6EB1C}">
      <dsp:nvSpPr>
        <dsp:cNvPr id="0" name=""/>
        <dsp:cNvSpPr/>
      </dsp:nvSpPr>
      <dsp:spPr>
        <a:xfrm>
          <a:off x="4329525" y="84013"/>
          <a:ext cx="378120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21920" numCol="1" spcCol="1270" anchor="b" anchorCtr="1">
          <a:noAutofit/>
        </a:bodyPr>
        <a:lstStyle/>
        <a:p>
          <a:pPr marL="0" lvl="0" indent="0" algn="ctr" defTabSz="711200">
            <a:lnSpc>
              <a:spcPct val="90000"/>
            </a:lnSpc>
            <a:spcBef>
              <a:spcPct val="0"/>
            </a:spcBef>
            <a:spcAft>
              <a:spcPct val="35000"/>
            </a:spcAft>
            <a:buNone/>
          </a:pPr>
          <a:r>
            <a:rPr lang="en-US" sz="1600" kern="1200" dirty="0"/>
            <a:t>Create</a:t>
          </a:r>
          <a:r>
            <a:rPr lang="en-US" sz="1600" kern="1200" baseline="0" dirty="0"/>
            <a:t> a Donut Chart representing the gender of the employees.</a:t>
          </a:r>
          <a:endParaRPr lang="en-US" sz="1600" kern="1200" dirty="0"/>
        </a:p>
      </dsp:txBody>
      <dsp:txXfrm>
        <a:off x="4329525" y="84013"/>
        <a:ext cx="3781209" cy="1325128"/>
      </dsp:txXfrm>
    </dsp:sp>
    <dsp:sp modelId="{26F3F9B3-7461-4A61-97B5-AF1F062A6A31}">
      <dsp:nvSpPr>
        <dsp:cNvPr id="0" name=""/>
        <dsp:cNvSpPr/>
      </dsp:nvSpPr>
      <dsp:spPr>
        <a:xfrm>
          <a:off x="6185353" y="1409142"/>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157323" y="1333421"/>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517455" y="797798"/>
          <a:ext cx="378608" cy="2210147"/>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US" sz="1800" b="1" kern="1200" dirty="0">
              <a:latin typeface="+mj-lt"/>
            </a:rPr>
            <a:t>Task 4</a:t>
          </a:r>
          <a:endParaRPr lang="en-US" sz="1100" kern="1200" dirty="0"/>
        </a:p>
      </dsp:txBody>
      <dsp:txXfrm rot="-5400000">
        <a:off x="7601686" y="1732049"/>
        <a:ext cx="2191665" cy="341644"/>
      </dsp:txXfrm>
    </dsp:sp>
    <dsp:sp modelId="{FDB65D9B-1D75-443C-BEF8-109339A014F9}">
      <dsp:nvSpPr>
        <dsp:cNvPr id="0" name=""/>
        <dsp:cNvSpPr/>
      </dsp:nvSpPr>
      <dsp:spPr>
        <a:xfrm>
          <a:off x="6563010" y="2438226"/>
          <a:ext cx="3781209"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21920" rIns="0" bIns="0" numCol="1" spcCol="1270" anchor="t" anchorCtr="1">
          <a:noAutofit/>
        </a:bodyPr>
        <a:lstStyle/>
        <a:p>
          <a:pPr marL="0" lvl="0" indent="0" algn="ctr" defTabSz="711200">
            <a:lnSpc>
              <a:spcPct val="90000"/>
            </a:lnSpc>
            <a:spcBef>
              <a:spcPct val="0"/>
            </a:spcBef>
            <a:spcAft>
              <a:spcPct val="35000"/>
            </a:spcAft>
            <a:buNone/>
          </a:pPr>
          <a:r>
            <a:rPr lang="en-US" sz="1600" kern="1200" dirty="0"/>
            <a:t>Create a 3 Bar Charts showing Employee by State, By Department and By Race.</a:t>
          </a:r>
        </a:p>
      </dsp:txBody>
      <dsp:txXfrm>
        <a:off x="6563010" y="2438226"/>
        <a:ext cx="3781209" cy="1325128"/>
      </dsp:txXfrm>
    </dsp:sp>
    <dsp:sp modelId="{CA5E20EB-82C1-48EB-94ED-CE7DA89B43C2}">
      <dsp:nvSpPr>
        <dsp:cNvPr id="0" name=""/>
        <dsp:cNvSpPr/>
      </dsp:nvSpPr>
      <dsp:spPr>
        <a:xfrm>
          <a:off x="8709717" y="212167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662022" y="2463889"/>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ECAC3-5C37-4130-87D6-07D2C77A718F}"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CA9995-F8FC-49E9-B580-FF9DFA62CE3B}" type="slidenum">
              <a:rPr lang="en-IN" smtClean="0"/>
              <a:t>‹#›</a:t>
            </a:fld>
            <a:endParaRPr lang="en-IN"/>
          </a:p>
        </p:txBody>
      </p:sp>
    </p:spTree>
    <p:extLst>
      <p:ext uri="{BB962C8B-B14F-4D97-AF65-F5344CB8AC3E}">
        <p14:creationId xmlns:p14="http://schemas.microsoft.com/office/powerpoint/2010/main" val="4011131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CA9995-F8FC-49E9-B580-FF9DFA62CE3B}" type="slidenum">
              <a:rPr lang="en-IN" smtClean="0"/>
              <a:t>4</a:t>
            </a:fld>
            <a:endParaRPr lang="en-IN"/>
          </a:p>
        </p:txBody>
      </p:sp>
    </p:spTree>
    <p:extLst>
      <p:ext uri="{BB962C8B-B14F-4D97-AF65-F5344CB8AC3E}">
        <p14:creationId xmlns:p14="http://schemas.microsoft.com/office/powerpoint/2010/main" val="741287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0C2C-2C2E-0191-A736-0BE99183F1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2EF3AD-861C-6601-CCB2-5FFB32F4D7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AFBE9-945B-F629-0AAF-46CD66DEB7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E381EEA-AE52-4B58-1BBD-17EEDDAD2F53}"/>
              </a:ext>
            </a:extLst>
          </p:cNvPr>
          <p:cNvSpPr>
            <a:spLocks noGrp="1"/>
          </p:cNvSpPr>
          <p:nvPr>
            <p:ph type="sldNum" sz="quarter" idx="5"/>
          </p:nvPr>
        </p:nvSpPr>
        <p:spPr/>
        <p:txBody>
          <a:bodyPr/>
          <a:lstStyle/>
          <a:p>
            <a:fld id="{17CA9995-F8FC-49E9-B580-FF9DFA62CE3B}" type="slidenum">
              <a:rPr lang="en-IN" smtClean="0"/>
              <a:t>22</a:t>
            </a:fld>
            <a:endParaRPr lang="en-IN"/>
          </a:p>
        </p:txBody>
      </p:sp>
    </p:spTree>
    <p:extLst>
      <p:ext uri="{BB962C8B-B14F-4D97-AF65-F5344CB8AC3E}">
        <p14:creationId xmlns:p14="http://schemas.microsoft.com/office/powerpoint/2010/main" val="2387063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96E07-D510-D355-5A73-A7ADF5045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F5C826-8452-7986-2318-9F68C25ACE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717AFB-C6E8-9009-D975-877F41271EC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4E87BE-7877-9941-9CB4-CA307D5A5020}"/>
              </a:ext>
            </a:extLst>
          </p:cNvPr>
          <p:cNvSpPr>
            <a:spLocks noGrp="1"/>
          </p:cNvSpPr>
          <p:nvPr>
            <p:ph type="sldNum" sz="quarter" idx="5"/>
          </p:nvPr>
        </p:nvSpPr>
        <p:spPr/>
        <p:txBody>
          <a:bodyPr/>
          <a:lstStyle/>
          <a:p>
            <a:fld id="{17CA9995-F8FC-49E9-B580-FF9DFA62CE3B}" type="slidenum">
              <a:rPr lang="en-IN" smtClean="0"/>
              <a:t>23</a:t>
            </a:fld>
            <a:endParaRPr lang="en-IN"/>
          </a:p>
        </p:txBody>
      </p:sp>
    </p:spTree>
    <p:extLst>
      <p:ext uri="{BB962C8B-B14F-4D97-AF65-F5344CB8AC3E}">
        <p14:creationId xmlns:p14="http://schemas.microsoft.com/office/powerpoint/2010/main" val="2645418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AE759-2151-6B3A-77EE-49FEE6488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07D036-FCBD-A953-B79E-9BC99E2164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11FCCA-BC39-D5B7-5E83-21F9853CFB8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680486E-B645-6D8A-978D-8FCB2006068D}"/>
              </a:ext>
            </a:extLst>
          </p:cNvPr>
          <p:cNvSpPr>
            <a:spLocks noGrp="1"/>
          </p:cNvSpPr>
          <p:nvPr>
            <p:ph type="sldNum" sz="quarter" idx="5"/>
          </p:nvPr>
        </p:nvSpPr>
        <p:spPr/>
        <p:txBody>
          <a:bodyPr/>
          <a:lstStyle/>
          <a:p>
            <a:fld id="{17CA9995-F8FC-49E9-B580-FF9DFA62CE3B}" type="slidenum">
              <a:rPr lang="en-IN" smtClean="0"/>
              <a:t>24</a:t>
            </a:fld>
            <a:endParaRPr lang="en-IN"/>
          </a:p>
        </p:txBody>
      </p:sp>
    </p:spTree>
    <p:extLst>
      <p:ext uri="{BB962C8B-B14F-4D97-AF65-F5344CB8AC3E}">
        <p14:creationId xmlns:p14="http://schemas.microsoft.com/office/powerpoint/2010/main" val="189168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34C4F-C9E7-9755-010A-2A081A1900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88B537-CDD8-2DD3-AEE5-445612A8EC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6272C1-C93A-2481-6FBF-D17EC1ABEB0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841B64A-191A-68CC-1E3A-D85D348EAE2E}"/>
              </a:ext>
            </a:extLst>
          </p:cNvPr>
          <p:cNvSpPr>
            <a:spLocks noGrp="1"/>
          </p:cNvSpPr>
          <p:nvPr>
            <p:ph type="sldNum" sz="quarter" idx="5"/>
          </p:nvPr>
        </p:nvSpPr>
        <p:spPr/>
        <p:txBody>
          <a:bodyPr/>
          <a:lstStyle/>
          <a:p>
            <a:fld id="{17CA9995-F8FC-49E9-B580-FF9DFA62CE3B}" type="slidenum">
              <a:rPr lang="en-IN" smtClean="0"/>
              <a:t>25</a:t>
            </a:fld>
            <a:endParaRPr lang="en-IN"/>
          </a:p>
        </p:txBody>
      </p:sp>
    </p:spTree>
    <p:extLst>
      <p:ext uri="{BB962C8B-B14F-4D97-AF65-F5344CB8AC3E}">
        <p14:creationId xmlns:p14="http://schemas.microsoft.com/office/powerpoint/2010/main" val="128562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A6E3C-F783-DEF8-60A2-FD036F7C54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26753-FDD4-AB70-A4A0-915CBFCD8F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B8AB40-A78A-27A1-F0A4-7F1868913A4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EF71BF3-C6B8-9DBC-4946-3D6D7C5C3645}"/>
              </a:ext>
            </a:extLst>
          </p:cNvPr>
          <p:cNvSpPr>
            <a:spLocks noGrp="1"/>
          </p:cNvSpPr>
          <p:nvPr>
            <p:ph type="sldNum" sz="quarter" idx="5"/>
          </p:nvPr>
        </p:nvSpPr>
        <p:spPr/>
        <p:txBody>
          <a:bodyPr/>
          <a:lstStyle/>
          <a:p>
            <a:fld id="{17CA9995-F8FC-49E9-B580-FF9DFA62CE3B}" type="slidenum">
              <a:rPr lang="en-IN" smtClean="0"/>
              <a:t>26</a:t>
            </a:fld>
            <a:endParaRPr lang="en-IN"/>
          </a:p>
        </p:txBody>
      </p:sp>
    </p:spTree>
    <p:extLst>
      <p:ext uri="{BB962C8B-B14F-4D97-AF65-F5344CB8AC3E}">
        <p14:creationId xmlns:p14="http://schemas.microsoft.com/office/powerpoint/2010/main" val="511576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3B6B4-4486-6507-F1CD-16B737D67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5CC437-B4FF-35FD-F0DA-7122839912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3915BC-096A-C0CA-3DF0-7D1063E3DCF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3F47774-EE47-E0BC-1CFF-80F83DDEDB59}"/>
              </a:ext>
            </a:extLst>
          </p:cNvPr>
          <p:cNvSpPr>
            <a:spLocks noGrp="1"/>
          </p:cNvSpPr>
          <p:nvPr>
            <p:ph type="sldNum" sz="quarter" idx="5"/>
          </p:nvPr>
        </p:nvSpPr>
        <p:spPr/>
        <p:txBody>
          <a:bodyPr/>
          <a:lstStyle/>
          <a:p>
            <a:fld id="{17CA9995-F8FC-49E9-B580-FF9DFA62CE3B}" type="slidenum">
              <a:rPr lang="en-IN" smtClean="0"/>
              <a:t>27</a:t>
            </a:fld>
            <a:endParaRPr lang="en-IN"/>
          </a:p>
        </p:txBody>
      </p:sp>
    </p:spTree>
    <p:extLst>
      <p:ext uri="{BB962C8B-B14F-4D97-AF65-F5344CB8AC3E}">
        <p14:creationId xmlns:p14="http://schemas.microsoft.com/office/powerpoint/2010/main" val="234230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C5FAF-8A47-00A7-3959-2D08170BE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CFA905-BE4A-7030-9559-890545AAF7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0835E-891A-B083-D2F0-20D5CD15BC9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5A29E13-0F03-3C20-E9EE-24145DFF4333}"/>
              </a:ext>
            </a:extLst>
          </p:cNvPr>
          <p:cNvSpPr>
            <a:spLocks noGrp="1"/>
          </p:cNvSpPr>
          <p:nvPr>
            <p:ph type="sldNum" sz="quarter" idx="5"/>
          </p:nvPr>
        </p:nvSpPr>
        <p:spPr/>
        <p:txBody>
          <a:bodyPr/>
          <a:lstStyle/>
          <a:p>
            <a:fld id="{17CA9995-F8FC-49E9-B580-FF9DFA62CE3B}" type="slidenum">
              <a:rPr lang="en-IN" smtClean="0"/>
              <a:t>28</a:t>
            </a:fld>
            <a:endParaRPr lang="en-IN"/>
          </a:p>
        </p:txBody>
      </p:sp>
    </p:spTree>
    <p:extLst>
      <p:ext uri="{BB962C8B-B14F-4D97-AF65-F5344CB8AC3E}">
        <p14:creationId xmlns:p14="http://schemas.microsoft.com/office/powerpoint/2010/main" val="1163173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87286-53C8-B702-2488-E6E1DFD99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57598-1EE8-9FDE-FDC9-98FC10C3F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BEE7B-C82A-4D46-5C16-553D4567AF9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D40E43B-44B6-2B0B-467E-02204AF26F0A}"/>
              </a:ext>
            </a:extLst>
          </p:cNvPr>
          <p:cNvSpPr>
            <a:spLocks noGrp="1"/>
          </p:cNvSpPr>
          <p:nvPr>
            <p:ph type="sldNum" sz="quarter" idx="5"/>
          </p:nvPr>
        </p:nvSpPr>
        <p:spPr/>
        <p:txBody>
          <a:bodyPr/>
          <a:lstStyle/>
          <a:p>
            <a:fld id="{17CA9995-F8FC-49E9-B580-FF9DFA62CE3B}" type="slidenum">
              <a:rPr lang="en-IN" smtClean="0"/>
              <a:t>29</a:t>
            </a:fld>
            <a:endParaRPr lang="en-IN"/>
          </a:p>
        </p:txBody>
      </p:sp>
    </p:spTree>
    <p:extLst>
      <p:ext uri="{BB962C8B-B14F-4D97-AF65-F5344CB8AC3E}">
        <p14:creationId xmlns:p14="http://schemas.microsoft.com/office/powerpoint/2010/main" val="27030571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63FAC-7804-DDB5-287F-3E0FBB3671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D3A228-5765-9D5E-B7FA-B21D58D88B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77415E-0550-3BCC-79F2-C10E0D889C2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5235196-3AC7-9342-B9CB-00397F650DA2}"/>
              </a:ext>
            </a:extLst>
          </p:cNvPr>
          <p:cNvSpPr>
            <a:spLocks noGrp="1"/>
          </p:cNvSpPr>
          <p:nvPr>
            <p:ph type="sldNum" sz="quarter" idx="5"/>
          </p:nvPr>
        </p:nvSpPr>
        <p:spPr/>
        <p:txBody>
          <a:bodyPr/>
          <a:lstStyle/>
          <a:p>
            <a:fld id="{17CA9995-F8FC-49E9-B580-FF9DFA62CE3B}" type="slidenum">
              <a:rPr lang="en-IN" smtClean="0"/>
              <a:t>30</a:t>
            </a:fld>
            <a:endParaRPr lang="en-IN"/>
          </a:p>
        </p:txBody>
      </p:sp>
    </p:spTree>
    <p:extLst>
      <p:ext uri="{BB962C8B-B14F-4D97-AF65-F5344CB8AC3E}">
        <p14:creationId xmlns:p14="http://schemas.microsoft.com/office/powerpoint/2010/main" val="1648190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98EAA-5F95-4A22-A5EF-948D38746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9F96AE-F246-50C7-51C5-EA64D4A35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A070AB-E907-BDB3-8D0D-0AB13316FE2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58879D0-1D23-610B-C673-DA6C1A5074FA}"/>
              </a:ext>
            </a:extLst>
          </p:cNvPr>
          <p:cNvSpPr>
            <a:spLocks noGrp="1"/>
          </p:cNvSpPr>
          <p:nvPr>
            <p:ph type="sldNum" sz="quarter" idx="5"/>
          </p:nvPr>
        </p:nvSpPr>
        <p:spPr/>
        <p:txBody>
          <a:bodyPr/>
          <a:lstStyle/>
          <a:p>
            <a:fld id="{17CA9995-F8FC-49E9-B580-FF9DFA62CE3B}" type="slidenum">
              <a:rPr lang="en-IN" smtClean="0"/>
              <a:t>31</a:t>
            </a:fld>
            <a:endParaRPr lang="en-IN"/>
          </a:p>
        </p:txBody>
      </p:sp>
    </p:spTree>
    <p:extLst>
      <p:ext uri="{BB962C8B-B14F-4D97-AF65-F5344CB8AC3E}">
        <p14:creationId xmlns:p14="http://schemas.microsoft.com/office/powerpoint/2010/main" val="129743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18872-1FEF-A5D4-A098-2697117E7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C7B322-C07D-6982-EB7A-FBC9EE588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A609AC-2F90-CC11-8044-EEB458C5C8D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8ADCB73-6A8D-74CC-5D1C-CC65331FCDE9}"/>
              </a:ext>
            </a:extLst>
          </p:cNvPr>
          <p:cNvSpPr>
            <a:spLocks noGrp="1"/>
          </p:cNvSpPr>
          <p:nvPr>
            <p:ph type="sldNum" sz="quarter" idx="5"/>
          </p:nvPr>
        </p:nvSpPr>
        <p:spPr/>
        <p:txBody>
          <a:bodyPr/>
          <a:lstStyle/>
          <a:p>
            <a:fld id="{17CA9995-F8FC-49E9-B580-FF9DFA62CE3B}" type="slidenum">
              <a:rPr lang="en-IN" smtClean="0"/>
              <a:t>5</a:t>
            </a:fld>
            <a:endParaRPr lang="en-IN"/>
          </a:p>
        </p:txBody>
      </p:sp>
    </p:spTree>
    <p:extLst>
      <p:ext uri="{BB962C8B-B14F-4D97-AF65-F5344CB8AC3E}">
        <p14:creationId xmlns:p14="http://schemas.microsoft.com/office/powerpoint/2010/main" val="1894583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B2584-63E8-3B1B-DB6A-7F0DD7F6E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5000A4-47A0-4A32-537A-060C6E6A4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045492-24AC-7940-0C7D-AF1C38C800E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D3F092D-31CD-F75E-AA2C-56763824061E}"/>
              </a:ext>
            </a:extLst>
          </p:cNvPr>
          <p:cNvSpPr>
            <a:spLocks noGrp="1"/>
          </p:cNvSpPr>
          <p:nvPr>
            <p:ph type="sldNum" sz="quarter" idx="5"/>
          </p:nvPr>
        </p:nvSpPr>
        <p:spPr/>
        <p:txBody>
          <a:bodyPr/>
          <a:lstStyle/>
          <a:p>
            <a:fld id="{17CA9995-F8FC-49E9-B580-FF9DFA62CE3B}" type="slidenum">
              <a:rPr lang="en-IN" smtClean="0"/>
              <a:t>32</a:t>
            </a:fld>
            <a:endParaRPr lang="en-IN"/>
          </a:p>
        </p:txBody>
      </p:sp>
    </p:spTree>
    <p:extLst>
      <p:ext uri="{BB962C8B-B14F-4D97-AF65-F5344CB8AC3E}">
        <p14:creationId xmlns:p14="http://schemas.microsoft.com/office/powerpoint/2010/main" val="1091651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EE7C8-B35C-23F5-0BF3-3CCD93492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CCA6BA-9C73-755D-351D-54A3D7BA7E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FEDE1E-5EC4-4CB7-818C-7054BE4B5B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37CE9AB-C20A-ED9A-286B-CFEE168268FA}"/>
              </a:ext>
            </a:extLst>
          </p:cNvPr>
          <p:cNvSpPr>
            <a:spLocks noGrp="1"/>
          </p:cNvSpPr>
          <p:nvPr>
            <p:ph type="sldNum" sz="quarter" idx="5"/>
          </p:nvPr>
        </p:nvSpPr>
        <p:spPr/>
        <p:txBody>
          <a:bodyPr/>
          <a:lstStyle/>
          <a:p>
            <a:fld id="{17CA9995-F8FC-49E9-B580-FF9DFA62CE3B}" type="slidenum">
              <a:rPr lang="en-IN" smtClean="0"/>
              <a:t>33</a:t>
            </a:fld>
            <a:endParaRPr lang="en-IN"/>
          </a:p>
        </p:txBody>
      </p:sp>
    </p:spTree>
    <p:extLst>
      <p:ext uri="{BB962C8B-B14F-4D97-AF65-F5344CB8AC3E}">
        <p14:creationId xmlns:p14="http://schemas.microsoft.com/office/powerpoint/2010/main" val="1989555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D4936-C3B3-E7A4-2553-FE0CE8E7B3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78460-99CD-93D6-1715-C33E797490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ED86A8-D2C3-C53A-233C-160D939EECC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B93F6A3-EC43-A347-A619-D9537C711B8F}"/>
              </a:ext>
            </a:extLst>
          </p:cNvPr>
          <p:cNvSpPr>
            <a:spLocks noGrp="1"/>
          </p:cNvSpPr>
          <p:nvPr>
            <p:ph type="sldNum" sz="quarter" idx="5"/>
          </p:nvPr>
        </p:nvSpPr>
        <p:spPr/>
        <p:txBody>
          <a:bodyPr/>
          <a:lstStyle/>
          <a:p>
            <a:fld id="{17CA9995-F8FC-49E9-B580-FF9DFA62CE3B}" type="slidenum">
              <a:rPr lang="en-IN" smtClean="0"/>
              <a:t>34</a:t>
            </a:fld>
            <a:endParaRPr lang="en-IN"/>
          </a:p>
        </p:txBody>
      </p:sp>
    </p:spTree>
    <p:extLst>
      <p:ext uri="{BB962C8B-B14F-4D97-AF65-F5344CB8AC3E}">
        <p14:creationId xmlns:p14="http://schemas.microsoft.com/office/powerpoint/2010/main" val="35764229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F97F8-51BC-9417-9202-39520EF397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0037D4-1D0A-B1FB-6C44-A8C19AFD7A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615699-4C74-435B-C1D4-3F14A852FE0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A9096C0-44D4-EFAC-0AF4-86229271A781}"/>
              </a:ext>
            </a:extLst>
          </p:cNvPr>
          <p:cNvSpPr>
            <a:spLocks noGrp="1"/>
          </p:cNvSpPr>
          <p:nvPr>
            <p:ph type="sldNum" sz="quarter" idx="5"/>
          </p:nvPr>
        </p:nvSpPr>
        <p:spPr/>
        <p:txBody>
          <a:bodyPr/>
          <a:lstStyle/>
          <a:p>
            <a:fld id="{17CA9995-F8FC-49E9-B580-FF9DFA62CE3B}" type="slidenum">
              <a:rPr lang="en-IN" smtClean="0"/>
              <a:t>35</a:t>
            </a:fld>
            <a:endParaRPr lang="en-IN"/>
          </a:p>
        </p:txBody>
      </p:sp>
    </p:spTree>
    <p:extLst>
      <p:ext uri="{BB962C8B-B14F-4D97-AF65-F5344CB8AC3E}">
        <p14:creationId xmlns:p14="http://schemas.microsoft.com/office/powerpoint/2010/main" val="11601191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BDD74-F075-E354-89A7-473165DE7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DFBF0A-EC9D-8629-9E1A-E2AEE3227A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FCF75D-7F51-ED01-1FF8-53C01B6A7D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7CB5878-05AE-9860-D674-3B652CFE6BE7}"/>
              </a:ext>
            </a:extLst>
          </p:cNvPr>
          <p:cNvSpPr>
            <a:spLocks noGrp="1"/>
          </p:cNvSpPr>
          <p:nvPr>
            <p:ph type="sldNum" sz="quarter" idx="5"/>
          </p:nvPr>
        </p:nvSpPr>
        <p:spPr/>
        <p:txBody>
          <a:bodyPr/>
          <a:lstStyle/>
          <a:p>
            <a:fld id="{17CA9995-F8FC-49E9-B580-FF9DFA62CE3B}" type="slidenum">
              <a:rPr lang="en-IN" smtClean="0"/>
              <a:t>36</a:t>
            </a:fld>
            <a:endParaRPr lang="en-IN"/>
          </a:p>
        </p:txBody>
      </p:sp>
    </p:spTree>
    <p:extLst>
      <p:ext uri="{BB962C8B-B14F-4D97-AF65-F5344CB8AC3E}">
        <p14:creationId xmlns:p14="http://schemas.microsoft.com/office/powerpoint/2010/main" val="1241537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EF236-4322-961B-5634-0844F2370B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5CE2F-FF3A-72EA-8E9A-25F09DFC9C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28D716-5AFF-53B3-A13F-FECA3630E52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656C709-B532-43F4-DF92-550FBC270955}"/>
              </a:ext>
            </a:extLst>
          </p:cNvPr>
          <p:cNvSpPr>
            <a:spLocks noGrp="1"/>
          </p:cNvSpPr>
          <p:nvPr>
            <p:ph type="sldNum" sz="quarter" idx="5"/>
          </p:nvPr>
        </p:nvSpPr>
        <p:spPr/>
        <p:txBody>
          <a:bodyPr/>
          <a:lstStyle/>
          <a:p>
            <a:fld id="{17CA9995-F8FC-49E9-B580-FF9DFA62CE3B}" type="slidenum">
              <a:rPr lang="en-IN" smtClean="0"/>
              <a:t>37</a:t>
            </a:fld>
            <a:endParaRPr lang="en-IN"/>
          </a:p>
        </p:txBody>
      </p:sp>
    </p:spTree>
    <p:extLst>
      <p:ext uri="{BB962C8B-B14F-4D97-AF65-F5344CB8AC3E}">
        <p14:creationId xmlns:p14="http://schemas.microsoft.com/office/powerpoint/2010/main" val="1560325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38306-BE7D-2DF8-3913-5D08422099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76DCA8-435A-66CF-929F-B45BDA046B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D3928F-631A-C00D-9CC7-D21B5497484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227AEF-2440-9233-46E9-2D378D7EEA92}"/>
              </a:ext>
            </a:extLst>
          </p:cNvPr>
          <p:cNvSpPr>
            <a:spLocks noGrp="1"/>
          </p:cNvSpPr>
          <p:nvPr>
            <p:ph type="sldNum" sz="quarter" idx="5"/>
          </p:nvPr>
        </p:nvSpPr>
        <p:spPr/>
        <p:txBody>
          <a:bodyPr/>
          <a:lstStyle/>
          <a:p>
            <a:fld id="{17CA9995-F8FC-49E9-B580-FF9DFA62CE3B}" type="slidenum">
              <a:rPr lang="en-IN" smtClean="0"/>
              <a:t>38</a:t>
            </a:fld>
            <a:endParaRPr lang="en-IN"/>
          </a:p>
        </p:txBody>
      </p:sp>
    </p:spTree>
    <p:extLst>
      <p:ext uri="{BB962C8B-B14F-4D97-AF65-F5344CB8AC3E}">
        <p14:creationId xmlns:p14="http://schemas.microsoft.com/office/powerpoint/2010/main" val="2824008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72840-B61E-4C0D-8EF6-0C8814BDE7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5F73C-8A41-DE4A-F70B-B9DDF344AF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B2A3F3-6620-6C89-8ECF-E23C7379255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C10EAE-5E4B-999F-0A28-72F666D6FF63}"/>
              </a:ext>
            </a:extLst>
          </p:cNvPr>
          <p:cNvSpPr>
            <a:spLocks noGrp="1"/>
          </p:cNvSpPr>
          <p:nvPr>
            <p:ph type="sldNum" sz="quarter" idx="5"/>
          </p:nvPr>
        </p:nvSpPr>
        <p:spPr/>
        <p:txBody>
          <a:bodyPr/>
          <a:lstStyle/>
          <a:p>
            <a:fld id="{17CA9995-F8FC-49E9-B580-FF9DFA62CE3B}" type="slidenum">
              <a:rPr lang="en-IN" smtClean="0"/>
              <a:t>39</a:t>
            </a:fld>
            <a:endParaRPr lang="en-IN"/>
          </a:p>
        </p:txBody>
      </p:sp>
    </p:spTree>
    <p:extLst>
      <p:ext uri="{BB962C8B-B14F-4D97-AF65-F5344CB8AC3E}">
        <p14:creationId xmlns:p14="http://schemas.microsoft.com/office/powerpoint/2010/main" val="751097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5E870-CCDE-2482-A62B-B83F5B30C6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22315A-F7AE-FA2F-B7D5-7364BACFF2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B3815E-5F72-ADDB-2A32-C1145CDD9D3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69F2B1C-0448-61BA-C061-E75C17CEA665}"/>
              </a:ext>
            </a:extLst>
          </p:cNvPr>
          <p:cNvSpPr>
            <a:spLocks noGrp="1"/>
          </p:cNvSpPr>
          <p:nvPr>
            <p:ph type="sldNum" sz="quarter" idx="5"/>
          </p:nvPr>
        </p:nvSpPr>
        <p:spPr/>
        <p:txBody>
          <a:bodyPr/>
          <a:lstStyle/>
          <a:p>
            <a:fld id="{17CA9995-F8FC-49E9-B580-FF9DFA62CE3B}" type="slidenum">
              <a:rPr lang="en-IN" smtClean="0"/>
              <a:t>40</a:t>
            </a:fld>
            <a:endParaRPr lang="en-IN"/>
          </a:p>
        </p:txBody>
      </p:sp>
    </p:spTree>
    <p:extLst>
      <p:ext uri="{BB962C8B-B14F-4D97-AF65-F5344CB8AC3E}">
        <p14:creationId xmlns:p14="http://schemas.microsoft.com/office/powerpoint/2010/main" val="4288870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03499-6C72-6C2C-6C08-049199B5A3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1AEC58-07D7-71E1-792B-78A882A676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455184-8509-4161-B143-FA826BED6E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8F90288-6BB9-F76E-906C-6E3B457258F3}"/>
              </a:ext>
            </a:extLst>
          </p:cNvPr>
          <p:cNvSpPr>
            <a:spLocks noGrp="1"/>
          </p:cNvSpPr>
          <p:nvPr>
            <p:ph type="sldNum" sz="quarter" idx="5"/>
          </p:nvPr>
        </p:nvSpPr>
        <p:spPr/>
        <p:txBody>
          <a:bodyPr/>
          <a:lstStyle/>
          <a:p>
            <a:fld id="{17CA9995-F8FC-49E9-B580-FF9DFA62CE3B}" type="slidenum">
              <a:rPr lang="en-IN" smtClean="0"/>
              <a:t>41</a:t>
            </a:fld>
            <a:endParaRPr lang="en-IN"/>
          </a:p>
        </p:txBody>
      </p:sp>
    </p:spTree>
    <p:extLst>
      <p:ext uri="{BB962C8B-B14F-4D97-AF65-F5344CB8AC3E}">
        <p14:creationId xmlns:p14="http://schemas.microsoft.com/office/powerpoint/2010/main" val="3691949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8B036-BEF4-9B5D-5815-877C0542F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B9DD4-ADC6-199B-DED2-39A4BA64D9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F83AC7-8959-4B8F-FFF6-4CF165D3CE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EAFF2BA-7A3C-B430-32A9-31C3A985C783}"/>
              </a:ext>
            </a:extLst>
          </p:cNvPr>
          <p:cNvSpPr>
            <a:spLocks noGrp="1"/>
          </p:cNvSpPr>
          <p:nvPr>
            <p:ph type="sldNum" sz="quarter" idx="5"/>
          </p:nvPr>
        </p:nvSpPr>
        <p:spPr/>
        <p:txBody>
          <a:bodyPr/>
          <a:lstStyle/>
          <a:p>
            <a:fld id="{17CA9995-F8FC-49E9-B580-FF9DFA62CE3B}" type="slidenum">
              <a:rPr lang="en-IN" smtClean="0"/>
              <a:t>6</a:t>
            </a:fld>
            <a:endParaRPr lang="en-IN"/>
          </a:p>
        </p:txBody>
      </p:sp>
    </p:spTree>
    <p:extLst>
      <p:ext uri="{BB962C8B-B14F-4D97-AF65-F5344CB8AC3E}">
        <p14:creationId xmlns:p14="http://schemas.microsoft.com/office/powerpoint/2010/main" val="2929574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AC645-B913-F086-720C-1298998EA5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79BA96-12C7-8B0C-141F-111D471E75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96E0DD-CEAD-620F-90E8-509D285EEE7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CB92A11-A0A9-D31A-5BCF-3C04154860FC}"/>
              </a:ext>
            </a:extLst>
          </p:cNvPr>
          <p:cNvSpPr>
            <a:spLocks noGrp="1"/>
          </p:cNvSpPr>
          <p:nvPr>
            <p:ph type="sldNum" sz="quarter" idx="5"/>
          </p:nvPr>
        </p:nvSpPr>
        <p:spPr/>
        <p:txBody>
          <a:bodyPr/>
          <a:lstStyle/>
          <a:p>
            <a:fld id="{17CA9995-F8FC-49E9-B580-FF9DFA62CE3B}" type="slidenum">
              <a:rPr lang="en-IN" smtClean="0"/>
              <a:t>42</a:t>
            </a:fld>
            <a:endParaRPr lang="en-IN"/>
          </a:p>
        </p:txBody>
      </p:sp>
    </p:spTree>
    <p:extLst>
      <p:ext uri="{BB962C8B-B14F-4D97-AF65-F5344CB8AC3E}">
        <p14:creationId xmlns:p14="http://schemas.microsoft.com/office/powerpoint/2010/main" val="28711140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5832B-F852-8CB3-19C4-B34BEB5C09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F6787F-1A33-6838-2D82-7ABD93DF89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77FE49-9902-FBEB-2D73-9936647972A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3EFA038-8E42-4B85-57CC-8A1B825BFE20}"/>
              </a:ext>
            </a:extLst>
          </p:cNvPr>
          <p:cNvSpPr>
            <a:spLocks noGrp="1"/>
          </p:cNvSpPr>
          <p:nvPr>
            <p:ph type="sldNum" sz="quarter" idx="5"/>
          </p:nvPr>
        </p:nvSpPr>
        <p:spPr/>
        <p:txBody>
          <a:bodyPr/>
          <a:lstStyle/>
          <a:p>
            <a:fld id="{17CA9995-F8FC-49E9-B580-FF9DFA62CE3B}" type="slidenum">
              <a:rPr lang="en-IN" smtClean="0"/>
              <a:t>43</a:t>
            </a:fld>
            <a:endParaRPr lang="en-IN"/>
          </a:p>
        </p:txBody>
      </p:sp>
    </p:spTree>
    <p:extLst>
      <p:ext uri="{BB962C8B-B14F-4D97-AF65-F5344CB8AC3E}">
        <p14:creationId xmlns:p14="http://schemas.microsoft.com/office/powerpoint/2010/main" val="337993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68B53-23F2-8142-470C-F388B21D07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CD70A-2933-D6A9-5C42-5551B7CB1C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62BDB-C274-2AEA-946A-98F4AD5F626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4CEDE4F-DA4A-D396-4A85-628D9EB7E47A}"/>
              </a:ext>
            </a:extLst>
          </p:cNvPr>
          <p:cNvSpPr>
            <a:spLocks noGrp="1"/>
          </p:cNvSpPr>
          <p:nvPr>
            <p:ph type="sldNum" sz="quarter" idx="5"/>
          </p:nvPr>
        </p:nvSpPr>
        <p:spPr/>
        <p:txBody>
          <a:bodyPr/>
          <a:lstStyle/>
          <a:p>
            <a:fld id="{17CA9995-F8FC-49E9-B580-FF9DFA62CE3B}" type="slidenum">
              <a:rPr lang="en-IN" smtClean="0"/>
              <a:t>44</a:t>
            </a:fld>
            <a:endParaRPr lang="en-IN"/>
          </a:p>
        </p:txBody>
      </p:sp>
    </p:spTree>
    <p:extLst>
      <p:ext uri="{BB962C8B-B14F-4D97-AF65-F5344CB8AC3E}">
        <p14:creationId xmlns:p14="http://schemas.microsoft.com/office/powerpoint/2010/main" val="216642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02EF2-11C5-FAC7-3749-0996E395C2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4698E1-80C7-DFD7-A2C5-9F6E2E5194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00452E-A2E1-0C16-E784-70E4BB1F69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7502A4-DBC2-6AA8-591D-753E80535B40}"/>
              </a:ext>
            </a:extLst>
          </p:cNvPr>
          <p:cNvSpPr>
            <a:spLocks noGrp="1"/>
          </p:cNvSpPr>
          <p:nvPr>
            <p:ph type="sldNum" sz="quarter" idx="5"/>
          </p:nvPr>
        </p:nvSpPr>
        <p:spPr/>
        <p:txBody>
          <a:bodyPr/>
          <a:lstStyle/>
          <a:p>
            <a:fld id="{17CA9995-F8FC-49E9-B580-FF9DFA62CE3B}" type="slidenum">
              <a:rPr lang="en-IN" smtClean="0"/>
              <a:t>16</a:t>
            </a:fld>
            <a:endParaRPr lang="en-IN"/>
          </a:p>
        </p:txBody>
      </p:sp>
    </p:spTree>
    <p:extLst>
      <p:ext uri="{BB962C8B-B14F-4D97-AF65-F5344CB8AC3E}">
        <p14:creationId xmlns:p14="http://schemas.microsoft.com/office/powerpoint/2010/main" val="1779551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629C3-58F7-8F45-4972-0A62784FB0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39547-5280-D881-EEAC-D39A25523D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5D0EDC-52FB-9399-76DE-319FF03270E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61CB99B-541D-C131-F1C5-6197FE5470DA}"/>
              </a:ext>
            </a:extLst>
          </p:cNvPr>
          <p:cNvSpPr>
            <a:spLocks noGrp="1"/>
          </p:cNvSpPr>
          <p:nvPr>
            <p:ph type="sldNum" sz="quarter" idx="5"/>
          </p:nvPr>
        </p:nvSpPr>
        <p:spPr/>
        <p:txBody>
          <a:bodyPr/>
          <a:lstStyle/>
          <a:p>
            <a:fld id="{17CA9995-F8FC-49E9-B580-FF9DFA62CE3B}" type="slidenum">
              <a:rPr lang="en-IN" smtClean="0"/>
              <a:t>17</a:t>
            </a:fld>
            <a:endParaRPr lang="en-IN"/>
          </a:p>
        </p:txBody>
      </p:sp>
    </p:spTree>
    <p:extLst>
      <p:ext uri="{BB962C8B-B14F-4D97-AF65-F5344CB8AC3E}">
        <p14:creationId xmlns:p14="http://schemas.microsoft.com/office/powerpoint/2010/main" val="1985566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824F-7395-18B9-B786-F989180687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EC8B50-BADB-B184-0313-D9DE29478C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83AFD-A787-BA54-51AE-857BE4B2966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0123B5C-30CF-321B-5A41-423AF79CA9BA}"/>
              </a:ext>
            </a:extLst>
          </p:cNvPr>
          <p:cNvSpPr>
            <a:spLocks noGrp="1"/>
          </p:cNvSpPr>
          <p:nvPr>
            <p:ph type="sldNum" sz="quarter" idx="5"/>
          </p:nvPr>
        </p:nvSpPr>
        <p:spPr/>
        <p:txBody>
          <a:bodyPr/>
          <a:lstStyle/>
          <a:p>
            <a:fld id="{17CA9995-F8FC-49E9-B580-FF9DFA62CE3B}" type="slidenum">
              <a:rPr lang="en-IN" smtClean="0"/>
              <a:t>18</a:t>
            </a:fld>
            <a:endParaRPr lang="en-IN"/>
          </a:p>
        </p:txBody>
      </p:sp>
    </p:spTree>
    <p:extLst>
      <p:ext uri="{BB962C8B-B14F-4D97-AF65-F5344CB8AC3E}">
        <p14:creationId xmlns:p14="http://schemas.microsoft.com/office/powerpoint/2010/main" val="3381102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FB20D-A4FA-EA16-324E-82FDC5BC5D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6F750-5B4F-957E-00D5-EF1C39E7FE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423265-4CED-38B6-E06B-0646748FC25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BD93FC9-2A85-2C63-72A1-0CEC85FC125C}"/>
              </a:ext>
            </a:extLst>
          </p:cNvPr>
          <p:cNvSpPr>
            <a:spLocks noGrp="1"/>
          </p:cNvSpPr>
          <p:nvPr>
            <p:ph type="sldNum" sz="quarter" idx="5"/>
          </p:nvPr>
        </p:nvSpPr>
        <p:spPr/>
        <p:txBody>
          <a:bodyPr/>
          <a:lstStyle/>
          <a:p>
            <a:fld id="{17CA9995-F8FC-49E9-B580-FF9DFA62CE3B}" type="slidenum">
              <a:rPr lang="en-IN" smtClean="0"/>
              <a:t>19</a:t>
            </a:fld>
            <a:endParaRPr lang="en-IN"/>
          </a:p>
        </p:txBody>
      </p:sp>
    </p:spTree>
    <p:extLst>
      <p:ext uri="{BB962C8B-B14F-4D97-AF65-F5344CB8AC3E}">
        <p14:creationId xmlns:p14="http://schemas.microsoft.com/office/powerpoint/2010/main" val="319268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6F35D-DE4C-E7A1-B0FE-68CF70D602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13284-4415-E880-A040-58C2A6732E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3660A6-58DB-3774-4B0C-13E259A226A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7081BCC-DD09-5137-B1B1-4734BF99B86C}"/>
              </a:ext>
            </a:extLst>
          </p:cNvPr>
          <p:cNvSpPr>
            <a:spLocks noGrp="1"/>
          </p:cNvSpPr>
          <p:nvPr>
            <p:ph type="sldNum" sz="quarter" idx="5"/>
          </p:nvPr>
        </p:nvSpPr>
        <p:spPr/>
        <p:txBody>
          <a:bodyPr/>
          <a:lstStyle/>
          <a:p>
            <a:fld id="{17CA9995-F8FC-49E9-B580-FF9DFA62CE3B}" type="slidenum">
              <a:rPr lang="en-IN" smtClean="0"/>
              <a:t>20</a:t>
            </a:fld>
            <a:endParaRPr lang="en-IN"/>
          </a:p>
        </p:txBody>
      </p:sp>
    </p:spTree>
    <p:extLst>
      <p:ext uri="{BB962C8B-B14F-4D97-AF65-F5344CB8AC3E}">
        <p14:creationId xmlns:p14="http://schemas.microsoft.com/office/powerpoint/2010/main" val="101243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D9E62-74AF-2681-1677-7F9921289C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4C2B29-2412-4C6C-17FC-10D3264177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A3E775-4C2B-80F1-8BB2-CBE3247B798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9CA8B65-2385-F2F8-47DC-403682CD7D1B}"/>
              </a:ext>
            </a:extLst>
          </p:cNvPr>
          <p:cNvSpPr>
            <a:spLocks noGrp="1"/>
          </p:cNvSpPr>
          <p:nvPr>
            <p:ph type="sldNum" sz="quarter" idx="5"/>
          </p:nvPr>
        </p:nvSpPr>
        <p:spPr/>
        <p:txBody>
          <a:bodyPr/>
          <a:lstStyle/>
          <a:p>
            <a:fld id="{17CA9995-F8FC-49E9-B580-FF9DFA62CE3B}" type="slidenum">
              <a:rPr lang="en-IN" smtClean="0"/>
              <a:t>21</a:t>
            </a:fld>
            <a:endParaRPr lang="en-IN"/>
          </a:p>
        </p:txBody>
      </p:sp>
    </p:spTree>
    <p:extLst>
      <p:ext uri="{BB962C8B-B14F-4D97-AF65-F5344CB8AC3E}">
        <p14:creationId xmlns:p14="http://schemas.microsoft.com/office/powerpoint/2010/main" val="391108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567948" cy="3686015"/>
          </a:xfrm>
        </p:spPr>
        <p:txBody>
          <a:bodyPr>
            <a:normAutofit fontScale="90000"/>
          </a:bodyPr>
          <a:lstStyle/>
          <a:p>
            <a:r>
              <a:rPr lang="en-US" sz="13800" dirty="0">
                <a:latin typeface="Bernard MT Condensed" panose="02050806060905020404" pitchFamily="18" charset="0"/>
              </a:rPr>
              <a:t>HR</a:t>
            </a:r>
            <a:br>
              <a:rPr lang="en-US" sz="13800" dirty="0">
                <a:latin typeface="Bernard MT Condensed" panose="02050806060905020404" pitchFamily="18" charset="0"/>
              </a:rPr>
            </a:br>
            <a:r>
              <a:rPr lang="en-US" sz="13800" dirty="0">
                <a:latin typeface="Bernard MT Condensed" panose="02050806060905020404" pitchFamily="18" charset="0"/>
              </a:rPr>
              <a:t>ANALYSIS</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lnSpcReduction="10000"/>
          </a:bodyPr>
          <a:lstStyle/>
          <a:p>
            <a:r>
              <a:rPr lang="en-US" sz="2400" dirty="0">
                <a:solidFill>
                  <a:schemeClr val="tx1">
                    <a:lumMod val="85000"/>
                    <a:lumOff val="15000"/>
                  </a:schemeClr>
                </a:solidFill>
              </a:rPr>
              <a:t>k. Mohan Chand</a:t>
            </a:r>
          </a:p>
          <a:p>
            <a:r>
              <a:rPr lang="en-US" dirty="0">
                <a:solidFill>
                  <a:schemeClr val="tx1">
                    <a:lumMod val="85000"/>
                    <a:lumOff val="15000"/>
                  </a:schemeClr>
                </a:solidFill>
              </a:rPr>
              <a:t>e. Rohini Kumar</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B9E26-EBF1-BC3A-7C80-D90BAA233A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AD732-F16A-6927-1B44-77051682B11A}"/>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Bar Chart </a:t>
            </a:r>
            <a:r>
              <a:rPr lang="en-US" sz="4400" dirty="0">
                <a:solidFill>
                  <a:schemeClr val="tx1"/>
                </a:solidFill>
                <a:latin typeface="Bernard MT Condensed" panose="02050806060905020404" pitchFamily="18" charset="0"/>
              </a:rPr>
              <a:t>.. </a:t>
            </a:r>
            <a:endParaRPr lang="en-IN" sz="4400" dirty="0">
              <a:solidFill>
                <a:srgbClr val="FF0000"/>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F2D5D554-DD1A-D764-8A3B-0B636B0B68AC}"/>
              </a:ext>
            </a:extLst>
          </p:cNvPr>
          <p:cNvSpPr>
            <a:spLocks noGrp="1"/>
          </p:cNvSpPr>
          <p:nvPr>
            <p:ph idx="1"/>
          </p:nvPr>
        </p:nvSpPr>
        <p:spPr>
          <a:xfrm>
            <a:off x="868679" y="1919858"/>
            <a:ext cx="6895253" cy="4167676"/>
          </a:xfrm>
        </p:spPr>
        <p:txBody>
          <a:bodyPr/>
          <a:lstStyle/>
          <a:p>
            <a:pPr marL="201168" lvl="1" indent="0" algn="just">
              <a:lnSpc>
                <a:spcPct val="150000"/>
              </a:lnSpc>
              <a:buNone/>
            </a:pPr>
            <a:r>
              <a:rPr lang="en-IN" sz="1600" b="1" u="sng" dirty="0"/>
              <a:t>Task - 4 : Bar charts showing Employees By State, By Dept, and By Race</a:t>
            </a:r>
          </a:p>
          <a:p>
            <a:pPr marL="201168" lvl="1" indent="0" algn="just">
              <a:lnSpc>
                <a:spcPct val="150000"/>
              </a:lnSpc>
              <a:buNone/>
            </a:pPr>
            <a:r>
              <a:rPr lang="en-IN" sz="1400" b="1" dirty="0">
                <a:solidFill>
                  <a:srgbClr val="FF0000"/>
                </a:solidFill>
              </a:rPr>
              <a:t>1 ) Bar Chart Showing Employee By State</a:t>
            </a:r>
          </a:p>
          <a:p>
            <a:pPr lvl="1" algn="just">
              <a:lnSpc>
                <a:spcPct val="150000"/>
              </a:lnSpc>
              <a:buFont typeface="Wingdings" panose="05000000000000000000" pitchFamily="2" charset="2"/>
              <a:buChar char="§"/>
            </a:pPr>
            <a:r>
              <a:rPr lang="en-US" sz="1400" dirty="0">
                <a:solidFill>
                  <a:srgbClr val="000000"/>
                </a:solidFill>
              </a:rPr>
              <a:t>The Bar Chart, </a:t>
            </a:r>
            <a:r>
              <a:rPr lang="en-US" sz="1400" b="1" dirty="0">
                <a:solidFill>
                  <a:srgbClr val="000000"/>
                </a:solidFill>
              </a:rPr>
              <a:t>Employee By State </a:t>
            </a:r>
            <a:r>
              <a:rPr lang="en-US" sz="1400" dirty="0">
                <a:solidFill>
                  <a:srgbClr val="000000"/>
                </a:solidFill>
              </a:rPr>
              <a:t>shows that the state </a:t>
            </a:r>
            <a:r>
              <a:rPr lang="en-US" sz="1400" b="1" dirty="0">
                <a:solidFill>
                  <a:srgbClr val="000000"/>
                </a:solidFill>
              </a:rPr>
              <a:t>Ohio</a:t>
            </a:r>
            <a:r>
              <a:rPr lang="en-US" sz="1400" dirty="0">
                <a:solidFill>
                  <a:srgbClr val="000000"/>
                </a:solidFill>
              </a:rPr>
              <a:t> has highest count of employment </a:t>
            </a:r>
            <a:r>
              <a:rPr lang="en-US" sz="1400" b="1" dirty="0">
                <a:solidFill>
                  <a:srgbClr val="FF0000"/>
                </a:solidFill>
                <a:latin typeface="Aptos" panose="020B0004020202020204" pitchFamily="34" charset="0"/>
              </a:rPr>
              <a:t>5690 </a:t>
            </a:r>
            <a:r>
              <a:rPr lang="en-US" sz="1400" dirty="0">
                <a:solidFill>
                  <a:srgbClr val="000000"/>
                </a:solidFill>
              </a:rPr>
              <a:t>, where as the state </a:t>
            </a:r>
            <a:r>
              <a:rPr lang="en-US" sz="1400" b="1" dirty="0">
                <a:solidFill>
                  <a:srgbClr val="000000"/>
                </a:solidFill>
              </a:rPr>
              <a:t>Wisconsin</a:t>
            </a:r>
            <a:r>
              <a:rPr lang="en-US" sz="1400" dirty="0">
                <a:solidFill>
                  <a:srgbClr val="000000"/>
                </a:solidFill>
              </a:rPr>
              <a:t> has the lowest count of employment </a:t>
            </a:r>
            <a:r>
              <a:rPr lang="en-US" sz="1400" b="1" dirty="0">
                <a:solidFill>
                  <a:srgbClr val="FF0000"/>
                </a:solidFill>
                <a:latin typeface="Aptos" panose="020B0004020202020204" pitchFamily="34" charset="0"/>
              </a:rPr>
              <a:t>116</a:t>
            </a:r>
            <a:r>
              <a:rPr lang="en-US" sz="1400" b="1" dirty="0">
                <a:solidFill>
                  <a:srgbClr val="FF0000"/>
                </a:solidFill>
              </a:rPr>
              <a:t> </a:t>
            </a:r>
            <a:r>
              <a:rPr lang="en-US" sz="1400" dirty="0">
                <a:solidFill>
                  <a:schemeClr val="tx1"/>
                </a:solidFill>
              </a:rPr>
              <a:t>.</a:t>
            </a:r>
          </a:p>
          <a:p>
            <a:pPr lvl="1" algn="just">
              <a:lnSpc>
                <a:spcPct val="150000"/>
              </a:lnSpc>
              <a:buFont typeface="Wingdings" panose="05000000000000000000" pitchFamily="2" charset="2"/>
              <a:buChar char="§"/>
            </a:pPr>
            <a:r>
              <a:rPr lang="en-US" sz="1400" dirty="0">
                <a:solidFill>
                  <a:schemeClr val="tx1"/>
                </a:solidFill>
              </a:rPr>
              <a:t>It can also state that the state </a:t>
            </a:r>
            <a:r>
              <a:rPr lang="en-US" sz="1400" b="1" dirty="0">
                <a:solidFill>
                  <a:schemeClr val="tx1"/>
                </a:solidFill>
              </a:rPr>
              <a:t>Ohio</a:t>
            </a:r>
            <a:r>
              <a:rPr lang="en-US" sz="1400" dirty="0">
                <a:solidFill>
                  <a:schemeClr val="tx1"/>
                </a:solidFill>
              </a:rPr>
              <a:t> might be the key hub for the company’s operations. </a:t>
            </a:r>
          </a:p>
          <a:p>
            <a:pPr lvl="1" algn="just">
              <a:lnSpc>
                <a:spcPct val="150000"/>
              </a:lnSpc>
              <a:buFont typeface="Wingdings" panose="05000000000000000000" pitchFamily="2" charset="2"/>
              <a:buChar char="§"/>
            </a:pPr>
            <a:r>
              <a:rPr lang="en-US" sz="1400" dirty="0">
                <a:solidFill>
                  <a:schemeClr val="tx1"/>
                </a:solidFill>
              </a:rPr>
              <a:t>Also, the state </a:t>
            </a:r>
            <a:r>
              <a:rPr lang="en-US" sz="1400" b="1" dirty="0">
                <a:solidFill>
                  <a:schemeClr val="tx1"/>
                </a:solidFill>
              </a:rPr>
              <a:t>Wisconsin</a:t>
            </a:r>
            <a:r>
              <a:rPr lang="en-US" sz="1400" dirty="0">
                <a:solidFill>
                  <a:schemeClr val="tx1"/>
                </a:solidFill>
              </a:rPr>
              <a:t> potentially indicating regions where the company has less presence, or where the expansion opportunities might exist.</a:t>
            </a:r>
            <a:endParaRPr lang="en-US" sz="1600" dirty="0">
              <a:solidFill>
                <a:schemeClr val="tx1"/>
              </a:solidFill>
            </a:endParaRPr>
          </a:p>
        </p:txBody>
      </p:sp>
      <p:sp>
        <p:nvSpPr>
          <p:cNvPr id="9" name="Rectangle 8">
            <a:extLst>
              <a:ext uri="{FF2B5EF4-FFF2-40B4-BE49-F238E27FC236}">
                <a16:creationId xmlns:a16="http://schemas.microsoft.com/office/drawing/2014/main" id="{43996F0F-EFDB-7E40-D03A-A82C38F9824F}"/>
              </a:ext>
            </a:extLst>
          </p:cNvPr>
          <p:cNvSpPr/>
          <p:nvPr/>
        </p:nvSpPr>
        <p:spPr>
          <a:xfrm>
            <a:off x="7781288" y="5120641"/>
            <a:ext cx="4022833" cy="338554"/>
          </a:xfrm>
          <a:prstGeom prst="rect">
            <a:avLst/>
          </a:prstGeom>
          <a:noFill/>
        </p:spPr>
        <p:txBody>
          <a:bodyPr wrap="none" lIns="91440" tIns="45720" rIns="91440" bIns="45720">
            <a:spAutoFit/>
          </a:bodyPr>
          <a:lstStyle/>
          <a:p>
            <a:r>
              <a:rPr lang="en-IN" sz="1600" dirty="0"/>
              <a:t>Fig 7 : Bar chart showing Employee By State.</a:t>
            </a:r>
          </a:p>
        </p:txBody>
      </p:sp>
      <p:pic>
        <p:nvPicPr>
          <p:cNvPr id="13" name="Picture 12">
            <a:extLst>
              <a:ext uri="{FF2B5EF4-FFF2-40B4-BE49-F238E27FC236}">
                <a16:creationId xmlns:a16="http://schemas.microsoft.com/office/drawing/2014/main" id="{5B00CE06-7057-C725-A985-EAA3E66C3EAE}"/>
              </a:ext>
            </a:extLst>
          </p:cNvPr>
          <p:cNvPicPr>
            <a:picLocks noChangeAspect="1"/>
          </p:cNvPicPr>
          <p:nvPr/>
        </p:nvPicPr>
        <p:blipFill>
          <a:blip r:embed="rId2"/>
          <a:stretch>
            <a:fillRect/>
          </a:stretch>
        </p:blipFill>
        <p:spPr>
          <a:xfrm>
            <a:off x="7918021" y="2219440"/>
            <a:ext cx="3749365" cy="2901201"/>
          </a:xfrm>
          <a:prstGeom prst="rect">
            <a:avLst/>
          </a:prstGeom>
        </p:spPr>
      </p:pic>
    </p:spTree>
    <p:extLst>
      <p:ext uri="{BB962C8B-B14F-4D97-AF65-F5344CB8AC3E}">
        <p14:creationId xmlns:p14="http://schemas.microsoft.com/office/powerpoint/2010/main" val="422582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AC5E0-6ABC-1745-5E4B-0B844BCE1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5A1A8-BD03-047F-3BE5-CEEEEB75E3A8}"/>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Bar Chart </a:t>
            </a:r>
            <a:r>
              <a:rPr lang="en-US" sz="4400" dirty="0">
                <a:solidFill>
                  <a:schemeClr val="tx1"/>
                </a:solidFill>
                <a:latin typeface="Bernard MT Condensed" panose="02050806060905020404" pitchFamily="18" charset="0"/>
              </a:rPr>
              <a:t>.. </a:t>
            </a:r>
            <a:endParaRPr lang="en-IN" sz="4400" dirty="0">
              <a:solidFill>
                <a:srgbClr val="FF0000"/>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75848A5A-DBCF-E76D-C35C-DB7CF4073E20}"/>
              </a:ext>
            </a:extLst>
          </p:cNvPr>
          <p:cNvSpPr>
            <a:spLocks noGrp="1"/>
          </p:cNvSpPr>
          <p:nvPr>
            <p:ph idx="1"/>
          </p:nvPr>
        </p:nvSpPr>
        <p:spPr>
          <a:xfrm>
            <a:off x="983826" y="1911392"/>
            <a:ext cx="10171854" cy="4167676"/>
          </a:xfrm>
        </p:spPr>
        <p:txBody>
          <a:bodyPr/>
          <a:lstStyle/>
          <a:p>
            <a:pPr marL="201168" lvl="1" indent="0" algn="just">
              <a:lnSpc>
                <a:spcPct val="150000"/>
              </a:lnSpc>
              <a:buNone/>
            </a:pPr>
            <a:r>
              <a:rPr lang="en-IN" sz="1600" b="1" u="sng" dirty="0"/>
              <a:t>Task - 4 : Bar charts showing Employees By State, By Dept, and By Race</a:t>
            </a:r>
          </a:p>
          <a:p>
            <a:pPr marL="201168" lvl="1" indent="0" algn="just">
              <a:lnSpc>
                <a:spcPct val="150000"/>
              </a:lnSpc>
              <a:buNone/>
            </a:pPr>
            <a:r>
              <a:rPr lang="en-IN" sz="1400" b="1" dirty="0">
                <a:solidFill>
                  <a:srgbClr val="FF0000"/>
                </a:solidFill>
              </a:rPr>
              <a:t>2 ) Bar Chart Showing Employee By Department</a:t>
            </a:r>
          </a:p>
          <a:p>
            <a:pPr lvl="1" algn="just">
              <a:lnSpc>
                <a:spcPct val="150000"/>
              </a:lnSpc>
              <a:buFont typeface="Wingdings" panose="05000000000000000000" pitchFamily="2" charset="2"/>
              <a:buChar char="§"/>
            </a:pPr>
            <a:r>
              <a:rPr lang="en-US" sz="1400" dirty="0">
                <a:solidFill>
                  <a:srgbClr val="000000"/>
                </a:solidFill>
              </a:rPr>
              <a:t>The Bar Chart, </a:t>
            </a:r>
            <a:r>
              <a:rPr lang="en-US" sz="1400" b="1" dirty="0">
                <a:solidFill>
                  <a:srgbClr val="000000"/>
                </a:solidFill>
              </a:rPr>
              <a:t>Employee By Department </a:t>
            </a:r>
            <a:r>
              <a:rPr lang="en-US" sz="1400" dirty="0">
                <a:solidFill>
                  <a:srgbClr val="000000"/>
                </a:solidFill>
              </a:rPr>
              <a:t>shows that the Engineering dept has occupied the more employees in the company with </a:t>
            </a:r>
            <a:r>
              <a:rPr lang="en-US" sz="1400" dirty="0">
                <a:solidFill>
                  <a:srgbClr val="FF0000"/>
                </a:solidFill>
              </a:rPr>
              <a:t>2070</a:t>
            </a:r>
            <a:r>
              <a:rPr lang="en-US" sz="1400" dirty="0">
                <a:solidFill>
                  <a:srgbClr val="000000"/>
                </a:solidFill>
              </a:rPr>
              <a:t> employees.</a:t>
            </a:r>
          </a:p>
          <a:p>
            <a:pPr lvl="1" algn="just">
              <a:lnSpc>
                <a:spcPct val="150000"/>
              </a:lnSpc>
              <a:buFont typeface="Wingdings" panose="05000000000000000000" pitchFamily="2" charset="2"/>
              <a:buChar char="§"/>
            </a:pPr>
            <a:r>
              <a:rPr lang="en-US" sz="1400" dirty="0">
                <a:solidFill>
                  <a:srgbClr val="000000"/>
                </a:solidFill>
              </a:rPr>
              <a:t>This indicates the company’s resources and focus may be concentrated. This department may require more resources, office space and management attention.</a:t>
            </a:r>
          </a:p>
          <a:p>
            <a:pPr lvl="1" algn="just">
              <a:lnSpc>
                <a:spcPct val="150000"/>
              </a:lnSpc>
              <a:buFont typeface="Wingdings" panose="05000000000000000000" pitchFamily="2" charset="2"/>
              <a:buChar char="§"/>
            </a:pPr>
            <a:r>
              <a:rPr lang="en-US" sz="1400" dirty="0">
                <a:solidFill>
                  <a:srgbClr val="000000"/>
                </a:solidFill>
              </a:rPr>
              <a:t>In speaking about growth, Auditing with only </a:t>
            </a:r>
            <a:r>
              <a:rPr lang="en-US" sz="1400" b="1" dirty="0">
                <a:solidFill>
                  <a:srgbClr val="FF0000"/>
                </a:solidFill>
              </a:rPr>
              <a:t>23</a:t>
            </a:r>
            <a:r>
              <a:rPr lang="en-US" sz="1400" dirty="0">
                <a:solidFill>
                  <a:srgbClr val="000000"/>
                </a:solidFill>
              </a:rPr>
              <a:t> employees is the smaller department compared to all and this indicated the more hiring might require.</a:t>
            </a:r>
          </a:p>
          <a:p>
            <a:pPr lvl="1" algn="just">
              <a:lnSpc>
                <a:spcPct val="150000"/>
              </a:lnSpc>
              <a:buFont typeface="Wingdings" panose="05000000000000000000" pitchFamily="2" charset="2"/>
              <a:buChar char="§"/>
            </a:pPr>
            <a:r>
              <a:rPr lang="en-US" sz="1400" dirty="0">
                <a:solidFill>
                  <a:srgbClr val="000000"/>
                </a:solidFill>
              </a:rPr>
              <a:t>This charts help in staff balance, if the company has a balanced distribution of employees across departments.</a:t>
            </a:r>
          </a:p>
        </p:txBody>
      </p:sp>
    </p:spTree>
    <p:extLst>
      <p:ext uri="{BB962C8B-B14F-4D97-AF65-F5344CB8AC3E}">
        <p14:creationId xmlns:p14="http://schemas.microsoft.com/office/powerpoint/2010/main" val="1196123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A6FB2-38A9-11C3-331F-F816EABDE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DE7E97-65D8-58D9-5FF4-CB9A8976663C}"/>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Bar Chart </a:t>
            </a:r>
            <a:r>
              <a:rPr lang="en-US" sz="4400" dirty="0">
                <a:solidFill>
                  <a:schemeClr val="tx1"/>
                </a:solidFill>
                <a:latin typeface="Bernard MT Condensed" panose="02050806060905020404" pitchFamily="18" charset="0"/>
              </a:rPr>
              <a:t>.. </a:t>
            </a:r>
            <a:endParaRPr lang="en-IN" sz="4400" dirty="0">
              <a:solidFill>
                <a:srgbClr val="FF0000"/>
              </a:solidFill>
              <a:latin typeface="Bernard MT Condensed" panose="02050806060905020404" pitchFamily="18" charset="0"/>
            </a:endParaRPr>
          </a:p>
        </p:txBody>
      </p:sp>
      <p:sp>
        <p:nvSpPr>
          <p:cNvPr id="8" name="Rectangle 7">
            <a:extLst>
              <a:ext uri="{FF2B5EF4-FFF2-40B4-BE49-F238E27FC236}">
                <a16:creationId xmlns:a16="http://schemas.microsoft.com/office/drawing/2014/main" id="{F0CFC91A-86F4-783A-8365-DE14F6603A28}"/>
              </a:ext>
            </a:extLst>
          </p:cNvPr>
          <p:cNvSpPr/>
          <p:nvPr/>
        </p:nvSpPr>
        <p:spPr>
          <a:xfrm>
            <a:off x="3821362" y="5684235"/>
            <a:ext cx="4610236" cy="338554"/>
          </a:xfrm>
          <a:prstGeom prst="rect">
            <a:avLst/>
          </a:prstGeom>
          <a:noFill/>
        </p:spPr>
        <p:txBody>
          <a:bodyPr wrap="none" lIns="91440" tIns="45720" rIns="91440" bIns="45720">
            <a:spAutoFit/>
          </a:bodyPr>
          <a:lstStyle/>
          <a:p>
            <a:r>
              <a:rPr lang="en-IN" sz="1600" dirty="0"/>
              <a:t>Fig 8 : Bar chart showing Employee By Department.</a:t>
            </a:r>
          </a:p>
        </p:txBody>
      </p:sp>
      <p:pic>
        <p:nvPicPr>
          <p:cNvPr id="14" name="Picture 13">
            <a:extLst>
              <a:ext uri="{FF2B5EF4-FFF2-40B4-BE49-F238E27FC236}">
                <a16:creationId xmlns:a16="http://schemas.microsoft.com/office/drawing/2014/main" id="{80C8E7B1-D58A-613E-143B-19154193FAD1}"/>
              </a:ext>
            </a:extLst>
          </p:cNvPr>
          <p:cNvPicPr>
            <a:picLocks noChangeAspect="1"/>
          </p:cNvPicPr>
          <p:nvPr/>
        </p:nvPicPr>
        <p:blipFill>
          <a:blip r:embed="rId2"/>
          <a:stretch>
            <a:fillRect/>
          </a:stretch>
        </p:blipFill>
        <p:spPr>
          <a:xfrm>
            <a:off x="1222585" y="1978942"/>
            <a:ext cx="9807790" cy="3769925"/>
          </a:xfrm>
          <a:prstGeom prst="rect">
            <a:avLst/>
          </a:prstGeom>
        </p:spPr>
      </p:pic>
    </p:spTree>
    <p:extLst>
      <p:ext uri="{BB962C8B-B14F-4D97-AF65-F5344CB8AC3E}">
        <p14:creationId xmlns:p14="http://schemas.microsoft.com/office/powerpoint/2010/main" val="936137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07F5D-E0AE-21D7-8B00-39F437FFF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1B7901-FA59-31CB-2034-35A1093A5C4F}"/>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Bar Chart </a:t>
            </a:r>
            <a:r>
              <a:rPr lang="en-US" sz="4400" dirty="0">
                <a:solidFill>
                  <a:schemeClr val="tx1"/>
                </a:solidFill>
                <a:latin typeface="Bernard MT Condensed" panose="02050806060905020404" pitchFamily="18" charset="0"/>
              </a:rPr>
              <a:t>.. </a:t>
            </a:r>
            <a:endParaRPr lang="en-IN" sz="4400" dirty="0">
              <a:solidFill>
                <a:srgbClr val="FF0000"/>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6A5EBC6E-A3CE-E9E8-279B-A22B20CA3DDB}"/>
              </a:ext>
            </a:extLst>
          </p:cNvPr>
          <p:cNvSpPr>
            <a:spLocks noGrp="1"/>
          </p:cNvSpPr>
          <p:nvPr>
            <p:ph idx="1"/>
          </p:nvPr>
        </p:nvSpPr>
        <p:spPr>
          <a:xfrm>
            <a:off x="983826" y="1911392"/>
            <a:ext cx="10171854" cy="4167676"/>
          </a:xfrm>
        </p:spPr>
        <p:txBody>
          <a:bodyPr/>
          <a:lstStyle/>
          <a:p>
            <a:pPr marL="201168" lvl="1" indent="0" algn="just">
              <a:lnSpc>
                <a:spcPct val="150000"/>
              </a:lnSpc>
              <a:buNone/>
            </a:pPr>
            <a:r>
              <a:rPr lang="en-IN" sz="1600" b="1" u="sng" dirty="0"/>
              <a:t>Task - 4 : Bar charts showing Employees By State, By Dept, and By Race</a:t>
            </a:r>
          </a:p>
          <a:p>
            <a:pPr marL="201168" lvl="1" indent="0" algn="just">
              <a:lnSpc>
                <a:spcPct val="150000"/>
              </a:lnSpc>
              <a:buNone/>
            </a:pPr>
            <a:r>
              <a:rPr lang="en-IN" sz="1400" b="1" dirty="0">
                <a:solidFill>
                  <a:srgbClr val="FF0000"/>
                </a:solidFill>
              </a:rPr>
              <a:t>2 ) Bar Chart Showing Employee By Race</a:t>
            </a:r>
          </a:p>
          <a:p>
            <a:pPr lvl="1" algn="just">
              <a:lnSpc>
                <a:spcPct val="150000"/>
              </a:lnSpc>
              <a:buFont typeface="Wingdings" panose="05000000000000000000" pitchFamily="2" charset="2"/>
              <a:buChar char="§"/>
            </a:pPr>
            <a:r>
              <a:rPr lang="en-US" sz="1400" dirty="0">
                <a:solidFill>
                  <a:srgbClr val="000000"/>
                </a:solidFill>
              </a:rPr>
              <a:t>The Bar Chart, </a:t>
            </a:r>
            <a:r>
              <a:rPr lang="en-US" sz="1400" b="1" dirty="0">
                <a:solidFill>
                  <a:srgbClr val="000000"/>
                </a:solidFill>
              </a:rPr>
              <a:t>Employee By Race </a:t>
            </a:r>
            <a:r>
              <a:rPr lang="en-US" sz="1400" dirty="0">
                <a:solidFill>
                  <a:srgbClr val="000000"/>
                </a:solidFill>
              </a:rPr>
              <a:t>shows that the </a:t>
            </a:r>
            <a:r>
              <a:rPr lang="en-US" sz="1400" b="1" dirty="0">
                <a:solidFill>
                  <a:srgbClr val="FF0000"/>
                </a:solidFill>
              </a:rPr>
              <a:t>White</a:t>
            </a:r>
            <a:r>
              <a:rPr lang="en-US" sz="1400" dirty="0">
                <a:solidFill>
                  <a:srgbClr val="000000"/>
                </a:solidFill>
              </a:rPr>
              <a:t> racial group with 1990 is the most and </a:t>
            </a:r>
            <a:r>
              <a:rPr lang="en-US" sz="1400" b="1" dirty="0">
                <a:solidFill>
                  <a:srgbClr val="FF0000"/>
                </a:solidFill>
              </a:rPr>
              <a:t>Native Hawaiian or Other Pacific  Islander </a:t>
            </a:r>
            <a:r>
              <a:rPr lang="en-US" sz="1400" dirty="0">
                <a:solidFill>
                  <a:schemeClr val="tx1"/>
                </a:solidFill>
              </a:rPr>
              <a:t>with 356 is the least represented racial group in the company.</a:t>
            </a:r>
          </a:p>
          <a:p>
            <a:pPr lvl="1" algn="just">
              <a:lnSpc>
                <a:spcPct val="150000"/>
              </a:lnSpc>
              <a:buFont typeface="Wingdings" panose="05000000000000000000" pitchFamily="2" charset="2"/>
              <a:buChar char="§"/>
            </a:pPr>
            <a:r>
              <a:rPr lang="en-US" sz="1400" dirty="0">
                <a:solidFill>
                  <a:schemeClr val="tx1"/>
                </a:solidFill>
              </a:rPr>
              <a:t>It indicates the company for Equity Efforts by highlighting the areas where the diversity and inclusion effort might need to strengthen. </a:t>
            </a:r>
          </a:p>
          <a:p>
            <a:pPr lvl="1" algn="just">
              <a:lnSpc>
                <a:spcPct val="150000"/>
              </a:lnSpc>
              <a:buFont typeface="Wingdings" panose="05000000000000000000" pitchFamily="2" charset="2"/>
              <a:buChar char="§"/>
            </a:pPr>
            <a:r>
              <a:rPr lang="en-US" sz="1400" dirty="0">
                <a:solidFill>
                  <a:schemeClr val="tx1"/>
                </a:solidFill>
              </a:rPr>
              <a:t>If certain racial group is underrepresented, it might suggest a need for more targeted recruitment or support.</a:t>
            </a:r>
          </a:p>
          <a:p>
            <a:pPr lvl="1" algn="just">
              <a:lnSpc>
                <a:spcPct val="150000"/>
              </a:lnSpc>
              <a:buFont typeface="Wingdings" panose="05000000000000000000" pitchFamily="2" charset="2"/>
              <a:buChar char="§"/>
            </a:pPr>
            <a:r>
              <a:rPr lang="en-US" sz="1400" dirty="0">
                <a:solidFill>
                  <a:schemeClr val="tx1"/>
                </a:solidFill>
              </a:rPr>
              <a:t>It also makes to understand the cultural strengths and gaps within the organization, which can be important for better fostering the company’s work place and environment over time.</a:t>
            </a:r>
          </a:p>
        </p:txBody>
      </p:sp>
    </p:spTree>
    <p:extLst>
      <p:ext uri="{BB962C8B-B14F-4D97-AF65-F5344CB8AC3E}">
        <p14:creationId xmlns:p14="http://schemas.microsoft.com/office/powerpoint/2010/main" val="224801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8960B-0649-501A-498E-51AF832D6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B723CC-BCDF-4C59-4FE1-28B28779EFFA}"/>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Bar Chart </a:t>
            </a:r>
            <a:r>
              <a:rPr lang="en-US" sz="4400" dirty="0">
                <a:solidFill>
                  <a:schemeClr val="tx1"/>
                </a:solidFill>
                <a:latin typeface="Bernard MT Condensed" panose="02050806060905020404" pitchFamily="18" charset="0"/>
              </a:rPr>
              <a:t>.. </a:t>
            </a:r>
            <a:endParaRPr lang="en-IN" sz="4400" dirty="0">
              <a:solidFill>
                <a:srgbClr val="FF0000"/>
              </a:solidFill>
              <a:latin typeface="Bernard MT Condensed" panose="02050806060905020404" pitchFamily="18" charset="0"/>
            </a:endParaRPr>
          </a:p>
        </p:txBody>
      </p:sp>
      <p:sp>
        <p:nvSpPr>
          <p:cNvPr id="8" name="Rectangle 7">
            <a:extLst>
              <a:ext uri="{FF2B5EF4-FFF2-40B4-BE49-F238E27FC236}">
                <a16:creationId xmlns:a16="http://schemas.microsoft.com/office/drawing/2014/main" id="{D8BE853B-FB53-843A-B01D-5E6836E8A9BE}"/>
              </a:ext>
            </a:extLst>
          </p:cNvPr>
          <p:cNvSpPr/>
          <p:nvPr/>
        </p:nvSpPr>
        <p:spPr>
          <a:xfrm>
            <a:off x="3890365" y="5523369"/>
            <a:ext cx="4005520" cy="338554"/>
          </a:xfrm>
          <a:prstGeom prst="rect">
            <a:avLst/>
          </a:prstGeom>
          <a:noFill/>
        </p:spPr>
        <p:txBody>
          <a:bodyPr wrap="none" lIns="91440" tIns="45720" rIns="91440" bIns="45720">
            <a:spAutoFit/>
          </a:bodyPr>
          <a:lstStyle/>
          <a:p>
            <a:r>
              <a:rPr lang="en-IN" sz="1600" dirty="0"/>
              <a:t>Fig 9 : Bar chart showing Employee By Race.</a:t>
            </a:r>
          </a:p>
        </p:txBody>
      </p:sp>
      <p:pic>
        <p:nvPicPr>
          <p:cNvPr id="6" name="Picture 5">
            <a:extLst>
              <a:ext uri="{FF2B5EF4-FFF2-40B4-BE49-F238E27FC236}">
                <a16:creationId xmlns:a16="http://schemas.microsoft.com/office/drawing/2014/main" id="{325AFD5A-2E2E-A43F-CCFA-219A53B26FAF}"/>
              </a:ext>
            </a:extLst>
          </p:cNvPr>
          <p:cNvPicPr>
            <a:picLocks noChangeAspect="1"/>
          </p:cNvPicPr>
          <p:nvPr/>
        </p:nvPicPr>
        <p:blipFill>
          <a:blip r:embed="rId2"/>
          <a:stretch>
            <a:fillRect/>
          </a:stretch>
        </p:blipFill>
        <p:spPr>
          <a:xfrm>
            <a:off x="1905325" y="2026871"/>
            <a:ext cx="7975600" cy="3496498"/>
          </a:xfrm>
          <a:prstGeom prst="rect">
            <a:avLst/>
          </a:prstGeom>
        </p:spPr>
      </p:pic>
    </p:spTree>
    <p:extLst>
      <p:ext uri="{BB962C8B-B14F-4D97-AF65-F5344CB8AC3E}">
        <p14:creationId xmlns:p14="http://schemas.microsoft.com/office/powerpoint/2010/main" val="53396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4E486-B5AB-300A-AAB0-D56EA284A9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82226-C228-2907-B6DA-B7311C8F2CF2}"/>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2E4AC64F-31B5-E653-262C-EF2672A06369}"/>
              </a:ext>
            </a:extLst>
          </p:cNvPr>
          <p:cNvSpPr>
            <a:spLocks noGrp="1"/>
          </p:cNvSpPr>
          <p:nvPr>
            <p:ph idx="1"/>
          </p:nvPr>
        </p:nvSpPr>
        <p:spPr>
          <a:xfrm>
            <a:off x="1168071" y="1869330"/>
            <a:ext cx="10058400" cy="3760891"/>
          </a:xfrm>
        </p:spPr>
        <p:txBody>
          <a:bodyPr/>
          <a:lstStyle/>
          <a:p>
            <a:pPr marL="201168" lvl="1" indent="0" algn="just">
              <a:lnSpc>
                <a:spcPct val="150000"/>
              </a:lnSpc>
              <a:buNone/>
            </a:pPr>
            <a:r>
              <a:rPr lang="en-US" sz="1600" b="1" u="sng" dirty="0"/>
              <a:t>Employees By Age Group </a:t>
            </a:r>
          </a:p>
          <a:p>
            <a:pPr lvl="1" algn="just">
              <a:lnSpc>
                <a:spcPct val="150000"/>
              </a:lnSpc>
              <a:buFont typeface="Wingdings" panose="05000000000000000000" pitchFamily="2" charset="2"/>
              <a:buChar char="§"/>
            </a:pPr>
            <a:r>
              <a:rPr lang="en-IN" sz="1400" dirty="0">
                <a:solidFill>
                  <a:schemeClr val="tx1"/>
                </a:solidFill>
              </a:rPr>
              <a:t>The Bar Chart, Employees By Age Group shows the proportions of different age groups within the workforce. In the charts, the age group </a:t>
            </a:r>
            <a:r>
              <a:rPr lang="en-IN" sz="1400" b="1" dirty="0">
                <a:solidFill>
                  <a:schemeClr val="tx1"/>
                </a:solidFill>
              </a:rPr>
              <a:t>20-30</a:t>
            </a:r>
            <a:r>
              <a:rPr lang="en-IN" sz="1400" dirty="0">
                <a:solidFill>
                  <a:schemeClr val="tx1"/>
                </a:solidFill>
              </a:rPr>
              <a:t> with </a:t>
            </a:r>
            <a:r>
              <a:rPr lang="en-IN" sz="1400" b="1" dirty="0">
                <a:solidFill>
                  <a:srgbClr val="FF0000"/>
                </a:solidFill>
              </a:rPr>
              <a:t>2001</a:t>
            </a:r>
            <a:r>
              <a:rPr lang="en-IN" sz="1400" dirty="0">
                <a:solidFill>
                  <a:schemeClr val="tx1"/>
                </a:solidFill>
              </a:rPr>
              <a:t> and age group </a:t>
            </a:r>
            <a:r>
              <a:rPr lang="en-IN" sz="1400" b="1" dirty="0">
                <a:solidFill>
                  <a:schemeClr val="tx1"/>
                </a:solidFill>
              </a:rPr>
              <a:t>51-60</a:t>
            </a:r>
            <a:r>
              <a:rPr lang="en-IN" sz="1400" dirty="0">
                <a:solidFill>
                  <a:schemeClr val="tx1"/>
                </a:solidFill>
              </a:rPr>
              <a:t> with </a:t>
            </a:r>
            <a:r>
              <a:rPr lang="en-IN" sz="1400" b="1" dirty="0">
                <a:solidFill>
                  <a:srgbClr val="FF0000"/>
                </a:solidFill>
              </a:rPr>
              <a:t>1220</a:t>
            </a:r>
            <a:r>
              <a:rPr lang="en-IN" sz="1400" dirty="0">
                <a:solidFill>
                  <a:schemeClr val="tx1"/>
                </a:solidFill>
              </a:rPr>
              <a:t> has the most and least employees.</a:t>
            </a:r>
          </a:p>
          <a:p>
            <a:pPr lvl="1" algn="just">
              <a:lnSpc>
                <a:spcPct val="150000"/>
              </a:lnSpc>
              <a:buFont typeface="Wingdings" panose="05000000000000000000" pitchFamily="2" charset="2"/>
              <a:buChar char="§"/>
            </a:pPr>
            <a:r>
              <a:rPr lang="en-IN" sz="1400" dirty="0">
                <a:solidFill>
                  <a:schemeClr val="tx1"/>
                </a:solidFill>
              </a:rPr>
              <a:t>By this charts, it helps to understand the demographic makeup of the company. Also make the generation comparison across the different generations. It is also helpful in identify trends in hiring practise. For instance, a high concentration of younger employees might indicates recent hiring efforts targeting fresh graduates.</a:t>
            </a:r>
          </a:p>
          <a:p>
            <a:pPr lvl="1" algn="just">
              <a:lnSpc>
                <a:spcPct val="150000"/>
              </a:lnSpc>
              <a:buFont typeface="Wingdings" panose="05000000000000000000" pitchFamily="2" charset="2"/>
              <a:buChar char="§"/>
            </a:pPr>
            <a:r>
              <a:rPr lang="en-IN" sz="1400" dirty="0">
                <a:solidFill>
                  <a:schemeClr val="tx1"/>
                </a:solidFill>
              </a:rPr>
              <a:t>Can also determine the age group that are about to retire. This helpful in knowledge transfer.</a:t>
            </a:r>
          </a:p>
          <a:p>
            <a:pPr lvl="1" algn="just">
              <a:lnSpc>
                <a:spcPct val="150000"/>
              </a:lnSpc>
              <a:buFont typeface="Wingdings" panose="05000000000000000000" pitchFamily="2" charset="2"/>
              <a:buChar char="§"/>
            </a:pPr>
            <a:r>
              <a:rPr lang="en-IN" sz="1400" dirty="0">
                <a:solidFill>
                  <a:schemeClr val="tx1"/>
                </a:solidFill>
              </a:rPr>
              <a:t>It can also drag to the conclusion that training and development needs of different age groups. Younger generations might need career opportunities , while older one’s might benefit form mentoring programs.</a:t>
            </a:r>
          </a:p>
        </p:txBody>
      </p:sp>
    </p:spTree>
    <p:extLst>
      <p:ext uri="{BB962C8B-B14F-4D97-AF65-F5344CB8AC3E}">
        <p14:creationId xmlns:p14="http://schemas.microsoft.com/office/powerpoint/2010/main" val="4123758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4BB94-A179-0D1B-2609-904E24CA8A1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1B8946B-22E0-EE9F-8841-51684FA0A7B3}"/>
              </a:ext>
            </a:extLst>
          </p:cNvPr>
          <p:cNvSpPr/>
          <p:nvPr/>
        </p:nvSpPr>
        <p:spPr>
          <a:xfrm>
            <a:off x="1376517" y="5120641"/>
            <a:ext cx="6331973" cy="523075"/>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76FF53F2-D673-82D0-75CF-45AC5CCE1ED1}"/>
              </a:ext>
            </a:extLst>
          </p:cNvPr>
          <p:cNvSpPr/>
          <p:nvPr/>
        </p:nvSpPr>
        <p:spPr>
          <a:xfrm>
            <a:off x="1376517" y="4326194"/>
            <a:ext cx="8042787" cy="39329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4DAC2BF-7290-506A-9753-7087E32EA613}"/>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E2B8C125-22F0-3796-3932-F55D46605764}"/>
              </a:ext>
            </a:extLst>
          </p:cNvPr>
          <p:cNvSpPr>
            <a:spLocks noGrp="1"/>
          </p:cNvSpPr>
          <p:nvPr>
            <p:ph idx="1"/>
          </p:nvPr>
        </p:nvSpPr>
        <p:spPr>
          <a:xfrm>
            <a:off x="1097280" y="1891072"/>
            <a:ext cx="10058400" cy="4213941"/>
          </a:xfrm>
        </p:spPr>
        <p:txBody>
          <a:bodyPr>
            <a:normAutofit/>
          </a:bodyPr>
          <a:lstStyle/>
          <a:p>
            <a:pPr marL="201168" lvl="1" indent="0" algn="just">
              <a:lnSpc>
                <a:spcPct val="150000"/>
              </a:lnSpc>
              <a:buNone/>
            </a:pPr>
            <a:r>
              <a:rPr lang="en-IN" sz="1600" b="1" u="sng" dirty="0"/>
              <a:t>Racial Diversity. </a:t>
            </a:r>
          </a:p>
          <a:p>
            <a:pPr lvl="1">
              <a:lnSpc>
                <a:spcPct val="150000"/>
              </a:lnSpc>
              <a:buFont typeface="Wingdings" panose="05000000000000000000" pitchFamily="2" charset="2"/>
              <a:buChar char="§"/>
            </a:pPr>
            <a:r>
              <a:rPr lang="en-IN" sz="1400" dirty="0"/>
              <a:t>There are </a:t>
            </a:r>
            <a:r>
              <a:rPr lang="en-IN" sz="1400" b="1" dirty="0"/>
              <a:t>7 racial groups </a:t>
            </a:r>
            <a:r>
              <a:rPr lang="en-IN" sz="1400" dirty="0"/>
              <a:t>in the HR table. The percent of each group is displayed in the following way. </a:t>
            </a:r>
          </a:p>
          <a:p>
            <a:pPr lvl="1">
              <a:lnSpc>
                <a:spcPct val="150000"/>
              </a:lnSpc>
              <a:buFont typeface="Wingdings" panose="05000000000000000000" pitchFamily="2" charset="2"/>
              <a:buChar char="§"/>
            </a:pPr>
            <a:r>
              <a:rPr lang="en-IN" sz="1400" dirty="0"/>
              <a:t>This calculation involves the </a:t>
            </a:r>
            <a:r>
              <a:rPr lang="en-IN" sz="1400" b="1" dirty="0"/>
              <a:t>count of total rows</a:t>
            </a:r>
            <a:r>
              <a:rPr lang="en-IN" sz="1400" dirty="0"/>
              <a:t> of respective group and then divide it with </a:t>
            </a:r>
            <a:r>
              <a:rPr lang="en-IN" sz="1400" b="1" dirty="0"/>
              <a:t>total number of employees </a:t>
            </a:r>
            <a:r>
              <a:rPr lang="en-IN" sz="1400" dirty="0"/>
              <a:t>. This gets the </a:t>
            </a:r>
            <a:r>
              <a:rPr lang="en-IN" sz="1400" b="1" dirty="0"/>
              <a:t>racial group %</a:t>
            </a:r>
            <a:r>
              <a:rPr lang="en-IN" sz="1400" dirty="0"/>
              <a:t>.</a:t>
            </a:r>
          </a:p>
          <a:p>
            <a:pPr lvl="1">
              <a:lnSpc>
                <a:spcPct val="150000"/>
              </a:lnSpc>
              <a:buFont typeface="Wingdings" panose="05000000000000000000" pitchFamily="2" charset="2"/>
              <a:buChar char="§"/>
            </a:pPr>
            <a:r>
              <a:rPr lang="en-IN" sz="1400" dirty="0"/>
              <a:t>Displaying the process for one group.</a:t>
            </a:r>
          </a:p>
          <a:p>
            <a:pPr lvl="1">
              <a:lnSpc>
                <a:spcPct val="150000"/>
              </a:lnSpc>
              <a:buFont typeface="Wingdings" panose="05000000000000000000" pitchFamily="2" charset="2"/>
              <a:buChar char="§"/>
            </a:pPr>
            <a:r>
              <a:rPr lang="en-IN" sz="1400" dirty="0"/>
              <a:t>For White racial group, </a:t>
            </a:r>
          </a:p>
          <a:p>
            <a:pPr marL="201168" lvl="1" indent="0">
              <a:lnSpc>
                <a:spcPct val="150000"/>
              </a:lnSpc>
              <a:buNone/>
            </a:pPr>
            <a:r>
              <a:rPr lang="en-IN" sz="1600" b="1" dirty="0"/>
              <a:t>    DAX Measure : </a:t>
            </a:r>
            <a:r>
              <a:rPr lang="en-US" sz="1600" b="0" dirty="0">
                <a:solidFill>
                  <a:srgbClr val="000000"/>
                </a:solidFill>
                <a:effectLst/>
                <a:latin typeface="Consolas" panose="020B0609020204030204" pitchFamily="49" charset="0"/>
              </a:rPr>
              <a:t>White_Count = </a:t>
            </a:r>
            <a:r>
              <a:rPr lang="en-US" sz="1600" b="0" dirty="0">
                <a:solidFill>
                  <a:srgbClr val="3165BB"/>
                </a:solidFill>
                <a:effectLst/>
                <a:latin typeface="Consolas" panose="020B0609020204030204" pitchFamily="49" charset="0"/>
              </a:rPr>
              <a:t>CALCULATE</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COUNTROWS</a:t>
            </a:r>
            <a:r>
              <a:rPr lang="en-US" sz="1600" b="0" dirty="0">
                <a:solidFill>
                  <a:srgbClr val="000000"/>
                </a:solidFill>
                <a:effectLst/>
                <a:latin typeface="Consolas" panose="020B0609020204030204" pitchFamily="49" charset="0"/>
              </a:rPr>
              <a:t>(HR),HR[race] = </a:t>
            </a:r>
            <a:r>
              <a:rPr lang="en-US" sz="1600" b="0" dirty="0">
                <a:solidFill>
                  <a:srgbClr val="A31515"/>
                </a:solidFill>
                <a:effectLst/>
                <a:latin typeface="Consolas" panose="020B0609020204030204" pitchFamily="49" charset="0"/>
              </a:rPr>
              <a:t>"White"</a:t>
            </a:r>
            <a:r>
              <a:rPr lang="en-US" sz="1600" b="0" dirty="0">
                <a:solidFill>
                  <a:srgbClr val="000000"/>
                </a:solidFill>
                <a:effectLst/>
                <a:latin typeface="Consolas" panose="020B0609020204030204" pitchFamily="49" charset="0"/>
              </a:rPr>
              <a:t>)</a:t>
            </a:r>
          </a:p>
          <a:p>
            <a:pPr marL="201168" lvl="1" indent="0">
              <a:lnSpc>
                <a:spcPct val="150000"/>
              </a:lnSpc>
              <a:buNone/>
            </a:pPr>
            <a:endParaRPr lang="en-IN" sz="1600" b="1" dirty="0"/>
          </a:p>
          <a:p>
            <a:pPr marL="201168" lvl="1" indent="0">
              <a:lnSpc>
                <a:spcPct val="150000"/>
              </a:lnSpc>
              <a:buNone/>
            </a:pPr>
            <a:r>
              <a:rPr lang="en-IN" sz="1600" b="1" dirty="0"/>
              <a:t>    DAX Measure : </a:t>
            </a:r>
            <a:r>
              <a:rPr lang="en-US" sz="1600" b="0" dirty="0">
                <a:solidFill>
                  <a:srgbClr val="000000"/>
                </a:solidFill>
                <a:effectLst/>
                <a:latin typeface="Consolas" panose="020B0609020204030204" pitchFamily="49" charset="0"/>
              </a:rPr>
              <a:t>White % = </a:t>
            </a:r>
            <a:r>
              <a:rPr lang="en-US" sz="1600" b="0" dirty="0">
                <a:solidFill>
                  <a:srgbClr val="3165BB"/>
                </a:solidFill>
                <a:effectLst/>
                <a:latin typeface="Consolas" panose="020B0609020204030204" pitchFamily="49" charset="0"/>
              </a:rPr>
              <a:t>DIVIDE</a:t>
            </a:r>
            <a:r>
              <a:rPr lang="en-US" sz="1600" b="0" dirty="0">
                <a:solidFill>
                  <a:srgbClr val="000000"/>
                </a:solidFill>
                <a:effectLst/>
                <a:latin typeface="Consolas" panose="020B0609020204030204" pitchFamily="49" charset="0"/>
              </a:rPr>
              <a:t>([White_Count],[Total_emp])</a:t>
            </a:r>
          </a:p>
          <a:p>
            <a:pPr marL="201168" lvl="1" indent="0">
              <a:lnSpc>
                <a:spcPct val="150000"/>
              </a:lnSpc>
              <a:buNone/>
            </a:pPr>
            <a:endParaRPr lang="en-IN" sz="1600" b="1" dirty="0"/>
          </a:p>
        </p:txBody>
      </p:sp>
    </p:spTree>
    <p:extLst>
      <p:ext uri="{BB962C8B-B14F-4D97-AF65-F5344CB8AC3E}">
        <p14:creationId xmlns:p14="http://schemas.microsoft.com/office/powerpoint/2010/main" val="245246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D9AF1-BE80-EF04-DB55-28EECFEA0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7ED887-61D7-6174-CD6B-DCA59EB39BEC}"/>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88FFF235-847F-98AB-6FEA-91E7C5918E43}"/>
              </a:ext>
            </a:extLst>
          </p:cNvPr>
          <p:cNvSpPr>
            <a:spLocks noGrp="1"/>
          </p:cNvSpPr>
          <p:nvPr>
            <p:ph idx="1"/>
          </p:nvPr>
        </p:nvSpPr>
        <p:spPr>
          <a:xfrm>
            <a:off x="1097280" y="1891072"/>
            <a:ext cx="10058400" cy="4213941"/>
          </a:xfrm>
        </p:spPr>
        <p:txBody>
          <a:bodyPr>
            <a:normAutofit/>
          </a:bodyPr>
          <a:lstStyle/>
          <a:p>
            <a:pPr marL="201168" lvl="1" indent="0" algn="just">
              <a:lnSpc>
                <a:spcPct val="150000"/>
              </a:lnSpc>
              <a:buNone/>
            </a:pPr>
            <a:r>
              <a:rPr lang="en-IN" sz="1600" b="1" u="sng" dirty="0"/>
              <a:t>Racial Diversity. </a:t>
            </a:r>
          </a:p>
          <a:p>
            <a:pPr marL="201168" lvl="1" indent="0">
              <a:lnSpc>
                <a:spcPct val="150000"/>
              </a:lnSpc>
              <a:buNone/>
            </a:pPr>
            <a:endParaRPr lang="en-IN" sz="1600" b="1" dirty="0"/>
          </a:p>
        </p:txBody>
      </p:sp>
      <p:pic>
        <p:nvPicPr>
          <p:cNvPr id="11" name="Picture 10">
            <a:extLst>
              <a:ext uri="{FF2B5EF4-FFF2-40B4-BE49-F238E27FC236}">
                <a16:creationId xmlns:a16="http://schemas.microsoft.com/office/drawing/2014/main" id="{C6165864-780A-F0A7-AA76-E75219C90968}"/>
              </a:ext>
            </a:extLst>
          </p:cNvPr>
          <p:cNvPicPr>
            <a:picLocks noChangeAspect="1"/>
          </p:cNvPicPr>
          <p:nvPr/>
        </p:nvPicPr>
        <p:blipFill>
          <a:blip r:embed="rId3"/>
          <a:srcRect t="3305"/>
          <a:stretch/>
        </p:blipFill>
        <p:spPr>
          <a:xfrm>
            <a:off x="1619074" y="2497394"/>
            <a:ext cx="8744126" cy="2556385"/>
          </a:xfrm>
          <a:prstGeom prst="rect">
            <a:avLst/>
          </a:prstGeom>
        </p:spPr>
      </p:pic>
      <p:sp>
        <p:nvSpPr>
          <p:cNvPr id="12" name="Rectangle 11">
            <a:extLst>
              <a:ext uri="{FF2B5EF4-FFF2-40B4-BE49-F238E27FC236}">
                <a16:creationId xmlns:a16="http://schemas.microsoft.com/office/drawing/2014/main" id="{EF1E7C59-11B8-FBEE-E54D-D0F879D6E9E5}"/>
              </a:ext>
            </a:extLst>
          </p:cNvPr>
          <p:cNvSpPr/>
          <p:nvPr/>
        </p:nvSpPr>
        <p:spPr>
          <a:xfrm>
            <a:off x="4617952" y="5321547"/>
            <a:ext cx="2235677" cy="338554"/>
          </a:xfrm>
          <a:prstGeom prst="rect">
            <a:avLst/>
          </a:prstGeom>
          <a:noFill/>
        </p:spPr>
        <p:txBody>
          <a:bodyPr wrap="none" lIns="91440" tIns="45720" rIns="91440" bIns="45720">
            <a:spAutoFit/>
          </a:bodyPr>
          <a:lstStyle/>
          <a:p>
            <a:r>
              <a:rPr lang="en-IN" sz="1600" dirty="0"/>
              <a:t>Fig 10 : Racial Diversity.</a:t>
            </a:r>
          </a:p>
        </p:txBody>
      </p:sp>
    </p:spTree>
    <p:extLst>
      <p:ext uri="{BB962C8B-B14F-4D97-AF65-F5344CB8AC3E}">
        <p14:creationId xmlns:p14="http://schemas.microsoft.com/office/powerpoint/2010/main" val="2801882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978B6-D908-DF2F-48FC-37712E1ADD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73FD0-704C-BCC0-D165-5B11F24E3370}"/>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F78BB921-529B-B863-06F6-6EA61A40E62C}"/>
              </a:ext>
            </a:extLst>
          </p:cNvPr>
          <p:cNvSpPr>
            <a:spLocks noGrp="1"/>
          </p:cNvSpPr>
          <p:nvPr>
            <p:ph idx="1"/>
          </p:nvPr>
        </p:nvSpPr>
        <p:spPr>
          <a:xfrm>
            <a:off x="1097280" y="1891072"/>
            <a:ext cx="10058400" cy="4213941"/>
          </a:xfrm>
        </p:spPr>
        <p:txBody>
          <a:bodyPr>
            <a:normAutofit/>
          </a:bodyPr>
          <a:lstStyle/>
          <a:p>
            <a:pPr marL="201168" lvl="1" indent="0" algn="just">
              <a:lnSpc>
                <a:spcPct val="150000"/>
              </a:lnSpc>
              <a:buNone/>
            </a:pPr>
            <a:r>
              <a:rPr lang="en-IN" sz="1600" b="1" u="sng" dirty="0"/>
              <a:t>Departmental Diversity. </a:t>
            </a:r>
          </a:p>
          <a:p>
            <a:pPr lvl="1">
              <a:lnSpc>
                <a:spcPct val="150000"/>
              </a:lnSpc>
              <a:buFont typeface="Wingdings" panose="05000000000000000000" pitchFamily="2" charset="2"/>
              <a:buChar char="§"/>
            </a:pPr>
            <a:r>
              <a:rPr lang="en-IN" sz="1400" dirty="0"/>
              <a:t>A </a:t>
            </a:r>
            <a:r>
              <a:rPr lang="en-IN" sz="1400" b="1" dirty="0"/>
              <a:t>Stacked area chart </a:t>
            </a:r>
            <a:r>
              <a:rPr lang="en-IN" sz="1400" dirty="0"/>
              <a:t>is used here to visualize the diversity across different departments. This identify which group is more balanced and which group might need attention.</a:t>
            </a:r>
          </a:p>
          <a:p>
            <a:pPr lvl="1">
              <a:lnSpc>
                <a:spcPct val="150000"/>
              </a:lnSpc>
              <a:buFont typeface="Wingdings" panose="05000000000000000000" pitchFamily="2" charset="2"/>
              <a:buChar char="§"/>
            </a:pPr>
            <a:r>
              <a:rPr lang="en-IN" sz="1400" dirty="0"/>
              <a:t>It helps to focus on departments with less diversity and create initiatives to improve inclusivity. Identify the successful diversity practice and replicate them across the organization. </a:t>
            </a:r>
          </a:p>
          <a:p>
            <a:pPr lvl="1">
              <a:lnSpc>
                <a:spcPct val="150000"/>
              </a:lnSpc>
              <a:buFont typeface="Wingdings" panose="05000000000000000000" pitchFamily="2" charset="2"/>
              <a:buChar char="§"/>
            </a:pPr>
            <a:r>
              <a:rPr lang="en-IN" sz="1400" dirty="0"/>
              <a:t>In the chart, the lower percentage of </a:t>
            </a:r>
            <a:r>
              <a:rPr lang="en-IN" sz="1400" b="1" dirty="0"/>
              <a:t>Native Hawaiian or Other Pacific Islander </a:t>
            </a:r>
            <a:r>
              <a:rPr lang="en-IN" sz="1400" dirty="0"/>
              <a:t>employees indicates an underrepresented whereas the higher percentage of </a:t>
            </a:r>
            <a:r>
              <a:rPr lang="en-IN" sz="1400" b="1" dirty="0"/>
              <a:t>White</a:t>
            </a:r>
            <a:r>
              <a:rPr lang="en-IN" sz="1400" dirty="0"/>
              <a:t> employees suggest that this group is overrepresented among other.</a:t>
            </a:r>
          </a:p>
          <a:p>
            <a:pPr lvl="1">
              <a:lnSpc>
                <a:spcPct val="150000"/>
              </a:lnSpc>
              <a:buFont typeface="Wingdings" panose="05000000000000000000" pitchFamily="2" charset="2"/>
              <a:buChar char="§"/>
            </a:pPr>
            <a:r>
              <a:rPr lang="en-IN" sz="1400" dirty="0"/>
              <a:t>It shows that some recruitment strategies has to implement that aim to attract Native candidates and also develop some Employee Resource Group to provide support and networking opportunities. </a:t>
            </a:r>
          </a:p>
          <a:p>
            <a:pPr lvl="1">
              <a:lnSpc>
                <a:spcPct val="150000"/>
              </a:lnSpc>
              <a:buFont typeface="Wingdings" panose="05000000000000000000" pitchFamily="2" charset="2"/>
              <a:buChar char="§"/>
            </a:pPr>
            <a:r>
              <a:rPr lang="en-US" sz="1400" dirty="0"/>
              <a:t>Celebrate cultural events and milestones related to Native Hawaiian heritage to promote awareness and appreciation within the organization.</a:t>
            </a:r>
            <a:endParaRPr lang="en-IN" sz="1400" dirty="0"/>
          </a:p>
        </p:txBody>
      </p:sp>
    </p:spTree>
    <p:extLst>
      <p:ext uri="{BB962C8B-B14F-4D97-AF65-F5344CB8AC3E}">
        <p14:creationId xmlns:p14="http://schemas.microsoft.com/office/powerpoint/2010/main" val="3126986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11740-8D5B-7013-3C6D-228C4939D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CD384-92CD-1736-4169-5F33B74155F4}"/>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8" name="Rectangle 7">
            <a:extLst>
              <a:ext uri="{FF2B5EF4-FFF2-40B4-BE49-F238E27FC236}">
                <a16:creationId xmlns:a16="http://schemas.microsoft.com/office/drawing/2014/main" id="{46304730-4E0C-371F-4DDE-A7F61E9E7BEA}"/>
              </a:ext>
            </a:extLst>
          </p:cNvPr>
          <p:cNvSpPr/>
          <p:nvPr/>
        </p:nvSpPr>
        <p:spPr>
          <a:xfrm>
            <a:off x="4643903" y="5894036"/>
            <a:ext cx="2904193" cy="338554"/>
          </a:xfrm>
          <a:prstGeom prst="rect">
            <a:avLst/>
          </a:prstGeom>
          <a:noFill/>
        </p:spPr>
        <p:txBody>
          <a:bodyPr wrap="none" lIns="91440" tIns="45720" rIns="91440" bIns="45720">
            <a:spAutoFit/>
          </a:bodyPr>
          <a:lstStyle/>
          <a:p>
            <a:r>
              <a:rPr lang="en-IN" sz="1600" dirty="0"/>
              <a:t>Fig 11 : Departmental Diversity.</a:t>
            </a:r>
          </a:p>
        </p:txBody>
      </p:sp>
      <p:pic>
        <p:nvPicPr>
          <p:cNvPr id="4" name="Picture 3">
            <a:extLst>
              <a:ext uri="{FF2B5EF4-FFF2-40B4-BE49-F238E27FC236}">
                <a16:creationId xmlns:a16="http://schemas.microsoft.com/office/drawing/2014/main" id="{80178B0B-AD47-DF13-204F-118B8789FE66}"/>
              </a:ext>
            </a:extLst>
          </p:cNvPr>
          <p:cNvPicPr>
            <a:picLocks noChangeAspect="1"/>
          </p:cNvPicPr>
          <p:nvPr/>
        </p:nvPicPr>
        <p:blipFill>
          <a:blip r:embed="rId3"/>
          <a:stretch>
            <a:fillRect/>
          </a:stretch>
        </p:blipFill>
        <p:spPr>
          <a:xfrm>
            <a:off x="2464499" y="2045110"/>
            <a:ext cx="7262999" cy="3755754"/>
          </a:xfrm>
          <a:prstGeom prst="rect">
            <a:avLst/>
          </a:prstGeom>
        </p:spPr>
      </p:pic>
    </p:spTree>
    <p:extLst>
      <p:ext uri="{BB962C8B-B14F-4D97-AF65-F5344CB8AC3E}">
        <p14:creationId xmlns:p14="http://schemas.microsoft.com/office/powerpoint/2010/main" val="1655875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Task Insights</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4074147603"/>
              </p:ext>
            </p:extLst>
          </p:nvPr>
        </p:nvGraphicFramePr>
        <p:xfrm>
          <a:off x="1097280" y="2029689"/>
          <a:ext cx="10593593"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12865-36F5-5E3A-C266-7A64D25D6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C6EAB0-2C04-0E5F-EC31-6B74A2BCF1AB}"/>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BEB0FADE-97AD-54D0-8EA6-C22546D0671C}"/>
              </a:ext>
            </a:extLst>
          </p:cNvPr>
          <p:cNvSpPr>
            <a:spLocks noGrp="1"/>
          </p:cNvSpPr>
          <p:nvPr>
            <p:ph idx="1"/>
          </p:nvPr>
        </p:nvSpPr>
        <p:spPr>
          <a:xfrm>
            <a:off x="1066800" y="1959897"/>
            <a:ext cx="10058400" cy="4213941"/>
          </a:xfrm>
        </p:spPr>
        <p:txBody>
          <a:bodyPr>
            <a:normAutofit/>
          </a:bodyPr>
          <a:lstStyle/>
          <a:p>
            <a:pPr marL="201168" lvl="1" indent="0" algn="just">
              <a:lnSpc>
                <a:spcPct val="150000"/>
              </a:lnSpc>
              <a:buNone/>
            </a:pPr>
            <a:r>
              <a:rPr lang="en-IN" sz="1600" b="1" u="sng" dirty="0"/>
              <a:t>Geographical Diversity. </a:t>
            </a:r>
          </a:p>
          <a:p>
            <a:pPr lvl="1">
              <a:lnSpc>
                <a:spcPct val="150000"/>
              </a:lnSpc>
              <a:buFont typeface="Wingdings" panose="05000000000000000000" pitchFamily="2" charset="2"/>
              <a:buChar char="§"/>
            </a:pPr>
            <a:r>
              <a:rPr lang="en-IN" sz="1400" dirty="0"/>
              <a:t>A </a:t>
            </a:r>
            <a:r>
              <a:rPr lang="en-IN" sz="1400" b="1" dirty="0"/>
              <a:t>Stacked area chart </a:t>
            </a:r>
            <a:r>
              <a:rPr lang="en-IN" sz="1400" dirty="0"/>
              <a:t>is used here to visualize the diversity across different states. This identify which group is more balanced and which group might need attention.</a:t>
            </a:r>
          </a:p>
          <a:p>
            <a:pPr lvl="1">
              <a:lnSpc>
                <a:spcPct val="150000"/>
              </a:lnSpc>
              <a:buFont typeface="Wingdings" panose="05000000000000000000" pitchFamily="2" charset="2"/>
              <a:buChar char="§"/>
            </a:pPr>
            <a:r>
              <a:rPr lang="en-IN" sz="1400" dirty="0"/>
              <a:t>From this insights, its easy to identify regions with higher and lower representation of specific racial group. In here the </a:t>
            </a:r>
            <a:r>
              <a:rPr lang="en-IN" sz="1400" b="1" dirty="0">
                <a:solidFill>
                  <a:schemeClr val="tx1"/>
                </a:solidFill>
              </a:rPr>
              <a:t>employee count (1624) and shaded region (28.54%) </a:t>
            </a:r>
            <a:r>
              <a:rPr lang="en-IN" sz="1400" dirty="0"/>
              <a:t>is higher for </a:t>
            </a:r>
            <a:r>
              <a:rPr lang="en-IN" sz="1400" b="1" dirty="0">
                <a:solidFill>
                  <a:srgbClr val="FF0000"/>
                </a:solidFill>
              </a:rPr>
              <a:t>Whites</a:t>
            </a:r>
            <a:r>
              <a:rPr lang="en-IN" sz="1400" dirty="0"/>
              <a:t> in </a:t>
            </a:r>
            <a:r>
              <a:rPr lang="en-IN" sz="1400" b="1" dirty="0">
                <a:solidFill>
                  <a:schemeClr val="tx1"/>
                </a:solidFill>
              </a:rPr>
              <a:t>Ohio</a:t>
            </a:r>
            <a:r>
              <a:rPr lang="en-IN" sz="1400" dirty="0"/>
              <a:t>. Whereas States like </a:t>
            </a:r>
            <a:r>
              <a:rPr lang="en-IN" sz="1400" b="1" dirty="0"/>
              <a:t>Michigan (13), Kentucky (9) and Wisconsin (4)</a:t>
            </a:r>
            <a:r>
              <a:rPr lang="en-IN" sz="1400" dirty="0"/>
              <a:t> have the lower employee count for </a:t>
            </a:r>
            <a:r>
              <a:rPr lang="en-IN" sz="1400" b="1" dirty="0">
                <a:solidFill>
                  <a:srgbClr val="FF0000"/>
                </a:solidFill>
              </a:rPr>
              <a:t>Native Hawaiian or Other Pacific Islander</a:t>
            </a:r>
            <a:r>
              <a:rPr lang="en-IN" sz="1400" dirty="0"/>
              <a:t>.</a:t>
            </a:r>
          </a:p>
          <a:p>
            <a:pPr lvl="1">
              <a:lnSpc>
                <a:spcPct val="150000"/>
              </a:lnSpc>
              <a:buFont typeface="Wingdings" panose="05000000000000000000" pitchFamily="2" charset="2"/>
              <a:buChar char="§"/>
            </a:pPr>
            <a:r>
              <a:rPr lang="en-IN" sz="1400" dirty="0"/>
              <a:t>Also the racial group American Indian or Alaska Native is also a underrepresented group it also has the lower employee count and recruitment strategies has to be planned.</a:t>
            </a:r>
          </a:p>
          <a:p>
            <a:pPr lvl="1">
              <a:lnSpc>
                <a:spcPct val="150000"/>
              </a:lnSpc>
              <a:buFont typeface="Wingdings" panose="05000000000000000000" pitchFamily="2" charset="2"/>
              <a:buChar char="§"/>
            </a:pPr>
            <a:r>
              <a:rPr lang="en-IN" sz="1400" dirty="0"/>
              <a:t>Use this data to focus recruitment effort on underrepresented regions. Can also design diversity and inclusion programs that are specific to the needs of different regions.</a:t>
            </a:r>
          </a:p>
          <a:p>
            <a:pPr lvl="1">
              <a:lnSpc>
                <a:spcPct val="150000"/>
              </a:lnSpc>
              <a:buFont typeface="Wingdings" panose="05000000000000000000" pitchFamily="2" charset="2"/>
              <a:buChar char="§"/>
            </a:pPr>
            <a:endParaRPr lang="en-IN" sz="1400" dirty="0"/>
          </a:p>
        </p:txBody>
      </p:sp>
    </p:spTree>
    <p:extLst>
      <p:ext uri="{BB962C8B-B14F-4D97-AF65-F5344CB8AC3E}">
        <p14:creationId xmlns:p14="http://schemas.microsoft.com/office/powerpoint/2010/main" val="299021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BE1CB-4B48-DCC8-FDA3-DA08AD6B8C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DCE6C-8680-E50F-E6A7-36631DF5027D}"/>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8" name="Rectangle 7">
            <a:extLst>
              <a:ext uri="{FF2B5EF4-FFF2-40B4-BE49-F238E27FC236}">
                <a16:creationId xmlns:a16="http://schemas.microsoft.com/office/drawing/2014/main" id="{1CA55DC7-4179-1F90-5762-A74A24E6BE10}"/>
              </a:ext>
            </a:extLst>
          </p:cNvPr>
          <p:cNvSpPr/>
          <p:nvPr/>
        </p:nvSpPr>
        <p:spPr>
          <a:xfrm>
            <a:off x="4643902" y="5884204"/>
            <a:ext cx="2904321" cy="338554"/>
          </a:xfrm>
          <a:prstGeom prst="rect">
            <a:avLst/>
          </a:prstGeom>
          <a:noFill/>
        </p:spPr>
        <p:txBody>
          <a:bodyPr wrap="none" lIns="91440" tIns="45720" rIns="91440" bIns="45720">
            <a:spAutoFit/>
          </a:bodyPr>
          <a:lstStyle/>
          <a:p>
            <a:r>
              <a:rPr lang="en-IN" sz="1600" dirty="0"/>
              <a:t>Fig 12 :  Geographical Diversity.</a:t>
            </a:r>
          </a:p>
        </p:txBody>
      </p:sp>
      <p:pic>
        <p:nvPicPr>
          <p:cNvPr id="5" name="Picture 4">
            <a:extLst>
              <a:ext uri="{FF2B5EF4-FFF2-40B4-BE49-F238E27FC236}">
                <a16:creationId xmlns:a16="http://schemas.microsoft.com/office/drawing/2014/main" id="{D8C7C171-AE48-A7AA-3A9E-46580BD1800D}"/>
              </a:ext>
            </a:extLst>
          </p:cNvPr>
          <p:cNvPicPr>
            <a:picLocks noChangeAspect="1"/>
          </p:cNvPicPr>
          <p:nvPr/>
        </p:nvPicPr>
        <p:blipFill>
          <a:blip r:embed="rId3"/>
          <a:stretch>
            <a:fillRect/>
          </a:stretch>
        </p:blipFill>
        <p:spPr>
          <a:xfrm>
            <a:off x="2866103" y="2072791"/>
            <a:ext cx="6459794" cy="3811413"/>
          </a:xfrm>
          <a:prstGeom prst="rect">
            <a:avLst/>
          </a:prstGeom>
        </p:spPr>
      </p:pic>
    </p:spTree>
    <p:extLst>
      <p:ext uri="{BB962C8B-B14F-4D97-AF65-F5344CB8AC3E}">
        <p14:creationId xmlns:p14="http://schemas.microsoft.com/office/powerpoint/2010/main" val="1136203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9D6DD-E24E-6724-024B-8A2AADF47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0AA72-13C6-D6F7-ED0E-BE168CD2E941}"/>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A7CB8E47-A5F7-0233-9BB6-84FAEC48F174}"/>
              </a:ext>
            </a:extLst>
          </p:cNvPr>
          <p:cNvSpPr>
            <a:spLocks noGrp="1"/>
          </p:cNvSpPr>
          <p:nvPr>
            <p:ph idx="1"/>
          </p:nvPr>
        </p:nvSpPr>
        <p:spPr>
          <a:xfrm>
            <a:off x="1066800" y="1969730"/>
            <a:ext cx="10058400" cy="4213941"/>
          </a:xfrm>
        </p:spPr>
        <p:txBody>
          <a:bodyPr>
            <a:normAutofit/>
          </a:bodyPr>
          <a:lstStyle/>
          <a:p>
            <a:pPr marL="201168" lvl="1" indent="0" algn="just">
              <a:lnSpc>
                <a:spcPct val="150000"/>
              </a:lnSpc>
              <a:buNone/>
            </a:pPr>
            <a:r>
              <a:rPr lang="en-IN" sz="1600" b="1" u="sng" dirty="0"/>
              <a:t>Gender Diversity. </a:t>
            </a:r>
          </a:p>
          <a:p>
            <a:pPr lvl="1">
              <a:lnSpc>
                <a:spcPct val="150000"/>
              </a:lnSpc>
              <a:buFont typeface="Wingdings" panose="05000000000000000000" pitchFamily="2" charset="2"/>
              <a:buChar char="§"/>
            </a:pPr>
            <a:r>
              <a:rPr lang="en-IN" sz="1400" dirty="0"/>
              <a:t>A </a:t>
            </a:r>
            <a:r>
              <a:rPr lang="en-IN" sz="1400" b="1" dirty="0"/>
              <a:t>Stacked area chart </a:t>
            </a:r>
            <a:r>
              <a:rPr lang="en-IN" sz="1400" dirty="0"/>
              <a:t>is used here to visualize the diversity over gender. This identify which gender is more balanced and which gender might need attention.</a:t>
            </a:r>
          </a:p>
          <a:p>
            <a:pPr lvl="1">
              <a:lnSpc>
                <a:spcPct val="150000"/>
              </a:lnSpc>
              <a:buFont typeface="Wingdings" panose="05000000000000000000" pitchFamily="2" charset="2"/>
              <a:buChar char="§"/>
            </a:pPr>
            <a:r>
              <a:rPr lang="en-IN" sz="1400" dirty="0"/>
              <a:t>From this insights, it is clear that </a:t>
            </a:r>
            <a:r>
              <a:rPr lang="en-IN" sz="1400" b="1" dirty="0">
                <a:solidFill>
                  <a:schemeClr val="tx1"/>
                </a:solidFill>
              </a:rPr>
              <a:t>Males (1000) and Females (933) </a:t>
            </a:r>
            <a:r>
              <a:rPr lang="en-IN" sz="1400" dirty="0"/>
              <a:t>shows the highest employee from </a:t>
            </a:r>
            <a:r>
              <a:rPr lang="en-IN" sz="1400" b="1" dirty="0">
                <a:solidFill>
                  <a:srgbClr val="FF0000"/>
                </a:solidFill>
              </a:rPr>
              <a:t>Whites</a:t>
            </a:r>
            <a:r>
              <a:rPr lang="en-IN" sz="1400" dirty="0"/>
              <a:t>. Whereas the </a:t>
            </a:r>
            <a:r>
              <a:rPr lang="en-IN" sz="1400" b="1" dirty="0">
                <a:solidFill>
                  <a:schemeClr val="tx1"/>
                </a:solidFill>
              </a:rPr>
              <a:t>Males (191) and Females (159) </a:t>
            </a:r>
            <a:r>
              <a:rPr lang="en-IN" sz="1400" dirty="0"/>
              <a:t>shows the lowest employee count from </a:t>
            </a:r>
            <a:r>
              <a:rPr lang="en-IN" sz="1400" b="1" dirty="0">
                <a:solidFill>
                  <a:srgbClr val="FF0000"/>
                </a:solidFill>
              </a:rPr>
              <a:t>Native Hawaiian or Other Pacific Islander.</a:t>
            </a:r>
          </a:p>
          <a:p>
            <a:pPr lvl="1">
              <a:lnSpc>
                <a:spcPct val="150000"/>
              </a:lnSpc>
              <a:buFont typeface="Wingdings" panose="05000000000000000000" pitchFamily="2" charset="2"/>
              <a:buChar char="§"/>
            </a:pPr>
            <a:r>
              <a:rPr lang="en-IN" sz="1400" dirty="0">
                <a:solidFill>
                  <a:schemeClr val="tx1"/>
                </a:solidFill>
              </a:rPr>
              <a:t>From this it shows that the workplace and inclusion with higher gender and racial diversity tends to more innovative and perform better financially. Diverse teams brings a variety of perspectives, which can lead to more creative solutions and better decision making.</a:t>
            </a:r>
          </a:p>
          <a:p>
            <a:pPr lvl="1">
              <a:lnSpc>
                <a:spcPct val="150000"/>
              </a:lnSpc>
              <a:buFont typeface="Wingdings" panose="05000000000000000000" pitchFamily="2" charset="2"/>
              <a:buChar char="§"/>
            </a:pPr>
            <a:r>
              <a:rPr lang="en-US" sz="1400" dirty="0"/>
              <a:t>Efforts to improve diversity and inclusion often focus on creating allies among those in positions of power. Men can support gender diversity, and people from majority racial groups can support racial diversity, helping to create a more inclusive environment for all.</a:t>
            </a:r>
            <a:endParaRPr lang="en-IN" sz="1400" dirty="0">
              <a:solidFill>
                <a:schemeClr val="tx1"/>
              </a:solidFill>
            </a:endParaRPr>
          </a:p>
        </p:txBody>
      </p:sp>
    </p:spTree>
    <p:extLst>
      <p:ext uri="{BB962C8B-B14F-4D97-AF65-F5344CB8AC3E}">
        <p14:creationId xmlns:p14="http://schemas.microsoft.com/office/powerpoint/2010/main" val="182431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30ECC-7BE6-5898-FDF0-6FBF0356A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30D9A-188D-7A8D-7517-A2795D1732F7}"/>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8" name="Rectangle 7">
            <a:extLst>
              <a:ext uri="{FF2B5EF4-FFF2-40B4-BE49-F238E27FC236}">
                <a16:creationId xmlns:a16="http://schemas.microsoft.com/office/drawing/2014/main" id="{DAAA2183-7DB6-EF69-400D-9C3FC35EC2A7}"/>
              </a:ext>
            </a:extLst>
          </p:cNvPr>
          <p:cNvSpPr/>
          <p:nvPr/>
        </p:nvSpPr>
        <p:spPr>
          <a:xfrm>
            <a:off x="4555412" y="5723196"/>
            <a:ext cx="2344681" cy="338554"/>
          </a:xfrm>
          <a:prstGeom prst="rect">
            <a:avLst/>
          </a:prstGeom>
          <a:noFill/>
        </p:spPr>
        <p:txBody>
          <a:bodyPr wrap="none" lIns="91440" tIns="45720" rIns="91440" bIns="45720">
            <a:spAutoFit/>
          </a:bodyPr>
          <a:lstStyle/>
          <a:p>
            <a:r>
              <a:rPr lang="en-IN" sz="1600" dirty="0"/>
              <a:t>Fig 13 : Gender Diversity.</a:t>
            </a:r>
          </a:p>
        </p:txBody>
      </p:sp>
      <p:pic>
        <p:nvPicPr>
          <p:cNvPr id="4" name="Picture 3">
            <a:extLst>
              <a:ext uri="{FF2B5EF4-FFF2-40B4-BE49-F238E27FC236}">
                <a16:creationId xmlns:a16="http://schemas.microsoft.com/office/drawing/2014/main" id="{2C77CE52-90A6-51EE-03FD-435B660DB867}"/>
              </a:ext>
            </a:extLst>
          </p:cNvPr>
          <p:cNvPicPr>
            <a:picLocks noChangeAspect="1"/>
          </p:cNvPicPr>
          <p:nvPr/>
        </p:nvPicPr>
        <p:blipFill>
          <a:blip r:embed="rId3"/>
          <a:stretch>
            <a:fillRect/>
          </a:stretch>
        </p:blipFill>
        <p:spPr>
          <a:xfrm>
            <a:off x="2939845" y="2047326"/>
            <a:ext cx="5322127" cy="3675870"/>
          </a:xfrm>
          <a:prstGeom prst="rect">
            <a:avLst/>
          </a:prstGeom>
        </p:spPr>
      </p:pic>
    </p:spTree>
    <p:extLst>
      <p:ext uri="{BB962C8B-B14F-4D97-AF65-F5344CB8AC3E}">
        <p14:creationId xmlns:p14="http://schemas.microsoft.com/office/powerpoint/2010/main" val="38755390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58AED-E64C-84E5-D04C-C71424F2840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1F75DFA-C422-02CB-8EEC-F74B55D46388}"/>
              </a:ext>
            </a:extLst>
          </p:cNvPr>
          <p:cNvSpPr/>
          <p:nvPr/>
        </p:nvSpPr>
        <p:spPr>
          <a:xfrm>
            <a:off x="1533832" y="4713250"/>
            <a:ext cx="8937523" cy="832144"/>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1929466-C7E4-5E81-ACD1-86DF546EF829}"/>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B107B497-5BDE-9E7B-6885-5A19B0B0884F}"/>
              </a:ext>
            </a:extLst>
          </p:cNvPr>
          <p:cNvSpPr>
            <a:spLocks noGrp="1"/>
          </p:cNvSpPr>
          <p:nvPr>
            <p:ph idx="1"/>
          </p:nvPr>
        </p:nvSpPr>
        <p:spPr>
          <a:xfrm>
            <a:off x="1066800" y="1969730"/>
            <a:ext cx="10058400" cy="4213941"/>
          </a:xfrm>
        </p:spPr>
        <p:txBody>
          <a:bodyPr>
            <a:normAutofit/>
          </a:bodyPr>
          <a:lstStyle/>
          <a:p>
            <a:pPr marL="201168" lvl="1" indent="0" algn="just">
              <a:lnSpc>
                <a:spcPct val="150000"/>
              </a:lnSpc>
              <a:buNone/>
            </a:pPr>
            <a:r>
              <a:rPr lang="en-IN" sz="1600" b="1" u="sng" dirty="0"/>
              <a:t>Tenure Analysis. </a:t>
            </a:r>
          </a:p>
          <a:p>
            <a:pPr lvl="1">
              <a:lnSpc>
                <a:spcPct val="150000"/>
              </a:lnSpc>
              <a:buFont typeface="Wingdings" panose="05000000000000000000" pitchFamily="2" charset="2"/>
              <a:buChar char="§"/>
            </a:pPr>
            <a:r>
              <a:rPr lang="en-US" sz="1400" dirty="0"/>
              <a:t>It is the process of evaluating the length of time employees have been with an organization. This analysis can provide valuable insights into employee retention, job satisfaction, departmental stability, and overall workforce dynamics.</a:t>
            </a:r>
          </a:p>
          <a:p>
            <a:pPr lvl="1">
              <a:lnSpc>
                <a:spcPct val="150000"/>
              </a:lnSpc>
              <a:buFont typeface="Wingdings" panose="05000000000000000000" pitchFamily="2" charset="2"/>
              <a:buChar char="§"/>
            </a:pPr>
            <a:r>
              <a:rPr lang="en-US" sz="1400" dirty="0">
                <a:solidFill>
                  <a:schemeClr val="tx1"/>
                </a:solidFill>
              </a:rPr>
              <a:t>The important key metric in Tenure Analysis is </a:t>
            </a:r>
            <a:r>
              <a:rPr lang="en-US" sz="1400" b="1" dirty="0">
                <a:solidFill>
                  <a:schemeClr val="tx1"/>
                </a:solidFill>
              </a:rPr>
              <a:t>Average Tenure</a:t>
            </a:r>
            <a:r>
              <a:rPr lang="en-US" sz="1400" dirty="0">
                <a:solidFill>
                  <a:schemeClr val="tx1"/>
                </a:solidFill>
              </a:rPr>
              <a:t>, it is the average length of time employees have been with the organization. It helps in understanding the general rate and identifying any pattern of long-term or short-term employment.</a:t>
            </a:r>
          </a:p>
          <a:p>
            <a:pPr lvl="1">
              <a:lnSpc>
                <a:spcPct val="150000"/>
              </a:lnSpc>
              <a:buFont typeface="Wingdings" panose="05000000000000000000" pitchFamily="2" charset="2"/>
              <a:buChar char="§"/>
            </a:pPr>
            <a:r>
              <a:rPr lang="en-US" sz="1400" dirty="0">
                <a:solidFill>
                  <a:schemeClr val="tx1"/>
                </a:solidFill>
              </a:rPr>
              <a:t>In here the average Tenure is about </a:t>
            </a:r>
            <a:r>
              <a:rPr lang="en-US" sz="1400" b="1" dirty="0">
                <a:solidFill>
                  <a:srgbClr val="FF0000"/>
                </a:solidFill>
              </a:rPr>
              <a:t>14</a:t>
            </a:r>
            <a:r>
              <a:rPr lang="en-US" sz="1400" dirty="0">
                <a:solidFill>
                  <a:schemeClr val="tx1"/>
                </a:solidFill>
              </a:rPr>
              <a:t>.</a:t>
            </a:r>
          </a:p>
          <a:p>
            <a:pPr lvl="1">
              <a:lnSpc>
                <a:spcPct val="150000"/>
              </a:lnSpc>
              <a:buFont typeface="Wingdings" panose="05000000000000000000" pitchFamily="2" charset="2"/>
              <a:buChar char="§"/>
            </a:pPr>
            <a:r>
              <a:rPr lang="en-US" sz="1400" dirty="0">
                <a:solidFill>
                  <a:schemeClr val="tx1"/>
                </a:solidFill>
              </a:rPr>
              <a:t>For tenure calculation in years,</a:t>
            </a:r>
          </a:p>
          <a:p>
            <a:pPr marL="201168" lvl="1" indent="0">
              <a:lnSpc>
                <a:spcPct val="150000"/>
              </a:lnSpc>
              <a:buNone/>
            </a:pPr>
            <a:r>
              <a:rPr lang="en-US" sz="1600" b="1" dirty="0">
                <a:solidFill>
                  <a:schemeClr val="tx1"/>
                </a:solidFill>
              </a:rPr>
              <a:t>        DAX Measure : </a:t>
            </a:r>
            <a:r>
              <a:rPr lang="en-US" sz="1600" b="0" dirty="0">
                <a:solidFill>
                  <a:srgbClr val="000000"/>
                </a:solidFill>
                <a:effectLst/>
                <a:latin typeface="Consolas" panose="020B0609020204030204" pitchFamily="49" charset="0"/>
              </a:rPr>
              <a:t>Tenure Years = </a:t>
            </a:r>
            <a:r>
              <a:rPr lang="en-US" sz="1600" b="0" dirty="0">
                <a:solidFill>
                  <a:srgbClr val="3165BB"/>
                </a:solidFill>
                <a:effectLst/>
                <a:latin typeface="Consolas" panose="020B0609020204030204" pitchFamily="49" charset="0"/>
              </a:rPr>
              <a:t>DATEDIFF</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HR[hire_date]</a:t>
            </a:r>
            <a:r>
              <a:rPr lang="en-US" sz="1600" b="0" dirty="0">
                <a:solidFill>
                  <a:srgbClr val="000000"/>
                </a:solidFill>
                <a:effectLst/>
                <a:latin typeface="Consolas" panose="020B0609020204030204" pitchFamily="49" charset="0"/>
              </a:rPr>
              <a:t>, </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ISBLANK</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HR[term_date]</a:t>
            </a:r>
            <a:r>
              <a:rPr lang="en-US" sz="1600" b="0" dirty="0">
                <a:solidFill>
                  <a:srgbClr val="000000"/>
                </a:solidFill>
                <a:effectLst/>
                <a:latin typeface="Consolas" panose="020B0609020204030204" pitchFamily="49" charset="0"/>
              </a:rPr>
              <a:t>) , </a:t>
            </a:r>
          </a:p>
          <a:p>
            <a:pPr marL="201168" lvl="1" indent="0">
              <a:lnSpc>
                <a:spcPct val="150000"/>
              </a:lnSpc>
              <a:buNone/>
            </a:pPr>
            <a:r>
              <a:rPr lang="en-US" sz="1600" dirty="0">
                <a:solidFill>
                  <a:srgbClr val="000000"/>
                </a:solidFill>
                <a:latin typeface="Consolas" panose="020B0609020204030204" pitchFamily="49" charset="0"/>
              </a:rPr>
              <a:t>                                 </a:t>
            </a:r>
            <a:r>
              <a:rPr lang="en-US" sz="1600" b="0" dirty="0">
                <a:solidFill>
                  <a:srgbClr val="3165BB"/>
                </a:solidFill>
                <a:effectLst/>
                <a:latin typeface="Consolas" panose="020B0609020204030204" pitchFamily="49" charset="0"/>
              </a:rPr>
              <a:t>TODAY</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HR[term_date]</a:t>
            </a:r>
            <a:r>
              <a:rPr lang="en-US" sz="1600" b="0" dirty="0">
                <a:solidFill>
                  <a:srgbClr val="000000"/>
                </a:solidFill>
                <a:effectLst/>
                <a:latin typeface="Consolas" panose="020B0609020204030204" pitchFamily="49" charset="0"/>
              </a:rPr>
              <a:t>) , </a:t>
            </a:r>
            <a:r>
              <a:rPr lang="en-US" sz="1600" b="0" dirty="0">
                <a:solidFill>
                  <a:srgbClr val="3165BB"/>
                </a:solidFill>
                <a:effectLst/>
                <a:latin typeface="Consolas" panose="020B0609020204030204" pitchFamily="49" charset="0"/>
              </a:rPr>
              <a:t>YEAR</a:t>
            </a:r>
            <a:r>
              <a:rPr lang="en-US" sz="1600" b="0" dirty="0">
                <a:solidFill>
                  <a:srgbClr val="000000"/>
                </a:solidFill>
                <a:effectLst/>
                <a:latin typeface="Consolas" panose="020B0609020204030204" pitchFamily="49" charset="0"/>
              </a:rPr>
              <a:t>)</a:t>
            </a:r>
          </a:p>
          <a:p>
            <a:pPr marL="201168" lvl="1" indent="0">
              <a:lnSpc>
                <a:spcPct val="150000"/>
              </a:lnSpc>
              <a:buNone/>
            </a:pPr>
            <a:endParaRPr lang="en-IN" sz="1400" b="1" dirty="0">
              <a:solidFill>
                <a:schemeClr val="tx1"/>
              </a:solidFill>
            </a:endParaRPr>
          </a:p>
        </p:txBody>
      </p:sp>
    </p:spTree>
    <p:extLst>
      <p:ext uri="{BB962C8B-B14F-4D97-AF65-F5344CB8AC3E}">
        <p14:creationId xmlns:p14="http://schemas.microsoft.com/office/powerpoint/2010/main" val="4168050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14F79-BD2D-510D-A0D3-E2A4EF00864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D2CCFFA-09F6-530B-1178-674DF6CD4765}"/>
              </a:ext>
            </a:extLst>
          </p:cNvPr>
          <p:cNvSpPr/>
          <p:nvPr/>
        </p:nvSpPr>
        <p:spPr>
          <a:xfrm>
            <a:off x="1396183" y="2841523"/>
            <a:ext cx="8878529" cy="471948"/>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5BD7821-A753-D5AC-C529-853C3EA9F7D3}"/>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BACB1CED-AAA1-934B-C4C6-21D31F3D69C5}"/>
              </a:ext>
            </a:extLst>
          </p:cNvPr>
          <p:cNvSpPr>
            <a:spLocks noGrp="1"/>
          </p:cNvSpPr>
          <p:nvPr>
            <p:ph idx="1"/>
          </p:nvPr>
        </p:nvSpPr>
        <p:spPr>
          <a:xfrm>
            <a:off x="1189703" y="1969730"/>
            <a:ext cx="9935497" cy="4213941"/>
          </a:xfrm>
        </p:spPr>
        <p:txBody>
          <a:bodyPr>
            <a:normAutofit/>
          </a:bodyPr>
          <a:lstStyle/>
          <a:p>
            <a:pPr marL="201168" lvl="1" indent="0" algn="just">
              <a:lnSpc>
                <a:spcPct val="150000"/>
              </a:lnSpc>
              <a:buNone/>
            </a:pPr>
            <a:r>
              <a:rPr lang="en-IN" sz="1600" b="1" u="sng" dirty="0"/>
              <a:t>Average Tenure Analysis. </a:t>
            </a:r>
          </a:p>
          <a:p>
            <a:pPr lvl="1">
              <a:lnSpc>
                <a:spcPct val="150000"/>
              </a:lnSpc>
              <a:buFont typeface="Wingdings" panose="05000000000000000000" pitchFamily="2" charset="2"/>
              <a:buChar char="§"/>
            </a:pPr>
            <a:r>
              <a:rPr lang="en-US" sz="1400" dirty="0"/>
              <a:t>To calculate the Average Tenure , divide the sum of tenure with total employees.</a:t>
            </a:r>
          </a:p>
          <a:p>
            <a:pPr marL="201168" lvl="1" indent="0">
              <a:lnSpc>
                <a:spcPct val="150000"/>
              </a:lnSpc>
              <a:buNone/>
            </a:pPr>
            <a:r>
              <a:rPr lang="en-US" sz="1600" b="1" dirty="0">
                <a:solidFill>
                  <a:schemeClr val="tx1"/>
                </a:solidFill>
              </a:rPr>
              <a:t>  DAX Measure : </a:t>
            </a:r>
            <a:r>
              <a:rPr lang="en-US" sz="1600" b="0" dirty="0">
                <a:solidFill>
                  <a:srgbClr val="000000"/>
                </a:solidFill>
                <a:effectLst/>
                <a:latin typeface="Consolas" panose="020B0609020204030204" pitchFamily="49" charset="0"/>
              </a:rPr>
              <a:t>Overall Average Tenure = </a:t>
            </a:r>
            <a:r>
              <a:rPr lang="en-US" sz="1600" b="0" dirty="0">
                <a:solidFill>
                  <a:srgbClr val="3165BB"/>
                </a:solidFill>
                <a:effectLst/>
                <a:latin typeface="Consolas" panose="020B0609020204030204" pitchFamily="49" charset="0"/>
              </a:rPr>
              <a:t>DIVIDE</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HR[Tenure Years]</a:t>
            </a:r>
            <a:r>
              <a:rPr lang="en-US" sz="1600" b="0" dirty="0">
                <a:solidFill>
                  <a:srgbClr val="000000"/>
                </a:solidFill>
                <a:effectLst/>
                <a:latin typeface="Consolas" panose="020B0609020204030204" pitchFamily="49" charset="0"/>
              </a:rPr>
              <a:t>),</a:t>
            </a:r>
            <a:r>
              <a:rPr lang="en-US" sz="1600" b="0" dirty="0">
                <a:solidFill>
                  <a:srgbClr val="68349C"/>
                </a:solidFill>
                <a:effectLst/>
                <a:latin typeface="Consolas" panose="020B0609020204030204" pitchFamily="49" charset="0"/>
              </a:rPr>
              <a:t>[Total_emp]</a:t>
            </a:r>
            <a:r>
              <a:rPr lang="en-US" sz="1600" b="0" dirty="0">
                <a:solidFill>
                  <a:srgbClr val="000000"/>
                </a:solidFill>
                <a:effectLst/>
                <a:latin typeface="Consolas" panose="020B0609020204030204" pitchFamily="49" charset="0"/>
              </a:rPr>
              <a:t>)</a:t>
            </a:r>
          </a:p>
          <a:p>
            <a:pPr marL="201168" lvl="1" indent="0">
              <a:lnSpc>
                <a:spcPct val="150000"/>
              </a:lnSpc>
              <a:buNone/>
            </a:pPr>
            <a:endParaRPr lang="en-IN" sz="1400" b="1" dirty="0">
              <a:solidFill>
                <a:schemeClr val="tx1"/>
              </a:solidFill>
            </a:endParaRPr>
          </a:p>
        </p:txBody>
      </p:sp>
      <p:pic>
        <p:nvPicPr>
          <p:cNvPr id="7" name="Picture 6">
            <a:extLst>
              <a:ext uri="{FF2B5EF4-FFF2-40B4-BE49-F238E27FC236}">
                <a16:creationId xmlns:a16="http://schemas.microsoft.com/office/drawing/2014/main" id="{DC6C7F0A-9D9F-2E68-4965-BF088D338C04}"/>
              </a:ext>
            </a:extLst>
          </p:cNvPr>
          <p:cNvPicPr>
            <a:picLocks noChangeAspect="1"/>
          </p:cNvPicPr>
          <p:nvPr/>
        </p:nvPicPr>
        <p:blipFill>
          <a:blip r:embed="rId3"/>
          <a:stretch>
            <a:fillRect/>
          </a:stretch>
        </p:blipFill>
        <p:spPr>
          <a:xfrm>
            <a:off x="4329409" y="3796170"/>
            <a:ext cx="3056632" cy="1381694"/>
          </a:xfrm>
          <a:prstGeom prst="rect">
            <a:avLst/>
          </a:prstGeom>
        </p:spPr>
      </p:pic>
      <p:sp>
        <p:nvSpPr>
          <p:cNvPr id="8" name="Rectangle 7">
            <a:extLst>
              <a:ext uri="{FF2B5EF4-FFF2-40B4-BE49-F238E27FC236}">
                <a16:creationId xmlns:a16="http://schemas.microsoft.com/office/drawing/2014/main" id="{A911FD90-6351-2E02-F2ED-9A2D3B195C30}"/>
              </a:ext>
            </a:extLst>
          </p:cNvPr>
          <p:cNvSpPr/>
          <p:nvPr/>
        </p:nvSpPr>
        <p:spPr>
          <a:xfrm>
            <a:off x="4801357" y="5240957"/>
            <a:ext cx="2254656" cy="338554"/>
          </a:xfrm>
          <a:prstGeom prst="rect">
            <a:avLst/>
          </a:prstGeom>
          <a:noFill/>
        </p:spPr>
        <p:txBody>
          <a:bodyPr wrap="none" lIns="91440" tIns="45720" rIns="91440" bIns="45720">
            <a:spAutoFit/>
          </a:bodyPr>
          <a:lstStyle/>
          <a:p>
            <a:r>
              <a:rPr lang="en-IN" sz="1600" dirty="0"/>
              <a:t>Fig 14 : Average Tenure.</a:t>
            </a:r>
          </a:p>
        </p:txBody>
      </p:sp>
    </p:spTree>
    <p:extLst>
      <p:ext uri="{BB962C8B-B14F-4D97-AF65-F5344CB8AC3E}">
        <p14:creationId xmlns:p14="http://schemas.microsoft.com/office/powerpoint/2010/main" val="1726518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889F4-7B61-4BC4-C76B-462F8B9E8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700D5F-924C-F3BD-BC1E-17E97206AFA0}"/>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82C3695E-664A-2600-F03F-6A40B8CF9B63}"/>
              </a:ext>
            </a:extLst>
          </p:cNvPr>
          <p:cNvSpPr>
            <a:spLocks noGrp="1"/>
          </p:cNvSpPr>
          <p:nvPr>
            <p:ph idx="1"/>
          </p:nvPr>
        </p:nvSpPr>
        <p:spPr>
          <a:xfrm>
            <a:off x="1097279" y="1969730"/>
            <a:ext cx="9924681" cy="4213941"/>
          </a:xfrm>
        </p:spPr>
        <p:txBody>
          <a:bodyPr>
            <a:normAutofit/>
          </a:bodyPr>
          <a:lstStyle/>
          <a:p>
            <a:pPr marL="201168" lvl="1" indent="0" algn="just">
              <a:lnSpc>
                <a:spcPct val="150000"/>
              </a:lnSpc>
              <a:buNone/>
            </a:pPr>
            <a:r>
              <a:rPr lang="en-IN" sz="1600" b="1" u="sng" dirty="0"/>
              <a:t>Tenure By Department. </a:t>
            </a:r>
          </a:p>
          <a:p>
            <a:pPr lvl="1">
              <a:lnSpc>
                <a:spcPct val="150000"/>
              </a:lnSpc>
              <a:buFont typeface="Wingdings" panose="05000000000000000000" pitchFamily="2" charset="2"/>
              <a:buChar char="§"/>
            </a:pPr>
            <a:r>
              <a:rPr lang="en-US" sz="1400" dirty="0"/>
              <a:t>The insights indicate the department </a:t>
            </a:r>
            <a:r>
              <a:rPr lang="en-US" sz="1400" b="1" dirty="0">
                <a:solidFill>
                  <a:srgbClr val="FF0000"/>
                </a:solidFill>
              </a:rPr>
              <a:t>Auditing (14.4) </a:t>
            </a:r>
            <a:r>
              <a:rPr lang="en-US" sz="1400" dirty="0"/>
              <a:t>having high average tenure likely have good retention strategies and understanding these can help to improve the other departments.</a:t>
            </a:r>
          </a:p>
          <a:p>
            <a:pPr lvl="1">
              <a:lnSpc>
                <a:spcPct val="150000"/>
              </a:lnSpc>
              <a:buFont typeface="Wingdings" panose="05000000000000000000" pitchFamily="2" charset="2"/>
              <a:buChar char="§"/>
            </a:pPr>
            <a:r>
              <a:rPr lang="en-IN" sz="1400" dirty="0">
                <a:solidFill>
                  <a:schemeClr val="tx1"/>
                </a:solidFill>
              </a:rPr>
              <a:t>The department named </a:t>
            </a:r>
            <a:r>
              <a:rPr lang="en-IN" sz="1400" b="1" dirty="0">
                <a:solidFill>
                  <a:srgbClr val="FF0000"/>
                </a:solidFill>
              </a:rPr>
              <a:t>Legal</a:t>
            </a:r>
            <a:r>
              <a:rPr lang="en-IN" sz="1400" dirty="0">
                <a:solidFill>
                  <a:schemeClr val="tx1"/>
                </a:solidFill>
              </a:rPr>
              <a:t> with short tenured employees </a:t>
            </a:r>
            <a:r>
              <a:rPr lang="en-IN" sz="1400" b="1" dirty="0">
                <a:solidFill>
                  <a:srgbClr val="FF0000"/>
                </a:solidFill>
              </a:rPr>
              <a:t>(13.2)</a:t>
            </a:r>
            <a:r>
              <a:rPr lang="en-IN" sz="1400" dirty="0">
                <a:solidFill>
                  <a:schemeClr val="tx1"/>
                </a:solidFill>
              </a:rPr>
              <a:t> might highlight areas where more training and development are needed to reduce the turnover.</a:t>
            </a:r>
          </a:p>
          <a:p>
            <a:pPr lvl="1">
              <a:lnSpc>
                <a:spcPct val="150000"/>
              </a:lnSpc>
              <a:buFont typeface="Wingdings" panose="05000000000000000000" pitchFamily="2" charset="2"/>
              <a:buChar char="§"/>
            </a:pPr>
            <a:r>
              <a:rPr lang="en-IN" sz="1400" dirty="0">
                <a:solidFill>
                  <a:schemeClr val="tx1"/>
                </a:solidFill>
              </a:rPr>
              <a:t>This insight also gives the employment satisfaction towards the department. Obviously the Auditing dept has long tenure.</a:t>
            </a:r>
          </a:p>
          <a:p>
            <a:pPr lvl="1">
              <a:lnSpc>
                <a:spcPct val="150000"/>
              </a:lnSpc>
              <a:buFont typeface="Wingdings" panose="05000000000000000000" pitchFamily="2" charset="2"/>
              <a:buChar char="§"/>
            </a:pPr>
            <a:r>
              <a:rPr lang="en-IN" sz="1400" dirty="0">
                <a:solidFill>
                  <a:schemeClr val="tx1"/>
                </a:solidFill>
              </a:rPr>
              <a:t>Also the department with higher tenure indicates the strong leadership impacts. To develop the active coordination among all and to the welfare of the company those leadership impacts are supposed to share and pass the signal to practise in active manner.</a:t>
            </a:r>
          </a:p>
        </p:txBody>
      </p:sp>
    </p:spTree>
    <p:extLst>
      <p:ext uri="{BB962C8B-B14F-4D97-AF65-F5344CB8AC3E}">
        <p14:creationId xmlns:p14="http://schemas.microsoft.com/office/powerpoint/2010/main" val="4172785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F03F4-DC17-0E1C-57A8-300DCA05EF1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3D8ACE-844A-3154-AF12-8E5D49D10EDF}"/>
              </a:ext>
            </a:extLst>
          </p:cNvPr>
          <p:cNvSpPr/>
          <p:nvPr/>
        </p:nvSpPr>
        <p:spPr>
          <a:xfrm>
            <a:off x="698090" y="4673921"/>
            <a:ext cx="6735097" cy="64647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41709A8-E28F-9C24-F7A1-B24D2BA18CE4}"/>
              </a:ext>
            </a:extLst>
          </p:cNvPr>
          <p:cNvSpPr/>
          <p:nvPr/>
        </p:nvSpPr>
        <p:spPr>
          <a:xfrm>
            <a:off x="698090" y="3657600"/>
            <a:ext cx="6666271" cy="78658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1B0EFA27-8EB5-1A4A-9645-094057D717B6}"/>
              </a:ext>
            </a:extLst>
          </p:cNvPr>
          <p:cNvSpPr/>
          <p:nvPr/>
        </p:nvSpPr>
        <p:spPr>
          <a:xfrm>
            <a:off x="698090" y="2782529"/>
            <a:ext cx="6666271" cy="64647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4E31584-FA90-5C3E-0107-3124635FB38E}"/>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ECEEE72F-C5C1-EFDE-EEF0-3A361F4DA828}"/>
              </a:ext>
            </a:extLst>
          </p:cNvPr>
          <p:cNvSpPr>
            <a:spLocks noGrp="1"/>
          </p:cNvSpPr>
          <p:nvPr>
            <p:ph idx="1"/>
          </p:nvPr>
        </p:nvSpPr>
        <p:spPr>
          <a:xfrm>
            <a:off x="566337" y="1910737"/>
            <a:ext cx="6945507" cy="4213941"/>
          </a:xfrm>
        </p:spPr>
        <p:txBody>
          <a:bodyPr>
            <a:normAutofit/>
          </a:bodyPr>
          <a:lstStyle/>
          <a:p>
            <a:pPr marL="201168" lvl="1" indent="0" algn="just">
              <a:lnSpc>
                <a:spcPct val="150000"/>
              </a:lnSpc>
              <a:buNone/>
            </a:pPr>
            <a:r>
              <a:rPr lang="en-IN" sz="1600" b="1" u="sng" dirty="0"/>
              <a:t>Tenure By Department. </a:t>
            </a:r>
          </a:p>
          <a:p>
            <a:pPr lvl="1">
              <a:lnSpc>
                <a:spcPct val="150000"/>
              </a:lnSpc>
              <a:buFont typeface="Wingdings" panose="05000000000000000000" pitchFamily="2" charset="2"/>
              <a:buChar char="§"/>
            </a:pPr>
            <a:r>
              <a:rPr lang="en-IN" sz="1400" dirty="0">
                <a:solidFill>
                  <a:schemeClr val="tx1"/>
                </a:solidFill>
              </a:rPr>
              <a:t>For calculating the Average Tenure over Department ,</a:t>
            </a:r>
          </a:p>
          <a:p>
            <a:pPr marL="201168" lvl="1" indent="0">
              <a:buNone/>
            </a:pPr>
            <a:r>
              <a:rPr lang="en-IN" sz="1600" b="1" dirty="0">
                <a:solidFill>
                  <a:schemeClr val="tx1"/>
                </a:solidFill>
              </a:rPr>
              <a:t>DAX Measure : </a:t>
            </a:r>
            <a:r>
              <a:rPr lang="en-US" sz="1600" dirty="0">
                <a:solidFill>
                  <a:srgbClr val="000000"/>
                </a:solidFill>
                <a:effectLst/>
                <a:latin typeface="Consolas" panose="020B0609020204030204" pitchFamily="49" charset="0"/>
              </a:rPr>
              <a:t>Count of Emp by Dept = </a:t>
            </a:r>
            <a:r>
              <a:rPr lang="en-US" sz="1600" dirty="0">
                <a:solidFill>
                  <a:srgbClr val="3165BB"/>
                </a:solidFill>
                <a:effectLst/>
                <a:latin typeface="Consolas" panose="020B0609020204030204" pitchFamily="49" charset="0"/>
              </a:rPr>
              <a:t>CALCULATE</a:t>
            </a:r>
            <a:r>
              <a:rPr lang="en-US" sz="1600" dirty="0">
                <a:solidFill>
                  <a:srgbClr val="000000"/>
                </a:solidFill>
                <a:effectLst/>
                <a:latin typeface="Consolas" panose="020B0609020204030204" pitchFamily="49" charset="0"/>
              </a:rPr>
              <a:t>(</a:t>
            </a:r>
            <a:r>
              <a:rPr lang="en-US" sz="1600" dirty="0">
                <a:solidFill>
                  <a:srgbClr val="3165BB"/>
                </a:solidFill>
                <a:effectLst/>
                <a:latin typeface="Consolas" panose="020B0609020204030204" pitchFamily="49" charset="0"/>
              </a:rPr>
              <a:t>COUNT</a:t>
            </a:r>
            <a:r>
              <a:rPr lang="en-US" sz="1600" dirty="0">
                <a:solidFill>
                  <a:srgbClr val="000000"/>
                </a:solidFill>
                <a:effectLst/>
                <a:latin typeface="Consolas" panose="020B0609020204030204" pitchFamily="49" charset="0"/>
              </a:rPr>
              <a:t>(</a:t>
            </a:r>
            <a:r>
              <a:rPr lang="en-US" sz="1600" dirty="0">
                <a:solidFill>
                  <a:srgbClr val="001080"/>
                </a:solidFill>
                <a:effectLst/>
                <a:latin typeface="Consolas" panose="020B0609020204030204" pitchFamily="49" charset="0"/>
              </a:rPr>
              <a:t>HR[id]</a:t>
            </a:r>
            <a:r>
              <a:rPr lang="en-US" sz="1600" dirty="0">
                <a:solidFill>
                  <a:srgbClr val="000000"/>
                </a:solidFill>
                <a:effectLst/>
                <a:latin typeface="Consolas" panose="020B0609020204030204" pitchFamily="49" charset="0"/>
              </a:rPr>
              <a:t>),</a:t>
            </a:r>
          </a:p>
          <a:p>
            <a:pPr marL="201168" lvl="1" indent="0">
              <a:buNone/>
            </a:pPr>
            <a:r>
              <a:rPr lang="en-US" sz="1600" dirty="0">
                <a:solidFill>
                  <a:srgbClr val="3165BB"/>
                </a:solidFill>
                <a:effectLst/>
                <a:latin typeface="Consolas" panose="020B0609020204030204" pitchFamily="49" charset="0"/>
              </a:rPr>
              <a:t>		            ALLEXCEPT</a:t>
            </a:r>
            <a:r>
              <a:rPr lang="en-US" sz="1600" dirty="0">
                <a:solidFill>
                  <a:srgbClr val="000000"/>
                </a:solidFill>
                <a:effectLst/>
                <a:latin typeface="Consolas" panose="020B0609020204030204" pitchFamily="49" charset="0"/>
              </a:rPr>
              <a:t>(</a:t>
            </a:r>
            <a:r>
              <a:rPr lang="en-US" sz="1600" dirty="0">
                <a:solidFill>
                  <a:srgbClr val="001080"/>
                </a:solidFill>
                <a:effectLst/>
                <a:latin typeface="Consolas" panose="020B0609020204030204" pitchFamily="49" charset="0"/>
              </a:rPr>
              <a:t>HR</a:t>
            </a:r>
            <a:r>
              <a:rPr lang="en-US" sz="1600" dirty="0">
                <a:solidFill>
                  <a:srgbClr val="000000"/>
                </a:solidFill>
                <a:effectLst/>
                <a:latin typeface="Consolas" panose="020B0609020204030204" pitchFamily="49" charset="0"/>
              </a:rPr>
              <a:t>,</a:t>
            </a:r>
            <a:r>
              <a:rPr lang="en-US" sz="1600" dirty="0">
                <a:solidFill>
                  <a:srgbClr val="001080"/>
                </a:solidFill>
                <a:effectLst/>
                <a:latin typeface="Consolas" panose="020B0609020204030204" pitchFamily="49" charset="0"/>
              </a:rPr>
              <a:t>HR[department]</a:t>
            </a:r>
            <a:r>
              <a:rPr lang="en-US" sz="1600" dirty="0">
                <a:solidFill>
                  <a:srgbClr val="000000"/>
                </a:solidFill>
                <a:effectLst/>
                <a:latin typeface="Consolas" panose="020B0609020204030204" pitchFamily="49" charset="0"/>
              </a:rPr>
              <a:t>))</a:t>
            </a:r>
          </a:p>
          <a:p>
            <a:pPr marL="201168" lvl="1" indent="0">
              <a:buNone/>
            </a:pPr>
            <a:endParaRPr lang="en-US" sz="1600" dirty="0">
              <a:solidFill>
                <a:srgbClr val="000000"/>
              </a:solidFill>
              <a:effectLst/>
              <a:latin typeface="Consolas" panose="020B0609020204030204" pitchFamily="49" charset="0"/>
            </a:endParaRPr>
          </a:p>
          <a:p>
            <a:pPr marL="201168" lvl="1" indent="0">
              <a:buNone/>
            </a:pPr>
            <a:r>
              <a:rPr lang="en-IN" sz="1600" b="1" dirty="0">
                <a:solidFill>
                  <a:schemeClr val="tx1"/>
                </a:solidFill>
              </a:rPr>
              <a:t>DAX Measure : </a:t>
            </a:r>
            <a:r>
              <a:rPr lang="en-US" sz="1600" b="0" dirty="0">
                <a:solidFill>
                  <a:srgbClr val="000000"/>
                </a:solidFill>
                <a:effectLst/>
                <a:latin typeface="Consolas" panose="020B0609020204030204" pitchFamily="49" charset="0"/>
              </a:rPr>
              <a:t>Total Tenure by Dept = </a:t>
            </a:r>
            <a:r>
              <a:rPr lang="en-US" sz="1600" b="0" dirty="0">
                <a:solidFill>
                  <a:srgbClr val="3165BB"/>
                </a:solidFill>
                <a:effectLst/>
                <a:latin typeface="Consolas" panose="020B0609020204030204" pitchFamily="49" charset="0"/>
              </a:rPr>
              <a:t>CALCULATE</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HR[Tenure </a:t>
            </a:r>
          </a:p>
          <a:p>
            <a:pPr marL="201168" lvl="1" indent="0">
              <a:buNone/>
            </a:pPr>
            <a:r>
              <a:rPr lang="en-US" sz="1600" b="0" dirty="0">
                <a:solidFill>
                  <a:srgbClr val="001080"/>
                </a:solidFill>
                <a:effectLst/>
                <a:latin typeface="Consolas" panose="020B0609020204030204" pitchFamily="49" charset="0"/>
              </a:rPr>
              <a:t>	              Years]</a:t>
            </a:r>
            <a:r>
              <a:rPr lang="en-US" sz="1600" b="0" dirty="0">
                <a:solidFill>
                  <a:srgbClr val="000000"/>
                </a:solidFill>
                <a:effectLst/>
                <a:latin typeface="Consolas" panose="020B0609020204030204" pitchFamily="49" charset="0"/>
              </a:rPr>
              <a:t>), </a:t>
            </a:r>
            <a:r>
              <a:rPr lang="en-US" sz="1600" b="0" dirty="0">
                <a:solidFill>
                  <a:srgbClr val="3165BB"/>
                </a:solidFill>
                <a:effectLst/>
                <a:latin typeface="Consolas" panose="020B0609020204030204" pitchFamily="49" charset="0"/>
              </a:rPr>
              <a:t>ALLEXCEPT</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HR</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HR[department]</a:t>
            </a:r>
            <a:r>
              <a:rPr lang="en-US" sz="1600" b="0" dirty="0">
                <a:solidFill>
                  <a:srgbClr val="000000"/>
                </a:solidFill>
                <a:effectLst/>
                <a:latin typeface="Consolas" panose="020B0609020204030204" pitchFamily="49" charset="0"/>
              </a:rPr>
              <a:t>))</a:t>
            </a:r>
          </a:p>
          <a:p>
            <a:pPr marL="201168" lvl="1" indent="0">
              <a:buNone/>
            </a:pPr>
            <a:endParaRPr lang="en-US" sz="1600" b="0" dirty="0">
              <a:solidFill>
                <a:srgbClr val="000000"/>
              </a:solidFill>
              <a:effectLst/>
              <a:latin typeface="Consolas" panose="020B0609020204030204" pitchFamily="49" charset="0"/>
            </a:endParaRPr>
          </a:p>
          <a:p>
            <a:pPr marL="201168" lvl="1" indent="0">
              <a:buNone/>
            </a:pPr>
            <a:r>
              <a:rPr lang="en-US" sz="1600" b="1" dirty="0">
                <a:solidFill>
                  <a:srgbClr val="000000"/>
                </a:solidFill>
                <a:latin typeface="Consolas" panose="020B0609020204030204" pitchFamily="49" charset="0"/>
              </a:rPr>
              <a:t>DAX Measure : </a:t>
            </a:r>
            <a:r>
              <a:rPr lang="en-US" sz="1600" b="0" dirty="0">
                <a:solidFill>
                  <a:srgbClr val="000000"/>
                </a:solidFill>
                <a:effectLst/>
                <a:latin typeface="Consolas" panose="020B0609020204030204" pitchFamily="49" charset="0"/>
              </a:rPr>
              <a:t>Average Tenure By Dept = </a:t>
            </a:r>
            <a:r>
              <a:rPr lang="en-US" sz="1600" b="0" dirty="0">
                <a:solidFill>
                  <a:srgbClr val="3165BB"/>
                </a:solidFill>
                <a:effectLst/>
                <a:latin typeface="Consolas" panose="020B0609020204030204" pitchFamily="49" charset="0"/>
              </a:rPr>
              <a:t>DIVIDE</a:t>
            </a:r>
            <a:r>
              <a:rPr lang="en-US" sz="1600" b="0" dirty="0">
                <a:solidFill>
                  <a:srgbClr val="000000"/>
                </a:solidFill>
                <a:effectLst/>
                <a:latin typeface="Consolas" panose="020B0609020204030204" pitchFamily="49" charset="0"/>
              </a:rPr>
              <a:t>(</a:t>
            </a:r>
            <a:r>
              <a:rPr lang="en-US" sz="1600" b="0" dirty="0">
                <a:solidFill>
                  <a:srgbClr val="68349C"/>
                </a:solidFill>
                <a:effectLst/>
                <a:latin typeface="Consolas" panose="020B0609020204030204" pitchFamily="49" charset="0"/>
              </a:rPr>
              <a:t>[Total Tenure    	                  by Dept]</a:t>
            </a:r>
            <a:r>
              <a:rPr lang="en-US" sz="1600" b="0" dirty="0">
                <a:solidFill>
                  <a:srgbClr val="000000"/>
                </a:solidFill>
                <a:effectLst/>
                <a:latin typeface="Consolas" panose="020B0609020204030204" pitchFamily="49" charset="0"/>
              </a:rPr>
              <a:t>, </a:t>
            </a:r>
            <a:r>
              <a:rPr lang="en-US" sz="1600" b="0" dirty="0">
                <a:solidFill>
                  <a:srgbClr val="68349C"/>
                </a:solidFill>
                <a:effectLst/>
                <a:latin typeface="Consolas" panose="020B0609020204030204" pitchFamily="49" charset="0"/>
              </a:rPr>
              <a:t>[Count of Emp by Dept]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pPr marL="201168" lvl="1" indent="0">
              <a:lnSpc>
                <a:spcPct val="150000"/>
              </a:lnSpc>
              <a:buNone/>
            </a:pPr>
            <a:endParaRPr lang="en-US" sz="1600" b="1" dirty="0">
              <a:solidFill>
                <a:srgbClr val="000000"/>
              </a:solidFill>
              <a:effectLst/>
              <a:latin typeface="Consolas" panose="020B0609020204030204" pitchFamily="49" charset="0"/>
            </a:endParaRPr>
          </a:p>
          <a:p>
            <a:pPr marL="201168" lvl="1" indent="0">
              <a:lnSpc>
                <a:spcPct val="150000"/>
              </a:lnSpc>
              <a:buNone/>
            </a:pPr>
            <a:endParaRPr lang="en-US" sz="1600" dirty="0">
              <a:solidFill>
                <a:srgbClr val="000000"/>
              </a:solidFill>
              <a:effectLst/>
              <a:latin typeface="Consolas" panose="020B0609020204030204" pitchFamily="49" charset="0"/>
            </a:endParaRPr>
          </a:p>
          <a:p>
            <a:pPr marL="201168" lvl="1" indent="0">
              <a:lnSpc>
                <a:spcPct val="150000"/>
              </a:lnSpc>
              <a:buNone/>
            </a:pPr>
            <a:endParaRPr lang="en-IN" sz="1400" dirty="0">
              <a:solidFill>
                <a:schemeClr val="tx1"/>
              </a:solidFill>
            </a:endParaRPr>
          </a:p>
        </p:txBody>
      </p:sp>
      <p:pic>
        <p:nvPicPr>
          <p:cNvPr id="7" name="Picture 6">
            <a:extLst>
              <a:ext uri="{FF2B5EF4-FFF2-40B4-BE49-F238E27FC236}">
                <a16:creationId xmlns:a16="http://schemas.microsoft.com/office/drawing/2014/main" id="{EE4A285F-E979-2154-361E-B1DCAF4B7AC0}"/>
              </a:ext>
            </a:extLst>
          </p:cNvPr>
          <p:cNvPicPr>
            <a:picLocks noChangeAspect="1"/>
          </p:cNvPicPr>
          <p:nvPr/>
        </p:nvPicPr>
        <p:blipFill>
          <a:blip r:embed="rId3"/>
          <a:stretch>
            <a:fillRect/>
          </a:stretch>
        </p:blipFill>
        <p:spPr>
          <a:xfrm>
            <a:off x="7663138" y="1987651"/>
            <a:ext cx="4214230" cy="3656065"/>
          </a:xfrm>
          <a:prstGeom prst="rect">
            <a:avLst/>
          </a:prstGeom>
        </p:spPr>
      </p:pic>
      <p:sp>
        <p:nvSpPr>
          <p:cNvPr id="8" name="Rectangle 7">
            <a:extLst>
              <a:ext uri="{FF2B5EF4-FFF2-40B4-BE49-F238E27FC236}">
                <a16:creationId xmlns:a16="http://schemas.microsoft.com/office/drawing/2014/main" id="{BC9B73FB-3744-C38A-CFE7-ACF243FCE836}"/>
              </a:ext>
            </a:extLst>
          </p:cNvPr>
          <p:cNvSpPr/>
          <p:nvPr/>
        </p:nvSpPr>
        <p:spPr>
          <a:xfrm>
            <a:off x="8508118" y="5692059"/>
            <a:ext cx="2940420" cy="338554"/>
          </a:xfrm>
          <a:prstGeom prst="rect">
            <a:avLst/>
          </a:prstGeom>
          <a:noFill/>
        </p:spPr>
        <p:txBody>
          <a:bodyPr wrap="none" lIns="91440" tIns="45720" rIns="91440" bIns="45720">
            <a:spAutoFit/>
          </a:bodyPr>
          <a:lstStyle/>
          <a:p>
            <a:r>
              <a:rPr lang="en-IN" sz="1600" dirty="0"/>
              <a:t>Fig 15 : Tenure By Department.</a:t>
            </a:r>
          </a:p>
        </p:txBody>
      </p:sp>
    </p:spTree>
    <p:extLst>
      <p:ext uri="{BB962C8B-B14F-4D97-AF65-F5344CB8AC3E}">
        <p14:creationId xmlns:p14="http://schemas.microsoft.com/office/powerpoint/2010/main" val="2500035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4C81E-7AA0-8B5B-E053-049A1AC6E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FE533-FBC1-81E5-EA5D-7BC951A5F5F2}"/>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F04399D5-1E54-6B94-FA3A-B0A6266C99A8}"/>
              </a:ext>
            </a:extLst>
          </p:cNvPr>
          <p:cNvSpPr>
            <a:spLocks noGrp="1"/>
          </p:cNvSpPr>
          <p:nvPr>
            <p:ph idx="1"/>
          </p:nvPr>
        </p:nvSpPr>
        <p:spPr>
          <a:xfrm>
            <a:off x="1097279" y="1969730"/>
            <a:ext cx="9924681" cy="4213941"/>
          </a:xfrm>
        </p:spPr>
        <p:txBody>
          <a:bodyPr>
            <a:normAutofit/>
          </a:bodyPr>
          <a:lstStyle/>
          <a:p>
            <a:pPr marL="201168" lvl="1" indent="0" algn="just">
              <a:lnSpc>
                <a:spcPct val="150000"/>
              </a:lnSpc>
              <a:buNone/>
            </a:pPr>
            <a:r>
              <a:rPr lang="en-IN" sz="1600" b="1" u="sng" dirty="0"/>
              <a:t>Tenure By Location. </a:t>
            </a:r>
          </a:p>
          <a:p>
            <a:pPr lvl="1">
              <a:lnSpc>
                <a:spcPct val="150000"/>
              </a:lnSpc>
              <a:buFont typeface="Wingdings" panose="05000000000000000000" pitchFamily="2" charset="2"/>
              <a:buChar char="§"/>
            </a:pPr>
            <a:r>
              <a:rPr lang="en-US" sz="1400" dirty="0"/>
              <a:t>The insights indicate that the Headquarters has tenure average of 13.89 and Remote has 13.98. </a:t>
            </a:r>
          </a:p>
          <a:p>
            <a:pPr lvl="1">
              <a:lnSpc>
                <a:spcPct val="150000"/>
              </a:lnSpc>
              <a:buFont typeface="Wingdings" panose="05000000000000000000" pitchFamily="2" charset="2"/>
              <a:buChar char="§"/>
            </a:pPr>
            <a:r>
              <a:rPr lang="en-US" sz="1400" dirty="0"/>
              <a:t>The similarity in average tenure suggests that employees, regardless of their work location, experience comparable levels of job satisfaction and engagement. This indicates that the company's culture and policies are effectively supporting employees in both settings.</a:t>
            </a:r>
          </a:p>
          <a:p>
            <a:pPr lvl="1">
              <a:lnSpc>
                <a:spcPct val="150000"/>
              </a:lnSpc>
              <a:buFont typeface="Wingdings" panose="05000000000000000000" pitchFamily="2" charset="2"/>
              <a:buChar char="§"/>
            </a:pPr>
            <a:r>
              <a:rPr lang="en-US" sz="1400" dirty="0"/>
              <a:t>The slightly higher average tenure for remote workers might indicate that your remote work policies are successful and possibly even more conducive to long-term employee retention than on-site work.</a:t>
            </a:r>
          </a:p>
          <a:p>
            <a:pPr lvl="1">
              <a:lnSpc>
                <a:spcPct val="150000"/>
              </a:lnSpc>
              <a:buFont typeface="Wingdings" panose="05000000000000000000" pitchFamily="2" charset="2"/>
              <a:buChar char="§"/>
            </a:pPr>
            <a:r>
              <a:rPr lang="en-US" sz="1400" dirty="0"/>
              <a:t> This can be a strong selling point for your company's remote work strategy.</a:t>
            </a:r>
          </a:p>
          <a:p>
            <a:pPr lvl="1">
              <a:lnSpc>
                <a:spcPct val="150000"/>
              </a:lnSpc>
              <a:buFont typeface="Wingdings" panose="05000000000000000000" pitchFamily="2" charset="2"/>
              <a:buChar char="§"/>
            </a:pPr>
            <a:r>
              <a:rPr lang="en-US" sz="1400" dirty="0"/>
              <a:t>The higher tenure for remote employees may suggest that remote work offers a better work-life balance for employees, allowing them to stay longer with the company. </a:t>
            </a:r>
            <a:endParaRPr lang="en-IN" sz="1400" dirty="0">
              <a:solidFill>
                <a:schemeClr val="tx1"/>
              </a:solidFill>
            </a:endParaRPr>
          </a:p>
        </p:txBody>
      </p:sp>
    </p:spTree>
    <p:extLst>
      <p:ext uri="{BB962C8B-B14F-4D97-AF65-F5344CB8AC3E}">
        <p14:creationId xmlns:p14="http://schemas.microsoft.com/office/powerpoint/2010/main" val="2258155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7DF9C-5B81-10EE-478B-251D555F25E5}"/>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BB6DFCC-3534-7A31-0A42-7914281C3AEC}"/>
              </a:ext>
            </a:extLst>
          </p:cNvPr>
          <p:cNvSpPr/>
          <p:nvPr/>
        </p:nvSpPr>
        <p:spPr>
          <a:xfrm>
            <a:off x="698090" y="4673921"/>
            <a:ext cx="6735097" cy="64647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6BD7D90-A53D-1122-75D4-21856531435C}"/>
              </a:ext>
            </a:extLst>
          </p:cNvPr>
          <p:cNvSpPr/>
          <p:nvPr/>
        </p:nvSpPr>
        <p:spPr>
          <a:xfrm>
            <a:off x="698090" y="3657600"/>
            <a:ext cx="6666271" cy="78658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57055F1-C114-1B50-6D6A-5A96B4935156}"/>
              </a:ext>
            </a:extLst>
          </p:cNvPr>
          <p:cNvSpPr/>
          <p:nvPr/>
        </p:nvSpPr>
        <p:spPr>
          <a:xfrm>
            <a:off x="698090" y="2782529"/>
            <a:ext cx="6666271" cy="64647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8724260-5A4F-0C89-8C13-AE4908C79F8F}"/>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76E87E66-46CD-CB37-7292-BE89F2D458EC}"/>
              </a:ext>
            </a:extLst>
          </p:cNvPr>
          <p:cNvSpPr>
            <a:spLocks noGrp="1"/>
          </p:cNvSpPr>
          <p:nvPr>
            <p:ph idx="1"/>
          </p:nvPr>
        </p:nvSpPr>
        <p:spPr>
          <a:xfrm>
            <a:off x="566337" y="1910737"/>
            <a:ext cx="6945507" cy="4213941"/>
          </a:xfrm>
        </p:spPr>
        <p:txBody>
          <a:bodyPr>
            <a:normAutofit/>
          </a:bodyPr>
          <a:lstStyle/>
          <a:p>
            <a:pPr marL="201168" lvl="1" indent="0" algn="just">
              <a:lnSpc>
                <a:spcPct val="150000"/>
              </a:lnSpc>
              <a:buNone/>
            </a:pPr>
            <a:r>
              <a:rPr lang="en-IN" sz="1600" b="1" u="sng" dirty="0"/>
              <a:t>Tenure By Location. </a:t>
            </a:r>
          </a:p>
          <a:p>
            <a:pPr lvl="1">
              <a:lnSpc>
                <a:spcPct val="150000"/>
              </a:lnSpc>
              <a:buFont typeface="Wingdings" panose="05000000000000000000" pitchFamily="2" charset="2"/>
              <a:buChar char="§"/>
            </a:pPr>
            <a:r>
              <a:rPr lang="en-IN" sz="1400" dirty="0">
                <a:solidFill>
                  <a:schemeClr val="tx1"/>
                </a:solidFill>
              </a:rPr>
              <a:t>For calculating the Average Tenure over Location ,</a:t>
            </a:r>
          </a:p>
          <a:p>
            <a:pPr marL="201168" lvl="1" indent="0">
              <a:buNone/>
            </a:pPr>
            <a:r>
              <a:rPr lang="en-IN" sz="1600" b="1" dirty="0">
                <a:solidFill>
                  <a:schemeClr val="tx1"/>
                </a:solidFill>
              </a:rPr>
              <a:t>DAX Measure : </a:t>
            </a:r>
            <a:r>
              <a:rPr lang="en-US" sz="1600" dirty="0">
                <a:solidFill>
                  <a:srgbClr val="000000"/>
                </a:solidFill>
                <a:effectLst/>
                <a:latin typeface="Consolas" panose="020B0609020204030204" pitchFamily="49" charset="0"/>
              </a:rPr>
              <a:t>Count of Emp by Location = </a:t>
            </a:r>
            <a:r>
              <a:rPr lang="en-US" sz="1600" dirty="0">
                <a:solidFill>
                  <a:srgbClr val="3165BB"/>
                </a:solidFill>
                <a:effectLst/>
                <a:latin typeface="Consolas" panose="020B0609020204030204" pitchFamily="49" charset="0"/>
              </a:rPr>
              <a:t>CALCULATE</a:t>
            </a:r>
            <a:r>
              <a:rPr lang="en-US" sz="1600" dirty="0">
                <a:solidFill>
                  <a:srgbClr val="000000"/>
                </a:solidFill>
                <a:effectLst/>
                <a:latin typeface="Consolas" panose="020B0609020204030204" pitchFamily="49" charset="0"/>
              </a:rPr>
              <a:t>(</a:t>
            </a:r>
            <a:r>
              <a:rPr lang="en-US" sz="1600" dirty="0">
                <a:solidFill>
                  <a:srgbClr val="3165BB"/>
                </a:solidFill>
                <a:effectLst/>
                <a:latin typeface="Consolas" panose="020B0609020204030204" pitchFamily="49" charset="0"/>
              </a:rPr>
              <a:t>COUNT</a:t>
            </a:r>
            <a:r>
              <a:rPr lang="en-US" sz="1600" dirty="0">
                <a:solidFill>
                  <a:srgbClr val="000000"/>
                </a:solidFill>
                <a:effectLst/>
                <a:latin typeface="Consolas" panose="020B0609020204030204" pitchFamily="49" charset="0"/>
              </a:rPr>
              <a:t>(</a:t>
            </a:r>
            <a:r>
              <a:rPr lang="en-US" sz="1600" dirty="0">
                <a:solidFill>
                  <a:srgbClr val="001080"/>
                </a:solidFill>
                <a:effectLst/>
                <a:latin typeface="Consolas" panose="020B0609020204030204" pitchFamily="49" charset="0"/>
              </a:rPr>
              <a:t>HR</a:t>
            </a:r>
          </a:p>
          <a:p>
            <a:pPr marL="201168" lvl="1" indent="0">
              <a:buNone/>
            </a:pPr>
            <a:r>
              <a:rPr lang="en-US" sz="1600" dirty="0">
                <a:solidFill>
                  <a:srgbClr val="001080"/>
                </a:solidFill>
                <a:effectLst/>
                <a:latin typeface="Consolas" panose="020B0609020204030204" pitchFamily="49" charset="0"/>
              </a:rPr>
              <a:t>                     [id]</a:t>
            </a:r>
            <a:r>
              <a:rPr lang="en-US" sz="1600" dirty="0">
                <a:solidFill>
                  <a:srgbClr val="000000"/>
                </a:solidFill>
                <a:effectLst/>
                <a:latin typeface="Consolas" panose="020B0609020204030204" pitchFamily="49" charset="0"/>
              </a:rPr>
              <a:t>),</a:t>
            </a:r>
            <a:r>
              <a:rPr lang="en-US" sz="1600" dirty="0">
                <a:solidFill>
                  <a:srgbClr val="3165BB"/>
                </a:solidFill>
                <a:effectLst/>
                <a:latin typeface="Consolas" panose="020B0609020204030204" pitchFamily="49" charset="0"/>
              </a:rPr>
              <a:t>ALLEXCEPT</a:t>
            </a:r>
            <a:r>
              <a:rPr lang="en-US" sz="1600" dirty="0">
                <a:solidFill>
                  <a:srgbClr val="000000"/>
                </a:solidFill>
                <a:effectLst/>
                <a:latin typeface="Consolas" panose="020B0609020204030204" pitchFamily="49" charset="0"/>
              </a:rPr>
              <a:t>(</a:t>
            </a:r>
            <a:r>
              <a:rPr lang="en-US" sz="1600" dirty="0">
                <a:solidFill>
                  <a:srgbClr val="001080"/>
                </a:solidFill>
                <a:effectLst/>
                <a:latin typeface="Consolas" panose="020B0609020204030204" pitchFamily="49" charset="0"/>
              </a:rPr>
              <a:t>HR</a:t>
            </a:r>
            <a:r>
              <a:rPr lang="en-US" sz="1600" dirty="0">
                <a:solidFill>
                  <a:srgbClr val="000000"/>
                </a:solidFill>
                <a:effectLst/>
                <a:latin typeface="Consolas" panose="020B0609020204030204" pitchFamily="49" charset="0"/>
              </a:rPr>
              <a:t>,</a:t>
            </a:r>
            <a:r>
              <a:rPr lang="en-US" sz="1600" dirty="0">
                <a:solidFill>
                  <a:srgbClr val="001080"/>
                </a:solidFill>
                <a:effectLst/>
                <a:latin typeface="Consolas" panose="020B0609020204030204" pitchFamily="49" charset="0"/>
              </a:rPr>
              <a:t>HR[location]</a:t>
            </a:r>
            <a:r>
              <a:rPr lang="en-US" sz="1600" dirty="0">
                <a:solidFill>
                  <a:srgbClr val="000000"/>
                </a:solidFill>
                <a:effectLst/>
                <a:latin typeface="Consolas" panose="020B0609020204030204" pitchFamily="49" charset="0"/>
              </a:rPr>
              <a:t>))</a:t>
            </a:r>
          </a:p>
          <a:p>
            <a:pPr marL="201168" lvl="1" indent="0">
              <a:buNone/>
            </a:pPr>
            <a:endParaRPr lang="en-US" sz="1600" dirty="0">
              <a:solidFill>
                <a:srgbClr val="000000"/>
              </a:solidFill>
              <a:effectLst/>
              <a:latin typeface="Consolas" panose="020B0609020204030204" pitchFamily="49" charset="0"/>
            </a:endParaRPr>
          </a:p>
          <a:p>
            <a:pPr marL="201168" lvl="1" indent="0">
              <a:buNone/>
            </a:pPr>
            <a:r>
              <a:rPr lang="en-IN" sz="1600" b="1" dirty="0">
                <a:solidFill>
                  <a:schemeClr val="tx1"/>
                </a:solidFill>
              </a:rPr>
              <a:t>DAX Measure : </a:t>
            </a:r>
            <a:r>
              <a:rPr lang="en-US" sz="1600" b="0" dirty="0">
                <a:solidFill>
                  <a:srgbClr val="000000"/>
                </a:solidFill>
                <a:effectLst/>
                <a:latin typeface="Consolas" panose="020B0609020204030204" pitchFamily="49" charset="0"/>
              </a:rPr>
              <a:t>Total Tenure by Location = </a:t>
            </a:r>
            <a:r>
              <a:rPr lang="en-US" sz="1600" b="0" dirty="0">
                <a:solidFill>
                  <a:srgbClr val="3165BB"/>
                </a:solidFill>
                <a:effectLst/>
                <a:latin typeface="Consolas" panose="020B0609020204030204" pitchFamily="49" charset="0"/>
              </a:rPr>
              <a:t>CALCULATE</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a:t>
            </a:r>
          </a:p>
          <a:p>
            <a:pPr marL="201168" lvl="1" indent="0">
              <a:buNone/>
            </a:pPr>
            <a:r>
              <a:rPr lang="en-US" sz="1600" b="0" dirty="0">
                <a:solidFill>
                  <a:srgbClr val="001080"/>
                </a:solidFill>
                <a:effectLst/>
                <a:latin typeface="Consolas" panose="020B0609020204030204" pitchFamily="49" charset="0"/>
              </a:rPr>
              <a:t>             HR[Tenure Years]</a:t>
            </a:r>
            <a:r>
              <a:rPr lang="en-US" sz="1600" b="0" dirty="0">
                <a:solidFill>
                  <a:srgbClr val="000000"/>
                </a:solidFill>
                <a:effectLst/>
                <a:latin typeface="Consolas" panose="020B0609020204030204" pitchFamily="49" charset="0"/>
              </a:rPr>
              <a:t>), </a:t>
            </a:r>
            <a:r>
              <a:rPr lang="en-US" sz="1600" b="0" dirty="0">
                <a:solidFill>
                  <a:srgbClr val="3165BB"/>
                </a:solidFill>
                <a:effectLst/>
                <a:latin typeface="Consolas" panose="020B0609020204030204" pitchFamily="49" charset="0"/>
              </a:rPr>
              <a:t>ALLEXCEPT</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HR</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HR[location]</a:t>
            </a:r>
            <a:r>
              <a:rPr lang="en-US" sz="1600" b="0" dirty="0">
                <a:solidFill>
                  <a:srgbClr val="000000"/>
                </a:solidFill>
                <a:effectLst/>
                <a:latin typeface="Consolas" panose="020B0609020204030204" pitchFamily="49" charset="0"/>
              </a:rPr>
              <a:t>))</a:t>
            </a:r>
          </a:p>
          <a:p>
            <a:pPr marL="201168" lvl="1" indent="0">
              <a:buNone/>
            </a:pPr>
            <a:endParaRPr lang="en-US" sz="1600" b="0" dirty="0">
              <a:solidFill>
                <a:srgbClr val="000000"/>
              </a:solidFill>
              <a:effectLst/>
              <a:latin typeface="Consolas" panose="020B0609020204030204" pitchFamily="49" charset="0"/>
            </a:endParaRPr>
          </a:p>
          <a:p>
            <a:pPr marL="201168" lvl="1" indent="0">
              <a:buNone/>
            </a:pPr>
            <a:r>
              <a:rPr lang="en-US" sz="1600" b="1" dirty="0">
                <a:solidFill>
                  <a:srgbClr val="000000"/>
                </a:solidFill>
                <a:latin typeface="Consolas" panose="020B0609020204030204" pitchFamily="49" charset="0"/>
              </a:rPr>
              <a:t>DAX Measure : </a:t>
            </a:r>
            <a:r>
              <a:rPr lang="en-US" sz="1600" b="0" dirty="0">
                <a:solidFill>
                  <a:srgbClr val="000000"/>
                </a:solidFill>
                <a:effectLst/>
                <a:latin typeface="Consolas" panose="020B0609020204030204" pitchFamily="49" charset="0"/>
              </a:rPr>
              <a:t>Average Tenure By Location = </a:t>
            </a:r>
            <a:r>
              <a:rPr lang="en-US" sz="1600" b="0" dirty="0">
                <a:solidFill>
                  <a:srgbClr val="3165BB"/>
                </a:solidFill>
                <a:effectLst/>
                <a:latin typeface="Consolas" panose="020B0609020204030204" pitchFamily="49" charset="0"/>
              </a:rPr>
              <a:t>DIVIDE</a:t>
            </a:r>
            <a:r>
              <a:rPr lang="en-US" sz="1600" b="0" dirty="0">
                <a:solidFill>
                  <a:srgbClr val="000000"/>
                </a:solidFill>
                <a:effectLst/>
                <a:latin typeface="Consolas" panose="020B0609020204030204" pitchFamily="49" charset="0"/>
              </a:rPr>
              <a:t>(</a:t>
            </a:r>
            <a:r>
              <a:rPr lang="en-US" sz="1600" b="0" dirty="0">
                <a:solidFill>
                  <a:srgbClr val="68349C"/>
                </a:solidFill>
                <a:effectLst/>
                <a:latin typeface="Consolas" panose="020B0609020204030204" pitchFamily="49" charset="0"/>
              </a:rPr>
              <a:t>[Total </a:t>
            </a:r>
          </a:p>
          <a:p>
            <a:pPr marL="201168" lvl="1" indent="0">
              <a:buNone/>
            </a:pPr>
            <a:r>
              <a:rPr lang="en-US" sz="1600" b="0" dirty="0">
                <a:solidFill>
                  <a:srgbClr val="68349C"/>
                </a:solidFill>
                <a:effectLst/>
                <a:latin typeface="Consolas" panose="020B0609020204030204" pitchFamily="49" charset="0"/>
              </a:rPr>
              <a:t>                Tenure by Dept]</a:t>
            </a:r>
            <a:r>
              <a:rPr lang="en-US" sz="1600" b="0" dirty="0">
                <a:solidFill>
                  <a:srgbClr val="000000"/>
                </a:solidFill>
                <a:effectLst/>
                <a:latin typeface="Consolas" panose="020B0609020204030204" pitchFamily="49" charset="0"/>
              </a:rPr>
              <a:t>, </a:t>
            </a:r>
            <a:r>
              <a:rPr lang="en-US" sz="1600" b="0" dirty="0">
                <a:solidFill>
                  <a:srgbClr val="68349C"/>
                </a:solidFill>
                <a:effectLst/>
                <a:latin typeface="Consolas" panose="020B0609020204030204" pitchFamily="49" charset="0"/>
              </a:rPr>
              <a:t>[Count of Emp by Dept]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pPr marL="201168" lvl="1" indent="0">
              <a:lnSpc>
                <a:spcPct val="150000"/>
              </a:lnSpc>
              <a:buNone/>
            </a:pPr>
            <a:endParaRPr lang="en-US" sz="1600" b="1" dirty="0">
              <a:solidFill>
                <a:srgbClr val="000000"/>
              </a:solidFill>
              <a:effectLst/>
              <a:latin typeface="Consolas" panose="020B0609020204030204" pitchFamily="49" charset="0"/>
            </a:endParaRPr>
          </a:p>
          <a:p>
            <a:pPr marL="201168" lvl="1" indent="0">
              <a:lnSpc>
                <a:spcPct val="150000"/>
              </a:lnSpc>
              <a:buNone/>
            </a:pPr>
            <a:endParaRPr lang="en-US" sz="1600" dirty="0">
              <a:solidFill>
                <a:srgbClr val="000000"/>
              </a:solidFill>
              <a:effectLst/>
              <a:latin typeface="Consolas" panose="020B0609020204030204" pitchFamily="49" charset="0"/>
            </a:endParaRPr>
          </a:p>
          <a:p>
            <a:pPr marL="201168" lvl="1" indent="0">
              <a:lnSpc>
                <a:spcPct val="150000"/>
              </a:lnSpc>
              <a:buNone/>
            </a:pPr>
            <a:endParaRPr lang="en-IN" sz="1400" dirty="0">
              <a:solidFill>
                <a:schemeClr val="tx1"/>
              </a:solidFill>
            </a:endParaRPr>
          </a:p>
        </p:txBody>
      </p:sp>
      <p:sp>
        <p:nvSpPr>
          <p:cNvPr id="8" name="Rectangle 7">
            <a:extLst>
              <a:ext uri="{FF2B5EF4-FFF2-40B4-BE49-F238E27FC236}">
                <a16:creationId xmlns:a16="http://schemas.microsoft.com/office/drawing/2014/main" id="{DF084F94-0952-A184-5CED-56AEB6FCD637}"/>
              </a:ext>
            </a:extLst>
          </p:cNvPr>
          <p:cNvSpPr/>
          <p:nvPr/>
        </p:nvSpPr>
        <p:spPr>
          <a:xfrm>
            <a:off x="8508118" y="5692059"/>
            <a:ext cx="2567241" cy="338554"/>
          </a:xfrm>
          <a:prstGeom prst="rect">
            <a:avLst/>
          </a:prstGeom>
          <a:noFill/>
        </p:spPr>
        <p:txBody>
          <a:bodyPr wrap="none" lIns="91440" tIns="45720" rIns="91440" bIns="45720">
            <a:spAutoFit/>
          </a:bodyPr>
          <a:lstStyle/>
          <a:p>
            <a:r>
              <a:rPr lang="en-IN" sz="1600" dirty="0"/>
              <a:t>Fig 16 : </a:t>
            </a:r>
            <a:r>
              <a:rPr lang="en-IN" sz="1600"/>
              <a:t>Tenure By Location.</a:t>
            </a:r>
            <a:endParaRPr lang="en-IN" sz="1600" dirty="0"/>
          </a:p>
        </p:txBody>
      </p:sp>
      <p:pic>
        <p:nvPicPr>
          <p:cNvPr id="5" name="Picture 4">
            <a:extLst>
              <a:ext uri="{FF2B5EF4-FFF2-40B4-BE49-F238E27FC236}">
                <a16:creationId xmlns:a16="http://schemas.microsoft.com/office/drawing/2014/main" id="{ADF31980-3734-5D62-E24C-6B97EB2D28E8}"/>
              </a:ext>
            </a:extLst>
          </p:cNvPr>
          <p:cNvPicPr>
            <a:picLocks noChangeAspect="1"/>
          </p:cNvPicPr>
          <p:nvPr/>
        </p:nvPicPr>
        <p:blipFill>
          <a:blip r:embed="rId3"/>
          <a:stretch>
            <a:fillRect/>
          </a:stretch>
        </p:blipFill>
        <p:spPr>
          <a:xfrm>
            <a:off x="7785870" y="2152427"/>
            <a:ext cx="3955123" cy="3539632"/>
          </a:xfrm>
          <a:prstGeom prst="rect">
            <a:avLst/>
          </a:prstGeom>
        </p:spPr>
      </p:pic>
    </p:spTree>
    <p:extLst>
      <p:ext uri="{BB962C8B-B14F-4D97-AF65-F5344CB8AC3E}">
        <p14:creationId xmlns:p14="http://schemas.microsoft.com/office/powerpoint/2010/main" val="264096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9738109-FDBD-9743-87DC-3669BF39FE3B}"/>
              </a:ext>
            </a:extLst>
          </p:cNvPr>
          <p:cNvSpPr/>
          <p:nvPr/>
        </p:nvSpPr>
        <p:spPr>
          <a:xfrm>
            <a:off x="1268362" y="3429000"/>
            <a:ext cx="4798142" cy="49407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6F87AEB-27B8-288C-CAF1-42C4494D60F6}"/>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Key Performance Indicator </a:t>
            </a:r>
            <a:r>
              <a:rPr lang="en-US" sz="4400" dirty="0">
                <a:latin typeface="Bernard MT Condensed" panose="02050806060905020404" pitchFamily="18" charset="0"/>
              </a:rPr>
              <a:t>(KPI)</a:t>
            </a:r>
            <a:endParaRPr lang="en-IN" sz="4400"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B5D36BBE-E823-901B-171D-45ACCA72EB50}"/>
              </a:ext>
            </a:extLst>
          </p:cNvPr>
          <p:cNvSpPr>
            <a:spLocks noGrp="1"/>
          </p:cNvSpPr>
          <p:nvPr>
            <p:ph idx="1"/>
          </p:nvPr>
        </p:nvSpPr>
        <p:spPr>
          <a:xfrm>
            <a:off x="1097279" y="2068872"/>
            <a:ext cx="10058400" cy="3760891"/>
          </a:xfrm>
        </p:spPr>
        <p:txBody>
          <a:bodyPr/>
          <a:lstStyle/>
          <a:p>
            <a:pPr lvl="1" algn="just">
              <a:buFont typeface="Wingdings" panose="05000000000000000000" pitchFamily="2" charset="2"/>
              <a:buChar char="§"/>
            </a:pPr>
            <a:r>
              <a:rPr lang="en-US" sz="1600" dirty="0"/>
              <a:t>A Key Performance Indicator (KPI) is a measurable value that demonstrates how effectively an organization is achieving its key business objectives. Organizations use KPIs at multiple levels to evaluate their success at reaching targets.</a:t>
            </a:r>
          </a:p>
          <a:p>
            <a:r>
              <a:rPr lang="en-IN" sz="1600" b="1" dirty="0"/>
              <a:t>  KPI - I : Number of Employees </a:t>
            </a:r>
          </a:p>
          <a:p>
            <a:r>
              <a:rPr lang="en-IN" sz="1600" b="1" dirty="0"/>
              <a:t>   DAX Measure  : </a:t>
            </a:r>
            <a:r>
              <a:rPr lang="en-US" b="0" dirty="0">
                <a:solidFill>
                  <a:srgbClr val="000000"/>
                </a:solidFill>
                <a:effectLst/>
                <a:latin typeface="Consolas" panose="020B0609020204030204" pitchFamily="49" charset="0"/>
              </a:rPr>
              <a:t>Total_emp = </a:t>
            </a:r>
            <a:r>
              <a:rPr lang="en-US" b="0" dirty="0">
                <a:solidFill>
                  <a:srgbClr val="3165BB"/>
                </a:solidFill>
                <a:effectLst/>
                <a:latin typeface="Consolas" panose="020B0609020204030204" pitchFamily="49" charset="0"/>
              </a:rPr>
              <a:t>COUNT</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HR[id]</a:t>
            </a:r>
            <a:r>
              <a:rPr lang="en-US" b="0" dirty="0">
                <a:solidFill>
                  <a:srgbClr val="000000"/>
                </a:solidFill>
                <a:effectLst/>
                <a:latin typeface="Consolas" panose="020B0609020204030204" pitchFamily="49" charset="0"/>
              </a:rPr>
              <a:t>)</a:t>
            </a:r>
          </a:p>
          <a:p>
            <a:endParaRPr lang="en-IN" b="1" dirty="0"/>
          </a:p>
        </p:txBody>
      </p:sp>
      <p:pic>
        <p:nvPicPr>
          <p:cNvPr id="6" name="Picture 5">
            <a:extLst>
              <a:ext uri="{FF2B5EF4-FFF2-40B4-BE49-F238E27FC236}">
                <a16:creationId xmlns:a16="http://schemas.microsoft.com/office/drawing/2014/main" id="{416759EA-D853-3EFB-43E7-F019336E20A5}"/>
              </a:ext>
            </a:extLst>
          </p:cNvPr>
          <p:cNvPicPr>
            <a:picLocks noChangeAspect="1"/>
          </p:cNvPicPr>
          <p:nvPr/>
        </p:nvPicPr>
        <p:blipFill>
          <a:blip r:embed="rId2"/>
          <a:srcRect t="2767"/>
          <a:stretch/>
        </p:blipFill>
        <p:spPr>
          <a:xfrm>
            <a:off x="7455804" y="3497826"/>
            <a:ext cx="3330184" cy="1426160"/>
          </a:xfrm>
          <a:prstGeom prst="rect">
            <a:avLst/>
          </a:prstGeom>
        </p:spPr>
      </p:pic>
      <p:sp>
        <p:nvSpPr>
          <p:cNvPr id="7" name="Rectangle 6">
            <a:extLst>
              <a:ext uri="{FF2B5EF4-FFF2-40B4-BE49-F238E27FC236}">
                <a16:creationId xmlns:a16="http://schemas.microsoft.com/office/drawing/2014/main" id="{FBA3729E-6167-251E-DB6D-BA04CF953846}"/>
              </a:ext>
            </a:extLst>
          </p:cNvPr>
          <p:cNvSpPr/>
          <p:nvPr/>
        </p:nvSpPr>
        <p:spPr>
          <a:xfrm>
            <a:off x="7860333" y="5038320"/>
            <a:ext cx="2707793" cy="338554"/>
          </a:xfrm>
          <a:prstGeom prst="rect">
            <a:avLst/>
          </a:prstGeom>
          <a:noFill/>
        </p:spPr>
        <p:txBody>
          <a:bodyPr wrap="none" lIns="91440" tIns="45720" rIns="91440" bIns="45720">
            <a:spAutoFit/>
          </a:bodyPr>
          <a:lstStyle/>
          <a:p>
            <a:r>
              <a:rPr lang="en-IN" sz="1600" dirty="0"/>
              <a:t>Fig 1 : Number of Employees </a:t>
            </a:r>
          </a:p>
        </p:txBody>
      </p:sp>
    </p:spTree>
    <p:extLst>
      <p:ext uri="{BB962C8B-B14F-4D97-AF65-F5344CB8AC3E}">
        <p14:creationId xmlns:p14="http://schemas.microsoft.com/office/powerpoint/2010/main" val="1456917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18922-1BA4-136A-3FEC-B154AC7416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18B47-B520-CB7F-D48B-09CB8E55A75C}"/>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D1315A75-611A-8AA8-8089-98629D29A9BA}"/>
              </a:ext>
            </a:extLst>
          </p:cNvPr>
          <p:cNvSpPr>
            <a:spLocks noGrp="1"/>
          </p:cNvSpPr>
          <p:nvPr>
            <p:ph idx="1"/>
          </p:nvPr>
        </p:nvSpPr>
        <p:spPr>
          <a:xfrm>
            <a:off x="1097279" y="1969730"/>
            <a:ext cx="9924681" cy="4213941"/>
          </a:xfrm>
        </p:spPr>
        <p:txBody>
          <a:bodyPr>
            <a:normAutofit/>
          </a:bodyPr>
          <a:lstStyle/>
          <a:p>
            <a:pPr marL="201168" lvl="1" indent="0" algn="just">
              <a:lnSpc>
                <a:spcPct val="150000"/>
              </a:lnSpc>
              <a:buNone/>
            </a:pPr>
            <a:r>
              <a:rPr lang="en-IN" sz="1600" b="1" u="sng" dirty="0"/>
              <a:t>Tenure By Job title and Gender. </a:t>
            </a:r>
          </a:p>
          <a:p>
            <a:pPr lvl="1">
              <a:lnSpc>
                <a:spcPct val="150000"/>
              </a:lnSpc>
              <a:buFont typeface="Wingdings" panose="05000000000000000000" pitchFamily="2" charset="2"/>
              <a:buChar char="§"/>
            </a:pPr>
            <a:r>
              <a:rPr lang="en-US" sz="1400" dirty="0"/>
              <a:t>The insights indicate that the Job title named </a:t>
            </a:r>
            <a:r>
              <a:rPr lang="en-US" sz="1400" b="1" dirty="0">
                <a:solidFill>
                  <a:schemeClr val="tx1"/>
                </a:solidFill>
              </a:rPr>
              <a:t>Assistant Professor has total male dominance over other gender about </a:t>
            </a:r>
            <a:r>
              <a:rPr lang="en-US" sz="1400" b="1" dirty="0">
                <a:solidFill>
                  <a:srgbClr val="FF0000"/>
                </a:solidFill>
              </a:rPr>
              <a:t>18</a:t>
            </a:r>
            <a:r>
              <a:rPr lang="en-US" sz="1400" b="1" dirty="0">
                <a:solidFill>
                  <a:schemeClr val="tx1"/>
                </a:solidFill>
              </a:rPr>
              <a:t> average tenure.</a:t>
            </a:r>
            <a:r>
              <a:rPr lang="en-US" sz="1400" dirty="0"/>
              <a:t> This shows that that the Individuals in such positions often have longer tenures due to their strategic roles and significant investment in the company.</a:t>
            </a:r>
          </a:p>
          <a:p>
            <a:pPr lvl="1">
              <a:lnSpc>
                <a:spcPct val="150000"/>
              </a:lnSpc>
              <a:buFont typeface="Wingdings" panose="05000000000000000000" pitchFamily="2" charset="2"/>
              <a:buChar char="§"/>
            </a:pPr>
            <a:r>
              <a:rPr lang="en-US" sz="1400" dirty="0">
                <a:solidFill>
                  <a:schemeClr val="tx1"/>
                </a:solidFill>
              </a:rPr>
              <a:t>The same properties can be visible in </a:t>
            </a:r>
            <a:r>
              <a:rPr lang="en-US" sz="1400" b="1" dirty="0">
                <a:solidFill>
                  <a:schemeClr val="tx1"/>
                </a:solidFill>
              </a:rPr>
              <a:t>Office Assistant IV </a:t>
            </a:r>
            <a:r>
              <a:rPr lang="en-US" sz="1400" dirty="0">
                <a:solidFill>
                  <a:schemeClr val="tx1"/>
                </a:solidFill>
              </a:rPr>
              <a:t>as well. In </a:t>
            </a:r>
            <a:r>
              <a:rPr lang="en-US" sz="1400" b="1" dirty="0">
                <a:solidFill>
                  <a:schemeClr val="tx1"/>
                </a:solidFill>
              </a:rPr>
              <a:t>Statistician II, there is a equal composition for both the male and female genders which is about </a:t>
            </a:r>
            <a:r>
              <a:rPr lang="en-US" sz="1400" b="1" dirty="0">
                <a:solidFill>
                  <a:srgbClr val="FF0000"/>
                </a:solidFill>
              </a:rPr>
              <a:t>17.67</a:t>
            </a:r>
            <a:r>
              <a:rPr lang="en-US" sz="1400" b="1" dirty="0">
                <a:solidFill>
                  <a:schemeClr val="tx1"/>
                </a:solidFill>
              </a:rPr>
              <a:t> average tenure</a:t>
            </a:r>
            <a:r>
              <a:rPr lang="en-US" sz="1400" dirty="0">
                <a:solidFill>
                  <a:schemeClr val="tx1"/>
                </a:solidFill>
              </a:rPr>
              <a:t>.</a:t>
            </a:r>
          </a:p>
          <a:p>
            <a:pPr lvl="1">
              <a:lnSpc>
                <a:spcPct val="150000"/>
              </a:lnSpc>
              <a:buFont typeface="Wingdings" panose="05000000000000000000" pitchFamily="2" charset="2"/>
              <a:buChar char="§"/>
            </a:pPr>
            <a:r>
              <a:rPr lang="en-IN" sz="1400" dirty="0">
                <a:solidFill>
                  <a:schemeClr val="tx1"/>
                </a:solidFill>
              </a:rPr>
              <a:t>From this insights it enables to understand how long the employees stay in the specific roles before getting promoted can help identify career growth pathways within an organization.</a:t>
            </a:r>
          </a:p>
          <a:p>
            <a:pPr lvl="1">
              <a:lnSpc>
                <a:spcPct val="150000"/>
              </a:lnSpc>
              <a:buFont typeface="Wingdings" panose="05000000000000000000" pitchFamily="2" charset="2"/>
              <a:buChar char="§"/>
            </a:pPr>
            <a:r>
              <a:rPr lang="en-IN" sz="1400" dirty="0">
                <a:solidFill>
                  <a:schemeClr val="tx1"/>
                </a:solidFill>
              </a:rPr>
              <a:t>Also the pattern pf employees </a:t>
            </a:r>
            <a:r>
              <a:rPr lang="en-US" sz="1400" dirty="0"/>
              <a:t>transitioning from one job title to another can provide insights into skill development and career trajectories.</a:t>
            </a:r>
            <a:endParaRPr lang="en-IN" sz="1400" dirty="0">
              <a:solidFill>
                <a:schemeClr val="tx1"/>
              </a:solidFill>
            </a:endParaRPr>
          </a:p>
        </p:txBody>
      </p:sp>
    </p:spTree>
    <p:extLst>
      <p:ext uri="{BB962C8B-B14F-4D97-AF65-F5344CB8AC3E}">
        <p14:creationId xmlns:p14="http://schemas.microsoft.com/office/powerpoint/2010/main" val="17216735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BB31C-B67D-4F8B-42E4-E20787E234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397DB-8BC2-CF05-CDDF-7E52DB95C44D}"/>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8" name="Rectangle 7">
            <a:extLst>
              <a:ext uri="{FF2B5EF4-FFF2-40B4-BE49-F238E27FC236}">
                <a16:creationId xmlns:a16="http://schemas.microsoft.com/office/drawing/2014/main" id="{DC153040-4DA8-6DF2-1686-978ED509D097}"/>
              </a:ext>
            </a:extLst>
          </p:cNvPr>
          <p:cNvSpPr/>
          <p:nvPr/>
        </p:nvSpPr>
        <p:spPr>
          <a:xfrm>
            <a:off x="4555412" y="5723196"/>
            <a:ext cx="3540906" cy="338554"/>
          </a:xfrm>
          <a:prstGeom prst="rect">
            <a:avLst/>
          </a:prstGeom>
          <a:noFill/>
        </p:spPr>
        <p:txBody>
          <a:bodyPr wrap="none" lIns="91440" tIns="45720" rIns="91440" bIns="45720">
            <a:spAutoFit/>
          </a:bodyPr>
          <a:lstStyle/>
          <a:p>
            <a:r>
              <a:rPr lang="en-IN" sz="1600" dirty="0"/>
              <a:t>Fig 17 : Tenure by Job title and Gender.</a:t>
            </a:r>
          </a:p>
        </p:txBody>
      </p:sp>
      <p:pic>
        <p:nvPicPr>
          <p:cNvPr id="4" name="Picture 3">
            <a:extLst>
              <a:ext uri="{FF2B5EF4-FFF2-40B4-BE49-F238E27FC236}">
                <a16:creationId xmlns:a16="http://schemas.microsoft.com/office/drawing/2014/main" id="{1C44AB1D-34CD-C86F-F1D7-4351392C0423}"/>
              </a:ext>
            </a:extLst>
          </p:cNvPr>
          <p:cNvPicPr>
            <a:picLocks noChangeAspect="1"/>
          </p:cNvPicPr>
          <p:nvPr/>
        </p:nvPicPr>
        <p:blipFill>
          <a:blip r:embed="rId3"/>
          <a:stretch>
            <a:fillRect/>
          </a:stretch>
        </p:blipFill>
        <p:spPr>
          <a:xfrm>
            <a:off x="1382621" y="2034591"/>
            <a:ext cx="9426757" cy="3688605"/>
          </a:xfrm>
          <a:prstGeom prst="rect">
            <a:avLst/>
          </a:prstGeom>
        </p:spPr>
      </p:pic>
    </p:spTree>
    <p:extLst>
      <p:ext uri="{BB962C8B-B14F-4D97-AF65-F5344CB8AC3E}">
        <p14:creationId xmlns:p14="http://schemas.microsoft.com/office/powerpoint/2010/main" val="2590169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63145-C576-FB9D-BE01-81EA25EF5E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AF082-69F9-6626-5963-B9E20554447D}"/>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A845753E-C4CD-81D0-C472-03496EE48DD0}"/>
              </a:ext>
            </a:extLst>
          </p:cNvPr>
          <p:cNvSpPr>
            <a:spLocks noGrp="1"/>
          </p:cNvSpPr>
          <p:nvPr>
            <p:ph idx="1"/>
          </p:nvPr>
        </p:nvSpPr>
        <p:spPr>
          <a:xfrm>
            <a:off x="1097279" y="1969730"/>
            <a:ext cx="9924681" cy="4213941"/>
          </a:xfrm>
        </p:spPr>
        <p:txBody>
          <a:bodyPr>
            <a:normAutofit/>
          </a:bodyPr>
          <a:lstStyle/>
          <a:p>
            <a:pPr marL="201168" lvl="1" indent="0" algn="just">
              <a:lnSpc>
                <a:spcPct val="150000"/>
              </a:lnSpc>
              <a:buNone/>
            </a:pPr>
            <a:r>
              <a:rPr lang="en-IN" sz="1600" b="1" u="sng" dirty="0"/>
              <a:t>Monthly  &amp; Quarterly Hiring Insights. </a:t>
            </a:r>
          </a:p>
          <a:p>
            <a:pPr lvl="1">
              <a:lnSpc>
                <a:spcPct val="150000"/>
              </a:lnSpc>
              <a:buFont typeface="Wingdings" panose="05000000000000000000" pitchFamily="2" charset="2"/>
              <a:buChar char="§"/>
            </a:pPr>
            <a:r>
              <a:rPr lang="en-US" sz="1400" dirty="0"/>
              <a:t>The insights determine the employee hiring is most in the month of </a:t>
            </a:r>
            <a:r>
              <a:rPr lang="en-US" sz="1400" b="1" dirty="0">
                <a:solidFill>
                  <a:srgbClr val="FF0000"/>
                </a:solidFill>
              </a:rPr>
              <a:t>October (1991) </a:t>
            </a:r>
            <a:r>
              <a:rPr lang="en-US" sz="1400" dirty="0"/>
              <a:t>and least in the  month of </a:t>
            </a:r>
            <a:r>
              <a:rPr lang="en-US" sz="1400" b="1" dirty="0">
                <a:solidFill>
                  <a:srgbClr val="FF0000"/>
                </a:solidFill>
              </a:rPr>
              <a:t>February (1645).</a:t>
            </a:r>
          </a:p>
          <a:p>
            <a:pPr lvl="1">
              <a:lnSpc>
                <a:spcPct val="150000"/>
              </a:lnSpc>
              <a:buFont typeface="Wingdings" panose="05000000000000000000" pitchFamily="2" charset="2"/>
              <a:buChar char="§"/>
            </a:pPr>
            <a:r>
              <a:rPr lang="en-IN" sz="1400" dirty="0">
                <a:solidFill>
                  <a:schemeClr val="tx1"/>
                </a:solidFill>
              </a:rPr>
              <a:t>It gives the understanding when the organization tends to ramp up the hiring and may highlight busy recruitment periods.</a:t>
            </a:r>
          </a:p>
          <a:p>
            <a:pPr lvl="1">
              <a:lnSpc>
                <a:spcPct val="150000"/>
              </a:lnSpc>
              <a:buFont typeface="Wingdings" panose="05000000000000000000" pitchFamily="2" charset="2"/>
              <a:buChar char="§"/>
            </a:pPr>
            <a:r>
              <a:rPr lang="en-IN" sz="1400" dirty="0">
                <a:solidFill>
                  <a:schemeClr val="tx1"/>
                </a:solidFill>
              </a:rPr>
              <a:t>There is a scope of detection for seasonal hiring patterns. For instance, some industries hire more in certain seasons due to business cycles or peak periods.</a:t>
            </a:r>
          </a:p>
          <a:p>
            <a:pPr lvl="1">
              <a:lnSpc>
                <a:spcPct val="150000"/>
              </a:lnSpc>
              <a:buFont typeface="Wingdings" panose="05000000000000000000" pitchFamily="2" charset="2"/>
              <a:buChar char="§"/>
            </a:pPr>
            <a:r>
              <a:rPr lang="en-IN" sz="1400" dirty="0">
                <a:solidFill>
                  <a:schemeClr val="tx1"/>
                </a:solidFill>
              </a:rPr>
              <a:t>The quarterly hiring makes to identify the growth by looking at increase in hiring across quarters. </a:t>
            </a:r>
            <a:r>
              <a:rPr lang="en-IN" sz="1400" b="1" dirty="0">
                <a:solidFill>
                  <a:schemeClr val="tx1"/>
                </a:solidFill>
              </a:rPr>
              <a:t>The Qtr 4 (Oct – Dec) has the highest hiring </a:t>
            </a:r>
            <a:r>
              <a:rPr lang="en-IN" sz="1400" dirty="0">
                <a:solidFill>
                  <a:schemeClr val="tx1"/>
                </a:solidFill>
              </a:rPr>
              <a:t>compared to all other. This might indicates expansion or increased project demands.</a:t>
            </a:r>
          </a:p>
          <a:p>
            <a:pPr lvl="1">
              <a:lnSpc>
                <a:spcPct val="150000"/>
              </a:lnSpc>
              <a:buFont typeface="Wingdings" panose="05000000000000000000" pitchFamily="2" charset="2"/>
              <a:buChar char="§"/>
            </a:pPr>
            <a:r>
              <a:rPr lang="en-IN" sz="1400" dirty="0">
                <a:solidFill>
                  <a:schemeClr val="tx1"/>
                </a:solidFill>
              </a:rPr>
              <a:t>This shows that the from </a:t>
            </a:r>
            <a:r>
              <a:rPr lang="en-IN" sz="1400" b="1" dirty="0">
                <a:solidFill>
                  <a:schemeClr val="tx1"/>
                </a:solidFill>
              </a:rPr>
              <a:t>Qtr 1 to Qtr 2 </a:t>
            </a:r>
            <a:r>
              <a:rPr lang="en-IN" sz="1400" dirty="0">
                <a:solidFill>
                  <a:schemeClr val="tx1"/>
                </a:solidFill>
              </a:rPr>
              <a:t>there is a small growth of hiring in about </a:t>
            </a:r>
            <a:r>
              <a:rPr lang="en-IN" sz="1400" b="1" dirty="0">
                <a:solidFill>
                  <a:srgbClr val="FF0000"/>
                </a:solidFill>
              </a:rPr>
              <a:t>(5520) </a:t>
            </a:r>
            <a:r>
              <a:rPr lang="en-IN" sz="1400" dirty="0">
                <a:solidFill>
                  <a:schemeClr val="tx1"/>
                </a:solidFill>
              </a:rPr>
              <a:t>and from </a:t>
            </a:r>
            <a:r>
              <a:rPr lang="en-IN" sz="1400" b="1" dirty="0">
                <a:solidFill>
                  <a:schemeClr val="tx1"/>
                </a:solidFill>
              </a:rPr>
              <a:t>Qtr 2 to Qtr 3</a:t>
            </a:r>
            <a:r>
              <a:rPr lang="en-IN" sz="1400" dirty="0">
                <a:solidFill>
                  <a:schemeClr val="tx1"/>
                </a:solidFill>
              </a:rPr>
              <a:t> there is again a decrease in growth to </a:t>
            </a:r>
            <a:r>
              <a:rPr lang="en-IN" sz="1400" b="1" dirty="0">
                <a:solidFill>
                  <a:srgbClr val="FF0000"/>
                </a:solidFill>
              </a:rPr>
              <a:t>(5478) </a:t>
            </a:r>
            <a:r>
              <a:rPr lang="en-IN" sz="1400" dirty="0">
                <a:solidFill>
                  <a:schemeClr val="tx1"/>
                </a:solidFill>
              </a:rPr>
              <a:t>and then in </a:t>
            </a:r>
            <a:r>
              <a:rPr lang="en-IN" sz="1400" b="1" dirty="0">
                <a:solidFill>
                  <a:schemeClr val="tx1"/>
                </a:solidFill>
              </a:rPr>
              <a:t>Qtr 4</a:t>
            </a:r>
            <a:r>
              <a:rPr lang="en-IN" sz="1400" dirty="0">
                <a:solidFill>
                  <a:schemeClr val="tx1"/>
                </a:solidFill>
              </a:rPr>
              <a:t> there is a rapid employee growth about </a:t>
            </a:r>
            <a:r>
              <a:rPr lang="en-IN" sz="1400" b="1" dirty="0">
                <a:solidFill>
                  <a:srgbClr val="FF0000"/>
                </a:solidFill>
              </a:rPr>
              <a:t>(5766)</a:t>
            </a:r>
            <a:r>
              <a:rPr lang="en-IN" sz="1400" dirty="0">
                <a:solidFill>
                  <a:schemeClr val="tx1"/>
                </a:solidFill>
              </a:rPr>
              <a:t> .</a:t>
            </a:r>
          </a:p>
        </p:txBody>
      </p:sp>
    </p:spTree>
    <p:extLst>
      <p:ext uri="{BB962C8B-B14F-4D97-AF65-F5344CB8AC3E}">
        <p14:creationId xmlns:p14="http://schemas.microsoft.com/office/powerpoint/2010/main" val="2383494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245A5-21D9-E5E7-ACD3-D9286ACCB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1CCA2-3B23-2E8C-A185-49AA2476CEAE}"/>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pic>
        <p:nvPicPr>
          <p:cNvPr id="5" name="Picture 4">
            <a:extLst>
              <a:ext uri="{FF2B5EF4-FFF2-40B4-BE49-F238E27FC236}">
                <a16:creationId xmlns:a16="http://schemas.microsoft.com/office/drawing/2014/main" id="{7BD4E615-938A-8DB3-89E1-27E9E876CAB6}"/>
              </a:ext>
            </a:extLst>
          </p:cNvPr>
          <p:cNvPicPr>
            <a:picLocks noChangeAspect="1"/>
          </p:cNvPicPr>
          <p:nvPr/>
        </p:nvPicPr>
        <p:blipFill>
          <a:blip r:embed="rId3"/>
          <a:stretch>
            <a:fillRect/>
          </a:stretch>
        </p:blipFill>
        <p:spPr>
          <a:xfrm>
            <a:off x="1979082" y="2017158"/>
            <a:ext cx="8233835" cy="3850242"/>
          </a:xfrm>
          <a:prstGeom prst="rect">
            <a:avLst/>
          </a:prstGeom>
        </p:spPr>
      </p:pic>
      <p:sp>
        <p:nvSpPr>
          <p:cNvPr id="6" name="Rectangle 5">
            <a:extLst>
              <a:ext uri="{FF2B5EF4-FFF2-40B4-BE49-F238E27FC236}">
                <a16:creationId xmlns:a16="http://schemas.microsoft.com/office/drawing/2014/main" id="{2BCB6A95-4AD8-3FC7-45CF-6D775F750B61}"/>
              </a:ext>
            </a:extLst>
          </p:cNvPr>
          <p:cNvSpPr/>
          <p:nvPr/>
        </p:nvSpPr>
        <p:spPr>
          <a:xfrm>
            <a:off x="4356027" y="5867400"/>
            <a:ext cx="4068999" cy="338554"/>
          </a:xfrm>
          <a:prstGeom prst="rect">
            <a:avLst/>
          </a:prstGeom>
          <a:noFill/>
        </p:spPr>
        <p:txBody>
          <a:bodyPr wrap="none" lIns="91440" tIns="45720" rIns="91440" bIns="45720">
            <a:spAutoFit/>
          </a:bodyPr>
          <a:lstStyle/>
          <a:p>
            <a:r>
              <a:rPr lang="en-IN" sz="1600" dirty="0"/>
              <a:t>Fig 18 :Monthly and Quarterly Hiring Insights.</a:t>
            </a:r>
          </a:p>
        </p:txBody>
      </p:sp>
    </p:spTree>
    <p:extLst>
      <p:ext uri="{BB962C8B-B14F-4D97-AF65-F5344CB8AC3E}">
        <p14:creationId xmlns:p14="http://schemas.microsoft.com/office/powerpoint/2010/main" val="3438762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8B809-51D1-C110-BF30-D7A906F96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7050F1-7D71-7829-1141-1DD09F745B34}"/>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F2A96AA6-3F06-3CFF-6AE1-022519531C85}"/>
              </a:ext>
            </a:extLst>
          </p:cNvPr>
          <p:cNvSpPr>
            <a:spLocks noGrp="1"/>
          </p:cNvSpPr>
          <p:nvPr>
            <p:ph idx="1"/>
          </p:nvPr>
        </p:nvSpPr>
        <p:spPr>
          <a:xfrm>
            <a:off x="1097279" y="1969730"/>
            <a:ext cx="9924681" cy="4213941"/>
          </a:xfrm>
        </p:spPr>
        <p:txBody>
          <a:bodyPr>
            <a:normAutofit/>
          </a:bodyPr>
          <a:lstStyle/>
          <a:p>
            <a:pPr marL="201168" lvl="1" indent="0" algn="just">
              <a:lnSpc>
                <a:spcPct val="150000"/>
              </a:lnSpc>
              <a:buNone/>
            </a:pPr>
            <a:r>
              <a:rPr lang="en-IN" sz="1600" b="1" u="sng" dirty="0"/>
              <a:t>Monthly  &amp; Quarterly Hiring By Race. </a:t>
            </a:r>
          </a:p>
          <a:p>
            <a:pPr lvl="1">
              <a:lnSpc>
                <a:spcPct val="150000"/>
              </a:lnSpc>
              <a:buFont typeface="Wingdings" panose="05000000000000000000" pitchFamily="2" charset="2"/>
              <a:buChar char="§"/>
            </a:pPr>
            <a:r>
              <a:rPr lang="en-US" sz="1400" dirty="0"/>
              <a:t>From monthly hiring by race, the racial group White has the most hiring where as Native American or Pacific Islander has the lowest hiring.</a:t>
            </a:r>
            <a:r>
              <a:rPr lang="en-IN" sz="1400" dirty="0">
                <a:solidFill>
                  <a:schemeClr val="tx1"/>
                </a:solidFill>
              </a:rPr>
              <a:t> This can assess the impact of diversity hiring campaigns on a monthly basis.</a:t>
            </a:r>
          </a:p>
          <a:p>
            <a:pPr lvl="1">
              <a:lnSpc>
                <a:spcPct val="150000"/>
              </a:lnSpc>
              <a:buFont typeface="Wingdings" panose="05000000000000000000" pitchFamily="2" charset="2"/>
              <a:buChar char="§"/>
            </a:pPr>
            <a:r>
              <a:rPr lang="en-IN" sz="1400" dirty="0">
                <a:solidFill>
                  <a:schemeClr val="tx1"/>
                </a:solidFill>
              </a:rPr>
              <a:t>This can also detect if there </a:t>
            </a:r>
            <a:r>
              <a:rPr lang="en-US" sz="1400" dirty="0"/>
              <a:t>are certain months when hiring of specific racial groups increases or decreases.</a:t>
            </a:r>
            <a:endParaRPr lang="en-IN" sz="1400" dirty="0">
              <a:solidFill>
                <a:schemeClr val="tx1"/>
              </a:solidFill>
            </a:endParaRPr>
          </a:p>
          <a:p>
            <a:pPr lvl="1">
              <a:lnSpc>
                <a:spcPct val="150000"/>
              </a:lnSpc>
              <a:buFont typeface="Wingdings" panose="05000000000000000000" pitchFamily="2" charset="2"/>
              <a:buChar char="§"/>
            </a:pPr>
            <a:r>
              <a:rPr lang="en-IN" sz="1400" dirty="0">
                <a:solidFill>
                  <a:schemeClr val="tx1"/>
                </a:solidFill>
              </a:rPr>
              <a:t>From quarterly hiring by race, in </a:t>
            </a:r>
            <a:r>
              <a:rPr lang="en-IN" sz="1400" b="1" dirty="0">
                <a:solidFill>
                  <a:schemeClr val="tx1"/>
                </a:solidFill>
              </a:rPr>
              <a:t>Qtr 4</a:t>
            </a:r>
            <a:r>
              <a:rPr lang="en-IN" sz="1400" dirty="0">
                <a:solidFill>
                  <a:schemeClr val="tx1"/>
                </a:solidFill>
              </a:rPr>
              <a:t> the White has the greater hiring rate about </a:t>
            </a:r>
            <a:r>
              <a:rPr lang="en-IN" sz="1400" b="1" dirty="0">
                <a:solidFill>
                  <a:srgbClr val="FF0000"/>
                </a:solidFill>
              </a:rPr>
              <a:t>(28.65%) </a:t>
            </a:r>
            <a:r>
              <a:rPr lang="en-IN" sz="1400" dirty="0">
                <a:solidFill>
                  <a:schemeClr val="tx1"/>
                </a:solidFill>
              </a:rPr>
              <a:t>whereas </a:t>
            </a:r>
            <a:r>
              <a:rPr lang="en-IN" sz="1400" b="1" dirty="0">
                <a:solidFill>
                  <a:schemeClr val="tx1"/>
                </a:solidFill>
              </a:rPr>
              <a:t>Native American or Pacific Islander</a:t>
            </a:r>
            <a:r>
              <a:rPr lang="en-IN" sz="1400" dirty="0">
                <a:solidFill>
                  <a:schemeClr val="tx1"/>
                </a:solidFill>
              </a:rPr>
              <a:t> has lowest hiring rate about </a:t>
            </a:r>
            <a:r>
              <a:rPr lang="en-IN" sz="1400" b="1" dirty="0">
                <a:solidFill>
                  <a:srgbClr val="FF0000"/>
                </a:solidFill>
              </a:rPr>
              <a:t>(5.12 %)</a:t>
            </a:r>
          </a:p>
          <a:p>
            <a:pPr lvl="1">
              <a:lnSpc>
                <a:spcPct val="150000"/>
              </a:lnSpc>
              <a:buFont typeface="Wingdings" panose="05000000000000000000" pitchFamily="2" charset="2"/>
              <a:buChar char="§"/>
            </a:pPr>
            <a:r>
              <a:rPr lang="en-US" sz="1400" dirty="0"/>
              <a:t>From this insights there is a greater advantage on comparison the racial diversity of hires between different quarters to see if there are improvements or declines.</a:t>
            </a:r>
          </a:p>
          <a:p>
            <a:pPr lvl="1">
              <a:lnSpc>
                <a:spcPct val="150000"/>
              </a:lnSpc>
              <a:buFont typeface="Wingdings" panose="05000000000000000000" pitchFamily="2" charset="2"/>
              <a:buChar char="§"/>
            </a:pPr>
            <a:r>
              <a:rPr lang="en-US" sz="1400" dirty="0"/>
              <a:t>Use quarterly data to inform the strategic diversity and inclusion planning and also </a:t>
            </a:r>
            <a:r>
              <a:rPr lang="en-US" sz="1400" dirty="0" err="1"/>
              <a:t>undertstand</a:t>
            </a:r>
            <a:r>
              <a:rPr lang="en-US" sz="1400" dirty="0"/>
              <a:t> which racial group are underrepresented or overrepresented in new hire.</a:t>
            </a:r>
          </a:p>
        </p:txBody>
      </p:sp>
    </p:spTree>
    <p:extLst>
      <p:ext uri="{BB962C8B-B14F-4D97-AF65-F5344CB8AC3E}">
        <p14:creationId xmlns:p14="http://schemas.microsoft.com/office/powerpoint/2010/main" val="1081629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B9C5C-08C3-7DAE-3A91-8205F7ED6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B737D-5F8F-1BFB-328D-29A9107D78C4}"/>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6" name="Rectangle 5">
            <a:extLst>
              <a:ext uri="{FF2B5EF4-FFF2-40B4-BE49-F238E27FC236}">
                <a16:creationId xmlns:a16="http://schemas.microsoft.com/office/drawing/2014/main" id="{992A842C-BE47-22DA-3A78-870D9611659B}"/>
              </a:ext>
            </a:extLst>
          </p:cNvPr>
          <p:cNvSpPr/>
          <p:nvPr/>
        </p:nvSpPr>
        <p:spPr>
          <a:xfrm>
            <a:off x="4356027" y="5867400"/>
            <a:ext cx="4094647" cy="338554"/>
          </a:xfrm>
          <a:prstGeom prst="rect">
            <a:avLst/>
          </a:prstGeom>
          <a:noFill/>
        </p:spPr>
        <p:txBody>
          <a:bodyPr wrap="none" lIns="91440" tIns="45720" rIns="91440" bIns="45720">
            <a:spAutoFit/>
          </a:bodyPr>
          <a:lstStyle/>
          <a:p>
            <a:r>
              <a:rPr lang="en-IN" sz="1600" dirty="0"/>
              <a:t>Fig 19 :Monthly and Quarterly Hiring By Race.</a:t>
            </a:r>
          </a:p>
        </p:txBody>
      </p:sp>
      <p:pic>
        <p:nvPicPr>
          <p:cNvPr id="4" name="Picture 3">
            <a:extLst>
              <a:ext uri="{FF2B5EF4-FFF2-40B4-BE49-F238E27FC236}">
                <a16:creationId xmlns:a16="http://schemas.microsoft.com/office/drawing/2014/main" id="{778EF21F-B577-E86A-AEFD-01B7A05DB50D}"/>
              </a:ext>
            </a:extLst>
          </p:cNvPr>
          <p:cNvPicPr>
            <a:picLocks noChangeAspect="1"/>
          </p:cNvPicPr>
          <p:nvPr/>
        </p:nvPicPr>
        <p:blipFill>
          <a:blip r:embed="rId3"/>
          <a:stretch>
            <a:fillRect/>
          </a:stretch>
        </p:blipFill>
        <p:spPr>
          <a:xfrm>
            <a:off x="2223874" y="1950854"/>
            <a:ext cx="7744251" cy="3916546"/>
          </a:xfrm>
          <a:prstGeom prst="rect">
            <a:avLst/>
          </a:prstGeom>
        </p:spPr>
      </p:pic>
    </p:spTree>
    <p:extLst>
      <p:ext uri="{BB962C8B-B14F-4D97-AF65-F5344CB8AC3E}">
        <p14:creationId xmlns:p14="http://schemas.microsoft.com/office/powerpoint/2010/main" val="976208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D9025-FBC4-C2F2-5154-9E88395EE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B3C57F-4A07-258D-A71E-42C4EE748264}"/>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E853F583-B40D-C384-1532-7B34BF7F03D6}"/>
              </a:ext>
            </a:extLst>
          </p:cNvPr>
          <p:cNvSpPr>
            <a:spLocks noGrp="1"/>
          </p:cNvSpPr>
          <p:nvPr>
            <p:ph idx="1"/>
          </p:nvPr>
        </p:nvSpPr>
        <p:spPr>
          <a:xfrm>
            <a:off x="1097279" y="1969730"/>
            <a:ext cx="9924681" cy="4213941"/>
          </a:xfrm>
        </p:spPr>
        <p:txBody>
          <a:bodyPr>
            <a:normAutofit/>
          </a:bodyPr>
          <a:lstStyle/>
          <a:p>
            <a:pPr marL="201168" lvl="1" indent="0" algn="just">
              <a:lnSpc>
                <a:spcPct val="150000"/>
              </a:lnSpc>
              <a:buNone/>
            </a:pPr>
            <a:r>
              <a:rPr lang="en-IN" sz="1600" b="1" u="sng" dirty="0"/>
              <a:t>Monthly  &amp; Quarterly Termination Trends. </a:t>
            </a:r>
          </a:p>
          <a:p>
            <a:pPr lvl="1">
              <a:lnSpc>
                <a:spcPct val="150000"/>
              </a:lnSpc>
              <a:buFont typeface="Wingdings" panose="05000000000000000000" pitchFamily="2" charset="2"/>
              <a:buChar char="§"/>
            </a:pPr>
            <a:r>
              <a:rPr lang="en-US" sz="1400" dirty="0"/>
              <a:t>From the monthly termination insights, it shows that March has the most terminations and February has the least terminations.</a:t>
            </a:r>
          </a:p>
          <a:p>
            <a:pPr lvl="1">
              <a:lnSpc>
                <a:spcPct val="150000"/>
              </a:lnSpc>
              <a:buFont typeface="Wingdings" panose="05000000000000000000" pitchFamily="2" charset="2"/>
              <a:buChar char="§"/>
            </a:pPr>
            <a:r>
              <a:rPr lang="en-US" sz="1400" dirty="0"/>
              <a:t>Terminations peaked in March at 362, possibly indicating the end of fiscal-year contracts or performance review cycles.</a:t>
            </a:r>
          </a:p>
          <a:p>
            <a:pPr lvl="1">
              <a:lnSpc>
                <a:spcPct val="150000"/>
              </a:lnSpc>
              <a:buFont typeface="Wingdings" panose="05000000000000000000" pitchFamily="2" charset="2"/>
              <a:buChar char="§"/>
            </a:pPr>
            <a:r>
              <a:rPr lang="en-US" sz="1400" dirty="0"/>
              <a:t>The decline towards the end of the year, with both November and December having 315 terminations, could suggest higher retention during the holiday seasons.</a:t>
            </a:r>
          </a:p>
          <a:p>
            <a:pPr lvl="1">
              <a:lnSpc>
                <a:spcPct val="150000"/>
              </a:lnSpc>
              <a:buFont typeface="Wingdings" panose="05000000000000000000" pitchFamily="2" charset="2"/>
              <a:buChar char="§"/>
            </a:pPr>
            <a:r>
              <a:rPr lang="en-US" sz="1400" dirty="0"/>
              <a:t>Termination numbers appear relatively stable around the mid-300s, indicating a consistent turnover rate throughout most of the year.</a:t>
            </a:r>
          </a:p>
          <a:p>
            <a:pPr lvl="1">
              <a:lnSpc>
                <a:spcPct val="150000"/>
              </a:lnSpc>
              <a:buFont typeface="Wingdings" panose="05000000000000000000" pitchFamily="2" charset="2"/>
              <a:buChar char="§"/>
            </a:pPr>
            <a:r>
              <a:rPr lang="en-US" sz="1400" dirty="0"/>
              <a:t>A noticeable increase from Feb (288) to Mar (362) followed by astable period suggest potential mid-year evaluations or project completion influencing employee departure.</a:t>
            </a:r>
          </a:p>
          <a:p>
            <a:pPr lvl="1">
              <a:lnSpc>
                <a:spcPct val="150000"/>
              </a:lnSpc>
              <a:buFont typeface="Wingdings" panose="05000000000000000000" pitchFamily="2" charset="2"/>
              <a:buChar char="§"/>
            </a:pPr>
            <a:endParaRPr lang="en-US" sz="1400" dirty="0"/>
          </a:p>
        </p:txBody>
      </p:sp>
    </p:spTree>
    <p:extLst>
      <p:ext uri="{BB962C8B-B14F-4D97-AF65-F5344CB8AC3E}">
        <p14:creationId xmlns:p14="http://schemas.microsoft.com/office/powerpoint/2010/main" val="267485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D658B-FD9E-80E2-D440-94B07DD2C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D5189-B27E-7365-4C7B-EED90592DA64}"/>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4C326C44-04F8-4F0F-3312-D2E4FA84C726}"/>
              </a:ext>
            </a:extLst>
          </p:cNvPr>
          <p:cNvSpPr>
            <a:spLocks noGrp="1"/>
          </p:cNvSpPr>
          <p:nvPr>
            <p:ph idx="1"/>
          </p:nvPr>
        </p:nvSpPr>
        <p:spPr>
          <a:xfrm>
            <a:off x="1097279" y="1969730"/>
            <a:ext cx="9924681" cy="4213941"/>
          </a:xfrm>
        </p:spPr>
        <p:txBody>
          <a:bodyPr>
            <a:normAutofit/>
          </a:bodyPr>
          <a:lstStyle/>
          <a:p>
            <a:pPr marL="201168" lvl="1" indent="0" algn="just">
              <a:lnSpc>
                <a:spcPct val="150000"/>
              </a:lnSpc>
              <a:buNone/>
            </a:pPr>
            <a:r>
              <a:rPr lang="en-IN" sz="1600" b="1" u="sng" dirty="0"/>
              <a:t>Monthly  &amp; Quarterly Termination Trends. </a:t>
            </a:r>
          </a:p>
          <a:p>
            <a:pPr lvl="1">
              <a:lnSpc>
                <a:spcPct val="150000"/>
              </a:lnSpc>
              <a:buFont typeface="Wingdings" panose="05000000000000000000" pitchFamily="2" charset="2"/>
              <a:buChar char="§"/>
            </a:pPr>
            <a:r>
              <a:rPr lang="en-US" sz="1400" dirty="0"/>
              <a:t>From the quarterly termination insights, the </a:t>
            </a:r>
            <a:r>
              <a:rPr lang="en-US" sz="1400" b="1" dirty="0"/>
              <a:t>second quarter </a:t>
            </a:r>
            <a:r>
              <a:rPr lang="en-US" sz="1400" dirty="0"/>
              <a:t>shows the </a:t>
            </a:r>
            <a:r>
              <a:rPr lang="en-US" sz="1400" b="1" dirty="0">
                <a:solidFill>
                  <a:srgbClr val="FF0000"/>
                </a:solidFill>
              </a:rPr>
              <a:t>highest termination rate (1009)</a:t>
            </a:r>
            <a:r>
              <a:rPr lang="en-US" sz="1400" dirty="0"/>
              <a:t>, which might indicate a period of organizational changes or post performance review adjustments.</a:t>
            </a:r>
          </a:p>
          <a:p>
            <a:pPr lvl="1">
              <a:lnSpc>
                <a:spcPct val="150000"/>
              </a:lnSpc>
              <a:buFont typeface="Wingdings" panose="05000000000000000000" pitchFamily="2" charset="2"/>
              <a:buChar char="§"/>
            </a:pPr>
            <a:r>
              <a:rPr lang="en-US" sz="1400" dirty="0"/>
              <a:t>The </a:t>
            </a:r>
            <a:r>
              <a:rPr lang="en-US" sz="1400" b="1" dirty="0"/>
              <a:t>first quarter </a:t>
            </a:r>
            <a:r>
              <a:rPr lang="en-US" sz="1400" dirty="0"/>
              <a:t>has the </a:t>
            </a:r>
            <a:r>
              <a:rPr lang="en-US" sz="1400" b="1" dirty="0">
                <a:solidFill>
                  <a:srgbClr val="FF0000"/>
                </a:solidFill>
              </a:rPr>
              <a:t>lowest termination rate (951)</a:t>
            </a:r>
            <a:r>
              <a:rPr lang="en-US" sz="1400" dirty="0"/>
              <a:t>, suggesting better retention at the beginning of the year, possibly due to new year goals and initiatives.</a:t>
            </a:r>
          </a:p>
          <a:p>
            <a:pPr lvl="1">
              <a:lnSpc>
                <a:spcPct val="150000"/>
              </a:lnSpc>
              <a:buFont typeface="Wingdings" panose="05000000000000000000" pitchFamily="2" charset="2"/>
              <a:buChar char="§"/>
            </a:pPr>
            <a:r>
              <a:rPr lang="en-US" sz="1400" dirty="0"/>
              <a:t>There is a gradual decline in terminations from </a:t>
            </a:r>
            <a:r>
              <a:rPr lang="en-US" sz="1400" b="1" dirty="0">
                <a:solidFill>
                  <a:srgbClr val="FF0000"/>
                </a:solidFill>
              </a:rPr>
              <a:t>Q2 (1009) to Q4 (972)</a:t>
            </a:r>
            <a:r>
              <a:rPr lang="en-US" sz="1400" dirty="0"/>
              <a:t>, indicating improving retention strategies or stabilization post-major organizational changes.</a:t>
            </a:r>
          </a:p>
          <a:p>
            <a:pPr lvl="1">
              <a:lnSpc>
                <a:spcPct val="150000"/>
              </a:lnSpc>
              <a:buFont typeface="Wingdings" panose="05000000000000000000" pitchFamily="2" charset="2"/>
              <a:buChar char="§"/>
            </a:pPr>
            <a:r>
              <a:rPr lang="en-US" sz="1400" dirty="0"/>
              <a:t>The peak in Q2 can serve as a benchmark for evaluating the impact of HR initiatives implemented after this period to reduce turnover rates.</a:t>
            </a:r>
          </a:p>
        </p:txBody>
      </p:sp>
    </p:spTree>
    <p:extLst>
      <p:ext uri="{BB962C8B-B14F-4D97-AF65-F5344CB8AC3E}">
        <p14:creationId xmlns:p14="http://schemas.microsoft.com/office/powerpoint/2010/main" val="3219433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F330E-5F87-3DFE-ADA4-5C5A5EBF21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8CBDD-156A-A62A-87EF-3C19CF154D12}"/>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6" name="Rectangle 5">
            <a:extLst>
              <a:ext uri="{FF2B5EF4-FFF2-40B4-BE49-F238E27FC236}">
                <a16:creationId xmlns:a16="http://schemas.microsoft.com/office/drawing/2014/main" id="{38A89657-5D0A-E322-9582-3EC95D6CD494}"/>
              </a:ext>
            </a:extLst>
          </p:cNvPr>
          <p:cNvSpPr/>
          <p:nvPr/>
        </p:nvSpPr>
        <p:spPr>
          <a:xfrm>
            <a:off x="4011898" y="5783783"/>
            <a:ext cx="4587666" cy="338554"/>
          </a:xfrm>
          <a:prstGeom prst="rect">
            <a:avLst/>
          </a:prstGeom>
          <a:noFill/>
        </p:spPr>
        <p:txBody>
          <a:bodyPr wrap="none" lIns="91440" tIns="45720" rIns="91440" bIns="45720">
            <a:spAutoFit/>
          </a:bodyPr>
          <a:lstStyle/>
          <a:p>
            <a:r>
              <a:rPr lang="en-IN" sz="1600" dirty="0"/>
              <a:t>Fig 20 :Monthly and Quarterly Termination Insights.</a:t>
            </a:r>
          </a:p>
        </p:txBody>
      </p:sp>
      <p:pic>
        <p:nvPicPr>
          <p:cNvPr id="8" name="Picture 7">
            <a:extLst>
              <a:ext uri="{FF2B5EF4-FFF2-40B4-BE49-F238E27FC236}">
                <a16:creationId xmlns:a16="http://schemas.microsoft.com/office/drawing/2014/main" id="{9A1BD56B-A27D-B528-080C-5E21A3050FF9}"/>
              </a:ext>
            </a:extLst>
          </p:cNvPr>
          <p:cNvPicPr>
            <a:picLocks noChangeAspect="1"/>
          </p:cNvPicPr>
          <p:nvPr/>
        </p:nvPicPr>
        <p:blipFill>
          <a:blip r:embed="rId3"/>
          <a:stretch>
            <a:fillRect/>
          </a:stretch>
        </p:blipFill>
        <p:spPr>
          <a:xfrm>
            <a:off x="2274239" y="2035276"/>
            <a:ext cx="7643522" cy="3748507"/>
          </a:xfrm>
          <a:prstGeom prst="rect">
            <a:avLst/>
          </a:prstGeom>
        </p:spPr>
      </p:pic>
    </p:spTree>
    <p:extLst>
      <p:ext uri="{BB962C8B-B14F-4D97-AF65-F5344CB8AC3E}">
        <p14:creationId xmlns:p14="http://schemas.microsoft.com/office/powerpoint/2010/main" val="4294899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53C72-795E-E697-B4D1-F1A973492B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0784D-07D9-8EE1-CAE3-9AB411A26447}"/>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ABB45406-398A-BE28-12FC-2EF418355278}"/>
              </a:ext>
            </a:extLst>
          </p:cNvPr>
          <p:cNvSpPr>
            <a:spLocks noGrp="1"/>
          </p:cNvSpPr>
          <p:nvPr>
            <p:ph idx="1"/>
          </p:nvPr>
        </p:nvSpPr>
        <p:spPr>
          <a:xfrm>
            <a:off x="1097279" y="2195872"/>
            <a:ext cx="6512889" cy="4213941"/>
          </a:xfrm>
        </p:spPr>
        <p:txBody>
          <a:bodyPr>
            <a:normAutofit/>
          </a:bodyPr>
          <a:lstStyle/>
          <a:p>
            <a:pPr marL="201168" lvl="1" indent="0" algn="just">
              <a:lnSpc>
                <a:spcPct val="150000"/>
              </a:lnSpc>
              <a:buNone/>
            </a:pPr>
            <a:r>
              <a:rPr lang="en-IN" sz="1600" b="1" u="sng" dirty="0"/>
              <a:t>I . Yearly Termination Trends By Gender</a:t>
            </a:r>
          </a:p>
          <a:p>
            <a:pPr lvl="1">
              <a:lnSpc>
                <a:spcPct val="150000"/>
              </a:lnSpc>
              <a:buFont typeface="Wingdings" panose="05000000000000000000" pitchFamily="2" charset="2"/>
              <a:buChar char="§"/>
            </a:pPr>
            <a:r>
              <a:rPr lang="en-US" sz="1400" b="1" dirty="0"/>
              <a:t>Male vs. Female Termination Rates, </a:t>
            </a:r>
            <a:r>
              <a:rPr lang="en-US" sz="1400" dirty="0"/>
              <a:t>shows that males consistently have higher termination rates compared to females. This might indicate gender-specific challenges or differences in job satisfaction and career progression.</a:t>
            </a:r>
          </a:p>
          <a:p>
            <a:pPr lvl="1">
              <a:lnSpc>
                <a:spcPct val="150000"/>
              </a:lnSpc>
              <a:buFont typeface="Wingdings" panose="05000000000000000000" pitchFamily="2" charset="2"/>
              <a:buChar char="§"/>
            </a:pPr>
            <a:r>
              <a:rPr lang="en-US" sz="1400" b="1" dirty="0"/>
              <a:t>Non-Conforming Stability</a:t>
            </a:r>
            <a:r>
              <a:rPr lang="en-US" sz="1400" dirty="0"/>
              <a:t>: Termination rates for Non-Conforming individuals remain very low and stable, suggesting either a small population size or effective retention strategies for this group.</a:t>
            </a:r>
          </a:p>
        </p:txBody>
      </p:sp>
      <p:pic>
        <p:nvPicPr>
          <p:cNvPr id="12" name="Picture 11">
            <a:extLst>
              <a:ext uri="{FF2B5EF4-FFF2-40B4-BE49-F238E27FC236}">
                <a16:creationId xmlns:a16="http://schemas.microsoft.com/office/drawing/2014/main" id="{2C4C538F-554D-87F4-9C7A-2E6C641D928A}"/>
              </a:ext>
            </a:extLst>
          </p:cNvPr>
          <p:cNvPicPr>
            <a:picLocks noChangeAspect="1"/>
          </p:cNvPicPr>
          <p:nvPr/>
        </p:nvPicPr>
        <p:blipFill>
          <a:blip r:embed="rId3"/>
          <a:stretch>
            <a:fillRect/>
          </a:stretch>
        </p:blipFill>
        <p:spPr>
          <a:xfrm>
            <a:off x="7610168" y="2361361"/>
            <a:ext cx="3985605" cy="3066045"/>
          </a:xfrm>
          <a:prstGeom prst="rect">
            <a:avLst/>
          </a:prstGeom>
        </p:spPr>
      </p:pic>
      <p:sp>
        <p:nvSpPr>
          <p:cNvPr id="4" name="Rectangle 3">
            <a:extLst>
              <a:ext uri="{FF2B5EF4-FFF2-40B4-BE49-F238E27FC236}">
                <a16:creationId xmlns:a16="http://schemas.microsoft.com/office/drawing/2014/main" id="{6A16BB96-5920-F676-9543-F8FA8E4738D0}"/>
              </a:ext>
            </a:extLst>
          </p:cNvPr>
          <p:cNvSpPr/>
          <p:nvPr/>
        </p:nvSpPr>
        <p:spPr>
          <a:xfrm>
            <a:off x="7882338" y="5427406"/>
            <a:ext cx="3441263" cy="338554"/>
          </a:xfrm>
          <a:prstGeom prst="rect">
            <a:avLst/>
          </a:prstGeom>
          <a:noFill/>
        </p:spPr>
        <p:txBody>
          <a:bodyPr wrap="none" lIns="91440" tIns="45720" rIns="91440" bIns="45720">
            <a:spAutoFit/>
          </a:bodyPr>
          <a:lstStyle/>
          <a:p>
            <a:r>
              <a:rPr lang="en-IN" sz="1600" dirty="0"/>
              <a:t>Fig 21 : Yearly Termination By Gender.</a:t>
            </a:r>
          </a:p>
        </p:txBody>
      </p:sp>
    </p:spTree>
    <p:extLst>
      <p:ext uri="{BB962C8B-B14F-4D97-AF65-F5344CB8AC3E}">
        <p14:creationId xmlns:p14="http://schemas.microsoft.com/office/powerpoint/2010/main" val="47558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71B8B-90A9-3314-CB6E-306C1A9CD013}"/>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07C6D0AA-61B9-5AAD-5839-BE2C97A45B06}"/>
              </a:ext>
            </a:extLst>
          </p:cNvPr>
          <p:cNvSpPr/>
          <p:nvPr/>
        </p:nvSpPr>
        <p:spPr>
          <a:xfrm>
            <a:off x="1248696" y="5564657"/>
            <a:ext cx="6459794" cy="462116"/>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0DBB5B45-0571-6149-E9EA-2C011DE8DE23}"/>
              </a:ext>
            </a:extLst>
          </p:cNvPr>
          <p:cNvSpPr/>
          <p:nvPr/>
        </p:nvSpPr>
        <p:spPr>
          <a:xfrm>
            <a:off x="1248697" y="4483510"/>
            <a:ext cx="5624051" cy="462116"/>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EA2FC151-377B-D0F8-22E6-4987F6F3917C}"/>
              </a:ext>
            </a:extLst>
          </p:cNvPr>
          <p:cNvSpPr/>
          <p:nvPr/>
        </p:nvSpPr>
        <p:spPr>
          <a:xfrm>
            <a:off x="1248697" y="3323303"/>
            <a:ext cx="6853084" cy="462116"/>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EBD1509-FBAA-4F65-86B8-0ACAA86D37AB}"/>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Key Performance Indicator </a:t>
            </a:r>
            <a:r>
              <a:rPr lang="en-US" sz="4400" dirty="0">
                <a:latin typeface="Bernard MT Condensed" panose="02050806060905020404" pitchFamily="18" charset="0"/>
              </a:rPr>
              <a:t>(KPI)</a:t>
            </a:r>
            <a:endParaRPr lang="en-IN" sz="4400"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9C58F91C-8C60-B814-1DF4-26E67CF134D2}"/>
              </a:ext>
            </a:extLst>
          </p:cNvPr>
          <p:cNvSpPr>
            <a:spLocks noGrp="1"/>
          </p:cNvSpPr>
          <p:nvPr>
            <p:ph idx="1"/>
          </p:nvPr>
        </p:nvSpPr>
        <p:spPr>
          <a:xfrm>
            <a:off x="1097278" y="2068872"/>
            <a:ext cx="10190153" cy="4213941"/>
          </a:xfrm>
        </p:spPr>
        <p:txBody>
          <a:bodyPr>
            <a:normAutofit lnSpcReduction="10000"/>
          </a:bodyPr>
          <a:lstStyle/>
          <a:p>
            <a:pPr marL="201168" lvl="1" indent="0" algn="just">
              <a:lnSpc>
                <a:spcPct val="150000"/>
              </a:lnSpc>
              <a:buNone/>
            </a:pPr>
            <a:r>
              <a:rPr lang="en-IN" sz="1600" b="1" u="sng" dirty="0"/>
              <a:t>KPI - II : Percent of workers working in Remote. </a:t>
            </a:r>
          </a:p>
          <a:p>
            <a:pPr lvl="1">
              <a:lnSpc>
                <a:spcPct val="150000"/>
              </a:lnSpc>
              <a:buFont typeface="Wingdings" panose="05000000000000000000" pitchFamily="2" charset="2"/>
              <a:buChar char="§"/>
            </a:pPr>
            <a:r>
              <a:rPr lang="en-IN" sz="1400" dirty="0"/>
              <a:t>In here, I create a new column and used </a:t>
            </a:r>
            <a:r>
              <a:rPr lang="en-IN" sz="1400" b="1" dirty="0"/>
              <a:t>IF condition statement </a:t>
            </a:r>
            <a:r>
              <a:rPr lang="en-IN" sz="1400" dirty="0"/>
              <a:t>and made the rows with </a:t>
            </a:r>
            <a:r>
              <a:rPr lang="en-IN" sz="1400" b="1" dirty="0"/>
              <a:t>HQ</a:t>
            </a:r>
            <a:r>
              <a:rPr lang="en-IN" sz="1400" dirty="0"/>
              <a:t> in location column as </a:t>
            </a:r>
            <a:r>
              <a:rPr lang="en-IN" sz="1400" b="1" dirty="0"/>
              <a:t>0’s</a:t>
            </a:r>
            <a:r>
              <a:rPr lang="en-IN" sz="1400" dirty="0"/>
              <a:t> and the row with Remote as </a:t>
            </a:r>
            <a:r>
              <a:rPr lang="en-IN" sz="1400" b="1" dirty="0"/>
              <a:t>1’s</a:t>
            </a:r>
            <a:r>
              <a:rPr lang="en-IN" sz="1400" dirty="0"/>
              <a:t>. Soon after that a new column with </a:t>
            </a:r>
            <a:r>
              <a:rPr lang="en-IN" sz="1400" b="1" dirty="0"/>
              <a:t>Remote_Status </a:t>
            </a:r>
            <a:r>
              <a:rPr lang="en-IN" sz="1400" dirty="0"/>
              <a:t>is created as per the conditions.</a:t>
            </a:r>
          </a:p>
          <a:p>
            <a:pPr marL="201168" lvl="1" indent="0">
              <a:buNone/>
            </a:pPr>
            <a:endParaRPr lang="en-IN" sz="1400" dirty="0"/>
          </a:p>
          <a:p>
            <a:pPr marL="201168" lvl="1" indent="0">
              <a:buNone/>
            </a:pPr>
            <a:r>
              <a:rPr lang="en-IN" sz="1600" b="1" dirty="0"/>
              <a:t>DAX Measure : </a:t>
            </a:r>
            <a:r>
              <a:rPr lang="en-US" sz="1600" b="0" dirty="0">
                <a:solidFill>
                  <a:srgbClr val="000000"/>
                </a:solidFill>
                <a:effectLst/>
                <a:latin typeface="Consolas" panose="020B0609020204030204" pitchFamily="49" charset="0"/>
              </a:rPr>
              <a:t>Remote_Status = </a:t>
            </a:r>
            <a:r>
              <a:rPr lang="en-US" sz="1600" b="0" dirty="0">
                <a:solidFill>
                  <a:srgbClr val="3165B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(HR[location] = </a:t>
            </a:r>
            <a:r>
              <a:rPr lang="en-US" sz="1600" b="0" dirty="0">
                <a:solidFill>
                  <a:srgbClr val="A31515"/>
                </a:solidFill>
                <a:effectLst/>
                <a:latin typeface="Consolas" panose="020B0609020204030204" pitchFamily="49" charset="0"/>
              </a:rPr>
              <a:t>"Remote"</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000000"/>
                </a:solidFill>
                <a:effectLst/>
                <a:latin typeface="Consolas" panose="020B0609020204030204" pitchFamily="49" charset="0"/>
              </a:rPr>
              <a:t>)</a:t>
            </a:r>
          </a:p>
          <a:p>
            <a:pPr marL="201168" lvl="1" indent="0">
              <a:buNone/>
            </a:pPr>
            <a:endParaRPr lang="en-IN" sz="1600" b="1" dirty="0"/>
          </a:p>
          <a:p>
            <a:pPr lvl="1">
              <a:buFont typeface="Wingdings" panose="05000000000000000000" pitchFamily="2" charset="2"/>
              <a:buChar char="§"/>
            </a:pPr>
            <a:r>
              <a:rPr lang="en-IN" sz="1400" dirty="0"/>
              <a:t>Now </a:t>
            </a:r>
            <a:r>
              <a:rPr lang="en-IN" sz="1400" b="1" dirty="0"/>
              <a:t>sum all the 1’s in Remote_Status </a:t>
            </a:r>
            <a:r>
              <a:rPr lang="en-IN" sz="1400" dirty="0"/>
              <a:t>column using DAX measure in the name </a:t>
            </a:r>
            <a:r>
              <a:rPr lang="en-IN" sz="1400" b="1" dirty="0"/>
              <a:t>Remote_Count .</a:t>
            </a:r>
          </a:p>
          <a:p>
            <a:pPr lvl="1">
              <a:buFont typeface="Wingdings" panose="05000000000000000000" pitchFamily="2" charset="2"/>
              <a:buChar char="§"/>
            </a:pPr>
            <a:endParaRPr lang="en-IN" sz="1400" dirty="0"/>
          </a:p>
          <a:p>
            <a:pPr marL="201168" lvl="1" indent="0">
              <a:buNone/>
            </a:pPr>
            <a:r>
              <a:rPr lang="en-IN" sz="1600" b="1" dirty="0"/>
              <a:t>DAX Measure : </a:t>
            </a:r>
            <a:r>
              <a:rPr lang="en-US" sz="1600" b="0" dirty="0">
                <a:solidFill>
                  <a:srgbClr val="000000"/>
                </a:solidFill>
                <a:effectLst/>
                <a:latin typeface="Consolas" panose="020B0609020204030204" pitchFamily="49" charset="0"/>
              </a:rPr>
              <a:t>Remote_Count = </a:t>
            </a:r>
            <a:r>
              <a:rPr lang="en-US" sz="1600" b="0" dirty="0">
                <a:solidFill>
                  <a:srgbClr val="3165BB"/>
                </a:solidFill>
                <a:effectLst/>
                <a:latin typeface="Consolas" panose="020B0609020204030204" pitchFamily="49" charset="0"/>
              </a:rPr>
              <a:t>SUM</a:t>
            </a:r>
            <a:r>
              <a:rPr lang="en-US" sz="1600" b="0" dirty="0">
                <a:solidFill>
                  <a:srgbClr val="000000"/>
                </a:solidFill>
                <a:effectLst/>
                <a:latin typeface="Consolas" panose="020B0609020204030204" pitchFamily="49" charset="0"/>
              </a:rPr>
              <a:t>(HR[Remote_Status])</a:t>
            </a:r>
          </a:p>
          <a:p>
            <a:pPr marL="201168" lvl="1" indent="0">
              <a:buNone/>
            </a:pPr>
            <a:endParaRPr lang="en-IN" sz="1600" dirty="0"/>
          </a:p>
          <a:p>
            <a:pPr lvl="1">
              <a:buFont typeface="Wingdings" panose="05000000000000000000" pitchFamily="2" charset="2"/>
              <a:buChar char="§"/>
            </a:pPr>
            <a:r>
              <a:rPr lang="en-IN" sz="1400" dirty="0"/>
              <a:t>Now to get </a:t>
            </a:r>
            <a:r>
              <a:rPr lang="en-IN" sz="1400" b="1" dirty="0"/>
              <a:t>the Remote % </a:t>
            </a:r>
            <a:r>
              <a:rPr lang="en-IN" sz="1400" dirty="0"/>
              <a:t>, divide the Remote count with Total number of employees .</a:t>
            </a:r>
          </a:p>
          <a:p>
            <a:pPr lvl="1">
              <a:buFont typeface="Wingdings" panose="05000000000000000000" pitchFamily="2" charset="2"/>
              <a:buChar char="§"/>
            </a:pPr>
            <a:endParaRPr lang="en-IN" sz="1400" dirty="0"/>
          </a:p>
          <a:p>
            <a:pPr marL="201168" lvl="1" indent="0">
              <a:buNone/>
            </a:pPr>
            <a:r>
              <a:rPr lang="en-IN" sz="1600" b="1" dirty="0"/>
              <a:t>DAX Measure : </a:t>
            </a:r>
            <a:r>
              <a:rPr lang="en-US" sz="1600" b="0" dirty="0">
                <a:solidFill>
                  <a:srgbClr val="000000"/>
                </a:solidFill>
                <a:effectLst/>
                <a:latin typeface="Consolas" panose="020B0609020204030204" pitchFamily="49" charset="0"/>
              </a:rPr>
              <a:t>Remote % = </a:t>
            </a:r>
            <a:r>
              <a:rPr lang="en-US" sz="1600" b="0" dirty="0">
                <a:solidFill>
                  <a:srgbClr val="3165BB"/>
                </a:solidFill>
                <a:effectLst/>
                <a:latin typeface="Consolas" panose="020B0609020204030204" pitchFamily="49" charset="0"/>
              </a:rPr>
              <a:t>DIVIDE</a:t>
            </a:r>
            <a:r>
              <a:rPr lang="en-US" sz="1600" b="0" dirty="0">
                <a:solidFill>
                  <a:srgbClr val="000000"/>
                </a:solidFill>
                <a:effectLst/>
                <a:latin typeface="Consolas" panose="020B0609020204030204" pitchFamily="49" charset="0"/>
              </a:rPr>
              <a:t>([Remote_Count],[Total_emp])</a:t>
            </a:r>
          </a:p>
          <a:p>
            <a:pPr marL="201168" lvl="1" indent="0">
              <a:buNone/>
            </a:pPr>
            <a:endParaRPr lang="en-IN" sz="1600" b="1" dirty="0"/>
          </a:p>
        </p:txBody>
      </p:sp>
      <p:pic>
        <p:nvPicPr>
          <p:cNvPr id="11" name="Picture 10">
            <a:extLst>
              <a:ext uri="{FF2B5EF4-FFF2-40B4-BE49-F238E27FC236}">
                <a16:creationId xmlns:a16="http://schemas.microsoft.com/office/drawing/2014/main" id="{8E5823A5-FA22-A994-F05E-A51BA8B904A9}"/>
              </a:ext>
            </a:extLst>
          </p:cNvPr>
          <p:cNvPicPr>
            <a:picLocks noChangeAspect="1"/>
          </p:cNvPicPr>
          <p:nvPr/>
        </p:nvPicPr>
        <p:blipFill>
          <a:blip r:embed="rId3"/>
          <a:stretch>
            <a:fillRect/>
          </a:stretch>
        </p:blipFill>
        <p:spPr>
          <a:xfrm>
            <a:off x="9260336" y="4175842"/>
            <a:ext cx="2027096" cy="1051651"/>
          </a:xfrm>
          <a:prstGeom prst="rect">
            <a:avLst/>
          </a:prstGeom>
        </p:spPr>
      </p:pic>
      <p:sp>
        <p:nvSpPr>
          <p:cNvPr id="12" name="Rectangle 11">
            <a:extLst>
              <a:ext uri="{FF2B5EF4-FFF2-40B4-BE49-F238E27FC236}">
                <a16:creationId xmlns:a16="http://schemas.microsoft.com/office/drawing/2014/main" id="{20317A3B-A5B4-9F2F-045F-D79E2E9685CF}"/>
              </a:ext>
            </a:extLst>
          </p:cNvPr>
          <p:cNvSpPr/>
          <p:nvPr/>
        </p:nvSpPr>
        <p:spPr>
          <a:xfrm>
            <a:off x="9476052" y="5246169"/>
            <a:ext cx="1679627" cy="338554"/>
          </a:xfrm>
          <a:prstGeom prst="rect">
            <a:avLst/>
          </a:prstGeom>
          <a:noFill/>
        </p:spPr>
        <p:txBody>
          <a:bodyPr wrap="none" lIns="91440" tIns="45720" rIns="91440" bIns="45720">
            <a:spAutoFit/>
          </a:bodyPr>
          <a:lstStyle/>
          <a:p>
            <a:r>
              <a:rPr lang="en-IN" sz="1600" dirty="0"/>
              <a:t>Fig 2 : Remote % </a:t>
            </a:r>
          </a:p>
        </p:txBody>
      </p:sp>
    </p:spTree>
    <p:extLst>
      <p:ext uri="{BB962C8B-B14F-4D97-AF65-F5344CB8AC3E}">
        <p14:creationId xmlns:p14="http://schemas.microsoft.com/office/powerpoint/2010/main" val="6156197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97090-A2B9-458D-40EE-12ABEB83E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8807B-8B6C-E664-35D2-4842937DBF41}"/>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EAD67BFC-38D3-9CD8-03AA-379621E70D09}"/>
              </a:ext>
            </a:extLst>
          </p:cNvPr>
          <p:cNvSpPr>
            <a:spLocks noGrp="1"/>
          </p:cNvSpPr>
          <p:nvPr>
            <p:ph idx="1"/>
          </p:nvPr>
        </p:nvSpPr>
        <p:spPr>
          <a:xfrm>
            <a:off x="1097279" y="2195872"/>
            <a:ext cx="6512889" cy="4213941"/>
          </a:xfrm>
        </p:spPr>
        <p:txBody>
          <a:bodyPr>
            <a:normAutofit/>
          </a:bodyPr>
          <a:lstStyle/>
          <a:p>
            <a:pPr marL="201168" lvl="1" indent="0" algn="just">
              <a:lnSpc>
                <a:spcPct val="150000"/>
              </a:lnSpc>
              <a:buNone/>
            </a:pPr>
            <a:r>
              <a:rPr lang="en-IN" sz="1600" b="1" u="sng" dirty="0"/>
              <a:t>II . Quarterly Termination Trends By Department </a:t>
            </a:r>
          </a:p>
          <a:p>
            <a:pPr lvl="1">
              <a:lnSpc>
                <a:spcPct val="150000"/>
              </a:lnSpc>
              <a:buFont typeface="Wingdings" panose="05000000000000000000" pitchFamily="2" charset="2"/>
              <a:buChar char="§"/>
            </a:pPr>
            <a:r>
              <a:rPr lang="en-US" sz="1400" b="1" dirty="0"/>
              <a:t>High-Turnover Departments </a:t>
            </a:r>
            <a:r>
              <a:rPr lang="en-US" sz="1400" dirty="0"/>
              <a:t>like Accounting and Engineering have higher termination rates, which could be due to the high-pressure environment or competitive nature of the roles.</a:t>
            </a:r>
          </a:p>
          <a:p>
            <a:pPr lvl="1">
              <a:lnSpc>
                <a:spcPct val="150000"/>
              </a:lnSpc>
              <a:buFont typeface="Wingdings" panose="05000000000000000000" pitchFamily="2" charset="2"/>
              <a:buChar char="§"/>
            </a:pPr>
            <a:r>
              <a:rPr lang="en-US" sz="1400" b="1" dirty="0"/>
              <a:t>Low-Turnover Departments </a:t>
            </a:r>
            <a:r>
              <a:rPr lang="en-US" sz="1400" dirty="0"/>
              <a:t>like Legal and Auditing have lower termination rates, possibly indicating higher job satisfaction or stability in these areas.</a:t>
            </a:r>
          </a:p>
          <a:p>
            <a:pPr lvl="1">
              <a:lnSpc>
                <a:spcPct val="150000"/>
              </a:lnSpc>
              <a:buFont typeface="Wingdings" panose="05000000000000000000" pitchFamily="2" charset="2"/>
              <a:buChar char="§"/>
            </a:pPr>
            <a:r>
              <a:rPr lang="en-US" sz="1400" b="1" dirty="0"/>
              <a:t>Departmental Trends</a:t>
            </a:r>
            <a:r>
              <a:rPr lang="en-US" sz="1400" dirty="0"/>
              <a:t>: Analyzing trends over the years can help identify if certain initiatives or changes in management have impacted turnover rates in specific departments.</a:t>
            </a:r>
          </a:p>
        </p:txBody>
      </p:sp>
      <p:pic>
        <p:nvPicPr>
          <p:cNvPr id="5" name="Picture 4">
            <a:extLst>
              <a:ext uri="{FF2B5EF4-FFF2-40B4-BE49-F238E27FC236}">
                <a16:creationId xmlns:a16="http://schemas.microsoft.com/office/drawing/2014/main" id="{BB18E9BD-3014-BD33-382C-7C0B450364CE}"/>
              </a:ext>
            </a:extLst>
          </p:cNvPr>
          <p:cNvPicPr>
            <a:picLocks noChangeAspect="1"/>
          </p:cNvPicPr>
          <p:nvPr/>
        </p:nvPicPr>
        <p:blipFill>
          <a:blip r:embed="rId3"/>
          <a:stretch>
            <a:fillRect/>
          </a:stretch>
        </p:blipFill>
        <p:spPr>
          <a:xfrm>
            <a:off x="7494565" y="2082860"/>
            <a:ext cx="4136996" cy="3187229"/>
          </a:xfrm>
          <a:prstGeom prst="rect">
            <a:avLst/>
          </a:prstGeom>
        </p:spPr>
      </p:pic>
      <p:sp>
        <p:nvSpPr>
          <p:cNvPr id="6" name="Rectangle 5">
            <a:extLst>
              <a:ext uri="{FF2B5EF4-FFF2-40B4-BE49-F238E27FC236}">
                <a16:creationId xmlns:a16="http://schemas.microsoft.com/office/drawing/2014/main" id="{337BC24F-6172-7203-C01F-B33646A7FE66}"/>
              </a:ext>
            </a:extLst>
          </p:cNvPr>
          <p:cNvSpPr/>
          <p:nvPr/>
        </p:nvSpPr>
        <p:spPr>
          <a:xfrm>
            <a:off x="7688092" y="5277035"/>
            <a:ext cx="3865545" cy="338554"/>
          </a:xfrm>
          <a:prstGeom prst="rect">
            <a:avLst/>
          </a:prstGeom>
          <a:noFill/>
        </p:spPr>
        <p:txBody>
          <a:bodyPr wrap="none" lIns="91440" tIns="45720" rIns="91440" bIns="45720">
            <a:spAutoFit/>
          </a:bodyPr>
          <a:lstStyle/>
          <a:p>
            <a:r>
              <a:rPr lang="en-IN" sz="1600" dirty="0"/>
              <a:t>Fig 22 : Yearly Termination By Department.</a:t>
            </a:r>
          </a:p>
        </p:txBody>
      </p:sp>
    </p:spTree>
    <p:extLst>
      <p:ext uri="{BB962C8B-B14F-4D97-AF65-F5344CB8AC3E}">
        <p14:creationId xmlns:p14="http://schemas.microsoft.com/office/powerpoint/2010/main" val="126692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3E56C-8E5A-740E-5C78-8D3A69A351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7A265-6407-54D8-FA31-B96E69669629}"/>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27B4784C-9D80-A870-CC19-83E2FDF03D66}"/>
              </a:ext>
            </a:extLst>
          </p:cNvPr>
          <p:cNvSpPr>
            <a:spLocks noGrp="1"/>
          </p:cNvSpPr>
          <p:nvPr>
            <p:ph idx="1"/>
          </p:nvPr>
        </p:nvSpPr>
        <p:spPr>
          <a:xfrm>
            <a:off x="982242" y="1940233"/>
            <a:ext cx="10288476" cy="4213941"/>
          </a:xfrm>
        </p:spPr>
        <p:txBody>
          <a:bodyPr>
            <a:normAutofit/>
          </a:bodyPr>
          <a:lstStyle/>
          <a:p>
            <a:pPr marL="201168" lvl="1" indent="0" algn="just">
              <a:lnSpc>
                <a:spcPct val="150000"/>
              </a:lnSpc>
              <a:buNone/>
            </a:pPr>
            <a:r>
              <a:rPr lang="en-IN" sz="1600" b="1" u="sng" dirty="0"/>
              <a:t>III . Quarterly Termination Trends By Race </a:t>
            </a:r>
          </a:p>
          <a:p>
            <a:pPr lvl="1">
              <a:lnSpc>
                <a:spcPct val="150000"/>
              </a:lnSpc>
              <a:buFont typeface="Wingdings" panose="05000000000000000000" pitchFamily="2" charset="2"/>
              <a:buChar char="§"/>
            </a:pPr>
            <a:r>
              <a:rPr lang="en-US" sz="1400" b="1" dirty="0"/>
              <a:t>White </a:t>
            </a:r>
            <a:r>
              <a:rPr lang="en-US" sz="1400" dirty="0"/>
              <a:t>group consistently has the highest termination rate each quarter, peaking at </a:t>
            </a:r>
            <a:r>
              <a:rPr lang="en-US" sz="1400" b="1" dirty="0">
                <a:solidFill>
                  <a:srgbClr val="FF0000"/>
                </a:solidFill>
              </a:rPr>
              <a:t>29.63% in Q4</a:t>
            </a:r>
            <a:r>
              <a:rPr lang="en-US" sz="1400" dirty="0"/>
              <a:t>. This could indicate specific challenges faced by White employees or larger representation within the workforce.</a:t>
            </a:r>
          </a:p>
          <a:p>
            <a:pPr lvl="1">
              <a:lnSpc>
                <a:spcPct val="150000"/>
              </a:lnSpc>
              <a:buFont typeface="Wingdings" panose="05000000000000000000" pitchFamily="2" charset="2"/>
              <a:buChar char="§"/>
            </a:pPr>
            <a:r>
              <a:rPr lang="en-US" sz="1400" b="1" dirty="0"/>
              <a:t>Asian </a:t>
            </a:r>
            <a:r>
              <a:rPr lang="en-US" sz="1400" dirty="0"/>
              <a:t>has termination rate is relatively stable, hovering around </a:t>
            </a:r>
            <a:r>
              <a:rPr lang="en-US" sz="1400" b="1" dirty="0">
                <a:solidFill>
                  <a:srgbClr val="FF0000"/>
                </a:solidFill>
              </a:rPr>
              <a:t>16-17% each quarter</a:t>
            </a:r>
            <a:r>
              <a:rPr lang="en-US" sz="1400" dirty="0"/>
              <a:t>. This stability might suggest effective retention strategies or satisfaction within roles.</a:t>
            </a:r>
          </a:p>
          <a:p>
            <a:pPr lvl="1">
              <a:lnSpc>
                <a:spcPct val="150000"/>
              </a:lnSpc>
              <a:buFont typeface="Wingdings" panose="05000000000000000000" pitchFamily="2" charset="2"/>
              <a:buChar char="§"/>
            </a:pPr>
            <a:r>
              <a:rPr lang="en-US" sz="1400" b="1" dirty="0"/>
              <a:t>Black or African American </a:t>
            </a:r>
            <a:r>
              <a:rPr lang="en-US" sz="1400" dirty="0"/>
              <a:t>has termination rate fluctuates, peaking </a:t>
            </a:r>
            <a:r>
              <a:rPr lang="en-US" sz="1400" b="1" dirty="0">
                <a:solidFill>
                  <a:srgbClr val="FF0000"/>
                </a:solidFill>
              </a:rPr>
              <a:t>at 12.14% in Q3</a:t>
            </a:r>
            <a:r>
              <a:rPr lang="en-US" sz="1400" dirty="0"/>
              <a:t>. This suggests possible external factors or specific challenges impacting this group.</a:t>
            </a:r>
          </a:p>
          <a:p>
            <a:pPr lvl="1">
              <a:lnSpc>
                <a:spcPct val="150000"/>
              </a:lnSpc>
              <a:buFont typeface="Wingdings" panose="05000000000000000000" pitchFamily="2" charset="2"/>
              <a:buChar char="§"/>
            </a:pPr>
            <a:r>
              <a:rPr lang="en-US" sz="1400" b="1" dirty="0"/>
              <a:t>Hispanic or Latino </a:t>
            </a:r>
            <a:r>
              <a:rPr lang="en-US" sz="1400" dirty="0"/>
              <a:t>has termination rate is quite consistent, with a slight peak in </a:t>
            </a:r>
            <a:r>
              <a:rPr lang="en-US" sz="1400" b="1" dirty="0">
                <a:solidFill>
                  <a:srgbClr val="FF0000"/>
                </a:solidFill>
              </a:rPr>
              <a:t>Q1 at 17.46%</a:t>
            </a:r>
            <a:r>
              <a:rPr lang="en-US" sz="1400" dirty="0"/>
              <a:t>. This could indicate seasonal or cyclical patterns affecting this group.</a:t>
            </a:r>
          </a:p>
          <a:p>
            <a:pPr lvl="1">
              <a:lnSpc>
                <a:spcPct val="150000"/>
              </a:lnSpc>
              <a:buFont typeface="Wingdings" panose="05000000000000000000" pitchFamily="2" charset="2"/>
              <a:buChar char="§"/>
            </a:pPr>
            <a:r>
              <a:rPr lang="en-US" sz="1400" b="1" dirty="0"/>
              <a:t>Two or More Races </a:t>
            </a:r>
            <a:r>
              <a:rPr lang="en-US" sz="1400" dirty="0"/>
              <a:t>group shows varied termination rates, peaking in </a:t>
            </a:r>
            <a:r>
              <a:rPr lang="en-US" sz="1400" b="1" dirty="0">
                <a:solidFill>
                  <a:srgbClr val="FF0000"/>
                </a:solidFill>
              </a:rPr>
              <a:t>Q3 at 17.65%</a:t>
            </a:r>
            <a:r>
              <a:rPr lang="en-US" sz="1400" dirty="0"/>
              <a:t>. This variability suggests a need for targeted retention efforts for employees identifying with multiple racial backgrounds.</a:t>
            </a:r>
          </a:p>
        </p:txBody>
      </p:sp>
    </p:spTree>
    <p:extLst>
      <p:ext uri="{BB962C8B-B14F-4D97-AF65-F5344CB8AC3E}">
        <p14:creationId xmlns:p14="http://schemas.microsoft.com/office/powerpoint/2010/main" val="3439677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4CB5D-D287-6C52-9958-861AAB73B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018A5-8596-B0BE-D3F0-0341E20DE297}"/>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6" name="Rectangle 5">
            <a:extLst>
              <a:ext uri="{FF2B5EF4-FFF2-40B4-BE49-F238E27FC236}">
                <a16:creationId xmlns:a16="http://schemas.microsoft.com/office/drawing/2014/main" id="{99516DBE-407B-AB42-48D5-5EBD2BF6F18E}"/>
              </a:ext>
            </a:extLst>
          </p:cNvPr>
          <p:cNvSpPr/>
          <p:nvPr/>
        </p:nvSpPr>
        <p:spPr>
          <a:xfrm>
            <a:off x="4324745" y="5510190"/>
            <a:ext cx="3542508" cy="338554"/>
          </a:xfrm>
          <a:prstGeom prst="rect">
            <a:avLst/>
          </a:prstGeom>
          <a:noFill/>
        </p:spPr>
        <p:txBody>
          <a:bodyPr wrap="none" lIns="91440" tIns="45720" rIns="91440" bIns="45720">
            <a:spAutoFit/>
          </a:bodyPr>
          <a:lstStyle/>
          <a:p>
            <a:r>
              <a:rPr lang="en-IN" sz="1600" dirty="0"/>
              <a:t>Fig 23 : Quarterly Termination By Race.</a:t>
            </a:r>
          </a:p>
        </p:txBody>
      </p:sp>
      <p:pic>
        <p:nvPicPr>
          <p:cNvPr id="5" name="Picture 4">
            <a:extLst>
              <a:ext uri="{FF2B5EF4-FFF2-40B4-BE49-F238E27FC236}">
                <a16:creationId xmlns:a16="http://schemas.microsoft.com/office/drawing/2014/main" id="{698C9C81-C3D7-F70F-7CB6-2EDEEB532ECE}"/>
              </a:ext>
            </a:extLst>
          </p:cNvPr>
          <p:cNvPicPr>
            <a:picLocks noChangeAspect="1"/>
          </p:cNvPicPr>
          <p:nvPr/>
        </p:nvPicPr>
        <p:blipFill>
          <a:blip r:embed="rId3"/>
          <a:stretch>
            <a:fillRect/>
          </a:stretch>
        </p:blipFill>
        <p:spPr>
          <a:xfrm>
            <a:off x="3371026" y="2294513"/>
            <a:ext cx="5449947" cy="3215677"/>
          </a:xfrm>
          <a:prstGeom prst="rect">
            <a:avLst/>
          </a:prstGeom>
        </p:spPr>
      </p:pic>
    </p:spTree>
    <p:extLst>
      <p:ext uri="{BB962C8B-B14F-4D97-AF65-F5344CB8AC3E}">
        <p14:creationId xmlns:p14="http://schemas.microsoft.com/office/powerpoint/2010/main" val="2759413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F438F-95A5-95C6-55E3-2FC9BDA709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63BC9-32F4-98F1-9575-05716F61EA06}"/>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3C9A8AE3-281C-A5E0-72B3-2983E2272216}"/>
              </a:ext>
            </a:extLst>
          </p:cNvPr>
          <p:cNvSpPr>
            <a:spLocks noGrp="1"/>
          </p:cNvSpPr>
          <p:nvPr>
            <p:ph idx="1"/>
          </p:nvPr>
        </p:nvSpPr>
        <p:spPr>
          <a:xfrm>
            <a:off x="982242" y="1950065"/>
            <a:ext cx="10288476" cy="4213941"/>
          </a:xfrm>
        </p:spPr>
        <p:txBody>
          <a:bodyPr>
            <a:normAutofit lnSpcReduction="10000"/>
          </a:bodyPr>
          <a:lstStyle/>
          <a:p>
            <a:pPr marL="201168" lvl="1" indent="0" algn="just">
              <a:lnSpc>
                <a:spcPct val="150000"/>
              </a:lnSpc>
              <a:buNone/>
            </a:pPr>
            <a:r>
              <a:rPr lang="en-IN" sz="1600" b="1" u="sng" dirty="0"/>
              <a:t>IV . Quarterly Termination Trends By Age Group </a:t>
            </a:r>
          </a:p>
          <a:p>
            <a:pPr lvl="1">
              <a:lnSpc>
                <a:spcPct val="150000"/>
              </a:lnSpc>
              <a:buFont typeface="Wingdings" panose="05000000000000000000" pitchFamily="2" charset="2"/>
              <a:buChar char="§"/>
            </a:pPr>
            <a:r>
              <a:rPr lang="en-US" sz="1400" dirty="0"/>
              <a:t> </a:t>
            </a:r>
            <a:r>
              <a:rPr lang="en-US" sz="1400" b="1" dirty="0"/>
              <a:t>Age group 20-30 (Blue)</a:t>
            </a:r>
            <a:r>
              <a:rPr lang="en-US" sz="1400" dirty="0"/>
              <a:t> shows a general increase in terminations over the years. The </a:t>
            </a:r>
            <a:r>
              <a:rPr lang="en-US" sz="1400" b="1" dirty="0">
                <a:solidFill>
                  <a:srgbClr val="FF0000"/>
                </a:solidFill>
              </a:rPr>
              <a:t>highest termination rate was 41.01% in 2018</a:t>
            </a:r>
            <a:r>
              <a:rPr lang="en-US" sz="1400" dirty="0"/>
              <a:t>, indicating potential dissatisfaction or higher turnover among younger employees. Younger employees might be leaving for better opportunities, further education, or due to a lack of career development within the company.</a:t>
            </a:r>
          </a:p>
          <a:p>
            <a:pPr lvl="1">
              <a:lnSpc>
                <a:spcPct val="150000"/>
              </a:lnSpc>
              <a:buFont typeface="Wingdings" panose="05000000000000000000" pitchFamily="2" charset="2"/>
              <a:buChar char="§"/>
            </a:pPr>
            <a:r>
              <a:rPr lang="en-US" sz="1400" b="1" dirty="0"/>
              <a:t>Age group 31-40 (Orange)</a:t>
            </a:r>
            <a:r>
              <a:rPr lang="en-US" sz="1400" dirty="0"/>
              <a:t> shows termination rates fluctuate, with significant peaks and troughs. The </a:t>
            </a:r>
            <a:r>
              <a:rPr lang="en-US" sz="1400" b="1" dirty="0">
                <a:solidFill>
                  <a:srgbClr val="FF0000"/>
                </a:solidFill>
              </a:rPr>
              <a:t>highest rate was 31.53% in 2000</a:t>
            </a:r>
            <a:r>
              <a:rPr lang="en-US" sz="1400" dirty="0"/>
              <a:t>, while the </a:t>
            </a:r>
            <a:r>
              <a:rPr lang="en-US" sz="1400" b="1" dirty="0">
                <a:solidFill>
                  <a:srgbClr val="FF0000"/>
                </a:solidFill>
              </a:rPr>
              <a:t>lowest was 11.76% in 2013</a:t>
            </a:r>
            <a:r>
              <a:rPr lang="en-US" sz="1400" dirty="0"/>
              <a:t>. This group might be affected by external economic conditions or internal company changes, leading to varied termination rates.</a:t>
            </a:r>
          </a:p>
          <a:p>
            <a:pPr lvl="1">
              <a:lnSpc>
                <a:spcPct val="150000"/>
              </a:lnSpc>
              <a:buFont typeface="Wingdings" panose="05000000000000000000" pitchFamily="2" charset="2"/>
              <a:buChar char="§"/>
            </a:pPr>
            <a:r>
              <a:rPr lang="en-US" sz="1400" b="1" dirty="0"/>
              <a:t>Age group 41-50 (Gray)</a:t>
            </a:r>
            <a:r>
              <a:rPr lang="en-US" sz="1400" dirty="0"/>
              <a:t> is relatively stable termination rates with minor fluctuations. The </a:t>
            </a:r>
            <a:r>
              <a:rPr lang="en-US" sz="1400" b="1" dirty="0">
                <a:solidFill>
                  <a:srgbClr val="FF0000"/>
                </a:solidFill>
              </a:rPr>
              <a:t>highest rate was 29.87% in 2011</a:t>
            </a:r>
            <a:r>
              <a:rPr lang="en-US" sz="1400" dirty="0"/>
              <a:t>. This group's stability suggests they might have reached mid-career stability, but fluctuations could be due to organizational restructuring or personal reasons.</a:t>
            </a:r>
          </a:p>
          <a:p>
            <a:pPr lvl="1">
              <a:lnSpc>
                <a:spcPct val="150000"/>
              </a:lnSpc>
              <a:buFont typeface="Wingdings" panose="05000000000000000000" pitchFamily="2" charset="2"/>
              <a:buChar char="§"/>
            </a:pPr>
            <a:r>
              <a:rPr lang="en-US" sz="1400" b="1" dirty="0"/>
              <a:t>Age group 51-60 (Purple)</a:t>
            </a:r>
            <a:r>
              <a:rPr lang="en-US" sz="1400" dirty="0"/>
              <a:t> shows the gradual increase in terminations, peaking towards the end of the period. The </a:t>
            </a:r>
            <a:r>
              <a:rPr lang="en-US" sz="1400" b="1" dirty="0">
                <a:solidFill>
                  <a:srgbClr val="FF0000"/>
                </a:solidFill>
              </a:rPr>
              <a:t>highest rate was 30.06% in 2020</a:t>
            </a:r>
            <a:r>
              <a:rPr lang="en-US" sz="1400" dirty="0"/>
              <a:t>. Increasing terminations in this group might be due to retirements or health-related issues.</a:t>
            </a:r>
          </a:p>
        </p:txBody>
      </p:sp>
    </p:spTree>
    <p:extLst>
      <p:ext uri="{BB962C8B-B14F-4D97-AF65-F5344CB8AC3E}">
        <p14:creationId xmlns:p14="http://schemas.microsoft.com/office/powerpoint/2010/main" val="2440597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A4268-1D8E-A9BF-715C-11D0C2BB1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D7719-1E3B-14AF-7708-8550394B8A27}"/>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Multiple Insights </a:t>
            </a:r>
            <a:r>
              <a:rPr lang="en-US" sz="4400" dirty="0">
                <a:solidFill>
                  <a:schemeClr val="tx1"/>
                </a:solidFill>
                <a:latin typeface="Bernard MT Condensed" panose="02050806060905020404" pitchFamily="18" charset="0"/>
              </a:rPr>
              <a:t>..</a:t>
            </a:r>
            <a:endParaRPr lang="en-IN" sz="4400" dirty="0">
              <a:solidFill>
                <a:schemeClr val="tx1"/>
              </a:solidFill>
              <a:latin typeface="Bernard MT Condensed" panose="02050806060905020404" pitchFamily="18" charset="0"/>
            </a:endParaRPr>
          </a:p>
        </p:txBody>
      </p:sp>
      <p:sp>
        <p:nvSpPr>
          <p:cNvPr id="6" name="Rectangle 5">
            <a:extLst>
              <a:ext uri="{FF2B5EF4-FFF2-40B4-BE49-F238E27FC236}">
                <a16:creationId xmlns:a16="http://schemas.microsoft.com/office/drawing/2014/main" id="{FA937C3D-0281-9540-C547-8117D6F356EF}"/>
              </a:ext>
            </a:extLst>
          </p:cNvPr>
          <p:cNvSpPr/>
          <p:nvPr/>
        </p:nvSpPr>
        <p:spPr>
          <a:xfrm>
            <a:off x="3976032" y="5447700"/>
            <a:ext cx="3719480" cy="338554"/>
          </a:xfrm>
          <a:prstGeom prst="rect">
            <a:avLst/>
          </a:prstGeom>
          <a:noFill/>
        </p:spPr>
        <p:txBody>
          <a:bodyPr wrap="none" lIns="91440" tIns="45720" rIns="91440" bIns="45720">
            <a:spAutoFit/>
          </a:bodyPr>
          <a:lstStyle/>
          <a:p>
            <a:r>
              <a:rPr lang="en-IN" sz="1600" dirty="0"/>
              <a:t>Fig 23 : Yearly Termination By Age Group.</a:t>
            </a:r>
          </a:p>
        </p:txBody>
      </p:sp>
      <p:pic>
        <p:nvPicPr>
          <p:cNvPr id="4" name="Picture 3">
            <a:extLst>
              <a:ext uri="{FF2B5EF4-FFF2-40B4-BE49-F238E27FC236}">
                <a16:creationId xmlns:a16="http://schemas.microsoft.com/office/drawing/2014/main" id="{61DC4977-204E-3F1C-1820-3948C59ADA20}"/>
              </a:ext>
            </a:extLst>
          </p:cNvPr>
          <p:cNvPicPr>
            <a:picLocks noChangeAspect="1"/>
          </p:cNvPicPr>
          <p:nvPr/>
        </p:nvPicPr>
        <p:blipFill>
          <a:blip r:embed="rId3"/>
          <a:stretch>
            <a:fillRect/>
          </a:stretch>
        </p:blipFill>
        <p:spPr>
          <a:xfrm>
            <a:off x="3264808" y="2160906"/>
            <a:ext cx="5082937" cy="3250962"/>
          </a:xfrm>
          <a:prstGeom prst="rect">
            <a:avLst/>
          </a:prstGeom>
        </p:spPr>
      </p:pic>
    </p:spTree>
    <p:extLst>
      <p:ext uri="{BB962C8B-B14F-4D97-AF65-F5344CB8AC3E}">
        <p14:creationId xmlns:p14="http://schemas.microsoft.com/office/powerpoint/2010/main" val="600469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403D20-24E0-3845-FAAD-311C86077122}"/>
              </a:ext>
            </a:extLst>
          </p:cNvPr>
          <p:cNvSpPr txBox="1"/>
          <p:nvPr/>
        </p:nvSpPr>
        <p:spPr>
          <a:xfrm>
            <a:off x="3991897" y="2686354"/>
            <a:ext cx="6096000" cy="1107996"/>
          </a:xfrm>
          <a:prstGeom prst="rect">
            <a:avLst/>
          </a:prstGeom>
          <a:noFill/>
        </p:spPr>
        <p:txBody>
          <a:bodyPr wrap="square">
            <a:spAutoFit/>
          </a:bodyPr>
          <a:lstStyle/>
          <a:p>
            <a:r>
              <a:rPr lang="en-US" sz="6600" dirty="0">
                <a:solidFill>
                  <a:srgbClr val="FF0000"/>
                </a:solidFill>
                <a:latin typeface="Bernard MT Condensed" panose="02050806060905020404" pitchFamily="18" charset="0"/>
              </a:rPr>
              <a:t>Thank </a:t>
            </a:r>
            <a:r>
              <a:rPr lang="en-US" sz="6600" dirty="0">
                <a:latin typeface="Bernard MT Condensed" panose="02050806060905020404" pitchFamily="18" charset="0"/>
              </a:rPr>
              <a:t>You</a:t>
            </a:r>
            <a:r>
              <a:rPr lang="en-US" sz="6600" dirty="0">
                <a:solidFill>
                  <a:srgbClr val="FF0000"/>
                </a:solidFill>
                <a:latin typeface="Bernard MT Condensed" panose="02050806060905020404" pitchFamily="18" charset="0"/>
              </a:rPr>
              <a:t> </a:t>
            </a:r>
            <a:endParaRPr lang="en-IN" sz="6600" dirty="0"/>
          </a:p>
        </p:txBody>
      </p:sp>
    </p:spTree>
    <p:extLst>
      <p:ext uri="{BB962C8B-B14F-4D97-AF65-F5344CB8AC3E}">
        <p14:creationId xmlns:p14="http://schemas.microsoft.com/office/powerpoint/2010/main" val="2324314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9214C-A711-CC3C-8649-E54356E95B89}"/>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C0ADA002-EAA4-3714-65D0-A2277A591186}"/>
              </a:ext>
            </a:extLst>
          </p:cNvPr>
          <p:cNvSpPr/>
          <p:nvPr/>
        </p:nvSpPr>
        <p:spPr>
          <a:xfrm>
            <a:off x="1229031" y="4355690"/>
            <a:ext cx="6715434" cy="50758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686D75A-FCA4-FC4A-718F-8070D7AAD53D}"/>
              </a:ext>
            </a:extLst>
          </p:cNvPr>
          <p:cNvSpPr/>
          <p:nvPr/>
        </p:nvSpPr>
        <p:spPr>
          <a:xfrm>
            <a:off x="1229031" y="3120523"/>
            <a:ext cx="8327924" cy="50758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4CE4D87-84F4-0B0A-8CF6-6C529164D8FF}"/>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Key Performance Indicator </a:t>
            </a:r>
            <a:r>
              <a:rPr lang="en-US" sz="4400" dirty="0">
                <a:latin typeface="Bernard MT Condensed" panose="02050806060905020404" pitchFamily="18" charset="0"/>
              </a:rPr>
              <a:t>(KPI)</a:t>
            </a:r>
            <a:endParaRPr lang="en-IN" sz="4400"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367DFF70-0FC3-57F0-0976-8C51988564D2}"/>
              </a:ext>
            </a:extLst>
          </p:cNvPr>
          <p:cNvSpPr>
            <a:spLocks noGrp="1"/>
          </p:cNvSpPr>
          <p:nvPr>
            <p:ph idx="1"/>
          </p:nvPr>
        </p:nvSpPr>
        <p:spPr>
          <a:xfrm>
            <a:off x="1097278" y="2068872"/>
            <a:ext cx="10190153" cy="4213941"/>
          </a:xfrm>
        </p:spPr>
        <p:txBody>
          <a:bodyPr>
            <a:normAutofit/>
          </a:bodyPr>
          <a:lstStyle/>
          <a:p>
            <a:pPr marL="201168" lvl="1" indent="0" algn="just">
              <a:lnSpc>
                <a:spcPct val="150000"/>
              </a:lnSpc>
              <a:buNone/>
            </a:pPr>
            <a:r>
              <a:rPr lang="en-IN" sz="1600" b="1" u="sng" dirty="0"/>
              <a:t>KPI - II : Percent of workers working in Headquarters . </a:t>
            </a:r>
          </a:p>
          <a:p>
            <a:pPr lvl="1">
              <a:lnSpc>
                <a:spcPct val="150000"/>
              </a:lnSpc>
              <a:buFont typeface="Wingdings" panose="05000000000000000000" pitchFamily="2" charset="2"/>
              <a:buChar char="§"/>
            </a:pPr>
            <a:r>
              <a:rPr lang="en-IN" sz="1400" dirty="0"/>
              <a:t>In here, I used </a:t>
            </a:r>
            <a:r>
              <a:rPr lang="en-IN" sz="1400" b="1" dirty="0"/>
              <a:t>the COUNTROWS </a:t>
            </a:r>
            <a:r>
              <a:rPr lang="en-IN" sz="1400" dirty="0"/>
              <a:t>function to count only the rows with </a:t>
            </a:r>
            <a:r>
              <a:rPr lang="en-IN" sz="1400" b="1" dirty="0"/>
              <a:t>Head quarters </a:t>
            </a:r>
            <a:r>
              <a:rPr lang="en-IN" sz="1400" dirty="0"/>
              <a:t>in the </a:t>
            </a:r>
            <a:r>
              <a:rPr lang="en-IN" sz="1400" b="1" dirty="0"/>
              <a:t>location</a:t>
            </a:r>
            <a:r>
              <a:rPr lang="en-IN" sz="1400" dirty="0"/>
              <a:t> column.</a:t>
            </a:r>
          </a:p>
          <a:p>
            <a:pPr marL="201168" lvl="1" indent="0">
              <a:buNone/>
            </a:pPr>
            <a:endParaRPr lang="en-IN" sz="1400" dirty="0"/>
          </a:p>
          <a:p>
            <a:pPr marL="201168" lvl="1" indent="0">
              <a:buNone/>
            </a:pPr>
            <a:r>
              <a:rPr lang="en-IN" sz="1600" b="1" dirty="0"/>
              <a:t>DAX Measure : </a:t>
            </a:r>
            <a:r>
              <a:rPr lang="en-US" sz="1600" b="0" dirty="0">
                <a:solidFill>
                  <a:srgbClr val="000000"/>
                </a:solidFill>
                <a:effectLst/>
                <a:latin typeface="Consolas" panose="020B0609020204030204" pitchFamily="49" charset="0"/>
              </a:rPr>
              <a:t>Hq_Count = </a:t>
            </a:r>
            <a:r>
              <a:rPr lang="en-US" sz="1600" b="0" dirty="0">
                <a:solidFill>
                  <a:srgbClr val="3165BB"/>
                </a:solidFill>
                <a:effectLst/>
                <a:latin typeface="Consolas" panose="020B0609020204030204" pitchFamily="49" charset="0"/>
              </a:rPr>
              <a:t>COUNTROWS</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FILTER</a:t>
            </a:r>
            <a:r>
              <a:rPr lang="en-US" sz="1600" b="0" dirty="0">
                <a:solidFill>
                  <a:srgbClr val="000000"/>
                </a:solidFill>
                <a:effectLst/>
                <a:latin typeface="Consolas" panose="020B0609020204030204" pitchFamily="49" charset="0"/>
              </a:rPr>
              <a:t>(HR,HR[location] = </a:t>
            </a:r>
            <a:r>
              <a:rPr lang="en-US" sz="1600" b="0" dirty="0">
                <a:solidFill>
                  <a:srgbClr val="A31515"/>
                </a:solidFill>
                <a:effectLst/>
                <a:latin typeface="Consolas" panose="020B0609020204030204" pitchFamily="49" charset="0"/>
              </a:rPr>
              <a:t>"Headquarters"</a:t>
            </a:r>
            <a:r>
              <a:rPr lang="en-US" sz="1600" b="0" dirty="0">
                <a:solidFill>
                  <a:srgbClr val="000000"/>
                </a:solidFill>
                <a:effectLst/>
                <a:latin typeface="Consolas" panose="020B0609020204030204" pitchFamily="49" charset="0"/>
              </a:rPr>
              <a:t>))</a:t>
            </a:r>
          </a:p>
          <a:p>
            <a:pPr marL="201168" lvl="1" indent="0">
              <a:buNone/>
            </a:pPr>
            <a:endParaRPr lang="en-IN" sz="1600" dirty="0"/>
          </a:p>
          <a:p>
            <a:pPr lvl="1">
              <a:buFont typeface="Wingdings" panose="05000000000000000000" pitchFamily="2" charset="2"/>
              <a:buChar char="§"/>
            </a:pPr>
            <a:r>
              <a:rPr lang="en-IN" sz="1400" dirty="0"/>
              <a:t>Now to get </a:t>
            </a:r>
            <a:r>
              <a:rPr lang="en-IN" sz="1400" b="1" dirty="0"/>
              <a:t>the Headquarters % </a:t>
            </a:r>
            <a:r>
              <a:rPr lang="en-IN" sz="1400" dirty="0"/>
              <a:t>, divide the Hq_Count with Total number of employees .</a:t>
            </a:r>
          </a:p>
          <a:p>
            <a:pPr lvl="1">
              <a:buFont typeface="Wingdings" panose="05000000000000000000" pitchFamily="2" charset="2"/>
              <a:buChar char="§"/>
            </a:pPr>
            <a:endParaRPr lang="en-IN" sz="1400" dirty="0"/>
          </a:p>
          <a:p>
            <a:pPr marL="201168" lvl="1" indent="0">
              <a:buNone/>
            </a:pPr>
            <a:r>
              <a:rPr lang="en-IN" sz="1600" b="1" dirty="0"/>
              <a:t>DAX Measure : </a:t>
            </a:r>
            <a:r>
              <a:rPr lang="en-US" sz="1600" dirty="0">
                <a:solidFill>
                  <a:srgbClr val="000000"/>
                </a:solidFill>
                <a:latin typeface="Consolas" panose="020B0609020204030204" pitchFamily="49" charset="0"/>
              </a:rPr>
              <a:t>Headquarters</a:t>
            </a:r>
            <a:r>
              <a:rPr lang="en-US" sz="1600" b="0" dirty="0">
                <a:solidFill>
                  <a:srgbClr val="000000"/>
                </a:solidFill>
                <a:effectLst/>
                <a:latin typeface="Consolas" panose="020B0609020204030204" pitchFamily="49" charset="0"/>
              </a:rPr>
              <a:t> % = </a:t>
            </a:r>
            <a:r>
              <a:rPr lang="en-US" sz="1600" b="0" dirty="0">
                <a:solidFill>
                  <a:srgbClr val="3165BB"/>
                </a:solidFill>
                <a:effectLst/>
                <a:latin typeface="Consolas" panose="020B0609020204030204" pitchFamily="49" charset="0"/>
              </a:rPr>
              <a:t>DIVIDE</a:t>
            </a:r>
            <a:r>
              <a:rPr lang="en-US" sz="1600" b="0" dirty="0">
                <a:solidFill>
                  <a:srgbClr val="000000"/>
                </a:solidFill>
                <a:effectLst/>
                <a:latin typeface="Consolas" panose="020B0609020204030204" pitchFamily="49" charset="0"/>
              </a:rPr>
              <a:t>([Hq_Count],[Total_emp])</a:t>
            </a:r>
          </a:p>
          <a:p>
            <a:pPr marL="201168" lvl="1" indent="0">
              <a:buNone/>
            </a:pPr>
            <a:endParaRPr lang="en-IN" sz="1600" b="1" dirty="0"/>
          </a:p>
        </p:txBody>
      </p:sp>
      <p:sp>
        <p:nvSpPr>
          <p:cNvPr id="12" name="Rectangle 11">
            <a:extLst>
              <a:ext uri="{FF2B5EF4-FFF2-40B4-BE49-F238E27FC236}">
                <a16:creationId xmlns:a16="http://schemas.microsoft.com/office/drawing/2014/main" id="{B13675B2-E5AB-5C79-55C5-4B3BEB616B02}"/>
              </a:ext>
            </a:extLst>
          </p:cNvPr>
          <p:cNvSpPr/>
          <p:nvPr/>
        </p:nvSpPr>
        <p:spPr>
          <a:xfrm>
            <a:off x="9101910" y="5392429"/>
            <a:ext cx="2202141" cy="338554"/>
          </a:xfrm>
          <a:prstGeom prst="rect">
            <a:avLst/>
          </a:prstGeom>
          <a:noFill/>
        </p:spPr>
        <p:txBody>
          <a:bodyPr wrap="none" lIns="91440" tIns="45720" rIns="91440" bIns="45720">
            <a:spAutoFit/>
          </a:bodyPr>
          <a:lstStyle/>
          <a:p>
            <a:r>
              <a:rPr lang="en-IN" sz="1600" dirty="0"/>
              <a:t>Fig 3 : Headquarters % </a:t>
            </a:r>
          </a:p>
        </p:txBody>
      </p:sp>
      <p:pic>
        <p:nvPicPr>
          <p:cNvPr id="10" name="Picture 9">
            <a:extLst>
              <a:ext uri="{FF2B5EF4-FFF2-40B4-BE49-F238E27FC236}">
                <a16:creationId xmlns:a16="http://schemas.microsoft.com/office/drawing/2014/main" id="{4C2881AF-49D2-A3F7-99B1-0E34C8F3C34C}"/>
              </a:ext>
            </a:extLst>
          </p:cNvPr>
          <p:cNvPicPr>
            <a:picLocks noChangeAspect="1"/>
          </p:cNvPicPr>
          <p:nvPr/>
        </p:nvPicPr>
        <p:blipFill>
          <a:blip r:embed="rId3"/>
          <a:stretch>
            <a:fillRect/>
          </a:stretch>
        </p:blipFill>
        <p:spPr>
          <a:xfrm>
            <a:off x="9101910" y="4244123"/>
            <a:ext cx="2080440" cy="1127858"/>
          </a:xfrm>
          <a:prstGeom prst="rect">
            <a:avLst/>
          </a:prstGeom>
        </p:spPr>
      </p:pic>
    </p:spTree>
    <p:extLst>
      <p:ext uri="{BB962C8B-B14F-4D97-AF65-F5344CB8AC3E}">
        <p14:creationId xmlns:p14="http://schemas.microsoft.com/office/powerpoint/2010/main" val="1142228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D53A3-3B95-A25A-D9B8-24D8AEDD7B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925B3-5670-8DE4-B48D-E8AFDE476571}"/>
              </a:ext>
            </a:extLst>
          </p:cNvPr>
          <p:cNvSpPr/>
          <p:nvPr/>
        </p:nvSpPr>
        <p:spPr>
          <a:xfrm>
            <a:off x="1229031" y="3234813"/>
            <a:ext cx="4788311" cy="511277"/>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C2ADCD-3208-94B6-1629-5749AB2283CA}"/>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a:t>
            </a:r>
            <a:r>
              <a:rPr lang="en-US" sz="4400" dirty="0">
                <a:solidFill>
                  <a:srgbClr val="FF0000"/>
                </a:solidFill>
                <a:latin typeface="Bernard MT Condensed" panose="02050806060905020404" pitchFamily="18" charset="0"/>
              </a:rPr>
              <a:t> Key Performance Indicator </a:t>
            </a:r>
            <a:r>
              <a:rPr lang="en-US" sz="4400" dirty="0">
                <a:latin typeface="Bernard MT Condensed" panose="02050806060905020404" pitchFamily="18" charset="0"/>
              </a:rPr>
              <a:t>(KPI)</a:t>
            </a:r>
            <a:endParaRPr lang="en-IN" sz="4400" dirty="0">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14450D0B-973B-2CE2-8B1C-C44B5D7DD059}"/>
              </a:ext>
            </a:extLst>
          </p:cNvPr>
          <p:cNvSpPr>
            <a:spLocks noGrp="1"/>
          </p:cNvSpPr>
          <p:nvPr>
            <p:ph idx="1"/>
          </p:nvPr>
        </p:nvSpPr>
        <p:spPr>
          <a:xfrm>
            <a:off x="1097280" y="2068872"/>
            <a:ext cx="10190151" cy="4213941"/>
          </a:xfrm>
        </p:spPr>
        <p:txBody>
          <a:bodyPr>
            <a:normAutofit/>
          </a:bodyPr>
          <a:lstStyle/>
          <a:p>
            <a:pPr marL="201168" lvl="1" indent="0" algn="just">
              <a:lnSpc>
                <a:spcPct val="150000"/>
              </a:lnSpc>
              <a:buNone/>
            </a:pPr>
            <a:r>
              <a:rPr lang="en-IN" sz="1600" b="1" u="sng" dirty="0"/>
              <a:t>KPI - III : Average Age .</a:t>
            </a:r>
            <a:r>
              <a:rPr lang="en-IN" sz="1600" b="1" dirty="0"/>
              <a:t> </a:t>
            </a:r>
          </a:p>
          <a:p>
            <a:pPr lvl="1">
              <a:lnSpc>
                <a:spcPct val="150000"/>
              </a:lnSpc>
              <a:buFont typeface="Wingdings" panose="05000000000000000000" pitchFamily="2" charset="2"/>
              <a:buChar char="§"/>
            </a:pPr>
            <a:r>
              <a:rPr lang="en-IN" sz="1400" dirty="0"/>
              <a:t>In finding the average age , I used the Dax Measure that average the </a:t>
            </a:r>
            <a:r>
              <a:rPr lang="en-IN" sz="1400" b="1" dirty="0"/>
              <a:t>age</a:t>
            </a:r>
            <a:r>
              <a:rPr lang="en-IN" sz="1400" dirty="0"/>
              <a:t> </a:t>
            </a:r>
            <a:r>
              <a:rPr lang="en-IN" sz="1400" b="1" dirty="0"/>
              <a:t>column</a:t>
            </a:r>
            <a:r>
              <a:rPr lang="en-IN" sz="1400" dirty="0"/>
              <a:t> in the </a:t>
            </a:r>
            <a:r>
              <a:rPr lang="en-IN" sz="1400" b="1" dirty="0"/>
              <a:t>HR table</a:t>
            </a:r>
            <a:r>
              <a:rPr lang="en-IN" sz="1400" dirty="0"/>
              <a:t>.</a:t>
            </a:r>
          </a:p>
          <a:p>
            <a:pPr marL="201168" lvl="1" indent="0">
              <a:lnSpc>
                <a:spcPct val="150000"/>
              </a:lnSpc>
              <a:buNone/>
            </a:pPr>
            <a:endParaRPr lang="en-IN" sz="1400" dirty="0"/>
          </a:p>
          <a:p>
            <a:pPr marL="201168" lvl="1" indent="0">
              <a:buNone/>
            </a:pPr>
            <a:r>
              <a:rPr lang="en-IN" sz="1600" b="1" dirty="0"/>
              <a:t>DAX Measure : </a:t>
            </a:r>
            <a:r>
              <a:rPr lang="en-US" sz="1600" b="0" dirty="0">
                <a:solidFill>
                  <a:srgbClr val="000000"/>
                </a:solidFill>
                <a:effectLst/>
                <a:latin typeface="Consolas" panose="020B0609020204030204" pitchFamily="49" charset="0"/>
              </a:rPr>
              <a:t>Average_age = </a:t>
            </a:r>
            <a:r>
              <a:rPr lang="en-US" sz="1600" b="0" dirty="0">
                <a:solidFill>
                  <a:srgbClr val="3165BB"/>
                </a:solidFill>
                <a:effectLst/>
                <a:latin typeface="Consolas" panose="020B0609020204030204" pitchFamily="49" charset="0"/>
              </a:rPr>
              <a:t>AVERAGE</a:t>
            </a:r>
            <a:r>
              <a:rPr lang="en-US" sz="1600" b="0" dirty="0">
                <a:solidFill>
                  <a:srgbClr val="000000"/>
                </a:solidFill>
                <a:effectLst/>
                <a:latin typeface="Consolas" panose="020B0609020204030204" pitchFamily="49" charset="0"/>
              </a:rPr>
              <a:t>(HR[Age])</a:t>
            </a:r>
          </a:p>
          <a:p>
            <a:pPr marL="201168" lvl="1" indent="0">
              <a:buNone/>
            </a:pPr>
            <a:endParaRPr lang="en-IN" sz="1600" dirty="0"/>
          </a:p>
          <a:p>
            <a:pPr marL="201168" lvl="1" indent="0">
              <a:buNone/>
            </a:pPr>
            <a:endParaRPr lang="en-IN" sz="1600" b="1" dirty="0"/>
          </a:p>
        </p:txBody>
      </p:sp>
      <p:sp>
        <p:nvSpPr>
          <p:cNvPr id="12" name="Rectangle 11">
            <a:extLst>
              <a:ext uri="{FF2B5EF4-FFF2-40B4-BE49-F238E27FC236}">
                <a16:creationId xmlns:a16="http://schemas.microsoft.com/office/drawing/2014/main" id="{1AF27BDE-09CB-6CA6-3C03-9F824168068D}"/>
              </a:ext>
            </a:extLst>
          </p:cNvPr>
          <p:cNvSpPr/>
          <p:nvPr/>
        </p:nvSpPr>
        <p:spPr>
          <a:xfrm>
            <a:off x="8364489" y="4931467"/>
            <a:ext cx="1872949" cy="338554"/>
          </a:xfrm>
          <a:prstGeom prst="rect">
            <a:avLst/>
          </a:prstGeom>
          <a:noFill/>
        </p:spPr>
        <p:txBody>
          <a:bodyPr wrap="none" lIns="91440" tIns="45720" rIns="91440" bIns="45720">
            <a:spAutoFit/>
          </a:bodyPr>
          <a:lstStyle/>
          <a:p>
            <a:r>
              <a:rPr lang="en-IN" sz="1600" dirty="0"/>
              <a:t>Fig 4 : Average Age </a:t>
            </a:r>
          </a:p>
        </p:txBody>
      </p:sp>
      <p:pic>
        <p:nvPicPr>
          <p:cNvPr id="11" name="Picture 10">
            <a:extLst>
              <a:ext uri="{FF2B5EF4-FFF2-40B4-BE49-F238E27FC236}">
                <a16:creationId xmlns:a16="http://schemas.microsoft.com/office/drawing/2014/main" id="{706C716C-6299-58A3-49FD-984B84BF4F36}"/>
              </a:ext>
            </a:extLst>
          </p:cNvPr>
          <p:cNvPicPr>
            <a:picLocks noChangeAspect="1"/>
          </p:cNvPicPr>
          <p:nvPr/>
        </p:nvPicPr>
        <p:blipFill>
          <a:blip r:embed="rId3"/>
          <a:stretch>
            <a:fillRect/>
          </a:stretch>
        </p:blipFill>
        <p:spPr>
          <a:xfrm>
            <a:off x="8098181" y="3455334"/>
            <a:ext cx="2562882" cy="1441016"/>
          </a:xfrm>
          <a:prstGeom prst="rect">
            <a:avLst/>
          </a:prstGeom>
        </p:spPr>
      </p:pic>
    </p:spTree>
    <p:extLst>
      <p:ext uri="{BB962C8B-B14F-4D97-AF65-F5344CB8AC3E}">
        <p14:creationId xmlns:p14="http://schemas.microsoft.com/office/powerpoint/2010/main" val="158100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2776-FE2E-0EFD-0A9C-4B8869CA51D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7F5298E-C2FC-BB6F-8C97-15358954D1BB}"/>
              </a:ext>
            </a:extLst>
          </p:cNvPr>
          <p:cNvSpPr/>
          <p:nvPr/>
        </p:nvSpPr>
        <p:spPr>
          <a:xfrm>
            <a:off x="1288026" y="2743200"/>
            <a:ext cx="4916129" cy="39329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11A0417-5FD3-356C-3E0F-108DD3C7D4B2}"/>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Line Chart </a:t>
            </a:r>
            <a:r>
              <a:rPr lang="en-US" sz="4400" dirty="0">
                <a:solidFill>
                  <a:schemeClr val="tx1"/>
                </a:solidFill>
                <a:latin typeface="Bernard MT Condensed" panose="02050806060905020404" pitchFamily="18" charset="0"/>
              </a:rPr>
              <a:t>.. </a:t>
            </a:r>
            <a:endParaRPr lang="en-IN" sz="4400" dirty="0">
              <a:solidFill>
                <a:srgbClr val="FF0000"/>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0536FF94-FF50-20A0-1FF7-18A30B1640F9}"/>
              </a:ext>
            </a:extLst>
          </p:cNvPr>
          <p:cNvSpPr>
            <a:spLocks noGrp="1"/>
          </p:cNvSpPr>
          <p:nvPr>
            <p:ph idx="1"/>
          </p:nvPr>
        </p:nvSpPr>
        <p:spPr>
          <a:xfrm>
            <a:off x="965528" y="1869330"/>
            <a:ext cx="10260943" cy="3760891"/>
          </a:xfrm>
        </p:spPr>
        <p:txBody>
          <a:bodyPr/>
          <a:lstStyle/>
          <a:p>
            <a:pPr marL="201168" lvl="1" indent="0" algn="just">
              <a:lnSpc>
                <a:spcPct val="150000"/>
              </a:lnSpc>
              <a:buNone/>
            </a:pPr>
            <a:r>
              <a:rPr lang="en-IN" sz="1600" b="1" u="sng" dirty="0"/>
              <a:t>Task - 2 : Line Chart showing the Hiring rate per year.</a:t>
            </a:r>
          </a:p>
          <a:p>
            <a:pPr lvl="1">
              <a:lnSpc>
                <a:spcPct val="150000"/>
              </a:lnSpc>
              <a:buFont typeface="Wingdings" panose="05000000000000000000" pitchFamily="2" charset="2"/>
              <a:buChar char="§"/>
            </a:pPr>
            <a:r>
              <a:rPr lang="en-IN" sz="1200" dirty="0"/>
              <a:t>First, I will extract the </a:t>
            </a:r>
            <a:r>
              <a:rPr lang="en-IN" sz="1200" b="1" dirty="0"/>
              <a:t>year</a:t>
            </a:r>
            <a:r>
              <a:rPr lang="en-IN" sz="1200" dirty="0"/>
              <a:t> from the </a:t>
            </a:r>
            <a:r>
              <a:rPr lang="en-IN" sz="1200" b="1" dirty="0"/>
              <a:t>hire_date </a:t>
            </a:r>
            <a:r>
              <a:rPr lang="en-IN" sz="1200" dirty="0"/>
              <a:t>column and name that column as </a:t>
            </a:r>
            <a:r>
              <a:rPr lang="en-IN" sz="1200" b="1" dirty="0"/>
              <a:t>Hire_Year</a:t>
            </a:r>
            <a:r>
              <a:rPr lang="en-IN" sz="1200" dirty="0"/>
              <a:t>.</a:t>
            </a:r>
          </a:p>
          <a:p>
            <a:pPr marL="201168" lvl="1" indent="0">
              <a:lnSpc>
                <a:spcPct val="150000"/>
              </a:lnSpc>
              <a:buNone/>
            </a:pPr>
            <a:r>
              <a:rPr lang="en-IN" sz="1600" b="1" dirty="0"/>
              <a:t>    DAX Measure : </a:t>
            </a:r>
            <a:r>
              <a:rPr lang="en-US" sz="1600" b="0" dirty="0">
                <a:solidFill>
                  <a:srgbClr val="000000"/>
                </a:solidFill>
                <a:effectLst/>
                <a:latin typeface="Consolas" panose="020B0609020204030204" pitchFamily="49" charset="0"/>
              </a:rPr>
              <a:t>Hire_Year = </a:t>
            </a:r>
            <a:r>
              <a:rPr lang="en-US" sz="1600" b="0" dirty="0">
                <a:solidFill>
                  <a:srgbClr val="3165BB"/>
                </a:solidFill>
                <a:effectLst/>
                <a:latin typeface="Consolas" panose="020B0609020204030204" pitchFamily="49" charset="0"/>
              </a:rPr>
              <a:t>YEAR</a:t>
            </a:r>
            <a:r>
              <a:rPr lang="en-US" sz="1600" b="0" dirty="0">
                <a:solidFill>
                  <a:srgbClr val="000000"/>
                </a:solidFill>
                <a:effectLst/>
                <a:latin typeface="Consolas" panose="020B0609020204030204" pitchFamily="49" charset="0"/>
              </a:rPr>
              <a:t>(HR[hire_date])	</a:t>
            </a:r>
          </a:p>
          <a:p>
            <a:pPr lvl="1">
              <a:lnSpc>
                <a:spcPct val="150000"/>
              </a:lnSpc>
              <a:buFont typeface="Wingdings" panose="05000000000000000000" pitchFamily="2" charset="2"/>
              <a:buChar char="§"/>
            </a:pPr>
            <a:r>
              <a:rPr lang="en-US" sz="1400" dirty="0">
                <a:solidFill>
                  <a:srgbClr val="000000"/>
                </a:solidFill>
              </a:rPr>
              <a:t>By keeping Hire_Year in X axis and Total_Emp in Y axis, a line chart is created displaying </a:t>
            </a:r>
            <a:r>
              <a:rPr lang="en-US" sz="1400" b="1" dirty="0">
                <a:solidFill>
                  <a:srgbClr val="000000"/>
                </a:solidFill>
              </a:rPr>
              <a:t>Hiring Rate per Year</a:t>
            </a:r>
            <a:r>
              <a:rPr lang="en-US" sz="1400" dirty="0">
                <a:solidFill>
                  <a:srgbClr val="000000"/>
                </a:solidFill>
              </a:rPr>
              <a:t>.</a:t>
            </a:r>
          </a:p>
          <a:p>
            <a:pPr marL="201168" lvl="1" indent="0">
              <a:lnSpc>
                <a:spcPct val="150000"/>
              </a:lnSpc>
              <a:buNone/>
            </a:pPr>
            <a:endParaRPr lang="en-US" sz="1600" b="0" dirty="0">
              <a:solidFill>
                <a:srgbClr val="00000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D6374ABF-1E2D-65A8-1322-2EDE51300137}"/>
              </a:ext>
            </a:extLst>
          </p:cNvPr>
          <p:cNvPicPr>
            <a:picLocks noChangeAspect="1"/>
          </p:cNvPicPr>
          <p:nvPr/>
        </p:nvPicPr>
        <p:blipFill>
          <a:blip r:embed="rId2"/>
          <a:stretch>
            <a:fillRect/>
          </a:stretch>
        </p:blipFill>
        <p:spPr>
          <a:xfrm>
            <a:off x="1651818" y="3571715"/>
            <a:ext cx="8563897" cy="2270957"/>
          </a:xfrm>
          <a:prstGeom prst="rect">
            <a:avLst/>
          </a:prstGeom>
        </p:spPr>
      </p:pic>
      <p:sp>
        <p:nvSpPr>
          <p:cNvPr id="8" name="Rectangle 7">
            <a:extLst>
              <a:ext uri="{FF2B5EF4-FFF2-40B4-BE49-F238E27FC236}">
                <a16:creationId xmlns:a16="http://schemas.microsoft.com/office/drawing/2014/main" id="{5AE81421-E62B-6C6F-1521-3151F4570B1B}"/>
              </a:ext>
            </a:extLst>
          </p:cNvPr>
          <p:cNvSpPr/>
          <p:nvPr/>
        </p:nvSpPr>
        <p:spPr>
          <a:xfrm>
            <a:off x="4694388" y="5842672"/>
            <a:ext cx="2478755" cy="338554"/>
          </a:xfrm>
          <a:prstGeom prst="rect">
            <a:avLst/>
          </a:prstGeom>
          <a:noFill/>
        </p:spPr>
        <p:txBody>
          <a:bodyPr wrap="none" lIns="91440" tIns="45720" rIns="91440" bIns="45720">
            <a:spAutoFit/>
          </a:bodyPr>
          <a:lstStyle/>
          <a:p>
            <a:r>
              <a:rPr lang="en-IN" sz="1600" dirty="0"/>
              <a:t>Fig 5 : Hiring Rate per Year</a:t>
            </a:r>
          </a:p>
        </p:txBody>
      </p:sp>
    </p:spTree>
    <p:extLst>
      <p:ext uri="{BB962C8B-B14F-4D97-AF65-F5344CB8AC3E}">
        <p14:creationId xmlns:p14="http://schemas.microsoft.com/office/powerpoint/2010/main" val="2619523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3813C-DB1A-6CCC-FE3F-5F16204E4B4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BA1F6D3-BDAF-B1D9-60B8-7D87AF7C30C5}"/>
              </a:ext>
            </a:extLst>
          </p:cNvPr>
          <p:cNvSpPr/>
          <p:nvPr/>
        </p:nvSpPr>
        <p:spPr>
          <a:xfrm>
            <a:off x="1258530" y="5220928"/>
            <a:ext cx="9655277" cy="48178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04022AC-AB33-CA92-C532-4C50FC464A6C}"/>
              </a:ext>
            </a:extLst>
          </p:cNvPr>
          <p:cNvSpPr/>
          <p:nvPr/>
        </p:nvSpPr>
        <p:spPr>
          <a:xfrm>
            <a:off x="1268362" y="4355690"/>
            <a:ext cx="7914968" cy="48178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DB8033E5-9ABD-6612-427A-231282BA0865}"/>
              </a:ext>
            </a:extLst>
          </p:cNvPr>
          <p:cNvSpPr/>
          <p:nvPr/>
        </p:nvSpPr>
        <p:spPr>
          <a:xfrm>
            <a:off x="1288026" y="3559278"/>
            <a:ext cx="7472516" cy="412955"/>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A3E190E-08CC-6660-CCFF-094C09376970}"/>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Donut Chart </a:t>
            </a:r>
            <a:r>
              <a:rPr lang="en-US" sz="4400" dirty="0">
                <a:solidFill>
                  <a:schemeClr val="tx1"/>
                </a:solidFill>
                <a:latin typeface="Bernard MT Condensed" panose="02050806060905020404" pitchFamily="18" charset="0"/>
              </a:rPr>
              <a:t>.. </a:t>
            </a:r>
            <a:endParaRPr lang="en-IN" sz="4400" dirty="0">
              <a:solidFill>
                <a:srgbClr val="FF0000"/>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0F670C0E-5B6D-741E-893E-66340E537719}"/>
              </a:ext>
            </a:extLst>
          </p:cNvPr>
          <p:cNvSpPr>
            <a:spLocks noGrp="1"/>
          </p:cNvSpPr>
          <p:nvPr>
            <p:ph idx="1"/>
          </p:nvPr>
        </p:nvSpPr>
        <p:spPr>
          <a:xfrm>
            <a:off x="1014689" y="1928324"/>
            <a:ext cx="10223581" cy="4167676"/>
          </a:xfrm>
        </p:spPr>
        <p:txBody>
          <a:bodyPr/>
          <a:lstStyle/>
          <a:p>
            <a:pPr marL="201168" lvl="1" indent="0" algn="just">
              <a:lnSpc>
                <a:spcPct val="150000"/>
              </a:lnSpc>
              <a:buNone/>
            </a:pPr>
            <a:r>
              <a:rPr lang="en-IN" sz="1600" b="1" u="sng" dirty="0"/>
              <a:t>Task - 3 : Don’t Chart Representing the gender of Employees </a:t>
            </a:r>
          </a:p>
          <a:p>
            <a:pPr lvl="1">
              <a:lnSpc>
                <a:spcPct val="150000"/>
              </a:lnSpc>
              <a:buFont typeface="Wingdings" panose="05000000000000000000" pitchFamily="2" charset="2"/>
              <a:buChar char="§"/>
            </a:pPr>
            <a:r>
              <a:rPr lang="en-US" sz="1400" dirty="0">
                <a:solidFill>
                  <a:srgbClr val="000000"/>
                </a:solidFill>
              </a:rPr>
              <a:t>To create this chart, I used the COUNTROWS function to count the Male, Females and Non-Conforming gender. This can also be done by keeping the gender column in legend and Count of id in Values.</a:t>
            </a:r>
          </a:p>
          <a:p>
            <a:pPr marL="201168" lvl="1" indent="0">
              <a:lnSpc>
                <a:spcPct val="150000"/>
              </a:lnSpc>
              <a:buNone/>
            </a:pPr>
            <a:r>
              <a:rPr lang="en-US" sz="1400" dirty="0">
                <a:solidFill>
                  <a:srgbClr val="000000"/>
                </a:solidFill>
              </a:rPr>
              <a:t>For Male  ,</a:t>
            </a:r>
          </a:p>
          <a:p>
            <a:pPr marL="201168" lvl="1" indent="0">
              <a:lnSpc>
                <a:spcPct val="150000"/>
              </a:lnSpc>
              <a:buNone/>
            </a:pPr>
            <a:r>
              <a:rPr lang="en-US" sz="1400" dirty="0">
                <a:solidFill>
                  <a:srgbClr val="000000"/>
                </a:solidFill>
              </a:rPr>
              <a:t>   </a:t>
            </a:r>
            <a:r>
              <a:rPr lang="en-US" sz="1600" b="1" dirty="0">
                <a:solidFill>
                  <a:srgbClr val="000000"/>
                </a:solidFill>
              </a:rPr>
              <a:t>DAX Measure : </a:t>
            </a:r>
            <a:r>
              <a:rPr lang="en-US" sz="1600" b="0" dirty="0">
                <a:solidFill>
                  <a:srgbClr val="000000"/>
                </a:solidFill>
                <a:effectLst/>
                <a:latin typeface="Consolas" panose="020B0609020204030204" pitchFamily="49" charset="0"/>
              </a:rPr>
              <a:t>Male_Count = </a:t>
            </a:r>
            <a:r>
              <a:rPr lang="en-US" sz="1600" b="0" dirty="0">
                <a:solidFill>
                  <a:srgbClr val="3165BB"/>
                </a:solidFill>
                <a:effectLst/>
                <a:latin typeface="Consolas" panose="020B0609020204030204" pitchFamily="49" charset="0"/>
              </a:rPr>
              <a:t>COUNTROWS</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FILTER</a:t>
            </a:r>
            <a:r>
              <a:rPr lang="en-US" sz="1600" b="0" dirty="0">
                <a:solidFill>
                  <a:srgbClr val="000000"/>
                </a:solidFill>
                <a:effectLst/>
                <a:latin typeface="Consolas" panose="020B0609020204030204" pitchFamily="49" charset="0"/>
              </a:rPr>
              <a:t>(HR,HR[gender] = </a:t>
            </a:r>
            <a:r>
              <a:rPr lang="en-US" sz="1600" b="0" dirty="0">
                <a:solidFill>
                  <a:srgbClr val="A31515"/>
                </a:solidFill>
                <a:effectLst/>
                <a:latin typeface="Consolas" panose="020B0609020204030204" pitchFamily="49" charset="0"/>
              </a:rPr>
              <a:t>"Male"</a:t>
            </a:r>
            <a:r>
              <a:rPr lang="en-US" sz="1600" b="0" dirty="0">
                <a:solidFill>
                  <a:srgbClr val="0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a:p>
            <a:pPr marL="201168" lvl="1" indent="0">
              <a:lnSpc>
                <a:spcPct val="150000"/>
              </a:lnSpc>
              <a:buNone/>
            </a:pPr>
            <a:r>
              <a:rPr lang="en-US" sz="1400" dirty="0">
                <a:solidFill>
                  <a:srgbClr val="000000"/>
                </a:solidFill>
              </a:rPr>
              <a:t>For</a:t>
            </a:r>
            <a:r>
              <a:rPr lang="en-US" sz="1400" b="1" dirty="0">
                <a:solidFill>
                  <a:srgbClr val="000000"/>
                </a:solidFill>
              </a:rPr>
              <a:t> </a:t>
            </a:r>
            <a:r>
              <a:rPr lang="en-US" sz="1400" dirty="0">
                <a:solidFill>
                  <a:srgbClr val="000000"/>
                </a:solidFill>
              </a:rPr>
              <a:t>Female</a:t>
            </a:r>
            <a:r>
              <a:rPr lang="en-US" sz="1400" b="1" dirty="0">
                <a:solidFill>
                  <a:srgbClr val="000000"/>
                </a:solidFill>
              </a:rPr>
              <a:t>  ,</a:t>
            </a:r>
          </a:p>
          <a:p>
            <a:pPr marL="201168" lvl="1" indent="0">
              <a:lnSpc>
                <a:spcPct val="150000"/>
              </a:lnSpc>
              <a:buNone/>
            </a:pPr>
            <a:r>
              <a:rPr lang="en-US" sz="1200" dirty="0">
                <a:solidFill>
                  <a:srgbClr val="000000"/>
                </a:solidFill>
              </a:rPr>
              <a:t>   </a:t>
            </a:r>
            <a:r>
              <a:rPr lang="en-US" sz="1600" b="1" dirty="0">
                <a:solidFill>
                  <a:srgbClr val="000000"/>
                </a:solidFill>
              </a:rPr>
              <a:t>DAX Measure : </a:t>
            </a:r>
            <a:r>
              <a:rPr lang="en-US" sz="1600" b="0" dirty="0">
                <a:solidFill>
                  <a:srgbClr val="000000"/>
                </a:solidFill>
                <a:effectLst/>
                <a:latin typeface="Consolas" panose="020B0609020204030204" pitchFamily="49" charset="0"/>
              </a:rPr>
              <a:t>Female_Count = </a:t>
            </a:r>
            <a:r>
              <a:rPr lang="en-US" sz="1600" b="0" dirty="0">
                <a:solidFill>
                  <a:srgbClr val="3165BB"/>
                </a:solidFill>
                <a:effectLst/>
                <a:latin typeface="Consolas" panose="020B0609020204030204" pitchFamily="49" charset="0"/>
              </a:rPr>
              <a:t>COUNTROWS</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FILTER</a:t>
            </a:r>
            <a:r>
              <a:rPr lang="en-US" sz="1600" b="0" dirty="0">
                <a:solidFill>
                  <a:srgbClr val="000000"/>
                </a:solidFill>
                <a:effectLst/>
                <a:latin typeface="Consolas" panose="020B0609020204030204" pitchFamily="49" charset="0"/>
              </a:rPr>
              <a:t>(HR,HR[gender] = </a:t>
            </a:r>
            <a:r>
              <a:rPr lang="en-US" sz="1600" b="0" dirty="0">
                <a:solidFill>
                  <a:srgbClr val="A31515"/>
                </a:solidFill>
                <a:effectLst/>
                <a:latin typeface="Consolas" panose="020B0609020204030204" pitchFamily="49" charset="0"/>
              </a:rPr>
              <a:t>“Female"</a:t>
            </a:r>
            <a:r>
              <a:rPr lang="en-US" sz="1600" b="0" dirty="0">
                <a:solidFill>
                  <a:srgbClr val="000000"/>
                </a:solidFill>
                <a:effectLst/>
                <a:latin typeface="Consolas" panose="020B0609020204030204" pitchFamily="49" charset="0"/>
              </a:rPr>
              <a:t>))</a:t>
            </a:r>
          </a:p>
          <a:p>
            <a:pPr marL="201168" lvl="1" indent="0">
              <a:lnSpc>
                <a:spcPct val="150000"/>
              </a:lnSpc>
              <a:buNone/>
            </a:pPr>
            <a:r>
              <a:rPr lang="en-US" sz="1400" dirty="0">
                <a:solidFill>
                  <a:srgbClr val="000000"/>
                </a:solidFill>
              </a:rPr>
              <a:t>For Non-Conforming ,</a:t>
            </a:r>
          </a:p>
          <a:p>
            <a:pPr marL="201168" lvl="1" indent="0">
              <a:lnSpc>
                <a:spcPct val="150000"/>
              </a:lnSpc>
              <a:buNone/>
            </a:pPr>
            <a:r>
              <a:rPr lang="en-US" sz="1600" dirty="0">
                <a:solidFill>
                  <a:srgbClr val="000000"/>
                </a:solidFill>
              </a:rPr>
              <a:t>  </a:t>
            </a:r>
            <a:r>
              <a:rPr lang="en-US" sz="1600" b="1" dirty="0">
                <a:solidFill>
                  <a:srgbClr val="000000"/>
                </a:solidFill>
              </a:rPr>
              <a:t>DAX Measure : </a:t>
            </a:r>
            <a:r>
              <a:rPr lang="en-US" sz="1600" b="0" dirty="0">
                <a:solidFill>
                  <a:srgbClr val="000000"/>
                </a:solidFill>
                <a:effectLst/>
                <a:latin typeface="Consolas" panose="020B0609020204030204" pitchFamily="49" charset="0"/>
              </a:rPr>
              <a:t>Non-Conforming_Count = </a:t>
            </a:r>
            <a:r>
              <a:rPr lang="en-US" sz="1600" b="0" dirty="0">
                <a:solidFill>
                  <a:srgbClr val="3165BB"/>
                </a:solidFill>
                <a:effectLst/>
                <a:latin typeface="Consolas" panose="020B0609020204030204" pitchFamily="49" charset="0"/>
              </a:rPr>
              <a:t>COUNTROWS</a:t>
            </a:r>
            <a:r>
              <a:rPr lang="en-US" sz="1600" b="0" dirty="0">
                <a:solidFill>
                  <a:srgbClr val="000000"/>
                </a:solidFill>
                <a:effectLst/>
                <a:latin typeface="Consolas" panose="020B0609020204030204" pitchFamily="49" charset="0"/>
              </a:rPr>
              <a:t>(</a:t>
            </a:r>
            <a:r>
              <a:rPr lang="en-US" sz="1600" b="0" dirty="0">
                <a:solidFill>
                  <a:srgbClr val="3165BB"/>
                </a:solidFill>
                <a:effectLst/>
                <a:latin typeface="Consolas" panose="020B0609020204030204" pitchFamily="49" charset="0"/>
              </a:rPr>
              <a:t>FILTER</a:t>
            </a:r>
            <a:r>
              <a:rPr lang="en-US" sz="1600" b="0" dirty="0">
                <a:solidFill>
                  <a:srgbClr val="000000"/>
                </a:solidFill>
                <a:effectLst/>
                <a:latin typeface="Consolas" panose="020B0609020204030204" pitchFamily="49" charset="0"/>
              </a:rPr>
              <a:t>(HR,HR[gender] = </a:t>
            </a:r>
            <a:r>
              <a:rPr lang="en-US" sz="1600" b="0" dirty="0">
                <a:solidFill>
                  <a:srgbClr val="A31515"/>
                </a:solidFill>
                <a:effectLst/>
                <a:latin typeface="Consolas" panose="020B0609020204030204" pitchFamily="49" charset="0"/>
              </a:rPr>
              <a:t>“Non-Conforming"</a:t>
            </a:r>
            <a:r>
              <a:rPr lang="en-US" sz="1600" b="0" dirty="0">
                <a:solidFill>
                  <a:srgbClr val="000000"/>
                </a:solidFill>
                <a:effectLst/>
                <a:latin typeface="Consolas" panose="020B0609020204030204" pitchFamily="49" charset="0"/>
              </a:rPr>
              <a:t>))</a:t>
            </a:r>
            <a:endParaRPr lang="en-US" sz="1600" b="1" dirty="0">
              <a:solidFill>
                <a:srgbClr val="000000"/>
              </a:solidFill>
            </a:endParaRPr>
          </a:p>
        </p:txBody>
      </p:sp>
    </p:spTree>
    <p:extLst>
      <p:ext uri="{BB962C8B-B14F-4D97-AF65-F5344CB8AC3E}">
        <p14:creationId xmlns:p14="http://schemas.microsoft.com/office/powerpoint/2010/main" val="3390297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0DF46-2B5D-FF08-B828-EE0006FBA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4540E6-2947-FBAE-AD5E-708381586EE8}"/>
              </a:ext>
            </a:extLst>
          </p:cNvPr>
          <p:cNvSpPr>
            <a:spLocks noGrp="1"/>
          </p:cNvSpPr>
          <p:nvPr>
            <p:ph type="title"/>
          </p:nvPr>
        </p:nvSpPr>
        <p:spPr/>
        <p:txBody>
          <a:bodyPr>
            <a:normAutofit/>
          </a:bodyPr>
          <a:lstStyle/>
          <a:p>
            <a:r>
              <a:rPr lang="en-US" sz="4400" dirty="0">
                <a:solidFill>
                  <a:schemeClr val="tx1"/>
                </a:solidFill>
                <a:latin typeface="Bernard MT Condensed" panose="02050806060905020404" pitchFamily="18" charset="0"/>
              </a:rPr>
              <a:t>&gt; </a:t>
            </a:r>
            <a:r>
              <a:rPr lang="en-US" sz="4400" dirty="0">
                <a:solidFill>
                  <a:srgbClr val="FF0000"/>
                </a:solidFill>
                <a:latin typeface="Bernard MT Condensed" panose="02050806060905020404" pitchFamily="18" charset="0"/>
              </a:rPr>
              <a:t>Donut Chart </a:t>
            </a:r>
            <a:r>
              <a:rPr lang="en-US" sz="4400" dirty="0">
                <a:solidFill>
                  <a:schemeClr val="tx1"/>
                </a:solidFill>
                <a:latin typeface="Bernard MT Condensed" panose="02050806060905020404" pitchFamily="18" charset="0"/>
              </a:rPr>
              <a:t>.. </a:t>
            </a:r>
            <a:endParaRPr lang="en-IN" sz="4400" dirty="0">
              <a:solidFill>
                <a:srgbClr val="FF0000"/>
              </a:solidFill>
              <a:latin typeface="Bernard MT Condensed" panose="02050806060905020404" pitchFamily="18" charset="0"/>
            </a:endParaRPr>
          </a:p>
        </p:txBody>
      </p:sp>
      <p:pic>
        <p:nvPicPr>
          <p:cNvPr id="10" name="Picture 9">
            <a:extLst>
              <a:ext uri="{FF2B5EF4-FFF2-40B4-BE49-F238E27FC236}">
                <a16:creationId xmlns:a16="http://schemas.microsoft.com/office/drawing/2014/main" id="{6734A4F0-D4A9-4998-553A-252722FD1B88}"/>
              </a:ext>
            </a:extLst>
          </p:cNvPr>
          <p:cNvPicPr>
            <a:picLocks noChangeAspect="1"/>
          </p:cNvPicPr>
          <p:nvPr/>
        </p:nvPicPr>
        <p:blipFill>
          <a:blip r:embed="rId2"/>
          <a:stretch>
            <a:fillRect/>
          </a:stretch>
        </p:blipFill>
        <p:spPr>
          <a:xfrm>
            <a:off x="1949926" y="2193228"/>
            <a:ext cx="8423106" cy="3086695"/>
          </a:xfrm>
          <a:prstGeom prst="rect">
            <a:avLst/>
          </a:prstGeom>
        </p:spPr>
      </p:pic>
      <p:sp>
        <p:nvSpPr>
          <p:cNvPr id="11" name="Rectangle 10">
            <a:extLst>
              <a:ext uri="{FF2B5EF4-FFF2-40B4-BE49-F238E27FC236}">
                <a16:creationId xmlns:a16="http://schemas.microsoft.com/office/drawing/2014/main" id="{D528587F-BC9B-EBB8-B87B-E4B34FACF56F}"/>
              </a:ext>
            </a:extLst>
          </p:cNvPr>
          <p:cNvSpPr/>
          <p:nvPr/>
        </p:nvSpPr>
        <p:spPr>
          <a:xfrm>
            <a:off x="3662001" y="5293340"/>
            <a:ext cx="5144422" cy="338554"/>
          </a:xfrm>
          <a:prstGeom prst="rect">
            <a:avLst/>
          </a:prstGeom>
          <a:noFill/>
        </p:spPr>
        <p:txBody>
          <a:bodyPr wrap="none" lIns="91440" tIns="45720" rIns="91440" bIns="45720">
            <a:spAutoFit/>
          </a:bodyPr>
          <a:lstStyle/>
          <a:p>
            <a:r>
              <a:rPr lang="en-IN" sz="1600" dirty="0"/>
              <a:t>Fig 6 :Donut Chart Representing the gender of Employees</a:t>
            </a:r>
          </a:p>
        </p:txBody>
      </p:sp>
    </p:spTree>
    <p:extLst>
      <p:ext uri="{BB962C8B-B14F-4D97-AF65-F5344CB8AC3E}">
        <p14:creationId xmlns:p14="http://schemas.microsoft.com/office/powerpoint/2010/main" val="395550699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{BFA86DCC-91E1-4971-B13B-DF77EA2E0D01}tf33845126_win32</Template>
  <TotalTime>692</TotalTime>
  <Words>3942</Words>
  <Application>Microsoft Office PowerPoint</Application>
  <PresentationFormat>Widescreen</PresentationFormat>
  <Paragraphs>286</Paragraphs>
  <Slides>45</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Aptos</vt:lpstr>
      <vt:lpstr>Bernard MT Condensed</vt:lpstr>
      <vt:lpstr>Bookman Old Style</vt:lpstr>
      <vt:lpstr>Calibri</vt:lpstr>
      <vt:lpstr>Consolas</vt:lpstr>
      <vt:lpstr>Franklin Gothic Book</vt:lpstr>
      <vt:lpstr>Wingdings</vt:lpstr>
      <vt:lpstr>1_RetrospectVTI</vt:lpstr>
      <vt:lpstr>HR ANALYSIS</vt:lpstr>
      <vt:lpstr>Task Insights</vt:lpstr>
      <vt:lpstr>&gt; Key Performance Indicator (KPI)</vt:lpstr>
      <vt:lpstr>&gt; Key Performance Indicator (KPI)</vt:lpstr>
      <vt:lpstr>&gt; Key Performance Indicator (KPI)</vt:lpstr>
      <vt:lpstr>&gt; Key Performance Indicator (KPI)</vt:lpstr>
      <vt:lpstr>&gt; Line Chart .. </vt:lpstr>
      <vt:lpstr>&gt; Donut Chart .. </vt:lpstr>
      <vt:lpstr>&gt; Donut Chart .. </vt:lpstr>
      <vt:lpstr>&gt; Bar Chart .. </vt:lpstr>
      <vt:lpstr>&gt; Bar Chart .. </vt:lpstr>
      <vt:lpstr>&gt; Bar Chart .. </vt:lpstr>
      <vt:lpstr>&gt; Bar Chart .. </vt:lpstr>
      <vt:lpstr>&gt; Bar Chart ..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&gt; Multiple Insights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FLAME</dc:creator>
  <cp:lastModifiedBy>@ FLAME</cp:lastModifiedBy>
  <cp:revision>2</cp:revision>
  <dcterms:created xsi:type="dcterms:W3CDTF">2025-01-06T04:01:14Z</dcterms:created>
  <dcterms:modified xsi:type="dcterms:W3CDTF">2025-01-10T20:49:11Z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