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573" y="51606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Broadway" panose="04040905080B02020502" pitchFamily="82" charset="0"/>
              </a:rPr>
              <a:t>FAST - FOOD</a:t>
            </a:r>
            <a:r>
              <a:rPr lang="en-US" sz="8000" dirty="0">
                <a:solidFill>
                  <a:schemeClr val="accent1"/>
                </a:solidFill>
                <a:latin typeface="Broadway" panose="04040905080B02020502" pitchFamily="82" charset="0"/>
              </a:rPr>
              <a:t> </a:t>
            </a:r>
            <a:r>
              <a:rPr lang="en-US" sz="8000" dirty="0">
                <a:latin typeface="Broadway" panose="04040905080B02020502" pitchFamily="82" charset="0"/>
              </a:rPr>
              <a:t>ANALYSIS</a:t>
            </a:r>
            <a:br>
              <a:rPr lang="en-US" sz="8000" dirty="0">
                <a:latin typeface="Broadway" panose="04040905080B02020502" pitchFamily="82" charset="0"/>
              </a:rPr>
            </a:br>
            <a:r>
              <a:rPr lang="en-US" sz="3600" dirty="0"/>
              <a:t>(CDACL-004)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67" y="4870870"/>
            <a:ext cx="3113191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K.MOHAN CHAND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E.ROHINI KUMAR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4F0E9BD4-2CC6-AC67-7DB4-545B6CE94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890" y="0"/>
            <a:ext cx="55031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71CE6-5545-366E-65BE-77789C794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27E8-A32B-634F-A171-155D667F1BE7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2. NUTRITIONAL </a:t>
            </a:r>
            <a:r>
              <a:rPr lang="en-US" sz="3200" b="1" u="sng" dirty="0">
                <a:solidFill>
                  <a:schemeClr val="tx1"/>
                </a:solidFill>
              </a:rPr>
              <a:t>INSIGHTS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7D17DC-C2D1-9B1B-C06D-177BA5CD9171}"/>
              </a:ext>
            </a:extLst>
          </p:cNvPr>
          <p:cNvSpPr/>
          <p:nvPr/>
        </p:nvSpPr>
        <p:spPr>
          <a:xfrm>
            <a:off x="225557" y="1067363"/>
            <a:ext cx="479791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V. Average of Sugar by fiber and restaurant</a:t>
            </a:r>
            <a:endParaRPr lang="en-US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BB16C41-90FB-4BEB-C906-A441F0152BCD}"/>
              </a:ext>
            </a:extLst>
          </p:cNvPr>
          <p:cNvSpPr txBox="1">
            <a:spLocks/>
          </p:cNvSpPr>
          <p:nvPr/>
        </p:nvSpPr>
        <p:spPr>
          <a:xfrm>
            <a:off x="156731" y="1549522"/>
            <a:ext cx="6580402" cy="431574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line graph titled </a:t>
            </a:r>
            <a:r>
              <a:rPr lang="en-US" sz="1600" b="1" dirty="0">
                <a:solidFill>
                  <a:srgbClr val="FF0000"/>
                </a:solidFill>
              </a:rPr>
              <a:t>"Average of sugar by fiber and restaurant"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examines the relationship between fiber content and average sugar content across various fast-food restaurants. Key highlights include:</a:t>
            </a:r>
          </a:p>
          <a:p>
            <a:pPr algn="just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McDonald's (pink) peaks at </a:t>
            </a:r>
            <a:r>
              <a:rPr lang="en-US" sz="1600" b="1" dirty="0">
                <a:solidFill>
                  <a:srgbClr val="FF0000"/>
                </a:solidFill>
              </a:rPr>
              <a:t>4 grams of fiber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</a:t>
            </a:r>
            <a:r>
              <a:rPr lang="en-US" sz="1600" b="1" dirty="0">
                <a:solidFill>
                  <a:srgbClr val="FF0000"/>
                </a:solidFill>
              </a:rPr>
              <a:t>an average sugar content of 70 grams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Dairy Queen (red) shows a peak at </a:t>
            </a:r>
            <a:r>
              <a:rPr lang="en-US" sz="1600" b="1" dirty="0">
                <a:solidFill>
                  <a:srgbClr val="FF0000"/>
                </a:solidFill>
              </a:rPr>
              <a:t>4 grams of fiber with 60 grams of average sugar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Subway (yellow) </a:t>
            </a:r>
            <a:r>
              <a:rPr lang="en-US" sz="1600" b="1" dirty="0">
                <a:solidFill>
                  <a:srgbClr val="FF0000"/>
                </a:solidFill>
              </a:rPr>
              <a:t>hits 5 grams of fiber with 22.86 grams of average sugar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Sonic (purple) has </a:t>
            </a:r>
            <a:r>
              <a:rPr lang="en-US" sz="1600" b="1" dirty="0">
                <a:solidFill>
                  <a:srgbClr val="FF0000"/>
                </a:solidFill>
              </a:rPr>
              <a:t>3 grams of fiber with an average sugar content of 21 grams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Taco Bell (orange) peaks at </a:t>
            </a:r>
            <a:r>
              <a:rPr lang="en-US" sz="1600" b="1" dirty="0">
                <a:solidFill>
                  <a:srgbClr val="FF0000"/>
                </a:solidFill>
              </a:rPr>
              <a:t>15 grams of fiber with 24 grams of sugar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Arby's (blue) shows </a:t>
            </a:r>
            <a:r>
              <a:rPr lang="en-US" sz="1600" b="1" dirty="0">
                <a:solidFill>
                  <a:srgbClr val="FF0000"/>
                </a:solidFill>
              </a:rPr>
              <a:t>5 grams of fiber with 18.33 grams of sugar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Burger King (dark blue) peaks </a:t>
            </a:r>
            <a:r>
              <a:rPr lang="en-US" sz="1600" b="1" dirty="0">
                <a:solidFill>
                  <a:srgbClr val="FF0000"/>
                </a:solidFill>
              </a:rPr>
              <a:t>at 5 grams of fiber with 14.25 grams of sugar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Chick Fil-A (yellow) shows </a:t>
            </a:r>
            <a:r>
              <a:rPr lang="en-US" sz="1600" b="1" dirty="0">
                <a:solidFill>
                  <a:srgbClr val="FF0000"/>
                </a:solidFill>
              </a:rPr>
              <a:t>4 grams of fiber with 10.10 grams of sugar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Overall, the chart reveals that higher fiber content generally correlates with lower sugar levels.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346FE-1270-44EE-7D60-4D11C147F53E}"/>
              </a:ext>
            </a:extLst>
          </p:cNvPr>
          <p:cNvSpPr/>
          <p:nvPr/>
        </p:nvSpPr>
        <p:spPr>
          <a:xfrm>
            <a:off x="8140103" y="5218939"/>
            <a:ext cx="278307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Fig </a:t>
            </a:r>
            <a:r>
              <a:rPr lang="en-US" dirty="0">
                <a:ln w="0"/>
                <a:solidFill>
                  <a:schemeClr val="tx1"/>
                </a:solidFill>
              </a:rPr>
              <a:t>9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 : Average of sugar by 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fiber </a:t>
            </a:r>
            <a:r>
              <a:rPr lang="en-US" dirty="0">
                <a:ln w="0"/>
                <a:solidFill>
                  <a:schemeClr val="tx1"/>
                </a:solidFill>
              </a:rPr>
              <a:t>and 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Restaurant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97E08-314D-D2F4-D2F0-43B3A2F92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411" y="1139869"/>
            <a:ext cx="4356454" cy="40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5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A375E-2FCB-2149-0009-BCA41B847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359A-1FC0-91FB-A036-2E12E9B2A7C2}"/>
              </a:ext>
            </a:extLst>
          </p:cNvPr>
          <p:cNvSpPr txBox="1">
            <a:spLocks/>
          </p:cNvSpPr>
          <p:nvPr/>
        </p:nvSpPr>
        <p:spPr>
          <a:xfrm>
            <a:off x="225557" y="331411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2. NUTRITIONAL </a:t>
            </a:r>
            <a:r>
              <a:rPr lang="en-US" sz="3200" b="1" u="sng" dirty="0">
                <a:solidFill>
                  <a:schemeClr val="tx1"/>
                </a:solidFill>
              </a:rPr>
              <a:t>INSIGHTS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92DE0-BEB9-AEFA-505B-8BEA69DCBE15}"/>
              </a:ext>
            </a:extLst>
          </p:cNvPr>
          <p:cNvSpPr/>
          <p:nvPr/>
        </p:nvSpPr>
        <p:spPr>
          <a:xfrm>
            <a:off x="225557" y="929711"/>
            <a:ext cx="53098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VI. Scatter plot on various fields over restaurant</a:t>
            </a:r>
            <a:endParaRPr lang="en-US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CAAB738-86F3-A7DA-9D6B-8A3BF9546351}"/>
              </a:ext>
            </a:extLst>
          </p:cNvPr>
          <p:cNvSpPr txBox="1">
            <a:spLocks/>
          </p:cNvSpPr>
          <p:nvPr/>
        </p:nvSpPr>
        <p:spPr>
          <a:xfrm>
            <a:off x="156730" y="1349586"/>
            <a:ext cx="11592817" cy="488406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Let's break down the insights from each scatter plot in the image titled </a:t>
            </a:r>
            <a:r>
              <a:rPr lang="en-US" sz="1600" b="1" dirty="0">
                <a:solidFill>
                  <a:srgbClr val="FF0000"/>
                </a:solidFill>
              </a:rPr>
              <a:t>"Nutritional Insights":</a:t>
            </a:r>
          </a:p>
          <a:p>
            <a:pPr algn="just"/>
            <a:r>
              <a:rPr lang="en-US" sz="1600" b="1" dirty="0">
                <a:solidFill>
                  <a:srgbClr val="FF0000"/>
                </a:solidFill>
              </a:rPr>
              <a:t>1. Calories vs. Total Fat 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There's a clear trend that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higher calorie items tend to have more total fat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Items with fewer calories generally have lower fat content.</a:t>
            </a:r>
          </a:p>
          <a:p>
            <a:pPr algn="just"/>
            <a:r>
              <a:rPr lang="en-US" sz="1600" b="1" dirty="0">
                <a:solidFill>
                  <a:srgbClr val="FF0000"/>
                </a:solidFill>
              </a:rPr>
              <a:t>2. Protein vs. Calories 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plot shows that items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higher calorie counts also tend to have more protein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High-calorie fast-food items are often richer in protein.</a:t>
            </a:r>
          </a:p>
          <a:p>
            <a:pPr algn="just"/>
            <a:r>
              <a:rPr lang="en-US" sz="1600" b="1" dirty="0">
                <a:solidFill>
                  <a:srgbClr val="FF0000"/>
                </a:solidFill>
              </a:rPr>
              <a:t>3. Sodium vs. Cholesterol 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scatter plot indicates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significant correlation between sodium and cholesterol levels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fast-food items. High sodium does not necessarily imply high cholesterol.</a:t>
            </a:r>
          </a:p>
          <a:p>
            <a:pPr algn="just"/>
            <a:r>
              <a:rPr lang="en-US" sz="1600" b="1" dirty="0">
                <a:solidFill>
                  <a:srgbClr val="FF0000"/>
                </a:solidFill>
              </a:rPr>
              <a:t>4. Fiber vs. Sugar 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Generally,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higher fiber content corresponds to lower sugar levels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Healthier options with more fiber often contain less sugar.</a:t>
            </a:r>
          </a:p>
          <a:p>
            <a:pPr algn="just"/>
            <a:r>
              <a:rPr lang="en-US" sz="1600" b="1" dirty="0">
                <a:solidFill>
                  <a:srgbClr val="FF0000"/>
                </a:solidFill>
              </a:rPr>
              <a:t>5. Carbohydrates vs. Sugar 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Fast-food items with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higher carbohydrate content also tend to have more sugar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Carbs and sugar often go hand-in-hand in these items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1600" b="1" dirty="0">
                <a:solidFill>
                  <a:srgbClr val="FF0000"/>
                </a:solidFill>
              </a:rPr>
              <a:t>6. Total Fat vs. Saturated Fat 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is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strong association between total fat and saturated fat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Items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higher in total fat are typically richer in saturated fat as well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These insights illustrate the nutritional trade-offs in fast-food items, helping consumers make informed dietary choices.</a:t>
            </a:r>
          </a:p>
        </p:txBody>
      </p:sp>
    </p:spTree>
    <p:extLst>
      <p:ext uri="{BB962C8B-B14F-4D97-AF65-F5344CB8AC3E}">
        <p14:creationId xmlns:p14="http://schemas.microsoft.com/office/powerpoint/2010/main" val="238786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0B6D5-0614-33A9-9074-487A3B651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5CAF-5396-326E-E960-82B7D42BB7F4}"/>
              </a:ext>
            </a:extLst>
          </p:cNvPr>
          <p:cNvSpPr txBox="1">
            <a:spLocks/>
          </p:cNvSpPr>
          <p:nvPr/>
        </p:nvSpPr>
        <p:spPr>
          <a:xfrm>
            <a:off x="225557" y="331411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2. NUTRITIONAL </a:t>
            </a:r>
            <a:r>
              <a:rPr lang="en-US" sz="3200" b="1" u="sng" dirty="0">
                <a:solidFill>
                  <a:schemeClr val="tx1"/>
                </a:solidFill>
              </a:rPr>
              <a:t>INSIGHTS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47757-F457-84C0-FCEA-55FE7D33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91" y="1030671"/>
            <a:ext cx="9891617" cy="46444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6DF49F-7016-24DC-76E0-962CA253B9FA}"/>
              </a:ext>
            </a:extLst>
          </p:cNvPr>
          <p:cNvSpPr/>
          <p:nvPr/>
        </p:nvSpPr>
        <p:spPr>
          <a:xfrm>
            <a:off x="3278554" y="5776057"/>
            <a:ext cx="56348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Fig 10 : Scatter plots on various fields over Restaurant </a:t>
            </a:r>
          </a:p>
        </p:txBody>
      </p:sp>
    </p:spTree>
    <p:extLst>
      <p:ext uri="{BB962C8B-B14F-4D97-AF65-F5344CB8AC3E}">
        <p14:creationId xmlns:p14="http://schemas.microsoft.com/office/powerpoint/2010/main" val="425021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117DD-ED4F-4313-6634-214A6CD89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3228-B356-9B1D-06A5-92F17D7B7B2A}"/>
              </a:ext>
            </a:extLst>
          </p:cNvPr>
          <p:cNvSpPr txBox="1">
            <a:spLocks/>
          </p:cNvSpPr>
          <p:nvPr/>
        </p:nvSpPr>
        <p:spPr>
          <a:xfrm>
            <a:off x="225557" y="351076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2. NUTRITIONAL </a:t>
            </a:r>
            <a:r>
              <a:rPr lang="en-US" sz="3200" b="1" u="sng" dirty="0">
                <a:solidFill>
                  <a:schemeClr val="tx1"/>
                </a:solidFill>
              </a:rPr>
              <a:t>INSIGHTS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1024DCD-EF35-1B73-37A9-067FF3DC7EBF}"/>
              </a:ext>
            </a:extLst>
          </p:cNvPr>
          <p:cNvSpPr txBox="1">
            <a:spLocks/>
          </p:cNvSpPr>
          <p:nvPr/>
        </p:nvSpPr>
        <p:spPr>
          <a:xfrm>
            <a:off x="225557" y="878815"/>
            <a:ext cx="11514159" cy="526634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Cholesterol vs. Calories 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Most menu items cluster at the </a:t>
            </a:r>
            <a:r>
              <a:rPr lang="en-US" sz="1600" dirty="0">
                <a:solidFill>
                  <a:srgbClr val="FF0000"/>
                </a:solidFill>
              </a:rPr>
              <a:t>lower end of the cholesterol scale (0-500 mg)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the </a:t>
            </a:r>
            <a:r>
              <a:rPr lang="en-US" sz="1600" dirty="0">
                <a:solidFill>
                  <a:srgbClr val="FF0000"/>
                </a:solidFill>
              </a:rPr>
              <a:t>calorie scale (0-1000 calories).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Outliers with </a:t>
            </a:r>
            <a:r>
              <a:rPr lang="en-US" sz="1600" dirty="0">
                <a:solidFill>
                  <a:srgbClr val="FF0000"/>
                </a:solidFill>
              </a:rPr>
              <a:t>higher cholesterol and calorie values are particularly from Arby's and Chick Fil-A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Items with </a:t>
            </a:r>
            <a:r>
              <a:rPr lang="en-US" sz="1600" dirty="0">
                <a:solidFill>
                  <a:srgbClr val="FF0000"/>
                </a:solidFill>
              </a:rPr>
              <a:t>higher calories tend to have higher cholesterol levels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Sugar vs. Calories 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Most menu items cluster at the </a:t>
            </a:r>
            <a:r>
              <a:rPr lang="en-US" sz="1600" dirty="0">
                <a:solidFill>
                  <a:srgbClr val="FF0000"/>
                </a:solidFill>
              </a:rPr>
              <a:t>lower end of the sugar scale (0-50 grams)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the </a:t>
            </a:r>
            <a:r>
              <a:rPr lang="en-US" sz="1600" dirty="0">
                <a:solidFill>
                  <a:srgbClr val="FF0000"/>
                </a:solidFill>
              </a:rPr>
              <a:t>calorie scale (0-1000 calories).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Outliers with </a:t>
            </a:r>
            <a:r>
              <a:rPr lang="en-US" sz="1600" dirty="0">
                <a:solidFill>
                  <a:srgbClr val="FF0000"/>
                </a:solidFill>
              </a:rPr>
              <a:t>higher sugar and calorie values are mainly from Chick Fil-A.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Items with </a:t>
            </a:r>
            <a:r>
              <a:rPr lang="en-US" sz="1600" dirty="0">
                <a:solidFill>
                  <a:srgbClr val="FF0000"/>
                </a:solidFill>
              </a:rPr>
              <a:t>more calories generally have higher sugar content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Bar Chart: Salad vs. Avg of Calories, Fat, Sodium 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Salad Category :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Average of calories : </a:t>
            </a:r>
            <a:r>
              <a:rPr lang="en-US" sz="1600" b="1" dirty="0">
                <a:solidFill>
                  <a:srgbClr val="FF0000"/>
                </a:solidFill>
              </a:rPr>
              <a:t>530.91,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Average of total fat : </a:t>
            </a:r>
            <a:r>
              <a:rPr lang="en-US" sz="1600" b="1" dirty="0">
                <a:solidFill>
                  <a:srgbClr val="FF0000"/>
                </a:solidFill>
              </a:rPr>
              <a:t>26.59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Average of sodium : </a:t>
            </a:r>
            <a:r>
              <a:rPr lang="en-US" sz="1600" b="1" dirty="0">
                <a:solidFill>
                  <a:srgbClr val="FF0000"/>
                </a:solidFill>
              </a:rPr>
              <a:t>1246.74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tx1"/>
                </a:solidFill>
              </a:rPr>
              <a:t>Salads have a lower average calorie count (530.91) compared to other menu items. Salads have a significantly lower average total fat content (26.59) than other menu items. Salads have a higher average sodium content (1246.74) compared to other menu items, which could be attributed to dressings and toppings.</a:t>
            </a:r>
          </a:p>
        </p:txBody>
      </p:sp>
    </p:spTree>
    <p:extLst>
      <p:ext uri="{BB962C8B-B14F-4D97-AF65-F5344CB8AC3E}">
        <p14:creationId xmlns:p14="http://schemas.microsoft.com/office/powerpoint/2010/main" val="108223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EC107-4627-103E-674C-9BDAE8D0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B31B-C9CA-74AD-68D6-4A7ED6E8CA71}"/>
              </a:ext>
            </a:extLst>
          </p:cNvPr>
          <p:cNvSpPr txBox="1">
            <a:spLocks/>
          </p:cNvSpPr>
          <p:nvPr/>
        </p:nvSpPr>
        <p:spPr>
          <a:xfrm>
            <a:off x="225557" y="331411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2. NUTRITIONAL </a:t>
            </a:r>
            <a:r>
              <a:rPr lang="en-US" sz="3200" b="1" u="sng" dirty="0">
                <a:solidFill>
                  <a:schemeClr val="tx1"/>
                </a:solidFill>
              </a:rPr>
              <a:t>INSIGHTS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FDA54-DE20-C750-D9C1-0584E9772232}"/>
              </a:ext>
            </a:extLst>
          </p:cNvPr>
          <p:cNvSpPr/>
          <p:nvPr/>
        </p:nvSpPr>
        <p:spPr>
          <a:xfrm>
            <a:off x="3278554" y="5776057"/>
            <a:ext cx="65438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Fig 1</a:t>
            </a:r>
            <a:r>
              <a:rPr lang="en-US" dirty="0">
                <a:ln w="0"/>
                <a:solidFill>
                  <a:schemeClr val="tx1"/>
                </a:solidFill>
              </a:rPr>
              <a:t>1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 : Scatter plots &amp; Bar plot on various fields over Restaurant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F740B-CC63-1766-D84A-06474261D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2" y="929711"/>
            <a:ext cx="9876376" cy="47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B46A0-E665-DB0F-AB60-D5320CF3A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B426-5F6D-FEF7-1EC1-967CD22AA685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3. TOP 10 INSIGHTS </a:t>
            </a:r>
            <a:r>
              <a:rPr lang="en-US" sz="3200" b="1" u="sng" dirty="0">
                <a:solidFill>
                  <a:schemeClr val="tx1"/>
                </a:solidFill>
              </a:rPr>
              <a:t>OVER ITEMS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9EEF8D-03AF-5ACE-077B-14F8FDD77E7C}"/>
              </a:ext>
            </a:extLst>
          </p:cNvPr>
          <p:cNvSpPr/>
          <p:nvPr/>
        </p:nvSpPr>
        <p:spPr>
          <a:xfrm>
            <a:off x="297918" y="1067363"/>
            <a:ext cx="347704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Top 10 Highest Calorie Items</a:t>
            </a:r>
            <a:endParaRPr lang="en-US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4C4A31-D6AA-49A7-C92E-0353CB61407F}"/>
              </a:ext>
            </a:extLst>
          </p:cNvPr>
          <p:cNvSpPr txBox="1">
            <a:spLocks/>
          </p:cNvSpPr>
          <p:nvPr/>
        </p:nvSpPr>
        <p:spPr>
          <a:xfrm>
            <a:off x="156731" y="1549522"/>
            <a:ext cx="6580402" cy="431574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bar chart titled </a:t>
            </a:r>
            <a:r>
              <a:rPr lang="en-US" sz="1600" b="1" dirty="0">
                <a:solidFill>
                  <a:srgbClr val="FF0000"/>
                </a:solidFill>
              </a:rPr>
              <a:t>"Top 10 Highest Calorie Item"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showcases the calorie content of various fast-food items.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Leading the list is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"20-piece Buttermilk Crispy Chicken Tenders"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a whopping </a:t>
            </a:r>
            <a:r>
              <a:rPr lang="en-US" sz="1600" b="1" dirty="0">
                <a:solidFill>
                  <a:srgbClr val="FF0000"/>
                </a:solidFill>
              </a:rPr>
              <a:t>2.4K calories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Following closely are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"Crispy Chicken Sandwich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and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"40-piece Chicken McNuggets"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both at </a:t>
            </a:r>
            <a:r>
              <a:rPr lang="en-US" sz="1600" b="1" dirty="0">
                <a:solidFill>
                  <a:srgbClr val="FF0000"/>
                </a:solidFill>
              </a:rPr>
              <a:t>1.8K calories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"10-piece Sweet N' Spicy Honey BBQ Glazed "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"American Brewhouse"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items each have </a:t>
            </a:r>
            <a:r>
              <a:rPr lang="en-US" sz="1600" b="1" dirty="0">
                <a:solidFill>
                  <a:srgbClr val="FF0000"/>
                </a:solidFill>
              </a:rPr>
              <a:t>1.6K calories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"12-piece Buttermilk Crispy Chicken Tenders"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stands at </a:t>
            </a:r>
            <a:r>
              <a:rPr lang="en-US" sz="1600" b="1" dirty="0">
                <a:solidFill>
                  <a:srgbClr val="FF0000"/>
                </a:solidFill>
              </a:rPr>
              <a:t>1.5K calories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while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"Garlic Parmesan Dunked Ultimate Chicken"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at </a:t>
            </a:r>
            <a:r>
              <a:rPr lang="en-US" sz="1600" b="1" dirty="0">
                <a:solidFill>
                  <a:srgbClr val="FF0000"/>
                </a:solidFill>
              </a:rPr>
              <a:t>1.4K calories.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Both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"Super Sonic Bacon Double Cheeseburger" and "6 Piece Chicken Strip Basket w/ Country"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</a:t>
            </a:r>
            <a:r>
              <a:rPr lang="en-US" sz="1600" b="1" dirty="0">
                <a:solidFill>
                  <a:srgbClr val="FF0000"/>
                </a:solidFill>
              </a:rPr>
              <a:t>1.3K calories,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does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"Grilled Chicken Sandwich".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data highlights the substantial calorie counts of these popular fast-food options, which is essential for those mindful of their calorie intake.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5D11C4-B861-2A2E-6E76-1596E5E78EA6}"/>
              </a:ext>
            </a:extLst>
          </p:cNvPr>
          <p:cNvSpPr/>
          <p:nvPr/>
        </p:nvSpPr>
        <p:spPr>
          <a:xfrm>
            <a:off x="7653020" y="5218939"/>
            <a:ext cx="37572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Fig 12 : Top 10 Highest Calorie Items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B828A-145C-F4B2-5B52-08165BA3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822" y="1607993"/>
            <a:ext cx="4861981" cy="34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6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444F8-8F34-4DC0-67A0-B1068A9E3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5A48-A50B-854E-07F6-C3DBE63EFF59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3. TOP 10 INSIGHTS </a:t>
            </a:r>
            <a:r>
              <a:rPr lang="en-US" sz="3200" b="1" u="sng" dirty="0">
                <a:solidFill>
                  <a:schemeClr val="tx1"/>
                </a:solidFill>
              </a:rPr>
              <a:t>OVER ITEMS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F60F9A-DED7-5A59-E04E-ADD5C7CF6E1A}"/>
              </a:ext>
            </a:extLst>
          </p:cNvPr>
          <p:cNvSpPr/>
          <p:nvPr/>
        </p:nvSpPr>
        <p:spPr>
          <a:xfrm>
            <a:off x="272850" y="1067363"/>
            <a:ext cx="312566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Top 10 Highest Fat Items</a:t>
            </a:r>
            <a:endParaRPr lang="en-US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A7BD10-FE43-08B6-E4DC-8BB685CD3CC2}"/>
              </a:ext>
            </a:extLst>
          </p:cNvPr>
          <p:cNvSpPr txBox="1">
            <a:spLocks/>
          </p:cNvSpPr>
          <p:nvPr/>
        </p:nvSpPr>
        <p:spPr>
          <a:xfrm>
            <a:off x="156731" y="1549521"/>
            <a:ext cx="6580402" cy="457597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bar chart titled "Top 10 Highest Fat Item" illustrates the total fat content of various fast-food items.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"20-piece Butter Crispy Chicken"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leads with </a:t>
            </a:r>
            <a:r>
              <a:rPr lang="en-US" sz="1600" b="1" dirty="0">
                <a:solidFill>
                  <a:srgbClr val="FF0000"/>
                </a:solidFill>
              </a:rPr>
              <a:t>2.4K total fat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followed by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"Crispy Chicken Sandwich"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"40-piece Chicken McNuggets",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with </a:t>
            </a:r>
            <a:r>
              <a:rPr lang="en-US" sz="1600" b="1" dirty="0">
                <a:solidFill>
                  <a:srgbClr val="FF0000"/>
                </a:solidFill>
              </a:rPr>
              <a:t>1.8K total fat.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"American Brewhouse King"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contains </a:t>
            </a:r>
            <a:r>
              <a:rPr lang="en-US" sz="1600" b="1" dirty="0">
                <a:solidFill>
                  <a:srgbClr val="FF0000"/>
                </a:solidFill>
              </a:rPr>
              <a:t>1.6K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while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"12-piece Butter Crispy Chicken"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has </a:t>
            </a:r>
            <a:r>
              <a:rPr lang="en-US" sz="1600" b="1" dirty="0">
                <a:solidFill>
                  <a:srgbClr val="FF0000"/>
                </a:solidFill>
              </a:rPr>
              <a:t>1.5K total fat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"Garlic Parmesan Dunked Ultimate"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has </a:t>
            </a:r>
            <a:r>
              <a:rPr lang="en-US" sz="1600" b="1" dirty="0">
                <a:solidFill>
                  <a:srgbClr val="FF0000"/>
                </a:solidFill>
              </a:rPr>
              <a:t>1.4K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both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"Super Sonic Bacon Double"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"Rodeo King"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feature </a:t>
            </a:r>
            <a:r>
              <a:rPr lang="en-US" sz="1600" b="1" dirty="0">
                <a:solidFill>
                  <a:srgbClr val="FF0000"/>
                </a:solidFill>
              </a:rPr>
              <a:t>1.3K total fat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"Farmhouse King" and "Super Sonic Double Cheeseburger"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round out the list with </a:t>
            </a:r>
            <a:r>
              <a:rPr lang="en-US" sz="1600" b="1" dirty="0">
                <a:solidFill>
                  <a:srgbClr val="FF0000"/>
                </a:solidFill>
              </a:rPr>
              <a:t>1.2K total fat each.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data emphasizes the high-fat content in these items, essential for those monitoring their dietary fat intake.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Items with 1.8K calories, like "Crispy Chicken Sandwich" and "40-piece Chicken McNuggets", are also substantial.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Overall, these items have substantial calorie counts, highlighting the need for </a:t>
            </a:r>
            <a:r>
              <a:rPr lang="en-US" sz="1600" b="1" dirty="0">
                <a:solidFill>
                  <a:srgbClr val="FF0000"/>
                </a:solidFill>
              </a:rPr>
              <a:t>mindful consumption for those monitoring their calorie intake.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45A0C6-0CCC-9517-DEC1-858A2C12D9DF}"/>
              </a:ext>
            </a:extLst>
          </p:cNvPr>
          <p:cNvSpPr/>
          <p:nvPr/>
        </p:nvSpPr>
        <p:spPr>
          <a:xfrm>
            <a:off x="7839899" y="5218939"/>
            <a:ext cx="33834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Fig 1</a:t>
            </a:r>
            <a:r>
              <a:rPr lang="en-US" dirty="0">
                <a:ln w="0"/>
                <a:solidFill>
                  <a:schemeClr val="tx1"/>
                </a:solidFill>
              </a:rPr>
              <a:t>3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 : Top 10 Highest Fat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9BD7D-207D-5419-53BF-4B614DC2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632" y="1549522"/>
            <a:ext cx="4968671" cy="36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5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435A6-CA33-C109-7D37-DBB7B0050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ECF7-647F-D1CD-66DF-F4BE949FA94B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3. TOP 10 INSIGHTS </a:t>
            </a:r>
            <a:r>
              <a:rPr lang="en-US" sz="3200" b="1" u="sng" dirty="0">
                <a:solidFill>
                  <a:schemeClr val="tx1"/>
                </a:solidFill>
              </a:rPr>
              <a:t>OVER ITEMS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D6B1DA-76FD-F3A8-7535-D85A8DD11C33}"/>
              </a:ext>
            </a:extLst>
          </p:cNvPr>
          <p:cNvSpPr/>
          <p:nvPr/>
        </p:nvSpPr>
        <p:spPr>
          <a:xfrm>
            <a:off x="297918" y="1067363"/>
            <a:ext cx="361034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</a:t>
            </a:r>
            <a:r>
              <a:rPr lang="en-US" sz="2000" dirty="0">
                <a:ln w="0"/>
              </a:rPr>
              <a:t>I</a:t>
            </a: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Top 10 Highest Protein Items</a:t>
            </a:r>
            <a:endParaRPr lang="en-US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254F1A5-5585-E068-532D-378EDA7BE6D3}"/>
              </a:ext>
            </a:extLst>
          </p:cNvPr>
          <p:cNvSpPr txBox="1">
            <a:spLocks/>
          </p:cNvSpPr>
          <p:nvPr/>
        </p:nvSpPr>
        <p:spPr>
          <a:xfrm>
            <a:off x="156731" y="1549521"/>
            <a:ext cx="6580402" cy="457597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bar chart titled </a:t>
            </a:r>
            <a:r>
              <a:rPr lang="en-US" sz="1600" b="1" dirty="0">
                <a:solidFill>
                  <a:srgbClr val="FF0000"/>
                </a:solidFill>
              </a:rPr>
              <a:t>"Top 10 Highest Protein Item"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highlights the protein content in various fast-food items. Leading the list is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"20-piece Butter Crispy Chicken" with an impressive </a:t>
            </a:r>
            <a:r>
              <a:rPr lang="en-US" sz="1600" b="1" dirty="0">
                <a:solidFill>
                  <a:srgbClr val="FF0000"/>
                </a:solidFill>
              </a:rPr>
              <a:t>186 grams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protein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Following closely are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"American Brewhouse King" with </a:t>
            </a:r>
            <a:r>
              <a:rPr lang="en-US" sz="1600" b="1" dirty="0">
                <a:solidFill>
                  <a:srgbClr val="FF0000"/>
                </a:solidFill>
              </a:rPr>
              <a:t>134 grams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"12-piece Butter Crispy Chicken" at </a:t>
            </a:r>
            <a:r>
              <a:rPr lang="en-US" sz="1600" b="1" dirty="0">
                <a:solidFill>
                  <a:srgbClr val="FF0000"/>
                </a:solidFill>
              </a:rPr>
              <a:t>115 grams</a:t>
            </a:r>
            <a:r>
              <a:rPr lang="en-US" sz="1600" dirty="0">
                <a:solidFill>
                  <a:srgbClr val="FF0000"/>
                </a:solidFill>
              </a:rPr>
              <a:t>.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Other high-protein items include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"30-piece Chicken Nuggets" </a:t>
            </a:r>
            <a:r>
              <a:rPr lang="en-US" sz="1600" b="1" dirty="0">
                <a:solidFill>
                  <a:srgbClr val="FF0000"/>
                </a:solidFill>
              </a:rPr>
              <a:t>(103 grams)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"40-piece Chicken McNuggets" </a:t>
            </a:r>
            <a:r>
              <a:rPr lang="en-US" sz="1600" b="1" dirty="0">
                <a:solidFill>
                  <a:srgbClr val="FF0000"/>
                </a:solidFill>
              </a:rPr>
              <a:t>(98 grams),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"10-piece Sweet N' Spicy Honey Chicken" </a:t>
            </a:r>
            <a:r>
              <a:rPr lang="en-US" sz="1600" b="1" dirty="0">
                <a:solidFill>
                  <a:srgbClr val="FF0000"/>
                </a:solidFill>
              </a:rPr>
              <a:t>(97 grams).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</a:t>
            </a:r>
            <a:r>
              <a:rPr lang="en-US" sz="1600" b="1" dirty="0">
                <a:solidFill>
                  <a:schemeClr val="tx1"/>
                </a:solidFill>
              </a:rPr>
              <a:t>"10-piece Butter Crispy Chicken" offers </a:t>
            </a:r>
            <a:r>
              <a:rPr lang="en-US" sz="1600" b="1" dirty="0">
                <a:solidFill>
                  <a:srgbClr val="FF0000"/>
                </a:solidFill>
              </a:rPr>
              <a:t>94 grams of protein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while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"Grilled Chicken Sandwich" provides </a:t>
            </a:r>
            <a:r>
              <a:rPr lang="en-US" sz="1600" b="1" dirty="0">
                <a:solidFill>
                  <a:srgbClr val="FF0000"/>
                </a:solidFill>
              </a:rPr>
              <a:t>90 grams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Rounding out the list are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"Footlong Corned Beef Reuben" </a:t>
            </a:r>
            <a:r>
              <a:rPr lang="en-US" sz="1600" b="1" dirty="0">
                <a:solidFill>
                  <a:srgbClr val="FF0000"/>
                </a:solidFill>
              </a:rPr>
              <a:t>(78 grams)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"Footlong Big Philly Cheesesteak" </a:t>
            </a:r>
            <a:r>
              <a:rPr lang="en-US" sz="1600" b="1" dirty="0">
                <a:solidFill>
                  <a:srgbClr val="FF0000"/>
                </a:solidFill>
              </a:rPr>
              <a:t>(76 grams).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This data is useful for those seeking high-protein options, emphasizing the significant protein content in these items.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61336E-EA5B-E2F0-4BB4-FB740E71EA4E}"/>
              </a:ext>
            </a:extLst>
          </p:cNvPr>
          <p:cNvSpPr/>
          <p:nvPr/>
        </p:nvSpPr>
        <p:spPr>
          <a:xfrm>
            <a:off x="7652893" y="5218939"/>
            <a:ext cx="37575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Fig 14 : Top 10 Highest Protein Items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E5DD5-A1BB-534C-2C0E-FD96690C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194" y="1622706"/>
            <a:ext cx="4877223" cy="361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7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DD31B-757D-E034-9065-E66233328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C651-4F74-6951-758C-A5210EDA22EA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3. TOP 10 INSIGHTS </a:t>
            </a:r>
            <a:r>
              <a:rPr lang="en-US" sz="3200" b="1" u="sng" dirty="0">
                <a:solidFill>
                  <a:schemeClr val="tx1"/>
                </a:solidFill>
              </a:rPr>
              <a:t>OVER ITEMS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8326F2-0413-2D6B-E586-33AED50A795A}"/>
              </a:ext>
            </a:extLst>
          </p:cNvPr>
          <p:cNvSpPr/>
          <p:nvPr/>
        </p:nvSpPr>
        <p:spPr>
          <a:xfrm>
            <a:off x="268392" y="1067363"/>
            <a:ext cx="366940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IV. Top 10 Highest Sodium Items</a:t>
            </a:r>
            <a:endParaRPr lang="en-US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B32DB1-1316-BF29-FDF0-1CB8095C5B26}"/>
              </a:ext>
            </a:extLst>
          </p:cNvPr>
          <p:cNvSpPr txBox="1">
            <a:spLocks/>
          </p:cNvSpPr>
          <p:nvPr/>
        </p:nvSpPr>
        <p:spPr>
          <a:xfrm>
            <a:off x="156731" y="1549521"/>
            <a:ext cx="6580402" cy="457597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bar chart titled </a:t>
            </a:r>
            <a:r>
              <a:rPr lang="en-US" sz="1600" b="1" dirty="0">
                <a:solidFill>
                  <a:srgbClr val="FF0000"/>
                </a:solidFill>
              </a:rPr>
              <a:t>"Top 10 Highest Sodium Items"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 the sodium content in various fast-food items. Leading the list is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"20-piece Butter Crispy Chicken" with an enormous </a:t>
            </a:r>
            <a:r>
              <a:rPr lang="en-US" sz="1600" b="1" dirty="0">
                <a:solidFill>
                  <a:srgbClr val="FF0000"/>
                </a:solidFill>
              </a:rPr>
              <a:t>2.4K sodium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Following closely are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"Crispy Chicken Sandwich" and "40-piece Chicken McNuggets", each with </a:t>
            </a:r>
            <a:r>
              <a:rPr lang="en-US" sz="1600" b="1" dirty="0">
                <a:solidFill>
                  <a:srgbClr val="FF0000"/>
                </a:solidFill>
              </a:rPr>
              <a:t>1.8K sodium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"10-piece Sweet N' Spicy Honey Chicken" contains </a:t>
            </a:r>
            <a:r>
              <a:rPr lang="en-US" sz="1600" b="1" dirty="0">
                <a:solidFill>
                  <a:srgbClr val="FF0000"/>
                </a:solidFill>
              </a:rPr>
              <a:t>1.6K sodium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"12-piece Butter Crispy Chicken" has </a:t>
            </a:r>
            <a:r>
              <a:rPr lang="en-US" sz="1600" b="1" dirty="0">
                <a:solidFill>
                  <a:srgbClr val="FF0000"/>
                </a:solidFill>
              </a:rPr>
              <a:t>1.5K sodium.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"6 Piece Chicken Strip Basket" is at </a:t>
            </a:r>
            <a:r>
              <a:rPr lang="en-US" sz="1600" b="1" dirty="0">
                <a:solidFill>
                  <a:srgbClr val="FF0000"/>
                </a:solidFill>
              </a:rPr>
              <a:t>1.3K sodium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"Buffalo Dunked Ultimate Chicken" shows </a:t>
            </a:r>
            <a:r>
              <a:rPr lang="en-US" sz="1600" b="1" dirty="0">
                <a:solidFill>
                  <a:srgbClr val="FF0000"/>
                </a:solidFill>
              </a:rPr>
              <a:t>1.0K sodium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Both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"30-piece Chicken Nuggets" and "Footlong Corned Beef Reuben" have </a:t>
            </a:r>
            <a:r>
              <a:rPr lang="en-US" sz="1600" b="1" dirty="0">
                <a:solidFill>
                  <a:srgbClr val="FF0000"/>
                </a:solidFill>
              </a:rPr>
              <a:t>1.0K sodium and 0.9K sodium respectively.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Finally, the "Half Pound French Dip" rounds out the list with 0.8K sodium. </a:t>
            </a:r>
            <a:r>
              <a:rPr lang="en-US" sz="1600" dirty="0">
                <a:solidFill>
                  <a:srgbClr val="FF0000"/>
                </a:solidFill>
              </a:rPr>
              <a:t>This data underscores the high sodium content in these fast-food items, which is crucial for individuals monitoring their sodium intake for health reasons.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2B643-0FED-662C-296A-30117A1F2302}"/>
              </a:ext>
            </a:extLst>
          </p:cNvPr>
          <p:cNvSpPr/>
          <p:nvPr/>
        </p:nvSpPr>
        <p:spPr>
          <a:xfrm>
            <a:off x="7621795" y="5218939"/>
            <a:ext cx="38197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Fig 1</a:t>
            </a:r>
            <a:r>
              <a:rPr lang="en-US" dirty="0">
                <a:ln w="0"/>
                <a:solidFill>
                  <a:schemeClr val="tx1"/>
                </a:solidFill>
              </a:rPr>
              <a:t>5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 : Top 10 Highest Sodium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8673E-1EC0-C6D3-32A4-E5E43D4EE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033" y="1549521"/>
            <a:ext cx="4991533" cy="36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5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EA64A-3324-3A31-7307-925AA1AFE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0239-C30A-95CE-7773-144C56DBD690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3. TOP 10 INSIGHTS </a:t>
            </a:r>
            <a:r>
              <a:rPr lang="en-US" sz="3200" b="1" u="sng" dirty="0">
                <a:solidFill>
                  <a:schemeClr val="tx1"/>
                </a:solidFill>
              </a:rPr>
              <a:t>OVER ITEMS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888901-3B27-504A-7674-259EFCBD4600}"/>
              </a:ext>
            </a:extLst>
          </p:cNvPr>
          <p:cNvSpPr/>
          <p:nvPr/>
        </p:nvSpPr>
        <p:spPr>
          <a:xfrm>
            <a:off x="304823" y="1067363"/>
            <a:ext cx="34145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V. Top 10 Highest Sugar Items</a:t>
            </a:r>
            <a:endParaRPr lang="en-US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DB25AF-CAF4-B691-A4D2-08C4B5C82F53}"/>
              </a:ext>
            </a:extLst>
          </p:cNvPr>
          <p:cNvSpPr txBox="1">
            <a:spLocks/>
          </p:cNvSpPr>
          <p:nvPr/>
        </p:nvSpPr>
        <p:spPr>
          <a:xfrm>
            <a:off x="156731" y="1549521"/>
            <a:ext cx="6580402" cy="457597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bar chart titled </a:t>
            </a:r>
            <a:r>
              <a:rPr lang="en-US" sz="1600" b="1" dirty="0">
                <a:solidFill>
                  <a:srgbClr val="FF0000"/>
                </a:solidFill>
              </a:rPr>
              <a:t>"Top 10 Highest Sugar Items"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reveals the sugar content of various fast-food items. Leading the list is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"10-piece Sweet N' Spicy Honey" with a staggering </a:t>
            </a:r>
            <a:r>
              <a:rPr lang="en-US" sz="1600" b="1" dirty="0">
                <a:solidFill>
                  <a:srgbClr val="FF0000"/>
                </a:solidFill>
              </a:rPr>
              <a:t>1600 grams of sugar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Following closely is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"Large Cheese Curds" at 1050 grams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Both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"6-piece Sweet N' Spicy Honey" and the "Footlong Meatball Marinara" contain 960 grams of sugar each.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"Footlong Corned Beef Reuben" has </a:t>
            </a:r>
            <a:r>
              <a:rPr lang="en-US" sz="1600" b="1" dirty="0">
                <a:solidFill>
                  <a:srgbClr val="FF0000"/>
                </a:solidFill>
              </a:rPr>
              <a:t>940 grams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while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"Footlong Sweet Onion Chicken Teriyaki" comes in at </a:t>
            </a:r>
            <a:r>
              <a:rPr lang="en-US" sz="1600" b="1" dirty="0">
                <a:solidFill>
                  <a:srgbClr val="FF0000"/>
                </a:solidFill>
              </a:rPr>
              <a:t>760 grams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"Chicken, Apple &amp; Cranberry Salad" offers </a:t>
            </a:r>
            <a:r>
              <a:rPr lang="en-US" sz="1600" b="1" dirty="0">
                <a:solidFill>
                  <a:srgbClr val="FF0000"/>
                </a:solidFill>
              </a:rPr>
              <a:t>700 grams of sugar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"4 -piece Sweet N' Spicy Honey" has </a:t>
            </a:r>
            <a:r>
              <a:rPr lang="en-US" sz="1600" b="1" dirty="0">
                <a:solidFill>
                  <a:srgbClr val="FF0000"/>
                </a:solidFill>
              </a:rPr>
              <a:t>640 grams,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another "Chicken, Apple &amp; Cranberry Salad" features </a:t>
            </a:r>
            <a:r>
              <a:rPr lang="en-US" sz="1600" b="1" dirty="0">
                <a:solidFill>
                  <a:srgbClr val="FF0000"/>
                </a:solidFill>
              </a:rPr>
              <a:t>560 grams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the "Arby-Q Sandwich" contains </a:t>
            </a:r>
            <a:r>
              <a:rPr lang="en-US" sz="1600" b="1" dirty="0">
                <a:solidFill>
                  <a:srgbClr val="FF0000"/>
                </a:solidFill>
              </a:rPr>
              <a:t>400 grams of sugar.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This data highlights the significant sugar content in these popular fast-food items, which is crucial for individuals monitoring their sugar intake.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1E3DD-CE9D-8310-43D6-937AE6A46080}"/>
              </a:ext>
            </a:extLst>
          </p:cNvPr>
          <p:cNvSpPr/>
          <p:nvPr/>
        </p:nvSpPr>
        <p:spPr>
          <a:xfrm>
            <a:off x="7711467" y="5218939"/>
            <a:ext cx="36403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Fig 16 : Top 10 Highest Sugar Items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978C0-87A9-3A04-76D6-A06AE78C4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472" y="1467473"/>
            <a:ext cx="4907705" cy="375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8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95C1-0258-762E-8EE3-707D4903FB81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1. RESTAURANT-WIDE</a:t>
            </a:r>
            <a:r>
              <a:rPr lang="en-US" sz="3200" u="sng" dirty="0"/>
              <a:t> COMPARISON </a:t>
            </a:r>
            <a:endParaRPr lang="en-IN" sz="32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B9A4ED-49FF-1507-BC4F-A301BA47B5D7}"/>
              </a:ext>
            </a:extLst>
          </p:cNvPr>
          <p:cNvSpPr/>
          <p:nvPr/>
        </p:nvSpPr>
        <p:spPr>
          <a:xfrm>
            <a:off x="297918" y="1101389"/>
            <a:ext cx="394364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Average of Calories by restaurant</a:t>
            </a:r>
            <a:endParaRPr lang="en-US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E7C30B2-9DCE-D119-C714-81C936A333FE}"/>
              </a:ext>
            </a:extLst>
          </p:cNvPr>
          <p:cNvSpPr txBox="1">
            <a:spLocks/>
          </p:cNvSpPr>
          <p:nvPr/>
        </p:nvSpPr>
        <p:spPr>
          <a:xfrm>
            <a:off x="216638" y="1638012"/>
            <a:ext cx="6580402" cy="431574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bar chart illustrates the </a:t>
            </a:r>
            <a:r>
              <a:rPr lang="en-US" sz="1800" b="1" dirty="0">
                <a:solidFill>
                  <a:schemeClr val="accent4"/>
                </a:solidFill>
              </a:rPr>
              <a:t>average calorie content of menu items from various fast-food restaurants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McDonald's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leads with the </a:t>
            </a:r>
            <a:r>
              <a:rPr lang="en-US" sz="1800" b="1" dirty="0">
                <a:solidFill>
                  <a:schemeClr val="accent4"/>
                </a:solidFill>
              </a:rPr>
              <a:t>highest average calorie count at 640.4 calories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followed closely by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Sonic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en-US" sz="1800" b="1" dirty="0">
                <a:solidFill>
                  <a:schemeClr val="accent4"/>
                </a:solidFill>
              </a:rPr>
              <a:t>631.7 calories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Burger King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 </a:t>
            </a:r>
            <a:r>
              <a:rPr lang="en-US" sz="1800" b="1" dirty="0">
                <a:solidFill>
                  <a:schemeClr val="accent4"/>
                </a:solidFill>
              </a:rPr>
              <a:t>608.6 calories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These three restaurants have significantly higher average calorie counts compared to others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Arby's, Dairy Queen, and Subway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moderate average calorie counts of </a:t>
            </a:r>
            <a:r>
              <a:rPr lang="en-US" sz="1800" b="1" dirty="0">
                <a:solidFill>
                  <a:schemeClr val="accent4"/>
                </a:solidFill>
              </a:rPr>
              <a:t>532.7, 520.2, and 503.0 calories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respectively.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Taco Bell and Chick Fil-A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the </a:t>
            </a:r>
            <a:r>
              <a:rPr lang="en-US" sz="1800" b="1" dirty="0">
                <a:solidFill>
                  <a:schemeClr val="accent4"/>
                </a:solidFill>
              </a:rPr>
              <a:t>lowest average calorie counts, with Taco Bell at 443.7 calories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Chick Fil-A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 </a:t>
            </a:r>
            <a:r>
              <a:rPr lang="en-US" sz="1800" b="1" dirty="0">
                <a:solidFill>
                  <a:schemeClr val="accent4"/>
                </a:solidFill>
              </a:rPr>
              <a:t>384.4 calories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This data suggests that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McDonald's, Sonic, and Burger King offer higher-calorie menu items on average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which could be a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consideration for health-conscious consumers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Conversely, Chick Fil-A and Taco Bell may be better options for those looking to consume fewer calories.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AC58F-4853-956E-A28F-D6CB48BC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20" y="1638012"/>
            <a:ext cx="4490720" cy="32568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66EDA4-4B8C-8661-8F40-ACB5A0DCC90D}"/>
              </a:ext>
            </a:extLst>
          </p:cNvPr>
          <p:cNvSpPr/>
          <p:nvPr/>
        </p:nvSpPr>
        <p:spPr>
          <a:xfrm>
            <a:off x="7459010" y="4894868"/>
            <a:ext cx="384547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Fig 1 : Avg Calories by Restaurant </a:t>
            </a:r>
          </a:p>
        </p:txBody>
      </p:sp>
    </p:spTree>
    <p:extLst>
      <p:ext uri="{BB962C8B-B14F-4D97-AF65-F5344CB8AC3E}">
        <p14:creationId xmlns:p14="http://schemas.microsoft.com/office/powerpoint/2010/main" val="3161123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7E8DB-BE8A-D447-A821-0C42036B1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91CF-CFA3-C7F1-0405-E7B094881A7D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3. TOP 10 INSIGHTS </a:t>
            </a:r>
            <a:r>
              <a:rPr lang="en-US" sz="3200" b="1" u="sng" dirty="0">
                <a:solidFill>
                  <a:schemeClr val="tx1"/>
                </a:solidFill>
              </a:rPr>
              <a:t>OVER ITEMS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B5DB08-39EA-45D4-A811-9E9FB5F87EE2}"/>
              </a:ext>
            </a:extLst>
          </p:cNvPr>
          <p:cNvSpPr/>
          <p:nvPr/>
        </p:nvSpPr>
        <p:spPr>
          <a:xfrm>
            <a:off x="297918" y="1081357"/>
            <a:ext cx="340490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VI. Top 10 Highest Fiber Items</a:t>
            </a:r>
            <a:endParaRPr lang="en-US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A51BCF-F9F5-DBE6-D8A2-425FD424AF52}"/>
              </a:ext>
            </a:extLst>
          </p:cNvPr>
          <p:cNvSpPr txBox="1">
            <a:spLocks/>
          </p:cNvSpPr>
          <p:nvPr/>
        </p:nvSpPr>
        <p:spPr>
          <a:xfrm>
            <a:off x="156731" y="1549521"/>
            <a:ext cx="6580402" cy="457597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bar chart titled </a:t>
            </a:r>
            <a:r>
              <a:rPr lang="en-US" sz="1600" b="1" dirty="0">
                <a:solidFill>
                  <a:srgbClr val="FF0000"/>
                </a:solidFill>
              </a:rPr>
              <a:t>"Top 10 Highest Fiber Items"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highlights the fiber content of various fast-food items. Leading the list is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"Footlong Corned Beef Reuben" with </a:t>
            </a:r>
            <a:r>
              <a:rPr lang="en-US" sz="1600" b="1" dirty="0">
                <a:solidFill>
                  <a:srgbClr val="FF0000"/>
                </a:solidFill>
              </a:rPr>
              <a:t>78 grams of fiber.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Following it is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"Crispy Chicken Sandwich" with </a:t>
            </a:r>
            <a:r>
              <a:rPr lang="en-US" sz="1600" b="1" dirty="0">
                <a:solidFill>
                  <a:srgbClr val="FF0000"/>
                </a:solidFill>
              </a:rPr>
              <a:t>70 grams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"Express Taco Salad with Chicken" and the "Footlong Veggie Patty" both contain </a:t>
            </a:r>
            <a:r>
              <a:rPr lang="en-US" sz="1600" b="1" dirty="0">
                <a:solidFill>
                  <a:srgbClr val="FF0000"/>
                </a:solidFill>
              </a:rPr>
              <a:t>46 grams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fiber each.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"Footlong Turkey &amp; Bacon" has </a:t>
            </a:r>
            <a:r>
              <a:rPr lang="en-US" sz="1600" b="1" dirty="0">
                <a:solidFill>
                  <a:srgbClr val="FF0000"/>
                </a:solidFill>
              </a:rPr>
              <a:t>44 grams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while the "Footlong Meatball Marinara" comes in at </a:t>
            </a:r>
            <a:r>
              <a:rPr lang="en-US" sz="1600" b="1" dirty="0">
                <a:solidFill>
                  <a:srgbClr val="FF0000"/>
                </a:solidFill>
              </a:rPr>
              <a:t>42 grams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"Charged Chicken Cool Wrap" offers </a:t>
            </a:r>
            <a:r>
              <a:rPr lang="en-US" sz="1600" b="1" dirty="0">
                <a:solidFill>
                  <a:srgbClr val="FF0000"/>
                </a:solidFill>
              </a:rPr>
              <a:t>37 grams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fiber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"Cantina Power Burrito - Steak" has </a:t>
            </a:r>
            <a:r>
              <a:rPr lang="en-US" sz="1600" b="1" dirty="0">
                <a:solidFill>
                  <a:srgbClr val="FF0000"/>
                </a:solidFill>
              </a:rPr>
              <a:t>33 grams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the "Cantina Power Burrito - Veggie" features </a:t>
            </a:r>
            <a:r>
              <a:rPr lang="en-US" sz="1600" b="1" dirty="0">
                <a:solidFill>
                  <a:srgbClr val="FF0000"/>
                </a:solidFill>
              </a:rPr>
              <a:t>20 grams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Finally,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"Nachos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BellGrande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rounds out the list with </a:t>
            </a:r>
            <a:r>
              <a:rPr lang="en-US" sz="1600" b="1" dirty="0">
                <a:solidFill>
                  <a:srgbClr val="FF0000"/>
                </a:solidFill>
              </a:rPr>
              <a:t>18 grams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fiber.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data is useful for those seeking high-fiber options, highlighting the significant fiber content in these items.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D8F31-D4AD-8682-5721-F34CB1A187F5}"/>
              </a:ext>
            </a:extLst>
          </p:cNvPr>
          <p:cNvSpPr/>
          <p:nvPr/>
        </p:nvSpPr>
        <p:spPr>
          <a:xfrm>
            <a:off x="7750740" y="5218939"/>
            <a:ext cx="35618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Fig 1</a:t>
            </a:r>
            <a:r>
              <a:rPr lang="en-US" dirty="0">
                <a:ln w="0"/>
                <a:solidFill>
                  <a:schemeClr val="tx1"/>
                </a:solidFill>
              </a:rPr>
              <a:t>7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 : Top 10 Highest Fiber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B3B78-F95C-D856-190C-21AEE40A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092" y="1467473"/>
            <a:ext cx="4900085" cy="375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47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FFAB1-AF66-C33B-2C4C-6BEDD28A7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2215-BEB0-1F89-5D04-04237E56B22F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3. TOP 10 INSIGHTS </a:t>
            </a:r>
            <a:r>
              <a:rPr lang="en-US" sz="3200" b="1" u="sng" dirty="0">
                <a:solidFill>
                  <a:schemeClr val="tx1"/>
                </a:solidFill>
              </a:rPr>
              <a:t>OVER ITEMS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C15D79-341C-838A-4963-8B1BE73BB1F1}"/>
              </a:ext>
            </a:extLst>
          </p:cNvPr>
          <p:cNvSpPr txBox="1">
            <a:spLocks/>
          </p:cNvSpPr>
          <p:nvPr/>
        </p:nvSpPr>
        <p:spPr>
          <a:xfrm>
            <a:off x="297918" y="1293882"/>
            <a:ext cx="11258521" cy="457597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 Healthiest Foods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Crispy Chicken Sandwich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leads as a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healthy option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featuring </a:t>
            </a:r>
            <a:r>
              <a:rPr lang="en-US" sz="2000" b="1" dirty="0">
                <a:solidFill>
                  <a:srgbClr val="FF0000"/>
                </a:solidFill>
              </a:rPr>
              <a:t>1.8K calories and 3.4K protein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It's followed by the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Express Taco Salad w/ Chips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which offers </a:t>
            </a:r>
            <a:r>
              <a:rPr lang="en-US" sz="2000" b="1" dirty="0">
                <a:solidFill>
                  <a:srgbClr val="FF0000"/>
                </a:solidFill>
              </a:rPr>
              <a:t>2.5K calories and 1.9K protein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Both items also have </a:t>
            </a:r>
            <a:r>
              <a:rPr lang="en-US" sz="2000" b="1" dirty="0">
                <a:solidFill>
                  <a:srgbClr val="FF0000"/>
                </a:solidFill>
              </a:rPr>
              <a:t>low fat (1.2K) and low sodium (1.0K)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contents, making them nutritious choices.</a:t>
            </a:r>
          </a:p>
          <a:p>
            <a:pPr algn="just"/>
            <a:r>
              <a:rPr lang="en-US" sz="2000" b="1" u="sng" dirty="0">
                <a:solidFill>
                  <a:schemeClr val="tx1"/>
                </a:solidFill>
              </a:rPr>
              <a:t>Unhealthiest Foods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On the other hand,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Large Cheese Curds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tops the list of unhealthiest foods with </a:t>
            </a:r>
            <a:r>
              <a:rPr lang="en-US" sz="2000" b="1" dirty="0">
                <a:solidFill>
                  <a:srgbClr val="FF0000"/>
                </a:solidFill>
              </a:rPr>
              <a:t>2.5K calories, 2.0K  fat, and 1.5K sugar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The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Chicken Nuggets come next with </a:t>
            </a:r>
            <a:r>
              <a:rPr lang="en-US" sz="2000" b="1" dirty="0">
                <a:solidFill>
                  <a:srgbClr val="FF0000"/>
                </a:solidFill>
              </a:rPr>
              <a:t>2.3K calories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b="1" dirty="0">
                <a:solidFill>
                  <a:srgbClr val="FF0000"/>
                </a:solidFill>
              </a:rPr>
              <a:t>1.9K fat, and 1.2K sugar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Both items have </a:t>
            </a:r>
            <a:r>
              <a:rPr lang="en-US" sz="2000" b="1" dirty="0">
                <a:solidFill>
                  <a:srgbClr val="FF0000"/>
                </a:solidFill>
              </a:rPr>
              <a:t>high sodium content (2.0K and 1.8K respectively),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highlighting their less nutritious nature.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These insights can guide you towards making healthier fast-food choices based on their nutritional content.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2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E4097-6CB4-CEA7-33E1-70BCD2F89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0736-4C87-7923-3A33-FD5CA2135459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3. TOP 10 INSIGHTS </a:t>
            </a:r>
            <a:r>
              <a:rPr lang="en-US" sz="3200" b="1" u="sng" dirty="0">
                <a:solidFill>
                  <a:schemeClr val="tx1"/>
                </a:solidFill>
              </a:rPr>
              <a:t>OVER ITEMS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1AD42-62A7-742F-981B-8B854475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43" y="1293505"/>
            <a:ext cx="9853514" cy="40749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9B8CFD-4522-4DB2-77E5-5EDF59C7CE12}"/>
              </a:ext>
            </a:extLst>
          </p:cNvPr>
          <p:cNvSpPr/>
          <p:nvPr/>
        </p:nvSpPr>
        <p:spPr>
          <a:xfrm>
            <a:off x="3822487" y="5594554"/>
            <a:ext cx="49290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Fig 18 : Top 10 Healthiest and Unhealthiest Food</a:t>
            </a:r>
          </a:p>
        </p:txBody>
      </p:sp>
    </p:spTree>
    <p:extLst>
      <p:ext uri="{BB962C8B-B14F-4D97-AF65-F5344CB8AC3E}">
        <p14:creationId xmlns:p14="http://schemas.microsoft.com/office/powerpoint/2010/main" val="27633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C9E0C-FD13-5D77-8B39-A404F9550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2296E3-EF73-24CF-E64D-F6FECAFF1CF6}"/>
              </a:ext>
            </a:extLst>
          </p:cNvPr>
          <p:cNvSpPr txBox="1">
            <a:spLocks/>
          </p:cNvSpPr>
          <p:nvPr/>
        </p:nvSpPr>
        <p:spPr>
          <a:xfrm>
            <a:off x="3729375" y="2780071"/>
            <a:ext cx="6623992" cy="11331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u="sng" dirty="0">
                <a:solidFill>
                  <a:schemeClr val="accent1"/>
                </a:solidFill>
              </a:rPr>
              <a:t>THANK </a:t>
            </a:r>
            <a:r>
              <a:rPr lang="en-US" sz="5400" b="1" u="sng" dirty="0">
                <a:solidFill>
                  <a:schemeClr val="tx1"/>
                </a:solidFill>
              </a:rPr>
              <a:t>YOU</a:t>
            </a:r>
            <a:endParaRPr lang="en-IN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8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30764-494F-181D-673F-7C25CD3F8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14F5-54A9-AB1C-77B7-7C5F74C8370E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1. RESTAURANT-WIDE</a:t>
            </a:r>
            <a:r>
              <a:rPr lang="en-US" sz="3200" u="sng" dirty="0"/>
              <a:t> COMPARISON </a:t>
            </a:r>
            <a:endParaRPr lang="en-IN" sz="32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C29899-D145-2DDD-C4A0-2D68E92A205E}"/>
              </a:ext>
            </a:extLst>
          </p:cNvPr>
          <p:cNvSpPr/>
          <p:nvPr/>
        </p:nvSpPr>
        <p:spPr>
          <a:xfrm>
            <a:off x="322636" y="1101389"/>
            <a:ext cx="389420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Average of Protein by restaurant</a:t>
            </a:r>
            <a:endParaRPr lang="en-US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B0E19B8-24DA-0C21-B627-10925E72093F}"/>
              </a:ext>
            </a:extLst>
          </p:cNvPr>
          <p:cNvSpPr txBox="1">
            <a:spLocks/>
          </p:cNvSpPr>
          <p:nvPr/>
        </p:nvSpPr>
        <p:spPr>
          <a:xfrm>
            <a:off x="216638" y="1638012"/>
            <a:ext cx="6580402" cy="431574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bar chart illustrates the </a:t>
            </a:r>
            <a:r>
              <a:rPr lang="en-US" sz="1800" b="1" dirty="0">
                <a:solidFill>
                  <a:srgbClr val="FF0000"/>
                </a:solidFill>
              </a:rPr>
              <a:t>average protein content in meals from various fast-food restaurants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McDonald's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leads with the </a:t>
            </a:r>
            <a:r>
              <a:rPr lang="en-US" sz="1800" b="1" dirty="0">
                <a:solidFill>
                  <a:srgbClr val="FF0000"/>
                </a:solidFill>
              </a:rPr>
              <a:t>highest average protein content at 40.3 grams,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significantly higher than the other restaurants.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Chick Fil-A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follows with </a:t>
            </a:r>
            <a:r>
              <a:rPr lang="en-US" sz="1800" b="1" dirty="0">
                <a:solidFill>
                  <a:srgbClr val="FF0000"/>
                </a:solidFill>
              </a:rPr>
              <a:t>31.7 grams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while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Subway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has an average of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30.3 grams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Burger King, Arby's, and Sonic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similar protein averages, with </a:t>
            </a:r>
            <a:r>
              <a:rPr lang="en-US" sz="1800" b="1" dirty="0">
                <a:solidFill>
                  <a:srgbClr val="FF0000"/>
                </a:solidFill>
              </a:rPr>
              <a:t>29.9 grams, 29.3 grams, and 29.2 grams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respectively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Dairy Queen's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average protein content is </a:t>
            </a:r>
            <a:r>
              <a:rPr lang="en-US" sz="1800" b="1" dirty="0">
                <a:solidFill>
                  <a:srgbClr val="FF0000"/>
                </a:solidFill>
              </a:rPr>
              <a:t>24.8 grams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Taco Bell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has the </a:t>
            </a:r>
            <a:r>
              <a:rPr lang="en-US" sz="1800" b="1" dirty="0">
                <a:solidFill>
                  <a:srgbClr val="FF0000"/>
                </a:solidFill>
              </a:rPr>
              <a:t>lowest at 17.4 grams.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data is relevant for individuals seeking high-protein meals from fast-food chains, highlighting McDonald's as the top choice for protein-rich options.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chart also shows a noticeable gap between the highest and lowest averages, indicating significant variability in protein content across different restaurants.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43DD09-0F8E-A784-45D4-D24F323D34B3}"/>
              </a:ext>
            </a:extLst>
          </p:cNvPr>
          <p:cNvSpPr/>
          <p:nvPr/>
        </p:nvSpPr>
        <p:spPr>
          <a:xfrm>
            <a:off x="7658030" y="5019933"/>
            <a:ext cx="373192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Fig 2 : Avg Protein by Restaurant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98F79-BFBC-7EE3-3AA8-7E2A0052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77" y="1638012"/>
            <a:ext cx="4719065" cy="33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20CC3-283D-56B7-7D89-BC8857571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6BA2-DA5F-7F65-4C16-1695322973BB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1. RESTAURANT-WIDE</a:t>
            </a:r>
            <a:r>
              <a:rPr lang="en-US" sz="3200" u="sng" dirty="0"/>
              <a:t> COMPARISON </a:t>
            </a:r>
            <a:endParaRPr lang="en-IN" sz="32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A443FF-C8FC-434F-EAC0-2C70211CF34D}"/>
              </a:ext>
            </a:extLst>
          </p:cNvPr>
          <p:cNvSpPr/>
          <p:nvPr/>
        </p:nvSpPr>
        <p:spPr>
          <a:xfrm>
            <a:off x="263066" y="1152632"/>
            <a:ext cx="324377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III. Total Items by restaurant</a:t>
            </a:r>
            <a:endParaRPr lang="en-US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98BD9C3-F954-251E-C6E2-29D3E1093C36}"/>
              </a:ext>
            </a:extLst>
          </p:cNvPr>
          <p:cNvSpPr txBox="1">
            <a:spLocks/>
          </p:cNvSpPr>
          <p:nvPr/>
        </p:nvSpPr>
        <p:spPr>
          <a:xfrm>
            <a:off x="216638" y="1638012"/>
            <a:ext cx="6580402" cy="431574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bar chart titled </a:t>
            </a:r>
            <a:r>
              <a:rPr lang="en-US" sz="1800" b="1" dirty="0">
                <a:solidFill>
                  <a:srgbClr val="FF0000"/>
                </a:solidFill>
              </a:rPr>
              <a:t>"Total items by restaurant"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a comparative analysis of the number of items offered by various fast-food restaurants.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chart reveals that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Taco Bell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leads with the </a:t>
            </a:r>
            <a:r>
              <a:rPr lang="en-US" sz="1800" b="1" dirty="0">
                <a:solidFill>
                  <a:srgbClr val="FF0000"/>
                </a:solidFill>
              </a:rPr>
              <a:t>highest number of items at 113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followed by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Subway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with </a:t>
            </a:r>
            <a:r>
              <a:rPr lang="en-US" sz="1800" b="1" dirty="0">
                <a:solidFill>
                  <a:srgbClr val="FF0000"/>
                </a:solidFill>
              </a:rPr>
              <a:t>96 items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Burger King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comes </a:t>
            </a:r>
            <a:r>
              <a:rPr lang="en-US" sz="1800" b="1" dirty="0">
                <a:solidFill>
                  <a:srgbClr val="FF0000"/>
                </a:solidFill>
              </a:rPr>
              <a:t>in third with 70 items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middle range includes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McDonald's with </a:t>
            </a:r>
            <a:r>
              <a:rPr lang="en-US" sz="1800" b="1" dirty="0">
                <a:solidFill>
                  <a:srgbClr val="FF0000"/>
                </a:solidFill>
              </a:rPr>
              <a:t>57 items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Arby's with </a:t>
            </a:r>
            <a:r>
              <a:rPr lang="en-US" sz="1800" b="1" dirty="0">
                <a:solidFill>
                  <a:srgbClr val="FF0000"/>
                </a:solidFill>
              </a:rPr>
              <a:t>55 items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Sonic with </a:t>
            </a:r>
            <a:r>
              <a:rPr lang="en-US" sz="1800" b="1" dirty="0">
                <a:solidFill>
                  <a:srgbClr val="FF0000"/>
                </a:solidFill>
              </a:rPr>
              <a:t>53 items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Dairy Queen and Chick fill-A offer fewer items, with </a:t>
            </a:r>
            <a:r>
              <a:rPr lang="en-US" sz="1800" b="1" dirty="0">
                <a:solidFill>
                  <a:srgbClr val="FF0000"/>
                </a:solidFill>
              </a:rPr>
              <a:t>42 and 27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respectively.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data is interesting as it highlights the diversity in menu offerings across different fast-food chains, which could influence customer choice and satisfaction.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significant difference between </a:t>
            </a:r>
            <a:r>
              <a:rPr lang="en-US" sz="1800" b="1" dirty="0">
                <a:solidFill>
                  <a:schemeClr val="tx1"/>
                </a:solidFill>
              </a:rPr>
              <a:t>Taco Bell and Chick-fil-A</a:t>
            </a:r>
            <a:r>
              <a:rPr lang="en-US" sz="1800" b="1" dirty="0">
                <a:solidFill>
                  <a:srgbClr val="FF0000"/>
                </a:solidFill>
              </a:rPr>
              <a:t>, with Taco Bell offering more than four times the number of items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is particularly noteworthy. This information can be relevant for market analysis, customer preference studies, and competitive strategy development in the fast-food industry.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2D99A-B6EC-C94C-9EFB-10D96AFA451B}"/>
              </a:ext>
            </a:extLst>
          </p:cNvPr>
          <p:cNvSpPr/>
          <p:nvPr/>
        </p:nvSpPr>
        <p:spPr>
          <a:xfrm>
            <a:off x="7667039" y="5019933"/>
            <a:ext cx="371390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Fig 3 : Total Items by Restaurant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D9747-ED12-AA72-244D-10365186F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450" y="1710583"/>
            <a:ext cx="4983912" cy="33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8E3-D6AB-E9E3-85C8-2D719CE11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50B4-54A0-42C7-5D1E-20C364B67FF9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1. RESTAURANT-WIDE</a:t>
            </a:r>
            <a:r>
              <a:rPr lang="en-US" sz="3200" u="sng" dirty="0"/>
              <a:t> COMPARISON </a:t>
            </a:r>
            <a:endParaRPr lang="en-IN" sz="32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E2C92-9BDA-BF0B-6F16-E74681EE8B86}"/>
              </a:ext>
            </a:extLst>
          </p:cNvPr>
          <p:cNvSpPr/>
          <p:nvPr/>
        </p:nvSpPr>
        <p:spPr>
          <a:xfrm>
            <a:off x="216638" y="1152632"/>
            <a:ext cx="408150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IV. Average of Sodium  by restaurant</a:t>
            </a:r>
            <a:endParaRPr lang="en-US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8C14863-42A0-F0AE-A70D-0366F252E263}"/>
              </a:ext>
            </a:extLst>
          </p:cNvPr>
          <p:cNvSpPr txBox="1">
            <a:spLocks/>
          </p:cNvSpPr>
          <p:nvPr/>
        </p:nvSpPr>
        <p:spPr>
          <a:xfrm>
            <a:off x="216638" y="1638012"/>
            <a:ext cx="6580402" cy="431574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bar chart illustrates the </a:t>
            </a:r>
            <a:r>
              <a:rPr lang="en-US" sz="1800" b="1" dirty="0">
                <a:solidFill>
                  <a:srgbClr val="FF0000"/>
                </a:solidFill>
              </a:rPr>
              <a:t>average sodium content in meals from various fast-food restaurants.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data reveals that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Arby's has </a:t>
            </a:r>
            <a:r>
              <a:rPr lang="en-US" sz="1800" b="1" dirty="0">
                <a:solidFill>
                  <a:srgbClr val="FF0000"/>
                </a:solidFill>
              </a:rPr>
              <a:t>the highest average sodium content at 1515.3 mg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followed closely by McDonald's at </a:t>
            </a:r>
            <a:r>
              <a:rPr lang="en-US" sz="1800" b="1" dirty="0">
                <a:solidFill>
                  <a:srgbClr val="FF0000"/>
                </a:solidFill>
              </a:rPr>
              <a:t>1437.9 mg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Sonic at </a:t>
            </a:r>
            <a:r>
              <a:rPr lang="en-US" sz="1800" b="1" dirty="0">
                <a:solidFill>
                  <a:srgbClr val="FF0000"/>
                </a:solidFill>
              </a:rPr>
              <a:t>1350.8 mg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Subway, often perceived as a healthier option, still has a significant average sodium content of </a:t>
            </a:r>
            <a:r>
              <a:rPr lang="en-US" sz="1800" b="1" dirty="0">
                <a:solidFill>
                  <a:srgbClr val="FF0000"/>
                </a:solidFill>
              </a:rPr>
              <a:t>1273.0 mg.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Burger King , Dairy Queen, and Chick Fil-A have average sodium contents of </a:t>
            </a:r>
            <a:r>
              <a:rPr lang="en-US" sz="1800" b="1" dirty="0">
                <a:solidFill>
                  <a:srgbClr val="FF0000"/>
                </a:solidFill>
              </a:rPr>
              <a:t>1223.6 mg, 1181.8 mg, and 1151.5 mg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respectively.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Taco Bell has the lowest average sodium content among the listed restaurants at </a:t>
            </a:r>
            <a:r>
              <a:rPr lang="en-US" sz="1800" b="1" dirty="0">
                <a:solidFill>
                  <a:srgbClr val="FF0000"/>
                </a:solidFill>
              </a:rPr>
              <a:t>1013.9 mg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This information is crucial for individuals monitoring their sodium intake,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it highlights that even popular fast-food chains with healthier reputations can have high sodium levels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data underscores the importance of being mindful of sodium consumption when dining out, regardless of the restaurant's perceived healthiness. Generally, the lower limit of 1500 mg is often advised.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82BA8E-9A83-587E-4C20-DEAA1A947DC8}"/>
              </a:ext>
            </a:extLst>
          </p:cNvPr>
          <p:cNvSpPr/>
          <p:nvPr/>
        </p:nvSpPr>
        <p:spPr>
          <a:xfrm>
            <a:off x="7227338" y="5019933"/>
            <a:ext cx="459331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Fig 4 : Average of sodium by Restaurant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33246-ECD9-DCC9-CAFA-534431DA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12" y="1638012"/>
            <a:ext cx="4961050" cy="33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3C25-4E21-5071-41C8-4BA08CE9A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72F7-C143-1F7A-CB2F-2EA914BCE754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2. NUTRITIONAL </a:t>
            </a:r>
            <a:r>
              <a:rPr lang="en-US" sz="3200" b="1" u="sng" dirty="0">
                <a:solidFill>
                  <a:schemeClr val="tx1"/>
                </a:solidFill>
              </a:rPr>
              <a:t>INSIGHTS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D54FB-FD5D-778C-FF5C-FA45C8F523CA}"/>
              </a:ext>
            </a:extLst>
          </p:cNvPr>
          <p:cNvSpPr/>
          <p:nvPr/>
        </p:nvSpPr>
        <p:spPr>
          <a:xfrm>
            <a:off x="216638" y="1067363"/>
            <a:ext cx="628274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 Average of Calories and Sum of </a:t>
            </a:r>
            <a:r>
              <a:rPr lang="en-US" sz="2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total_fat</a:t>
            </a: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by Restaurant</a:t>
            </a:r>
            <a:endParaRPr lang="en-US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7EADC94-7C59-EDCE-D829-C14A26BBABEA}"/>
              </a:ext>
            </a:extLst>
          </p:cNvPr>
          <p:cNvSpPr txBox="1">
            <a:spLocks/>
          </p:cNvSpPr>
          <p:nvPr/>
        </p:nvSpPr>
        <p:spPr>
          <a:xfrm>
            <a:off x="187142" y="1638012"/>
            <a:ext cx="6580402" cy="431574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chart titled </a:t>
            </a:r>
            <a:r>
              <a:rPr lang="en-US" sz="1800" b="1" dirty="0">
                <a:solidFill>
                  <a:srgbClr val="FF0000"/>
                </a:solidFill>
              </a:rPr>
              <a:t>"Average of calories and Sum of total fat by restaurant"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provides a comparative analysis of the average calorie and total fat content across various fast-food restaurants.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data reveals that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Burger King has the </a:t>
            </a:r>
            <a:r>
              <a:rPr lang="en-US" sz="1800" b="1" dirty="0">
                <a:solidFill>
                  <a:srgbClr val="FF0000"/>
                </a:solidFill>
              </a:rPr>
              <a:t>highest average calorie count at 2.6K and a total fat content of 0.6K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indicating that meals from Burger King are generally higher in calories.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Taco Bell follows with an </a:t>
            </a:r>
            <a:r>
              <a:rPr lang="en-US" sz="1800" b="1" dirty="0">
                <a:solidFill>
                  <a:srgbClr val="FF0000"/>
                </a:solidFill>
              </a:rPr>
              <a:t>average calorie count of 2.4K and a total fat content of 0.4K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On the lower end, Chick Fil-A has the </a:t>
            </a:r>
            <a:r>
              <a:rPr lang="en-US" sz="1800" b="1" dirty="0">
                <a:solidFill>
                  <a:srgbClr val="FF0000"/>
                </a:solidFill>
              </a:rPr>
              <a:t>lowest average calorie count at 0.4K and a total fat content of 0.4K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suggesting that Chick Fil-A offers relatively lighter meal options.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McDonald's, Sonic, and Subway have similar </a:t>
            </a:r>
            <a:r>
              <a:rPr lang="en-US" sz="1800" b="1" dirty="0">
                <a:solidFill>
                  <a:srgbClr val="FF0000"/>
                </a:solidFill>
              </a:rPr>
              <a:t>total fat counts of 1.8K, 2.0K, and 1.8K respectively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but differ in their </a:t>
            </a:r>
            <a:r>
              <a:rPr lang="en-US" sz="1800" b="1" dirty="0">
                <a:solidFill>
                  <a:srgbClr val="FF0000"/>
                </a:solidFill>
              </a:rPr>
              <a:t>average calories content, with McDonald's and Sonic both at 0.6K and Subway at 0.5K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Arby's and Dairy Queen have moderate </a:t>
            </a:r>
            <a:r>
              <a:rPr lang="en-US" sz="1800" b="1" dirty="0">
                <a:solidFill>
                  <a:srgbClr val="FF0000"/>
                </a:solidFill>
              </a:rPr>
              <a:t>total fat counts of 1.5K and 1.2K respectively, both with  average calorie content of 0.5K.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This chart highlights the nutritional differences among popular fast-food chains, which can help consumers make more informed dietary choices.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A0E868-8AD5-3992-6D85-870F2B9A077A}"/>
              </a:ext>
            </a:extLst>
          </p:cNvPr>
          <p:cNvSpPr/>
          <p:nvPr/>
        </p:nvSpPr>
        <p:spPr>
          <a:xfrm>
            <a:off x="7527529" y="4894868"/>
            <a:ext cx="37084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Fig 5 : Avg Calories and su</a:t>
            </a:r>
            <a:r>
              <a:rPr lang="en-US" dirty="0">
                <a:ln w="0"/>
                <a:solidFill>
                  <a:schemeClr val="tx1"/>
                </a:solidFill>
              </a:rPr>
              <a:t>m of total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fat 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 by Restaurant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4E8ED-DC99-B33A-BF25-1B59FAC04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092" y="1617692"/>
            <a:ext cx="4915326" cy="32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3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1418F-241C-470E-D288-5E1D2B539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84F0-177D-FE4D-4048-1977ABCAD0F5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2. NUTRITIONAL </a:t>
            </a:r>
            <a:r>
              <a:rPr lang="en-US" sz="3200" b="1" u="sng" dirty="0">
                <a:solidFill>
                  <a:schemeClr val="tx1"/>
                </a:solidFill>
              </a:rPr>
              <a:t>INSIGHTS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CAED5-607D-60D0-0AB1-16250C7721CD}"/>
              </a:ext>
            </a:extLst>
          </p:cNvPr>
          <p:cNvSpPr/>
          <p:nvPr/>
        </p:nvSpPr>
        <p:spPr>
          <a:xfrm>
            <a:off x="184578" y="1067363"/>
            <a:ext cx="634686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Average of Calories and Sum of </a:t>
            </a:r>
            <a:r>
              <a:rPr lang="en-US" sz="2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total_fat</a:t>
            </a: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by Restaurant</a:t>
            </a:r>
            <a:endParaRPr lang="en-US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5CBC3CF-7C4B-F050-29A2-C2C55A7A9EA1}"/>
              </a:ext>
            </a:extLst>
          </p:cNvPr>
          <p:cNvSpPr txBox="1">
            <a:spLocks/>
          </p:cNvSpPr>
          <p:nvPr/>
        </p:nvSpPr>
        <p:spPr>
          <a:xfrm>
            <a:off x="156731" y="1549522"/>
            <a:ext cx="6580402" cy="431574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Analyzing the scatter plot of "</a:t>
            </a:r>
            <a:r>
              <a:rPr lang="en-US" sz="1800" b="1" dirty="0">
                <a:solidFill>
                  <a:srgbClr val="FF0000"/>
                </a:solidFill>
              </a:rPr>
              <a:t>restaurant, calories, and protein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," we can observe several key insights.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Most food items cluster around the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lower end of the calorie and protein spectrum, indicating that the majority of items have lower calories and protein content.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However, there are a </a:t>
            </a:r>
            <a:r>
              <a:rPr lang="en-US" sz="1800" b="1" dirty="0">
                <a:solidFill>
                  <a:srgbClr val="FF0000"/>
                </a:solidFill>
              </a:rPr>
              <a:t>few outliers with high protein content (above 100 grams)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varying calorie counts, particularly from McDonald's and Burger King.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Restaurants like Subway and Chick Fil-A have a significant number of items with </a:t>
            </a:r>
            <a:r>
              <a:rPr lang="en-US" sz="1800" b="1" dirty="0">
                <a:solidFill>
                  <a:srgbClr val="FF0000"/>
                </a:solidFill>
              </a:rPr>
              <a:t>moderate to high protein content (between 50 and 100 grams)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calories ranging </a:t>
            </a:r>
            <a:r>
              <a:rPr lang="en-US" sz="1800" b="1" dirty="0">
                <a:solidFill>
                  <a:srgbClr val="FF0000"/>
                </a:solidFill>
              </a:rPr>
              <a:t>from 500 to 1000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Taco Bell and Sonic have fewer items with high protein content compared to other restaurants.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general trend shows that as the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calorie content increases, the protein content also tends to increase,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exceptions such as high-calorie, low-protein items and low-calorie, high-protein items.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These insights provide a comprehensive understanding of the nutritional content of food items across different fast-food restaurants.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A8032-C954-21C6-2511-0CF393324915}"/>
              </a:ext>
            </a:extLst>
          </p:cNvPr>
          <p:cNvSpPr/>
          <p:nvPr/>
        </p:nvSpPr>
        <p:spPr>
          <a:xfrm>
            <a:off x="7229440" y="4894868"/>
            <a:ext cx="4304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Fig 6 : Calories and protein by Restaurant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9AD8D-7C4B-5A95-E842-00D0A71C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235" y="1303930"/>
            <a:ext cx="4961050" cy="35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5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57B45-4020-E901-E4E3-55A0CA5F0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AE21-CB10-3AAF-4124-174AFD871046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2. NUTRITIONAL </a:t>
            </a:r>
            <a:r>
              <a:rPr lang="en-US" sz="3200" b="1" u="sng" dirty="0">
                <a:solidFill>
                  <a:schemeClr val="tx1"/>
                </a:solidFill>
              </a:rPr>
              <a:t>INSIGHTS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B3E5F8-6089-9933-D073-B2A1B30ABAAF}"/>
              </a:ext>
            </a:extLst>
          </p:cNvPr>
          <p:cNvSpPr/>
          <p:nvPr/>
        </p:nvSpPr>
        <p:spPr>
          <a:xfrm>
            <a:off x="217259" y="1067363"/>
            <a:ext cx="628152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III. Average of Protein by </a:t>
            </a:r>
            <a:r>
              <a:rPr lang="en-US" sz="2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Calories_Range</a:t>
            </a: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Restaurant</a:t>
            </a:r>
            <a:endParaRPr lang="en-US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CC12A5-5043-CD00-3804-803E13273F1E}"/>
              </a:ext>
            </a:extLst>
          </p:cNvPr>
          <p:cNvSpPr txBox="1">
            <a:spLocks/>
          </p:cNvSpPr>
          <p:nvPr/>
        </p:nvSpPr>
        <p:spPr>
          <a:xfrm>
            <a:off x="156731" y="1549522"/>
            <a:ext cx="6580402" cy="431574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bar chart titled </a:t>
            </a:r>
            <a:r>
              <a:rPr lang="en-US" sz="1800" b="1" dirty="0">
                <a:solidFill>
                  <a:srgbClr val="FF0000"/>
                </a:solidFill>
              </a:rPr>
              <a:t>"Average of protein by Calories Range and restaurant"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reveals several insights about the protein content across different restaurants and calorie ranges.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For the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601-900 calorie range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the </a:t>
            </a:r>
            <a:r>
              <a:rPr lang="en-US" sz="1800" b="1" dirty="0">
                <a:solidFill>
                  <a:srgbClr val="FF0000"/>
                </a:solidFill>
              </a:rPr>
              <a:t>average protein values are 37.7 grams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Arby's, </a:t>
            </a:r>
            <a:r>
              <a:rPr lang="en-US" sz="1800" b="1" dirty="0">
                <a:solidFill>
                  <a:srgbClr val="FF0000"/>
                </a:solidFill>
              </a:rPr>
              <a:t>43.5 grams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Burger King, </a:t>
            </a:r>
            <a:r>
              <a:rPr lang="en-US" sz="1800" b="1" dirty="0">
                <a:solidFill>
                  <a:srgbClr val="FF0000"/>
                </a:solidFill>
              </a:rPr>
              <a:t>41.2 grams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Chick-fil-A, and</a:t>
            </a:r>
            <a:r>
              <a:rPr lang="en-US" sz="1800" b="1" dirty="0">
                <a:solidFill>
                  <a:srgbClr val="FF0000"/>
                </a:solidFill>
              </a:rPr>
              <a:t> 42.9 grams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Dairy Queen.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In the </a:t>
            </a:r>
            <a:r>
              <a:rPr lang="en-US" sz="1800" b="1" dirty="0">
                <a:solidFill>
                  <a:srgbClr val="FF0000"/>
                </a:solidFill>
              </a:rPr>
              <a:t>901-1200 calorie range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the protein content varies significantly, with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Chick-fil-A leading at </a:t>
            </a:r>
            <a:r>
              <a:rPr lang="en-US" sz="1800" b="1" dirty="0">
                <a:solidFill>
                  <a:srgbClr val="FF0000"/>
                </a:solidFill>
              </a:rPr>
              <a:t>103.0 grams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followed by McDonald's at </a:t>
            </a:r>
            <a:r>
              <a:rPr lang="en-US" sz="1800" b="1" dirty="0">
                <a:solidFill>
                  <a:srgbClr val="FF0000"/>
                </a:solidFill>
              </a:rPr>
              <a:t>58.0 grams,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Subway </a:t>
            </a:r>
            <a:r>
              <a:rPr lang="en-US" sz="1800" b="1" dirty="0">
                <a:solidFill>
                  <a:srgbClr val="FF0000"/>
                </a:solidFill>
              </a:rPr>
              <a:t>at 57.6 grams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For the </a:t>
            </a:r>
            <a:r>
              <a:rPr lang="en-US" sz="1800" b="1" dirty="0">
                <a:solidFill>
                  <a:srgbClr val="FF0000"/>
                </a:solidFill>
              </a:rPr>
              <a:t>1201-1500 calorie range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Chick-fil-A maintains high protein levels at </a:t>
            </a:r>
            <a:r>
              <a:rPr lang="en-US" sz="1800" b="1" dirty="0">
                <a:solidFill>
                  <a:srgbClr val="FF0000"/>
                </a:solidFill>
              </a:rPr>
              <a:t>94.0 grams,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 McDonald's averages at </a:t>
            </a:r>
            <a:r>
              <a:rPr lang="en-US" sz="1800" b="1" dirty="0">
                <a:solidFill>
                  <a:srgbClr val="FF0000"/>
                </a:solidFill>
              </a:rPr>
              <a:t>51.0 grams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Notably, in the 1501-1800 calorie range,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Burger King reaches an </a:t>
            </a:r>
            <a:r>
              <a:rPr lang="en-US" sz="1800" b="1" dirty="0">
                <a:solidFill>
                  <a:srgbClr val="FF0000"/>
                </a:solidFill>
              </a:rPr>
              <a:t>average protein content of 134.0 grams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in the </a:t>
            </a:r>
            <a:r>
              <a:rPr lang="en-US" sz="1800" b="1" dirty="0">
                <a:solidFill>
                  <a:srgbClr val="FF0000"/>
                </a:solidFill>
              </a:rPr>
              <a:t>2100+ calorie range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800" dirty="0">
                <a:solidFill>
                  <a:srgbClr val="FF0000"/>
                </a:solidFill>
              </a:rPr>
              <a:t>Chick-fil-A stands out with 186.0 grams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These insights highlight the varying protein content across different calorie ranges and restaurants, allowing consumers to make informed choices based on their nutritional preferences.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14BB02-1B5F-E771-F5CC-34616DC004E3}"/>
              </a:ext>
            </a:extLst>
          </p:cNvPr>
          <p:cNvSpPr/>
          <p:nvPr/>
        </p:nvSpPr>
        <p:spPr>
          <a:xfrm>
            <a:off x="7401592" y="4853854"/>
            <a:ext cx="44370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Fig </a:t>
            </a:r>
            <a:r>
              <a:rPr lang="en-US" dirty="0">
                <a:ln w="0"/>
                <a:solidFill>
                  <a:schemeClr val="tx1"/>
                </a:solidFill>
              </a:rPr>
              <a:t>7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 : Average of Protein by Calories range 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and Restaurant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C10E3-064D-FB9B-056F-4815DC98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246" y="884903"/>
            <a:ext cx="4730835" cy="396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3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128F3-2341-2BDE-8DE0-18EDF8BAD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84D4-B038-AC9B-1FFE-28A1B793E999}"/>
              </a:ext>
            </a:extLst>
          </p:cNvPr>
          <p:cNvSpPr txBox="1">
            <a:spLocks/>
          </p:cNvSpPr>
          <p:nvPr/>
        </p:nvSpPr>
        <p:spPr>
          <a:xfrm>
            <a:off x="297918" y="469063"/>
            <a:ext cx="10058400" cy="598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1"/>
                </a:solidFill>
              </a:rPr>
              <a:t>2. NUTRITIONAL </a:t>
            </a:r>
            <a:r>
              <a:rPr lang="en-US" sz="3200" b="1" u="sng" dirty="0">
                <a:solidFill>
                  <a:schemeClr val="tx1"/>
                </a:solidFill>
              </a:rPr>
              <a:t>INSIGHTS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0974E-A851-8776-9D3D-04DECF878939}"/>
              </a:ext>
            </a:extLst>
          </p:cNvPr>
          <p:cNvSpPr/>
          <p:nvPr/>
        </p:nvSpPr>
        <p:spPr>
          <a:xfrm>
            <a:off x="297918" y="1067363"/>
            <a:ext cx="548720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IV. Sum of Sugar &amp; Sum of </a:t>
            </a:r>
            <a:r>
              <a:rPr lang="en-US" sz="2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tot_carb</a:t>
            </a: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by restaurant</a:t>
            </a:r>
            <a:endParaRPr lang="en-US" sz="2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B1C9553-179C-88B6-ECA9-495F8B0E17AA}"/>
              </a:ext>
            </a:extLst>
          </p:cNvPr>
          <p:cNvSpPr txBox="1">
            <a:spLocks/>
          </p:cNvSpPr>
          <p:nvPr/>
        </p:nvSpPr>
        <p:spPr>
          <a:xfrm>
            <a:off x="156731" y="1549522"/>
            <a:ext cx="6580402" cy="431574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pie chart </a:t>
            </a:r>
            <a:r>
              <a:rPr lang="en-US" sz="1800" b="1" dirty="0">
                <a:solidFill>
                  <a:srgbClr val="FF0000"/>
                </a:solidFill>
              </a:rPr>
              <a:t>titled "Sum of sugar and Sum of </a:t>
            </a:r>
            <a:r>
              <a:rPr lang="en-US" sz="1800" b="1" dirty="0" err="1">
                <a:solidFill>
                  <a:srgbClr val="FF0000"/>
                </a:solidFill>
              </a:rPr>
              <a:t>total_carb</a:t>
            </a:r>
            <a:r>
              <a:rPr lang="en-US" sz="1800" b="1" dirty="0">
                <a:solidFill>
                  <a:srgbClr val="FF0000"/>
                </a:solidFill>
              </a:rPr>
              <a:t> by restaurant"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presents data on the distribution of sugar and total carbohydrates across various fast-food restaurants.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Notably,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Subway and McDonald's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emerge as significant contributors, each accounting </a:t>
            </a:r>
            <a:r>
              <a:rPr lang="en-US" sz="1800" b="1" dirty="0">
                <a:solidFill>
                  <a:srgbClr val="FF0000"/>
                </a:solidFill>
              </a:rPr>
              <a:t>for around 19% of the total sum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with </a:t>
            </a:r>
            <a:r>
              <a:rPr lang="en-US" sz="1800" b="1" dirty="0">
                <a:solidFill>
                  <a:srgbClr val="FF0000"/>
                </a:solidFill>
              </a:rPr>
              <a:t>values of 5.3K and 5.4K respectively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Burger King and Arby's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follow with contributions of </a:t>
            </a:r>
            <a:r>
              <a:rPr lang="en-US" sz="1800" b="1" dirty="0">
                <a:solidFill>
                  <a:srgbClr val="FF0000"/>
                </a:solidFill>
              </a:rPr>
              <a:t>9.18% (2.5K) and 9.05% (2.5K).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Lesser contributors include Taco Bell </a:t>
            </a:r>
            <a:r>
              <a:rPr lang="en-US" sz="1800" b="1" dirty="0">
                <a:solidFill>
                  <a:srgbClr val="FF0000"/>
                </a:solidFill>
              </a:rPr>
              <a:t>(1.27%, 0.3K),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Sonic </a:t>
            </a:r>
            <a:r>
              <a:rPr lang="en-US" sz="1800" b="1" dirty="0">
                <a:solidFill>
                  <a:srgbClr val="FF0000"/>
                </a:solidFill>
              </a:rPr>
              <a:t>(1.53%, 0.4K),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Dairy Queen </a:t>
            </a:r>
            <a:r>
              <a:rPr lang="en-US" sz="1800" b="1" dirty="0">
                <a:solidFill>
                  <a:srgbClr val="FF0000"/>
                </a:solidFill>
              </a:rPr>
              <a:t>(5.96%, 1.6K),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Chick Fil-A </a:t>
            </a:r>
            <a:r>
              <a:rPr lang="en-US" sz="1800" b="1" dirty="0">
                <a:solidFill>
                  <a:srgbClr val="FF0000"/>
                </a:solidFill>
              </a:rPr>
              <a:t>(2.84%, 0.8K).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distribution highlights that Subway and McDonald's lead in sugar and carbohydrate content, while </a:t>
            </a:r>
            <a:r>
              <a:rPr lang="en-US" sz="1800" b="1" dirty="0">
                <a:solidFill>
                  <a:srgbClr val="FF0000"/>
                </a:solidFill>
              </a:rPr>
              <a:t>Taco Bell and Sonic are the lowest contributors. </a:t>
            </a:r>
          </a:p>
          <a:p>
            <a:pPr algn="just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The visual clearly showcases the nutritional content across these popular fast-food chains, emphasizing the variations among them.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34867-5B02-F69D-1B87-046A7893D299}"/>
              </a:ext>
            </a:extLst>
          </p:cNvPr>
          <p:cNvSpPr/>
          <p:nvPr/>
        </p:nvSpPr>
        <p:spPr>
          <a:xfrm>
            <a:off x="8083159" y="5218939"/>
            <a:ext cx="289694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Fig 8 : Sum of sugar &amp; Sum 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of total carb by Restaurant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7A6BF-3A96-F4CD-DC9A-97B895D6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999"/>
          <a:stretch/>
        </p:blipFill>
        <p:spPr>
          <a:xfrm>
            <a:off x="7451654" y="1341190"/>
            <a:ext cx="4013340" cy="37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051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{3F9310FB-5533-4FF3-85AE-734670618863}tf33845126_win32</Template>
  <TotalTime>249</TotalTime>
  <Words>3603</Words>
  <Application>Microsoft Office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Bookman Old Style</vt:lpstr>
      <vt:lpstr>Broadway</vt:lpstr>
      <vt:lpstr>Calibri</vt:lpstr>
      <vt:lpstr>Franklin Gothic Book</vt:lpstr>
      <vt:lpstr>Wingdings</vt:lpstr>
      <vt:lpstr>1_RetrospectVTI</vt:lpstr>
      <vt:lpstr>FAST - FOOD ANALYSIS (CDACL-004)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@ FLAME</dc:creator>
  <cp:lastModifiedBy>@ FLAME</cp:lastModifiedBy>
  <cp:revision>11</cp:revision>
  <dcterms:created xsi:type="dcterms:W3CDTF">2025-03-09T06:11:32Z</dcterms:created>
  <dcterms:modified xsi:type="dcterms:W3CDTF">2025-03-09T23:16:41Z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