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8"/>
  </p:notesMasterIdLst>
  <p:sldIdLst>
    <p:sldId id="256" r:id="rId2"/>
    <p:sldId id="257" r:id="rId3"/>
    <p:sldId id="308" r:id="rId4"/>
    <p:sldId id="258" r:id="rId5"/>
    <p:sldId id="259" r:id="rId6"/>
    <p:sldId id="260" r:id="rId7"/>
    <p:sldId id="310" r:id="rId8"/>
    <p:sldId id="261" r:id="rId9"/>
    <p:sldId id="262" r:id="rId10"/>
    <p:sldId id="309" r:id="rId11"/>
    <p:sldId id="263" r:id="rId12"/>
    <p:sldId id="264" r:id="rId13"/>
    <p:sldId id="265" r:id="rId14"/>
    <p:sldId id="266" r:id="rId15"/>
    <p:sldId id="311" r:id="rId16"/>
    <p:sldId id="267" r:id="rId17"/>
    <p:sldId id="268" r:id="rId18"/>
    <p:sldId id="269" r:id="rId19"/>
    <p:sldId id="270" r:id="rId20"/>
    <p:sldId id="271" r:id="rId21"/>
    <p:sldId id="272" r:id="rId22"/>
    <p:sldId id="273" r:id="rId23"/>
    <p:sldId id="312"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x="9144000" cy="6858000" type="screen4x3"/>
  <p:notesSz cx="6858000" cy="9144000"/>
  <p:embeddedFontLst>
    <p:embeddedFont>
      <p:font typeface="Libre Baskerville" panose="02000000000000000000" pitchFamily="2" charset="0"/>
      <p:regular r:id="rId59"/>
      <p:bold r:id="rId60"/>
      <p:italic r:id="rId61"/>
    </p:embeddedFont>
    <p:embeddedFont>
      <p:font typeface="Libre Franklin" pitchFamily="2" charset="0"/>
      <p:regular r:id="rId62"/>
      <p:bold r:id="rId63"/>
      <p:italic r:id="rId64"/>
      <p:boldItalic r:id="rId65"/>
    </p:embeddedFont>
    <p:embeddedFont>
      <p:font typeface="Noto Sans Symbols" panose="020B0604020202020204" charset="0"/>
      <p:regular r:id="rId66"/>
      <p:bold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A50999-D44B-47BE-A388-B0818F0B3C46}" v="3" dt="2024-09-12T17:01:57.890"/>
  </p1510:revLst>
</p1510:revInfo>
</file>

<file path=ppt/tableStyles.xml><?xml version="1.0" encoding="utf-8"?>
<a:tblStyleLst xmlns:a="http://schemas.openxmlformats.org/drawingml/2006/main" def="{98522909-E0D3-4E2C-89CD-128FCA125E33}">
  <a:tblStyle styleId="{98522909-E0D3-4E2C-89CD-128FCA125E3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18" autoAdjust="0"/>
  </p:normalViewPr>
  <p:slideViewPr>
    <p:cSldViewPr snapToGrid="0">
      <p:cViewPr varScale="1">
        <p:scale>
          <a:sx n="115" d="100"/>
          <a:sy n="115" d="100"/>
        </p:scale>
        <p:origin x="114" y="2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5.fntdata"/><Relationship Id="rId6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font" Target="fonts/font7.fntdata"/><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la, Magesh" userId="07a42c1a-df86-419d-baa6-5a6109858c33" providerId="ADAL" clId="{A451BA2E-BD57-4D1F-A779-1BE6557D902F}"/>
    <pc:docChg chg="undo redo custSel addSld modSld">
      <pc:chgData name="Tarala, Magesh" userId="07a42c1a-df86-419d-baa6-5a6109858c33" providerId="ADAL" clId="{A451BA2E-BD57-4D1F-A779-1BE6557D902F}" dt="2023-10-05T21:28:31.778" v="646" actId="1076"/>
      <pc:docMkLst>
        <pc:docMk/>
      </pc:docMkLst>
      <pc:sldChg chg="modSp mod modNotesTx">
        <pc:chgData name="Tarala, Magesh" userId="07a42c1a-df86-419d-baa6-5a6109858c33" providerId="ADAL" clId="{A451BA2E-BD57-4D1F-A779-1BE6557D902F}" dt="2023-09-15T02:21:34.877" v="578"/>
        <pc:sldMkLst>
          <pc:docMk/>
          <pc:sldMk cId="0" sldId="260"/>
        </pc:sldMkLst>
        <pc:spChg chg="mod">
          <ac:chgData name="Tarala, Magesh" userId="07a42c1a-df86-419d-baa6-5a6109858c33" providerId="ADAL" clId="{A451BA2E-BD57-4D1F-A779-1BE6557D902F}" dt="2023-09-10T16:12:08.496" v="266" actId="14100"/>
          <ac:spMkLst>
            <pc:docMk/>
            <pc:sldMk cId="0" sldId="260"/>
            <ac:spMk id="137" creationId="{00000000-0000-0000-0000-000000000000}"/>
          </ac:spMkLst>
        </pc:spChg>
        <pc:spChg chg="mod">
          <ac:chgData name="Tarala, Magesh" userId="07a42c1a-df86-419d-baa6-5a6109858c33" providerId="ADAL" clId="{A451BA2E-BD57-4D1F-A779-1BE6557D902F}" dt="2023-09-10T16:12:13.549" v="267" actId="14100"/>
          <ac:spMkLst>
            <pc:docMk/>
            <pc:sldMk cId="0" sldId="260"/>
            <ac:spMk id="138" creationId="{00000000-0000-0000-0000-000000000000}"/>
          </ac:spMkLst>
        </pc:spChg>
      </pc:sldChg>
      <pc:sldChg chg="modNotesTx">
        <pc:chgData name="Tarala, Magesh" userId="07a42c1a-df86-419d-baa6-5a6109858c33" providerId="ADAL" clId="{A451BA2E-BD57-4D1F-A779-1BE6557D902F}" dt="2023-09-15T02:46:17.486" v="632" actId="20577"/>
        <pc:sldMkLst>
          <pc:docMk/>
          <pc:sldMk cId="0" sldId="265"/>
        </pc:sldMkLst>
      </pc:sldChg>
      <pc:sldChg chg="modNotesTx">
        <pc:chgData name="Tarala, Magesh" userId="07a42c1a-df86-419d-baa6-5a6109858c33" providerId="ADAL" clId="{A451BA2E-BD57-4D1F-A779-1BE6557D902F}" dt="2023-09-15T02:45:18.032" v="582" actId="113"/>
        <pc:sldMkLst>
          <pc:docMk/>
          <pc:sldMk cId="0" sldId="266"/>
        </pc:sldMkLst>
      </pc:sldChg>
      <pc:sldChg chg="modNotesTx">
        <pc:chgData name="Tarala, Magesh" userId="07a42c1a-df86-419d-baa6-5a6109858c33" providerId="ADAL" clId="{A451BA2E-BD57-4D1F-A779-1BE6557D902F}" dt="2023-09-12T14:15:53.801" v="379" actId="6549"/>
        <pc:sldMkLst>
          <pc:docMk/>
          <pc:sldMk cId="0" sldId="267"/>
        </pc:sldMkLst>
      </pc:sldChg>
      <pc:sldChg chg="modNotesTx">
        <pc:chgData name="Tarala, Magesh" userId="07a42c1a-df86-419d-baa6-5a6109858c33" providerId="ADAL" clId="{A451BA2E-BD57-4D1F-A779-1BE6557D902F}" dt="2023-09-12T16:51:50.758" v="380"/>
        <pc:sldMkLst>
          <pc:docMk/>
          <pc:sldMk cId="0" sldId="269"/>
        </pc:sldMkLst>
      </pc:sldChg>
      <pc:sldChg chg="modSp mod">
        <pc:chgData name="Tarala, Magesh" userId="07a42c1a-df86-419d-baa6-5a6109858c33" providerId="ADAL" clId="{A451BA2E-BD57-4D1F-A779-1BE6557D902F}" dt="2023-10-05T21:28:31.778" v="646" actId="1076"/>
        <pc:sldMkLst>
          <pc:docMk/>
          <pc:sldMk cId="0" sldId="271"/>
        </pc:sldMkLst>
        <pc:picChg chg="mod">
          <ac:chgData name="Tarala, Magesh" userId="07a42c1a-df86-419d-baa6-5a6109858c33" providerId="ADAL" clId="{A451BA2E-BD57-4D1F-A779-1BE6557D902F}" dt="2023-10-05T21:28:31.778" v="646" actId="1076"/>
          <ac:picMkLst>
            <pc:docMk/>
            <pc:sldMk cId="0" sldId="271"/>
            <ac:picMk id="221" creationId="{00000000-0000-0000-0000-000000000000}"/>
          </ac:picMkLst>
        </pc:picChg>
      </pc:sldChg>
      <pc:sldChg chg="modNotesTx">
        <pc:chgData name="Tarala, Magesh" userId="07a42c1a-df86-419d-baa6-5a6109858c33" providerId="ADAL" clId="{A451BA2E-BD57-4D1F-A779-1BE6557D902F}" dt="2023-09-14T13:09:13.506" v="382"/>
        <pc:sldMkLst>
          <pc:docMk/>
          <pc:sldMk cId="0" sldId="273"/>
        </pc:sldMkLst>
      </pc:sldChg>
      <pc:sldChg chg="modNotesTx">
        <pc:chgData name="Tarala, Magesh" userId="07a42c1a-df86-419d-baa6-5a6109858c33" providerId="ADAL" clId="{A451BA2E-BD57-4D1F-A779-1BE6557D902F}" dt="2023-09-14T14:14:07.076" v="401" actId="13926"/>
        <pc:sldMkLst>
          <pc:docMk/>
          <pc:sldMk cId="0" sldId="274"/>
        </pc:sldMkLst>
      </pc:sldChg>
      <pc:sldChg chg="modNotesTx">
        <pc:chgData name="Tarala, Magesh" userId="07a42c1a-df86-419d-baa6-5a6109858c33" providerId="ADAL" clId="{A451BA2E-BD57-4D1F-A779-1BE6557D902F}" dt="2023-09-15T03:08:52.839" v="633"/>
        <pc:sldMkLst>
          <pc:docMk/>
          <pc:sldMk cId="0" sldId="275"/>
        </pc:sldMkLst>
      </pc:sldChg>
      <pc:sldChg chg="modNotesTx">
        <pc:chgData name="Tarala, Magesh" userId="07a42c1a-df86-419d-baa6-5a6109858c33" providerId="ADAL" clId="{A451BA2E-BD57-4D1F-A779-1BE6557D902F}" dt="2023-09-14T20:00:39.255" v="438" actId="5793"/>
        <pc:sldMkLst>
          <pc:docMk/>
          <pc:sldMk cId="0" sldId="276"/>
        </pc:sldMkLst>
      </pc:sldChg>
      <pc:sldChg chg="modNotesTx">
        <pc:chgData name="Tarala, Magesh" userId="07a42c1a-df86-419d-baa6-5a6109858c33" providerId="ADAL" clId="{A451BA2E-BD57-4D1F-A779-1BE6557D902F}" dt="2023-09-15T15:05:43.399" v="634"/>
        <pc:sldMkLst>
          <pc:docMk/>
          <pc:sldMk cId="0" sldId="290"/>
        </pc:sldMkLst>
      </pc:sldChg>
      <pc:sldChg chg="modNotesTx">
        <pc:chgData name="Tarala, Magesh" userId="07a42c1a-df86-419d-baa6-5a6109858c33" providerId="ADAL" clId="{A451BA2E-BD57-4D1F-A779-1BE6557D902F}" dt="2023-09-15T16:14:17.767" v="640" actId="20577"/>
        <pc:sldMkLst>
          <pc:docMk/>
          <pc:sldMk cId="0" sldId="291"/>
        </pc:sldMkLst>
      </pc:sldChg>
      <pc:sldChg chg="modNotesTx">
        <pc:chgData name="Tarala, Magesh" userId="07a42c1a-df86-419d-baa6-5a6109858c33" providerId="ADAL" clId="{A451BA2E-BD57-4D1F-A779-1BE6557D902F}" dt="2023-09-15T18:36:00.718" v="641"/>
        <pc:sldMkLst>
          <pc:docMk/>
          <pc:sldMk cId="0" sldId="297"/>
        </pc:sldMkLst>
      </pc:sldChg>
      <pc:sldChg chg="modNotesTx">
        <pc:chgData name="Tarala, Magesh" userId="07a42c1a-df86-419d-baa6-5a6109858c33" providerId="ADAL" clId="{A451BA2E-BD57-4D1F-A779-1BE6557D902F}" dt="2023-09-15T18:46:02.986" v="642"/>
        <pc:sldMkLst>
          <pc:docMk/>
          <pc:sldMk cId="0" sldId="299"/>
        </pc:sldMkLst>
      </pc:sldChg>
      <pc:sldChg chg="modNotesTx">
        <pc:chgData name="Tarala, Magesh" userId="07a42c1a-df86-419d-baa6-5a6109858c33" providerId="ADAL" clId="{A451BA2E-BD57-4D1F-A779-1BE6557D902F}" dt="2023-09-15T19:01:14.506" v="643"/>
        <pc:sldMkLst>
          <pc:docMk/>
          <pc:sldMk cId="0" sldId="302"/>
        </pc:sldMkLst>
      </pc:sldChg>
      <pc:sldChg chg="modNotesTx">
        <pc:chgData name="Tarala, Magesh" userId="07a42c1a-df86-419d-baa6-5a6109858c33" providerId="ADAL" clId="{A451BA2E-BD57-4D1F-A779-1BE6557D902F}" dt="2023-09-15T20:56:31.331" v="644"/>
        <pc:sldMkLst>
          <pc:docMk/>
          <pc:sldMk cId="0" sldId="306"/>
        </pc:sldMkLst>
      </pc:sldChg>
      <pc:sldChg chg="delSp modSp add mod">
        <pc:chgData name="Tarala, Magesh" userId="07a42c1a-df86-419d-baa6-5a6109858c33" providerId="ADAL" clId="{A451BA2E-BD57-4D1F-A779-1BE6557D902F}" dt="2023-09-15T21:00:49.452" v="645" actId="20577"/>
        <pc:sldMkLst>
          <pc:docMk/>
          <pc:sldMk cId="2406212990" sldId="308"/>
        </pc:sldMkLst>
        <pc:spChg chg="mod">
          <ac:chgData name="Tarala, Magesh" userId="07a42c1a-df86-419d-baa6-5a6109858c33" providerId="ADAL" clId="{A451BA2E-BD57-4D1F-A779-1BE6557D902F}" dt="2023-09-10T16:09:21.180" v="34" actId="20577"/>
          <ac:spMkLst>
            <pc:docMk/>
            <pc:sldMk cId="2406212990" sldId="308"/>
            <ac:spMk id="114" creationId="{00000000-0000-0000-0000-000000000000}"/>
          </ac:spMkLst>
        </pc:spChg>
        <pc:spChg chg="mod">
          <ac:chgData name="Tarala, Magesh" userId="07a42c1a-df86-419d-baa6-5a6109858c33" providerId="ADAL" clId="{A451BA2E-BD57-4D1F-A779-1BE6557D902F}" dt="2023-09-15T21:00:49.452" v="645" actId="20577"/>
          <ac:spMkLst>
            <pc:docMk/>
            <pc:sldMk cId="2406212990" sldId="308"/>
            <ac:spMk id="115" creationId="{00000000-0000-0000-0000-000000000000}"/>
          </ac:spMkLst>
        </pc:spChg>
        <pc:picChg chg="del">
          <ac:chgData name="Tarala, Magesh" userId="07a42c1a-df86-419d-baa6-5a6109858c33" providerId="ADAL" clId="{A451BA2E-BD57-4D1F-A779-1BE6557D902F}" dt="2023-09-10T16:08:59.778" v="1" actId="478"/>
          <ac:picMkLst>
            <pc:docMk/>
            <pc:sldMk cId="2406212990" sldId="308"/>
            <ac:picMk id="116" creationId="{00000000-0000-0000-0000-000000000000}"/>
          </ac:picMkLst>
        </pc:picChg>
      </pc:sldChg>
      <pc:sldChg chg="addSp delSp modSp add mod modNotesTx">
        <pc:chgData name="Tarala, Magesh" userId="07a42c1a-df86-419d-baa6-5a6109858c33" providerId="ADAL" clId="{A451BA2E-BD57-4D1F-A779-1BE6557D902F}" dt="2023-09-14T21:34:24.673" v="487" actId="6549"/>
        <pc:sldMkLst>
          <pc:docMk/>
          <pc:sldMk cId="1377473799" sldId="309"/>
        </pc:sldMkLst>
        <pc:spChg chg="add del mod">
          <ac:chgData name="Tarala, Magesh" userId="07a42c1a-df86-419d-baa6-5a6109858c33" providerId="ADAL" clId="{A451BA2E-BD57-4D1F-A779-1BE6557D902F}" dt="2023-09-14T21:16:01.329" v="441" actId="478"/>
          <ac:spMkLst>
            <pc:docMk/>
            <pc:sldMk cId="1377473799" sldId="309"/>
            <ac:spMk id="3" creationId="{51DF4C51-D81F-F572-89B2-DD8D3EDD8523}"/>
          </ac:spMkLst>
        </pc:spChg>
        <pc:spChg chg="mod">
          <ac:chgData name="Tarala, Magesh" userId="07a42c1a-df86-419d-baa6-5a6109858c33" providerId="ADAL" clId="{A451BA2E-BD57-4D1F-A779-1BE6557D902F}" dt="2023-09-14T21:16:49.786" v="471" actId="14100"/>
          <ac:spMkLst>
            <pc:docMk/>
            <pc:sldMk cId="1377473799" sldId="309"/>
            <ac:spMk id="151" creationId="{00000000-0000-0000-0000-000000000000}"/>
          </ac:spMkLst>
        </pc:spChg>
        <pc:picChg chg="add mod">
          <ac:chgData name="Tarala, Magesh" userId="07a42c1a-df86-419d-baa6-5a6109858c33" providerId="ADAL" clId="{A451BA2E-BD57-4D1F-A779-1BE6557D902F}" dt="2023-09-14T21:16:12.231" v="443" actId="1076"/>
          <ac:picMkLst>
            <pc:docMk/>
            <pc:sldMk cId="1377473799" sldId="309"/>
            <ac:picMk id="5" creationId="{7FE6F079-7875-C046-1106-750B8AC2FC6A}"/>
          </ac:picMkLst>
        </pc:picChg>
        <pc:picChg chg="del">
          <ac:chgData name="Tarala, Magesh" userId="07a42c1a-df86-419d-baa6-5a6109858c33" providerId="ADAL" clId="{A451BA2E-BD57-4D1F-A779-1BE6557D902F}" dt="2023-09-14T21:15:56.930" v="440" actId="478"/>
          <ac:picMkLst>
            <pc:docMk/>
            <pc:sldMk cId="1377473799" sldId="309"/>
            <ac:picMk id="152" creationId="{00000000-0000-0000-0000-000000000000}"/>
          </ac:picMkLst>
        </pc:picChg>
      </pc:sldChg>
      <pc:sldChg chg="addSp delSp modSp add mod modNotesTx">
        <pc:chgData name="Tarala, Magesh" userId="07a42c1a-df86-419d-baa6-5a6109858c33" providerId="ADAL" clId="{A451BA2E-BD57-4D1F-A779-1BE6557D902F}" dt="2023-09-14T21:44:09.615" v="575" actId="6549"/>
        <pc:sldMkLst>
          <pc:docMk/>
          <pc:sldMk cId="2895749059" sldId="310"/>
        </pc:sldMkLst>
        <pc:spChg chg="add del mod">
          <ac:chgData name="Tarala, Magesh" userId="07a42c1a-df86-419d-baa6-5a6109858c33" providerId="ADAL" clId="{A451BA2E-BD57-4D1F-A779-1BE6557D902F}" dt="2023-09-14T21:40:02.243" v="490" actId="478"/>
          <ac:spMkLst>
            <pc:docMk/>
            <pc:sldMk cId="2895749059" sldId="310"/>
            <ac:spMk id="3" creationId="{602534EE-F5E1-4B78-C3F8-D9E8CDD8DD52}"/>
          </ac:spMkLst>
        </pc:spChg>
        <pc:spChg chg="mod">
          <ac:chgData name="Tarala, Magesh" userId="07a42c1a-df86-419d-baa6-5a6109858c33" providerId="ADAL" clId="{A451BA2E-BD57-4D1F-A779-1BE6557D902F}" dt="2023-09-14T21:40:34.229" v="524" actId="20577"/>
          <ac:spMkLst>
            <pc:docMk/>
            <pc:sldMk cId="2895749059" sldId="310"/>
            <ac:spMk id="137" creationId="{00000000-0000-0000-0000-000000000000}"/>
          </ac:spMkLst>
        </pc:spChg>
        <pc:spChg chg="del">
          <ac:chgData name="Tarala, Magesh" userId="07a42c1a-df86-419d-baa6-5a6109858c33" providerId="ADAL" clId="{A451BA2E-BD57-4D1F-A779-1BE6557D902F}" dt="2023-09-14T21:39:59.236" v="489" actId="478"/>
          <ac:spMkLst>
            <pc:docMk/>
            <pc:sldMk cId="2895749059" sldId="310"/>
            <ac:spMk id="138" creationId="{00000000-0000-0000-0000-000000000000}"/>
          </ac:spMkLst>
        </pc:spChg>
        <pc:picChg chg="add mod">
          <ac:chgData name="Tarala, Magesh" userId="07a42c1a-df86-419d-baa6-5a6109858c33" providerId="ADAL" clId="{A451BA2E-BD57-4D1F-A779-1BE6557D902F}" dt="2023-09-14T21:40:54.084" v="537" actId="1036"/>
          <ac:picMkLst>
            <pc:docMk/>
            <pc:sldMk cId="2895749059" sldId="310"/>
            <ac:picMk id="5" creationId="{11E33AEB-545F-3F00-D708-E48A50556B66}"/>
          </ac:picMkLst>
        </pc:picChg>
      </pc:sldChg>
    </pc:docChg>
  </pc:docChgLst>
  <pc:docChgLst>
    <pc:chgData name="Tarala, Magesh" userId="07a42c1a-df86-419d-baa6-5a6109858c33" providerId="ADAL" clId="{8BA50999-D44B-47BE-A388-B0818F0B3C46}"/>
    <pc:docChg chg="undo custSel addSld delSld modSld">
      <pc:chgData name="Tarala, Magesh" userId="07a42c1a-df86-419d-baa6-5a6109858c33" providerId="ADAL" clId="{8BA50999-D44B-47BE-A388-B0818F0B3C46}" dt="2024-09-12T18:01:58.664" v="530" actId="20577"/>
      <pc:docMkLst>
        <pc:docMk/>
      </pc:docMkLst>
      <pc:sldChg chg="modSp mod">
        <pc:chgData name="Tarala, Magesh" userId="07a42c1a-df86-419d-baa6-5a6109858c33" providerId="ADAL" clId="{8BA50999-D44B-47BE-A388-B0818F0B3C46}" dt="2024-09-09T21:15:03.989" v="177" actId="6549"/>
        <pc:sldMkLst>
          <pc:docMk/>
          <pc:sldMk cId="0" sldId="260"/>
        </pc:sldMkLst>
        <pc:spChg chg="mod">
          <ac:chgData name="Tarala, Magesh" userId="07a42c1a-df86-419d-baa6-5a6109858c33" providerId="ADAL" clId="{8BA50999-D44B-47BE-A388-B0818F0B3C46}" dt="2024-09-09T21:15:03.989" v="177" actId="6549"/>
          <ac:spMkLst>
            <pc:docMk/>
            <pc:sldMk cId="0" sldId="260"/>
            <ac:spMk id="138" creationId="{00000000-0000-0000-0000-000000000000}"/>
          </ac:spMkLst>
        </pc:spChg>
      </pc:sldChg>
      <pc:sldChg chg="modNotesTx">
        <pc:chgData name="Tarala, Magesh" userId="07a42c1a-df86-419d-baa6-5a6109858c33" providerId="ADAL" clId="{8BA50999-D44B-47BE-A388-B0818F0B3C46}" dt="2024-09-10T13:31:05.330" v="275" actId="6549"/>
        <pc:sldMkLst>
          <pc:docMk/>
          <pc:sldMk cId="0" sldId="263"/>
        </pc:sldMkLst>
      </pc:sldChg>
      <pc:sldChg chg="modNotesTx">
        <pc:chgData name="Tarala, Magesh" userId="07a42c1a-df86-419d-baa6-5a6109858c33" providerId="ADAL" clId="{8BA50999-D44B-47BE-A388-B0818F0B3C46}" dt="2024-09-10T13:31:19.874" v="276"/>
        <pc:sldMkLst>
          <pc:docMk/>
          <pc:sldMk cId="0" sldId="264"/>
        </pc:sldMkLst>
      </pc:sldChg>
      <pc:sldChg chg="modNotesTx">
        <pc:chgData name="Tarala, Magesh" userId="07a42c1a-df86-419d-baa6-5a6109858c33" providerId="ADAL" clId="{8BA50999-D44B-47BE-A388-B0818F0B3C46}" dt="2024-09-10T13:43:18.026" v="288" actId="20577"/>
        <pc:sldMkLst>
          <pc:docMk/>
          <pc:sldMk cId="0" sldId="265"/>
        </pc:sldMkLst>
      </pc:sldChg>
      <pc:sldChg chg="modNotesTx">
        <pc:chgData name="Tarala, Magesh" userId="07a42c1a-df86-419d-baa6-5a6109858c33" providerId="ADAL" clId="{8BA50999-D44B-47BE-A388-B0818F0B3C46}" dt="2024-09-10T14:28:51.903" v="398"/>
        <pc:sldMkLst>
          <pc:docMk/>
          <pc:sldMk cId="0" sldId="267"/>
        </pc:sldMkLst>
      </pc:sldChg>
      <pc:sldChg chg="modNotesTx">
        <pc:chgData name="Tarala, Magesh" userId="07a42c1a-df86-419d-baa6-5a6109858c33" providerId="ADAL" clId="{8BA50999-D44B-47BE-A388-B0818F0B3C46}" dt="2024-09-08T15:09:45.650" v="4"/>
        <pc:sldMkLst>
          <pc:docMk/>
          <pc:sldMk cId="0" sldId="269"/>
        </pc:sldMkLst>
      </pc:sldChg>
      <pc:sldChg chg="modSp mod modNotesTx">
        <pc:chgData name="Tarala, Magesh" userId="07a42c1a-df86-419d-baa6-5a6109858c33" providerId="ADAL" clId="{8BA50999-D44B-47BE-A388-B0818F0B3C46}" dt="2024-09-12T16:59:06.802" v="448" actId="207"/>
        <pc:sldMkLst>
          <pc:docMk/>
          <pc:sldMk cId="0" sldId="272"/>
        </pc:sldMkLst>
        <pc:spChg chg="mod">
          <ac:chgData name="Tarala, Magesh" userId="07a42c1a-df86-419d-baa6-5a6109858c33" providerId="ADAL" clId="{8BA50999-D44B-47BE-A388-B0818F0B3C46}" dt="2024-09-12T16:59:06.802" v="448" actId="207"/>
          <ac:spMkLst>
            <pc:docMk/>
            <pc:sldMk cId="0" sldId="272"/>
            <ac:spMk id="236" creationId="{00000000-0000-0000-0000-000000000000}"/>
          </ac:spMkLst>
        </pc:spChg>
      </pc:sldChg>
      <pc:sldChg chg="modSp mod modNotesTx">
        <pc:chgData name="Tarala, Magesh" userId="07a42c1a-df86-419d-baa6-5a6109858c33" providerId="ADAL" clId="{8BA50999-D44B-47BE-A388-B0818F0B3C46}" dt="2024-09-12T17:01:05.590" v="451" actId="20577"/>
        <pc:sldMkLst>
          <pc:docMk/>
          <pc:sldMk cId="0" sldId="273"/>
        </pc:sldMkLst>
        <pc:spChg chg="mod">
          <ac:chgData name="Tarala, Magesh" userId="07a42c1a-df86-419d-baa6-5a6109858c33" providerId="ADAL" clId="{8BA50999-D44B-47BE-A388-B0818F0B3C46}" dt="2024-09-12T17:00:59.856" v="449" actId="20577"/>
          <ac:spMkLst>
            <pc:docMk/>
            <pc:sldMk cId="0" sldId="273"/>
            <ac:spMk id="243" creationId="{00000000-0000-0000-0000-000000000000}"/>
          </ac:spMkLst>
        </pc:spChg>
      </pc:sldChg>
      <pc:sldChg chg="modNotesTx">
        <pc:chgData name="Tarala, Magesh" userId="07a42c1a-df86-419d-baa6-5a6109858c33" providerId="ADAL" clId="{8BA50999-D44B-47BE-A388-B0818F0B3C46}" dt="2024-09-10T20:47:25.534" v="406"/>
        <pc:sldMkLst>
          <pc:docMk/>
          <pc:sldMk cId="0" sldId="274"/>
        </pc:sldMkLst>
      </pc:sldChg>
      <pc:sldChg chg="modSp mod">
        <pc:chgData name="Tarala, Magesh" userId="07a42c1a-df86-419d-baa6-5a6109858c33" providerId="ADAL" clId="{8BA50999-D44B-47BE-A388-B0818F0B3C46}" dt="2024-09-12T17:40:50.800" v="461" actId="6549"/>
        <pc:sldMkLst>
          <pc:docMk/>
          <pc:sldMk cId="0" sldId="290"/>
        </pc:sldMkLst>
        <pc:spChg chg="mod">
          <ac:chgData name="Tarala, Magesh" userId="07a42c1a-df86-419d-baa6-5a6109858c33" providerId="ADAL" clId="{8BA50999-D44B-47BE-A388-B0818F0B3C46}" dt="2024-09-12T17:40:50.800" v="461" actId="6549"/>
          <ac:spMkLst>
            <pc:docMk/>
            <pc:sldMk cId="0" sldId="290"/>
            <ac:spMk id="375" creationId="{00000000-0000-0000-0000-000000000000}"/>
          </ac:spMkLst>
        </pc:spChg>
      </pc:sldChg>
      <pc:sldChg chg="modSp mod">
        <pc:chgData name="Tarala, Magesh" userId="07a42c1a-df86-419d-baa6-5a6109858c33" providerId="ADAL" clId="{8BA50999-D44B-47BE-A388-B0818F0B3C46}" dt="2024-09-12T17:55:26.740" v="466" actId="20577"/>
        <pc:sldMkLst>
          <pc:docMk/>
          <pc:sldMk cId="0" sldId="292"/>
        </pc:sldMkLst>
        <pc:spChg chg="mod">
          <ac:chgData name="Tarala, Magesh" userId="07a42c1a-df86-419d-baa6-5a6109858c33" providerId="ADAL" clId="{8BA50999-D44B-47BE-A388-B0818F0B3C46}" dt="2024-09-12T17:55:26.740" v="466" actId="20577"/>
          <ac:spMkLst>
            <pc:docMk/>
            <pc:sldMk cId="0" sldId="292"/>
            <ac:spMk id="389" creationId="{00000000-0000-0000-0000-000000000000}"/>
          </ac:spMkLst>
        </pc:spChg>
      </pc:sldChg>
      <pc:sldChg chg="del">
        <pc:chgData name="Tarala, Magesh" userId="07a42c1a-df86-419d-baa6-5a6109858c33" providerId="ADAL" clId="{8BA50999-D44B-47BE-A388-B0818F0B3C46}" dt="2024-09-12T17:43:29.499" v="462" actId="47"/>
        <pc:sldMkLst>
          <pc:docMk/>
          <pc:sldMk cId="0" sldId="294"/>
        </pc:sldMkLst>
      </pc:sldChg>
      <pc:sldChg chg="modNotesTx">
        <pc:chgData name="Tarala, Magesh" userId="07a42c1a-df86-419d-baa6-5a6109858c33" providerId="ADAL" clId="{8BA50999-D44B-47BE-A388-B0818F0B3C46}" dt="2024-09-12T18:01:58.664" v="530" actId="20577"/>
        <pc:sldMkLst>
          <pc:docMk/>
          <pc:sldMk cId="0" sldId="298"/>
        </pc:sldMkLst>
      </pc:sldChg>
      <pc:sldChg chg="modNotesTx">
        <pc:chgData name="Tarala, Magesh" userId="07a42c1a-df86-419d-baa6-5a6109858c33" providerId="ADAL" clId="{8BA50999-D44B-47BE-A388-B0818F0B3C46}" dt="2024-09-11T02:57:05.786" v="407"/>
        <pc:sldMkLst>
          <pc:docMk/>
          <pc:sldMk cId="0" sldId="300"/>
        </pc:sldMkLst>
      </pc:sldChg>
      <pc:sldChg chg="modNotesTx">
        <pc:chgData name="Tarala, Magesh" userId="07a42c1a-df86-419d-baa6-5a6109858c33" providerId="ADAL" clId="{8BA50999-D44B-47BE-A388-B0818F0B3C46}" dt="2024-09-11T15:57:29.757" v="418" actId="6549"/>
        <pc:sldMkLst>
          <pc:docMk/>
          <pc:sldMk cId="0" sldId="304"/>
        </pc:sldMkLst>
      </pc:sldChg>
      <pc:sldChg chg="modNotesTx">
        <pc:chgData name="Tarala, Magesh" userId="07a42c1a-df86-419d-baa6-5a6109858c33" providerId="ADAL" clId="{8BA50999-D44B-47BE-A388-B0818F0B3C46}" dt="2024-09-09T23:04:51.920" v="270" actId="6549"/>
        <pc:sldMkLst>
          <pc:docMk/>
          <pc:sldMk cId="1377473799" sldId="309"/>
        </pc:sldMkLst>
      </pc:sldChg>
      <pc:sldChg chg="modNotesTx">
        <pc:chgData name="Tarala, Magesh" userId="07a42c1a-df86-419d-baa6-5a6109858c33" providerId="ADAL" clId="{8BA50999-D44B-47BE-A388-B0818F0B3C46}" dt="2024-09-12T13:59:32.564" v="444" actId="20577"/>
        <pc:sldMkLst>
          <pc:docMk/>
          <pc:sldMk cId="2895749059" sldId="310"/>
        </pc:sldMkLst>
      </pc:sldChg>
      <pc:sldChg chg="addSp delSp modSp add mod modClrScheme chgLayout modNotesTx">
        <pc:chgData name="Tarala, Magesh" userId="07a42c1a-df86-419d-baa6-5a6109858c33" providerId="ADAL" clId="{8BA50999-D44B-47BE-A388-B0818F0B3C46}" dt="2024-09-10T14:28:57.795" v="399"/>
        <pc:sldMkLst>
          <pc:docMk/>
          <pc:sldMk cId="2849574000" sldId="311"/>
        </pc:sldMkLst>
        <pc:spChg chg="add del mod ord">
          <ac:chgData name="Tarala, Magesh" userId="07a42c1a-df86-419d-baa6-5a6109858c33" providerId="ADAL" clId="{8BA50999-D44B-47BE-A388-B0818F0B3C46}" dt="2024-09-10T14:02:56.726" v="308" actId="700"/>
          <ac:spMkLst>
            <pc:docMk/>
            <pc:sldMk cId="2849574000" sldId="311"/>
            <ac:spMk id="3" creationId="{5813F6FB-64E8-1643-CF56-C5C30ACD050C}"/>
          </ac:spMkLst>
        </pc:spChg>
        <pc:spChg chg="add del mod ord">
          <ac:chgData name="Tarala, Magesh" userId="07a42c1a-df86-419d-baa6-5a6109858c33" providerId="ADAL" clId="{8BA50999-D44B-47BE-A388-B0818F0B3C46}" dt="2024-09-10T14:03:31.127" v="371" actId="478"/>
          <ac:spMkLst>
            <pc:docMk/>
            <pc:sldMk cId="2849574000" sldId="311"/>
            <ac:spMk id="4" creationId="{C44F1D39-16C7-9367-26FC-1E5E7B07E80D}"/>
          </ac:spMkLst>
        </pc:spChg>
        <pc:spChg chg="add mod ord">
          <ac:chgData name="Tarala, Magesh" userId="07a42c1a-df86-419d-baa6-5a6109858c33" providerId="ADAL" clId="{8BA50999-D44B-47BE-A388-B0818F0B3C46}" dt="2024-09-10T14:02:56.726" v="308" actId="700"/>
          <ac:spMkLst>
            <pc:docMk/>
            <pc:sldMk cId="2849574000" sldId="311"/>
            <ac:spMk id="5" creationId="{53AC6304-9BD5-4F52-6607-1D8730FD3CAF}"/>
          </ac:spMkLst>
        </pc:spChg>
        <pc:spChg chg="mod ord">
          <ac:chgData name="Tarala, Magesh" userId="07a42c1a-df86-419d-baa6-5a6109858c33" providerId="ADAL" clId="{8BA50999-D44B-47BE-A388-B0818F0B3C46}" dt="2024-09-10T14:12:37.247" v="373" actId="1076"/>
          <ac:spMkLst>
            <pc:docMk/>
            <pc:sldMk cId="2849574000" sldId="311"/>
            <ac:spMk id="181" creationId="{00000000-0000-0000-0000-000000000000}"/>
          </ac:spMkLst>
        </pc:spChg>
        <pc:spChg chg="del">
          <ac:chgData name="Tarala, Magesh" userId="07a42c1a-df86-419d-baa6-5a6109858c33" providerId="ADAL" clId="{8BA50999-D44B-47BE-A388-B0818F0B3C46}" dt="2024-09-10T14:02:38.487" v="290" actId="478"/>
          <ac:spMkLst>
            <pc:docMk/>
            <pc:sldMk cId="2849574000" sldId="311"/>
            <ac:spMk id="182" creationId="{00000000-0000-0000-0000-000000000000}"/>
          </ac:spMkLst>
        </pc:spChg>
        <pc:picChg chg="add mod">
          <ac:chgData name="Tarala, Magesh" userId="07a42c1a-df86-419d-baa6-5a6109858c33" providerId="ADAL" clId="{8BA50999-D44B-47BE-A388-B0818F0B3C46}" dt="2024-09-10T14:03:23.205" v="369" actId="1038"/>
          <ac:picMkLst>
            <pc:docMk/>
            <pc:sldMk cId="2849574000" sldId="311"/>
            <ac:picMk id="7" creationId="{131E48A2-19BD-A10E-1C16-CA2B78191CDB}"/>
          </ac:picMkLst>
        </pc:picChg>
      </pc:sldChg>
      <pc:sldChg chg="addSp delSp modSp add mod">
        <pc:chgData name="Tarala, Magesh" userId="07a42c1a-df86-419d-baa6-5a6109858c33" providerId="ADAL" clId="{8BA50999-D44B-47BE-A388-B0818F0B3C46}" dt="2024-09-12T17:02:05.914" v="460" actId="1076"/>
        <pc:sldMkLst>
          <pc:docMk/>
          <pc:sldMk cId="2941125669" sldId="312"/>
        </pc:sldMkLst>
        <pc:spChg chg="add del mod">
          <ac:chgData name="Tarala, Magesh" userId="07a42c1a-df86-419d-baa6-5a6109858c33" providerId="ADAL" clId="{8BA50999-D44B-47BE-A388-B0818F0B3C46}" dt="2024-09-12T17:01:56.885" v="454" actId="478"/>
          <ac:spMkLst>
            <pc:docMk/>
            <pc:sldMk cId="2941125669" sldId="312"/>
            <ac:spMk id="3" creationId="{62C49027-7077-0B70-DEDD-6E78952B53FB}"/>
          </ac:spMkLst>
        </pc:spChg>
        <pc:spChg chg="del">
          <ac:chgData name="Tarala, Magesh" userId="07a42c1a-df86-419d-baa6-5a6109858c33" providerId="ADAL" clId="{8BA50999-D44B-47BE-A388-B0818F0B3C46}" dt="2024-09-12T17:01:51.735" v="453" actId="478"/>
          <ac:spMkLst>
            <pc:docMk/>
            <pc:sldMk cId="2941125669" sldId="312"/>
            <ac:spMk id="243" creationId="{00000000-0000-0000-0000-000000000000}"/>
          </ac:spMkLst>
        </pc:spChg>
        <pc:picChg chg="add mod">
          <ac:chgData name="Tarala, Magesh" userId="07a42c1a-df86-419d-baa6-5a6109858c33" providerId="ADAL" clId="{8BA50999-D44B-47BE-A388-B0818F0B3C46}" dt="2024-09-12T17:01:59.591" v="458" actId="1076"/>
          <ac:picMkLst>
            <pc:docMk/>
            <pc:sldMk cId="2941125669" sldId="312"/>
            <ac:picMk id="5" creationId="{C534429C-03C4-37DE-D3CE-D04C5EB285E8}"/>
          </ac:picMkLst>
        </pc:picChg>
        <pc:picChg chg="add mod">
          <ac:chgData name="Tarala, Magesh" userId="07a42c1a-df86-419d-baa6-5a6109858c33" providerId="ADAL" clId="{8BA50999-D44B-47BE-A388-B0818F0B3C46}" dt="2024-09-12T17:02:05.914" v="460" actId="1076"/>
          <ac:picMkLst>
            <pc:docMk/>
            <pc:sldMk cId="2941125669" sldId="312"/>
            <ac:picMk id="7" creationId="{F1581429-B9BE-582D-F7D5-B905D9221AC7}"/>
          </ac:picMkLst>
        </pc:picChg>
      </pc:sldChg>
      <pc:sldMasterChg chg="delSldLayout">
        <pc:chgData name="Tarala, Magesh" userId="07a42c1a-df86-419d-baa6-5a6109858c33" providerId="ADAL" clId="{8BA50999-D44B-47BE-A388-B0818F0B3C46}" dt="2024-09-12T17:43:29.499" v="462" actId="47"/>
        <pc:sldMasterMkLst>
          <pc:docMk/>
          <pc:sldMasterMk cId="0" sldId="2147483659"/>
        </pc:sldMasterMkLst>
        <pc:sldLayoutChg chg="del">
          <pc:chgData name="Tarala, Magesh" userId="07a42c1a-df86-419d-baa6-5a6109858c33" providerId="ADAL" clId="{8BA50999-D44B-47BE-A388-B0818F0B3C46}" dt="2024-09-12T17:43:29.499" v="462" actId="47"/>
          <pc:sldLayoutMkLst>
            <pc:docMk/>
            <pc:sldMasterMk cId="0" sldId="2147483659"/>
            <pc:sldLayoutMk cId="0" sldId="214748365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8" name="Google Shape;148;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b="0" i="0" u="none" strike="noStrike" baseline="0" dirty="0">
                <a:latin typeface="BemboStd-Identity-H"/>
              </a:rPr>
              <a:t>A lift chart for a continuous response is relevant only when we are searching for a set of records that gives the highest cumulative predicted values.</a:t>
            </a:r>
          </a:p>
          <a:p>
            <a:pPr marL="0" lvl="0" indent="0" algn="l" rtl="0">
              <a:spcBef>
                <a:spcPts val="0"/>
              </a:spcBef>
              <a:spcAft>
                <a:spcPts val="0"/>
              </a:spcAft>
              <a:buNone/>
            </a:pPr>
            <a:r>
              <a:rPr lang="en-US" sz="1800" b="0" i="0" u="none" strike="noStrike" baseline="0" dirty="0">
                <a:latin typeface="BemboStd-Identity-H"/>
              </a:rPr>
              <a:t>A lift chart is not relevant if we are interested in predicting the outcome value for </a:t>
            </a:r>
            <a:r>
              <a:rPr lang="en-US" sz="1800" b="0" i="1" u="none" strike="noStrike" baseline="0" dirty="0">
                <a:latin typeface="BemboStd-Italic-Identity-H"/>
              </a:rPr>
              <a:t>each </a:t>
            </a:r>
            <a:r>
              <a:rPr lang="en-US" sz="1800" b="0" i="0" u="none" strike="noStrike" baseline="0" dirty="0">
                <a:latin typeface="BemboStd-Identity-H"/>
              </a:rPr>
              <a:t>new record.</a:t>
            </a:r>
          </a:p>
          <a:p>
            <a:pPr marL="0" lvl="0" indent="0" algn="l" rtl="0">
              <a:spcBef>
                <a:spcPts val="0"/>
              </a:spcBef>
              <a:spcAft>
                <a:spcPts val="0"/>
              </a:spcAft>
              <a:buNone/>
            </a:pPr>
            <a:endParaRPr lang="en-US" sz="1800" b="0" i="0" u="none" strike="noStrike" baseline="0" dirty="0">
              <a:latin typeface="BemboStd-Identity-H"/>
            </a:endParaRPr>
          </a:p>
          <a:p>
            <a:pPr marL="0" lvl="0" indent="0" algn="l" rtl="0">
              <a:spcBef>
                <a:spcPts val="0"/>
              </a:spcBef>
              <a:spcAft>
                <a:spcPts val="0"/>
              </a:spcAft>
              <a:buNone/>
            </a:pPr>
            <a:r>
              <a:rPr lang="en-US" sz="1800" b="0" i="0" u="none" strike="noStrike" baseline="0" dirty="0">
                <a:latin typeface="BemboStd-Identity-H"/>
              </a:rPr>
              <a:t>Decile-wise lift chart:</a:t>
            </a:r>
          </a:p>
          <a:p>
            <a:r>
              <a:rPr lang="en-US" b="1" dirty="0" err="1"/>
              <a:t>gain$mean.resp</a:t>
            </a:r>
            <a:r>
              <a:rPr lang="en-US" b="1" dirty="0"/>
              <a:t> / mean(price)</a:t>
            </a:r>
            <a:r>
              <a:rPr lang="en-US" dirty="0"/>
              <a:t>:</a:t>
            </a:r>
          </a:p>
          <a:p>
            <a:pPr>
              <a:buFont typeface="Arial" panose="020B0604020202020204" pitchFamily="34" charset="0"/>
              <a:buChar char="•"/>
            </a:pPr>
            <a:r>
              <a:rPr lang="en-US" b="1" dirty="0" err="1"/>
              <a:t>gain$mean.resp</a:t>
            </a:r>
            <a:r>
              <a:rPr lang="en-US" dirty="0"/>
              <a:t>: This is a vector that contains the </a:t>
            </a:r>
            <a:r>
              <a:rPr lang="en-US" b="1" dirty="0"/>
              <a:t>mean response</a:t>
            </a:r>
            <a:r>
              <a:rPr lang="en-US" dirty="0"/>
              <a:t> (e.g., the average predicted value or the proportion of positive cases) within each decile of the population.</a:t>
            </a:r>
          </a:p>
          <a:p>
            <a:pPr>
              <a:buFont typeface="Arial" panose="020B0604020202020204" pitchFamily="34" charset="0"/>
              <a:buChar char="•"/>
            </a:pPr>
            <a:r>
              <a:rPr lang="en-US" b="1" dirty="0"/>
              <a:t>mean(price)</a:t>
            </a:r>
            <a:r>
              <a:rPr lang="en-US" dirty="0"/>
              <a:t>: This is the overall </a:t>
            </a:r>
            <a:r>
              <a:rPr lang="en-US" b="1" dirty="0"/>
              <a:t>average price</a:t>
            </a:r>
            <a:r>
              <a:rPr lang="en-US" dirty="0"/>
              <a:t> (or response) in the entire dataset.</a:t>
            </a:r>
          </a:p>
          <a:p>
            <a:pPr>
              <a:buFont typeface="Arial" panose="020B0604020202020204" pitchFamily="34" charset="0"/>
              <a:buChar char="•"/>
            </a:pPr>
            <a:r>
              <a:rPr lang="en-US" b="1" dirty="0" err="1"/>
              <a:t>gain$mean.resp</a:t>
            </a:r>
            <a:r>
              <a:rPr lang="en-US" b="1" dirty="0"/>
              <a:t> / mean(price)</a:t>
            </a:r>
            <a:r>
              <a:rPr lang="en-US" dirty="0"/>
              <a:t>: This computes the </a:t>
            </a:r>
            <a:r>
              <a:rPr lang="en-US" b="1" dirty="0"/>
              <a:t>lift</a:t>
            </a:r>
            <a:r>
              <a:rPr lang="en-US" dirty="0"/>
              <a:t> by comparing the mean response within each decile to the overall mean response. The lift tells you how much better the model is at identifying the desired outcome compared to random selection.</a:t>
            </a:r>
          </a:p>
          <a:p>
            <a:pPr>
              <a:buFont typeface="Arial" panose="020B0604020202020204" pitchFamily="34" charset="0"/>
              <a:buChar char="•"/>
            </a:pPr>
            <a:r>
              <a:rPr lang="en-US" dirty="0"/>
              <a:t>A lift greater than 1 indicates that the model is doing better than random selection at identifying the top-performing deciles.</a:t>
            </a:r>
          </a:p>
          <a:p>
            <a:pPr marL="0" lvl="0" indent="0" algn="l" rtl="0">
              <a:spcBef>
                <a:spcPts val="0"/>
              </a:spcBef>
              <a:spcAft>
                <a:spcPts val="0"/>
              </a:spcAft>
              <a:buNone/>
            </a:pPr>
            <a:endParaRPr lang="en-US" dirty="0"/>
          </a:p>
        </p:txBody>
      </p:sp>
      <p:sp>
        <p:nvSpPr>
          <p:cNvPr id="149" name="Google Shape;149;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837910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5" name="Google Shape;155;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algn="l"/>
            <a:endParaRPr dirty="0"/>
          </a:p>
        </p:txBody>
      </p:sp>
      <p:sp>
        <p:nvSpPr>
          <p:cNvPr id="156" name="Google Shape;156;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3" name="Google Shape;163;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baseline="0" dirty="0">
                <a:latin typeface="BemboStd-Identity-H"/>
              </a:rPr>
              <a:t>A natural criterion for judging the performance of a classifier is the probability of making a </a:t>
            </a:r>
            <a:r>
              <a:rPr lang="en-US" sz="1200" b="0" i="1" u="none" strike="noStrike" baseline="0" dirty="0">
                <a:latin typeface="BemboStd-Italic-Identity-H"/>
              </a:rPr>
              <a:t>misclassification error</a:t>
            </a:r>
            <a:r>
              <a:rPr lang="en-US" sz="1200" b="0" i="0" u="none" strike="noStrike" baseline="0" dirty="0">
                <a:latin typeface="BemboStd-Identity-H"/>
              </a:rPr>
              <a:t>. Misclassification means that the record belongs to one class but the model classifies it as a member of a different class.</a:t>
            </a:r>
            <a:endParaRPr lang="en-US" dirty="0"/>
          </a:p>
          <a:p>
            <a:pPr marL="0" lvl="0" indent="0" algn="l" rtl="0">
              <a:spcBef>
                <a:spcPts val="0"/>
              </a:spcBef>
              <a:spcAft>
                <a:spcPts val="0"/>
              </a:spcAft>
              <a:buNone/>
            </a:pPr>
            <a:endParaRPr dirty="0"/>
          </a:p>
        </p:txBody>
      </p:sp>
      <p:sp>
        <p:nvSpPr>
          <p:cNvPr id="164" name="Google Shape;164;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0" name="Google Shape;17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Benchmark… baseline. </a:t>
            </a:r>
            <a:endParaRPr lang="en-US" sz="1200" b="0" i="0" u="none" strike="noStrike" baseline="0" dirty="0">
              <a:latin typeface="Calibri"/>
            </a:endParaRPr>
          </a:p>
          <a:p>
            <a:pPr marL="0" lvl="0" indent="0" algn="l" rtl="0">
              <a:spcBef>
                <a:spcPts val="0"/>
              </a:spcBef>
              <a:spcAft>
                <a:spcPts val="0"/>
              </a:spcAft>
              <a:buNone/>
            </a:pPr>
            <a:endParaRPr lang="en-US" sz="1200" b="0" i="0" u="none" strike="noStrike" baseline="0" dirty="0">
              <a:latin typeface="Calibri"/>
            </a:endParaRPr>
          </a:p>
          <a:p>
            <a:pPr marL="0" lvl="0" indent="0" algn="l" rtl="0">
              <a:spcBef>
                <a:spcPts val="0"/>
              </a:spcBef>
              <a:spcAft>
                <a:spcPts val="0"/>
              </a:spcAft>
              <a:buNone/>
            </a:pPr>
            <a:r>
              <a:rPr lang="en-US" sz="1800" b="0" i="0" u="none" strike="noStrike" baseline="0" dirty="0">
                <a:latin typeface="BemboStd-Identity-H"/>
              </a:rPr>
              <a:t>Similar to using the sample mean as the naive benchmark in the numerical outcome case, the naive rule for classification relies solely on the </a:t>
            </a:r>
            <a:r>
              <a:rPr lang="en-US" sz="1800" b="0" i="1" u="none" strike="noStrike" baseline="0" dirty="0">
                <a:latin typeface="CMMI12"/>
              </a:rPr>
              <a:t>y </a:t>
            </a:r>
            <a:r>
              <a:rPr lang="en-US" sz="1800" b="0" i="0" u="none" strike="noStrike" baseline="0" dirty="0">
                <a:latin typeface="BemboStd-Identity-H"/>
              </a:rPr>
              <a:t>information and excludes any additional predictor information.</a:t>
            </a:r>
            <a:endParaRPr dirty="0"/>
          </a:p>
        </p:txBody>
      </p:sp>
      <p:sp>
        <p:nvSpPr>
          <p:cNvPr id="171" name="Google Shape;171;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8" name="Google Shape;178;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i="0" dirty="0">
                <a:solidFill>
                  <a:srgbClr val="374151"/>
                </a:solidFill>
                <a:effectLst/>
                <a:latin typeface="Söhne"/>
              </a:rPr>
              <a:t>It refers to the degree to which different classes or categories in a dataset can be distinctly and accurately separated from one another based on the features or attributes of the data. </a:t>
            </a:r>
          </a:p>
          <a:p>
            <a:pPr marL="0" lvl="0" indent="0" algn="l" rtl="0">
              <a:spcBef>
                <a:spcPts val="0"/>
              </a:spcBef>
              <a:spcAft>
                <a:spcPts val="0"/>
              </a:spcAft>
              <a:buNone/>
            </a:pPr>
            <a:endParaRPr lang="en-US" b="0" i="0" dirty="0">
              <a:solidFill>
                <a:srgbClr val="374151"/>
              </a:solidFill>
              <a:effectLst/>
              <a:latin typeface="Söhne"/>
            </a:endParaRPr>
          </a:p>
          <a:p>
            <a:pPr marL="0" lvl="0" indent="0" algn="l" rtl="0">
              <a:spcBef>
                <a:spcPts val="0"/>
              </a:spcBef>
              <a:spcAft>
                <a:spcPts val="0"/>
              </a:spcAft>
              <a:buNone/>
            </a:pPr>
            <a:r>
              <a:rPr lang="en-US" b="0" i="0" dirty="0">
                <a:solidFill>
                  <a:srgbClr val="374151"/>
                </a:solidFill>
                <a:effectLst/>
                <a:latin typeface="Söhne"/>
              </a:rPr>
              <a:t>In simpler terms, it measures how well a machine learning algorithm can distinguish between different classes.</a:t>
            </a:r>
          </a:p>
          <a:p>
            <a:pPr marL="0" lvl="0" indent="0" algn="l" rtl="0">
              <a:spcBef>
                <a:spcPts val="0"/>
              </a:spcBef>
              <a:spcAft>
                <a:spcPts val="0"/>
              </a:spcAft>
              <a:buNone/>
            </a:pPr>
            <a:endParaRPr lang="en-US" b="0" i="0" dirty="0">
              <a:solidFill>
                <a:srgbClr val="374151"/>
              </a:solidFill>
              <a:effectLst/>
              <a:latin typeface="Söhne"/>
            </a:endParaRPr>
          </a:p>
          <a:p>
            <a:pPr marL="0" lvl="0" indent="0" algn="l" rtl="0">
              <a:spcBef>
                <a:spcPts val="0"/>
              </a:spcBef>
              <a:spcAft>
                <a:spcPts val="0"/>
              </a:spcAft>
              <a:buNone/>
            </a:pPr>
            <a:r>
              <a:rPr lang="en-US" b="0" i="0" dirty="0">
                <a:solidFill>
                  <a:srgbClr val="374151"/>
                </a:solidFill>
                <a:effectLst/>
                <a:latin typeface="Söhne"/>
              </a:rPr>
              <a:t>Scatter plots to visualize</a:t>
            </a:r>
          </a:p>
          <a:p>
            <a:pPr marL="0" lvl="0" indent="0" algn="l" rtl="0">
              <a:spcBef>
                <a:spcPts val="0"/>
              </a:spcBef>
              <a:spcAft>
                <a:spcPts val="0"/>
              </a:spcAft>
              <a:buNone/>
            </a:pPr>
            <a:endParaRPr lang="en-US" b="0" i="0" dirty="0">
              <a:solidFill>
                <a:srgbClr val="374151"/>
              </a:solidFill>
              <a:effectLst/>
              <a:latin typeface="Söhne"/>
            </a:endParaRPr>
          </a:p>
          <a:p>
            <a:pPr marL="0" lvl="0" indent="0" algn="l" rtl="0">
              <a:spcBef>
                <a:spcPts val="0"/>
              </a:spcBef>
              <a:spcAft>
                <a:spcPts val="0"/>
              </a:spcAft>
              <a:buNone/>
            </a:pPr>
            <a:r>
              <a:rPr lang="en-US" b="0" i="0" dirty="0">
                <a:solidFill>
                  <a:srgbClr val="374151"/>
                </a:solidFill>
                <a:effectLst/>
                <a:latin typeface="Söhne"/>
              </a:rPr>
              <a:t>the terms "high separation of records" and "low separation of records" are </a:t>
            </a:r>
            <a:r>
              <a:rPr lang="en-US" b="1" i="0" dirty="0">
                <a:solidFill>
                  <a:srgbClr val="374151"/>
                </a:solidFill>
                <a:effectLst/>
                <a:latin typeface="Söhne"/>
              </a:rPr>
              <a:t>used to describe the discriminative power of predictor variables in a binary classification context</a:t>
            </a:r>
            <a:r>
              <a:rPr lang="en-US" b="0" i="0" dirty="0">
                <a:solidFill>
                  <a:srgbClr val="374151"/>
                </a:solidFill>
                <a:effectLst/>
                <a:latin typeface="Söhne"/>
              </a:rPr>
              <a:t>. High separation indicates that the model can make accurate predictions with low error, while low separation suggests that the model's predictions are not significantly better than a basic rule or random chance. These concepts are important for assessing the quality of a classification model and understanding the relationship between predictors and outcomes.</a:t>
            </a:r>
            <a:endParaRPr dirty="0"/>
          </a:p>
        </p:txBody>
      </p:sp>
      <p:sp>
        <p:nvSpPr>
          <p:cNvPr id="179" name="Google Shape;179;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8" name="Google Shape;178;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algn="l"/>
            <a:r>
              <a:rPr lang="en-US" sz="1200" b="1" i="0" u="none" strike="noStrike" baseline="0" dirty="0">
                <a:latin typeface="OfficinaSansStd-Bold-Identity-H"/>
              </a:rPr>
              <a:t>Class Separation</a:t>
            </a:r>
          </a:p>
          <a:p>
            <a:pPr algn="l"/>
            <a:r>
              <a:rPr lang="en-US" sz="1200" b="0" i="0" u="none" strike="noStrike" baseline="0" dirty="0">
                <a:latin typeface="BemboStd-Identity-H"/>
              </a:rPr>
              <a:t>If the classes are well separated by the predictor information, even a small dataset will suffice in finding a good classifier, whereas if the classes are not separated at all by the predictors, even a very large dataset will not help. Figure 5.3 illustrates this for a two-class case. The top panel includes a small dataset (</a:t>
            </a:r>
            <a:r>
              <a:rPr lang="en-US" sz="1200" b="0" i="1" u="none" strike="noStrike" baseline="0" dirty="0">
                <a:latin typeface="BemboStd-Italic-Identity-H"/>
              </a:rPr>
              <a:t>n </a:t>
            </a:r>
            <a:r>
              <a:rPr lang="en-US" sz="1200" b="0" i="0" u="none" strike="noStrike" baseline="0" dirty="0">
                <a:latin typeface="BemboStd-Identity-H"/>
              </a:rPr>
              <a:t>= 24 records) where two predictors (income and lot size) are used for separating owners from nonowners [we thank Dean Wichern for this example, described in Johnson and Wichern (2002)]. Here, the predictor information seems useful in that it separates the two classes (owners/nonowners). The bottom panel shows a much larger dataset (</a:t>
            </a:r>
            <a:r>
              <a:rPr lang="en-US" sz="1200" b="0" i="1" u="none" strike="noStrike" baseline="0" dirty="0">
                <a:latin typeface="BemboStd-Italic-Identity-H"/>
              </a:rPr>
              <a:t>n </a:t>
            </a:r>
            <a:r>
              <a:rPr lang="en-US" sz="1200" b="0" i="0" u="none" strike="noStrike" baseline="0" dirty="0">
                <a:latin typeface="BemboStd-Identity-H"/>
              </a:rPr>
              <a:t>= 5000 records) where the two predictors (income and monthly average credit card spending) do not separate the two classes well in most of the higher ranges (loan acceptors/</a:t>
            </a:r>
            <a:r>
              <a:rPr lang="en-US" sz="1200" b="0" i="0" u="none" strike="noStrike" baseline="0" dirty="0" err="1">
                <a:latin typeface="BemboStd-Identity-H"/>
              </a:rPr>
              <a:t>nonacceptors</a:t>
            </a:r>
            <a:r>
              <a:rPr lang="en-US" sz="1200" b="0" i="0" u="none" strike="noStrike" baseline="0" dirty="0">
                <a:latin typeface="BemboStd-Identity-H"/>
              </a:rPr>
              <a:t>).</a:t>
            </a:r>
            <a:endParaRPr lang="en-US" dirty="0"/>
          </a:p>
          <a:p>
            <a:pPr algn="l"/>
            <a:endParaRPr dirty="0"/>
          </a:p>
        </p:txBody>
      </p:sp>
      <p:sp>
        <p:nvSpPr>
          <p:cNvPr id="179" name="Google Shape;179;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613364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5" name="Google Shape;185;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algn="l"/>
            <a:r>
              <a:rPr lang="en-US" sz="1800" b="0" i="0" u="none" strike="noStrike" baseline="0" dirty="0">
                <a:latin typeface="BemboStd-Identity-H"/>
              </a:rPr>
              <a:t>In practice, most accuracy measures are derived from the </a:t>
            </a:r>
            <a:r>
              <a:rPr lang="en-US" sz="1800" b="0" i="1" u="none" strike="noStrike" baseline="0" dirty="0">
                <a:latin typeface="BemboStd-Italic-Identity-H"/>
              </a:rPr>
              <a:t>confusion matrix</a:t>
            </a:r>
            <a:r>
              <a:rPr lang="en-US" sz="1800" b="0" i="0" u="none" strike="noStrike" baseline="0" dirty="0">
                <a:latin typeface="BemboStd-Identity-H"/>
              </a:rPr>
              <a:t>, also called </a:t>
            </a:r>
            <a:r>
              <a:rPr lang="en-US" sz="1800" b="0" i="1" u="none" strike="noStrike" baseline="0" dirty="0">
                <a:latin typeface="BemboStd-Italic-Identity-H"/>
              </a:rPr>
              <a:t>classification matrix</a:t>
            </a:r>
            <a:r>
              <a:rPr lang="en-US" sz="1800" b="0" i="0" u="none" strike="noStrike" baseline="0" dirty="0">
                <a:latin typeface="BemboStd-Identity-H"/>
              </a:rPr>
              <a:t>.</a:t>
            </a:r>
          </a:p>
          <a:p>
            <a:pPr algn="l"/>
            <a:endParaRPr lang="en-US" sz="1800" b="0" i="0" u="none" strike="noStrike" baseline="0" dirty="0">
              <a:latin typeface="BemboStd-Identity-H"/>
            </a:endParaRPr>
          </a:p>
          <a:p>
            <a:pPr algn="l"/>
            <a:endParaRPr lang="en-US" dirty="0"/>
          </a:p>
        </p:txBody>
      </p:sp>
      <p:sp>
        <p:nvSpPr>
          <p:cNvPr id="186" name="Google Shape;186;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3" name="Google Shape;193;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4" name="Google Shape;194;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1" name="Google Shape;20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r>
              <a:rPr lang="en-US" b="1" dirty="0"/>
              <a:t>Flexibility with Cutoff:</a:t>
            </a:r>
          </a:p>
          <a:p>
            <a:pPr>
              <a:buFont typeface="Arial" panose="020B0604020202020204" pitchFamily="34" charset="0"/>
              <a:buChar char="•"/>
            </a:pPr>
            <a:r>
              <a:rPr lang="en-US" b="1" dirty="0"/>
              <a:t>Cutoff can be changed</a:t>
            </a:r>
            <a:r>
              <a:rPr lang="en-US" dirty="0"/>
              <a:t>: Depending on the specific problem and the trade-off between </a:t>
            </a:r>
            <a:r>
              <a:rPr lang="en-US" b="1" dirty="0"/>
              <a:t>precision</a:t>
            </a:r>
            <a:r>
              <a:rPr lang="en-US" dirty="0"/>
              <a:t> and </a:t>
            </a:r>
            <a:r>
              <a:rPr lang="en-US" b="1" dirty="0"/>
              <a:t>recall</a:t>
            </a:r>
            <a:r>
              <a:rPr lang="en-US" dirty="0"/>
              <a:t>, the cutoff value can be adjusted. For example:</a:t>
            </a:r>
          </a:p>
          <a:p>
            <a:pPr marL="742950" lvl="1" indent="-285750">
              <a:buFont typeface="Arial" panose="020B0604020202020204" pitchFamily="34" charset="0"/>
              <a:buChar char="•"/>
            </a:pPr>
            <a:r>
              <a:rPr lang="en-US" dirty="0"/>
              <a:t>A </a:t>
            </a:r>
            <a:r>
              <a:rPr lang="en-US" b="1" dirty="0"/>
              <a:t>higher cutoff (e.g., 0.7)</a:t>
            </a:r>
            <a:r>
              <a:rPr lang="en-US" dirty="0"/>
              <a:t> may be used if you want to be more confident before predicting class 1 (e.g., detecting cancer, where false positives need to be minimized).</a:t>
            </a:r>
          </a:p>
          <a:p>
            <a:pPr marL="742950" lvl="1" indent="-285750">
              <a:buFont typeface="Arial" panose="020B0604020202020204" pitchFamily="34" charset="0"/>
              <a:buChar char="•"/>
            </a:pPr>
            <a:r>
              <a:rPr lang="en-US" dirty="0"/>
              <a:t>A </a:t>
            </a:r>
            <a:r>
              <a:rPr lang="en-US" b="1" dirty="0"/>
              <a:t>lower cutoff (e.g., 0.3)</a:t>
            </a:r>
            <a:r>
              <a:rPr lang="en-US" dirty="0"/>
              <a:t> might be used when it’s more important to capture all positives, even if it means allowing more false positives (e.g., fraud detection).</a:t>
            </a:r>
          </a:p>
          <a:p>
            <a:r>
              <a:rPr lang="en-US" b="1" dirty="0"/>
              <a:t>Error Rate and Cutoff:</a:t>
            </a:r>
          </a:p>
          <a:p>
            <a:pPr>
              <a:buFont typeface="Arial" panose="020B0604020202020204" pitchFamily="34" charset="0"/>
              <a:buChar char="•"/>
            </a:pPr>
            <a:r>
              <a:rPr lang="en-US" b="1" dirty="0"/>
              <a:t>Error rate is typically lowest at a cutoff of 0.50</a:t>
            </a:r>
            <a:r>
              <a:rPr lang="en-US" dirty="0"/>
              <a:t> in balanced datasets, where the classes are equally distributed. However, this isn't always true for </a:t>
            </a:r>
            <a:r>
              <a:rPr lang="en-US" b="1" dirty="0"/>
              <a:t>imbalanced datasets</a:t>
            </a:r>
            <a:r>
              <a:rPr lang="en-US" dirty="0"/>
              <a:t> where the proportion of class 1 and class 0 is very different.</a:t>
            </a:r>
          </a:p>
          <a:p>
            <a:pPr>
              <a:buFont typeface="Arial" panose="020B0604020202020204" pitchFamily="34" charset="0"/>
              <a:buChar char="•"/>
            </a:pPr>
            <a:r>
              <a:rPr lang="en-US" dirty="0"/>
              <a:t>For </a:t>
            </a:r>
            <a:r>
              <a:rPr lang="en-US" b="1" dirty="0"/>
              <a:t>imbalanced datasets</a:t>
            </a:r>
            <a:r>
              <a:rPr lang="en-US" dirty="0"/>
              <a:t>, choosing a cutoff of 0.50 might not yield the best classification performance, and the cutoff may need to be optimized to minimize error, precision-recall trade-offs, or to account for </a:t>
            </a:r>
            <a:r>
              <a:rPr lang="en-US" b="1" dirty="0"/>
              <a:t>cost-sensitive learning</a:t>
            </a:r>
            <a:r>
              <a:rPr lang="en-US" dirty="0"/>
              <a:t> (e.g., minimizing false negatives in fraud detection).</a:t>
            </a:r>
          </a:p>
          <a:p>
            <a:r>
              <a:rPr lang="en-US" b="1" dirty="0"/>
              <a:t>Why Adjust Cutoff:</a:t>
            </a:r>
          </a:p>
          <a:p>
            <a:pPr>
              <a:buFont typeface="Arial" panose="020B0604020202020204" pitchFamily="34" charset="0"/>
              <a:buChar char="•"/>
            </a:pPr>
            <a:r>
              <a:rPr lang="en-US" b="1" dirty="0"/>
              <a:t>Precision vs. Recall Trade-off</a:t>
            </a:r>
            <a:r>
              <a:rPr lang="en-US" dirty="0"/>
              <a:t>: In many cases, the choice of cutoff affects the balance between </a:t>
            </a:r>
            <a:r>
              <a:rPr lang="en-US" b="1" dirty="0"/>
              <a:t>precision</a:t>
            </a:r>
            <a:r>
              <a:rPr lang="en-US" dirty="0"/>
              <a:t> (how many of the predicted positives are truly positive) and </a:t>
            </a:r>
            <a:r>
              <a:rPr lang="en-US" b="1" dirty="0"/>
              <a:t>recall</a:t>
            </a:r>
            <a:r>
              <a:rPr lang="en-US" dirty="0"/>
              <a:t> (how many actual positives are correctly identified). For example:</a:t>
            </a:r>
          </a:p>
          <a:p>
            <a:pPr marL="742950" lvl="1" indent="-285750">
              <a:buFont typeface="Arial" panose="020B0604020202020204" pitchFamily="34" charset="0"/>
              <a:buChar char="•"/>
            </a:pPr>
            <a:r>
              <a:rPr lang="en-US" dirty="0"/>
              <a:t>A </a:t>
            </a:r>
            <a:r>
              <a:rPr lang="en-US" b="1" dirty="0"/>
              <a:t>lower cutoff</a:t>
            </a:r>
            <a:r>
              <a:rPr lang="en-US" dirty="0"/>
              <a:t> can increase recall but decrease precision.</a:t>
            </a:r>
          </a:p>
          <a:p>
            <a:pPr marL="742950" lvl="1" indent="-285750">
              <a:buFont typeface="Arial" panose="020B0604020202020204" pitchFamily="34" charset="0"/>
              <a:buChar char="•"/>
            </a:pPr>
            <a:r>
              <a:rPr lang="en-US" dirty="0"/>
              <a:t>A </a:t>
            </a:r>
            <a:r>
              <a:rPr lang="en-US" b="1" dirty="0"/>
              <a:t>higher cutoff</a:t>
            </a:r>
            <a:r>
              <a:rPr lang="en-US" dirty="0"/>
              <a:t> can increase precision but decrease recall.</a:t>
            </a:r>
          </a:p>
          <a:p>
            <a:pPr>
              <a:buFont typeface="Arial" panose="020B0604020202020204" pitchFamily="34" charset="0"/>
              <a:buChar char="•"/>
            </a:pPr>
            <a:r>
              <a:rPr lang="en-US" b="1" dirty="0"/>
              <a:t>Domain-Specific Needs</a:t>
            </a:r>
            <a:r>
              <a:rPr lang="en-US" dirty="0"/>
              <a:t>: For certain applications like </a:t>
            </a:r>
            <a:r>
              <a:rPr lang="en-US" b="1" dirty="0"/>
              <a:t>medical diagnostics</a:t>
            </a:r>
            <a:r>
              <a:rPr lang="en-US" dirty="0"/>
              <a:t> or </a:t>
            </a:r>
            <a:r>
              <a:rPr lang="en-US" b="1" dirty="0"/>
              <a:t>credit card fraud detection</a:t>
            </a:r>
            <a:r>
              <a:rPr lang="en-US" dirty="0"/>
              <a:t>, the costs of false positives vs. false negatives differ, and adjusting the cutoff allows the model to prioritize the more important metric.</a:t>
            </a:r>
          </a:p>
          <a:p>
            <a:pPr marL="228600" indent="0" algn="l">
              <a:buFont typeface="+mj-lt"/>
              <a:buNone/>
            </a:pPr>
            <a:endParaRPr lang="en-US" b="1" i="0" dirty="0">
              <a:solidFill>
                <a:srgbClr val="374151"/>
              </a:solidFill>
              <a:effectLst/>
              <a:latin typeface="Söhne"/>
            </a:endParaRP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Lead Scoring:</a:t>
            </a:r>
            <a:r>
              <a:rPr lang="en-US" b="0" i="0" dirty="0">
                <a:solidFill>
                  <a:srgbClr val="374151"/>
                </a:solidFill>
                <a:effectLst/>
                <a:latin typeface="Söhne"/>
              </a:rPr>
              <a:t> In sales and marketing, lead scoring models assign a propensity score to potential customers, indicating their likelihood of making a purchase. By setting a cutoff value, marketing teams can focus their efforts on leads with high propensity scores, considering them as "hot leads" for follow-up.</a:t>
            </a:r>
          </a:p>
          <a:p>
            <a:pPr algn="l">
              <a:buFont typeface="+mj-lt"/>
              <a:buAutoNum type="arabicPeriod"/>
            </a:pPr>
            <a:r>
              <a:rPr lang="en-US" b="1" i="0" dirty="0">
                <a:solidFill>
                  <a:srgbClr val="374151"/>
                </a:solidFill>
                <a:effectLst/>
                <a:latin typeface="Söhne"/>
              </a:rPr>
              <a:t>Customer Churn Prediction:</a:t>
            </a:r>
            <a:r>
              <a:rPr lang="en-US" b="0" i="0" dirty="0">
                <a:solidFill>
                  <a:srgbClr val="374151"/>
                </a:solidFill>
                <a:effectLst/>
                <a:latin typeface="Söhne"/>
              </a:rPr>
              <a:t> In customer churn prediction, a propensity score is assigned to each customer, representing their likelihood to churn. A cutoff value can be defined to classify customers as "at risk" of churning if their propensity score exceeds the threshold.</a:t>
            </a:r>
          </a:p>
          <a:p>
            <a:pPr algn="l">
              <a:buFont typeface="+mj-lt"/>
              <a:buAutoNum type="arabicPeriod"/>
            </a:pPr>
            <a:r>
              <a:rPr lang="en-US" b="1" i="0" dirty="0">
                <a:solidFill>
                  <a:srgbClr val="374151"/>
                </a:solidFill>
                <a:effectLst/>
                <a:latin typeface="Söhne"/>
              </a:rPr>
              <a:t>Credit Risk Assessment:</a:t>
            </a:r>
            <a:r>
              <a:rPr lang="en-US" b="0" i="0" dirty="0">
                <a:solidFill>
                  <a:srgbClr val="374151"/>
                </a:solidFill>
                <a:effectLst/>
                <a:latin typeface="Söhne"/>
              </a:rPr>
              <a:t> Credit risk models assign propensity scores to loan applicants, indicating their likelihood of defaulting on a loan. Lenders set a cutoff value to decide which applicants are considered high-risk and may be denied loans or charged higher interest rates.</a:t>
            </a:r>
          </a:p>
          <a:p>
            <a:pPr algn="l">
              <a:buFont typeface="+mj-lt"/>
              <a:buAutoNum type="arabicPeriod"/>
            </a:pPr>
            <a:r>
              <a:rPr lang="en-US" b="1" i="0" dirty="0">
                <a:solidFill>
                  <a:srgbClr val="374151"/>
                </a:solidFill>
                <a:effectLst/>
                <a:latin typeface="Söhne"/>
              </a:rPr>
              <a:t>Direct Marketing:</a:t>
            </a:r>
            <a:r>
              <a:rPr lang="en-US" b="0" i="0" dirty="0">
                <a:solidFill>
                  <a:srgbClr val="374151"/>
                </a:solidFill>
                <a:effectLst/>
                <a:latin typeface="Söhne"/>
              </a:rPr>
              <a:t> In direct marketing campaigns, propensity models are used to identify individuals likely to respond positively to an offer. By setting a cutoff, marketers can target those individuals with high propensity scores, increasing the chances of a positive response.</a:t>
            </a:r>
          </a:p>
          <a:p>
            <a:pPr algn="l">
              <a:buFont typeface="+mj-lt"/>
              <a:buAutoNum type="arabicPeriod"/>
            </a:pPr>
            <a:r>
              <a:rPr lang="en-US" b="1" i="0" dirty="0">
                <a:solidFill>
                  <a:srgbClr val="374151"/>
                </a:solidFill>
                <a:effectLst/>
                <a:latin typeface="Söhne"/>
              </a:rPr>
              <a:t>Fraud Detection:</a:t>
            </a:r>
            <a:r>
              <a:rPr lang="en-US" b="0" i="0" dirty="0">
                <a:solidFill>
                  <a:srgbClr val="374151"/>
                </a:solidFill>
                <a:effectLst/>
                <a:latin typeface="Söhne"/>
              </a:rPr>
              <a:t> In fraud detection, propensity scores are assigned to financial transactions to assess their likelihood of being fraudulent. A cutoff value is used to classify transactions as "suspicious" or "non-suspicious" based on their propensity scores.</a:t>
            </a:r>
          </a:p>
          <a:p>
            <a:pPr algn="l">
              <a:buFont typeface="+mj-lt"/>
              <a:buAutoNum type="arabicPeriod"/>
            </a:pPr>
            <a:r>
              <a:rPr lang="en-US" b="1" i="0" dirty="0">
                <a:solidFill>
                  <a:srgbClr val="374151"/>
                </a:solidFill>
                <a:effectLst/>
                <a:latin typeface="Söhne"/>
              </a:rPr>
              <a:t>Employee Attrition Prediction:</a:t>
            </a:r>
            <a:r>
              <a:rPr lang="en-US" b="0" i="0" dirty="0">
                <a:solidFill>
                  <a:srgbClr val="374151"/>
                </a:solidFill>
                <a:effectLst/>
                <a:latin typeface="Söhne"/>
              </a:rPr>
              <a:t> HR departments use propensity models to predict employee attrition. Employees with propensity scores above a cutoff may be identified as at risk of leaving the company, prompting retention efforts.</a:t>
            </a:r>
          </a:p>
          <a:p>
            <a:pPr algn="l">
              <a:buFont typeface="+mj-lt"/>
              <a:buAutoNum type="arabicPeriod"/>
            </a:pPr>
            <a:r>
              <a:rPr lang="en-US" b="1" i="0" dirty="0">
                <a:solidFill>
                  <a:srgbClr val="374151"/>
                </a:solidFill>
                <a:effectLst/>
                <a:latin typeface="Söhne"/>
              </a:rPr>
              <a:t>Cross-Selling and Upselling:</a:t>
            </a:r>
            <a:r>
              <a:rPr lang="en-US" b="0" i="0" dirty="0">
                <a:solidFill>
                  <a:srgbClr val="374151"/>
                </a:solidFill>
                <a:effectLst/>
                <a:latin typeface="Söhne"/>
              </a:rPr>
              <a:t> In retail, propensity models help identify customers likely to purchase additional products or upgrade their services. By setting a cutoff, retailers can target high-propensity customers with tailored offers.</a:t>
            </a:r>
          </a:p>
          <a:p>
            <a:pPr algn="l">
              <a:buFont typeface="+mj-lt"/>
              <a:buAutoNum type="arabicPeriod"/>
            </a:pPr>
            <a:r>
              <a:rPr lang="en-US" b="1" i="0" dirty="0">
                <a:solidFill>
                  <a:srgbClr val="374151"/>
                </a:solidFill>
                <a:effectLst/>
                <a:latin typeface="Söhne"/>
              </a:rPr>
              <a:t>Healthcare Interventions:</a:t>
            </a:r>
            <a:r>
              <a:rPr lang="en-US" b="0" i="0" dirty="0">
                <a:solidFill>
                  <a:srgbClr val="374151"/>
                </a:solidFill>
                <a:effectLst/>
                <a:latin typeface="Söhne"/>
              </a:rPr>
              <a:t> Healthcare providers use propensity models to identify patients at risk of specific health conditions. A cutoff value can help determine which patients should receive early interventions or screenings.</a:t>
            </a:r>
          </a:p>
          <a:p>
            <a:pPr marL="0" lvl="0" indent="0" algn="l" rtl="0">
              <a:spcBef>
                <a:spcPts val="0"/>
              </a:spcBef>
              <a:spcAft>
                <a:spcPts val="0"/>
              </a:spcAft>
              <a:buNone/>
            </a:pPr>
            <a:endParaRPr dirty="0"/>
          </a:p>
        </p:txBody>
      </p:sp>
      <p:sp>
        <p:nvSpPr>
          <p:cNvPr id="202" name="Google Shape;202;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8" name="Google Shape;208;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1" name="Google Shape;11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2" name="Google Shape;11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6" name="Google Shape;216;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7" name="Google Shape;217;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0" name="Google Shape;230;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algn="l"/>
            <a:r>
              <a:rPr lang="en-US" sz="1800" b="0" i="0" u="none" strike="noStrike" baseline="0" dirty="0">
                <a:latin typeface="BemboStd-Identity-H"/>
              </a:rPr>
              <a:t>The costs of misclassification might be asymmetric.</a:t>
            </a:r>
            <a:endParaRPr dirty="0"/>
          </a:p>
        </p:txBody>
      </p:sp>
      <p:sp>
        <p:nvSpPr>
          <p:cNvPr id="231" name="Google Shape;231;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9" name="Google Shape;23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algn="l"/>
            <a:r>
              <a:rPr lang="en-US" sz="1800" b="0" i="0" u="none" strike="noStrike" baseline="0" dirty="0">
                <a:latin typeface="BemboStd-Identity-H"/>
              </a:rPr>
              <a:t>Suppose that it is more important to predict membership correctly in class </a:t>
            </a:r>
            <a:r>
              <a:rPr lang="en-US" sz="1800" b="0" i="1" u="none" strike="noStrike" baseline="0" dirty="0">
                <a:latin typeface="CMMI12"/>
              </a:rPr>
              <a:t>C</a:t>
            </a:r>
            <a:r>
              <a:rPr lang="en-US" sz="1800" b="0" i="0" u="none" strike="noStrike" baseline="0" dirty="0">
                <a:latin typeface="CMR8"/>
              </a:rPr>
              <a:t>1 </a:t>
            </a:r>
            <a:r>
              <a:rPr lang="en-US" sz="1800" b="0" i="0" u="none" strike="noStrike" baseline="0" dirty="0">
                <a:latin typeface="BemboStd-Identity-H"/>
              </a:rPr>
              <a:t>than in class </a:t>
            </a:r>
            <a:r>
              <a:rPr lang="en-US" sz="1800" b="0" i="1" u="none" strike="noStrike" baseline="0" dirty="0">
                <a:latin typeface="CMMI12"/>
              </a:rPr>
              <a:t>C2</a:t>
            </a:r>
            <a:r>
              <a:rPr lang="en-US" sz="1800" b="0" i="0" u="none" strike="noStrike" baseline="0" dirty="0">
                <a:latin typeface="BemboStd-Identity-H"/>
              </a:rPr>
              <a:t>. An example is predicting the financial status (bankrupt/solvent) of firms. It may be more important to predict correctly a firm that is going</a:t>
            </a:r>
          </a:p>
          <a:p>
            <a:pPr algn="l"/>
            <a:r>
              <a:rPr lang="en-US" sz="1800" b="0" i="0" u="none" strike="noStrike" baseline="0" dirty="0">
                <a:latin typeface="BemboStd-Identity-H"/>
              </a:rPr>
              <a:t>bankrupt than to predict correctly a firm that is going to remain solvent. The classifier is essentially used as a system for detecting or signaling bankruptcy. In such a case, the overall accuracy is not a good measure for evaluating the classifier. Here Sensitivity and </a:t>
            </a:r>
            <a:r>
              <a:rPr lang="en-US" sz="1800" b="0" i="0" u="none" strike="noStrike" baseline="0" dirty="0" err="1">
                <a:latin typeface="BemboStd-Identity-H"/>
              </a:rPr>
              <a:t>Specifity</a:t>
            </a:r>
            <a:r>
              <a:rPr lang="en-US" sz="1800" b="0" i="0" u="none" strike="noStrike" baseline="0" dirty="0">
                <a:latin typeface="BemboStd-Identity-H"/>
              </a:rPr>
              <a:t> are used. </a:t>
            </a:r>
            <a:endParaRPr lang="en-US" b="1" i="0" dirty="0">
              <a:solidFill>
                <a:srgbClr val="374151"/>
              </a:solidFill>
              <a:effectLst/>
              <a:latin typeface="Söhne"/>
            </a:endParaRPr>
          </a:p>
          <a:p>
            <a:pPr algn="l"/>
            <a:endParaRPr lang="en-US" b="1" i="0" dirty="0">
              <a:solidFill>
                <a:srgbClr val="374151"/>
              </a:solidFill>
              <a:effectLst/>
              <a:latin typeface="Söhne"/>
            </a:endParaRPr>
          </a:p>
          <a:p>
            <a:pPr algn="l"/>
            <a:r>
              <a:rPr lang="en-US" b="1" i="0" dirty="0">
                <a:solidFill>
                  <a:srgbClr val="374151"/>
                </a:solidFill>
                <a:effectLst/>
                <a:latin typeface="Söhne"/>
              </a:rPr>
              <a:t>True Positive Rate (Sensitivity) vs. False Positive Rate:</a:t>
            </a:r>
            <a:r>
              <a:rPr lang="en-US" b="0" i="0" dirty="0">
                <a:solidFill>
                  <a:srgbClr val="374151"/>
                </a:solidFill>
                <a:effectLst/>
                <a:latin typeface="Söhne"/>
              </a:rPr>
              <a:t> The ROC curve plots the trade-off between two key metrics:</a:t>
            </a:r>
          </a:p>
          <a:p>
            <a:pPr algn="l">
              <a:buFont typeface="Arial" panose="020B0604020202020204" pitchFamily="34" charset="0"/>
              <a:buChar char="•"/>
            </a:pPr>
            <a:r>
              <a:rPr lang="en-US" b="1" i="0" dirty="0">
                <a:solidFill>
                  <a:srgbClr val="374151"/>
                </a:solidFill>
                <a:effectLst/>
                <a:latin typeface="Söhne"/>
              </a:rPr>
              <a:t>True Positive Rate (TPR)</a:t>
            </a:r>
            <a:r>
              <a:rPr lang="en-US" b="0" i="0" dirty="0">
                <a:solidFill>
                  <a:srgbClr val="374151"/>
                </a:solidFill>
                <a:effectLst/>
                <a:latin typeface="Söhne"/>
              </a:rPr>
              <a:t>, also known as Sensitivity or Recall: This measures the proportion of actual positive instances that are correctly classified as positive by the model. It tells you how well the model identifies the positive class.</a:t>
            </a:r>
          </a:p>
          <a:p>
            <a:pPr algn="l">
              <a:buFont typeface="Arial" panose="020B0604020202020204" pitchFamily="34" charset="0"/>
              <a:buChar char="•"/>
            </a:pPr>
            <a:r>
              <a:rPr lang="en-US" b="1" i="0" dirty="0">
                <a:solidFill>
                  <a:srgbClr val="374151"/>
                </a:solidFill>
                <a:effectLst/>
                <a:latin typeface="Söhne"/>
              </a:rPr>
              <a:t>False Positive Rate (FPR)</a:t>
            </a:r>
            <a:r>
              <a:rPr lang="en-US" b="0" i="0" dirty="0">
                <a:solidFill>
                  <a:srgbClr val="374151"/>
                </a:solidFill>
                <a:effectLst/>
                <a:latin typeface="Söhne"/>
              </a:rPr>
              <a:t>: This measures the proportion of actual negative instances that are incorrectly classified as positive by the model. It tells you how often the model makes false alarms.</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240" name="Google Shape;240;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9" name="Google Shape;23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algn="l"/>
            <a:r>
              <a:rPr lang="en-US" sz="1800" b="0" i="0" u="none" strike="noStrike" baseline="0" dirty="0">
                <a:latin typeface="BemboStd-Identity-H"/>
              </a:rPr>
              <a:t>Suppose that it is more important to predict membership correctly in class </a:t>
            </a:r>
            <a:r>
              <a:rPr lang="en-US" sz="1800" b="0" i="1" u="none" strike="noStrike" baseline="0" dirty="0">
                <a:latin typeface="CMMI12"/>
              </a:rPr>
              <a:t>C</a:t>
            </a:r>
            <a:r>
              <a:rPr lang="en-US" sz="1800" b="0" i="0" u="none" strike="noStrike" baseline="0" dirty="0">
                <a:latin typeface="CMR8"/>
              </a:rPr>
              <a:t>1 </a:t>
            </a:r>
            <a:r>
              <a:rPr lang="en-US" sz="1800" b="0" i="0" u="none" strike="noStrike" baseline="0" dirty="0">
                <a:latin typeface="BemboStd-Identity-H"/>
              </a:rPr>
              <a:t>than in class </a:t>
            </a:r>
            <a:r>
              <a:rPr lang="en-US" sz="1800" b="0" i="1" u="none" strike="noStrike" baseline="0" dirty="0">
                <a:latin typeface="CMMI12"/>
              </a:rPr>
              <a:t>C2</a:t>
            </a:r>
            <a:r>
              <a:rPr lang="en-US" sz="1800" b="0" i="0" u="none" strike="noStrike" baseline="0" dirty="0">
                <a:latin typeface="BemboStd-Identity-H"/>
              </a:rPr>
              <a:t>. An example is predicting the financial status (bankrupt/solvent) of firms. It may be more important to predict correctly a firm that is going</a:t>
            </a:r>
          </a:p>
          <a:p>
            <a:pPr algn="l"/>
            <a:r>
              <a:rPr lang="en-US" sz="1800" b="0" i="0" u="none" strike="noStrike" baseline="0" dirty="0">
                <a:latin typeface="BemboStd-Identity-H"/>
              </a:rPr>
              <a:t>bankrupt than to predict correctly a firm that is going to remain solvent. The classifier is essentially used as a system for detecting or signaling bankruptcy. In such a case, the overall accuracy is not a good measure for evaluating the classifier. Here Sensitivity and </a:t>
            </a:r>
            <a:r>
              <a:rPr lang="en-US" sz="1800" b="0" i="0" u="none" strike="noStrike" baseline="0" dirty="0" err="1">
                <a:latin typeface="BemboStd-Identity-H"/>
              </a:rPr>
              <a:t>Specifity</a:t>
            </a:r>
            <a:r>
              <a:rPr lang="en-US" sz="1800" b="0" i="0" u="none" strike="noStrike" baseline="0" dirty="0">
                <a:latin typeface="BemboStd-Identity-H"/>
              </a:rPr>
              <a:t> are used. </a:t>
            </a:r>
            <a:endParaRPr lang="en-US" b="1" i="0" dirty="0">
              <a:solidFill>
                <a:srgbClr val="374151"/>
              </a:solidFill>
              <a:effectLst/>
              <a:latin typeface="Söhne"/>
            </a:endParaRPr>
          </a:p>
          <a:p>
            <a:pPr algn="l"/>
            <a:endParaRPr lang="en-US" b="1" i="0" dirty="0">
              <a:solidFill>
                <a:srgbClr val="374151"/>
              </a:solidFill>
              <a:effectLst/>
              <a:latin typeface="Söhne"/>
            </a:endParaRPr>
          </a:p>
          <a:p>
            <a:pPr algn="l"/>
            <a:r>
              <a:rPr lang="en-US" b="1" i="0" dirty="0">
                <a:solidFill>
                  <a:srgbClr val="374151"/>
                </a:solidFill>
                <a:effectLst/>
                <a:latin typeface="Söhne"/>
              </a:rPr>
              <a:t>True Positive Rate (Sensitivity) vs. False Positive Rate:</a:t>
            </a:r>
            <a:r>
              <a:rPr lang="en-US" b="0" i="0" dirty="0">
                <a:solidFill>
                  <a:srgbClr val="374151"/>
                </a:solidFill>
                <a:effectLst/>
                <a:latin typeface="Söhne"/>
              </a:rPr>
              <a:t> The ROC curve plots the trade-off between two key metrics:</a:t>
            </a:r>
          </a:p>
          <a:p>
            <a:pPr algn="l">
              <a:buFont typeface="Arial" panose="020B0604020202020204" pitchFamily="34" charset="0"/>
              <a:buChar char="•"/>
            </a:pPr>
            <a:r>
              <a:rPr lang="en-US" b="1" i="0" dirty="0">
                <a:solidFill>
                  <a:srgbClr val="374151"/>
                </a:solidFill>
                <a:effectLst/>
                <a:latin typeface="Söhne"/>
              </a:rPr>
              <a:t>True Positive Rate (TPR)</a:t>
            </a:r>
            <a:r>
              <a:rPr lang="en-US" b="0" i="0" dirty="0">
                <a:solidFill>
                  <a:srgbClr val="374151"/>
                </a:solidFill>
                <a:effectLst/>
                <a:latin typeface="Söhne"/>
              </a:rPr>
              <a:t>, also known as Sensitivity or Recall: This measures the proportion of actual positive instances that are correctly classified as positive by the model. It tells you how well the model identifies the positive class.</a:t>
            </a:r>
          </a:p>
          <a:p>
            <a:pPr algn="l">
              <a:buFont typeface="Arial" panose="020B0604020202020204" pitchFamily="34" charset="0"/>
              <a:buChar char="•"/>
            </a:pPr>
            <a:r>
              <a:rPr lang="en-US" b="1" i="0" dirty="0">
                <a:solidFill>
                  <a:srgbClr val="374151"/>
                </a:solidFill>
                <a:effectLst/>
                <a:latin typeface="Söhne"/>
              </a:rPr>
              <a:t>False Positive Rate (FPR)</a:t>
            </a:r>
            <a:r>
              <a:rPr lang="en-US" b="0" i="0" dirty="0">
                <a:solidFill>
                  <a:srgbClr val="374151"/>
                </a:solidFill>
                <a:effectLst/>
                <a:latin typeface="Söhne"/>
              </a:rPr>
              <a:t>: This measures the proportion of actual negative instances that are incorrectly classified as positive by the model. It tells you how often the model makes false alarms.</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240" name="Google Shape;240;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27252066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algn="l"/>
            <a:r>
              <a:rPr lang="en-US" sz="1800" b="1" i="0" u="none" strike="noStrike" baseline="0" dirty="0">
                <a:solidFill>
                  <a:srgbClr val="FF0000"/>
                </a:solidFill>
                <a:highlight>
                  <a:srgbClr val="FFFF00"/>
                </a:highlight>
                <a:latin typeface="BemboStd-Identity-H"/>
              </a:rPr>
              <a:t>Suppose that it is more important to predict membership correctly in class </a:t>
            </a:r>
            <a:r>
              <a:rPr lang="en-US" sz="1800" b="1" i="1" u="none" strike="noStrike" baseline="0" dirty="0">
                <a:solidFill>
                  <a:srgbClr val="FF0000"/>
                </a:solidFill>
                <a:highlight>
                  <a:srgbClr val="FFFF00"/>
                </a:highlight>
                <a:latin typeface="CMMI12"/>
              </a:rPr>
              <a:t>C</a:t>
            </a:r>
            <a:r>
              <a:rPr lang="en-US" sz="1800" b="1" i="0" u="none" strike="noStrike" baseline="0" dirty="0">
                <a:solidFill>
                  <a:srgbClr val="FF0000"/>
                </a:solidFill>
                <a:highlight>
                  <a:srgbClr val="FFFF00"/>
                </a:highlight>
                <a:latin typeface="CMR8"/>
              </a:rPr>
              <a:t>1 </a:t>
            </a:r>
            <a:r>
              <a:rPr lang="en-US" sz="1800" b="1" i="0" u="none" strike="noStrike" baseline="0" dirty="0">
                <a:solidFill>
                  <a:srgbClr val="FF0000"/>
                </a:solidFill>
                <a:highlight>
                  <a:srgbClr val="FFFF00"/>
                </a:highlight>
                <a:latin typeface="BemboStd-Identity-H"/>
              </a:rPr>
              <a:t>than in class </a:t>
            </a:r>
            <a:r>
              <a:rPr lang="en-US" sz="1800" b="1" i="1" u="none" strike="noStrike" baseline="0" dirty="0">
                <a:solidFill>
                  <a:srgbClr val="FF0000"/>
                </a:solidFill>
                <a:highlight>
                  <a:srgbClr val="FFFF00"/>
                </a:highlight>
                <a:latin typeface="CMMI12"/>
              </a:rPr>
              <a:t>C</a:t>
            </a:r>
            <a:r>
              <a:rPr lang="en-US" sz="1800" b="1" i="0" u="none" strike="noStrike" baseline="0" dirty="0">
                <a:solidFill>
                  <a:srgbClr val="FF0000"/>
                </a:solidFill>
                <a:highlight>
                  <a:srgbClr val="FFFF00"/>
                </a:highlight>
                <a:latin typeface="CMR8"/>
              </a:rPr>
              <a:t>2</a:t>
            </a:r>
            <a:r>
              <a:rPr lang="en-US" sz="1800" b="0" i="0" u="none" strike="noStrike" baseline="0" dirty="0">
                <a:latin typeface="BemboStd-Identity-H"/>
              </a:rPr>
              <a:t>. An example is predicting the financial status (bankrupt/solvent) of firms. It may be more important to predict correctly a firm that is going bankrupt than to predict correctly a firm that is going to remain solvent. The classifier is essentially used as a system for detecting or signaling bankruptcy. In such a case, the overall accuracy is not a good measure for evaluating the classifier.</a:t>
            </a:r>
            <a:endParaRPr lang="en-US" dirty="0">
              <a:effectLst/>
            </a:endParaRPr>
          </a:p>
          <a:p>
            <a:endParaRPr lang="en-US" dirty="0">
              <a:effectLst/>
            </a:endParaRPr>
          </a:p>
          <a:p>
            <a:r>
              <a:rPr lang="en-US" dirty="0">
                <a:effectLst/>
              </a:rPr>
              <a:t>The Receiver Operating Characteristic (ROC) curve is a graphical tool used to assess the performance of a binary classification model, such as a logistic regression model or a machine learning classifier. It's particularly useful when evaluating models that provide a probability score or a propensity score for classifying instances into one of two classes (positive or negative).</a:t>
            </a:r>
          </a:p>
          <a:p>
            <a:r>
              <a:rPr lang="en-US" dirty="0">
                <a:effectLst/>
              </a:rPr>
              <a:t>Here's how the ROC curve works and what it represents:</a:t>
            </a:r>
          </a:p>
          <a:p>
            <a:pPr>
              <a:buFont typeface="+mj-lt"/>
              <a:buAutoNum type="arabicPeriod"/>
            </a:pPr>
            <a:r>
              <a:rPr lang="en-US" b="1" dirty="0">
                <a:effectLst/>
              </a:rPr>
              <a:t>Binary Classification Problem:</a:t>
            </a:r>
            <a:r>
              <a:rPr lang="en-US" dirty="0">
                <a:effectLst/>
              </a:rPr>
              <a:t> ROC curves are used for binary classification tasks where the goal is to classify data points into one of two classes, often referred to as the "positive" class and the "negative" class. Examples include medical diagnosis (disease or no disease) or spam email detection (spam or not spam).</a:t>
            </a:r>
          </a:p>
          <a:p>
            <a:pPr>
              <a:buFont typeface="+mj-lt"/>
              <a:buAutoNum type="arabicPeriod"/>
            </a:pPr>
            <a:r>
              <a:rPr lang="en-US" b="1" dirty="0">
                <a:effectLst/>
              </a:rPr>
              <a:t>True Positive Rate (Sensitivity) vs. False Positive Rate:</a:t>
            </a:r>
            <a:r>
              <a:rPr lang="en-US" dirty="0">
                <a:effectLst/>
              </a:rPr>
              <a:t> The ROC curve plots the trade-off between two key metrics:</a:t>
            </a:r>
          </a:p>
          <a:p>
            <a:pPr marL="742950" lvl="1" indent="-285750">
              <a:buFont typeface="+mj-lt"/>
              <a:buAutoNum type="arabicPeriod"/>
            </a:pPr>
            <a:r>
              <a:rPr lang="en-US" b="1" dirty="0">
                <a:effectLst/>
              </a:rPr>
              <a:t>True Positive Rate (TPR)</a:t>
            </a:r>
            <a:r>
              <a:rPr lang="en-US" dirty="0">
                <a:effectLst/>
              </a:rPr>
              <a:t>, also known as Sensitivity or Recall: This measures the proportion of actual positive instances that are correctly classified as positive by the model. It tells you how well the model identifies the positive class.</a:t>
            </a:r>
          </a:p>
          <a:p>
            <a:pPr marL="742950" lvl="1" indent="-285750">
              <a:buFont typeface="+mj-lt"/>
              <a:buAutoNum type="arabicPeriod"/>
            </a:pPr>
            <a:r>
              <a:rPr lang="en-US" b="1" dirty="0">
                <a:effectLst/>
              </a:rPr>
              <a:t>False Positive Rate (FPR)</a:t>
            </a:r>
            <a:r>
              <a:rPr lang="en-US" dirty="0">
                <a:effectLst/>
              </a:rPr>
              <a:t>: This measures the proportion of actual negative instances that are incorrectly classified as positive by the model. It tells you how often the model makes false alarms.</a:t>
            </a:r>
          </a:p>
          <a:p>
            <a:pPr>
              <a:buFont typeface="+mj-lt"/>
              <a:buAutoNum type="arabicPeriod"/>
            </a:pPr>
            <a:r>
              <a:rPr lang="en-US" b="1" dirty="0">
                <a:effectLst/>
              </a:rPr>
              <a:t>Threshold Variation:</a:t>
            </a:r>
            <a:r>
              <a:rPr lang="en-US" dirty="0">
                <a:effectLst/>
              </a:rPr>
              <a:t> The ROC curve is created by varying the classification threshold of the model. At each threshold, the TPR and FPR are computed, and a point is plotted on the curve. By sweeping through different thresholds, you get a series of points that make up the ROC curve.</a:t>
            </a:r>
          </a:p>
          <a:p>
            <a:pPr>
              <a:buFont typeface="+mj-lt"/>
              <a:buAutoNum type="arabicPeriod"/>
            </a:pPr>
            <a:r>
              <a:rPr lang="en-US" b="1" dirty="0">
                <a:effectLst/>
              </a:rPr>
              <a:t>Ideal ROC Curve:</a:t>
            </a:r>
            <a:r>
              <a:rPr lang="en-US" dirty="0">
                <a:effectLst/>
              </a:rPr>
              <a:t> An ideal ROC curve hugs the top-left corner of the graph, indicating high TPR (sensitivity) and low FPR. In this case, the model is excellent at distinguishing between the two classes.</a:t>
            </a:r>
          </a:p>
          <a:p>
            <a:pPr>
              <a:buFont typeface="+mj-lt"/>
              <a:buAutoNum type="arabicPeriod"/>
            </a:pPr>
            <a:r>
              <a:rPr lang="en-US" b="1" dirty="0">
                <a:effectLst/>
              </a:rPr>
              <a:t>Area Under the Curve (AUC):</a:t>
            </a:r>
            <a:r>
              <a:rPr lang="en-US" dirty="0">
                <a:effectLst/>
              </a:rPr>
              <a:t> The AUC is a single number that summarizes the overall performance of the model as represented by the ROC curve. AUC ranges from 0 to 1, where a higher AUC indicates better model performance. An AUC of 0.5 suggests a model performs no better than random guessing, while an AUC of 1 represents a perfect model.</a:t>
            </a:r>
          </a:p>
          <a:p>
            <a:pPr>
              <a:buFont typeface="+mj-lt"/>
              <a:buAutoNum type="arabicPeriod"/>
            </a:pPr>
            <a:r>
              <a:rPr lang="en-US" b="1" dirty="0">
                <a:effectLst/>
              </a:rPr>
              <a:t>Model Comparison:</a:t>
            </a:r>
            <a:r>
              <a:rPr lang="en-US" dirty="0">
                <a:effectLst/>
              </a:rPr>
              <a:t> ROC curves are especially useful when comparing the performance of multiple models. The model with the higher AUC is generally considered better at distinguishing between the two classes.</a:t>
            </a:r>
          </a:p>
          <a:p>
            <a:r>
              <a:rPr lang="en-US" dirty="0">
                <a:effectLst/>
              </a:rPr>
              <a:t>In summary, the ROC curve provides a visual representation of a binary classification model's performance across different classification thresholds. It helps you understand the trade-off between correctly identifying positive instances and incorrectly classifying negative instances. The AUC summarizes this performance, making it a valuable tool for model evaluation and comparison.</a:t>
            </a:r>
          </a:p>
          <a:p>
            <a:endParaRPr lang="en-US" b="0" i="0" dirty="0">
              <a:solidFill>
                <a:srgbClr val="000000"/>
              </a:solidFill>
              <a:effectLst/>
              <a:latin typeface="Söhne"/>
            </a:endParaRPr>
          </a:p>
          <a:p>
            <a:endParaRPr lang="en-US" b="0" i="0" dirty="0">
              <a:solidFill>
                <a:srgbClr val="000000"/>
              </a:solidFill>
              <a:effectLst/>
              <a:latin typeface="Söhne"/>
            </a:endParaRPr>
          </a:p>
          <a:p>
            <a:r>
              <a:rPr lang="en-US" b="1" dirty="0"/>
              <a:t>Compute and Interpret AUC (Area Under the Curve)</a:t>
            </a:r>
          </a:p>
          <a:p>
            <a:pPr>
              <a:buFont typeface="Arial" panose="020B0604020202020204" pitchFamily="34" charset="0"/>
              <a:buChar char="•"/>
            </a:pPr>
            <a:r>
              <a:rPr lang="en-US" b="1" dirty="0"/>
              <a:t>AUC (Area Under the ROC Curve)</a:t>
            </a:r>
            <a:r>
              <a:rPr lang="en-US" dirty="0"/>
              <a:t> is a </a:t>
            </a:r>
            <a:r>
              <a:rPr lang="en-US" b="1" dirty="0"/>
              <a:t>single scalar value</a:t>
            </a:r>
            <a:r>
              <a:rPr lang="en-US" dirty="0"/>
              <a:t> that summarizes the performance of your classifier.</a:t>
            </a:r>
          </a:p>
          <a:p>
            <a:pPr>
              <a:buFont typeface="Arial" panose="020B0604020202020204" pitchFamily="34" charset="0"/>
              <a:buChar char="•"/>
            </a:pPr>
            <a:r>
              <a:rPr lang="en-US" b="1" dirty="0"/>
              <a:t>Interpretation of AUC</a:t>
            </a:r>
            <a:r>
              <a:rPr lang="en-US" dirty="0"/>
              <a:t>:</a:t>
            </a:r>
          </a:p>
          <a:p>
            <a:pPr marL="742950" lvl="1" indent="-285750">
              <a:buFont typeface="Arial" panose="020B0604020202020204" pitchFamily="34" charset="0"/>
              <a:buChar char="•"/>
            </a:pPr>
            <a:r>
              <a:rPr lang="en-US" b="1" dirty="0"/>
              <a:t>AUC = 1</a:t>
            </a:r>
            <a:r>
              <a:rPr lang="en-US" dirty="0"/>
              <a:t>: Perfect classifier.</a:t>
            </a:r>
          </a:p>
          <a:p>
            <a:pPr marL="742950" lvl="1" indent="-285750">
              <a:buFont typeface="Arial" panose="020B0604020202020204" pitchFamily="34" charset="0"/>
              <a:buChar char="•"/>
            </a:pPr>
            <a:r>
              <a:rPr lang="en-US" b="1" dirty="0"/>
              <a:t>AUC &gt; 0.9</a:t>
            </a:r>
            <a:r>
              <a:rPr lang="en-US" dirty="0"/>
              <a:t>: Excellent model.</a:t>
            </a:r>
          </a:p>
          <a:p>
            <a:pPr marL="742950" lvl="1" indent="-285750">
              <a:buFont typeface="Arial" panose="020B0604020202020204" pitchFamily="34" charset="0"/>
              <a:buChar char="•"/>
            </a:pPr>
            <a:r>
              <a:rPr lang="en-US" b="1" dirty="0"/>
              <a:t>AUC between 0.8 and 0.9</a:t>
            </a:r>
            <a:r>
              <a:rPr lang="en-US" dirty="0"/>
              <a:t>: Good model.</a:t>
            </a:r>
          </a:p>
          <a:p>
            <a:pPr marL="742950" lvl="1" indent="-285750">
              <a:buFont typeface="Arial" panose="020B0604020202020204" pitchFamily="34" charset="0"/>
              <a:buChar char="•"/>
            </a:pPr>
            <a:r>
              <a:rPr lang="en-US" b="1" dirty="0"/>
              <a:t>AUC between 0.7 and 0.8</a:t>
            </a:r>
            <a:r>
              <a:rPr lang="en-US" dirty="0"/>
              <a:t>: Fair model.</a:t>
            </a:r>
          </a:p>
          <a:p>
            <a:pPr marL="742950" lvl="1" indent="-285750">
              <a:buFont typeface="Arial" panose="020B0604020202020204" pitchFamily="34" charset="0"/>
              <a:buChar char="•"/>
            </a:pPr>
            <a:r>
              <a:rPr lang="en-US" b="1" dirty="0"/>
              <a:t>AUC = 0.5</a:t>
            </a:r>
            <a:r>
              <a:rPr lang="en-US" dirty="0"/>
              <a:t>: Model is no better than random guessing (i.e., no discrimination ability).</a:t>
            </a:r>
          </a:p>
          <a:p>
            <a:pPr marL="742950" lvl="1" indent="-285750">
              <a:buFont typeface="Arial" panose="020B0604020202020204" pitchFamily="34" charset="0"/>
              <a:buChar char="•"/>
            </a:pPr>
            <a:r>
              <a:rPr lang="en-US" b="1" dirty="0"/>
              <a:t>AUC &lt; 0.5</a:t>
            </a:r>
            <a:r>
              <a:rPr lang="en-US" dirty="0"/>
              <a:t>: This is rare and indicates the model is worse than random guessing, which usually points to an issue in the modeling process.</a:t>
            </a:r>
          </a:p>
          <a:p>
            <a:r>
              <a:rPr lang="en-US" b="1" dirty="0"/>
              <a:t>What to Do Next:</a:t>
            </a:r>
          </a:p>
          <a:p>
            <a:pPr>
              <a:buFont typeface="Arial" panose="020B0604020202020204" pitchFamily="34" charset="0"/>
              <a:buChar char="•"/>
            </a:pPr>
            <a:r>
              <a:rPr lang="en-US" dirty="0"/>
              <a:t>If the </a:t>
            </a:r>
            <a:r>
              <a:rPr lang="en-US" b="1" dirty="0"/>
              <a:t>AUC is high</a:t>
            </a:r>
            <a:r>
              <a:rPr lang="en-US" dirty="0"/>
              <a:t> (e.g., &gt;0.8), the model is generally good at distinguishing between positive and negative classes.</a:t>
            </a:r>
          </a:p>
          <a:p>
            <a:pPr>
              <a:buFont typeface="Arial" panose="020B0604020202020204" pitchFamily="34" charset="0"/>
              <a:buChar char="•"/>
            </a:pPr>
            <a:r>
              <a:rPr lang="en-US" dirty="0"/>
              <a:t>If the </a:t>
            </a:r>
            <a:r>
              <a:rPr lang="en-US" b="1" dirty="0"/>
              <a:t>AUC is low</a:t>
            </a:r>
            <a:r>
              <a:rPr lang="en-US" dirty="0"/>
              <a:t> (e.g., &lt;0.7), consider improving the model by:</a:t>
            </a:r>
          </a:p>
          <a:p>
            <a:pPr marL="742950" lvl="1" indent="-285750">
              <a:buFont typeface="Arial" panose="020B0604020202020204" pitchFamily="34" charset="0"/>
              <a:buChar char="•"/>
            </a:pPr>
            <a:r>
              <a:rPr lang="en-US" b="1" dirty="0"/>
              <a:t>Adding more features</a:t>
            </a:r>
            <a:r>
              <a:rPr lang="en-US" dirty="0"/>
              <a:t>.</a:t>
            </a:r>
          </a:p>
          <a:p>
            <a:pPr marL="742950" lvl="1" indent="-285750">
              <a:buFont typeface="Arial" panose="020B0604020202020204" pitchFamily="34" charset="0"/>
              <a:buChar char="•"/>
            </a:pPr>
            <a:r>
              <a:rPr lang="en-US" b="1" dirty="0"/>
              <a:t>Using different algorithms</a:t>
            </a:r>
            <a:r>
              <a:rPr lang="en-US" dirty="0"/>
              <a:t>.</a:t>
            </a:r>
          </a:p>
          <a:p>
            <a:pPr marL="742950" lvl="1" indent="-285750">
              <a:buFont typeface="Arial" panose="020B0604020202020204" pitchFamily="34" charset="0"/>
              <a:buChar char="•"/>
            </a:pPr>
            <a:r>
              <a:rPr lang="en-US" b="1" dirty="0"/>
              <a:t>Tuning hyperparameters</a:t>
            </a:r>
            <a:r>
              <a:rPr lang="en-US" dirty="0"/>
              <a:t>.</a:t>
            </a:r>
          </a:p>
          <a:p>
            <a:pPr marL="742950" lvl="1" indent="-285750">
              <a:buFont typeface="Arial" panose="020B0604020202020204" pitchFamily="34" charset="0"/>
              <a:buChar char="•"/>
            </a:pPr>
            <a:r>
              <a:rPr lang="en-US" b="1" dirty="0"/>
              <a:t>Handling class imbalance</a:t>
            </a:r>
            <a:r>
              <a:rPr lang="en-US" dirty="0"/>
              <a:t> (e.g., using SMOTE, </a:t>
            </a:r>
            <a:r>
              <a:rPr lang="en-US" dirty="0" err="1"/>
              <a:t>undersampling</a:t>
            </a:r>
            <a:r>
              <a:rPr lang="en-US"/>
              <a:t>, or adjusting class weights).</a:t>
            </a:r>
          </a:p>
          <a:p>
            <a:br>
              <a:rPr lang="en-US" b="0" i="0" dirty="0">
                <a:solidFill>
                  <a:srgbClr val="000000"/>
                </a:solidFill>
                <a:effectLst/>
                <a:latin typeface="Söhne"/>
              </a:rPr>
            </a:br>
            <a:endParaRPr dirty="0"/>
          </a:p>
        </p:txBody>
      </p:sp>
      <p:sp>
        <p:nvSpPr>
          <p:cNvPr id="246" name="Google Shape;24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8" name="Google Shape;258;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algn="l"/>
            <a:r>
              <a:rPr lang="en-US" b="0" i="0" dirty="0">
                <a:solidFill>
                  <a:srgbClr val="000000"/>
                </a:solidFill>
                <a:effectLst/>
                <a:latin typeface="Söhne"/>
              </a:rPr>
              <a:t>One real-life example for each of ROC, Lift Chart, and Accuracy to illustrate when each metric is most useful:</a:t>
            </a:r>
          </a:p>
          <a:p>
            <a:pPr algn="l">
              <a:buFont typeface="+mj-lt"/>
              <a:buAutoNum type="arabicPeriod"/>
            </a:pPr>
            <a:r>
              <a:rPr lang="en-US" b="1" i="0" dirty="0">
                <a:solidFill>
                  <a:srgbClr val="000000"/>
                </a:solidFill>
                <a:effectLst/>
                <a:latin typeface="Söhne"/>
              </a:rPr>
              <a:t>ROC Curve (Receiver Operating Characteristic):</a:t>
            </a:r>
            <a:endParaRPr lang="en-US" b="0" i="0" dirty="0">
              <a:solidFill>
                <a:srgbClr val="000000"/>
              </a:solidFill>
              <a:effectLst/>
              <a:latin typeface="Söhne"/>
            </a:endParaRPr>
          </a:p>
          <a:p>
            <a:pPr marL="228600" indent="0" algn="l">
              <a:buFont typeface="+mj-lt"/>
              <a:buNone/>
            </a:pPr>
            <a:r>
              <a:rPr lang="en-US" b="1" i="0" dirty="0">
                <a:solidFill>
                  <a:srgbClr val="000000"/>
                </a:solidFill>
                <a:effectLst/>
                <a:latin typeface="Söhne"/>
              </a:rPr>
              <a:t>Example:</a:t>
            </a:r>
            <a:r>
              <a:rPr lang="en-US" b="0" i="0" dirty="0">
                <a:solidFill>
                  <a:srgbClr val="000000"/>
                </a:solidFill>
                <a:effectLst/>
                <a:latin typeface="Söhne"/>
              </a:rPr>
              <a:t> Medical Diagnostics</a:t>
            </a:r>
          </a:p>
          <a:p>
            <a:pPr marL="457200" lvl="1" indent="0" algn="l">
              <a:buFont typeface="+mj-lt"/>
              <a:buNone/>
            </a:pPr>
            <a:r>
              <a:rPr lang="en-US" b="1" i="0" dirty="0">
                <a:solidFill>
                  <a:srgbClr val="000000"/>
                </a:solidFill>
                <a:effectLst/>
                <a:latin typeface="Söhne"/>
              </a:rPr>
              <a:t>Scenario:</a:t>
            </a:r>
            <a:r>
              <a:rPr lang="en-US" b="0" i="0" dirty="0">
                <a:solidFill>
                  <a:srgbClr val="000000"/>
                </a:solidFill>
                <a:effectLst/>
                <a:latin typeface="Söhne"/>
              </a:rPr>
              <a:t> Imagine a medical test for a rare disease where early detection is critical. You want to assess the performance of the diagnostic test.</a:t>
            </a:r>
          </a:p>
          <a:p>
            <a:pPr marL="457200" lvl="1" indent="0" algn="l">
              <a:buFont typeface="+mj-lt"/>
              <a:buNone/>
            </a:pPr>
            <a:r>
              <a:rPr lang="en-US" b="1" i="0" dirty="0">
                <a:solidFill>
                  <a:srgbClr val="000000"/>
                </a:solidFill>
                <a:effectLst/>
                <a:latin typeface="Söhne"/>
              </a:rPr>
              <a:t>Use of ROC:</a:t>
            </a:r>
            <a:r>
              <a:rPr lang="en-US" b="0" i="0" dirty="0">
                <a:solidFill>
                  <a:srgbClr val="000000"/>
                </a:solidFill>
                <a:effectLst/>
                <a:latin typeface="Söhne"/>
              </a:rPr>
              <a:t> In this scenario, you use the ROC curve to evaluate the trade-off between Sensitivity (the ability to correctly identify individuals with the disease) and Specificity (the ability to correctly identify individuals without the disease) at various thresholds. ROC is valuable here because you can choose the threshold that balances the need for high sensitivity with an acceptable level of specificity. This helps in deciding the optimal cutoff for diagnosis, considering the seriousness of false negatives and false positives.</a:t>
            </a:r>
          </a:p>
          <a:p>
            <a:pPr marL="228600" indent="0" algn="l">
              <a:buFont typeface="+mj-lt"/>
              <a:buNone/>
            </a:pPr>
            <a:r>
              <a:rPr lang="en-US" b="1" i="0" dirty="0">
                <a:solidFill>
                  <a:srgbClr val="000000"/>
                </a:solidFill>
                <a:effectLst/>
                <a:latin typeface="Söhne"/>
              </a:rPr>
              <a:t>2. Lift Chart (Cumulative Gains Chart):</a:t>
            </a:r>
            <a:endParaRPr lang="en-US" b="0" i="0" dirty="0">
              <a:solidFill>
                <a:srgbClr val="000000"/>
              </a:solidFill>
              <a:effectLst/>
              <a:latin typeface="Söhne"/>
            </a:endParaRPr>
          </a:p>
          <a:p>
            <a:pPr marL="228600" indent="0" algn="l">
              <a:buFont typeface="+mj-lt"/>
              <a:buNone/>
            </a:pPr>
            <a:r>
              <a:rPr lang="en-US" b="1" i="0" dirty="0">
                <a:solidFill>
                  <a:srgbClr val="000000"/>
                </a:solidFill>
                <a:effectLst/>
                <a:latin typeface="Söhne"/>
              </a:rPr>
              <a:t>Example:</a:t>
            </a:r>
            <a:r>
              <a:rPr lang="en-US" b="0" i="0" dirty="0">
                <a:solidFill>
                  <a:srgbClr val="000000"/>
                </a:solidFill>
                <a:effectLst/>
                <a:latin typeface="Söhne"/>
              </a:rPr>
              <a:t> Marketing Campaign</a:t>
            </a:r>
          </a:p>
          <a:p>
            <a:pPr marL="457200" lvl="1" indent="0" algn="l">
              <a:buFont typeface="+mj-lt"/>
              <a:buNone/>
            </a:pPr>
            <a:r>
              <a:rPr lang="en-US" b="1" i="0" dirty="0">
                <a:solidFill>
                  <a:srgbClr val="000000"/>
                </a:solidFill>
                <a:effectLst/>
                <a:latin typeface="Söhne"/>
              </a:rPr>
              <a:t>Scenario:</a:t>
            </a:r>
            <a:r>
              <a:rPr lang="en-US" b="0" i="0" dirty="0">
                <a:solidFill>
                  <a:srgbClr val="000000"/>
                </a:solidFill>
                <a:effectLst/>
                <a:latin typeface="Söhne"/>
              </a:rPr>
              <a:t> A marketing team is launching a new product and wants to target a limited budget towards customers most likely to purchase.</a:t>
            </a:r>
          </a:p>
          <a:p>
            <a:pPr marL="457200" lvl="1" indent="0" algn="l">
              <a:buFont typeface="+mj-lt"/>
              <a:buNone/>
            </a:pPr>
            <a:r>
              <a:rPr lang="en-US" b="1" i="0" dirty="0">
                <a:solidFill>
                  <a:srgbClr val="000000"/>
                </a:solidFill>
                <a:effectLst/>
                <a:latin typeface="Söhne"/>
              </a:rPr>
              <a:t>Use of Lift Chart:</a:t>
            </a:r>
            <a:r>
              <a:rPr lang="en-US" b="0" i="0" dirty="0">
                <a:solidFill>
                  <a:srgbClr val="000000"/>
                </a:solidFill>
                <a:effectLst/>
                <a:latin typeface="Söhne"/>
              </a:rPr>
              <a:t> The marketing team uses a predictive model to identify potential customers. They create a lift chart to understand how well the model performs in ranking customers by their likelihood to purchase. The lift chart allows them to see how many positive responses (e.g., purchases) they can expect to capture by targeting a certain percentage of the top-ranked customers. It helps in optimizing the allocation of resources and budget for the marketing campaign.</a:t>
            </a:r>
          </a:p>
          <a:p>
            <a:pPr marL="228600" indent="0" algn="l">
              <a:buFont typeface="+mj-lt"/>
              <a:buNone/>
            </a:pPr>
            <a:r>
              <a:rPr lang="en-US" b="1" i="0" dirty="0">
                <a:solidFill>
                  <a:srgbClr val="000000"/>
                </a:solidFill>
                <a:effectLst/>
                <a:latin typeface="Söhne"/>
              </a:rPr>
              <a:t>3. Accuracy:</a:t>
            </a:r>
            <a:endParaRPr lang="en-US" b="0" i="0" dirty="0">
              <a:solidFill>
                <a:srgbClr val="000000"/>
              </a:solidFill>
              <a:effectLst/>
              <a:latin typeface="Söhne"/>
            </a:endParaRPr>
          </a:p>
          <a:p>
            <a:pPr marL="228600" indent="0" algn="l">
              <a:buFont typeface="+mj-lt"/>
              <a:buNone/>
            </a:pPr>
            <a:r>
              <a:rPr lang="en-US" b="1" i="0" dirty="0">
                <a:solidFill>
                  <a:srgbClr val="000000"/>
                </a:solidFill>
                <a:effectLst/>
                <a:latin typeface="Söhne"/>
              </a:rPr>
              <a:t>Example:</a:t>
            </a:r>
            <a:r>
              <a:rPr lang="en-US" b="0" i="0" dirty="0">
                <a:solidFill>
                  <a:srgbClr val="000000"/>
                </a:solidFill>
                <a:effectLst/>
                <a:latin typeface="Söhne"/>
              </a:rPr>
              <a:t> Email Spam Detection</a:t>
            </a:r>
          </a:p>
          <a:p>
            <a:pPr marL="457200" lvl="1" indent="0" algn="l">
              <a:buFont typeface="+mj-lt"/>
              <a:buNone/>
            </a:pPr>
            <a:r>
              <a:rPr lang="en-US" b="1" i="0" dirty="0">
                <a:solidFill>
                  <a:srgbClr val="000000"/>
                </a:solidFill>
                <a:effectLst/>
                <a:latin typeface="Söhne"/>
              </a:rPr>
              <a:t>Scenario:</a:t>
            </a:r>
            <a:r>
              <a:rPr lang="en-US" b="0" i="0" dirty="0">
                <a:solidFill>
                  <a:srgbClr val="000000"/>
                </a:solidFill>
                <a:effectLst/>
                <a:latin typeface="Söhne"/>
              </a:rPr>
              <a:t> You are developing a spam filter for email. The goal is to correctly classify incoming emails as either spam or not spam.</a:t>
            </a:r>
          </a:p>
          <a:p>
            <a:pPr marL="457200" lvl="1" indent="0" algn="l">
              <a:buFont typeface="+mj-lt"/>
              <a:buNone/>
            </a:pPr>
            <a:r>
              <a:rPr lang="en-US" b="1" i="0" dirty="0">
                <a:solidFill>
                  <a:srgbClr val="000000"/>
                </a:solidFill>
                <a:effectLst/>
                <a:latin typeface="Söhne"/>
              </a:rPr>
              <a:t>Use of Accuracy:</a:t>
            </a:r>
            <a:r>
              <a:rPr lang="en-US" b="0" i="0" dirty="0">
                <a:solidFill>
                  <a:srgbClr val="000000"/>
                </a:solidFill>
                <a:effectLst/>
                <a:latin typeface="Söhne"/>
              </a:rPr>
              <a:t> In this context, accuracy is often used as a straightforward measure of how well the spam filter is performing. A high accuracy percentage means that a large portion of emails are correctly classified. Since the cost of missing a spam email (false negative) and incorrectly flagging a legitimate email as spam (false positive) may be roughly equal for most users, accuracy provides a simple, overall measure of the filter's correctness. However, it's important to note that accuracy may not be the only metric considered when fine-tuning such a filter.</a:t>
            </a:r>
          </a:p>
          <a:p>
            <a:pPr algn="l"/>
            <a:r>
              <a:rPr lang="en-US" b="0" i="0" dirty="0">
                <a:solidFill>
                  <a:srgbClr val="000000"/>
                </a:solidFill>
                <a:effectLst/>
                <a:latin typeface="Söhne"/>
              </a:rPr>
              <a:t>These examples illustrate how ROC, Lift Charts, and Accuracy can be applied in different real-life scenarios to assess the performance of classification models based on the specific goals and trade-offs involved in each case.</a:t>
            </a:r>
          </a:p>
          <a:p>
            <a:pPr marL="0" lvl="0" indent="0" algn="l" rtl="0">
              <a:spcBef>
                <a:spcPts val="0"/>
              </a:spcBef>
              <a:spcAft>
                <a:spcPts val="0"/>
              </a:spcAft>
              <a:buNone/>
            </a:pPr>
            <a:endParaRPr dirty="0"/>
          </a:p>
        </p:txBody>
      </p:sp>
      <p:sp>
        <p:nvSpPr>
          <p:cNvPr id="259" name="Google Shape;259;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65" name="Google Shape;265;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br>
              <a:rPr lang="en-US" b="0" i="0" dirty="0">
                <a:solidFill>
                  <a:srgbClr val="000000"/>
                </a:solidFill>
                <a:effectLst/>
                <a:latin typeface="Söhne"/>
              </a:rPr>
            </a:br>
            <a:endParaRPr dirty="0"/>
          </a:p>
        </p:txBody>
      </p:sp>
      <p:sp>
        <p:nvSpPr>
          <p:cNvPr id="266" name="Google Shape;266;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72" name="Google Shape;272;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3" name="Google Shape;273;p22: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27</a:t>
            </a:fld>
            <a:endParaRPr sz="12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79" name="Google Shape;279;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0" name="Google Shape;280;p23: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28</a:t>
            </a:fld>
            <a:endParaRPr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86" name="Google Shape;286;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1" name="Google Shape;11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2" name="Google Shape;11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046959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4" name="Google Shape;294;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4" name="Google Shape;304;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2" name="Google Shape;312;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9" name="Google Shape;319;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28: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33</a:t>
            </a:fld>
            <a:endParaRPr sz="1200">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6" name="Google Shape;326;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3" name="Google Shape;333;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4" name="Google Shape;334;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0" name="Google Shape;340;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8" name="Google Shape;348;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7" name="Google Shape;357;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64" name="Google Shape;364;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9" name="Google Shape;119;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1" name="Google Shape;371;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algn="l">
              <a:buFont typeface="+mj-lt"/>
              <a:buAutoNum type="arabicPeriod"/>
            </a:pPr>
            <a:r>
              <a:rPr lang="en-US" b="0" i="0" dirty="0">
                <a:solidFill>
                  <a:srgbClr val="374151"/>
                </a:solidFill>
                <a:effectLst/>
                <a:latin typeface="Söhne"/>
              </a:rPr>
              <a:t>"Adding costs to the mix, as above, does not change the actual classifications":</a:t>
            </a:r>
          </a:p>
          <a:p>
            <a:pPr marL="742950" lvl="1" indent="-285750" algn="l">
              <a:buFont typeface="+mj-lt"/>
              <a:buAutoNum type="arabicPeriod"/>
            </a:pPr>
            <a:r>
              <a:rPr lang="en-US" b="0" i="0" dirty="0">
                <a:solidFill>
                  <a:srgbClr val="374151"/>
                </a:solidFill>
                <a:effectLst/>
                <a:latin typeface="Söhne"/>
              </a:rPr>
              <a:t>This statement means that incorporating costs (e.g., the cost of misclassification) into a classification problem doesn't alter the fundamental way the classifier assigns data points to classes. The classifier still makes predictions based on its algorithm and assigns each data point to one of the classes (e.g., "1" or "0").</a:t>
            </a:r>
          </a:p>
          <a:p>
            <a:pPr algn="l">
              <a:buFont typeface="+mj-lt"/>
              <a:buAutoNum type="arabicPeriod"/>
            </a:pPr>
            <a:r>
              <a:rPr lang="en-US" b="0" i="0" dirty="0">
                <a:solidFill>
                  <a:srgbClr val="374151"/>
                </a:solidFill>
                <a:effectLst/>
                <a:latin typeface="Söhne"/>
              </a:rPr>
              <a:t>"Better: Use the lift curve and change the cutoff value for '1' to maximize profit":</a:t>
            </a:r>
          </a:p>
          <a:p>
            <a:pPr marL="742950" lvl="1" indent="-285750" algn="l">
              <a:buFont typeface="+mj-lt"/>
              <a:buAutoNum type="arabicPeriod"/>
            </a:pPr>
            <a:r>
              <a:rPr lang="en-US" b="0" i="0" dirty="0">
                <a:solidFill>
                  <a:srgbClr val="374151"/>
                </a:solidFill>
                <a:effectLst/>
                <a:latin typeface="Söhne"/>
              </a:rPr>
              <a:t>This statement suggests a more effective approach to decision-making when costs are involved. Instead of solely relying on the default cutoff value for classifying data points (typically 0.5 in binary classification), you can use the lift curve.</a:t>
            </a:r>
          </a:p>
          <a:p>
            <a:pPr marL="742950" lvl="1" indent="-285750" algn="l">
              <a:buFont typeface="+mj-lt"/>
              <a:buAutoNum type="arabicPeriod"/>
            </a:pPr>
            <a:r>
              <a:rPr lang="en-US" b="0" i="0" dirty="0">
                <a:solidFill>
                  <a:srgbClr val="374151"/>
                </a:solidFill>
                <a:effectLst/>
                <a:latin typeface="Söhne"/>
              </a:rPr>
              <a:t>The lift curve displays how much better your model is at identifying the positive class compared to random chance as you vary the cutoff threshold. It helps you understand the trade-off between true positives and false positives at different cutoff points.</a:t>
            </a:r>
          </a:p>
          <a:p>
            <a:pPr marL="742950" lvl="1" indent="-285750" algn="l">
              <a:buFont typeface="+mj-lt"/>
              <a:buAutoNum type="arabicPeriod"/>
            </a:pPr>
            <a:r>
              <a:rPr lang="en-US" b="0" i="0" dirty="0">
                <a:solidFill>
                  <a:srgbClr val="374151"/>
                </a:solidFill>
                <a:effectLst/>
                <a:latin typeface="Söhne"/>
              </a:rPr>
              <a:t>To maximize profit or minimize costs, you can adjust the cutoff value for class "1" (positive class) along the lift curve. By doing so, you can choose a cutoff that balances the benefits (true positives) and costs (false positives) to optimize the overall outcome, such as maximizing profit.</a:t>
            </a:r>
          </a:p>
          <a:p>
            <a:pPr algn="l"/>
            <a:r>
              <a:rPr lang="en-US" b="0" i="0" dirty="0">
                <a:solidFill>
                  <a:srgbClr val="374151"/>
                </a:solidFill>
                <a:effectLst/>
                <a:latin typeface="Söhne"/>
              </a:rPr>
              <a:t>In summary, the key idea is that when dealing with classification problems involving costs or profits, you can use the lift curve to identify the optimal cutoff value for classifying data points as "1" (positive class). This allows you to make decisions that take into account the trade-offs between true positives and false positives, leading to better outcomes in terms of cost-effectiveness or profit maximization.</a:t>
            </a:r>
          </a:p>
          <a:p>
            <a:pPr marL="0" lvl="0" indent="0" algn="l" rtl="0">
              <a:spcBef>
                <a:spcPts val="0"/>
              </a:spcBef>
              <a:spcAft>
                <a:spcPts val="0"/>
              </a:spcAft>
              <a:buNone/>
            </a:pPr>
            <a:endParaRPr dirty="0"/>
          </a:p>
        </p:txBody>
      </p:sp>
      <p:sp>
        <p:nvSpPr>
          <p:cNvPr id="372" name="Google Shape;372;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8" name="Google Shape;378;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algn="l">
              <a:buFont typeface="+mj-lt"/>
              <a:buAutoNum type="arabicPeriod"/>
            </a:pPr>
            <a:r>
              <a:rPr lang="en-US" b="1" i="0" dirty="0">
                <a:solidFill>
                  <a:srgbClr val="374151"/>
                </a:solidFill>
                <a:effectLst/>
                <a:latin typeface="Söhne"/>
              </a:rPr>
              <a:t>Minimizing Cost Ratio (q1/q0):</a:t>
            </a:r>
            <a:r>
              <a:rPr lang="en-US" b="0" i="0" dirty="0">
                <a:solidFill>
                  <a:srgbClr val="374151"/>
                </a:solidFill>
                <a:effectLst/>
                <a:latin typeface="Söhne"/>
              </a:rPr>
              <a:t> Initially, you may calculate or evaluate the cost ratio (q1/q0) to understand the relative costs of misclassifying the positive and negative classes. This helps you assess the cost imbalance between the classes and informs your decision-making.</a:t>
            </a:r>
          </a:p>
          <a:p>
            <a:pPr algn="l">
              <a:buFont typeface="+mj-lt"/>
              <a:buAutoNum type="arabicPeriod"/>
            </a:pPr>
            <a:r>
              <a:rPr lang="en-US" b="1" i="0" dirty="0">
                <a:solidFill>
                  <a:srgbClr val="374151"/>
                </a:solidFill>
                <a:effectLst/>
                <a:latin typeface="Söhne"/>
              </a:rPr>
              <a:t>Minimizing Average Cost per Record:</a:t>
            </a:r>
            <a:r>
              <a:rPr lang="en-US" b="0" i="0" dirty="0">
                <a:solidFill>
                  <a:srgbClr val="374151"/>
                </a:solidFill>
                <a:effectLst/>
                <a:latin typeface="Söhne"/>
              </a:rPr>
              <a:t> Based on the cost ratio and your understanding of the cost structure, you can then choose a cutoff threshold for classification that minimizes the overall average cost per record. This threshold is selected to optimize the trade-off between the costs of misclassifying both positive and negative cases.</a:t>
            </a:r>
          </a:p>
          <a:p>
            <a:pPr algn="l"/>
            <a:endParaRPr lang="en-US" b="0" i="0" dirty="0">
              <a:solidFill>
                <a:srgbClr val="374151"/>
              </a:solidFill>
              <a:effectLst/>
              <a:latin typeface="Söhne"/>
            </a:endParaRPr>
          </a:p>
          <a:p>
            <a:pPr algn="l"/>
            <a:endParaRPr dirty="0"/>
          </a:p>
        </p:txBody>
      </p:sp>
      <p:sp>
        <p:nvSpPr>
          <p:cNvPr id="379" name="Google Shape;379;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85" name="Google Shape;385;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86" name="Google Shape;386;p37:notes"/>
          <p:cNvSpPr txBox="1"/>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42</a:t>
            </a:fld>
            <a:endParaRPr sz="1200">
              <a:solidFill>
                <a:schemeClr val="dk1"/>
              </a:solidFill>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2" name="Google Shape;392;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09" name="Google Shape;409;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17" name="Google Shape;417;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8" name="Google Shape;418;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24" name="Google Shape;424;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algn="l"/>
            <a:r>
              <a:rPr lang="en-US" sz="1800" b="0" i="0" u="none" strike="noStrike" baseline="0" dirty="0">
                <a:latin typeface="BemboStd-Identity-H"/>
              </a:rPr>
              <a:t>The procedure is then as follows:</a:t>
            </a:r>
          </a:p>
          <a:p>
            <a:pPr algn="l"/>
            <a:r>
              <a:rPr lang="en-US" sz="1800" b="0" i="0" u="none" strike="noStrike" baseline="0" dirty="0">
                <a:latin typeface="BemboStd-Identity-H"/>
              </a:rPr>
              <a:t>1. Sort the records in descending order of predicted probability of success</a:t>
            </a:r>
          </a:p>
          <a:p>
            <a:pPr algn="l"/>
            <a:r>
              <a:rPr lang="en-US" sz="1800" b="0" i="0" u="none" strike="noStrike" baseline="0" dirty="0">
                <a:latin typeface="BemboStd-Identity-H"/>
              </a:rPr>
              <a:t>(where </a:t>
            </a:r>
            <a:r>
              <a:rPr lang="en-US" sz="1800" b="0" i="1" u="none" strike="noStrike" baseline="0" dirty="0">
                <a:latin typeface="BemboStd-Italic-Identity-H"/>
              </a:rPr>
              <a:t>success </a:t>
            </a:r>
            <a:r>
              <a:rPr lang="en-US" sz="1800" b="0" i="0" u="none" strike="noStrike" baseline="0" dirty="0">
                <a:latin typeface="BemboStd-Identity-H"/>
              </a:rPr>
              <a:t>= belonging to the class of interest).</a:t>
            </a:r>
          </a:p>
          <a:p>
            <a:pPr algn="l"/>
            <a:r>
              <a:rPr lang="en-US" sz="1800" b="0" i="0" u="none" strike="noStrike" baseline="0" dirty="0">
                <a:latin typeface="BemboStd-Identity-H"/>
              </a:rPr>
              <a:t>2. For each record, record the cost (benefit) associated with the actual outcome.</a:t>
            </a:r>
          </a:p>
          <a:p>
            <a:pPr algn="l"/>
            <a:r>
              <a:rPr lang="en-US" sz="1800" b="0" i="0" u="none" strike="noStrike" baseline="0" dirty="0">
                <a:latin typeface="BemboStd-Identity-H"/>
              </a:rPr>
              <a:t>3. For the highest propensity (i.e., first) record, its </a:t>
            </a:r>
            <a:r>
              <a:rPr lang="en-US" sz="1800" b="0" i="1" u="none" strike="noStrike" baseline="0" dirty="0">
                <a:latin typeface="CMMI12"/>
              </a:rPr>
              <a:t>x</a:t>
            </a:r>
            <a:r>
              <a:rPr lang="en-US" sz="1800" b="0" i="0" u="none" strike="noStrike" baseline="0" dirty="0">
                <a:latin typeface="BemboStd-Identity-H"/>
              </a:rPr>
              <a:t>-axis value is 1 and its</a:t>
            </a:r>
          </a:p>
          <a:p>
            <a:pPr algn="l"/>
            <a:r>
              <a:rPr lang="en-US" sz="1800" b="0" i="1" u="none" strike="noStrike" baseline="0" dirty="0">
                <a:latin typeface="CMMI12"/>
              </a:rPr>
              <a:t>y</a:t>
            </a:r>
            <a:r>
              <a:rPr lang="en-US" sz="1800" b="0" i="0" u="none" strike="noStrike" baseline="0" dirty="0">
                <a:latin typeface="BemboStd-Identity-H"/>
              </a:rPr>
              <a:t>-axis value is its cost or benefit (computed in Step 2) on the lift curve.</a:t>
            </a:r>
          </a:p>
          <a:p>
            <a:pPr algn="l"/>
            <a:r>
              <a:rPr lang="en-US" sz="1800" b="0" i="0" u="none" strike="noStrike" baseline="0" dirty="0">
                <a:latin typeface="BemboStd-Identity-H"/>
              </a:rPr>
              <a:t>4. For the next record, again calculate the cost (benefit) associated with the</a:t>
            </a:r>
          </a:p>
          <a:p>
            <a:pPr algn="l"/>
            <a:r>
              <a:rPr lang="en-US" sz="1800" b="0" i="0" u="none" strike="noStrike" baseline="0" dirty="0">
                <a:latin typeface="BemboStd-Identity-H"/>
              </a:rPr>
              <a:t>actual outcome. Add this to the cost (benefit) for the previous record.</a:t>
            </a:r>
          </a:p>
          <a:p>
            <a:pPr algn="l"/>
            <a:r>
              <a:rPr lang="en-US" sz="1800" b="0" i="0" u="none" strike="noStrike" baseline="0" dirty="0">
                <a:latin typeface="BemboStd-Identity-H"/>
              </a:rPr>
              <a:t>This sum is the </a:t>
            </a:r>
            <a:r>
              <a:rPr lang="en-US" sz="1800" b="0" i="1" u="none" strike="noStrike" baseline="0" dirty="0">
                <a:latin typeface="CMMI12"/>
              </a:rPr>
              <a:t>y</a:t>
            </a:r>
            <a:r>
              <a:rPr lang="en-US" sz="1800" b="0" i="0" u="none" strike="noStrike" baseline="0" dirty="0">
                <a:latin typeface="BemboStd-Identity-H"/>
              </a:rPr>
              <a:t>-axis coordinate of the second point on the lift curve.</a:t>
            </a:r>
          </a:p>
          <a:p>
            <a:pPr algn="l"/>
            <a:r>
              <a:rPr lang="en-US" sz="1800" b="0" i="0" u="none" strike="noStrike" baseline="0" dirty="0">
                <a:latin typeface="BemboStd-Identity-H"/>
              </a:rPr>
              <a:t>Its </a:t>
            </a:r>
            <a:r>
              <a:rPr lang="en-US" sz="1800" b="0" i="1" u="none" strike="noStrike" baseline="0" dirty="0">
                <a:latin typeface="CMMI12"/>
              </a:rPr>
              <a:t>x</a:t>
            </a:r>
            <a:r>
              <a:rPr lang="en-US" sz="1800" b="0" i="0" u="none" strike="noStrike" baseline="0" dirty="0">
                <a:latin typeface="BemboStd-Identity-H"/>
              </a:rPr>
              <a:t>-axis value is 2.</a:t>
            </a:r>
          </a:p>
          <a:p>
            <a:pPr algn="l"/>
            <a:r>
              <a:rPr lang="en-US" sz="1800" b="0" i="0" u="none" strike="noStrike" baseline="0" dirty="0">
                <a:latin typeface="BemboStd-Identity-H"/>
              </a:rPr>
              <a:t>5. Repeat Step 4 until all records have been examined. Connect all the</a:t>
            </a:r>
          </a:p>
          <a:p>
            <a:pPr algn="l"/>
            <a:r>
              <a:rPr lang="en-US" sz="1800" b="0" i="0" u="none" strike="noStrike" baseline="0" dirty="0">
                <a:latin typeface="BemboStd-Identity-H"/>
              </a:rPr>
              <a:t>points, and this is the lift curve.</a:t>
            </a:r>
          </a:p>
          <a:p>
            <a:pPr algn="l"/>
            <a:r>
              <a:rPr lang="en-US" sz="1800" b="0" i="0" u="none" strike="noStrike" baseline="0" dirty="0">
                <a:latin typeface="BemboStd-Identity-H"/>
              </a:rPr>
              <a:t>6. The reference line is a straight line from the origin to the point </a:t>
            </a:r>
            <a:r>
              <a:rPr lang="en-US" sz="1800" b="0" i="1" u="none" strike="noStrike" baseline="0" dirty="0">
                <a:latin typeface="CMMI12"/>
              </a:rPr>
              <a:t>y </a:t>
            </a:r>
            <a:r>
              <a:rPr lang="en-US" sz="1800" b="0" i="0" u="none" strike="noStrike" baseline="0" dirty="0">
                <a:latin typeface="BemboStd-Identity-H"/>
              </a:rPr>
              <a:t>= total</a:t>
            </a:r>
          </a:p>
          <a:p>
            <a:pPr algn="l"/>
            <a:r>
              <a:rPr lang="en-US" sz="1800" b="0" i="0" u="none" strike="noStrike" baseline="0" dirty="0">
                <a:latin typeface="BemboStd-Identity-H"/>
              </a:rPr>
              <a:t>net benefit and </a:t>
            </a:r>
            <a:r>
              <a:rPr lang="en-US" sz="1800" b="0" i="1" u="none" strike="noStrike" baseline="0" dirty="0">
                <a:latin typeface="CMMI12"/>
              </a:rPr>
              <a:t>x </a:t>
            </a:r>
            <a:r>
              <a:rPr lang="en-US" sz="1800" b="0" i="0" u="none" strike="noStrike" baseline="0" dirty="0">
                <a:latin typeface="CMR12"/>
              </a:rPr>
              <a:t>= </a:t>
            </a:r>
            <a:r>
              <a:rPr lang="en-US" sz="1800" b="0" i="1" u="none" strike="noStrike" baseline="0" dirty="0">
                <a:latin typeface="CMMI12"/>
              </a:rPr>
              <a:t>n</a:t>
            </a:r>
            <a:r>
              <a:rPr lang="en-US" sz="1800" b="0" i="0" u="none" strike="noStrike" baseline="0" dirty="0">
                <a:latin typeface="CMR12"/>
              </a:rPr>
              <a:t>(</a:t>
            </a:r>
            <a:r>
              <a:rPr lang="en-US" sz="1800" b="0" i="1" u="none" strike="noStrike" baseline="0" dirty="0">
                <a:latin typeface="CMMI12"/>
              </a:rPr>
              <a:t>n </a:t>
            </a:r>
            <a:r>
              <a:rPr lang="en-US" sz="1800" b="0" i="0" u="none" strike="noStrike" baseline="0" dirty="0">
                <a:latin typeface="BemboStd-Identity-H"/>
              </a:rPr>
              <a:t>= number of records).</a:t>
            </a:r>
          </a:p>
          <a:p>
            <a:pPr algn="l"/>
            <a:r>
              <a:rPr lang="en-US" sz="1800" b="1" i="0" u="none" strike="noStrike" baseline="0" dirty="0">
                <a:latin typeface="BemboStd-Bold-Identity-H"/>
              </a:rPr>
              <a:t>Note: </a:t>
            </a:r>
            <a:r>
              <a:rPr lang="en-US" sz="1800" b="0" i="0" u="none" strike="noStrike" baseline="0" dirty="0">
                <a:latin typeface="BemboStd-Identity-H"/>
              </a:rPr>
              <a:t>It is entirely possible for a reference line that incorporates costs and benefits</a:t>
            </a:r>
          </a:p>
          <a:p>
            <a:pPr algn="l"/>
            <a:r>
              <a:rPr lang="en-US" sz="1800" b="0" i="0" u="none" strike="noStrike" baseline="0" dirty="0">
                <a:latin typeface="BemboStd-Identity-H"/>
              </a:rPr>
              <a:t>to have a negative slope if the net value for the entire dataset is negative. For</a:t>
            </a:r>
          </a:p>
          <a:p>
            <a:pPr algn="l"/>
            <a:r>
              <a:rPr lang="en-US" sz="1800" b="0" i="0" u="none" strike="noStrike" baseline="0" dirty="0">
                <a:latin typeface="BemboStd-Identity-H"/>
              </a:rPr>
              <a:t>example, if the cost of mailing to a person is $0.65, the value of a responder is</a:t>
            </a:r>
          </a:p>
          <a:p>
            <a:pPr algn="l"/>
            <a:r>
              <a:rPr lang="en-US" sz="1800" b="0" i="0" u="none" strike="noStrike" baseline="0" dirty="0">
                <a:latin typeface="BemboStd-Identity-H"/>
              </a:rPr>
              <a:t>$25, and the overall response rate is 2%, the expected net value of mailing to a list</a:t>
            </a:r>
          </a:p>
          <a:p>
            <a:pPr algn="l"/>
            <a:r>
              <a:rPr lang="en-US" sz="1800" b="0" i="0" u="none" strike="noStrike" baseline="0" dirty="0">
                <a:latin typeface="BemboStd-Identity-H"/>
              </a:rPr>
              <a:t>of 10,000 is </a:t>
            </a:r>
            <a:r>
              <a:rPr lang="en-US" sz="1800" b="0" i="0" u="none" strike="noStrike" baseline="0" dirty="0">
                <a:latin typeface="CMR12"/>
              </a:rPr>
              <a:t>(0</a:t>
            </a:r>
            <a:r>
              <a:rPr lang="en-US" sz="1800" b="0" i="1" u="none" strike="noStrike" baseline="0" dirty="0">
                <a:latin typeface="CMMI12"/>
              </a:rPr>
              <a:t>:</a:t>
            </a:r>
            <a:r>
              <a:rPr lang="en-US" sz="1800" b="0" i="0" u="none" strike="noStrike" baseline="0" dirty="0">
                <a:latin typeface="CMR12"/>
              </a:rPr>
              <a:t>02$2510</a:t>
            </a:r>
            <a:r>
              <a:rPr lang="en-US" sz="1800" b="0" i="1" u="none" strike="noStrike" baseline="0" dirty="0">
                <a:latin typeface="CMMI12"/>
              </a:rPr>
              <a:t>; </a:t>
            </a:r>
            <a:r>
              <a:rPr lang="en-US" sz="1800" b="0" i="0" u="none" strike="noStrike" baseline="0" dirty="0">
                <a:latin typeface="CMR12"/>
              </a:rPr>
              <a:t>000)</a:t>
            </a:r>
            <a:r>
              <a:rPr lang="en-US" sz="1800" b="0" i="1" u="none" strike="noStrike" baseline="0" dirty="0">
                <a:latin typeface="CMSY10"/>
              </a:rPr>
              <a:t>􀀀</a:t>
            </a:r>
            <a:r>
              <a:rPr lang="en-US" sz="1800" b="0" i="0" u="none" strike="noStrike" baseline="0" dirty="0">
                <a:latin typeface="CMR12"/>
              </a:rPr>
              <a:t>($0</a:t>
            </a:r>
            <a:r>
              <a:rPr lang="en-US" sz="1800" b="0" i="1" u="none" strike="noStrike" baseline="0" dirty="0">
                <a:latin typeface="CMMI12"/>
              </a:rPr>
              <a:t>:</a:t>
            </a:r>
            <a:r>
              <a:rPr lang="en-US" sz="1800" b="0" i="0" u="none" strike="noStrike" baseline="0" dirty="0">
                <a:latin typeface="CMR12"/>
              </a:rPr>
              <a:t>6510</a:t>
            </a:r>
            <a:r>
              <a:rPr lang="en-US" sz="1800" b="0" i="1" u="none" strike="noStrike" baseline="0" dirty="0">
                <a:latin typeface="CMMI12"/>
              </a:rPr>
              <a:t>; </a:t>
            </a:r>
            <a:r>
              <a:rPr lang="en-US" sz="1800" b="0" i="0" u="none" strike="noStrike" baseline="0" dirty="0">
                <a:latin typeface="CMR12"/>
              </a:rPr>
              <a:t>000) = $5000</a:t>
            </a:r>
            <a:r>
              <a:rPr lang="en-US" sz="1800" b="0" i="1" u="none" strike="noStrike" baseline="0" dirty="0">
                <a:latin typeface="CMSY10"/>
              </a:rPr>
              <a:t>􀀀</a:t>
            </a:r>
            <a:r>
              <a:rPr lang="en-US" sz="1800" b="0" i="0" u="none" strike="noStrike" baseline="0" dirty="0">
                <a:latin typeface="CMR12"/>
              </a:rPr>
              <a:t>$6500 =</a:t>
            </a:r>
          </a:p>
          <a:p>
            <a:pPr algn="l"/>
            <a:r>
              <a:rPr lang="en-US" sz="1800" b="0" i="1" u="none" strike="noStrike" baseline="0" dirty="0">
                <a:latin typeface="CMSY10"/>
              </a:rPr>
              <a:t>􀀀</a:t>
            </a:r>
            <a:r>
              <a:rPr lang="en-US" sz="1800" b="0" i="0" u="none" strike="noStrike" baseline="0" dirty="0">
                <a:latin typeface="CMR12"/>
              </a:rPr>
              <a:t>$1500</a:t>
            </a:r>
            <a:r>
              <a:rPr lang="en-US" sz="1800" b="0" i="0" u="none" strike="noStrike" baseline="0" dirty="0">
                <a:latin typeface="BemboStd-Identity-H"/>
              </a:rPr>
              <a:t>. Hence, the </a:t>
            </a:r>
            <a:r>
              <a:rPr lang="en-US" sz="1800" b="0" i="1" u="none" strike="noStrike" baseline="0" dirty="0">
                <a:latin typeface="CMMI12"/>
              </a:rPr>
              <a:t>y</a:t>
            </a:r>
            <a:r>
              <a:rPr lang="en-US" sz="1800" b="0" i="0" u="none" strike="noStrike" baseline="0" dirty="0">
                <a:latin typeface="BemboStd-Identity-H"/>
              </a:rPr>
              <a:t>-value at the far right of the lift curve (</a:t>
            </a:r>
            <a:r>
              <a:rPr lang="en-US" sz="1800" b="0" i="1" u="none" strike="noStrike" baseline="0" dirty="0">
                <a:latin typeface="CMMI12"/>
              </a:rPr>
              <a:t>x </a:t>
            </a:r>
            <a:r>
              <a:rPr lang="en-US" sz="1800" b="0" i="0" u="none" strike="noStrike" baseline="0" dirty="0">
                <a:latin typeface="BemboStd-Identity-H"/>
              </a:rPr>
              <a:t>= 10,000) is</a:t>
            </a:r>
          </a:p>
          <a:p>
            <a:pPr algn="l"/>
            <a:r>
              <a:rPr lang="en-US" sz="1800" b="0" i="1" u="none" strike="noStrike" baseline="0" dirty="0">
                <a:latin typeface="CMSY10"/>
              </a:rPr>
              <a:t>􀀀</a:t>
            </a:r>
            <a:r>
              <a:rPr lang="en-US" sz="1800" b="0" i="0" u="none" strike="noStrike" baseline="0" dirty="0">
                <a:latin typeface="CMR12"/>
              </a:rPr>
              <a:t>1500</a:t>
            </a:r>
            <a:r>
              <a:rPr lang="en-US" sz="1800" b="0" i="0" u="none" strike="noStrike" baseline="0" dirty="0">
                <a:latin typeface="BemboStd-Identity-H"/>
              </a:rPr>
              <a:t>, and the slope of the reference line from the origin will be negative. The</a:t>
            </a:r>
          </a:p>
          <a:p>
            <a:pPr algn="l"/>
            <a:r>
              <a:rPr lang="en-US" sz="1800" b="0" i="0" u="none" strike="noStrike" baseline="0" dirty="0">
                <a:latin typeface="BemboStd-Identity-H"/>
              </a:rPr>
              <a:t>optimal point will be where the lift curve is at a maximum (i.e., mailing to about</a:t>
            </a:r>
          </a:p>
          <a:p>
            <a:pPr algn="l"/>
            <a:r>
              <a:rPr lang="en-US" sz="1800" b="0" i="0" u="none" strike="noStrike" baseline="0" dirty="0">
                <a:latin typeface="BemboStd-Identity-H"/>
              </a:rPr>
              <a:t>3000 people) in Figure</a:t>
            </a:r>
            <a:endParaRPr dirty="0"/>
          </a:p>
        </p:txBody>
      </p:sp>
      <p:sp>
        <p:nvSpPr>
          <p:cNvPr id="425" name="Google Shape;425;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31" name="Google Shape;431;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algn="l"/>
            <a:r>
              <a:rPr lang="en-US" sz="1800" b="0" i="0" u="none" strike="noStrike" baseline="0" dirty="0">
                <a:latin typeface="BemboStd-Identity-H"/>
              </a:rPr>
              <a:t>For example, if the cost of mailing to a person is $0.65, the value of a responder is $25, and the overall response rate is 2%, the expected net value of mailing to a list of 10,000 is </a:t>
            </a:r>
            <a:r>
              <a:rPr lang="en-US" sz="1800" b="0" i="0" u="none" strike="noStrike" baseline="0" dirty="0">
                <a:latin typeface="CMR12"/>
              </a:rPr>
              <a:t>(0</a:t>
            </a:r>
            <a:r>
              <a:rPr lang="en-US" sz="1800" b="0" i="1" u="none" strike="noStrike" baseline="0" dirty="0">
                <a:latin typeface="CMMI12"/>
              </a:rPr>
              <a:t>.02 * </a:t>
            </a:r>
            <a:r>
              <a:rPr lang="en-US" sz="1800" b="0" i="0" u="none" strike="noStrike" baseline="0" dirty="0">
                <a:latin typeface="CMR12"/>
              </a:rPr>
              <a:t>$25 * 10</a:t>
            </a:r>
            <a:r>
              <a:rPr lang="en-US" sz="1800" b="0" i="1" u="none" strike="noStrike" baseline="0" dirty="0">
                <a:latin typeface="CMMI12"/>
              </a:rPr>
              <a:t>,</a:t>
            </a:r>
            <a:r>
              <a:rPr lang="en-US" sz="1800" b="0" i="0" u="none" strike="noStrike" baseline="0" dirty="0">
                <a:latin typeface="CMR12"/>
              </a:rPr>
              <a:t>000) – ($0</a:t>
            </a:r>
            <a:r>
              <a:rPr lang="en-US" sz="1800" b="0" i="1" u="none" strike="noStrike" baseline="0" dirty="0">
                <a:latin typeface="CMMI12"/>
              </a:rPr>
              <a:t>.</a:t>
            </a:r>
            <a:r>
              <a:rPr lang="en-US" sz="1800" b="0" i="0" u="none" strike="noStrike" baseline="0" dirty="0">
                <a:latin typeface="CMR12"/>
              </a:rPr>
              <a:t>65 * 10</a:t>
            </a:r>
            <a:r>
              <a:rPr lang="en-US" sz="1800" b="0" i="1" u="none" strike="noStrike" baseline="0" dirty="0">
                <a:latin typeface="CMMI12"/>
              </a:rPr>
              <a:t>,</a:t>
            </a:r>
            <a:r>
              <a:rPr lang="en-US" sz="1800" b="0" i="0" u="none" strike="noStrike" baseline="0" dirty="0">
                <a:latin typeface="CMR12"/>
              </a:rPr>
              <a:t>000) = $5000 - $6500 = -1500</a:t>
            </a:r>
            <a:r>
              <a:rPr lang="en-US" sz="1800" b="0" i="0" u="none" strike="noStrike" baseline="0" dirty="0">
                <a:latin typeface="BemboStd-Identity-H"/>
              </a:rPr>
              <a:t>. Hence, the </a:t>
            </a:r>
            <a:r>
              <a:rPr lang="en-US" sz="1800" b="0" i="1" u="none" strike="noStrike" baseline="0" dirty="0">
                <a:latin typeface="CMMI12"/>
              </a:rPr>
              <a:t>y</a:t>
            </a:r>
            <a:r>
              <a:rPr lang="en-US" sz="1800" b="0" i="0" u="none" strike="noStrike" baseline="0" dirty="0">
                <a:latin typeface="BemboStd-Identity-H"/>
              </a:rPr>
              <a:t>-value at the far right of the lift curve (</a:t>
            </a:r>
            <a:r>
              <a:rPr lang="en-US" sz="1800" b="0" i="1" u="none" strike="noStrike" baseline="0" dirty="0">
                <a:latin typeface="CMMI12"/>
              </a:rPr>
              <a:t>x </a:t>
            </a:r>
            <a:r>
              <a:rPr lang="en-US" sz="1800" b="0" i="0" u="none" strike="noStrike" baseline="0" dirty="0">
                <a:latin typeface="BemboStd-Identity-H"/>
              </a:rPr>
              <a:t>= 10,000) is -1</a:t>
            </a:r>
            <a:r>
              <a:rPr lang="en-US" sz="1800" b="0" i="0" u="none" strike="noStrike" baseline="0" dirty="0">
                <a:latin typeface="CMR12"/>
              </a:rPr>
              <a:t>500</a:t>
            </a:r>
            <a:r>
              <a:rPr lang="en-US" sz="1800" b="0" i="0" u="none" strike="noStrike" baseline="0" dirty="0">
                <a:latin typeface="BemboStd-Identity-H"/>
              </a:rPr>
              <a:t>, and the slope of the reference line from the origin will be negative. The optimal point will be where the lift curve is at a maximum (i.e., mailing to about 3000 people) </a:t>
            </a:r>
            <a:r>
              <a:rPr lang="en-US" sz="1800" b="0" i="0" u="none" strike="noStrike" baseline="0">
                <a:latin typeface="BemboStd-Identity-H"/>
              </a:rPr>
              <a:t>in the figure</a:t>
            </a:r>
            <a:endParaRPr dirty="0"/>
          </a:p>
        </p:txBody>
      </p:sp>
      <p:sp>
        <p:nvSpPr>
          <p:cNvPr id="432" name="Google Shape;432;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38" name="Google Shape;438;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algn="l"/>
            <a:r>
              <a:rPr lang="en-US" b="0" i="0" dirty="0">
                <a:effectLst/>
                <a:latin typeface="Söhne"/>
              </a:rPr>
              <a:t>Stratified sampling is a sampling technique used in statistics and research to ensure that a representative sample is drawn from a population, especially when the population has distinct subgroups or strata. This method involves dividing the population into homogeneous subgroups (strata) based on certain characteristics and then randomly selecting samples from each stratum. The goal is to ensure that the sample reflects the diversity of the population.</a:t>
            </a:r>
          </a:p>
          <a:p>
            <a:pPr algn="l"/>
            <a:r>
              <a:rPr lang="en-US" b="0" i="0" dirty="0">
                <a:effectLst/>
                <a:latin typeface="Söhne"/>
              </a:rPr>
              <a:t>Here's how stratified sampling works:</a:t>
            </a:r>
          </a:p>
          <a:p>
            <a:pPr algn="l">
              <a:buFont typeface="+mj-lt"/>
              <a:buAutoNum type="arabicPeriod"/>
            </a:pPr>
            <a:r>
              <a:rPr lang="en-US" b="1" i="0" dirty="0">
                <a:effectLst/>
                <a:latin typeface="Söhne"/>
              </a:rPr>
              <a:t>Identify Strata:</a:t>
            </a:r>
            <a:r>
              <a:rPr lang="en-US" b="0" i="0" dirty="0">
                <a:effectLst/>
                <a:latin typeface="Söhne"/>
              </a:rPr>
              <a:t> First, you need to identify relevant subgroups (strata) within the population. These subgroups should share common characteristics or attributes that are important for your analysis. For example, if you are conducting a survey of students, you might create strata based on grade level (e.g., freshman, sophomore, junior, senior) or major (e.g., science, humanities, engineering).</a:t>
            </a:r>
          </a:p>
          <a:p>
            <a:pPr algn="l">
              <a:buFont typeface="+mj-lt"/>
              <a:buAutoNum type="arabicPeriod"/>
            </a:pPr>
            <a:r>
              <a:rPr lang="en-US" b="1" i="0" dirty="0">
                <a:effectLst/>
                <a:latin typeface="Söhne"/>
              </a:rPr>
              <a:t>Determine Sample Size:</a:t>
            </a:r>
            <a:r>
              <a:rPr lang="en-US" b="0" i="0" dirty="0">
                <a:effectLst/>
                <a:latin typeface="Söhne"/>
              </a:rPr>
              <a:t> Decide on the desired sample size for your study. You may allocate a proportionate or fixed number of samples to each stratum, depending on the importance of each subgroup and the overall goals of your research.</a:t>
            </a:r>
          </a:p>
          <a:p>
            <a:pPr algn="l">
              <a:buFont typeface="+mj-lt"/>
              <a:buAutoNum type="arabicPeriod"/>
            </a:pPr>
            <a:r>
              <a:rPr lang="en-US" b="1" i="0" dirty="0">
                <a:effectLst/>
                <a:latin typeface="Söhne"/>
              </a:rPr>
              <a:t>Random Sampling:</a:t>
            </a:r>
            <a:r>
              <a:rPr lang="en-US" b="0" i="0" dirty="0">
                <a:effectLst/>
                <a:latin typeface="Söhne"/>
              </a:rPr>
              <a:t> Within each stratum, use random sampling techniques to select samples. This ensures that each individual within a stratum has an equal chance of being selected. You can use simple random sampling or more complex methods like systematic sampling or stratified random sampling.</a:t>
            </a:r>
          </a:p>
          <a:p>
            <a:pPr algn="l">
              <a:buFont typeface="+mj-lt"/>
              <a:buAutoNum type="arabicPeriod"/>
            </a:pPr>
            <a:r>
              <a:rPr lang="en-US" b="1" i="0" dirty="0">
                <a:effectLst/>
                <a:latin typeface="Söhne"/>
              </a:rPr>
              <a:t>Aggregate Samples:</a:t>
            </a:r>
            <a:r>
              <a:rPr lang="en-US" b="0" i="0" dirty="0">
                <a:effectLst/>
                <a:latin typeface="Söhne"/>
              </a:rPr>
              <a:t> Combine the samples from all strata to form your final stratified sample. This sample should represent the entire population while maintaining the proportional representation of each subgroup.</a:t>
            </a:r>
          </a:p>
          <a:p>
            <a:pPr algn="l"/>
            <a:r>
              <a:rPr lang="en-US" b="0" i="0" dirty="0">
                <a:effectLst/>
                <a:latin typeface="Söhne"/>
              </a:rPr>
              <a:t>Stratified sampling offers several advantages:</a:t>
            </a:r>
          </a:p>
          <a:p>
            <a:pPr algn="l">
              <a:buFont typeface="Arial" panose="020B0604020202020204" pitchFamily="34" charset="0"/>
              <a:buChar char="•"/>
            </a:pPr>
            <a:r>
              <a:rPr lang="en-US" b="1" i="0" dirty="0">
                <a:effectLst/>
                <a:latin typeface="Söhne"/>
              </a:rPr>
              <a:t>Improved Representation:</a:t>
            </a:r>
            <a:r>
              <a:rPr lang="en-US" b="0" i="0" dirty="0">
                <a:effectLst/>
                <a:latin typeface="Söhne"/>
              </a:rPr>
              <a:t> By considering the characteristics of different subgroups, stratified sampling provides a more accurate representation of the population, especially when there is variation within the population.</a:t>
            </a:r>
          </a:p>
          <a:p>
            <a:pPr algn="l">
              <a:buFont typeface="Arial" panose="020B0604020202020204" pitchFamily="34" charset="0"/>
              <a:buChar char="•"/>
            </a:pPr>
            <a:r>
              <a:rPr lang="en-US" b="1" i="0" dirty="0">
                <a:effectLst/>
                <a:latin typeface="Söhne"/>
              </a:rPr>
              <a:t>Efficiency:</a:t>
            </a:r>
            <a:r>
              <a:rPr lang="en-US" b="0" i="0" dirty="0">
                <a:effectLst/>
                <a:latin typeface="Söhne"/>
              </a:rPr>
              <a:t> It can be more efficient than simple random sampling when some subgroups are small or rare. Stratified sampling ensures that even small groups are adequately represented in the sample.</a:t>
            </a:r>
          </a:p>
          <a:p>
            <a:pPr algn="l">
              <a:buFont typeface="Arial" panose="020B0604020202020204" pitchFamily="34" charset="0"/>
              <a:buChar char="•"/>
            </a:pPr>
            <a:r>
              <a:rPr lang="en-US" b="1" i="0" dirty="0">
                <a:effectLst/>
                <a:latin typeface="Söhne"/>
              </a:rPr>
              <a:t>Comparisons:</a:t>
            </a:r>
            <a:r>
              <a:rPr lang="en-US" b="0" i="0" dirty="0">
                <a:effectLst/>
                <a:latin typeface="Söhne"/>
              </a:rPr>
              <a:t> It allows for meaningful comparisons between subgroups because each stratum is represented in the sample.</a:t>
            </a:r>
          </a:p>
          <a:p>
            <a:pPr algn="l">
              <a:buFont typeface="Arial" panose="020B0604020202020204" pitchFamily="34" charset="0"/>
              <a:buChar char="•"/>
            </a:pPr>
            <a:r>
              <a:rPr lang="en-US" b="1" i="0" dirty="0">
                <a:effectLst/>
                <a:latin typeface="Söhne"/>
              </a:rPr>
              <a:t>Precision:</a:t>
            </a:r>
            <a:r>
              <a:rPr lang="en-US" b="0" i="0" dirty="0">
                <a:effectLst/>
                <a:latin typeface="Söhne"/>
              </a:rPr>
              <a:t> In certain cases, stratified sampling can lead to more precise estimates or predictions because it accounts for the variation within each stratum.</a:t>
            </a:r>
          </a:p>
          <a:p>
            <a:pPr algn="l"/>
            <a:r>
              <a:rPr lang="en-US" b="0" i="0" dirty="0">
                <a:effectLst/>
                <a:latin typeface="Söhne"/>
              </a:rPr>
              <a:t>Stratified sampling is commonly used in various fields, including market research, opinion polling, medical studies, and social sciences, whenever there is a need to ensure that the sample accurately reflects the diversity of the population being studied.</a:t>
            </a:r>
          </a:p>
          <a:p>
            <a:br>
              <a:rPr lang="en-US" dirty="0"/>
            </a:br>
            <a:endParaRPr dirty="0"/>
          </a:p>
        </p:txBody>
      </p:sp>
      <p:sp>
        <p:nvSpPr>
          <p:cNvPr id="439" name="Google Shape;439;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44" name="Google Shape;444;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r>
              <a:rPr lang="en-US" b="1" dirty="0"/>
              <a:t>Why Use a 50-50 Split?</a:t>
            </a:r>
            <a:r>
              <a:rPr lang="en-US" dirty="0"/>
              <a:t>:</a:t>
            </a:r>
          </a:p>
          <a:p>
            <a:pPr>
              <a:buFont typeface="Arial" panose="020B0604020202020204" pitchFamily="34" charset="0"/>
              <a:buChar char="•"/>
            </a:pPr>
            <a:r>
              <a:rPr lang="en-US" dirty="0"/>
              <a:t>In extreme cases of class imbalance (e.g., 99% majority class and 1% minority class), you might choose to oversample the rare class to achieve a </a:t>
            </a:r>
            <a:r>
              <a:rPr lang="en-US" b="1" dirty="0"/>
              <a:t>50% positive class</a:t>
            </a:r>
            <a:r>
              <a:rPr lang="en-US" dirty="0"/>
              <a:t> and </a:t>
            </a:r>
            <a:r>
              <a:rPr lang="en-US" b="1" dirty="0"/>
              <a:t>50% negative class</a:t>
            </a:r>
            <a:r>
              <a:rPr lang="en-US" dirty="0"/>
              <a:t> in the training data. This is done to ensure the model has enough examples of both classes to learn from.</a:t>
            </a:r>
          </a:p>
          <a:p>
            <a:pPr>
              <a:buFont typeface="Arial" panose="020B0604020202020204" pitchFamily="34" charset="0"/>
              <a:buChar char="•"/>
            </a:pPr>
            <a:r>
              <a:rPr lang="en-US"/>
              <a:t>With a </a:t>
            </a:r>
            <a:r>
              <a:rPr lang="en-US" b="1"/>
              <a:t>50-50 split</a:t>
            </a:r>
            <a:r>
              <a:rPr lang="en-US"/>
              <a:t>, the model treats both classes as equally important during training, which can lead to better performance in detecting rare cases.</a:t>
            </a:r>
          </a:p>
          <a:p>
            <a:pPr marL="0" lvl="0" indent="0" algn="l" rtl="0">
              <a:spcBef>
                <a:spcPts val="0"/>
              </a:spcBef>
              <a:spcAft>
                <a:spcPts val="0"/>
              </a:spcAft>
              <a:buNone/>
            </a:pPr>
            <a:endParaRPr dirty="0"/>
          </a:p>
        </p:txBody>
      </p:sp>
      <p:sp>
        <p:nvSpPr>
          <p:cNvPr id="445" name="Google Shape;445;p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7" name="Google Shape;12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8" name="Google Shape;128;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52" name="Google Shape;452;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3" name="Google Shape;453;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59" name="Google Shape;459;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algn="l"/>
            <a:r>
              <a:rPr lang="en-US" sz="1800" b="0" i="0" u="none" strike="noStrike" baseline="0" dirty="0">
                <a:latin typeface="BemboStd-Identity-H"/>
              </a:rPr>
              <a:t>Consider the data in Figure 5.9, where </a:t>
            </a:r>
            <a:r>
              <a:rPr lang="en-US" sz="1800" b="0" i="1" u="none" strike="noStrike" baseline="0" dirty="0">
                <a:latin typeface="CMSY10"/>
              </a:rPr>
              <a:t> </a:t>
            </a:r>
            <a:r>
              <a:rPr lang="en-US" sz="1800" b="0" i="0" u="none" strike="noStrike" baseline="0" dirty="0">
                <a:latin typeface="BemboStd-Identity-H"/>
              </a:rPr>
              <a:t>represents non-responders, and </a:t>
            </a:r>
            <a:r>
              <a:rPr lang="en-US" sz="1800" b="0" i="1" u="none" strike="noStrike" baseline="0" dirty="0">
                <a:latin typeface="CMSY10"/>
              </a:rPr>
              <a:t>◦</a:t>
            </a:r>
            <a:r>
              <a:rPr lang="en-US" sz="1800" b="0" i="0" u="none" strike="noStrike" baseline="0" dirty="0">
                <a:latin typeface="BemboStd-Identity-H"/>
              </a:rPr>
              <a:t>,</a:t>
            </a:r>
          </a:p>
          <a:p>
            <a:pPr algn="l"/>
            <a:r>
              <a:rPr lang="en-US" sz="1800" b="0" i="0" u="none" strike="noStrike" baseline="0" dirty="0">
                <a:latin typeface="BemboStd-Identity-H"/>
              </a:rPr>
              <a:t>responders. The two axes correspond to two predictors. The dashed vertical line</a:t>
            </a:r>
          </a:p>
          <a:p>
            <a:pPr algn="l"/>
            <a:r>
              <a:rPr lang="en-US" sz="1800" b="0" i="0" u="none" strike="noStrike" baseline="0" dirty="0">
                <a:latin typeface="BemboStd-Identity-H"/>
              </a:rPr>
              <a:t>does the best job of classification under the assumption of equal costs: It results</a:t>
            </a:r>
          </a:p>
          <a:p>
            <a:pPr algn="l"/>
            <a:r>
              <a:rPr lang="en-US" sz="1800" b="0" i="0" u="none" strike="noStrike" baseline="0" dirty="0">
                <a:latin typeface="BemboStd-Identity-H"/>
              </a:rPr>
              <a:t>in just one misclassification (one </a:t>
            </a:r>
            <a:r>
              <a:rPr lang="en-US" sz="1800" b="0" i="1" u="none" strike="noStrike" baseline="0" dirty="0">
                <a:latin typeface="CMSY10"/>
              </a:rPr>
              <a:t>◦ </a:t>
            </a:r>
            <a:r>
              <a:rPr lang="en-US" sz="1800" b="0" i="0" u="none" strike="noStrike" baseline="0" dirty="0">
                <a:latin typeface="BemboStd-Identity-H"/>
              </a:rPr>
              <a:t>is misclassified as an ). If we incorporate</a:t>
            </a:r>
          </a:p>
          <a:p>
            <a:pPr algn="l"/>
            <a:r>
              <a:rPr lang="en-US" sz="1800" b="0" i="0" u="none" strike="noStrike" baseline="0" dirty="0">
                <a:latin typeface="BemboStd-Identity-H"/>
              </a:rPr>
              <a:t>more realistic misclassification costs—let’s say that failing to catch a </a:t>
            </a:r>
            <a:r>
              <a:rPr lang="en-US" sz="1800" b="0" i="1" u="none" strike="noStrike" baseline="0" dirty="0">
                <a:latin typeface="CMSY10"/>
              </a:rPr>
              <a:t>◦ </a:t>
            </a:r>
            <a:r>
              <a:rPr lang="en-US" sz="1800" b="0" i="0" u="none" strike="noStrike" baseline="0" dirty="0">
                <a:latin typeface="BemboStd-Identity-H"/>
              </a:rPr>
              <a:t>is five times</a:t>
            </a:r>
          </a:p>
          <a:p>
            <a:pPr algn="l"/>
            <a:r>
              <a:rPr lang="en-US" sz="1800" b="0" i="0" u="none" strike="noStrike" baseline="0" dirty="0">
                <a:latin typeface="BemboStd-Identity-H"/>
              </a:rPr>
              <a:t>as costly as failing to catch an —the costs of misclassification jump to 5. In</a:t>
            </a:r>
          </a:p>
          <a:p>
            <a:pPr algn="l"/>
            <a:r>
              <a:rPr lang="en-US" sz="1800" b="0" i="0" u="none" strike="noStrike" baseline="0" dirty="0">
                <a:latin typeface="BemboStd-Identity-H"/>
              </a:rPr>
              <a:t>such a case, a horizontal line as shown in Figure 5.10, does a better job: It results</a:t>
            </a:r>
          </a:p>
          <a:p>
            <a:pPr algn="l"/>
            <a:r>
              <a:rPr lang="en-US" sz="1800" b="0" i="0" u="none" strike="noStrike" baseline="0" dirty="0">
                <a:latin typeface="BemboStd-Identity-H"/>
              </a:rPr>
              <a:t>in misclassification costs of just 2.</a:t>
            </a:r>
            <a:endParaRPr dirty="0"/>
          </a:p>
        </p:txBody>
      </p:sp>
      <p:sp>
        <p:nvSpPr>
          <p:cNvPr id="460" name="Google Shape;460;p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67" name="Google Shape;467;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8" name="Google Shape;468;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74" name="Google Shape;474;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algn="l"/>
            <a:r>
              <a:rPr lang="en-US" sz="1800" b="0" i="0" u="none" strike="noStrike" baseline="0" dirty="0">
                <a:latin typeface="BemboStd-Identity-H"/>
              </a:rPr>
              <a:t>Oversampling is one way of incorporating these costs into the training process. In Figure 5.11, we can see that classification algorithms would automatically determine the appropriate classification line if four additional </a:t>
            </a:r>
            <a:r>
              <a:rPr lang="en-US" sz="1800" b="0" i="1" u="none" strike="noStrike" baseline="0" dirty="0">
                <a:latin typeface="CMSY10"/>
              </a:rPr>
              <a:t>◦</a:t>
            </a:r>
            <a:r>
              <a:rPr lang="en-US" sz="1800" b="0" i="0" u="none" strike="noStrike" baseline="0" dirty="0">
                <a:latin typeface="BemboStd-Identity-H"/>
              </a:rPr>
              <a:t>’s were present at each existing </a:t>
            </a:r>
            <a:r>
              <a:rPr lang="en-US" sz="1800" b="0" i="1" u="none" strike="noStrike" baseline="0" dirty="0">
                <a:latin typeface="CMSY10"/>
              </a:rPr>
              <a:t>◦</a:t>
            </a:r>
            <a:r>
              <a:rPr lang="en-US" sz="1800" b="0" i="0" u="none" strike="noStrike" baseline="0" dirty="0">
                <a:latin typeface="BemboStd-Identity-H"/>
              </a:rPr>
              <a:t>. We can achieve appropriate results either by taking </a:t>
            </a:r>
            <a:r>
              <a:rPr lang="en-US" sz="1800" b="0" i="0" u="none" strike="noStrike" baseline="0">
                <a:latin typeface="BemboStd-Identity-H"/>
              </a:rPr>
              <a:t>five times as </a:t>
            </a:r>
            <a:r>
              <a:rPr lang="en-US" sz="1800" b="0" i="0" u="none" strike="noStrike" baseline="0" dirty="0">
                <a:latin typeface="BemboStd-Identity-H"/>
              </a:rPr>
              <a:t>many </a:t>
            </a:r>
            <a:r>
              <a:rPr lang="en-US" sz="1800" b="0" i="1" u="none" strike="noStrike" baseline="0" dirty="0">
                <a:latin typeface="CMSY10"/>
              </a:rPr>
              <a:t>◦</a:t>
            </a:r>
            <a:r>
              <a:rPr lang="en-US" sz="1800" b="0" i="0" u="none" strike="noStrike" baseline="0" dirty="0">
                <a:latin typeface="BemboStd-Identity-H"/>
              </a:rPr>
              <a:t>’s as we would get from simple random sampling (by </a:t>
            </a:r>
            <a:r>
              <a:rPr lang="en-US" sz="1800" b="0" i="0" u="none" strike="noStrike" baseline="0">
                <a:latin typeface="BemboStd-Identity-H"/>
              </a:rPr>
              <a:t>sampling with replacement </a:t>
            </a:r>
            <a:r>
              <a:rPr lang="en-US" sz="1800" b="0" i="0" u="none" strike="noStrike" baseline="0" dirty="0">
                <a:latin typeface="BemboStd-Identity-H"/>
              </a:rPr>
              <a:t>if necessary), or by replicating the existing </a:t>
            </a:r>
            <a:r>
              <a:rPr lang="en-US" sz="1800" b="0" i="1" u="none" strike="noStrike" baseline="0" dirty="0">
                <a:latin typeface="CMSY10"/>
              </a:rPr>
              <a:t>◦</a:t>
            </a:r>
            <a:r>
              <a:rPr lang="en-US" sz="1800" b="0" i="0" u="none" strike="noStrike" baseline="0" dirty="0">
                <a:latin typeface="BemboStd-Identity-H"/>
              </a:rPr>
              <a:t>’s fourfold.</a:t>
            </a:r>
            <a:endParaRPr dirty="0"/>
          </a:p>
        </p:txBody>
      </p:sp>
      <p:sp>
        <p:nvSpPr>
          <p:cNvPr id="475" name="Google Shape;475;p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82" name="Google Shape;482;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83" name="Google Shape;483;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89" name="Google Shape;489;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algn="l"/>
            <a:r>
              <a:rPr lang="en-US" sz="1800" b="0" i="0" u="none" strike="noStrike" baseline="0" dirty="0">
                <a:latin typeface="OfficinaSansStd-Book-Identity-H"/>
              </a:rPr>
              <a:t>In some cases, it is useful to have two cutoffs, and allow a “cannot say” option for</a:t>
            </a:r>
          </a:p>
          <a:p>
            <a:pPr algn="l"/>
            <a:r>
              <a:rPr lang="en-US" sz="1800" b="0" i="0" u="none" strike="noStrike" baseline="0" dirty="0">
                <a:latin typeface="OfficinaSansStd-Book-Identity-H"/>
              </a:rPr>
              <a:t>the classifier. In a two-class situation, this means that for a record, we can make</a:t>
            </a:r>
          </a:p>
          <a:p>
            <a:pPr algn="l"/>
            <a:r>
              <a:rPr lang="en-US" sz="1800" b="0" i="0" u="none" strike="noStrike" baseline="0" dirty="0">
                <a:latin typeface="OfficinaSansStd-Book-Identity-H"/>
              </a:rPr>
              <a:t>one of three predictions: The record belongs to </a:t>
            </a:r>
            <a:r>
              <a:rPr lang="en-US" sz="1800" b="0" i="1" u="none" strike="noStrike" baseline="0" dirty="0">
                <a:latin typeface="CMMI10"/>
              </a:rPr>
              <a:t>C</a:t>
            </a:r>
            <a:r>
              <a:rPr lang="en-US" sz="1800" b="0" i="0" u="none" strike="noStrike" baseline="0" dirty="0">
                <a:latin typeface="CMR7"/>
              </a:rPr>
              <a:t>1</a:t>
            </a:r>
            <a:r>
              <a:rPr lang="en-US" sz="1800" b="0" i="0" u="none" strike="noStrike" baseline="0" dirty="0">
                <a:latin typeface="OfficinaSansStd-Book-Identity-H"/>
              </a:rPr>
              <a:t>, or the record belongs to </a:t>
            </a:r>
            <a:r>
              <a:rPr lang="en-US" sz="1800" b="0" i="1" u="none" strike="noStrike" baseline="0" dirty="0">
                <a:latin typeface="CMMI10"/>
              </a:rPr>
              <a:t>C</a:t>
            </a:r>
            <a:r>
              <a:rPr lang="en-US" sz="1800" b="0" i="0" u="none" strike="noStrike" baseline="0" dirty="0">
                <a:latin typeface="CMR7"/>
              </a:rPr>
              <a:t>2</a:t>
            </a:r>
            <a:r>
              <a:rPr lang="en-US" sz="1800" b="0" i="0" u="none" strike="noStrike" baseline="0" dirty="0">
                <a:latin typeface="OfficinaSansStd-Book-Identity-H"/>
              </a:rPr>
              <a:t>,</a:t>
            </a:r>
          </a:p>
          <a:p>
            <a:pPr algn="l"/>
            <a:r>
              <a:rPr lang="en-US" sz="1800" b="0" i="0" u="none" strike="noStrike" baseline="0" dirty="0">
                <a:latin typeface="OfficinaSansStd-Book-Identity-H"/>
              </a:rPr>
              <a:t>or we cannot make a prediction because there is not enough information to pick</a:t>
            </a:r>
          </a:p>
          <a:p>
            <a:pPr algn="l"/>
            <a:r>
              <a:rPr lang="en-US" sz="1800" b="0" i="1" u="none" strike="noStrike" baseline="0" dirty="0">
                <a:latin typeface="CMMI10"/>
              </a:rPr>
              <a:t>C</a:t>
            </a:r>
            <a:r>
              <a:rPr lang="en-US" sz="1800" b="0" i="0" u="none" strike="noStrike" baseline="0" dirty="0">
                <a:latin typeface="CMR7"/>
              </a:rPr>
              <a:t>1 </a:t>
            </a:r>
            <a:r>
              <a:rPr lang="en-US" sz="1800" b="0" i="0" u="none" strike="noStrike" baseline="0" dirty="0">
                <a:latin typeface="OfficinaSansStd-Book-Identity-H"/>
              </a:rPr>
              <a:t>or </a:t>
            </a:r>
            <a:r>
              <a:rPr lang="en-US" sz="1800" b="0" i="1" u="none" strike="noStrike" baseline="0" dirty="0">
                <a:latin typeface="CMMI10"/>
              </a:rPr>
              <a:t>C</a:t>
            </a:r>
            <a:r>
              <a:rPr lang="en-US" sz="1800" b="0" i="0" u="none" strike="noStrike" baseline="0" dirty="0">
                <a:latin typeface="CMR7"/>
              </a:rPr>
              <a:t>2 </a:t>
            </a:r>
            <a:r>
              <a:rPr lang="en-US" sz="1800" b="0" i="0" u="none" strike="noStrike" baseline="0" dirty="0">
                <a:latin typeface="OfficinaSansStd-Book-Identity-H"/>
              </a:rPr>
              <a:t>confidently. Records that the classifier cannot classify are subjected to</a:t>
            </a:r>
          </a:p>
          <a:p>
            <a:pPr algn="l"/>
            <a:r>
              <a:rPr lang="en-US" sz="1800" b="0" i="0" u="none" strike="noStrike" baseline="0" dirty="0">
                <a:latin typeface="OfficinaSansStd-Book-Identity-H"/>
              </a:rPr>
              <a:t>closer scrutiny either by using expert judgment or by enriching the set of predictor</a:t>
            </a:r>
          </a:p>
          <a:p>
            <a:pPr algn="l"/>
            <a:r>
              <a:rPr lang="en-US" sz="1800" b="0" i="0" u="none" strike="noStrike" baseline="0" dirty="0">
                <a:latin typeface="OfficinaSansStd-Book-Identity-H"/>
              </a:rPr>
              <a:t>variables by gathering additional information that is perhaps more difficult or</a:t>
            </a:r>
          </a:p>
          <a:p>
            <a:pPr algn="l"/>
            <a:r>
              <a:rPr lang="en-US" sz="1800" b="0" i="0" u="none" strike="noStrike" baseline="0" dirty="0">
                <a:latin typeface="OfficinaSansStd-Book-Identity-H"/>
              </a:rPr>
              <a:t>expensive to obtain. An example is classification of documents found during legal</a:t>
            </a:r>
          </a:p>
          <a:p>
            <a:pPr algn="l"/>
            <a:r>
              <a:rPr lang="en-US" sz="1800" b="0" i="0" u="none" strike="noStrike" baseline="0" dirty="0">
                <a:latin typeface="OfficinaSansStd-Book-Identity-H"/>
              </a:rPr>
              <a:t>discovery (reciprocal forced document disclosure in a legal proceeding). Under traditional</a:t>
            </a:r>
          </a:p>
          <a:p>
            <a:pPr algn="l"/>
            <a:r>
              <a:rPr lang="en-US" sz="1800" b="0" i="0" u="none" strike="noStrike" baseline="0" dirty="0">
                <a:latin typeface="OfficinaSansStd-Book-Identity-H"/>
              </a:rPr>
              <a:t>human-review systems, qualified legal personnel are needed to review what</a:t>
            </a:r>
          </a:p>
          <a:p>
            <a:pPr algn="l"/>
            <a:r>
              <a:rPr lang="en-US" sz="1800" b="0" i="0" u="none" strike="noStrike" baseline="0" dirty="0">
                <a:latin typeface="OfficinaSansStd-Book-Identity-H"/>
              </a:rPr>
              <a:t>might be tens of thousands of documents to determine their relevance to a case.</a:t>
            </a:r>
          </a:p>
          <a:p>
            <a:pPr algn="l"/>
            <a:r>
              <a:rPr lang="en-US" sz="1800" b="0" i="0" u="none" strike="noStrike" baseline="0" dirty="0">
                <a:latin typeface="OfficinaSansStd-Book-Identity-H"/>
              </a:rPr>
              <a:t>Using a classifier and a triage outcome, documents could be sorted into clearly relevant,</a:t>
            </a:r>
          </a:p>
          <a:p>
            <a:pPr algn="l"/>
            <a:r>
              <a:rPr lang="en-US" sz="1800" b="0" i="0" u="none" strike="noStrike" baseline="0" dirty="0">
                <a:latin typeface="OfficinaSansStd-Book-Identity-H"/>
              </a:rPr>
              <a:t>clearly not relevant, and the gray area documents requiring human review.</a:t>
            </a:r>
          </a:p>
          <a:p>
            <a:pPr algn="l"/>
            <a:r>
              <a:rPr lang="en-US" sz="1800" b="0" i="0" u="none" strike="noStrike" baseline="0" dirty="0">
                <a:latin typeface="OfficinaSansStd-Book-Identity-H"/>
              </a:rPr>
              <a:t>This substantially reduces the costs of discovery.</a:t>
            </a:r>
            <a:endParaRPr dirty="0"/>
          </a:p>
        </p:txBody>
      </p:sp>
      <p:sp>
        <p:nvSpPr>
          <p:cNvPr id="490" name="Google Shape;490;p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97" name="Google Shape;497;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8" name="Google Shape;498;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4" name="Google Shape;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indent="0" algn="l">
              <a:buFont typeface="+mj-lt"/>
              <a:buNone/>
            </a:pPr>
            <a:r>
              <a:rPr lang="en-US" b="0" i="0" dirty="0">
                <a:solidFill>
                  <a:srgbClr val="374151"/>
                </a:solidFill>
                <a:effectLst/>
                <a:latin typeface="Söhne"/>
              </a:rPr>
              <a:t>There isn't a strict rule of thumb to determine which accuracy metric (MAE, MAPE, RMSE, etc.) is universally better than the others, as the choice of metric depends on the specific characteristics of your data, your forecasting goals, and the nature of the problem you are solving. Each metric has its own advantages and limitations, and the choice often comes down to what aspect of forecasting performance you want to emphasize.</a:t>
            </a: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Mean Absolute Error (MAE)</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Advantage: It is easy to interpret and is less sensitive to extreme outliers.</a:t>
            </a:r>
          </a:p>
          <a:p>
            <a:pPr marL="742950" lvl="1" indent="-285750" algn="l">
              <a:buFont typeface="+mj-lt"/>
              <a:buAutoNum type="arabicPeriod"/>
            </a:pPr>
            <a:r>
              <a:rPr lang="en-US" b="0" i="0" dirty="0">
                <a:solidFill>
                  <a:srgbClr val="374151"/>
                </a:solidFill>
                <a:effectLst/>
                <a:latin typeface="Söhne"/>
              </a:rPr>
              <a:t>Consideration: It treats overestimations and underestimations equally. If overestimations and underestimations have different costs or implications in your application, MAE may not reflect that.</a:t>
            </a:r>
          </a:p>
          <a:p>
            <a:pPr algn="l">
              <a:buFont typeface="+mj-lt"/>
              <a:buAutoNum type="arabicPeriod"/>
            </a:pPr>
            <a:r>
              <a:rPr lang="en-US" b="1" i="0" dirty="0">
                <a:solidFill>
                  <a:srgbClr val="374151"/>
                </a:solidFill>
                <a:effectLst/>
                <a:latin typeface="Söhne"/>
              </a:rPr>
              <a:t>Mean Absolute Percentage Error (MAPE)</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Advantage: It provides a percentage error, which can be helpful for understanding the relative magnitude of errors.</a:t>
            </a:r>
          </a:p>
          <a:p>
            <a:pPr marL="742950" lvl="1" indent="-285750" algn="l">
              <a:buFont typeface="+mj-lt"/>
              <a:buAutoNum type="arabicPeriod"/>
            </a:pPr>
            <a:r>
              <a:rPr lang="en-US" b="0" i="0" dirty="0">
                <a:solidFill>
                  <a:srgbClr val="374151"/>
                </a:solidFill>
                <a:effectLst/>
                <a:latin typeface="Söhne"/>
              </a:rPr>
              <a:t>Consideration: It can be problematic when actual values are close to or equal to zero, as it can result in undefined or very large values. It also treats overestimations and underestimations equally.</a:t>
            </a:r>
          </a:p>
          <a:p>
            <a:pPr algn="l">
              <a:buFont typeface="+mj-lt"/>
              <a:buAutoNum type="arabicPeriod"/>
            </a:pPr>
            <a:r>
              <a:rPr lang="en-US" b="1" i="0" dirty="0">
                <a:solidFill>
                  <a:srgbClr val="374151"/>
                </a:solidFill>
                <a:effectLst/>
                <a:latin typeface="Söhne"/>
              </a:rPr>
              <a:t>Root Mean Squared Error (RMSE)</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Advantage: It penalizes larger errors more heavily than smaller errors, which can be appropriate if you want to emphasize the importance of reducing large errors.</a:t>
            </a:r>
          </a:p>
          <a:p>
            <a:pPr marL="742950" lvl="1" indent="-285750" algn="l">
              <a:buFont typeface="+mj-lt"/>
              <a:buAutoNum type="arabicPeriod"/>
            </a:pPr>
            <a:r>
              <a:rPr lang="en-US" b="0" i="0" dirty="0">
                <a:solidFill>
                  <a:srgbClr val="374151"/>
                </a:solidFill>
                <a:effectLst/>
                <a:latin typeface="Söhne"/>
              </a:rPr>
              <a:t>Consideration: It tends to be sensitive to outliers and can be influenced by extreme values.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algn="l"/>
            <a:r>
              <a:rPr lang="en-US" b="1" i="0" dirty="0">
                <a:solidFill>
                  <a:srgbClr val="374151"/>
                </a:solidFill>
                <a:effectLst/>
                <a:latin typeface="Söhne"/>
              </a:rPr>
              <a:t>Mean Absolute Error (MAE):</a:t>
            </a:r>
            <a:r>
              <a:rPr lang="en-US" b="0" i="0" dirty="0">
                <a:solidFill>
                  <a:srgbClr val="374151"/>
                </a:solidFill>
                <a:effectLst/>
                <a:latin typeface="Söhne"/>
              </a:rPr>
              <a:t> MAE measures the average absolute difference between the predicted values and the actual values. It is robust and easy to interpret, making it useful in various scenarios.</a:t>
            </a:r>
          </a:p>
          <a:p>
            <a:pPr algn="l">
              <a:buFont typeface="+mj-lt"/>
              <a:buAutoNum type="arabicPeriod"/>
            </a:pPr>
            <a:r>
              <a:rPr lang="en-US" b="1" i="0" dirty="0">
                <a:solidFill>
                  <a:srgbClr val="374151"/>
                </a:solidFill>
                <a:effectLst/>
                <a:latin typeface="Söhne"/>
              </a:rPr>
              <a:t>Inventory Management:</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Business Case:</a:t>
            </a:r>
            <a:r>
              <a:rPr lang="en-US" b="0" i="0" dirty="0">
                <a:solidFill>
                  <a:srgbClr val="374151"/>
                </a:solidFill>
                <a:effectLst/>
                <a:latin typeface="Söhne"/>
              </a:rPr>
              <a:t> A retail company wants to optimize its inventory management. They use a multiple linear regression model to predict the demand for various products.</a:t>
            </a:r>
          </a:p>
          <a:p>
            <a:pPr marL="742950" lvl="1" indent="-285750" algn="l">
              <a:buFont typeface="+mj-lt"/>
              <a:buAutoNum type="arabicPeriod"/>
            </a:pPr>
            <a:r>
              <a:rPr lang="en-US" b="1" i="0" dirty="0">
                <a:solidFill>
                  <a:srgbClr val="374151"/>
                </a:solidFill>
                <a:effectLst/>
                <a:latin typeface="Söhne"/>
              </a:rPr>
              <a:t>Use of MAE:</a:t>
            </a:r>
            <a:r>
              <a:rPr lang="en-US" b="0" i="0" dirty="0">
                <a:solidFill>
                  <a:srgbClr val="374151"/>
                </a:solidFill>
                <a:effectLst/>
                <a:latin typeface="Söhne"/>
              </a:rPr>
              <a:t> MAE is used to assess the accuracy of the demand predictions. It helps the company understand, on average, how far off their predictions are from the actual demand. This information is crucial for maintaining appropriate inventory levels without overstocking or understocking.</a:t>
            </a:r>
          </a:p>
          <a:p>
            <a:pPr algn="l">
              <a:buFont typeface="+mj-lt"/>
              <a:buAutoNum type="arabicPeriod"/>
            </a:pPr>
            <a:r>
              <a:rPr lang="en-US" b="1" i="0" dirty="0">
                <a:solidFill>
                  <a:srgbClr val="374151"/>
                </a:solidFill>
                <a:effectLst/>
                <a:latin typeface="Söhne"/>
              </a:rPr>
              <a:t>Energy Consumption Forecasting:</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Business Case:</a:t>
            </a:r>
            <a:r>
              <a:rPr lang="en-US" b="0" i="0" dirty="0">
                <a:solidFill>
                  <a:srgbClr val="374151"/>
                </a:solidFill>
                <a:effectLst/>
                <a:latin typeface="Söhne"/>
              </a:rPr>
              <a:t> An energy utility company aims to forecast electricity consumption for different regions to efficiently allocate resources and generate electricity.</a:t>
            </a:r>
          </a:p>
          <a:p>
            <a:pPr marL="742950" lvl="1" indent="-285750" algn="l">
              <a:buFont typeface="+mj-lt"/>
              <a:buAutoNum type="arabicPeriod"/>
            </a:pPr>
            <a:r>
              <a:rPr lang="en-US" b="1" i="0" dirty="0">
                <a:solidFill>
                  <a:srgbClr val="374151"/>
                </a:solidFill>
                <a:effectLst/>
                <a:latin typeface="Söhne"/>
              </a:rPr>
              <a:t>Use of MAE:</a:t>
            </a:r>
            <a:r>
              <a:rPr lang="en-US" b="0" i="0" dirty="0">
                <a:solidFill>
                  <a:srgbClr val="374151"/>
                </a:solidFill>
                <a:effectLst/>
                <a:latin typeface="Söhne"/>
              </a:rPr>
              <a:t> MAE is used to evaluate the accuracy of the consumption forecasts. It provides a measure of how much the predicted consumption values deviate, on average, from the actual consumption. Accurate predictions are vital for efficient resource allocation and cost management.</a:t>
            </a:r>
          </a:p>
          <a:p>
            <a:pPr algn="l"/>
            <a:r>
              <a:rPr lang="en-US" b="1" i="0" dirty="0">
                <a:solidFill>
                  <a:srgbClr val="374151"/>
                </a:solidFill>
                <a:effectLst/>
                <a:latin typeface="Söhne"/>
              </a:rPr>
              <a:t>Mean Absolute Percentage Error (MAPE):</a:t>
            </a:r>
            <a:r>
              <a:rPr lang="en-US" b="0" i="0" dirty="0">
                <a:solidFill>
                  <a:srgbClr val="374151"/>
                </a:solidFill>
                <a:effectLst/>
                <a:latin typeface="Söhne"/>
              </a:rPr>
              <a:t> MAPE measures the average percentage difference between the predicted values and the actual values, making it useful for understanding the relative error in predictions.</a:t>
            </a:r>
          </a:p>
          <a:p>
            <a:pPr algn="l">
              <a:buFont typeface="+mj-lt"/>
              <a:buAutoNum type="arabicPeriod"/>
            </a:pPr>
            <a:r>
              <a:rPr lang="en-US" b="1" i="0" dirty="0">
                <a:solidFill>
                  <a:srgbClr val="374151"/>
                </a:solidFill>
                <a:effectLst/>
                <a:latin typeface="Söhne"/>
              </a:rPr>
              <a:t>Sales Forecasting for Retailers:</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Business Case:</a:t>
            </a:r>
            <a:r>
              <a:rPr lang="en-US" b="0" i="0" dirty="0">
                <a:solidFill>
                  <a:srgbClr val="374151"/>
                </a:solidFill>
                <a:effectLst/>
                <a:latin typeface="Söhne"/>
              </a:rPr>
              <a:t> A retail chain wants to forecast sales for various products and store locations to optimize inventory, staffing, and marketing strategies.</a:t>
            </a:r>
          </a:p>
          <a:p>
            <a:pPr marL="742950" lvl="1" indent="-285750" algn="l">
              <a:buFont typeface="+mj-lt"/>
              <a:buAutoNum type="arabicPeriod"/>
            </a:pPr>
            <a:r>
              <a:rPr lang="en-US" b="1" i="0" dirty="0">
                <a:solidFill>
                  <a:srgbClr val="374151"/>
                </a:solidFill>
                <a:effectLst/>
                <a:latin typeface="Söhne"/>
              </a:rPr>
              <a:t>Use of MAPE:</a:t>
            </a:r>
            <a:r>
              <a:rPr lang="en-US" b="0" i="0" dirty="0">
                <a:solidFill>
                  <a:srgbClr val="374151"/>
                </a:solidFill>
                <a:effectLst/>
                <a:latin typeface="Söhne"/>
              </a:rPr>
              <a:t> MAPE is employed to assess the accuracy of sales forecasts in percentage terms. It helps the retailer understand how closely their predictions align with actual sales, allowing them to fine-tune inventory, staffing, and promotional efforts.</a:t>
            </a:r>
          </a:p>
          <a:p>
            <a:pPr algn="l">
              <a:buFont typeface="+mj-lt"/>
              <a:buAutoNum type="arabicPeriod"/>
            </a:pPr>
            <a:r>
              <a:rPr lang="en-US" b="1" i="0" dirty="0">
                <a:solidFill>
                  <a:srgbClr val="374151"/>
                </a:solidFill>
                <a:effectLst/>
                <a:latin typeface="Söhne"/>
              </a:rPr>
              <a:t>Financial Portfolio Management:</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Business Case:</a:t>
            </a:r>
            <a:r>
              <a:rPr lang="en-US" b="0" i="0" dirty="0">
                <a:solidFill>
                  <a:srgbClr val="374151"/>
                </a:solidFill>
                <a:effectLst/>
                <a:latin typeface="Söhne"/>
              </a:rPr>
              <a:t> An investment firm uses multiple linear regression to predict the returns of various financial assets within a portfolio.</a:t>
            </a:r>
          </a:p>
          <a:p>
            <a:pPr marL="742950" lvl="1" indent="-285750" algn="l">
              <a:buFont typeface="+mj-lt"/>
              <a:buAutoNum type="arabicPeriod"/>
            </a:pPr>
            <a:r>
              <a:rPr lang="en-US" b="1" i="0" dirty="0">
                <a:solidFill>
                  <a:srgbClr val="374151"/>
                </a:solidFill>
                <a:effectLst/>
                <a:latin typeface="Söhne"/>
              </a:rPr>
              <a:t>Use of MAPE:</a:t>
            </a:r>
            <a:r>
              <a:rPr lang="en-US" b="0" i="0" dirty="0">
                <a:solidFill>
                  <a:srgbClr val="374151"/>
                </a:solidFill>
                <a:effectLst/>
                <a:latin typeface="Söhne"/>
              </a:rPr>
              <a:t> MAPE is used to measure the accuracy of return predictions as a percentage error. This metric helps the firm assess the reliability of its asset return forecasts, assisting in portfolio optimization and risk management.</a:t>
            </a:r>
          </a:p>
          <a:p>
            <a:pPr algn="l"/>
            <a:r>
              <a:rPr lang="en-US" b="1" i="0" dirty="0">
                <a:solidFill>
                  <a:srgbClr val="374151"/>
                </a:solidFill>
                <a:effectLst/>
                <a:latin typeface="Söhne"/>
              </a:rPr>
              <a:t>Root Mean Squared Error (RMSE):</a:t>
            </a:r>
            <a:r>
              <a:rPr lang="en-US" b="0" i="0" dirty="0">
                <a:solidFill>
                  <a:srgbClr val="374151"/>
                </a:solidFill>
                <a:effectLst/>
                <a:latin typeface="Söhne"/>
              </a:rPr>
              <a:t> RMSE measures the square root of the average squared differences between the predicted and actual values. It emphasizes larger errors more than smaller ones and is widely used in various fields.</a:t>
            </a:r>
          </a:p>
          <a:p>
            <a:pPr algn="l">
              <a:buFont typeface="+mj-lt"/>
              <a:buAutoNum type="arabicPeriod"/>
            </a:pPr>
            <a:r>
              <a:rPr lang="en-US" b="1" i="0" dirty="0">
                <a:solidFill>
                  <a:srgbClr val="374151"/>
                </a:solidFill>
                <a:effectLst/>
                <a:latin typeface="Söhne"/>
              </a:rPr>
              <a:t>Real Estate Price Prediction:</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Business Case:</a:t>
            </a:r>
            <a:r>
              <a:rPr lang="en-US" b="0" i="0" dirty="0">
                <a:solidFill>
                  <a:srgbClr val="374151"/>
                </a:solidFill>
                <a:effectLst/>
                <a:latin typeface="Söhne"/>
              </a:rPr>
              <a:t> A real estate agency builds a multiple linear regression model to predict property prices based on features like location, size, and amenities.</a:t>
            </a:r>
          </a:p>
          <a:p>
            <a:pPr marL="742950" lvl="1" indent="-285750" algn="l">
              <a:buFont typeface="+mj-lt"/>
              <a:buAutoNum type="arabicPeriod"/>
            </a:pPr>
            <a:r>
              <a:rPr lang="en-US" b="1" i="0" dirty="0">
                <a:solidFill>
                  <a:srgbClr val="374151"/>
                </a:solidFill>
                <a:effectLst/>
                <a:latin typeface="Söhne"/>
              </a:rPr>
              <a:t>Use of RMSE:</a:t>
            </a:r>
            <a:r>
              <a:rPr lang="en-US" b="0" i="0" dirty="0">
                <a:solidFill>
                  <a:srgbClr val="374151"/>
                </a:solidFill>
                <a:effectLst/>
                <a:latin typeface="Söhne"/>
              </a:rPr>
              <a:t> RMSE is employed to evaluate the model's accuracy in predicting property prices. It provides insight into the magnitude of errors in price predictions, helping buyers and sellers make informed decisions.</a:t>
            </a:r>
          </a:p>
          <a:p>
            <a:pPr algn="l">
              <a:buFont typeface="+mj-lt"/>
              <a:buAutoNum type="arabicPeriod"/>
            </a:pPr>
            <a:r>
              <a:rPr lang="en-US" b="1" i="0" dirty="0">
                <a:solidFill>
                  <a:srgbClr val="374151"/>
                </a:solidFill>
                <a:effectLst/>
                <a:latin typeface="Söhne"/>
              </a:rPr>
              <a:t>Manufacturing Quality Control:</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Business Case:</a:t>
            </a:r>
            <a:r>
              <a:rPr lang="en-US" b="0" i="0" dirty="0">
                <a:solidFill>
                  <a:srgbClr val="374151"/>
                </a:solidFill>
                <a:effectLst/>
                <a:latin typeface="Söhne"/>
              </a:rPr>
              <a:t> A manufacturing company uses regression to predict product quality based on process parameters. High-quality products lead to cost savings and customer satisfaction.</a:t>
            </a:r>
          </a:p>
          <a:p>
            <a:pPr marL="742950" lvl="1" indent="-285750" algn="l">
              <a:buFont typeface="+mj-lt"/>
              <a:buAutoNum type="arabicPeriod"/>
            </a:pPr>
            <a:r>
              <a:rPr lang="en-US" b="1" i="0" dirty="0">
                <a:solidFill>
                  <a:srgbClr val="374151"/>
                </a:solidFill>
                <a:effectLst/>
                <a:latin typeface="Söhne"/>
              </a:rPr>
              <a:t>Use of RMSE:</a:t>
            </a:r>
            <a:r>
              <a:rPr lang="en-US" b="0" i="0" dirty="0">
                <a:solidFill>
                  <a:srgbClr val="374151"/>
                </a:solidFill>
                <a:effectLst/>
                <a:latin typeface="Söhne"/>
              </a:rPr>
              <a:t> RMSE is used to measure the accuracy of quality predictions. It highlights deviations from expected quality levels, allowing the company to identify and address process issues that affect product quality.</a:t>
            </a:r>
          </a:p>
          <a:p>
            <a:pPr marL="0" lvl="0" indent="0" algn="l" rtl="0">
              <a:spcBef>
                <a:spcPts val="0"/>
              </a:spcBef>
              <a:spcAft>
                <a:spcPts val="0"/>
              </a:spcAft>
              <a:buNone/>
            </a:pPr>
            <a:endParaRPr dirty="0"/>
          </a:p>
        </p:txBody>
      </p:sp>
      <p:sp>
        <p:nvSpPr>
          <p:cNvPr id="135" name="Google Shape;135;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4" name="Google Shape;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indent="0">
              <a:buFont typeface="Arial" panose="020B0604020202020204" pitchFamily="34" charset="0"/>
              <a:buNone/>
            </a:pPr>
            <a:r>
              <a:rPr lang="en-US" b="1" dirty="0"/>
              <a:t>Training Data:</a:t>
            </a:r>
          </a:p>
          <a:p>
            <a:pPr>
              <a:buFont typeface="Arial" panose="020B0604020202020204" pitchFamily="34" charset="0"/>
              <a:buChar char="•"/>
            </a:pPr>
            <a:endParaRPr lang="en-US" b="1" dirty="0"/>
          </a:p>
          <a:p>
            <a:pPr>
              <a:buFont typeface="Arial" panose="020B0604020202020204" pitchFamily="34" charset="0"/>
              <a:buChar char="•"/>
            </a:pPr>
            <a:r>
              <a:rPr lang="en-US" b="1" dirty="0"/>
              <a:t>ME (Mean Error)</a:t>
            </a:r>
            <a:r>
              <a:rPr lang="en-US" dirty="0"/>
              <a:t>:</a:t>
            </a:r>
          </a:p>
          <a:p>
            <a:pPr marL="742950" lvl="1" indent="-285750">
              <a:buFont typeface="Arial" panose="020B0604020202020204" pitchFamily="34" charset="0"/>
              <a:buChar char="•"/>
            </a:pPr>
            <a:r>
              <a:rPr lang="en-US" b="1" dirty="0"/>
              <a:t>-9.73e-12</a:t>
            </a:r>
            <a:r>
              <a:rPr lang="en-US" dirty="0"/>
              <a:t> (essentially 0): This value is very close to 0, meaning that on average, the model does not have a systematic bias in the training data (i.e., it is not consistently under-predicting or over-predicting).</a:t>
            </a:r>
          </a:p>
          <a:p>
            <a:pPr marL="742950" lvl="1" indent="-285750">
              <a:buFont typeface="Arial" panose="020B0604020202020204" pitchFamily="34" charset="0"/>
              <a:buChar char="•"/>
            </a:pPr>
            <a:r>
              <a:rPr lang="en-US" dirty="0"/>
              <a:t>A value close to 0 is good because it indicates that, on average, the predictions are balanced between over- and under-prediction.</a:t>
            </a:r>
          </a:p>
          <a:p>
            <a:pPr>
              <a:buFont typeface="Arial" panose="020B0604020202020204" pitchFamily="34" charset="0"/>
              <a:buChar char="•"/>
            </a:pPr>
            <a:r>
              <a:rPr lang="en-US" b="1" dirty="0"/>
              <a:t>RMSE (Root Mean Squared Error)</a:t>
            </a:r>
            <a:r>
              <a:rPr lang="en-US" dirty="0"/>
              <a:t>:</a:t>
            </a:r>
          </a:p>
          <a:p>
            <a:pPr marL="742950" lvl="1" indent="-285750">
              <a:buFont typeface="Arial" panose="020B0604020202020204" pitchFamily="34" charset="0"/>
              <a:buChar char="•"/>
            </a:pPr>
            <a:r>
              <a:rPr lang="en-US" b="1" dirty="0"/>
              <a:t>958.95</a:t>
            </a:r>
            <a:r>
              <a:rPr lang="en-US" dirty="0"/>
              <a:t>: This metric measures the average magnitude of the prediction errors, penalizing larger errors more than smaller ones. A lower RMSE means the model fits the data better, but RMSE can be sensitive to outliers.</a:t>
            </a:r>
          </a:p>
          <a:p>
            <a:pPr marL="742950" lvl="1" indent="-285750">
              <a:buFont typeface="Arial" panose="020B0604020202020204" pitchFamily="34" charset="0"/>
              <a:buChar char="•"/>
            </a:pPr>
            <a:r>
              <a:rPr lang="en-US" b="1" dirty="0"/>
              <a:t>958.95</a:t>
            </a:r>
            <a:r>
              <a:rPr lang="en-US" dirty="0"/>
              <a:t> means that, on average, the model's predictions on the training set are off by approximately $</a:t>
            </a:r>
            <a:r>
              <a:rPr lang="en-US" b="1" dirty="0"/>
              <a:t>959</a:t>
            </a:r>
            <a:r>
              <a:rPr lang="en-US" dirty="0"/>
              <a:t>.</a:t>
            </a:r>
          </a:p>
          <a:p>
            <a:pPr>
              <a:buFont typeface="Arial" panose="020B0604020202020204" pitchFamily="34" charset="0"/>
              <a:buChar char="•"/>
            </a:pPr>
            <a:r>
              <a:rPr lang="en-US" b="1" dirty="0"/>
              <a:t>MAE (Mean Absolute Error)</a:t>
            </a:r>
            <a:r>
              <a:rPr lang="en-US" dirty="0"/>
              <a:t>:</a:t>
            </a:r>
          </a:p>
          <a:p>
            <a:pPr marL="742950" lvl="1" indent="-285750">
              <a:buFont typeface="Arial" panose="020B0604020202020204" pitchFamily="34" charset="0"/>
              <a:buChar char="•"/>
            </a:pPr>
            <a:r>
              <a:rPr lang="en-US" b="1" dirty="0"/>
              <a:t>747.39</a:t>
            </a:r>
            <a:r>
              <a:rPr lang="en-US" dirty="0"/>
              <a:t>: This is the average of the absolute errors, and it is generally easier to interpret than RMSE because it does not penalize larger errors disproportionately. In this case, the average prediction error is around $</a:t>
            </a:r>
            <a:r>
              <a:rPr lang="en-US" b="1" dirty="0"/>
              <a:t>747 </a:t>
            </a:r>
            <a:r>
              <a:rPr lang="en-US" dirty="0"/>
              <a:t>on the training set.</a:t>
            </a:r>
          </a:p>
          <a:p>
            <a:pPr>
              <a:buFont typeface="Arial" panose="020B0604020202020204" pitchFamily="34" charset="0"/>
              <a:buChar char="•"/>
            </a:pPr>
            <a:r>
              <a:rPr lang="en-US" b="1" dirty="0"/>
              <a:t>MPE (Mean Percentage Error)</a:t>
            </a:r>
            <a:r>
              <a:rPr lang="en-US" dirty="0"/>
              <a:t>:</a:t>
            </a:r>
          </a:p>
          <a:p>
            <a:pPr marL="742950" lvl="1" indent="-285750">
              <a:buFont typeface="Arial" panose="020B0604020202020204" pitchFamily="34" charset="0"/>
              <a:buChar char="•"/>
            </a:pPr>
            <a:r>
              <a:rPr lang="en-US" b="1" dirty="0"/>
              <a:t>-0.67%</a:t>
            </a:r>
            <a:r>
              <a:rPr lang="en-US" dirty="0"/>
              <a:t>: This indicates that, on average, the model underestimates the price by </a:t>
            </a:r>
            <a:r>
              <a:rPr lang="en-US" b="1" dirty="0"/>
              <a:t>0.67%</a:t>
            </a:r>
            <a:r>
              <a:rPr lang="en-US" dirty="0"/>
              <a:t> on the training set. The negative sign shows a slight tendency to under-predict the actual values.</a:t>
            </a:r>
          </a:p>
          <a:p>
            <a:pPr>
              <a:buFont typeface="Arial" panose="020B0604020202020204" pitchFamily="34" charset="0"/>
              <a:buChar char="•"/>
            </a:pPr>
            <a:r>
              <a:rPr lang="en-US" b="1" dirty="0"/>
              <a:t>MAPE (Mean Absolute Percentage Error)</a:t>
            </a:r>
            <a:r>
              <a:rPr lang="en-US" dirty="0"/>
              <a:t>:</a:t>
            </a:r>
          </a:p>
          <a:p>
            <a:pPr marL="742950" lvl="1" indent="-285750">
              <a:buFont typeface="Arial" panose="020B0604020202020204" pitchFamily="34" charset="0"/>
              <a:buChar char="•"/>
            </a:pPr>
            <a:r>
              <a:rPr lang="en-US" b="1" dirty="0"/>
              <a:t>7.42%</a:t>
            </a:r>
            <a:r>
              <a:rPr lang="en-US" dirty="0"/>
              <a:t>: This metric expresses the error as a percentage of the actual value. On average, the model's predictions are off by around </a:t>
            </a:r>
            <a:r>
              <a:rPr lang="en-US" b="1" dirty="0"/>
              <a:t>7.42%</a:t>
            </a:r>
            <a:r>
              <a:rPr lang="en-US" dirty="0"/>
              <a:t> of the actual car price.</a:t>
            </a:r>
          </a:p>
          <a:p>
            <a:pPr algn="l"/>
            <a:endParaRPr lang="en-US" dirty="0"/>
          </a:p>
          <a:p>
            <a:pPr algn="l"/>
            <a:endParaRPr lang="en-US" dirty="0"/>
          </a:p>
          <a:p>
            <a:pPr algn="l"/>
            <a:r>
              <a:rPr lang="en-US" dirty="0"/>
              <a:t>Validation Data:</a:t>
            </a:r>
          </a:p>
          <a:p>
            <a:pPr algn="l"/>
            <a:endParaRPr lang="en-US" dirty="0"/>
          </a:p>
          <a:p>
            <a:r>
              <a:rPr lang="en-US" b="1" dirty="0"/>
              <a:t>ME (Mean Error)</a:t>
            </a:r>
            <a:r>
              <a:rPr lang="en-US" dirty="0"/>
              <a:t>:</a:t>
            </a:r>
          </a:p>
          <a:p>
            <a:pPr>
              <a:buFont typeface="Arial" panose="020B0604020202020204" pitchFamily="34" charset="0"/>
              <a:buChar char="•"/>
            </a:pPr>
            <a:r>
              <a:rPr lang="en-US" b="1" dirty="0"/>
              <a:t>-0.34</a:t>
            </a:r>
            <a:r>
              <a:rPr lang="en-US" dirty="0"/>
              <a:t>: Again, this value is close to 0, indicating that there is no significant bias in the predictions on the validation set. The model is not systematically over-predicting or under-predicting on unseen data.</a:t>
            </a:r>
          </a:p>
          <a:p>
            <a:r>
              <a:rPr lang="en-US" b="1" dirty="0"/>
              <a:t>RMSE (Root Mean Squared Error)</a:t>
            </a:r>
            <a:r>
              <a:rPr lang="en-US" dirty="0"/>
              <a:t>:</a:t>
            </a:r>
          </a:p>
          <a:p>
            <a:pPr>
              <a:buFont typeface="Arial" panose="020B0604020202020204" pitchFamily="34" charset="0"/>
              <a:buChar char="•"/>
            </a:pPr>
            <a:r>
              <a:rPr lang="en-US" b="1" dirty="0"/>
              <a:t>1350.15</a:t>
            </a:r>
            <a:r>
              <a:rPr lang="en-US" dirty="0"/>
              <a:t>: The RMSE on the validation set is higher than on the training set (1350.15 vs. 958.95), suggesting that the model does not generalize as well to unseen data. However, this is not an unusual discrepancy, as the model is expected to perform slightly worse on validation data.</a:t>
            </a:r>
          </a:p>
          <a:p>
            <a:pPr>
              <a:buFont typeface="Arial" panose="020B0604020202020204" pitchFamily="34" charset="0"/>
              <a:buChar char="•"/>
            </a:pPr>
            <a:r>
              <a:rPr lang="en-US" dirty="0"/>
              <a:t>The error of </a:t>
            </a:r>
            <a:r>
              <a:rPr lang="en-US" b="1" dirty="0"/>
              <a:t>1350 units</a:t>
            </a:r>
            <a:r>
              <a:rPr lang="en-US" dirty="0"/>
              <a:t> indicates a larger average deviation from the actual prices compared to the training set.</a:t>
            </a:r>
          </a:p>
          <a:p>
            <a:r>
              <a:rPr lang="en-US" b="1" dirty="0"/>
              <a:t>MAE (Mean Absolute Error)</a:t>
            </a:r>
            <a:r>
              <a:rPr lang="en-US" dirty="0"/>
              <a:t>:</a:t>
            </a:r>
          </a:p>
          <a:p>
            <a:pPr>
              <a:buFont typeface="Arial" panose="020B0604020202020204" pitchFamily="34" charset="0"/>
              <a:buChar char="•"/>
            </a:pPr>
            <a:r>
              <a:rPr lang="en-US" b="1" dirty="0"/>
              <a:t>901.33</a:t>
            </a:r>
            <a:r>
              <a:rPr lang="en-US" dirty="0"/>
              <a:t>: The average absolute error is also higher on the validation set than on the training set (901.33 vs. 747.39). This again indicates that the model is performing worse on unseen data, but the difference is not extreme.</a:t>
            </a:r>
          </a:p>
          <a:p>
            <a:r>
              <a:rPr lang="en-US" b="1" dirty="0"/>
              <a:t>MPE (Mean Percentage Error)</a:t>
            </a:r>
            <a:r>
              <a:rPr lang="en-US" dirty="0"/>
              <a:t>:</a:t>
            </a:r>
          </a:p>
          <a:p>
            <a:pPr>
              <a:buFont typeface="Arial" panose="020B0604020202020204" pitchFamily="34" charset="0"/>
              <a:buChar char="•"/>
            </a:pPr>
            <a:r>
              <a:rPr lang="en-US" b="1" dirty="0"/>
              <a:t>-1.12%</a:t>
            </a:r>
            <a:r>
              <a:rPr lang="en-US" dirty="0"/>
              <a:t>: The model slightly underestimates the prices by </a:t>
            </a:r>
            <a:r>
              <a:rPr lang="en-US" b="1" dirty="0"/>
              <a:t>1.12%</a:t>
            </a:r>
            <a:r>
              <a:rPr lang="en-US" dirty="0"/>
              <a:t> on average in the validation set, a slightly higher under-prediction bias than on the training set.</a:t>
            </a:r>
          </a:p>
          <a:p>
            <a:r>
              <a:rPr lang="en-US" b="1" dirty="0"/>
              <a:t>MAPE (Mean Absolute Percentage Error)</a:t>
            </a:r>
            <a:r>
              <a:rPr lang="en-US" dirty="0"/>
              <a:t>:</a:t>
            </a:r>
          </a:p>
          <a:p>
            <a:pPr>
              <a:buFont typeface="Arial" panose="020B0604020202020204" pitchFamily="34" charset="0"/>
              <a:buChar char="•"/>
            </a:pPr>
            <a:r>
              <a:rPr lang="en-US" b="1" dirty="0"/>
              <a:t>9.49%</a:t>
            </a:r>
            <a:r>
              <a:rPr lang="en-US" dirty="0"/>
              <a:t>: The average prediction error on the validation set is </a:t>
            </a:r>
            <a:r>
              <a:rPr lang="en-US" b="1" dirty="0"/>
              <a:t>9.49%</a:t>
            </a:r>
            <a:r>
              <a:rPr lang="en-US" dirty="0"/>
              <a:t>, which is higher than the training set (7.42%). This indicates that the model is less accurate on unseen data but still within a reasonable range for many applications.</a:t>
            </a:r>
          </a:p>
          <a:p>
            <a:pPr algn="l"/>
            <a:endParaRPr lang="en-US" dirty="0"/>
          </a:p>
          <a:p>
            <a:r>
              <a:rPr lang="en-US" b="1" dirty="0"/>
              <a:t>Key Observations and Interpretation:</a:t>
            </a:r>
          </a:p>
          <a:p>
            <a:pPr>
              <a:buFont typeface="+mj-lt"/>
              <a:buAutoNum type="arabicPeriod"/>
            </a:pPr>
            <a:r>
              <a:rPr lang="en-US" b="1" dirty="0"/>
              <a:t>Generalization</a:t>
            </a:r>
            <a:r>
              <a:rPr lang="en-US" dirty="0"/>
              <a:t>:</a:t>
            </a:r>
          </a:p>
          <a:p>
            <a:pPr marL="742950" lvl="1" indent="-285750">
              <a:buFont typeface="+mj-lt"/>
              <a:buAutoNum type="arabicPeriod"/>
            </a:pPr>
            <a:r>
              <a:rPr lang="en-US" dirty="0"/>
              <a:t>The model's performance is </a:t>
            </a:r>
            <a:r>
              <a:rPr lang="en-US" b="1" dirty="0"/>
              <a:t>slightly worse</a:t>
            </a:r>
            <a:r>
              <a:rPr lang="en-US" dirty="0"/>
              <a:t> on the validation set than on the training set, which is expected in most cases because the model has not seen the validation data during training.</a:t>
            </a:r>
          </a:p>
          <a:p>
            <a:pPr marL="742950" lvl="1" indent="-285750">
              <a:buFont typeface="+mj-lt"/>
              <a:buAutoNum type="arabicPeriod"/>
            </a:pPr>
            <a:r>
              <a:rPr lang="en-US" dirty="0"/>
              <a:t>The </a:t>
            </a:r>
            <a:r>
              <a:rPr lang="en-US" b="1" dirty="0"/>
              <a:t>RMSE</a:t>
            </a:r>
            <a:r>
              <a:rPr lang="en-US" dirty="0"/>
              <a:t> increased from </a:t>
            </a:r>
            <a:r>
              <a:rPr lang="en-US" b="1" dirty="0"/>
              <a:t>959</a:t>
            </a:r>
            <a:r>
              <a:rPr lang="en-US" dirty="0"/>
              <a:t> on the training set to </a:t>
            </a:r>
            <a:r>
              <a:rPr lang="en-US" b="1" dirty="0"/>
              <a:t>1350</a:t>
            </a:r>
            <a:r>
              <a:rPr lang="en-US" dirty="0"/>
              <a:t> on the validation set, and the </a:t>
            </a:r>
            <a:r>
              <a:rPr lang="en-US" b="1" dirty="0"/>
              <a:t>MAPE</a:t>
            </a:r>
            <a:r>
              <a:rPr lang="en-US" dirty="0"/>
              <a:t> increased from </a:t>
            </a:r>
            <a:r>
              <a:rPr lang="en-US" b="1" dirty="0"/>
              <a:t>7.42%</a:t>
            </a:r>
            <a:r>
              <a:rPr lang="en-US" dirty="0"/>
              <a:t> to </a:t>
            </a:r>
            <a:r>
              <a:rPr lang="en-US" b="1" dirty="0"/>
              <a:t>9.49%</a:t>
            </a:r>
            <a:r>
              <a:rPr lang="en-US" dirty="0"/>
              <a:t>. While there is a performance drop, this is not extreme, which suggests the model </a:t>
            </a:r>
            <a:r>
              <a:rPr lang="en-US" b="1" dirty="0"/>
              <a:t>generalizes reasonably well</a:t>
            </a:r>
            <a:r>
              <a:rPr lang="en-US" dirty="0"/>
              <a:t>.</a:t>
            </a:r>
          </a:p>
          <a:p>
            <a:pPr>
              <a:buFont typeface="+mj-lt"/>
              <a:buAutoNum type="arabicPeriod"/>
            </a:pPr>
            <a:r>
              <a:rPr lang="en-US" b="1" dirty="0"/>
              <a:t>Overfitting</a:t>
            </a:r>
            <a:r>
              <a:rPr lang="en-US" dirty="0"/>
              <a:t>:</a:t>
            </a:r>
          </a:p>
          <a:p>
            <a:pPr marL="742950" lvl="1" indent="-285750">
              <a:buFont typeface="+mj-lt"/>
              <a:buAutoNum type="arabicPeriod"/>
            </a:pPr>
            <a:r>
              <a:rPr lang="en-US" dirty="0"/>
              <a:t>The increase in error metrics on the validation set could indicate </a:t>
            </a:r>
            <a:r>
              <a:rPr lang="en-US" b="1" dirty="0"/>
              <a:t>some degree of overfitting</a:t>
            </a:r>
            <a:r>
              <a:rPr lang="en-US" dirty="0"/>
              <a:t>, but the difference is not too large. If the validation errors had been much higher than the training errors, it would suggest overfitting, but here the model seems to be performing fairly well.</a:t>
            </a:r>
          </a:p>
          <a:p>
            <a:pPr>
              <a:buFont typeface="+mj-lt"/>
              <a:buAutoNum type="arabicPeriod"/>
            </a:pPr>
            <a:r>
              <a:rPr lang="en-US" b="1" dirty="0"/>
              <a:t>Bias</a:t>
            </a:r>
            <a:r>
              <a:rPr lang="en-US" dirty="0"/>
              <a:t>:</a:t>
            </a:r>
          </a:p>
          <a:p>
            <a:pPr marL="742950" lvl="1" indent="-285750">
              <a:buFont typeface="+mj-lt"/>
              <a:buAutoNum type="arabicPeriod"/>
            </a:pPr>
            <a:r>
              <a:rPr lang="en-US" dirty="0"/>
              <a:t>The </a:t>
            </a:r>
            <a:r>
              <a:rPr lang="en-US" b="1" dirty="0"/>
              <a:t>MPE</a:t>
            </a:r>
            <a:r>
              <a:rPr lang="en-US" dirty="0"/>
              <a:t> values are slightly negative for both the training and validation sets, indicating a </a:t>
            </a:r>
            <a:r>
              <a:rPr lang="en-US" b="1" dirty="0"/>
              <a:t>small bias</a:t>
            </a:r>
            <a:r>
              <a:rPr lang="en-US" dirty="0"/>
              <a:t> toward </a:t>
            </a:r>
            <a:r>
              <a:rPr lang="en-US" b="1" dirty="0"/>
              <a:t>under-predicting</a:t>
            </a:r>
            <a:r>
              <a:rPr lang="en-US" dirty="0"/>
              <a:t> car prices. However, the bias is minor (around </a:t>
            </a:r>
            <a:r>
              <a:rPr lang="en-US" b="1" dirty="0"/>
              <a:t>0.67%</a:t>
            </a:r>
            <a:r>
              <a:rPr lang="en-US" dirty="0"/>
              <a:t> and </a:t>
            </a:r>
            <a:r>
              <a:rPr lang="en-US" b="1" dirty="0"/>
              <a:t>1.12%</a:t>
            </a:r>
            <a:r>
              <a:rPr lang="en-US" dirty="0"/>
              <a:t>, respectively) and likely not a major concern.</a:t>
            </a:r>
          </a:p>
          <a:p>
            <a:pPr>
              <a:buFont typeface="+mj-lt"/>
              <a:buAutoNum type="arabicPeriod"/>
            </a:pPr>
            <a:r>
              <a:rPr lang="en-US" b="1" dirty="0"/>
              <a:t>Accuracy</a:t>
            </a:r>
            <a:r>
              <a:rPr lang="en-US" dirty="0"/>
              <a:t>:</a:t>
            </a:r>
          </a:p>
          <a:p>
            <a:pPr marL="742950" lvl="1" indent="-285750">
              <a:buFont typeface="+mj-lt"/>
              <a:buAutoNum type="arabicPeriod"/>
            </a:pPr>
            <a:r>
              <a:rPr lang="en-US" dirty="0"/>
              <a:t>The </a:t>
            </a:r>
            <a:r>
              <a:rPr lang="en-US" b="1" dirty="0"/>
              <a:t>MAPE</a:t>
            </a:r>
            <a:r>
              <a:rPr lang="en-US" dirty="0"/>
              <a:t> on the validation set is </a:t>
            </a:r>
            <a:r>
              <a:rPr lang="en-US" b="1" dirty="0"/>
              <a:t>9.49%</a:t>
            </a:r>
            <a:r>
              <a:rPr lang="en-US" dirty="0"/>
              <a:t>, meaning that on average, the model's predictions are within </a:t>
            </a:r>
            <a:r>
              <a:rPr lang="en-US" b="1" dirty="0"/>
              <a:t>9.5%</a:t>
            </a:r>
            <a:r>
              <a:rPr lang="en-US" dirty="0"/>
              <a:t> of the actual prices. Depending on the business context, this level of accuracy might be acceptable or might indicate the need for improvement.</a:t>
            </a:r>
          </a:p>
          <a:p>
            <a:pPr algn="l"/>
            <a:endParaRPr lang="en-US" dirty="0"/>
          </a:p>
        </p:txBody>
      </p:sp>
      <p:sp>
        <p:nvSpPr>
          <p:cNvPr id="135" name="Google Shape;135;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1091359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2" name="Google Shape;142;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8" name="Google Shape;148;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9" name="Google Shape;149;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
        <p:cNvGrpSpPr/>
        <p:nvPr/>
      </p:nvGrpSpPr>
      <p:grpSpPr>
        <a:xfrm>
          <a:off x="0" y="0"/>
          <a:ext cx="0" cy="0"/>
          <a:chOff x="0" y="0"/>
          <a:chExt cx="0" cy="0"/>
        </a:xfrm>
      </p:grpSpPr>
      <p:sp>
        <p:nvSpPr>
          <p:cNvPr id="18" name="Google Shape;18;p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12"/>
          <p:cNvSpPr txBox="1">
            <a:spLocks noGrp="1"/>
          </p:cNvSpPr>
          <p:nvPr>
            <p:ph type="title"/>
          </p:nvPr>
        </p:nvSpPr>
        <p:spPr>
          <a:xfrm rot="5400000">
            <a:off x="4709477" y="2194564"/>
            <a:ext cx="5851525" cy="201168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2"/>
          <p:cNvSpPr txBox="1">
            <a:spLocks noGrp="1"/>
          </p:cNvSpPr>
          <p:nvPr>
            <p:ph type="body" idx="1"/>
          </p:nvPr>
        </p:nvSpPr>
        <p:spPr>
          <a:xfrm rot="5400000">
            <a:off x="769937" y="419103"/>
            <a:ext cx="5851525" cy="55626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8" name="Google Shape;98;p1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2"/>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25" name="Google Shape;25;p3"/>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914400" y="1447800"/>
            <a:ext cx="3749040" cy="45720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31" name="Google Shape;31;p4"/>
          <p:cNvSpPr txBox="1">
            <a:spLocks noGrp="1"/>
          </p:cNvSpPr>
          <p:nvPr>
            <p:ph type="body" idx="2"/>
          </p:nvPr>
        </p:nvSpPr>
        <p:spPr>
          <a:xfrm>
            <a:off x="4933950" y="1447800"/>
            <a:ext cx="3749040" cy="45720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32" name="Google Shape;32;p4"/>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5"/>
        <p:cNvGrpSpPr/>
        <p:nvPr/>
      </p:nvGrpSpPr>
      <p:grpSpPr>
        <a:xfrm>
          <a:off x="0" y="0"/>
          <a:ext cx="0" cy="0"/>
          <a:chOff x="0" y="0"/>
          <a:chExt cx="0" cy="0"/>
        </a:xfrm>
      </p:grpSpPr>
      <p:sp>
        <p:nvSpPr>
          <p:cNvPr id="36" name="Google Shape;36;p5"/>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a:blip r:embed="rId2">
            <a:alphaModFix/>
          </a:blip>
          <a:stretch>
            <a:fillRect/>
          </a:stretch>
        </a:blipFill>
        <a:effectLst/>
      </p:bgPr>
    </p:bg>
    <p:spTree>
      <p:nvGrpSpPr>
        <p:cNvPr id="1" name="Shape 48"/>
        <p:cNvGrpSpPr/>
        <p:nvPr/>
      </p:nvGrpSpPr>
      <p:grpSpPr>
        <a:xfrm>
          <a:off x="0" y="0"/>
          <a:ext cx="0" cy="0"/>
          <a:chOff x="0" y="0"/>
          <a:chExt cx="0" cy="0"/>
        </a:xfrm>
      </p:grpSpPr>
      <p:sp>
        <p:nvSpPr>
          <p:cNvPr id="49" name="Google Shape;49;p7"/>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 name="Google Shape;50;p7"/>
          <p:cNvSpPr/>
          <p:nvPr/>
        </p:nvSpPr>
        <p:spPr>
          <a:xfrm>
            <a:off x="65088" y="69850"/>
            <a:ext cx="9013825" cy="6691313"/>
          </a:xfrm>
          <a:prstGeom prst="roundRect">
            <a:avLst>
              <a:gd name="adj" fmla="val 4929"/>
            </a:avLst>
          </a:prstGeom>
          <a:blipFill rotWithShape="1">
            <a:blip r:embed="rId2">
              <a:alphaModFix/>
            </a:blip>
            <a:stretch>
              <a:fillRect/>
            </a:stretch>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 name="Google Shape;51;p7"/>
          <p:cNvSpPr/>
          <p:nvPr/>
        </p:nvSpPr>
        <p:spPr>
          <a:xfrm>
            <a:off x="63500" y="1449388"/>
            <a:ext cx="9020175" cy="15271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 name="Google Shape;52;p7"/>
          <p:cNvSpPr/>
          <p:nvPr/>
        </p:nvSpPr>
        <p:spPr>
          <a:xfrm>
            <a:off x="63500" y="1397000"/>
            <a:ext cx="9020175" cy="120650"/>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3" name="Google Shape;53;p7"/>
          <p:cNvSpPr/>
          <p:nvPr/>
        </p:nvSpPr>
        <p:spPr>
          <a:xfrm>
            <a:off x="63500" y="2976563"/>
            <a:ext cx="9020175" cy="111125"/>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4" name="Google Shape;54;p7"/>
          <p:cNvSpPr txBox="1">
            <a:spLocks noGrp="1"/>
          </p:cNvSpPr>
          <p:nvPr>
            <p:ph type="subTitle" idx="1"/>
          </p:nvPr>
        </p:nvSpPr>
        <p:spPr>
          <a:xfrm>
            <a:off x="1295400" y="3200400"/>
            <a:ext cx="6400800" cy="1600200"/>
          </a:xfrm>
          <a:prstGeom prst="rect">
            <a:avLst/>
          </a:prstGeom>
          <a:noFill/>
          <a:ln>
            <a:noFill/>
          </a:ln>
        </p:spPr>
        <p:txBody>
          <a:bodyPr spcFirstLastPara="1" wrap="square" lIns="91425" tIns="45700" rIns="91425" bIns="45700" anchor="t" anchorCtr="0">
            <a:noAutofit/>
          </a:bodyPr>
          <a:lstStyle>
            <a:lvl1pPr lvl="0" algn="ctr">
              <a:spcBef>
                <a:spcPts val="575"/>
              </a:spcBef>
              <a:spcAft>
                <a:spcPts val="0"/>
              </a:spcAft>
              <a:buSzPts val="2210"/>
              <a:buNone/>
              <a:defRPr sz="2600">
                <a:solidFill>
                  <a:schemeClr val="dk2"/>
                </a:solidFill>
              </a:defRPr>
            </a:lvl1pPr>
            <a:lvl2pPr lvl="1" algn="ctr">
              <a:spcBef>
                <a:spcPts val="375"/>
              </a:spcBef>
              <a:spcAft>
                <a:spcPts val="0"/>
              </a:spcAft>
              <a:buSzPts val="1530"/>
              <a:buNone/>
              <a:defRPr/>
            </a:lvl2pPr>
            <a:lvl3pPr lvl="2" algn="ctr">
              <a:spcBef>
                <a:spcPts val="375"/>
              </a:spcBef>
              <a:spcAft>
                <a:spcPts val="0"/>
              </a:spcAft>
              <a:buSzPts val="1530"/>
              <a:buNone/>
              <a:defRPr/>
            </a:lvl3pPr>
            <a:lvl4pPr lvl="3" algn="ctr">
              <a:spcBef>
                <a:spcPts val="375"/>
              </a:spcBef>
              <a:spcAft>
                <a:spcPts val="0"/>
              </a:spcAft>
              <a:buSzPts val="1440"/>
              <a:buNone/>
              <a:defRPr/>
            </a:lvl4pPr>
            <a:lvl5pPr lvl="4" algn="ctr">
              <a:spcBef>
                <a:spcPts val="375"/>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a:endParaRPr/>
          </a:p>
        </p:txBody>
      </p:sp>
      <p:sp>
        <p:nvSpPr>
          <p:cNvPr id="55" name="Google Shape;55;p7"/>
          <p:cNvSpPr txBox="1">
            <a:spLocks noGrp="1"/>
          </p:cNvSpPr>
          <p:nvPr>
            <p:ph type="ctrTitle"/>
          </p:nvPr>
        </p:nvSpPr>
        <p:spPr>
          <a:xfrm>
            <a:off x="457200" y="1505930"/>
            <a:ext cx="8229600" cy="1470025"/>
          </a:xfrm>
          <a:prstGeom prst="rect">
            <a:avLst/>
          </a:prstGeom>
          <a:noFill/>
          <a:ln>
            <a:noFill/>
          </a:ln>
        </p:spPr>
        <p:txBody>
          <a:bodyPr spcFirstLastPara="1" wrap="square" lIns="91425" tIns="45700" rIns="91425" bIns="91425"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a:blip r:embed="rId2">
            <a:alphaModFix/>
          </a:blip>
          <a:stretch>
            <a:fillRect/>
          </a:stretch>
        </a:blipFill>
        <a:effectLst/>
      </p:bgPr>
    </p:bg>
    <p:spTree>
      <p:nvGrpSpPr>
        <p:cNvPr id="1" name="Shape 59"/>
        <p:cNvGrpSpPr/>
        <p:nvPr/>
      </p:nvGrpSpPr>
      <p:grpSpPr>
        <a:xfrm>
          <a:off x="0" y="0"/>
          <a:ext cx="0" cy="0"/>
          <a:chOff x="0" y="0"/>
          <a:chExt cx="0" cy="0"/>
        </a:xfrm>
      </p:grpSpPr>
      <p:sp>
        <p:nvSpPr>
          <p:cNvPr id="60" name="Google Shape;60;p8"/>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 name="Google Shape;61;p8"/>
          <p:cNvSpPr/>
          <p:nvPr/>
        </p:nvSpPr>
        <p:spPr>
          <a:xfrm>
            <a:off x="65313" y="69755"/>
            <a:ext cx="9013372" cy="6692201"/>
          </a:xfrm>
          <a:prstGeom prst="roundRect">
            <a:avLst>
              <a:gd name="adj" fmla="val 4929"/>
            </a:avLst>
          </a:prstGeom>
          <a:blipFill rotWithShape="1">
            <a:blip r:embed="rId2">
              <a:alphaModFix/>
            </a:blip>
            <a:stretch>
              <a:fillRect/>
            </a:stretch>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8"/>
          <p:cNvSpPr/>
          <p:nvPr/>
        </p:nvSpPr>
        <p:spPr>
          <a:xfrm rot="10800000" flipH="1">
            <a:off x="69850" y="2376488"/>
            <a:ext cx="9013825" cy="920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8"/>
          <p:cNvSpPr/>
          <p:nvPr/>
        </p:nvSpPr>
        <p:spPr>
          <a:xfrm>
            <a:off x="69850" y="2341563"/>
            <a:ext cx="9013825" cy="46037"/>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4" name="Google Shape;64;p8"/>
          <p:cNvSpPr/>
          <p:nvPr/>
        </p:nvSpPr>
        <p:spPr>
          <a:xfrm>
            <a:off x="68263" y="2468563"/>
            <a:ext cx="9015412" cy="4603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8"/>
          <p:cNvSpPr txBox="1">
            <a:spLocks noGrp="1"/>
          </p:cNvSpPr>
          <p:nvPr>
            <p:ph type="title"/>
          </p:nvPr>
        </p:nvSpPr>
        <p:spPr>
          <a:xfrm>
            <a:off x="722313" y="952500"/>
            <a:ext cx="7772400" cy="1362075"/>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4000"/>
              <a:buFont typeface="Libre Franklin"/>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722313" y="2547938"/>
            <a:ext cx="7772400" cy="1338262"/>
          </a:xfrm>
          <a:prstGeom prst="rect">
            <a:avLst/>
          </a:prstGeom>
          <a:noFill/>
          <a:ln>
            <a:noFill/>
          </a:ln>
        </p:spPr>
        <p:txBody>
          <a:bodyPr spcFirstLastPara="1" wrap="square" lIns="91425" tIns="45700" rIns="91425" bIns="45700" anchor="t" anchorCtr="0">
            <a:noAutofit/>
          </a:bodyPr>
          <a:lstStyle>
            <a:lvl1pPr marL="457200" lvl="0" indent="-228600" algn="l">
              <a:spcBef>
                <a:spcPts val="575"/>
              </a:spcBef>
              <a:spcAft>
                <a:spcPts val="0"/>
              </a:spcAft>
              <a:buSzPts val="2040"/>
              <a:buNone/>
              <a:defRPr sz="2400">
                <a:solidFill>
                  <a:srgbClr val="888888"/>
                </a:solidFill>
              </a:defRPr>
            </a:lvl1pPr>
            <a:lvl2pPr marL="914400" lvl="1" indent="-228600" algn="l">
              <a:spcBef>
                <a:spcPts val="375"/>
              </a:spcBef>
              <a:spcAft>
                <a:spcPts val="0"/>
              </a:spcAft>
              <a:buSzPts val="1530"/>
              <a:buNone/>
              <a:defRPr sz="1800">
                <a:solidFill>
                  <a:srgbClr val="888888"/>
                </a:solidFill>
              </a:defRPr>
            </a:lvl2pPr>
            <a:lvl3pPr marL="1371600" lvl="2" indent="-228600" algn="l">
              <a:spcBef>
                <a:spcPts val="375"/>
              </a:spcBef>
              <a:spcAft>
                <a:spcPts val="0"/>
              </a:spcAft>
              <a:buSzPts val="1360"/>
              <a:buNone/>
              <a:defRPr sz="1600">
                <a:solidFill>
                  <a:srgbClr val="888888"/>
                </a:solidFill>
              </a:defRPr>
            </a:lvl3pPr>
            <a:lvl4pPr marL="1828800" lvl="3" indent="-228600" algn="l">
              <a:spcBef>
                <a:spcPts val="375"/>
              </a:spcBef>
              <a:spcAft>
                <a:spcPts val="0"/>
              </a:spcAft>
              <a:buSzPts val="1120"/>
              <a:buNone/>
              <a:defRPr sz="1400">
                <a:solidFill>
                  <a:srgbClr val="888888"/>
                </a:solidFill>
              </a:defRPr>
            </a:lvl4pPr>
            <a:lvl5pPr marL="2286000" lvl="4" indent="-228600" algn="l">
              <a:spcBef>
                <a:spcPts val="375"/>
              </a:spcBef>
              <a:spcAft>
                <a:spcPts val="0"/>
              </a:spcAft>
              <a:buSzPts val="1400"/>
              <a:buFont typeface="Libre Franklin"/>
              <a:buNone/>
              <a:defRPr sz="1400">
                <a:solidFill>
                  <a:srgbClr val="888888"/>
                </a:solidFill>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7" name="Google Shape;67;p8"/>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ftr" idx="11"/>
          </p:nvPr>
        </p:nvSpPr>
        <p:spPr>
          <a:xfrm>
            <a:off x="800100" y="6172200"/>
            <a:ext cx="40005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a:spLocks noGrp="1"/>
          </p:cNvSpPr>
          <p:nvPr>
            <p:ph type="sldNum" idx="12"/>
          </p:nvPr>
        </p:nvSpPr>
        <p:spPr>
          <a:xfrm>
            <a:off x="146050" y="6208713"/>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9"/>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2" name="Google Shape;72;p9"/>
          <p:cNvSpPr/>
          <p:nvPr/>
        </p:nvSpPr>
        <p:spPr>
          <a:xfrm>
            <a:off x="63500" y="69850"/>
            <a:ext cx="9013825" cy="6692900"/>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3" name="Google Shape;73;p9"/>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4000"/>
              <a:buFont typeface="Libre Franklin"/>
              <a:buNone/>
              <a:defRPr sz="4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914400" y="1600200"/>
            <a:ext cx="1905000" cy="4495800"/>
          </a:xfrm>
          <a:prstGeom prst="rect">
            <a:avLst/>
          </a:prstGeom>
          <a:noFill/>
          <a:ln>
            <a:noFill/>
          </a:ln>
        </p:spPr>
        <p:txBody>
          <a:bodyPr spcFirstLastPara="1" wrap="square" lIns="91425" tIns="45700" rIns="91425" bIns="45700" anchor="t" anchorCtr="0">
            <a:noAutofit/>
          </a:bodyPr>
          <a:lstStyle>
            <a:lvl1pPr marL="457200" lvl="0" indent="-228600" algn="l">
              <a:spcBef>
                <a:spcPts val="575"/>
              </a:spcBef>
              <a:spcAft>
                <a:spcPts val="0"/>
              </a:spcAft>
              <a:buSzPts val="1530"/>
              <a:buNone/>
              <a:defRPr sz="1800"/>
            </a:lvl1pPr>
            <a:lvl2pPr marL="914400" lvl="1" indent="-228600" algn="l">
              <a:spcBef>
                <a:spcPts val="375"/>
              </a:spcBef>
              <a:spcAft>
                <a:spcPts val="0"/>
              </a:spcAft>
              <a:buSzPts val="1020"/>
              <a:buNone/>
              <a:defRPr sz="1200"/>
            </a:lvl2pPr>
            <a:lvl3pPr marL="1371600" lvl="2" indent="-228600" algn="l">
              <a:spcBef>
                <a:spcPts val="375"/>
              </a:spcBef>
              <a:spcAft>
                <a:spcPts val="0"/>
              </a:spcAft>
              <a:buSzPts val="850"/>
              <a:buNone/>
              <a:defRPr sz="1000"/>
            </a:lvl3pPr>
            <a:lvl4pPr marL="1828800" lvl="3" indent="-228600" algn="l">
              <a:spcBef>
                <a:spcPts val="375"/>
              </a:spcBef>
              <a:spcAft>
                <a:spcPts val="0"/>
              </a:spcAft>
              <a:buSzPts val="720"/>
              <a:buNone/>
              <a:defRPr sz="900"/>
            </a:lvl4pPr>
            <a:lvl5pPr marL="2286000" lvl="4" indent="-228600" algn="l">
              <a:spcBef>
                <a:spcPts val="375"/>
              </a:spcBef>
              <a:spcAft>
                <a:spcPts val="0"/>
              </a:spcAft>
              <a:buSzPts val="900"/>
              <a:buFont typeface="Libre Franklin"/>
              <a:buNone/>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75" name="Google Shape;75;p9"/>
          <p:cNvSpPr txBox="1">
            <a:spLocks noGrp="1"/>
          </p:cNvSpPr>
          <p:nvPr>
            <p:ph type="body" idx="2"/>
          </p:nvPr>
        </p:nvSpPr>
        <p:spPr>
          <a:xfrm>
            <a:off x="2971800" y="1600200"/>
            <a:ext cx="5715000" cy="44958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76" name="Google Shape;76;p9"/>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9"/>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sp>
        <p:nvSpPr>
          <p:cNvPr id="80" name="Google Shape;80;p10"/>
          <p:cNvSpPr/>
          <p:nvPr/>
        </p:nvSpPr>
        <p:spPr>
          <a:xfrm rot="10800000" flipH="1">
            <a:off x="68263" y="4683125"/>
            <a:ext cx="9007475" cy="920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0"/>
          <p:cNvSpPr/>
          <p:nvPr/>
        </p:nvSpPr>
        <p:spPr>
          <a:xfrm>
            <a:off x="68263" y="4649788"/>
            <a:ext cx="9007475" cy="46037"/>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2" name="Google Shape;82;p10"/>
          <p:cNvSpPr/>
          <p:nvPr/>
        </p:nvSpPr>
        <p:spPr>
          <a:xfrm>
            <a:off x="68263" y="4773613"/>
            <a:ext cx="9007475" cy="47625"/>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3" name="Google Shape;83;p10"/>
          <p:cNvSpPr txBox="1">
            <a:spLocks noGrp="1"/>
          </p:cNvSpPr>
          <p:nvPr>
            <p:ph type="title"/>
          </p:nvPr>
        </p:nvSpPr>
        <p:spPr>
          <a:xfrm>
            <a:off x="914400" y="4900550"/>
            <a:ext cx="7315200" cy="522288"/>
          </a:xfrm>
          <a:prstGeom prst="rect">
            <a:avLst/>
          </a:prstGeom>
          <a:noFill/>
          <a:ln>
            <a:noFill/>
          </a:ln>
        </p:spPr>
        <p:txBody>
          <a:bodyPr spcFirstLastPara="1" wrap="square" lIns="91425" tIns="45700" rIns="91425" bIns="91425" anchor="ctr" anchorCtr="0">
            <a:noAutofit/>
          </a:bodyPr>
          <a:lstStyle>
            <a:lvl1pPr lvl="0" algn="l">
              <a:spcBef>
                <a:spcPts val="0"/>
              </a:spcBef>
              <a:spcAft>
                <a:spcPts val="0"/>
              </a:spcAft>
              <a:buClr>
                <a:schemeClr val="dk2"/>
              </a:buClr>
              <a:buSzPts val="2800"/>
              <a:buFont typeface="Libre Franklin"/>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0"/>
          <p:cNvSpPr txBox="1">
            <a:spLocks noGrp="1"/>
          </p:cNvSpPr>
          <p:nvPr>
            <p:ph type="body" idx="1"/>
          </p:nvPr>
        </p:nvSpPr>
        <p:spPr>
          <a:xfrm>
            <a:off x="914400" y="5445825"/>
            <a:ext cx="7315200" cy="685800"/>
          </a:xfrm>
          <a:prstGeom prst="rect">
            <a:avLst/>
          </a:prstGeom>
          <a:noFill/>
          <a:ln>
            <a:noFill/>
          </a:ln>
        </p:spPr>
        <p:txBody>
          <a:bodyPr spcFirstLastPara="1" wrap="square" lIns="91425" tIns="45700" rIns="91425" bIns="45700" anchor="t" anchorCtr="0">
            <a:noAutofit/>
          </a:bodyPr>
          <a:lstStyle>
            <a:lvl1pPr marL="457200" lvl="0" indent="-228600" algn="l">
              <a:spcBef>
                <a:spcPts val="575"/>
              </a:spcBef>
              <a:spcAft>
                <a:spcPts val="0"/>
              </a:spcAft>
              <a:buSzPts val="1360"/>
              <a:buFont typeface="Libre Franklin"/>
              <a:buNone/>
              <a:defRPr sz="1600"/>
            </a:lvl1pPr>
            <a:lvl2pPr marL="914400" lvl="1" indent="-293369" algn="l">
              <a:spcBef>
                <a:spcPts val="375"/>
              </a:spcBef>
              <a:spcAft>
                <a:spcPts val="0"/>
              </a:spcAft>
              <a:buSzPts val="1020"/>
              <a:buChar char="⚫"/>
              <a:defRPr sz="1200"/>
            </a:lvl2pPr>
            <a:lvl3pPr marL="1371600" lvl="2" indent="-282575" algn="l">
              <a:spcBef>
                <a:spcPts val="375"/>
              </a:spcBef>
              <a:spcAft>
                <a:spcPts val="0"/>
              </a:spcAft>
              <a:buSzPts val="850"/>
              <a:buChar char="⚫"/>
              <a:defRPr sz="1000"/>
            </a:lvl3pPr>
            <a:lvl4pPr marL="1828800" lvl="3" indent="-274319" algn="l">
              <a:spcBef>
                <a:spcPts val="375"/>
              </a:spcBef>
              <a:spcAft>
                <a:spcPts val="0"/>
              </a:spcAft>
              <a:buSzPts val="720"/>
              <a:buChar char="⚫"/>
              <a:defRPr sz="900"/>
            </a:lvl4pPr>
            <a:lvl5pPr marL="2286000" lvl="4" indent="-285750" algn="l">
              <a:spcBef>
                <a:spcPts val="375"/>
              </a:spcBef>
              <a:spcAft>
                <a:spcPts val="0"/>
              </a:spcAft>
              <a:buSzPts val="900"/>
              <a:buFont typeface="Libre Franklin"/>
              <a:buChar char="o"/>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85" name="Google Shape;85;p10"/>
          <p:cNvSpPr>
            <a:spLocks noGrp="1"/>
          </p:cNvSpPr>
          <p:nvPr>
            <p:ph type="pic" idx="2"/>
          </p:nvPr>
        </p:nvSpPr>
        <p:spPr>
          <a:xfrm>
            <a:off x="68308" y="66675"/>
            <a:ext cx="9001873" cy="4581525"/>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575"/>
              </a:spcBef>
              <a:spcAft>
                <a:spcPts val="0"/>
              </a:spcAft>
              <a:buClr>
                <a:schemeClr val="accent1"/>
              </a:buClr>
              <a:buSzPts val="2720"/>
              <a:buFont typeface="Noto Sans Symbols"/>
              <a:buNone/>
              <a:defRPr sz="3200" b="0" i="0" u="none" strike="noStrike" cap="none">
                <a:solidFill>
                  <a:schemeClr val="dk1"/>
                </a:solidFill>
                <a:latin typeface="Libre Franklin"/>
                <a:ea typeface="Libre Franklin"/>
                <a:cs typeface="Libre Franklin"/>
                <a:sym typeface="Libre Franklin"/>
              </a:defRPr>
            </a:lvl1pPr>
            <a:lvl2pPr marR="0" lvl="1"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Franklin"/>
                <a:ea typeface="Libre Franklin"/>
                <a:cs typeface="Libre Franklin"/>
                <a:sym typeface="Libre Franklin"/>
              </a:defRPr>
            </a:lvl2pPr>
            <a:lvl3pPr marR="0" lvl="2" algn="l" rtl="0">
              <a:spcBef>
                <a:spcPts val="375"/>
              </a:spcBef>
              <a:spcAft>
                <a:spcPts val="0"/>
              </a:spcAft>
              <a:buClr>
                <a:srgbClr val="E6B1AB"/>
              </a:buClr>
              <a:buSzPts val="1700"/>
              <a:buFont typeface="Noto Sans Symbols"/>
              <a:buChar char="⚫"/>
              <a:defRPr sz="2000" b="0" i="0" u="none" strike="noStrike" cap="none">
                <a:solidFill>
                  <a:schemeClr val="dk1"/>
                </a:solidFill>
                <a:latin typeface="Libre Franklin"/>
                <a:ea typeface="Libre Franklin"/>
                <a:cs typeface="Libre Franklin"/>
                <a:sym typeface="Libre Franklin"/>
              </a:defRPr>
            </a:lvl3pPr>
            <a:lvl4pPr marR="0" lvl="3" algn="l" rtl="0">
              <a:spcBef>
                <a:spcPts val="375"/>
              </a:spcBef>
              <a:spcAft>
                <a:spcPts val="0"/>
              </a:spcAft>
              <a:buClr>
                <a:srgbClr val="A28E6A"/>
              </a:buClr>
              <a:buSzPts val="1600"/>
              <a:buFont typeface="Noto Sans Symbols"/>
              <a:buChar char="⚫"/>
              <a:defRPr sz="2000" b="0" i="0" u="none" strike="noStrike" cap="none">
                <a:solidFill>
                  <a:schemeClr val="dk1"/>
                </a:solidFill>
                <a:latin typeface="Libre Franklin"/>
                <a:ea typeface="Libre Franklin"/>
                <a:cs typeface="Libre Franklin"/>
                <a:sym typeface="Libre Franklin"/>
              </a:defRPr>
            </a:lvl4pPr>
            <a:lvl5pPr marR="0" lvl="4" algn="l" rtl="0">
              <a:spcBef>
                <a:spcPts val="375"/>
              </a:spcBef>
              <a:spcAft>
                <a:spcPts val="0"/>
              </a:spcAft>
              <a:buClr>
                <a:srgbClr val="A28E6A"/>
              </a:buClr>
              <a:buSzPts val="2000"/>
              <a:buFont typeface="Libre Franklin"/>
              <a:buChar char="o"/>
              <a:defRPr sz="2000" b="0" i="0" u="none" strike="noStrike" cap="none">
                <a:solidFill>
                  <a:schemeClr val="dk1"/>
                </a:solidFill>
                <a:latin typeface="Libre Franklin"/>
                <a:ea typeface="Libre Franklin"/>
                <a:cs typeface="Libre Franklin"/>
                <a:sym typeface="Libre Franklin"/>
              </a:defRPr>
            </a:lvl5pPr>
            <a:lvl6pPr marR="0" lvl="5"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86" name="Google Shape;86;p10"/>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0"/>
          <p:cNvSpPr txBox="1">
            <a:spLocks noGrp="1"/>
          </p:cNvSpPr>
          <p:nvPr>
            <p:ph type="ftr" idx="11"/>
          </p:nvPr>
        </p:nvSpPr>
        <p:spPr>
          <a:xfrm>
            <a:off x="914400" y="6172200"/>
            <a:ext cx="3886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0"/>
          <p:cNvSpPr>
            <a:spLocks noGrp="1"/>
          </p:cNvSpPr>
          <p:nvPr>
            <p:ph type="sldNum" idx="12"/>
          </p:nvPr>
        </p:nvSpPr>
        <p:spPr>
          <a:xfrm>
            <a:off x="146050" y="6208713"/>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body" idx="1"/>
          </p:nvPr>
        </p:nvSpPr>
        <p:spPr>
          <a:xfrm rot="5400000">
            <a:off x="2514600" y="-152400"/>
            <a:ext cx="4572000" cy="77724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2" name="Google Shape;92;p1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Google Shape;11;p1"/>
          <p:cNvSpPr/>
          <p:nvPr/>
        </p:nvSpPr>
        <p:spPr>
          <a:xfrm>
            <a:off x="63500" y="69850"/>
            <a:ext cx="9013825" cy="6692900"/>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 name="Google Shape;12;p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2pPr>
            <a:lvl3pPr marR="0" lvl="2"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3pPr>
            <a:lvl4pPr marR="0" lvl="3"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4pPr>
            <a:lvl5pPr marR="0" lvl="4"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5pPr>
            <a:lvl6pPr marR="0" lvl="5"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6pPr>
            <a:lvl7pPr marR="0" lvl="6"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7pPr>
            <a:lvl8pPr marR="0" lvl="7"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8pPr>
            <a:lvl9pPr marR="0" lvl="8"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marR="0" lvl="0" indent="-368935" algn="l" rtl="0">
              <a:spcBef>
                <a:spcPts val="575"/>
              </a:spcBef>
              <a:spcAft>
                <a:spcPts val="0"/>
              </a:spcAft>
              <a:buClr>
                <a:schemeClr val="accent1"/>
              </a:buClr>
              <a:buSzPts val="2210"/>
              <a:buFont typeface="Noto Sans Symbols"/>
              <a:buChar char="⚫"/>
              <a:defRPr sz="2600" b="0" i="0" u="none" strike="noStrike" cap="none">
                <a:solidFill>
                  <a:schemeClr val="dk1"/>
                </a:solidFill>
                <a:latin typeface="Libre Franklin"/>
                <a:ea typeface="Libre Franklin"/>
                <a:cs typeface="Libre Franklin"/>
                <a:sym typeface="Libre Franklin"/>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Franklin"/>
                <a:ea typeface="Libre Franklin"/>
                <a:cs typeface="Libre Franklin"/>
                <a:sym typeface="Libre Franklin"/>
              </a:defRPr>
            </a:lvl2pPr>
            <a:lvl3pPr marL="1371600" marR="0" lvl="2" indent="-336550" algn="l" rtl="0">
              <a:spcBef>
                <a:spcPts val="375"/>
              </a:spcBef>
              <a:spcAft>
                <a:spcPts val="0"/>
              </a:spcAft>
              <a:buClr>
                <a:srgbClr val="E6B1AB"/>
              </a:buClr>
              <a:buSzPts val="1700"/>
              <a:buFont typeface="Noto Sans Symbols"/>
              <a:buChar char="⚫"/>
              <a:defRPr sz="2000" b="0" i="0" u="none" strike="noStrike" cap="none">
                <a:solidFill>
                  <a:schemeClr val="dk1"/>
                </a:solidFill>
                <a:latin typeface="Libre Franklin"/>
                <a:ea typeface="Libre Franklin"/>
                <a:cs typeface="Libre Franklin"/>
                <a:sym typeface="Libre Franklin"/>
              </a:defRPr>
            </a:lvl3pPr>
            <a:lvl4pPr marL="1828800" marR="0" lvl="3" indent="-330200" algn="l" rtl="0">
              <a:spcBef>
                <a:spcPts val="375"/>
              </a:spcBef>
              <a:spcAft>
                <a:spcPts val="0"/>
              </a:spcAft>
              <a:buClr>
                <a:srgbClr val="A28E6A"/>
              </a:buClr>
              <a:buSzPts val="1600"/>
              <a:buFont typeface="Noto Sans Symbols"/>
              <a:buChar char="⚫"/>
              <a:defRPr sz="2000" b="0" i="0" u="none" strike="noStrike" cap="none">
                <a:solidFill>
                  <a:schemeClr val="dk1"/>
                </a:solidFill>
                <a:latin typeface="Libre Franklin"/>
                <a:ea typeface="Libre Franklin"/>
                <a:cs typeface="Libre Franklin"/>
                <a:sym typeface="Libre Franklin"/>
              </a:defRPr>
            </a:lvl4pPr>
            <a:lvl5pPr marL="2286000" marR="0" lvl="4" indent="-355600" algn="l" rtl="0">
              <a:spcBef>
                <a:spcPts val="375"/>
              </a:spcBef>
              <a:spcAft>
                <a:spcPts val="0"/>
              </a:spcAft>
              <a:buClr>
                <a:srgbClr val="A28E6A"/>
              </a:buClr>
              <a:buSzPts val="2000"/>
              <a:buFont typeface="Libre Franklin"/>
              <a:buChar char="o"/>
              <a:defRPr sz="2000" b="0" i="0" u="none" strike="noStrike" cap="none">
                <a:solidFill>
                  <a:schemeClr val="dk1"/>
                </a:solidFill>
                <a:latin typeface="Libre Franklin"/>
                <a:ea typeface="Libre Franklin"/>
                <a:cs typeface="Libre Franklin"/>
                <a:sym typeface="Libre Franklin"/>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4" name="Google Shape;14;p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 name="Google Shape;15;p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 name="Google Shape;16;p1"/>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1pPr>
            <a:lvl2pPr marL="0" marR="0" lvl="1"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2pPr>
            <a:lvl3pPr marL="0" marR="0" lvl="2"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3pPr>
            <a:lvl4pPr marL="0" marR="0" lvl="3"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4pPr>
            <a:lvl5pPr marL="0" marR="0" lvl="4"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5pPr>
            <a:lvl6pPr marL="0" marR="0" lvl="5"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6pPr>
            <a:lvl7pPr marL="0" marR="0" lvl="6"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7pPr>
            <a:lvl8pPr marL="0" marR="0" lvl="7"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8pPr>
            <a:lvl9pPr marL="0" marR="0" lvl="8"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609600" y="1447800"/>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sz="3600"/>
              <a:t>Chapter 5 – Evaluating Classification &amp; Predictive Performance</a:t>
            </a:r>
            <a:endParaRPr/>
          </a:p>
        </p:txBody>
      </p:sp>
      <p:sp>
        <p:nvSpPr>
          <p:cNvPr id="107" name="Google Shape;107;p13"/>
          <p:cNvSpPr txBox="1">
            <a:spLocks noGrp="1"/>
          </p:cNvSpPr>
          <p:nvPr>
            <p:ph type="ftr" idx="11"/>
          </p:nvPr>
        </p:nvSpPr>
        <p:spPr>
          <a:xfrm>
            <a:off x="811200" y="6172200"/>
            <a:ext cx="7521600" cy="457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Arial"/>
                <a:ea typeface="Arial"/>
                <a:cs typeface="Arial"/>
                <a:sym typeface="Arial"/>
              </a:rPr>
              <a:t>© Galit Shmueli and Peter Bruce 2017                   rev 10/19/19</a:t>
            </a:r>
            <a:endParaRPr/>
          </a:p>
        </p:txBody>
      </p:sp>
      <p:sp>
        <p:nvSpPr>
          <p:cNvPr id="108" name="Google Shape;108;p13"/>
          <p:cNvSpPr txBox="1"/>
          <p:nvPr/>
        </p:nvSpPr>
        <p:spPr>
          <a:xfrm>
            <a:off x="609600" y="4570413"/>
            <a:ext cx="7010400" cy="11699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i="0" u="none" strike="noStrike" cap="none">
                <a:solidFill>
                  <a:schemeClr val="accent2"/>
                </a:solidFill>
                <a:latin typeface="Libre Franklin"/>
                <a:ea typeface="Libre Franklin"/>
                <a:cs typeface="Libre Franklin"/>
                <a:sym typeface="Libre Franklin"/>
              </a:rPr>
              <a:t>Data Mining for Business Analytics in R </a:t>
            </a:r>
            <a:endParaRPr/>
          </a:p>
          <a:p>
            <a:pPr marL="0" marR="0" lvl="0" indent="0" algn="l" rtl="0">
              <a:spcBef>
                <a:spcPts val="1400"/>
              </a:spcBef>
              <a:spcAft>
                <a:spcPts val="0"/>
              </a:spcAft>
              <a:buNone/>
            </a:pPr>
            <a:r>
              <a:rPr lang="en-US" sz="2800" b="1" i="0" u="none" strike="noStrike" cap="none">
                <a:solidFill>
                  <a:schemeClr val="dk2"/>
                </a:solidFill>
                <a:latin typeface="Libre Franklin"/>
                <a:ea typeface="Libre Franklin"/>
                <a:cs typeface="Libre Franklin"/>
                <a:sym typeface="Libre Franklin"/>
              </a:rPr>
              <a:t>Shmueli, Bruce, Yahav, Patel &amp; Lichtendahl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9"/>
          <p:cNvSpPr txBox="1">
            <a:spLocks noGrp="1"/>
          </p:cNvSpPr>
          <p:nvPr>
            <p:ph type="title"/>
          </p:nvPr>
        </p:nvSpPr>
        <p:spPr>
          <a:xfrm>
            <a:off x="490194" y="274638"/>
            <a:ext cx="8196606" cy="950847"/>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dirty="0"/>
              <a:t>Lift Chart &amp; Decile-wise Lift Chart</a:t>
            </a:r>
            <a:endParaRPr dirty="0"/>
          </a:p>
        </p:txBody>
      </p:sp>
      <p:pic>
        <p:nvPicPr>
          <p:cNvPr id="5" name="Picture 4">
            <a:extLst>
              <a:ext uri="{FF2B5EF4-FFF2-40B4-BE49-F238E27FC236}">
                <a16:creationId xmlns:a16="http://schemas.microsoft.com/office/drawing/2014/main" id="{7FE6F079-7875-C046-1106-750B8AC2FC6A}"/>
              </a:ext>
            </a:extLst>
          </p:cNvPr>
          <p:cNvPicPr>
            <a:picLocks noChangeAspect="1"/>
          </p:cNvPicPr>
          <p:nvPr/>
        </p:nvPicPr>
        <p:blipFill>
          <a:blip r:embed="rId3"/>
          <a:stretch>
            <a:fillRect/>
          </a:stretch>
        </p:blipFill>
        <p:spPr>
          <a:xfrm>
            <a:off x="990100" y="1519055"/>
            <a:ext cx="7163800" cy="4706007"/>
          </a:xfrm>
          <a:prstGeom prst="rect">
            <a:avLst/>
          </a:prstGeom>
        </p:spPr>
      </p:pic>
    </p:spTree>
    <p:extLst>
      <p:ext uri="{BB962C8B-B14F-4D97-AF65-F5344CB8AC3E}">
        <p14:creationId xmlns:p14="http://schemas.microsoft.com/office/powerpoint/2010/main" val="1377473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914400" y="2286000"/>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Accuracy Measures (Classification)</a:t>
            </a:r>
            <a:endParaRPr/>
          </a:p>
        </p:txBody>
      </p:sp>
      <p:pic>
        <p:nvPicPr>
          <p:cNvPr id="159" name="Google Shape;159;p20" descr="Image result for image of tape measure"/>
          <p:cNvPicPr preferRelativeResize="0"/>
          <p:nvPr/>
        </p:nvPicPr>
        <p:blipFill rotWithShape="1">
          <a:blip r:embed="rId3">
            <a:alphaModFix/>
          </a:blip>
          <a:srcRect/>
          <a:stretch/>
        </p:blipFill>
        <p:spPr>
          <a:xfrm>
            <a:off x="609600" y="457200"/>
            <a:ext cx="2286000" cy="1501775"/>
          </a:xfrm>
          <a:prstGeom prst="rect">
            <a:avLst/>
          </a:prstGeom>
          <a:noFill/>
          <a:ln>
            <a:noFill/>
          </a:ln>
        </p:spPr>
      </p:pic>
      <p:pic>
        <p:nvPicPr>
          <p:cNvPr id="160" name="Google Shape;160;p20" descr="Image result for image of calipers"/>
          <p:cNvPicPr preferRelativeResize="0"/>
          <p:nvPr/>
        </p:nvPicPr>
        <p:blipFill rotWithShape="1">
          <a:blip r:embed="rId4">
            <a:alphaModFix/>
          </a:blip>
          <a:srcRect/>
          <a:stretch/>
        </p:blipFill>
        <p:spPr>
          <a:xfrm>
            <a:off x="5715000" y="3962400"/>
            <a:ext cx="2362200" cy="11223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Misclassification error</a:t>
            </a:r>
            <a:endParaRPr/>
          </a:p>
        </p:txBody>
      </p:sp>
      <p:sp>
        <p:nvSpPr>
          <p:cNvPr id="167" name="Google Shape;167;p21"/>
          <p:cNvSpPr txBox="1">
            <a:spLocks noGrp="1"/>
          </p:cNvSpPr>
          <p:nvPr>
            <p:ph type="body" idx="1"/>
          </p:nvPr>
        </p:nvSpPr>
        <p:spPr>
          <a:xfrm>
            <a:off x="914400" y="2209800"/>
            <a:ext cx="7772400" cy="38100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Char char="⚫"/>
            </a:pPr>
            <a:r>
              <a:rPr lang="en-US" dirty="0"/>
              <a:t>Error = classifying a record as belonging to one class when it belongs to another class.</a:t>
            </a:r>
            <a:endParaRPr dirty="0"/>
          </a:p>
          <a:p>
            <a:pPr marL="273050" lvl="0" indent="-132715" algn="l" rtl="0">
              <a:spcBef>
                <a:spcPts val="575"/>
              </a:spcBef>
              <a:spcAft>
                <a:spcPts val="0"/>
              </a:spcAft>
              <a:buSzPts val="2210"/>
              <a:buNone/>
            </a:pPr>
            <a:endParaRPr dirty="0"/>
          </a:p>
          <a:p>
            <a:pPr marL="273050" lvl="0" indent="-273050" algn="l" rtl="0">
              <a:spcBef>
                <a:spcPts val="575"/>
              </a:spcBef>
              <a:spcAft>
                <a:spcPts val="0"/>
              </a:spcAft>
              <a:buSzPts val="2210"/>
              <a:buChar char="⚫"/>
            </a:pPr>
            <a:r>
              <a:rPr lang="en-US" dirty="0"/>
              <a:t>Error rate = percent of misclassified records out of the total records in the validation data</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Naïve Rule	</a:t>
            </a:r>
            <a:endParaRPr/>
          </a:p>
        </p:txBody>
      </p:sp>
      <p:sp>
        <p:nvSpPr>
          <p:cNvPr id="174" name="Google Shape;174;p22"/>
          <p:cNvSpPr txBox="1">
            <a:spLocks noGrp="1"/>
          </p:cNvSpPr>
          <p:nvPr>
            <p:ph type="body" idx="1"/>
          </p:nvPr>
        </p:nvSpPr>
        <p:spPr>
          <a:xfrm>
            <a:off x="914400" y="2819400"/>
            <a:ext cx="7772400" cy="2438400"/>
          </a:xfrm>
          <a:prstGeom prst="rect">
            <a:avLst/>
          </a:prstGeom>
          <a:noFill/>
          <a:ln>
            <a:noFill/>
          </a:ln>
        </p:spPr>
        <p:txBody>
          <a:bodyPr spcFirstLastPara="1" wrap="square" lIns="91425" tIns="45700" rIns="91425" bIns="45700" anchor="t" anchorCtr="0">
            <a:noAutofit/>
          </a:bodyPr>
          <a:lstStyle/>
          <a:p>
            <a:pPr marL="457200" lvl="0" indent="-457200" algn="l" rtl="0">
              <a:spcBef>
                <a:spcPts val="0"/>
              </a:spcBef>
              <a:spcAft>
                <a:spcPts val="0"/>
              </a:spcAft>
              <a:buSzPts val="2210"/>
              <a:buFont typeface="Noto Sans Symbols"/>
              <a:buNone/>
            </a:pPr>
            <a:endParaRPr dirty="0"/>
          </a:p>
          <a:p>
            <a:pPr marL="457200" lvl="0" indent="-457200" algn="l" rtl="0">
              <a:spcBef>
                <a:spcPts val="575"/>
              </a:spcBef>
              <a:spcAft>
                <a:spcPts val="0"/>
              </a:spcAft>
              <a:buSzPts val="2210"/>
              <a:buChar char="⚫"/>
            </a:pPr>
            <a:r>
              <a:rPr lang="en-US" dirty="0"/>
              <a:t>Often used as benchmark:  we hope to do better than that</a:t>
            </a:r>
            <a:endParaRPr dirty="0"/>
          </a:p>
          <a:p>
            <a:pPr marL="457200" lvl="0" indent="-457200" algn="l" rtl="0">
              <a:spcBef>
                <a:spcPts val="575"/>
              </a:spcBef>
              <a:spcAft>
                <a:spcPts val="0"/>
              </a:spcAft>
              <a:buSzPts val="2210"/>
              <a:buChar char="⚫"/>
            </a:pPr>
            <a:r>
              <a:rPr lang="en-US" dirty="0"/>
              <a:t>Exception: when goal is to identify high-value but rare outcomes, we may do well by doing worse than the naïve rule (see “lift” – later)</a:t>
            </a:r>
            <a:endParaRPr dirty="0"/>
          </a:p>
        </p:txBody>
      </p:sp>
      <p:sp>
        <p:nvSpPr>
          <p:cNvPr id="175" name="Google Shape;175;p22"/>
          <p:cNvSpPr/>
          <p:nvPr/>
        </p:nvSpPr>
        <p:spPr>
          <a:xfrm>
            <a:off x="914400" y="1981200"/>
            <a:ext cx="7553325" cy="8858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2210"/>
              <a:buFont typeface="Noto Sans Symbols"/>
              <a:buNone/>
            </a:pPr>
            <a:r>
              <a:rPr lang="en-US" sz="2600" b="1" i="0" u="none" strike="noStrike" cap="none" dirty="0">
                <a:solidFill>
                  <a:schemeClr val="dk1"/>
                </a:solidFill>
                <a:latin typeface="Libre Franklin"/>
                <a:ea typeface="Libre Franklin"/>
                <a:cs typeface="Libre Franklin"/>
                <a:sym typeface="Libre Franklin"/>
              </a:rPr>
              <a:t>Naïve rule:</a:t>
            </a:r>
            <a:r>
              <a:rPr lang="en-US" sz="2600" b="0" i="0" u="none" strike="noStrike" cap="none" dirty="0">
                <a:solidFill>
                  <a:schemeClr val="dk1"/>
                </a:solidFill>
                <a:latin typeface="Libre Franklin"/>
                <a:ea typeface="Libre Franklin"/>
                <a:cs typeface="Libre Franklin"/>
                <a:sym typeface="Libre Franklin"/>
              </a:rPr>
              <a:t>  classify all records as belonging to the most prevalent class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Separation of Records</a:t>
            </a:r>
            <a:endParaRPr/>
          </a:p>
        </p:txBody>
      </p:sp>
      <p:sp>
        <p:nvSpPr>
          <p:cNvPr id="182" name="Google Shape;182;p23"/>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Font typeface="Noto Sans Symbols"/>
              <a:buNone/>
            </a:pPr>
            <a:r>
              <a:rPr lang="en-US" dirty="0"/>
              <a:t>  </a:t>
            </a:r>
            <a:endParaRPr dirty="0"/>
          </a:p>
          <a:p>
            <a:pPr marL="0" lvl="0" indent="0" algn="l" rtl="0">
              <a:spcBef>
                <a:spcPts val="575"/>
              </a:spcBef>
              <a:spcAft>
                <a:spcPts val="0"/>
              </a:spcAft>
              <a:buSzPts val="2210"/>
              <a:buFont typeface="Noto Sans Symbols"/>
              <a:buNone/>
            </a:pPr>
            <a:r>
              <a:rPr lang="en-US" dirty="0"/>
              <a:t>“High separation of records” means that using predictor variables attains low error</a:t>
            </a:r>
            <a:endParaRPr dirty="0"/>
          </a:p>
          <a:p>
            <a:pPr marL="273050" lvl="0" indent="-132715" algn="l" rtl="0">
              <a:spcBef>
                <a:spcPts val="575"/>
              </a:spcBef>
              <a:spcAft>
                <a:spcPts val="0"/>
              </a:spcAft>
              <a:buSzPts val="2210"/>
              <a:buNone/>
            </a:pPr>
            <a:endParaRPr dirty="0"/>
          </a:p>
          <a:p>
            <a:pPr marL="0" lvl="0" indent="0" algn="l" rtl="0">
              <a:spcBef>
                <a:spcPts val="575"/>
              </a:spcBef>
              <a:spcAft>
                <a:spcPts val="0"/>
              </a:spcAft>
              <a:buSzPts val="2210"/>
              <a:buFont typeface="Noto Sans Symbols"/>
              <a:buNone/>
            </a:pPr>
            <a:r>
              <a:rPr lang="en-US" dirty="0"/>
              <a:t>“Low separation of records” means that using predictor variables does not improve much on naïve rule</a:t>
            </a:r>
            <a:endParaRPr dirty="0"/>
          </a:p>
          <a:p>
            <a:pPr marL="273050" lvl="0" indent="-132715" algn="l" rtl="0">
              <a:spcBef>
                <a:spcPts val="575"/>
              </a:spcBef>
              <a:spcAft>
                <a:spcPts val="0"/>
              </a:spcAft>
              <a:buSzPts val="2210"/>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3"/>
          <p:cNvSpPr txBox="1">
            <a:spLocks noGrp="1"/>
          </p:cNvSpPr>
          <p:nvPr>
            <p:ph type="title"/>
          </p:nvPr>
        </p:nvSpPr>
        <p:spPr>
          <a:xfrm>
            <a:off x="772117" y="2489518"/>
            <a:ext cx="328168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dirty="0"/>
              <a:t>Class Separation</a:t>
            </a:r>
            <a:endParaRPr dirty="0"/>
          </a:p>
        </p:txBody>
      </p:sp>
      <p:sp>
        <p:nvSpPr>
          <p:cNvPr id="5" name="Text Placeholder 4">
            <a:extLst>
              <a:ext uri="{FF2B5EF4-FFF2-40B4-BE49-F238E27FC236}">
                <a16:creationId xmlns:a16="http://schemas.microsoft.com/office/drawing/2014/main" id="{53AC6304-9BD5-4F52-6607-1D8730FD3CAF}"/>
              </a:ext>
            </a:extLst>
          </p:cNvPr>
          <p:cNvSpPr>
            <a:spLocks noGrp="1"/>
          </p:cNvSpPr>
          <p:nvPr>
            <p:ph type="body" idx="2"/>
          </p:nvPr>
        </p:nvSpPr>
        <p:spPr/>
        <p:txBody>
          <a:bodyPr/>
          <a:lstStyle/>
          <a:p>
            <a:endParaRPr lang="en-US"/>
          </a:p>
        </p:txBody>
      </p:sp>
      <p:pic>
        <p:nvPicPr>
          <p:cNvPr id="7" name="Picture 6">
            <a:extLst>
              <a:ext uri="{FF2B5EF4-FFF2-40B4-BE49-F238E27FC236}">
                <a16:creationId xmlns:a16="http://schemas.microsoft.com/office/drawing/2014/main" id="{131E48A2-19BD-A10E-1C16-CA2B78191CDB}"/>
              </a:ext>
            </a:extLst>
          </p:cNvPr>
          <p:cNvPicPr>
            <a:picLocks noChangeAspect="1"/>
          </p:cNvPicPr>
          <p:nvPr/>
        </p:nvPicPr>
        <p:blipFill>
          <a:blip r:embed="rId3"/>
          <a:stretch>
            <a:fillRect/>
          </a:stretch>
        </p:blipFill>
        <p:spPr>
          <a:xfrm>
            <a:off x="4347181" y="0"/>
            <a:ext cx="4798118" cy="6858000"/>
          </a:xfrm>
          <a:prstGeom prst="rect">
            <a:avLst/>
          </a:prstGeom>
        </p:spPr>
      </p:pic>
    </p:spTree>
    <p:extLst>
      <p:ext uri="{BB962C8B-B14F-4D97-AF65-F5344CB8AC3E}">
        <p14:creationId xmlns:p14="http://schemas.microsoft.com/office/powerpoint/2010/main" val="2849574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Confusion Matrix</a:t>
            </a:r>
            <a:br>
              <a:rPr lang="en-US"/>
            </a:br>
            <a:r>
              <a:rPr lang="en-US" sz="2400"/>
              <a:t>(R function: “</a:t>
            </a:r>
            <a:r>
              <a:rPr lang="en-US" sz="2400">
                <a:latin typeface="Courier New"/>
                <a:ea typeface="Courier New"/>
                <a:cs typeface="Courier New"/>
                <a:sym typeface="Courier New"/>
              </a:rPr>
              <a:t>confusionMatrix</a:t>
            </a:r>
            <a:r>
              <a:rPr lang="en-US" sz="2400"/>
              <a:t>”)</a:t>
            </a:r>
            <a:endParaRPr/>
          </a:p>
        </p:txBody>
      </p:sp>
      <p:sp>
        <p:nvSpPr>
          <p:cNvPr id="189" name="Google Shape;189;p24"/>
          <p:cNvSpPr txBox="1">
            <a:spLocks noGrp="1"/>
          </p:cNvSpPr>
          <p:nvPr>
            <p:ph type="body" idx="2"/>
          </p:nvPr>
        </p:nvSpPr>
        <p:spPr>
          <a:xfrm>
            <a:off x="1752600" y="4648200"/>
            <a:ext cx="5943600" cy="16002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1700"/>
              <a:buFont typeface="Noto Sans Symbols"/>
              <a:buNone/>
            </a:pPr>
            <a:r>
              <a:rPr lang="en-US" sz="2000" b="1"/>
              <a:t>201</a:t>
            </a:r>
            <a:r>
              <a:rPr lang="en-US" sz="2000"/>
              <a:t> 1’s correctly classified as “1”</a:t>
            </a:r>
            <a:endParaRPr/>
          </a:p>
          <a:p>
            <a:pPr marL="273050" lvl="0" indent="-273050" algn="l" rtl="0">
              <a:spcBef>
                <a:spcPts val="575"/>
              </a:spcBef>
              <a:spcAft>
                <a:spcPts val="0"/>
              </a:spcAft>
              <a:buSzPts val="1700"/>
              <a:buFont typeface="Noto Sans Symbols"/>
              <a:buNone/>
            </a:pPr>
            <a:r>
              <a:rPr lang="en-US" sz="2000" b="1"/>
              <a:t>85</a:t>
            </a:r>
            <a:r>
              <a:rPr lang="en-US" sz="2000"/>
              <a:t> 1’s incorrectly classified as “0”</a:t>
            </a:r>
            <a:endParaRPr/>
          </a:p>
          <a:p>
            <a:pPr marL="273050" lvl="0" indent="-273050" algn="l" rtl="0">
              <a:spcBef>
                <a:spcPts val="575"/>
              </a:spcBef>
              <a:spcAft>
                <a:spcPts val="0"/>
              </a:spcAft>
              <a:buSzPts val="1700"/>
              <a:buFont typeface="Noto Sans Symbols"/>
              <a:buNone/>
            </a:pPr>
            <a:r>
              <a:rPr lang="en-US" sz="2000" b="1"/>
              <a:t>25</a:t>
            </a:r>
            <a:r>
              <a:rPr lang="en-US" sz="2000"/>
              <a:t> 0’s incorrectly classified as “1”</a:t>
            </a:r>
            <a:endParaRPr/>
          </a:p>
          <a:p>
            <a:pPr marL="273050" lvl="0" indent="-273050" algn="l" rtl="0">
              <a:spcBef>
                <a:spcPts val="575"/>
              </a:spcBef>
              <a:spcAft>
                <a:spcPts val="0"/>
              </a:spcAft>
              <a:buSzPts val="1700"/>
              <a:buFont typeface="Noto Sans Symbols"/>
              <a:buNone/>
            </a:pPr>
            <a:r>
              <a:rPr lang="en-US" sz="2000" b="1"/>
              <a:t>2689</a:t>
            </a:r>
            <a:r>
              <a:rPr lang="en-US" sz="2000"/>
              <a:t> 0’s correctly classified as “0”</a:t>
            </a:r>
            <a:endParaRPr/>
          </a:p>
          <a:p>
            <a:pPr marL="273050" lvl="0" indent="-273050" algn="l" rtl="0">
              <a:spcBef>
                <a:spcPts val="575"/>
              </a:spcBef>
              <a:spcAft>
                <a:spcPts val="0"/>
              </a:spcAft>
              <a:buSzPts val="2210"/>
              <a:buFont typeface="Noto Sans Symbols"/>
              <a:buNone/>
            </a:pPr>
            <a:endParaRPr/>
          </a:p>
        </p:txBody>
      </p:sp>
      <p:pic>
        <p:nvPicPr>
          <p:cNvPr id="190" name="Google Shape;190;p24"/>
          <p:cNvPicPr preferRelativeResize="0"/>
          <p:nvPr/>
        </p:nvPicPr>
        <p:blipFill rotWithShape="1">
          <a:blip r:embed="rId3">
            <a:alphaModFix/>
          </a:blip>
          <a:srcRect/>
          <a:stretch/>
        </p:blipFill>
        <p:spPr>
          <a:xfrm>
            <a:off x="2286000" y="2209800"/>
            <a:ext cx="4038600" cy="246538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Error Rate</a:t>
            </a:r>
            <a:endParaRPr/>
          </a:p>
        </p:txBody>
      </p:sp>
      <p:sp>
        <p:nvSpPr>
          <p:cNvPr id="197" name="Google Shape;197;p25"/>
          <p:cNvSpPr txBox="1">
            <a:spLocks noGrp="1"/>
          </p:cNvSpPr>
          <p:nvPr>
            <p:ph type="body" idx="2"/>
          </p:nvPr>
        </p:nvSpPr>
        <p:spPr>
          <a:xfrm>
            <a:off x="1143000" y="4191000"/>
            <a:ext cx="7162800" cy="19812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1700"/>
              <a:buFont typeface="Noto Sans Symbols"/>
              <a:buNone/>
            </a:pPr>
            <a:r>
              <a:rPr lang="en-US" sz="2000" b="1"/>
              <a:t>Overall error rate</a:t>
            </a:r>
            <a:r>
              <a:rPr lang="en-US" sz="2000"/>
              <a:t> = (25+85)/3000 = 3.67%</a:t>
            </a:r>
            <a:endParaRPr/>
          </a:p>
          <a:p>
            <a:pPr marL="273050" lvl="0" indent="-273050" algn="l" rtl="0">
              <a:spcBef>
                <a:spcPts val="575"/>
              </a:spcBef>
              <a:spcAft>
                <a:spcPts val="0"/>
              </a:spcAft>
              <a:buSzPts val="1700"/>
              <a:buFont typeface="Noto Sans Symbols"/>
              <a:buNone/>
            </a:pPr>
            <a:r>
              <a:rPr lang="en-US" sz="2000" b="1"/>
              <a:t>Accuracy</a:t>
            </a:r>
            <a:r>
              <a:rPr lang="en-US" sz="2000"/>
              <a:t> = 1 – err = (201+2689) = 96.33%</a:t>
            </a:r>
            <a:endParaRPr/>
          </a:p>
          <a:p>
            <a:pPr marL="273050" lvl="0" indent="-273050" algn="l" rtl="0">
              <a:spcBef>
                <a:spcPts val="575"/>
              </a:spcBef>
              <a:spcAft>
                <a:spcPts val="0"/>
              </a:spcAft>
              <a:buSzPts val="1700"/>
              <a:buFont typeface="Noto Sans Symbols"/>
              <a:buNone/>
            </a:pPr>
            <a:r>
              <a:rPr lang="en-US" sz="2000"/>
              <a:t>If there are multiple classes, the error rate is: </a:t>
            </a:r>
            <a:endParaRPr/>
          </a:p>
          <a:p>
            <a:pPr marL="547688" lvl="1" indent="-228599" algn="l" rtl="0">
              <a:spcBef>
                <a:spcPts val="375"/>
              </a:spcBef>
              <a:spcAft>
                <a:spcPts val="0"/>
              </a:spcAft>
              <a:buSzPts val="1700"/>
              <a:buFont typeface="Noto Sans Symbols"/>
              <a:buNone/>
            </a:pPr>
            <a:r>
              <a:rPr lang="en-US" sz="2000"/>
              <a:t>(sum of misclassified records)/(total records)</a:t>
            </a:r>
            <a:endParaRPr/>
          </a:p>
        </p:txBody>
      </p:sp>
      <p:pic>
        <p:nvPicPr>
          <p:cNvPr id="198" name="Google Shape;198;p25"/>
          <p:cNvPicPr preferRelativeResize="0"/>
          <p:nvPr/>
        </p:nvPicPr>
        <p:blipFill rotWithShape="1">
          <a:blip r:embed="rId3">
            <a:alphaModFix/>
          </a:blip>
          <a:srcRect/>
          <a:stretch/>
        </p:blipFill>
        <p:spPr>
          <a:xfrm>
            <a:off x="2286000" y="1371600"/>
            <a:ext cx="4267200" cy="260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dirty="0"/>
              <a:t>Cutoff for classification</a:t>
            </a:r>
            <a:endParaRPr dirty="0"/>
          </a:p>
        </p:txBody>
      </p:sp>
      <p:sp>
        <p:nvSpPr>
          <p:cNvPr id="205" name="Google Shape;205;p26"/>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381000" lvl="0" indent="-381000" algn="l" rtl="0">
              <a:spcBef>
                <a:spcPts val="0"/>
              </a:spcBef>
              <a:spcAft>
                <a:spcPts val="0"/>
              </a:spcAft>
              <a:buSzPts val="2210"/>
              <a:buFont typeface="Noto Sans Symbols"/>
              <a:buNone/>
            </a:pPr>
            <a:r>
              <a:rPr lang="en-US" dirty="0"/>
              <a:t>Most DM algorithms classify via a 2-step process:</a:t>
            </a:r>
            <a:endParaRPr dirty="0"/>
          </a:p>
          <a:p>
            <a:pPr marL="381000" lvl="0" indent="-381000" algn="l" rtl="0">
              <a:spcBef>
                <a:spcPts val="575"/>
              </a:spcBef>
              <a:spcAft>
                <a:spcPts val="0"/>
              </a:spcAft>
              <a:buSzPts val="2210"/>
              <a:buFont typeface="Noto Sans Symbols"/>
              <a:buNone/>
            </a:pPr>
            <a:r>
              <a:rPr lang="en-US" dirty="0"/>
              <a:t>For each record,</a:t>
            </a:r>
            <a:endParaRPr dirty="0"/>
          </a:p>
          <a:p>
            <a:pPr marL="661988" lvl="1" indent="-342900" algn="l" rtl="0">
              <a:spcBef>
                <a:spcPts val="375"/>
              </a:spcBef>
              <a:spcAft>
                <a:spcPts val="0"/>
              </a:spcAft>
              <a:buSzPts val="2040"/>
              <a:buFont typeface="Noto Sans Symbols"/>
              <a:buAutoNum type="arabicPeriod"/>
            </a:pPr>
            <a:r>
              <a:rPr lang="en-US" dirty="0"/>
              <a:t>Compute </a:t>
            </a:r>
            <a:r>
              <a:rPr lang="en-US" b="1" dirty="0"/>
              <a:t>probability of belonging to class “1”</a:t>
            </a:r>
            <a:endParaRPr dirty="0"/>
          </a:p>
          <a:p>
            <a:pPr marL="661988" lvl="1" indent="-342900" algn="l" rtl="0">
              <a:spcBef>
                <a:spcPts val="375"/>
              </a:spcBef>
              <a:spcAft>
                <a:spcPts val="0"/>
              </a:spcAft>
              <a:buSzPts val="2040"/>
              <a:buFont typeface="Noto Sans Symbols"/>
              <a:buAutoNum type="arabicPeriod"/>
            </a:pPr>
            <a:r>
              <a:rPr lang="en-US" dirty="0"/>
              <a:t>Compare to cutoff value, and classify accordingly</a:t>
            </a:r>
            <a:endParaRPr dirty="0"/>
          </a:p>
          <a:p>
            <a:pPr marL="381000" lvl="0" indent="-240665" algn="l" rtl="0">
              <a:spcBef>
                <a:spcPts val="575"/>
              </a:spcBef>
              <a:spcAft>
                <a:spcPts val="0"/>
              </a:spcAft>
              <a:buSzPts val="2210"/>
              <a:buNone/>
            </a:pPr>
            <a:endParaRPr dirty="0"/>
          </a:p>
          <a:p>
            <a:pPr marL="381000" lvl="0" indent="-381000" algn="l" rtl="0">
              <a:spcBef>
                <a:spcPts val="575"/>
              </a:spcBef>
              <a:spcAft>
                <a:spcPts val="0"/>
              </a:spcAft>
              <a:buSzPts val="2210"/>
              <a:buChar char="⚫"/>
            </a:pPr>
            <a:r>
              <a:rPr lang="en-US" dirty="0"/>
              <a:t>Default cutoff value is 0.50 </a:t>
            </a:r>
            <a:endParaRPr dirty="0"/>
          </a:p>
          <a:p>
            <a:pPr marL="936625" lvl="2" indent="-342900" algn="l" rtl="0">
              <a:spcBef>
                <a:spcPts val="375"/>
              </a:spcBef>
              <a:spcAft>
                <a:spcPts val="0"/>
              </a:spcAft>
              <a:buSzPts val="1700"/>
              <a:buFont typeface="Noto Sans Symbols"/>
              <a:buNone/>
            </a:pPr>
            <a:r>
              <a:rPr lang="en-US" dirty="0"/>
              <a:t>If &gt;= 0.50, classify as “1”</a:t>
            </a:r>
            <a:endParaRPr dirty="0"/>
          </a:p>
          <a:p>
            <a:pPr marL="936625" lvl="2" indent="-342900" algn="l" rtl="0">
              <a:spcBef>
                <a:spcPts val="375"/>
              </a:spcBef>
              <a:spcAft>
                <a:spcPts val="0"/>
              </a:spcAft>
              <a:buSzPts val="1700"/>
              <a:buFont typeface="Noto Sans Symbols"/>
              <a:buNone/>
            </a:pPr>
            <a:r>
              <a:rPr lang="en-US" dirty="0"/>
              <a:t>If &lt; 0.50, classify as “0”</a:t>
            </a:r>
            <a:endParaRPr dirty="0"/>
          </a:p>
          <a:p>
            <a:pPr marL="381000" lvl="0" indent="-381000" algn="l" rtl="0">
              <a:spcBef>
                <a:spcPts val="575"/>
              </a:spcBef>
              <a:spcAft>
                <a:spcPts val="0"/>
              </a:spcAft>
              <a:buSzPts val="2210"/>
              <a:buChar char="⚫"/>
            </a:pPr>
            <a:r>
              <a:rPr lang="en-US" dirty="0"/>
              <a:t>Can use different cutoff values</a:t>
            </a:r>
            <a:endParaRPr dirty="0"/>
          </a:p>
          <a:p>
            <a:pPr marL="381000" lvl="0" indent="-381000" algn="l" rtl="0">
              <a:spcBef>
                <a:spcPts val="575"/>
              </a:spcBef>
              <a:spcAft>
                <a:spcPts val="0"/>
              </a:spcAft>
              <a:buSzPts val="2210"/>
              <a:buChar char="⚫"/>
            </a:pPr>
            <a:r>
              <a:rPr lang="en-US" dirty="0"/>
              <a:t>Typically, error rate is lowest for cutoff = 0.50</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Cutoff Table</a:t>
            </a:r>
            <a:endParaRPr/>
          </a:p>
        </p:txBody>
      </p:sp>
      <p:pic>
        <p:nvPicPr>
          <p:cNvPr id="212" name="Google Shape;212;p27"/>
          <p:cNvPicPr preferRelativeResize="0">
            <a:picLocks noGrp="1"/>
          </p:cNvPicPr>
          <p:nvPr>
            <p:ph type="body" idx="1"/>
          </p:nvPr>
        </p:nvPicPr>
        <p:blipFill rotWithShape="1">
          <a:blip r:embed="rId3">
            <a:alphaModFix/>
          </a:blip>
          <a:srcRect/>
          <a:stretch/>
        </p:blipFill>
        <p:spPr>
          <a:xfrm>
            <a:off x="1828800" y="1498600"/>
            <a:ext cx="5486400" cy="3860800"/>
          </a:xfrm>
          <a:prstGeom prst="rect">
            <a:avLst/>
          </a:prstGeom>
          <a:noFill/>
          <a:ln>
            <a:noFill/>
          </a:ln>
        </p:spPr>
      </p:pic>
      <p:sp>
        <p:nvSpPr>
          <p:cNvPr id="213" name="Google Shape;213;p27"/>
          <p:cNvSpPr txBox="1">
            <a:spLocks noGrp="1"/>
          </p:cNvSpPr>
          <p:nvPr>
            <p:ph type="body" idx="2"/>
          </p:nvPr>
        </p:nvSpPr>
        <p:spPr>
          <a:xfrm>
            <a:off x="496888" y="5562600"/>
            <a:ext cx="8150225" cy="914400"/>
          </a:xfrm>
          <a:prstGeom prst="rect">
            <a:avLst/>
          </a:prstGeom>
          <a:noFill/>
          <a:ln>
            <a:noFill/>
          </a:ln>
        </p:spPr>
        <p:txBody>
          <a:bodyPr spcFirstLastPara="1" wrap="square" lIns="91425" tIns="45700" rIns="91425" bIns="45700" anchor="t" anchorCtr="0">
            <a:noAutofit/>
          </a:bodyPr>
          <a:lstStyle/>
          <a:p>
            <a:pPr marL="273050" lvl="0" indent="-273050" algn="l" rtl="0">
              <a:lnSpc>
                <a:spcPct val="90000"/>
              </a:lnSpc>
              <a:spcBef>
                <a:spcPts val="0"/>
              </a:spcBef>
              <a:spcAft>
                <a:spcPts val="0"/>
              </a:spcAft>
              <a:buSzPts val="2210"/>
              <a:buChar char="⚫"/>
            </a:pPr>
            <a:r>
              <a:rPr lang="en-US" dirty="0"/>
              <a:t>If cutoff is 0.50: eleven records are classified as “1”</a:t>
            </a:r>
            <a:endParaRPr dirty="0"/>
          </a:p>
          <a:p>
            <a:pPr marL="273050" lvl="0" indent="-273050" algn="l" rtl="0">
              <a:lnSpc>
                <a:spcPct val="90000"/>
              </a:lnSpc>
              <a:spcBef>
                <a:spcPts val="575"/>
              </a:spcBef>
              <a:spcAft>
                <a:spcPts val="0"/>
              </a:spcAft>
              <a:buSzPts val="2210"/>
              <a:buChar char="⚫"/>
            </a:pPr>
            <a:r>
              <a:rPr lang="en-US" dirty="0"/>
              <a:t>If cutoff is 0.80: seven records are classified as “1”</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Why Evaluate?</a:t>
            </a:r>
            <a:endParaRPr/>
          </a:p>
        </p:txBody>
      </p:sp>
      <p:sp>
        <p:nvSpPr>
          <p:cNvPr id="115" name="Google Shape;115;p14"/>
          <p:cNvSpPr txBox="1">
            <a:spLocks noGrp="1"/>
          </p:cNvSpPr>
          <p:nvPr>
            <p:ph type="body" idx="1"/>
          </p:nvPr>
        </p:nvSpPr>
        <p:spPr>
          <a:xfrm>
            <a:off x="838200" y="2438400"/>
            <a:ext cx="7772400" cy="35814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Char char="⚫"/>
            </a:pPr>
            <a:r>
              <a:rPr lang="en-US" dirty="0"/>
              <a:t>Multiple methods are available to classify or predict</a:t>
            </a:r>
            <a:endParaRPr dirty="0"/>
          </a:p>
          <a:p>
            <a:pPr marL="273050" lvl="0" indent="-273050" algn="l" rtl="0">
              <a:spcBef>
                <a:spcPts val="575"/>
              </a:spcBef>
              <a:spcAft>
                <a:spcPts val="0"/>
              </a:spcAft>
              <a:buSzPts val="2210"/>
              <a:buChar char="⚫"/>
            </a:pPr>
            <a:r>
              <a:rPr lang="en-US" dirty="0"/>
              <a:t>For each method, multiple choices are available for settings</a:t>
            </a:r>
            <a:endParaRPr dirty="0"/>
          </a:p>
          <a:p>
            <a:pPr marL="273050" lvl="0" indent="-273050" algn="l" rtl="0">
              <a:spcBef>
                <a:spcPts val="575"/>
              </a:spcBef>
              <a:spcAft>
                <a:spcPts val="0"/>
              </a:spcAft>
              <a:buSzPts val="2210"/>
              <a:buChar char="⚫"/>
            </a:pPr>
            <a:r>
              <a:rPr lang="en-US" dirty="0"/>
              <a:t>To choose best model, need to assess each model’s performance</a:t>
            </a:r>
            <a:endParaRPr dirty="0"/>
          </a:p>
        </p:txBody>
      </p:sp>
      <p:pic>
        <p:nvPicPr>
          <p:cNvPr id="116" name="Google Shape;116;p14" descr="Image result for image of arrow in bullseye"/>
          <p:cNvPicPr preferRelativeResize="0"/>
          <p:nvPr/>
        </p:nvPicPr>
        <p:blipFill rotWithShape="1">
          <a:blip r:embed="rId3">
            <a:alphaModFix/>
          </a:blip>
          <a:srcRect/>
          <a:stretch/>
        </p:blipFill>
        <p:spPr>
          <a:xfrm>
            <a:off x="6400800" y="76200"/>
            <a:ext cx="2209800" cy="2209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8"/>
          <p:cNvSpPr txBox="1">
            <a:spLocks noGrp="1"/>
          </p:cNvSpPr>
          <p:nvPr>
            <p:ph type="title"/>
          </p:nvPr>
        </p:nvSpPr>
        <p:spPr>
          <a:xfrm>
            <a:off x="914400" y="274638"/>
            <a:ext cx="7772400" cy="868362"/>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sz="3600"/>
              <a:t>Confusion Matrix for Different Cutoffs</a:t>
            </a:r>
            <a:endParaRPr sz="3600"/>
          </a:p>
        </p:txBody>
      </p:sp>
      <p:pic>
        <p:nvPicPr>
          <p:cNvPr id="220" name="Google Shape;220;p28"/>
          <p:cNvPicPr preferRelativeResize="0"/>
          <p:nvPr/>
        </p:nvPicPr>
        <p:blipFill rotWithShape="1">
          <a:blip r:embed="rId3">
            <a:alphaModFix/>
          </a:blip>
          <a:srcRect/>
          <a:stretch/>
        </p:blipFill>
        <p:spPr>
          <a:xfrm>
            <a:off x="762000" y="3657600"/>
            <a:ext cx="3652838" cy="1752600"/>
          </a:xfrm>
          <a:prstGeom prst="rect">
            <a:avLst/>
          </a:prstGeom>
          <a:noFill/>
          <a:ln>
            <a:noFill/>
          </a:ln>
        </p:spPr>
      </p:pic>
      <p:pic>
        <p:nvPicPr>
          <p:cNvPr id="221" name="Google Shape;221;p28"/>
          <p:cNvPicPr preferRelativeResize="0"/>
          <p:nvPr/>
        </p:nvPicPr>
        <p:blipFill rotWithShape="1">
          <a:blip r:embed="rId4">
            <a:alphaModFix/>
          </a:blip>
          <a:srcRect/>
          <a:stretch/>
        </p:blipFill>
        <p:spPr>
          <a:xfrm>
            <a:off x="2721769" y="1371600"/>
            <a:ext cx="3386138" cy="1752600"/>
          </a:xfrm>
          <a:prstGeom prst="rect">
            <a:avLst/>
          </a:prstGeom>
          <a:noFill/>
          <a:ln>
            <a:noFill/>
          </a:ln>
        </p:spPr>
      </p:pic>
      <p:pic>
        <p:nvPicPr>
          <p:cNvPr id="222" name="Google Shape;222;p28"/>
          <p:cNvPicPr preferRelativeResize="0"/>
          <p:nvPr/>
        </p:nvPicPr>
        <p:blipFill rotWithShape="1">
          <a:blip r:embed="rId5">
            <a:alphaModFix/>
          </a:blip>
          <a:srcRect/>
          <a:stretch/>
        </p:blipFill>
        <p:spPr>
          <a:xfrm>
            <a:off x="4724400" y="3657600"/>
            <a:ext cx="3735388" cy="1752600"/>
          </a:xfrm>
          <a:prstGeom prst="rect">
            <a:avLst/>
          </a:prstGeom>
          <a:noFill/>
          <a:ln>
            <a:noFill/>
          </a:ln>
        </p:spPr>
      </p:pic>
      <p:sp>
        <p:nvSpPr>
          <p:cNvPr id="223" name="Google Shape;223;p28"/>
          <p:cNvSpPr/>
          <p:nvPr/>
        </p:nvSpPr>
        <p:spPr>
          <a:xfrm>
            <a:off x="2895600" y="1371600"/>
            <a:ext cx="990600" cy="228600"/>
          </a:xfrm>
          <a:prstGeom prst="ellipse">
            <a:avLst/>
          </a:prstGeom>
          <a:no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24" name="Google Shape;224;p28"/>
          <p:cNvSpPr/>
          <p:nvPr/>
        </p:nvSpPr>
        <p:spPr>
          <a:xfrm>
            <a:off x="990600" y="3657600"/>
            <a:ext cx="1066800" cy="304800"/>
          </a:xfrm>
          <a:prstGeom prst="ellipse">
            <a:avLst/>
          </a:prstGeom>
          <a:no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25" name="Google Shape;225;p28"/>
          <p:cNvSpPr/>
          <p:nvPr/>
        </p:nvSpPr>
        <p:spPr>
          <a:xfrm>
            <a:off x="4953000" y="3657600"/>
            <a:ext cx="1143000" cy="304800"/>
          </a:xfrm>
          <a:prstGeom prst="ellipse">
            <a:avLst/>
          </a:prstGeom>
          <a:no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26" name="Google Shape;226;p28"/>
          <p:cNvSpPr txBox="1"/>
          <p:nvPr/>
        </p:nvSpPr>
        <p:spPr>
          <a:xfrm>
            <a:off x="228600" y="1219200"/>
            <a:ext cx="198120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Function </a:t>
            </a:r>
            <a:r>
              <a:rPr lang="en-US" sz="1200" b="0" i="0" u="none" strike="noStrike" cap="none">
                <a:solidFill>
                  <a:schemeClr val="dk1"/>
                </a:solidFill>
                <a:latin typeface="Courier New"/>
                <a:ea typeface="Courier New"/>
                <a:cs typeface="Courier New"/>
                <a:sym typeface="Courier New"/>
              </a:rPr>
              <a:t>confusionMatrix </a:t>
            </a:r>
            <a:r>
              <a:rPr lang="en-US" sz="1200" b="0" i="0" u="none" strike="noStrike" cap="none">
                <a:solidFill>
                  <a:schemeClr val="dk1"/>
                </a:solidFill>
                <a:latin typeface="Arial"/>
                <a:ea typeface="Arial"/>
                <a:cs typeface="Arial"/>
                <a:sym typeface="Arial"/>
              </a:rPr>
              <a:t>requires library </a:t>
            </a:r>
            <a:r>
              <a:rPr lang="en-US" sz="1200" b="0" i="0" u="none" strike="noStrike" cap="none">
                <a:solidFill>
                  <a:schemeClr val="dk1"/>
                </a:solidFill>
                <a:latin typeface="Courier New"/>
                <a:ea typeface="Courier New"/>
                <a:cs typeface="Courier New"/>
                <a:sym typeface="Courier New"/>
              </a:rPr>
              <a:t>caret</a:t>
            </a:r>
            <a:endParaRPr sz="1200">
              <a:solidFill>
                <a:schemeClr val="dk1"/>
              </a:solidFill>
              <a:latin typeface="Courier New"/>
              <a:ea typeface="Courier New"/>
              <a:cs typeface="Courier New"/>
              <a:sym typeface="Courier New"/>
            </a:endParaRPr>
          </a:p>
        </p:txBody>
      </p:sp>
      <p:cxnSp>
        <p:nvCxnSpPr>
          <p:cNvPr id="227" name="Google Shape;227;p28"/>
          <p:cNvCxnSpPr/>
          <p:nvPr/>
        </p:nvCxnSpPr>
        <p:spPr>
          <a:xfrm>
            <a:off x="1981200" y="1600200"/>
            <a:ext cx="685800" cy="0"/>
          </a:xfrm>
          <a:prstGeom prst="straightConnector1">
            <a:avLst/>
          </a:prstGeom>
          <a:noFill/>
          <a:ln w="9525" cap="flat" cmpd="sng">
            <a:solidFill>
              <a:srgbClr val="AE350A"/>
            </a:solidFill>
            <a:prstDash val="solid"/>
            <a:round/>
            <a:headEnd type="none" w="sm" len="sm"/>
            <a:tailEnd type="stealth"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9"/>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When One Class is More Important</a:t>
            </a:r>
            <a:endParaRPr/>
          </a:p>
        </p:txBody>
      </p:sp>
      <p:sp>
        <p:nvSpPr>
          <p:cNvPr id="234" name="Google Shape;234;p29"/>
          <p:cNvSpPr txBox="1">
            <a:spLocks noGrp="1"/>
          </p:cNvSpPr>
          <p:nvPr>
            <p:ph type="body" idx="1"/>
          </p:nvPr>
        </p:nvSpPr>
        <p:spPr>
          <a:xfrm>
            <a:off x="914400" y="2895600"/>
            <a:ext cx="7772400" cy="2362200"/>
          </a:xfrm>
          <a:prstGeom prst="rect">
            <a:avLst/>
          </a:prstGeom>
          <a:noFill/>
          <a:ln>
            <a:noFill/>
          </a:ln>
        </p:spPr>
        <p:txBody>
          <a:bodyPr spcFirstLastPara="1" wrap="square" lIns="91425" tIns="45700" rIns="91425" bIns="45700" anchor="t" anchorCtr="0">
            <a:noAutofit/>
          </a:bodyPr>
          <a:lstStyle/>
          <a:p>
            <a:pPr marL="571500" lvl="1" indent="-228600" algn="l" rtl="0">
              <a:spcBef>
                <a:spcPts val="0"/>
              </a:spcBef>
              <a:spcAft>
                <a:spcPts val="0"/>
              </a:spcAft>
              <a:buSzPts val="2040"/>
              <a:buChar char="⚫"/>
            </a:pPr>
            <a:r>
              <a:rPr lang="en-US" dirty="0"/>
              <a:t>Tax fraud</a:t>
            </a:r>
            <a:endParaRPr dirty="0"/>
          </a:p>
          <a:p>
            <a:pPr marL="571500" lvl="1" indent="-228600" algn="l" rtl="0">
              <a:spcBef>
                <a:spcPts val="375"/>
              </a:spcBef>
              <a:spcAft>
                <a:spcPts val="0"/>
              </a:spcAft>
              <a:buSzPts val="2040"/>
              <a:buChar char="⚫"/>
            </a:pPr>
            <a:r>
              <a:rPr lang="en-US" dirty="0"/>
              <a:t>Credit default</a:t>
            </a:r>
            <a:endParaRPr dirty="0"/>
          </a:p>
          <a:p>
            <a:pPr marL="571500" lvl="1" indent="-228600" algn="l" rtl="0">
              <a:spcBef>
                <a:spcPts val="375"/>
              </a:spcBef>
              <a:spcAft>
                <a:spcPts val="0"/>
              </a:spcAft>
              <a:buSzPts val="2040"/>
              <a:buChar char="⚫"/>
            </a:pPr>
            <a:r>
              <a:rPr lang="en-US" dirty="0"/>
              <a:t>Response to promotional offer</a:t>
            </a:r>
            <a:endParaRPr dirty="0"/>
          </a:p>
          <a:p>
            <a:pPr marL="571500" lvl="1" indent="-228600" algn="l" rtl="0">
              <a:spcBef>
                <a:spcPts val="375"/>
              </a:spcBef>
              <a:spcAft>
                <a:spcPts val="0"/>
              </a:spcAft>
              <a:buSzPts val="2040"/>
              <a:buChar char="⚫"/>
            </a:pPr>
            <a:r>
              <a:rPr lang="en-US" dirty="0"/>
              <a:t>Detecting electronic network intrusion</a:t>
            </a:r>
            <a:endParaRPr dirty="0"/>
          </a:p>
          <a:p>
            <a:pPr marL="571500" lvl="1" indent="-228600" algn="l" rtl="0">
              <a:spcBef>
                <a:spcPts val="375"/>
              </a:spcBef>
              <a:spcAft>
                <a:spcPts val="0"/>
              </a:spcAft>
              <a:buSzPts val="2040"/>
              <a:buChar char="⚫"/>
            </a:pPr>
            <a:r>
              <a:rPr lang="en-US" dirty="0"/>
              <a:t>Predicting delayed flights</a:t>
            </a:r>
            <a:endParaRPr sz="2200" dirty="0"/>
          </a:p>
        </p:txBody>
      </p:sp>
      <p:sp>
        <p:nvSpPr>
          <p:cNvPr id="235" name="Google Shape;235;p29"/>
          <p:cNvSpPr/>
          <p:nvPr/>
        </p:nvSpPr>
        <p:spPr>
          <a:xfrm>
            <a:off x="1069975" y="1743075"/>
            <a:ext cx="7312025" cy="8858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2210"/>
              <a:buFont typeface="Noto Sans Symbols"/>
              <a:buNone/>
            </a:pPr>
            <a:r>
              <a:rPr lang="en-US" sz="2600" dirty="0">
                <a:solidFill>
                  <a:schemeClr val="dk1"/>
                </a:solidFill>
                <a:latin typeface="Libre Franklin"/>
                <a:ea typeface="Libre Franklin"/>
                <a:cs typeface="Libre Franklin"/>
                <a:sym typeface="Libre Franklin"/>
              </a:rPr>
              <a:t>In many cases it is more important to identify members of one class</a:t>
            </a:r>
            <a:endParaRPr dirty="0"/>
          </a:p>
        </p:txBody>
      </p:sp>
      <p:sp>
        <p:nvSpPr>
          <p:cNvPr id="236" name="Google Shape;236;p29"/>
          <p:cNvSpPr/>
          <p:nvPr/>
        </p:nvSpPr>
        <p:spPr>
          <a:xfrm>
            <a:off x="1219200" y="5118100"/>
            <a:ext cx="7543800" cy="1282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600" dirty="0">
                <a:solidFill>
                  <a:srgbClr val="FF0000"/>
                </a:solidFill>
                <a:latin typeface="Libre Franklin"/>
                <a:ea typeface="Libre Franklin"/>
                <a:cs typeface="Libre Franklin"/>
                <a:sym typeface="Libre Franklin"/>
              </a:rPr>
              <a:t>In such cases, we are willing to tolerate greater overall error, in return for better identifying the important class for further attention</a:t>
            </a:r>
            <a:endParaRPr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0"/>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Alternate Accuracy Measures</a:t>
            </a:r>
            <a:endParaRPr/>
          </a:p>
        </p:txBody>
      </p:sp>
      <p:sp>
        <p:nvSpPr>
          <p:cNvPr id="243" name="Google Shape;243;p30"/>
          <p:cNvSpPr txBox="1">
            <a:spLocks noGrp="1"/>
          </p:cNvSpPr>
          <p:nvPr>
            <p:ph type="body" idx="1"/>
          </p:nvPr>
        </p:nvSpPr>
        <p:spPr>
          <a:xfrm>
            <a:off x="914400" y="1752600"/>
            <a:ext cx="7772400" cy="45720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Font typeface="Noto Sans Symbols"/>
              <a:buNone/>
            </a:pPr>
            <a:r>
              <a:rPr lang="en-US" dirty="0"/>
              <a:t>If “C</a:t>
            </a:r>
            <a:r>
              <a:rPr lang="en-US" baseline="-25000" dirty="0"/>
              <a:t>1</a:t>
            </a:r>
            <a:r>
              <a:rPr lang="en-US" dirty="0"/>
              <a:t>” is the important class,</a:t>
            </a:r>
            <a:endParaRPr dirty="0"/>
          </a:p>
          <a:p>
            <a:pPr marL="273050" lvl="0" indent="-273050" algn="l" rtl="0">
              <a:spcBef>
                <a:spcPts val="575"/>
              </a:spcBef>
              <a:spcAft>
                <a:spcPts val="0"/>
              </a:spcAft>
              <a:buSzPts val="2380"/>
              <a:buFont typeface="Noto Sans Symbols"/>
              <a:buNone/>
            </a:pPr>
            <a:endParaRPr sz="2800" b="1" dirty="0"/>
          </a:p>
          <a:p>
            <a:pPr marL="273050" lvl="0" indent="-273050" algn="l" rtl="0">
              <a:spcBef>
                <a:spcPts val="575"/>
              </a:spcBef>
              <a:spcAft>
                <a:spcPts val="0"/>
              </a:spcAft>
              <a:buSzPts val="2380"/>
              <a:buFont typeface="Noto Sans Symbols"/>
              <a:buNone/>
            </a:pPr>
            <a:r>
              <a:rPr lang="en-US" sz="2800" b="1" dirty="0"/>
              <a:t>Sensitivity (also called “recall) </a:t>
            </a:r>
            <a:r>
              <a:rPr lang="en-US" sz="2800" dirty="0"/>
              <a:t>= % of “C</a:t>
            </a:r>
            <a:r>
              <a:rPr lang="en-US" sz="2800" baseline="-25000" dirty="0"/>
              <a:t>1</a:t>
            </a:r>
            <a:r>
              <a:rPr lang="en-US" sz="2800" dirty="0"/>
              <a:t>” class correctly classified</a:t>
            </a:r>
            <a:endParaRPr dirty="0"/>
          </a:p>
          <a:p>
            <a:pPr marL="273050" lvl="0" indent="-273050" algn="l" rtl="0">
              <a:spcBef>
                <a:spcPts val="575"/>
              </a:spcBef>
              <a:spcAft>
                <a:spcPts val="0"/>
              </a:spcAft>
              <a:buSzPts val="2380"/>
              <a:buFont typeface="Noto Sans Symbols"/>
              <a:buNone/>
            </a:pPr>
            <a:r>
              <a:rPr lang="en-US" sz="2800" b="1" dirty="0"/>
              <a:t>Specificity </a:t>
            </a:r>
            <a:r>
              <a:rPr lang="en-US" sz="2800" dirty="0"/>
              <a:t>= % of “C</a:t>
            </a:r>
            <a:r>
              <a:rPr lang="en-US" sz="2800" baseline="-25000" dirty="0"/>
              <a:t>2</a:t>
            </a:r>
            <a:r>
              <a:rPr lang="en-US" sz="2800" dirty="0"/>
              <a:t>” class correctly classified</a:t>
            </a:r>
            <a:endParaRPr dirty="0"/>
          </a:p>
          <a:p>
            <a:pPr marL="273050" lvl="0" indent="-273050" algn="l" rtl="0">
              <a:spcBef>
                <a:spcPts val="575"/>
              </a:spcBef>
              <a:spcAft>
                <a:spcPts val="0"/>
              </a:spcAft>
              <a:buSzPts val="2380"/>
              <a:buFont typeface="Noto Sans Symbols"/>
              <a:buNone/>
            </a:pPr>
            <a:endParaRPr sz="2800" b="1" dirty="0"/>
          </a:p>
          <a:p>
            <a:pPr marL="273050" lvl="0" indent="-273050" algn="l" rtl="0">
              <a:spcBef>
                <a:spcPts val="575"/>
              </a:spcBef>
              <a:spcAft>
                <a:spcPts val="0"/>
              </a:spcAft>
              <a:buSzPts val="2380"/>
              <a:buFont typeface="Noto Sans Symbols"/>
              <a:buNone/>
            </a:pPr>
            <a:r>
              <a:rPr lang="en-US" sz="2800" b="1" dirty="0"/>
              <a:t>Precision</a:t>
            </a:r>
            <a:r>
              <a:rPr lang="en-US" sz="2800" dirty="0"/>
              <a:t>= % of predicted “C</a:t>
            </a:r>
            <a:r>
              <a:rPr lang="en-US" sz="2800" baseline="-25000" dirty="0"/>
              <a:t>1</a:t>
            </a:r>
            <a:r>
              <a:rPr lang="en-US" sz="2800" dirty="0"/>
              <a:t>’s” that are actually“C</a:t>
            </a:r>
            <a:r>
              <a:rPr lang="en-US" sz="2800" baseline="-25000" dirty="0"/>
              <a:t>1</a:t>
            </a:r>
            <a:r>
              <a:rPr lang="en-US" sz="2800" dirty="0"/>
              <a:t>’s”</a:t>
            </a:r>
            <a:endParaRPr dirty="0"/>
          </a:p>
          <a:p>
            <a:pPr marL="273050" lvl="0" indent="-273050" algn="l" rtl="0">
              <a:spcBef>
                <a:spcPts val="575"/>
              </a:spcBef>
              <a:spcAft>
                <a:spcPts val="0"/>
              </a:spcAft>
              <a:buSzPts val="2380"/>
              <a:buFont typeface="Noto Sans Symbols"/>
              <a:buNone/>
            </a:pPr>
            <a:endParaRPr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0"/>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dirty="0"/>
              <a:t>Alternate Accuracy Measures</a:t>
            </a:r>
            <a:endParaRPr dirty="0"/>
          </a:p>
        </p:txBody>
      </p:sp>
      <p:pic>
        <p:nvPicPr>
          <p:cNvPr id="5" name="Picture 4" descr="A white paper with black text and black text&#10;&#10;Description automatically generated">
            <a:extLst>
              <a:ext uri="{FF2B5EF4-FFF2-40B4-BE49-F238E27FC236}">
                <a16:creationId xmlns:a16="http://schemas.microsoft.com/office/drawing/2014/main" id="{C534429C-03C4-37DE-D3CE-D04C5EB285E8}"/>
              </a:ext>
            </a:extLst>
          </p:cNvPr>
          <p:cNvPicPr>
            <a:picLocks noChangeAspect="1"/>
          </p:cNvPicPr>
          <p:nvPr/>
        </p:nvPicPr>
        <p:blipFill>
          <a:blip r:embed="rId3"/>
          <a:stretch>
            <a:fillRect/>
          </a:stretch>
        </p:blipFill>
        <p:spPr>
          <a:xfrm>
            <a:off x="1690285" y="1295412"/>
            <a:ext cx="5763429" cy="2305372"/>
          </a:xfrm>
          <a:prstGeom prst="rect">
            <a:avLst/>
          </a:prstGeom>
        </p:spPr>
      </p:pic>
      <p:pic>
        <p:nvPicPr>
          <p:cNvPr id="7" name="Picture 6">
            <a:extLst>
              <a:ext uri="{FF2B5EF4-FFF2-40B4-BE49-F238E27FC236}">
                <a16:creationId xmlns:a16="http://schemas.microsoft.com/office/drawing/2014/main" id="{F1581429-B9BE-582D-F7D5-B905D9221AC7}"/>
              </a:ext>
            </a:extLst>
          </p:cNvPr>
          <p:cNvPicPr>
            <a:picLocks noChangeAspect="1"/>
          </p:cNvPicPr>
          <p:nvPr/>
        </p:nvPicPr>
        <p:blipFill>
          <a:blip r:embed="rId4"/>
          <a:stretch>
            <a:fillRect/>
          </a:stretch>
        </p:blipFill>
        <p:spPr>
          <a:xfrm>
            <a:off x="1604548" y="4008610"/>
            <a:ext cx="5849166" cy="1667108"/>
          </a:xfrm>
          <a:prstGeom prst="rect">
            <a:avLst/>
          </a:prstGeom>
        </p:spPr>
      </p:pic>
    </p:spTree>
    <p:extLst>
      <p:ext uri="{BB962C8B-B14F-4D97-AF65-F5344CB8AC3E}">
        <p14:creationId xmlns:p14="http://schemas.microsoft.com/office/powerpoint/2010/main" val="2941125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1"/>
          <p:cNvSpPr txBox="1">
            <a:spLocks noGrp="1"/>
          </p:cNvSpPr>
          <p:nvPr>
            <p:ph type="title"/>
          </p:nvPr>
        </p:nvSpPr>
        <p:spPr>
          <a:xfrm>
            <a:off x="914400" y="274638"/>
            <a:ext cx="5943600" cy="1143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a:t>ROC Curve </a:t>
            </a:r>
            <a:r>
              <a:rPr lang="en-US" sz="2400"/>
              <a:t>(library </a:t>
            </a:r>
            <a:r>
              <a:rPr lang="en-US" sz="2400">
                <a:latin typeface="Courier New"/>
                <a:ea typeface="Courier New"/>
                <a:cs typeface="Courier New"/>
                <a:sym typeface="Courier New"/>
              </a:rPr>
              <a:t>pROC</a:t>
            </a:r>
            <a:r>
              <a:rPr lang="en-US" sz="2400"/>
              <a:t>) </a:t>
            </a:r>
            <a:r>
              <a:rPr lang="en-US"/>
              <a:t>	</a:t>
            </a:r>
            <a:endParaRPr/>
          </a:p>
        </p:txBody>
      </p:sp>
      <p:pic>
        <p:nvPicPr>
          <p:cNvPr id="249" name="Google Shape;249;p31"/>
          <p:cNvPicPr preferRelativeResize="0"/>
          <p:nvPr/>
        </p:nvPicPr>
        <p:blipFill rotWithShape="1">
          <a:blip r:embed="rId3">
            <a:alphaModFix/>
          </a:blip>
          <a:srcRect/>
          <a:stretch/>
        </p:blipFill>
        <p:spPr>
          <a:xfrm>
            <a:off x="1828800" y="1828800"/>
            <a:ext cx="5411788" cy="3638550"/>
          </a:xfrm>
          <a:prstGeom prst="rect">
            <a:avLst/>
          </a:prstGeom>
          <a:noFill/>
          <a:ln>
            <a:noFill/>
          </a:ln>
        </p:spPr>
      </p:pic>
      <p:sp>
        <p:nvSpPr>
          <p:cNvPr id="250" name="Google Shape;250;p31"/>
          <p:cNvSpPr txBox="1"/>
          <p:nvPr/>
        </p:nvSpPr>
        <p:spPr>
          <a:xfrm>
            <a:off x="6553200" y="5181600"/>
            <a:ext cx="1905000" cy="8302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Note that x-axis is in reverse order; alternative is to plot  “1-specificity” in ascending order</a:t>
            </a:r>
            <a:endParaRPr/>
          </a:p>
        </p:txBody>
      </p:sp>
      <p:cxnSp>
        <p:nvCxnSpPr>
          <p:cNvPr id="251" name="Google Shape;251;p31"/>
          <p:cNvCxnSpPr/>
          <p:nvPr/>
        </p:nvCxnSpPr>
        <p:spPr>
          <a:xfrm rot="10800000">
            <a:off x="6172200" y="5181600"/>
            <a:ext cx="381000" cy="76200"/>
          </a:xfrm>
          <a:prstGeom prst="straightConnector1">
            <a:avLst/>
          </a:prstGeom>
          <a:noFill/>
          <a:ln w="9525" cap="flat" cmpd="sng">
            <a:solidFill>
              <a:srgbClr val="AE350A"/>
            </a:solidFill>
            <a:prstDash val="solid"/>
            <a:round/>
            <a:headEnd type="none" w="sm" len="sm"/>
            <a:tailEnd type="stealth" w="med" len="med"/>
          </a:ln>
        </p:spPr>
      </p:cxnSp>
      <p:sp>
        <p:nvSpPr>
          <p:cNvPr id="252" name="Google Shape;252;p31"/>
          <p:cNvSpPr txBox="1"/>
          <p:nvPr/>
        </p:nvSpPr>
        <p:spPr>
          <a:xfrm>
            <a:off x="6553200" y="1219200"/>
            <a:ext cx="1752600" cy="9239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Area under the ROC curve (“AUC”) is a useful metric</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253" name="Google Shape;253;p31"/>
          <p:cNvCxnSpPr>
            <a:stCxn id="252" idx="1"/>
          </p:cNvCxnSpPr>
          <p:nvPr/>
        </p:nvCxnSpPr>
        <p:spPr>
          <a:xfrm flipH="1">
            <a:off x="4572000" y="1681162"/>
            <a:ext cx="1981200" cy="1214400"/>
          </a:xfrm>
          <a:prstGeom prst="straightConnector1">
            <a:avLst/>
          </a:prstGeom>
          <a:noFill/>
          <a:ln w="9525" cap="flat" cmpd="sng">
            <a:solidFill>
              <a:srgbClr val="AE350A"/>
            </a:solidFill>
            <a:prstDash val="solid"/>
            <a:round/>
            <a:headEnd type="none" w="sm" len="sm"/>
            <a:tailEnd type="stealth" w="med" len="med"/>
          </a:ln>
        </p:spPr>
      </p:cxnSp>
      <p:sp>
        <p:nvSpPr>
          <p:cNvPr id="254" name="Google Shape;254;p31"/>
          <p:cNvSpPr txBox="1"/>
          <p:nvPr/>
        </p:nvSpPr>
        <p:spPr>
          <a:xfrm>
            <a:off x="6858000" y="2819400"/>
            <a:ext cx="1981200"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latin typeface="Arial"/>
                <a:ea typeface="Arial"/>
                <a:cs typeface="Arial"/>
                <a:sym typeface="Arial"/>
              </a:rPr>
              <a:t>Diagonal reflects random classification on a sliding probability, from 0 to 1, of labeling a record as a “1”</a:t>
            </a:r>
            <a:endParaRPr sz="1200" dirty="0">
              <a:solidFill>
                <a:schemeClr val="dk1"/>
              </a:solidFill>
              <a:latin typeface="Arial"/>
              <a:ea typeface="Arial"/>
              <a:cs typeface="Arial"/>
              <a:sym typeface="Arial"/>
            </a:endParaRPr>
          </a:p>
        </p:txBody>
      </p:sp>
      <p:cxnSp>
        <p:nvCxnSpPr>
          <p:cNvPr id="255" name="Google Shape;255;p31"/>
          <p:cNvCxnSpPr/>
          <p:nvPr/>
        </p:nvCxnSpPr>
        <p:spPr>
          <a:xfrm flipH="1">
            <a:off x="4800600" y="3124200"/>
            <a:ext cx="2057400" cy="228600"/>
          </a:xfrm>
          <a:prstGeom prst="straightConnector1">
            <a:avLst/>
          </a:prstGeom>
          <a:noFill/>
          <a:ln w="9525" cap="flat" cmpd="sng">
            <a:solidFill>
              <a:srgbClr val="AE350A"/>
            </a:solidFill>
            <a:prstDash val="solid"/>
            <a:round/>
            <a:headEnd type="none" w="sm" len="sm"/>
            <a:tailEnd type="stealth"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2"/>
          <p:cNvSpPr txBox="1">
            <a:spLocks noGrp="1"/>
          </p:cNvSpPr>
          <p:nvPr>
            <p:ph type="title"/>
          </p:nvPr>
        </p:nvSpPr>
        <p:spPr>
          <a:xfrm>
            <a:off x="685800" y="1752600"/>
            <a:ext cx="7772400" cy="1143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sz="4400"/>
              <a:t>Lift (gains)</a:t>
            </a:r>
            <a:br>
              <a:rPr lang="en-US" sz="4400"/>
            </a:br>
            <a:r>
              <a:rPr lang="en-US" sz="2000"/>
              <a:t>(separating the “wheat from the chaff”)</a:t>
            </a:r>
            <a:endParaRPr/>
          </a:p>
        </p:txBody>
      </p:sp>
      <p:pic>
        <p:nvPicPr>
          <p:cNvPr id="262" name="Google Shape;262;p32"/>
          <p:cNvPicPr preferRelativeResize="0"/>
          <p:nvPr/>
        </p:nvPicPr>
        <p:blipFill rotWithShape="1">
          <a:blip r:embed="rId3">
            <a:alphaModFix/>
          </a:blip>
          <a:srcRect/>
          <a:stretch/>
        </p:blipFill>
        <p:spPr>
          <a:xfrm>
            <a:off x="3886200" y="3276600"/>
            <a:ext cx="1524000" cy="2193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Lift (also termed “gains”): Goal</a:t>
            </a:r>
            <a:endParaRPr/>
          </a:p>
        </p:txBody>
      </p:sp>
      <p:sp>
        <p:nvSpPr>
          <p:cNvPr id="269" name="Google Shape;269;p33"/>
          <p:cNvSpPr txBox="1">
            <a:spLocks noGrp="1"/>
          </p:cNvSpPr>
          <p:nvPr>
            <p:ph type="body" idx="1"/>
          </p:nvPr>
        </p:nvSpPr>
        <p:spPr>
          <a:xfrm>
            <a:off x="762000" y="1676400"/>
            <a:ext cx="7772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210"/>
              <a:buFont typeface="Noto Sans Symbols"/>
              <a:buNone/>
            </a:pPr>
            <a:r>
              <a:rPr lang="en-US" dirty="0"/>
              <a:t>Evaluates how well a model identifies the most important class</a:t>
            </a:r>
            <a:endParaRPr dirty="0"/>
          </a:p>
          <a:p>
            <a:pPr marL="0" lvl="0" indent="0" algn="l" rtl="0">
              <a:spcBef>
                <a:spcPts val="575"/>
              </a:spcBef>
              <a:spcAft>
                <a:spcPts val="0"/>
              </a:spcAft>
              <a:buSzPts val="2210"/>
              <a:buFont typeface="Noto Sans Symbols"/>
              <a:buNone/>
            </a:pPr>
            <a:endParaRPr dirty="0"/>
          </a:p>
          <a:p>
            <a:pPr marL="0" lvl="0" indent="0" algn="l" rtl="0">
              <a:spcBef>
                <a:spcPts val="575"/>
              </a:spcBef>
              <a:spcAft>
                <a:spcPts val="0"/>
              </a:spcAft>
              <a:buSzPts val="2210"/>
              <a:buFont typeface="Noto Sans Symbols"/>
              <a:buNone/>
            </a:pPr>
            <a:r>
              <a:rPr lang="en-US" dirty="0"/>
              <a:t>Helps evaluate, e.g.,</a:t>
            </a:r>
            <a:endParaRPr dirty="0"/>
          </a:p>
          <a:p>
            <a:pPr marL="571500" lvl="1" indent="-228600" algn="l" rtl="0">
              <a:spcBef>
                <a:spcPts val="375"/>
              </a:spcBef>
              <a:spcAft>
                <a:spcPts val="0"/>
              </a:spcAft>
              <a:buSzPts val="2040"/>
              <a:buChar char="⚫"/>
            </a:pPr>
            <a:r>
              <a:rPr lang="en-US" dirty="0"/>
              <a:t>How many tax records to examine</a:t>
            </a:r>
            <a:endParaRPr dirty="0"/>
          </a:p>
          <a:p>
            <a:pPr marL="571500" lvl="1" indent="-228600" algn="l" rtl="0">
              <a:spcBef>
                <a:spcPts val="375"/>
              </a:spcBef>
              <a:spcAft>
                <a:spcPts val="0"/>
              </a:spcAft>
              <a:buSzPts val="2040"/>
              <a:buChar char="⚫"/>
            </a:pPr>
            <a:r>
              <a:rPr lang="en-US" dirty="0"/>
              <a:t>How many loans to grant</a:t>
            </a:r>
            <a:endParaRPr dirty="0"/>
          </a:p>
          <a:p>
            <a:pPr marL="571500" lvl="1" indent="-228600" algn="l" rtl="0">
              <a:spcBef>
                <a:spcPts val="375"/>
              </a:spcBef>
              <a:spcAft>
                <a:spcPts val="0"/>
              </a:spcAft>
              <a:buSzPts val="2040"/>
              <a:buChar char="⚫"/>
            </a:pPr>
            <a:r>
              <a:rPr lang="en-US" dirty="0"/>
              <a:t>How many customers to mail offer to</a:t>
            </a:r>
            <a:endParaRPr dirty="0"/>
          </a:p>
          <a:p>
            <a:pPr marL="0" lvl="0" indent="0" algn="l" rtl="0">
              <a:spcBef>
                <a:spcPts val="575"/>
              </a:spcBef>
              <a:spcAft>
                <a:spcPts val="0"/>
              </a:spcAft>
              <a:buSzPts val="2210"/>
              <a:buFont typeface="Noto Sans Symbols"/>
              <a:buNone/>
            </a:pP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4"/>
          <p:cNvSpPr txBox="1">
            <a:spLocks noGrp="1"/>
          </p:cNvSpPr>
          <p:nvPr>
            <p:ph type="title" idx="4294967295"/>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sz="3400"/>
              <a:t>Lift (gains) and Decile Charts – Cont.</a:t>
            </a:r>
            <a:endParaRPr/>
          </a:p>
        </p:txBody>
      </p:sp>
      <p:sp>
        <p:nvSpPr>
          <p:cNvPr id="276" name="Google Shape;276;p34"/>
          <p:cNvSpPr txBox="1">
            <a:spLocks noGrp="1"/>
          </p:cNvSpPr>
          <p:nvPr>
            <p:ph type="body" idx="4294967295"/>
          </p:nvPr>
        </p:nvSpPr>
        <p:spPr>
          <a:xfrm>
            <a:off x="762000" y="1676400"/>
            <a:ext cx="7772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70"/>
              <a:buFont typeface="Noto Sans Symbols"/>
              <a:buNone/>
            </a:pPr>
            <a:r>
              <a:rPr lang="en-US" sz="2200" dirty="0"/>
              <a:t>Compare performance of DM model to “no model, pick randomly”</a:t>
            </a:r>
            <a:endParaRPr dirty="0"/>
          </a:p>
          <a:p>
            <a:pPr marL="0" lvl="0" indent="0" algn="l" rtl="0">
              <a:spcBef>
                <a:spcPts val="575"/>
              </a:spcBef>
              <a:spcAft>
                <a:spcPts val="0"/>
              </a:spcAft>
              <a:buSzPts val="1870"/>
              <a:buFont typeface="Noto Sans Symbols"/>
              <a:buNone/>
            </a:pPr>
            <a:endParaRPr sz="2200" dirty="0"/>
          </a:p>
          <a:p>
            <a:pPr marL="0" lvl="0" indent="0" algn="l" rtl="0">
              <a:spcBef>
                <a:spcPts val="575"/>
              </a:spcBef>
              <a:spcAft>
                <a:spcPts val="0"/>
              </a:spcAft>
              <a:buSzPts val="1870"/>
              <a:buFont typeface="Noto Sans Symbols"/>
              <a:buNone/>
            </a:pPr>
            <a:r>
              <a:rPr lang="en-US" sz="2200" dirty="0"/>
              <a:t>Measures ability of DM model to identify the important class, relative to the average prevalence of the class</a:t>
            </a:r>
            <a:endParaRPr dirty="0"/>
          </a:p>
          <a:p>
            <a:pPr marL="0" lvl="0" indent="0" algn="l" rtl="0">
              <a:spcBef>
                <a:spcPts val="575"/>
              </a:spcBef>
              <a:spcAft>
                <a:spcPts val="0"/>
              </a:spcAft>
              <a:buSzPts val="1870"/>
              <a:buFont typeface="Noto Sans Symbols"/>
              <a:buNone/>
            </a:pPr>
            <a:endParaRPr sz="2200" dirty="0"/>
          </a:p>
          <a:p>
            <a:pPr marL="0" lvl="0" indent="0" algn="l" rtl="0">
              <a:spcBef>
                <a:spcPts val="575"/>
              </a:spcBef>
              <a:spcAft>
                <a:spcPts val="0"/>
              </a:spcAft>
              <a:buSzPts val="1870"/>
              <a:buFont typeface="Noto Sans Symbols"/>
              <a:buNone/>
            </a:pPr>
            <a:r>
              <a:rPr lang="en-US" sz="2200" dirty="0"/>
              <a:t>Charts give explicit assessment of results over a large number of cutoffs</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5"/>
          <p:cNvSpPr txBox="1">
            <a:spLocks noGrp="1"/>
          </p:cNvSpPr>
          <p:nvPr>
            <p:ph type="title" idx="4294967295"/>
          </p:nvPr>
        </p:nvSpPr>
        <p:spPr>
          <a:xfrm>
            <a:off x="533400" y="274638"/>
            <a:ext cx="8153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Lift and Decile Charts: How to Use</a:t>
            </a:r>
            <a:endParaRPr/>
          </a:p>
        </p:txBody>
      </p:sp>
      <p:sp>
        <p:nvSpPr>
          <p:cNvPr id="283" name="Google Shape;283;p35"/>
          <p:cNvSpPr txBox="1">
            <a:spLocks noGrp="1"/>
          </p:cNvSpPr>
          <p:nvPr>
            <p:ph type="body" idx="4294967295"/>
          </p:nvPr>
        </p:nvSpPr>
        <p:spPr>
          <a:xfrm>
            <a:off x="533400" y="1828800"/>
            <a:ext cx="7772400" cy="38862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Font typeface="Noto Sans Symbols"/>
              <a:buNone/>
            </a:pPr>
            <a:r>
              <a:rPr lang="en-US" dirty="0"/>
              <a:t>Sort records by </a:t>
            </a:r>
            <a:r>
              <a:rPr lang="en-US" u="sng" dirty="0"/>
              <a:t>predicted</a:t>
            </a:r>
            <a:r>
              <a:rPr lang="en-US" dirty="0"/>
              <a:t> probability of belonging to the important class (“1’s”)</a:t>
            </a:r>
            <a:endParaRPr dirty="0"/>
          </a:p>
          <a:p>
            <a:pPr marL="273050" lvl="0" indent="-273050" algn="l" rtl="0">
              <a:spcBef>
                <a:spcPts val="575"/>
              </a:spcBef>
              <a:spcAft>
                <a:spcPts val="0"/>
              </a:spcAft>
              <a:buSzPts val="2210"/>
              <a:buFont typeface="Noto Sans Symbols"/>
              <a:buNone/>
            </a:pPr>
            <a:r>
              <a:rPr lang="en-US" dirty="0"/>
              <a:t>Move down the list, noting </a:t>
            </a:r>
            <a:r>
              <a:rPr lang="en-US" u="sng" dirty="0"/>
              <a:t>actual</a:t>
            </a:r>
            <a:r>
              <a:rPr lang="en-US" dirty="0"/>
              <a:t> class</a:t>
            </a:r>
            <a:endParaRPr dirty="0"/>
          </a:p>
          <a:p>
            <a:pPr marL="273050" lvl="0" indent="-273050" algn="l" rtl="0">
              <a:spcBef>
                <a:spcPts val="575"/>
              </a:spcBef>
              <a:spcAft>
                <a:spcPts val="0"/>
              </a:spcAft>
              <a:buSzPts val="2210"/>
              <a:buFont typeface="Noto Sans Symbols"/>
              <a:buNone/>
            </a:pPr>
            <a:r>
              <a:rPr lang="en-US" dirty="0"/>
              <a:t>As you go, compare the number of actual 1’s to the number of 1’s you would expect with no model  </a:t>
            </a:r>
            <a:endParaRPr dirty="0"/>
          </a:p>
          <a:p>
            <a:pPr marL="547688" lvl="1" indent="-228599" algn="l" rtl="0">
              <a:spcBef>
                <a:spcPts val="375"/>
              </a:spcBef>
              <a:spcAft>
                <a:spcPts val="0"/>
              </a:spcAft>
              <a:buSzPts val="2040"/>
              <a:buFont typeface="Noto Sans Symbols"/>
              <a:buNone/>
            </a:pPr>
            <a:endParaRPr dirty="0"/>
          </a:p>
          <a:p>
            <a:pPr marL="547688" lvl="1" indent="-228600" algn="l" rtl="0">
              <a:spcBef>
                <a:spcPts val="375"/>
              </a:spcBef>
              <a:spcAft>
                <a:spcPts val="0"/>
              </a:spcAft>
              <a:buSzPts val="2040"/>
              <a:buChar char="⚫"/>
            </a:pPr>
            <a:r>
              <a:rPr lang="en-US" dirty="0"/>
              <a:t>In lift chart: compare step function to straight line</a:t>
            </a:r>
            <a:endParaRPr dirty="0"/>
          </a:p>
          <a:p>
            <a:pPr marL="547688" lvl="1" indent="-228600" algn="l" rtl="0">
              <a:spcBef>
                <a:spcPts val="375"/>
              </a:spcBef>
              <a:spcAft>
                <a:spcPts val="0"/>
              </a:spcAft>
              <a:buSzPts val="2040"/>
              <a:buChar char="⚫"/>
            </a:pPr>
            <a:r>
              <a:rPr lang="en-US" dirty="0"/>
              <a:t>In decile chart compare to ratio of 1</a:t>
            </a:r>
            <a:endParaRPr dirty="0"/>
          </a:p>
          <a:p>
            <a:pPr marL="547688" lvl="1" indent="-99059" algn="l" rtl="0">
              <a:spcBef>
                <a:spcPts val="375"/>
              </a:spcBef>
              <a:spcAft>
                <a:spcPts val="0"/>
              </a:spcAft>
              <a:buSzPts val="2040"/>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6"/>
          <p:cNvSpPr txBox="1">
            <a:spLocks noGrp="1"/>
          </p:cNvSpPr>
          <p:nvPr>
            <p:ph type="title"/>
          </p:nvPr>
        </p:nvSpPr>
        <p:spPr>
          <a:xfrm>
            <a:off x="914400" y="457200"/>
            <a:ext cx="7772400" cy="792163"/>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sz="3240"/>
              <a:t>Lift (Gains) Chart – cumulative performance</a:t>
            </a:r>
            <a:br>
              <a:rPr lang="en-US" sz="3600"/>
            </a:br>
            <a:r>
              <a:rPr lang="en-US" sz="2430"/>
              <a:t>(using R “</a:t>
            </a:r>
            <a:r>
              <a:rPr lang="en-US" sz="2430">
                <a:latin typeface="Courier New"/>
                <a:ea typeface="Courier New"/>
                <a:cs typeface="Courier New"/>
                <a:sym typeface="Courier New"/>
              </a:rPr>
              <a:t>Gains</a:t>
            </a:r>
            <a:r>
              <a:rPr lang="en-US" sz="2430"/>
              <a:t>” package)</a:t>
            </a:r>
            <a:endParaRPr sz="2430"/>
          </a:p>
        </p:txBody>
      </p:sp>
      <p:sp>
        <p:nvSpPr>
          <p:cNvPr id="290" name="Google Shape;290;p36"/>
          <p:cNvSpPr txBox="1">
            <a:spLocks noGrp="1"/>
          </p:cNvSpPr>
          <p:nvPr>
            <p:ph type="body" idx="2"/>
          </p:nvPr>
        </p:nvSpPr>
        <p:spPr>
          <a:xfrm>
            <a:off x="533400" y="5334000"/>
            <a:ext cx="8150225" cy="99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210"/>
              <a:buFont typeface="Noto Sans Symbols"/>
              <a:buNone/>
            </a:pPr>
            <a:r>
              <a:rPr lang="en-US"/>
              <a:t>After examining (e.g.,) 10 cases (x-axis), 9 owners (y-axis) have been correctly identified</a:t>
            </a:r>
            <a:endParaRPr/>
          </a:p>
        </p:txBody>
      </p:sp>
      <p:pic>
        <p:nvPicPr>
          <p:cNvPr id="291" name="Google Shape;291;p36"/>
          <p:cNvPicPr preferRelativeResize="0"/>
          <p:nvPr/>
        </p:nvPicPr>
        <p:blipFill rotWithShape="1">
          <a:blip r:embed="rId3">
            <a:alphaModFix/>
          </a:blip>
          <a:srcRect/>
          <a:stretch/>
        </p:blipFill>
        <p:spPr>
          <a:xfrm>
            <a:off x="2133600" y="1524000"/>
            <a:ext cx="469265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dirty="0"/>
              <a:t>Evaluation of Supervised Learning</a:t>
            </a:r>
            <a:endParaRPr dirty="0"/>
          </a:p>
        </p:txBody>
      </p:sp>
      <p:sp>
        <p:nvSpPr>
          <p:cNvPr id="115" name="Google Shape;115;p14"/>
          <p:cNvSpPr txBox="1">
            <a:spLocks noGrp="1"/>
          </p:cNvSpPr>
          <p:nvPr>
            <p:ph type="body" idx="1"/>
          </p:nvPr>
        </p:nvSpPr>
        <p:spPr>
          <a:xfrm>
            <a:off x="838200" y="1577187"/>
            <a:ext cx="7772400" cy="4442613"/>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Char char="⚫"/>
            </a:pPr>
            <a:r>
              <a:rPr lang="en-US" dirty="0"/>
              <a:t>Predicted Numerical Value. E.g., House price</a:t>
            </a:r>
          </a:p>
          <a:p>
            <a:pPr marL="273050" lvl="0" indent="-273050" algn="l" rtl="0">
              <a:spcBef>
                <a:spcPts val="0"/>
              </a:spcBef>
              <a:spcAft>
                <a:spcPts val="0"/>
              </a:spcAft>
              <a:buSzPts val="2210"/>
              <a:buChar char="⚫"/>
            </a:pPr>
            <a:r>
              <a:rPr lang="en-US"/>
              <a:t>Predicted </a:t>
            </a:r>
            <a:r>
              <a:rPr lang="en-US" dirty="0"/>
              <a:t>Class Membership. E.g., buyer/nonbuyer</a:t>
            </a:r>
          </a:p>
          <a:p>
            <a:pPr marL="273050" lvl="0" indent="-273050" algn="l" rtl="0">
              <a:spcBef>
                <a:spcPts val="0"/>
              </a:spcBef>
              <a:spcAft>
                <a:spcPts val="0"/>
              </a:spcAft>
              <a:buSzPts val="2210"/>
              <a:buChar char="⚫"/>
            </a:pPr>
            <a:r>
              <a:rPr lang="en-US" dirty="0"/>
              <a:t>Propensity. i.e., propensity of class membership. E.g., propensity to default</a:t>
            </a:r>
          </a:p>
        </p:txBody>
      </p:sp>
    </p:spTree>
    <p:extLst>
      <p:ext uri="{BB962C8B-B14F-4D97-AF65-F5344CB8AC3E}">
        <p14:creationId xmlns:p14="http://schemas.microsoft.com/office/powerpoint/2010/main" val="2406212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7"/>
          <p:cNvSpPr txBox="1">
            <a:spLocks noGrp="1"/>
          </p:cNvSpPr>
          <p:nvPr>
            <p:ph type="title"/>
          </p:nvPr>
        </p:nvSpPr>
        <p:spPr>
          <a:xfrm>
            <a:off x="914400" y="457200"/>
            <a:ext cx="7772400" cy="792163"/>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sz="3240"/>
              <a:t>Lift (Gains) Chart – cumulative performance</a:t>
            </a:r>
            <a:br>
              <a:rPr lang="en-US" sz="3600"/>
            </a:br>
            <a:r>
              <a:rPr lang="en-US" sz="2430"/>
              <a:t> R “</a:t>
            </a:r>
            <a:r>
              <a:rPr lang="en-US" sz="2430">
                <a:latin typeface="Courier New"/>
                <a:ea typeface="Courier New"/>
                <a:cs typeface="Courier New"/>
                <a:sym typeface="Courier New"/>
              </a:rPr>
              <a:t>caret</a:t>
            </a:r>
            <a:r>
              <a:rPr lang="en-US" sz="2430"/>
              <a:t>” package uses %</a:t>
            </a:r>
            <a:endParaRPr sz="2430"/>
          </a:p>
        </p:txBody>
      </p:sp>
      <p:sp>
        <p:nvSpPr>
          <p:cNvPr id="298" name="Google Shape;298;p37"/>
          <p:cNvSpPr txBox="1">
            <a:spLocks noGrp="1"/>
          </p:cNvSpPr>
          <p:nvPr>
            <p:ph type="body" idx="2"/>
          </p:nvPr>
        </p:nvSpPr>
        <p:spPr>
          <a:xfrm>
            <a:off x="533400" y="5410200"/>
            <a:ext cx="8150225" cy="99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Font typeface="Noto Sans Symbols"/>
              <a:buNone/>
            </a:pPr>
            <a:r>
              <a:rPr lang="en-US" sz="2000"/>
              <a:t>After examining (e.g.,) 40% = 10 of the cases (x-axis), 75% of the owners (y-axis) have been correctly identified</a:t>
            </a:r>
            <a:endParaRPr/>
          </a:p>
        </p:txBody>
      </p:sp>
      <p:pic>
        <p:nvPicPr>
          <p:cNvPr id="299" name="Google Shape;299;p37"/>
          <p:cNvPicPr preferRelativeResize="0"/>
          <p:nvPr/>
        </p:nvPicPr>
        <p:blipFill rotWithShape="1">
          <a:blip r:embed="rId3">
            <a:alphaModFix/>
          </a:blip>
          <a:srcRect/>
          <a:stretch/>
        </p:blipFill>
        <p:spPr>
          <a:xfrm>
            <a:off x="1066800" y="1371600"/>
            <a:ext cx="5257800" cy="3929063"/>
          </a:xfrm>
          <a:prstGeom prst="rect">
            <a:avLst/>
          </a:prstGeom>
          <a:noFill/>
          <a:ln>
            <a:noFill/>
          </a:ln>
        </p:spPr>
      </p:pic>
      <p:sp>
        <p:nvSpPr>
          <p:cNvPr id="300" name="Google Shape;300;p37"/>
          <p:cNvSpPr txBox="1"/>
          <p:nvPr/>
        </p:nvSpPr>
        <p:spPr>
          <a:xfrm>
            <a:off x="6781800" y="4876800"/>
            <a:ext cx="990600" cy="4619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“Sample” = case</a:t>
            </a:r>
            <a:endParaRPr/>
          </a:p>
        </p:txBody>
      </p:sp>
      <p:cxnSp>
        <p:nvCxnSpPr>
          <p:cNvPr id="301" name="Google Shape;301;p37"/>
          <p:cNvCxnSpPr/>
          <p:nvPr/>
        </p:nvCxnSpPr>
        <p:spPr>
          <a:xfrm flipH="1">
            <a:off x="4953000" y="5105400"/>
            <a:ext cx="1752600" cy="76200"/>
          </a:xfrm>
          <a:prstGeom prst="straightConnector1">
            <a:avLst/>
          </a:prstGeom>
          <a:noFill/>
          <a:ln w="9525" cap="flat" cmpd="sng">
            <a:solidFill>
              <a:srgbClr val="AE350A"/>
            </a:solidFill>
            <a:prstDash val="solid"/>
            <a:round/>
            <a:headEnd type="none" w="sm" len="sm"/>
            <a:tailEnd type="stealth"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8"/>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Decile Chart</a:t>
            </a:r>
            <a:endParaRPr/>
          </a:p>
        </p:txBody>
      </p:sp>
      <p:sp>
        <p:nvSpPr>
          <p:cNvPr id="308" name="Google Shape;308;p38"/>
          <p:cNvSpPr txBox="1">
            <a:spLocks noGrp="1"/>
          </p:cNvSpPr>
          <p:nvPr>
            <p:ph type="body" idx="2"/>
          </p:nvPr>
        </p:nvSpPr>
        <p:spPr>
          <a:xfrm>
            <a:off x="228600" y="5181600"/>
            <a:ext cx="8302625" cy="1371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Font typeface="Noto Sans Symbols"/>
              <a:buNone/>
            </a:pPr>
            <a:r>
              <a:rPr lang="en-US" sz="2000"/>
              <a:t>In “most probable” (top) decile, model is twice as likely to identify the important class compared to avg. prevalence. Percentiles do not match deciles exactly due to small sample of discrete data, with multiple records sharing same decile boundary.</a:t>
            </a:r>
            <a:endParaRPr/>
          </a:p>
        </p:txBody>
      </p:sp>
      <p:pic>
        <p:nvPicPr>
          <p:cNvPr id="309" name="Google Shape;309;p38"/>
          <p:cNvPicPr preferRelativeResize="0"/>
          <p:nvPr/>
        </p:nvPicPr>
        <p:blipFill rotWithShape="1">
          <a:blip r:embed="rId3">
            <a:alphaModFix/>
          </a:blip>
          <a:srcRect/>
          <a:stretch/>
        </p:blipFill>
        <p:spPr>
          <a:xfrm>
            <a:off x="1295400" y="1600200"/>
            <a:ext cx="6248400" cy="342423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9"/>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Lift (Gains): How to Compute</a:t>
            </a:r>
            <a:endParaRPr/>
          </a:p>
        </p:txBody>
      </p:sp>
      <p:sp>
        <p:nvSpPr>
          <p:cNvPr id="316" name="Google Shape;316;p39"/>
          <p:cNvSpPr txBox="1">
            <a:spLocks noGrp="1"/>
          </p:cNvSpPr>
          <p:nvPr>
            <p:ph type="body" idx="1"/>
          </p:nvPr>
        </p:nvSpPr>
        <p:spPr>
          <a:xfrm>
            <a:off x="914400" y="1752600"/>
            <a:ext cx="7772400" cy="42672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Char char="⚫"/>
            </a:pPr>
            <a:r>
              <a:rPr lang="en-US"/>
              <a:t>Using the model’s output, sort records from most likely to least likely members of the important class</a:t>
            </a:r>
            <a:endParaRPr/>
          </a:p>
          <a:p>
            <a:pPr marL="273050" lvl="0" indent="-132715" algn="l" rtl="0">
              <a:spcBef>
                <a:spcPts val="575"/>
              </a:spcBef>
              <a:spcAft>
                <a:spcPts val="0"/>
              </a:spcAft>
              <a:buSzPts val="2210"/>
              <a:buNone/>
            </a:pPr>
            <a:endParaRPr/>
          </a:p>
          <a:p>
            <a:pPr marL="273050" lvl="0" indent="-273050" algn="l" rtl="0">
              <a:spcBef>
                <a:spcPts val="575"/>
              </a:spcBef>
              <a:spcAft>
                <a:spcPts val="0"/>
              </a:spcAft>
              <a:buSzPts val="2210"/>
              <a:buChar char="⚫"/>
            </a:pPr>
            <a:r>
              <a:rPr lang="en-US"/>
              <a:t>Compute lift: Accumulate the correctly classified “important class” records (Y axis) and compare to number of total records (X axis)</a:t>
            </a:r>
            <a:endParaRPr/>
          </a:p>
          <a:p>
            <a:pPr marL="273050" lvl="0" indent="-132715" algn="l" rtl="0">
              <a:spcBef>
                <a:spcPts val="575"/>
              </a:spcBef>
              <a:spcAft>
                <a:spcPts val="0"/>
              </a:spcAft>
              <a:buSzPts val="2210"/>
              <a:buNone/>
            </a:pPr>
            <a:endParaRPr/>
          </a:p>
          <a:p>
            <a:pPr marL="273050" lvl="0" indent="-273050" algn="l" rtl="0">
              <a:spcBef>
                <a:spcPts val="575"/>
              </a:spcBef>
              <a:spcAft>
                <a:spcPts val="0"/>
              </a:spcAft>
              <a:buSzPts val="2210"/>
              <a:buFont typeface="Noto Sans Symbols"/>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0"/>
          <p:cNvSpPr txBox="1">
            <a:spLocks noGrp="1"/>
          </p:cNvSpPr>
          <p:nvPr>
            <p:ph type="title" idx="4294967295"/>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Lift vs. Decile Charts</a:t>
            </a:r>
            <a:endParaRPr/>
          </a:p>
        </p:txBody>
      </p:sp>
      <p:sp>
        <p:nvSpPr>
          <p:cNvPr id="323" name="Google Shape;323;p40"/>
          <p:cNvSpPr txBox="1">
            <a:spLocks noGrp="1"/>
          </p:cNvSpPr>
          <p:nvPr>
            <p:ph type="body" idx="4294967295"/>
          </p:nvPr>
        </p:nvSpPr>
        <p:spPr>
          <a:xfrm>
            <a:off x="914400" y="1752600"/>
            <a:ext cx="7772400" cy="426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210"/>
              <a:buFont typeface="Noto Sans Symbols"/>
              <a:buNone/>
            </a:pPr>
            <a:r>
              <a:rPr lang="en-US"/>
              <a:t>Both embody concept of “moving down” through the records, starting with the most probable 1’s</a:t>
            </a:r>
            <a:endParaRPr/>
          </a:p>
          <a:p>
            <a:pPr marL="0" lvl="0" indent="0" algn="l" rtl="0">
              <a:spcBef>
                <a:spcPts val="575"/>
              </a:spcBef>
              <a:spcAft>
                <a:spcPts val="0"/>
              </a:spcAft>
              <a:buSzPts val="2210"/>
              <a:buFont typeface="Noto Sans Symbols"/>
              <a:buNone/>
            </a:pPr>
            <a:endParaRPr/>
          </a:p>
          <a:p>
            <a:pPr marL="0" lvl="0" indent="0" algn="l" rtl="0">
              <a:spcBef>
                <a:spcPts val="575"/>
              </a:spcBef>
              <a:spcAft>
                <a:spcPts val="0"/>
              </a:spcAft>
              <a:buSzPts val="2210"/>
              <a:buFont typeface="Noto Sans Symbols"/>
              <a:buNone/>
            </a:pPr>
            <a:r>
              <a:rPr lang="en-US"/>
              <a:t>Decile chart does this in decile chunks of data</a:t>
            </a:r>
            <a:endParaRPr/>
          </a:p>
          <a:p>
            <a:pPr marL="844550" lvl="2" indent="-228600" algn="l" rtl="0">
              <a:spcBef>
                <a:spcPts val="375"/>
              </a:spcBef>
              <a:spcAft>
                <a:spcPts val="0"/>
              </a:spcAft>
              <a:buSzPts val="1700"/>
              <a:buFont typeface="Noto Sans Symbols"/>
              <a:buNone/>
            </a:pPr>
            <a:r>
              <a:rPr lang="en-US"/>
              <a:t>Y axis shows ratio of decile mean to overall mean</a:t>
            </a:r>
            <a:endParaRPr/>
          </a:p>
          <a:p>
            <a:pPr marL="0" lvl="0" indent="0" algn="l" rtl="0">
              <a:spcBef>
                <a:spcPts val="575"/>
              </a:spcBef>
              <a:spcAft>
                <a:spcPts val="0"/>
              </a:spcAft>
              <a:buSzPts val="2210"/>
              <a:buFont typeface="Noto Sans Symbols"/>
              <a:buNone/>
            </a:pPr>
            <a:endParaRPr/>
          </a:p>
          <a:p>
            <a:pPr marL="0" lvl="0" indent="0" algn="l" rtl="0">
              <a:spcBef>
                <a:spcPts val="575"/>
              </a:spcBef>
              <a:spcAft>
                <a:spcPts val="0"/>
              </a:spcAft>
              <a:buSzPts val="2210"/>
              <a:buFont typeface="Noto Sans Symbols"/>
              <a:buNone/>
            </a:pPr>
            <a:r>
              <a:rPr lang="en-US"/>
              <a:t>Lift chart shows continuous cumulative results</a:t>
            </a:r>
            <a:endParaRPr/>
          </a:p>
          <a:p>
            <a:pPr marL="844550" lvl="2" indent="-228600" algn="l" rtl="0">
              <a:spcBef>
                <a:spcPts val="375"/>
              </a:spcBef>
              <a:spcAft>
                <a:spcPts val="0"/>
              </a:spcAft>
              <a:buSzPts val="1700"/>
              <a:buFont typeface="Noto Sans Symbols"/>
              <a:buNone/>
            </a:pPr>
            <a:r>
              <a:rPr lang="en-US"/>
              <a:t>Y axis shows number of important class records identified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1"/>
          <p:cNvSpPr txBox="1">
            <a:spLocks noGrp="1"/>
          </p:cNvSpPr>
          <p:nvPr>
            <p:ph type="title"/>
          </p:nvPr>
        </p:nvSpPr>
        <p:spPr>
          <a:xfrm>
            <a:off x="685800" y="1676400"/>
            <a:ext cx="7772400" cy="1143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a:t>Asymmetric Costs</a:t>
            </a:r>
            <a:endParaRPr/>
          </a:p>
        </p:txBody>
      </p:sp>
      <p:pic>
        <p:nvPicPr>
          <p:cNvPr id="330" name="Google Shape;330;p41"/>
          <p:cNvPicPr preferRelativeResize="0"/>
          <p:nvPr/>
        </p:nvPicPr>
        <p:blipFill rotWithShape="1">
          <a:blip r:embed="rId3">
            <a:alphaModFix/>
          </a:blip>
          <a:srcRect/>
          <a:stretch/>
        </p:blipFill>
        <p:spPr>
          <a:xfrm>
            <a:off x="3733800" y="3276600"/>
            <a:ext cx="1438275" cy="13620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Misclassification Costs May Differ</a:t>
            </a:r>
            <a:endParaRPr/>
          </a:p>
        </p:txBody>
      </p:sp>
      <p:sp>
        <p:nvSpPr>
          <p:cNvPr id="337" name="Google Shape;337;p42"/>
          <p:cNvSpPr txBox="1">
            <a:spLocks noGrp="1"/>
          </p:cNvSpPr>
          <p:nvPr>
            <p:ph type="body" idx="1"/>
          </p:nvPr>
        </p:nvSpPr>
        <p:spPr>
          <a:xfrm>
            <a:off x="914400" y="2286000"/>
            <a:ext cx="7467600" cy="3733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210"/>
              <a:buFont typeface="Noto Sans Symbols"/>
              <a:buNone/>
            </a:pPr>
            <a:r>
              <a:rPr lang="en-US"/>
              <a:t>The cost of making a misclassification error may be higher for one class than the other(s)</a:t>
            </a:r>
            <a:endParaRPr/>
          </a:p>
          <a:p>
            <a:pPr marL="0" lvl="0" indent="0" algn="l" rtl="0">
              <a:spcBef>
                <a:spcPts val="575"/>
              </a:spcBef>
              <a:spcAft>
                <a:spcPts val="0"/>
              </a:spcAft>
              <a:buSzPts val="2210"/>
              <a:buNone/>
            </a:pPr>
            <a:endParaRPr/>
          </a:p>
          <a:p>
            <a:pPr marL="0" lvl="0" indent="0" algn="l" rtl="0">
              <a:spcBef>
                <a:spcPts val="575"/>
              </a:spcBef>
              <a:spcAft>
                <a:spcPts val="0"/>
              </a:spcAft>
              <a:buSzPts val="2210"/>
              <a:buFont typeface="Noto Sans Symbols"/>
              <a:buNone/>
            </a:pPr>
            <a:r>
              <a:rPr lang="en-US"/>
              <a:t>Looked at another way, the benefit of making a correct classification may be higher for one class than the other(s)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3"/>
          <p:cNvSpPr txBox="1">
            <a:spLocks noGrp="1"/>
          </p:cNvSpPr>
          <p:nvPr>
            <p:ph type="title"/>
          </p:nvPr>
        </p:nvSpPr>
        <p:spPr>
          <a:xfrm>
            <a:off x="685800" y="274638"/>
            <a:ext cx="8001000" cy="792162"/>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sz="3200"/>
              <a:t>Example – Response to Promotional Offer</a:t>
            </a:r>
            <a:endParaRPr/>
          </a:p>
        </p:txBody>
      </p:sp>
      <p:sp>
        <p:nvSpPr>
          <p:cNvPr id="344" name="Google Shape;344;p43"/>
          <p:cNvSpPr txBox="1">
            <a:spLocks noGrp="1"/>
          </p:cNvSpPr>
          <p:nvPr>
            <p:ph type="body" idx="1"/>
          </p:nvPr>
        </p:nvSpPr>
        <p:spPr>
          <a:xfrm>
            <a:off x="914400" y="3733800"/>
            <a:ext cx="7772400" cy="22860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Char char="⚫"/>
            </a:pPr>
            <a:r>
              <a:rPr lang="en-US"/>
              <a:t>“Naïve rule” (classify everyone as “0”) has error rate of 1% (seems good)</a:t>
            </a:r>
            <a:endParaRPr/>
          </a:p>
          <a:p>
            <a:pPr marL="273050" lvl="0" indent="-132715" algn="l" rtl="0">
              <a:spcBef>
                <a:spcPts val="575"/>
              </a:spcBef>
              <a:spcAft>
                <a:spcPts val="0"/>
              </a:spcAft>
              <a:buSzPts val="2210"/>
              <a:buNone/>
            </a:pPr>
            <a:endParaRPr/>
          </a:p>
          <a:p>
            <a:pPr marL="273050" lvl="0" indent="-273050" algn="l" rtl="0">
              <a:spcBef>
                <a:spcPts val="575"/>
              </a:spcBef>
              <a:spcAft>
                <a:spcPts val="0"/>
              </a:spcAft>
              <a:buSzPts val="2210"/>
              <a:buChar char="⚫"/>
            </a:pPr>
            <a:r>
              <a:rPr lang="en-US"/>
              <a:t>Using DM we can correctly classify eight 1’s as 1’s</a:t>
            </a:r>
            <a:endParaRPr/>
          </a:p>
          <a:p>
            <a:pPr marL="568325" lvl="2" indent="25400" algn="l" rtl="0">
              <a:spcBef>
                <a:spcPts val="375"/>
              </a:spcBef>
              <a:spcAft>
                <a:spcPts val="0"/>
              </a:spcAft>
              <a:buSzPts val="1700"/>
              <a:buFont typeface="Noto Sans Symbols"/>
              <a:buNone/>
            </a:pPr>
            <a:r>
              <a:rPr lang="en-US"/>
              <a:t>It comes at the cost of misclassifying twenty 0’s as 1’s and two 1’s as 0’s.</a:t>
            </a:r>
            <a:endParaRPr/>
          </a:p>
          <a:p>
            <a:pPr marL="273050" lvl="0" indent="-132715" algn="l" rtl="0">
              <a:spcBef>
                <a:spcPts val="575"/>
              </a:spcBef>
              <a:spcAft>
                <a:spcPts val="0"/>
              </a:spcAft>
              <a:buSzPts val="2210"/>
              <a:buNone/>
            </a:pPr>
            <a:endParaRPr/>
          </a:p>
        </p:txBody>
      </p:sp>
      <p:sp>
        <p:nvSpPr>
          <p:cNvPr id="345" name="Google Shape;345;p43"/>
          <p:cNvSpPr/>
          <p:nvPr/>
        </p:nvSpPr>
        <p:spPr>
          <a:xfrm>
            <a:off x="1219200" y="1752600"/>
            <a:ext cx="6553200" cy="1282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2210"/>
              <a:buFont typeface="Noto Sans Symbols"/>
              <a:buNone/>
            </a:pPr>
            <a:r>
              <a:rPr lang="en-US" sz="2600">
                <a:solidFill>
                  <a:schemeClr val="dk1"/>
                </a:solidFill>
                <a:latin typeface="Libre Franklin"/>
                <a:ea typeface="Libre Franklin"/>
                <a:cs typeface="Libre Franklin"/>
                <a:sym typeface="Libre Franklin"/>
              </a:rPr>
              <a:t>Suppose we send an offer to 1000 people, with 1% average response rate 	                 (“1” = response, “0” = nonresponse)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The Confusion Matrix</a:t>
            </a:r>
            <a:endParaRPr/>
          </a:p>
        </p:txBody>
      </p:sp>
      <p:sp>
        <p:nvSpPr>
          <p:cNvPr id="352" name="Google Shape;352;p44"/>
          <p:cNvSpPr txBox="1">
            <a:spLocks noGrp="1"/>
          </p:cNvSpPr>
          <p:nvPr>
            <p:ph type="body" idx="2"/>
          </p:nvPr>
        </p:nvSpPr>
        <p:spPr>
          <a:xfrm>
            <a:off x="685800" y="5029200"/>
            <a:ext cx="7997825" cy="12192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Font typeface="Noto Sans Symbols"/>
              <a:buNone/>
            </a:pPr>
            <a:r>
              <a:rPr lang="en-US"/>
              <a:t>Error rate = (2+20) = 2.2%  (higher than naïve rate)</a:t>
            </a:r>
            <a:endParaRPr/>
          </a:p>
          <a:p>
            <a:pPr marL="273050" lvl="0" indent="-273050" algn="l" rtl="0">
              <a:spcBef>
                <a:spcPts val="575"/>
              </a:spcBef>
              <a:spcAft>
                <a:spcPts val="0"/>
              </a:spcAft>
              <a:buSzPts val="2210"/>
              <a:buFont typeface="Noto Sans Symbols"/>
              <a:buNone/>
            </a:pPr>
            <a:endParaRPr/>
          </a:p>
          <a:p>
            <a:pPr marL="0" lvl="0" indent="0" algn="l" rtl="0">
              <a:spcBef>
                <a:spcPts val="575"/>
              </a:spcBef>
              <a:spcAft>
                <a:spcPts val="0"/>
              </a:spcAft>
              <a:buSzPts val="1530"/>
              <a:buFont typeface="Noto Sans Symbols"/>
              <a:buNone/>
            </a:pPr>
            <a:r>
              <a:rPr lang="en-US" sz="1800"/>
              <a:t>*confusion matrix is often shown with predictions as rows, actuals as columns, the reverse of what R produces</a:t>
            </a:r>
            <a:endParaRPr/>
          </a:p>
        </p:txBody>
      </p:sp>
      <p:graphicFrame>
        <p:nvGraphicFramePr>
          <p:cNvPr id="353" name="Google Shape;353;p44"/>
          <p:cNvGraphicFramePr/>
          <p:nvPr/>
        </p:nvGraphicFramePr>
        <p:xfrm>
          <a:off x="2362200" y="2895600"/>
          <a:ext cx="4241800" cy="1581150"/>
        </p:xfrm>
        <a:graphic>
          <a:graphicData uri="http://schemas.openxmlformats.org/drawingml/2006/table">
            <a:tbl>
              <a:tblPr>
                <a:noFill/>
                <a:tableStyleId>{98522909-E0D3-4E2C-89CD-128FCA125E33}</a:tableStyleId>
              </a:tblPr>
              <a:tblGrid>
                <a:gridCol w="1725900">
                  <a:extLst>
                    <a:ext uri="{9D8B030D-6E8A-4147-A177-3AD203B41FA5}">
                      <a16:colId xmlns:a16="http://schemas.microsoft.com/office/drawing/2014/main" val="20000"/>
                    </a:ext>
                  </a:extLst>
                </a:gridCol>
                <a:gridCol w="1345200">
                  <a:extLst>
                    <a:ext uri="{9D8B030D-6E8A-4147-A177-3AD203B41FA5}">
                      <a16:colId xmlns:a16="http://schemas.microsoft.com/office/drawing/2014/main" val="20001"/>
                    </a:ext>
                  </a:extLst>
                </a:gridCol>
                <a:gridCol w="1170700">
                  <a:extLst>
                    <a:ext uri="{9D8B030D-6E8A-4147-A177-3AD203B41FA5}">
                      <a16:colId xmlns:a16="http://schemas.microsoft.com/office/drawing/2014/main" val="20002"/>
                    </a:ext>
                  </a:extLst>
                </a:gridCol>
              </a:tblGrid>
              <a:tr h="428625">
                <a:tc>
                  <a:txBody>
                    <a:bodyPr/>
                    <a:lstStyle/>
                    <a:p>
                      <a:pPr marL="0" marR="0" lvl="0" indent="0" algn="l" rtl="0">
                        <a:spcBef>
                          <a:spcPts val="0"/>
                        </a:spcBef>
                        <a:spcAft>
                          <a:spcPts val="0"/>
                        </a:spcAft>
                        <a:buNone/>
                      </a:pPr>
                      <a:endParaRPr sz="2600" b="0" i="0" u="none" strike="noStrike" cap="non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600" b="0" i="0" u="none" strike="noStrike" cap="none">
                          <a:solidFill>
                            <a:srgbClr val="000000"/>
                          </a:solidFill>
                          <a:latin typeface="Calibri"/>
                          <a:ea typeface="Calibri"/>
                          <a:cs typeface="Calibri"/>
                          <a:sym typeface="Calibri"/>
                        </a:rPr>
                        <a:t>Actual 0 </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600" b="0" i="0" u="none" strike="noStrike" cap="none">
                          <a:solidFill>
                            <a:srgbClr val="000000"/>
                          </a:solidFill>
                          <a:latin typeface="Calibri"/>
                          <a:ea typeface="Calibri"/>
                          <a:cs typeface="Calibri"/>
                          <a:sym typeface="Calibri"/>
                        </a:rPr>
                        <a:t>Actual 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90550">
                <a:tc>
                  <a:txBody>
                    <a:bodyPr/>
                    <a:lstStyle/>
                    <a:p>
                      <a:pPr marL="0" marR="0" lvl="0" indent="0" algn="l" rtl="0">
                        <a:spcBef>
                          <a:spcPts val="0"/>
                        </a:spcBef>
                        <a:spcAft>
                          <a:spcPts val="0"/>
                        </a:spcAft>
                        <a:buNone/>
                      </a:pPr>
                      <a:r>
                        <a:rPr lang="en-US" sz="2600" b="0" i="0" u="none" strike="noStrike" cap="none">
                          <a:solidFill>
                            <a:srgbClr val="000000"/>
                          </a:solidFill>
                          <a:latin typeface="Calibri"/>
                          <a:ea typeface="Calibri"/>
                          <a:cs typeface="Calibri"/>
                          <a:sym typeface="Calibri"/>
                        </a:rPr>
                        <a:t>Predicted 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600" b="0" i="0" u="none" strike="noStrike" cap="none" dirty="0">
                          <a:solidFill>
                            <a:srgbClr val="000000"/>
                          </a:solidFill>
                          <a:latin typeface="Calibri"/>
                          <a:ea typeface="Calibri"/>
                          <a:cs typeface="Calibri"/>
                          <a:sym typeface="Calibri"/>
                        </a:rPr>
                        <a:t>970</a:t>
                      </a:r>
                      <a:endParaRPr dirty="0"/>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600" b="0" i="0" u="none" strike="noStrike" cap="none">
                          <a:solidFill>
                            <a:srgbClr val="000000"/>
                          </a:solidFill>
                          <a:latin typeface="Calibri"/>
                          <a:ea typeface="Calibri"/>
                          <a:cs typeface="Calibri"/>
                          <a:sym typeface="Calibri"/>
                        </a:rPr>
                        <a:t>2</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61975">
                <a:tc>
                  <a:txBody>
                    <a:bodyPr/>
                    <a:lstStyle/>
                    <a:p>
                      <a:pPr marL="0" marR="0" lvl="0" indent="0" algn="l" rtl="0">
                        <a:spcBef>
                          <a:spcPts val="0"/>
                        </a:spcBef>
                        <a:spcAft>
                          <a:spcPts val="0"/>
                        </a:spcAft>
                        <a:buNone/>
                      </a:pPr>
                      <a:r>
                        <a:rPr lang="en-US" sz="2600" b="0" i="0" u="none" strike="noStrike" cap="none">
                          <a:solidFill>
                            <a:srgbClr val="000000"/>
                          </a:solidFill>
                          <a:latin typeface="Calibri"/>
                          <a:ea typeface="Calibri"/>
                          <a:cs typeface="Calibri"/>
                          <a:sym typeface="Calibri"/>
                        </a:rPr>
                        <a:t>Predicted 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600" b="0" i="0" u="none" strike="noStrike" cap="none">
                          <a:solidFill>
                            <a:srgbClr val="000000"/>
                          </a:solidFill>
                          <a:latin typeface="Calibri"/>
                          <a:ea typeface="Calibri"/>
                          <a:cs typeface="Calibri"/>
                          <a:sym typeface="Calibri"/>
                        </a:rPr>
                        <a:t>20</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600" b="0" i="0" u="none" strike="noStrike" cap="none" dirty="0">
                          <a:solidFill>
                            <a:srgbClr val="000000"/>
                          </a:solidFill>
                          <a:latin typeface="Calibri"/>
                          <a:ea typeface="Calibri"/>
                          <a:cs typeface="Calibri"/>
                          <a:sym typeface="Calibri"/>
                        </a:rPr>
                        <a:t>8</a:t>
                      </a:r>
                      <a:endParaRPr dirty="0"/>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54" name="Google Shape;354;p44"/>
          <p:cNvSpPr txBox="1"/>
          <p:nvPr/>
        </p:nvSpPr>
        <p:spPr>
          <a:xfrm>
            <a:off x="914400" y="1828800"/>
            <a:ext cx="6019800" cy="584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The Confusion Matrix*</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5"/>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Introducing Costs &amp; Benefits</a:t>
            </a:r>
            <a:endParaRPr/>
          </a:p>
        </p:txBody>
      </p:sp>
      <p:sp>
        <p:nvSpPr>
          <p:cNvPr id="361" name="Google Shape;361;p45"/>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Font typeface="Noto Sans Symbols"/>
              <a:buNone/>
            </a:pPr>
            <a:r>
              <a:rPr lang="en-US" b="1" dirty="0"/>
              <a:t>Suppose:</a:t>
            </a:r>
            <a:endParaRPr dirty="0"/>
          </a:p>
          <a:p>
            <a:pPr marL="273050" lvl="0" indent="-273050" algn="l" rtl="0">
              <a:spcBef>
                <a:spcPts val="575"/>
              </a:spcBef>
              <a:spcAft>
                <a:spcPts val="0"/>
              </a:spcAft>
              <a:buSzPts val="2210"/>
              <a:buChar char="⚫"/>
            </a:pPr>
            <a:r>
              <a:rPr lang="en-US" dirty="0"/>
              <a:t>Profit from a “1” is $10</a:t>
            </a:r>
            <a:endParaRPr dirty="0"/>
          </a:p>
          <a:p>
            <a:pPr marL="273050" lvl="0" indent="-273050" algn="l" rtl="0">
              <a:spcBef>
                <a:spcPts val="575"/>
              </a:spcBef>
              <a:spcAft>
                <a:spcPts val="0"/>
              </a:spcAft>
              <a:buSzPts val="2210"/>
              <a:buChar char="⚫"/>
            </a:pPr>
            <a:r>
              <a:rPr lang="en-US" dirty="0"/>
              <a:t>Cost of sending offer is $1</a:t>
            </a:r>
            <a:endParaRPr dirty="0"/>
          </a:p>
          <a:p>
            <a:pPr marL="273050" lvl="0" indent="-273050" algn="l" rtl="0">
              <a:spcBef>
                <a:spcPts val="575"/>
              </a:spcBef>
              <a:spcAft>
                <a:spcPts val="0"/>
              </a:spcAft>
              <a:buSzPts val="2210"/>
              <a:buFont typeface="Noto Sans Symbols"/>
              <a:buNone/>
            </a:pPr>
            <a:r>
              <a:rPr lang="en-US" b="1" dirty="0"/>
              <a:t>Then:</a:t>
            </a:r>
            <a:endParaRPr dirty="0"/>
          </a:p>
          <a:p>
            <a:pPr marL="273050" lvl="0" indent="-273050" algn="l" rtl="0">
              <a:spcBef>
                <a:spcPts val="575"/>
              </a:spcBef>
              <a:spcAft>
                <a:spcPts val="0"/>
              </a:spcAft>
              <a:buSzPts val="2210"/>
              <a:buChar char="⚫"/>
            </a:pPr>
            <a:r>
              <a:rPr lang="en-US" dirty="0"/>
              <a:t>Under naïve rule, all are classified as “0”, so no offers are sent: no cost, no profit</a:t>
            </a:r>
            <a:endParaRPr dirty="0"/>
          </a:p>
          <a:p>
            <a:pPr marL="273050" lvl="0" indent="-273050" algn="l" rtl="0">
              <a:spcBef>
                <a:spcPts val="575"/>
              </a:spcBef>
              <a:spcAft>
                <a:spcPts val="0"/>
              </a:spcAft>
              <a:buSzPts val="2210"/>
              <a:buChar char="⚫"/>
            </a:pPr>
            <a:r>
              <a:rPr lang="en-US" dirty="0"/>
              <a:t>Under DM predictions, 28 offers are sent.</a:t>
            </a:r>
            <a:endParaRPr dirty="0"/>
          </a:p>
          <a:p>
            <a:pPr marL="822325" lvl="2" indent="-228600" algn="l" rtl="0">
              <a:spcBef>
                <a:spcPts val="375"/>
              </a:spcBef>
              <a:spcAft>
                <a:spcPts val="0"/>
              </a:spcAft>
              <a:buSzPts val="1700"/>
              <a:buFont typeface="Noto Sans Symbols"/>
              <a:buNone/>
            </a:pPr>
            <a:r>
              <a:rPr lang="en-US" dirty="0"/>
              <a:t>8 respond with profit of $10 each</a:t>
            </a:r>
            <a:endParaRPr dirty="0"/>
          </a:p>
          <a:p>
            <a:pPr marL="822325" lvl="2" indent="-228600" algn="l" rtl="0">
              <a:spcBef>
                <a:spcPts val="375"/>
              </a:spcBef>
              <a:spcAft>
                <a:spcPts val="0"/>
              </a:spcAft>
              <a:buSzPts val="1700"/>
              <a:buFont typeface="Noto Sans Symbols"/>
              <a:buNone/>
            </a:pPr>
            <a:r>
              <a:rPr lang="en-US" dirty="0"/>
              <a:t>20 fail to respond, cost $1 each</a:t>
            </a:r>
            <a:endParaRPr dirty="0"/>
          </a:p>
          <a:p>
            <a:pPr marL="822325" lvl="2" indent="-228600" algn="l" rtl="0">
              <a:spcBef>
                <a:spcPts val="375"/>
              </a:spcBef>
              <a:spcAft>
                <a:spcPts val="0"/>
              </a:spcAft>
              <a:buSzPts val="1700"/>
              <a:buFont typeface="Noto Sans Symbols"/>
              <a:buNone/>
            </a:pPr>
            <a:r>
              <a:rPr lang="en-US" dirty="0"/>
              <a:t>972 receive nothing (no cost, no profit)</a:t>
            </a:r>
            <a:endParaRPr dirty="0"/>
          </a:p>
          <a:p>
            <a:pPr marL="273050" lvl="0" indent="-273050" algn="l" rtl="0">
              <a:spcBef>
                <a:spcPts val="575"/>
              </a:spcBef>
              <a:spcAft>
                <a:spcPts val="0"/>
              </a:spcAft>
              <a:buSzPts val="2210"/>
              <a:buChar char="⚫"/>
            </a:pPr>
            <a:r>
              <a:rPr lang="en-US" dirty="0"/>
              <a:t>Net profit = $60</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Profit Matrix</a:t>
            </a:r>
            <a:endParaRPr/>
          </a:p>
        </p:txBody>
      </p:sp>
      <p:graphicFrame>
        <p:nvGraphicFramePr>
          <p:cNvPr id="368" name="Google Shape;368;p46"/>
          <p:cNvGraphicFramePr/>
          <p:nvPr/>
        </p:nvGraphicFramePr>
        <p:xfrm>
          <a:off x="1905000" y="2286000"/>
          <a:ext cx="4711675" cy="2228875"/>
        </p:xfrm>
        <a:graphic>
          <a:graphicData uri="http://schemas.openxmlformats.org/drawingml/2006/table">
            <a:tbl>
              <a:tblPr>
                <a:noFill/>
                <a:tableStyleId>{98522909-E0D3-4E2C-89CD-128FCA125E33}</a:tableStyleId>
              </a:tblPr>
              <a:tblGrid>
                <a:gridCol w="1917100">
                  <a:extLst>
                    <a:ext uri="{9D8B030D-6E8A-4147-A177-3AD203B41FA5}">
                      <a16:colId xmlns:a16="http://schemas.microsoft.com/office/drawing/2014/main" val="20000"/>
                    </a:ext>
                  </a:extLst>
                </a:gridCol>
                <a:gridCol w="1494200">
                  <a:extLst>
                    <a:ext uri="{9D8B030D-6E8A-4147-A177-3AD203B41FA5}">
                      <a16:colId xmlns:a16="http://schemas.microsoft.com/office/drawing/2014/main" val="20001"/>
                    </a:ext>
                  </a:extLst>
                </a:gridCol>
                <a:gridCol w="1300375">
                  <a:extLst>
                    <a:ext uri="{9D8B030D-6E8A-4147-A177-3AD203B41FA5}">
                      <a16:colId xmlns:a16="http://schemas.microsoft.com/office/drawing/2014/main" val="20002"/>
                    </a:ext>
                  </a:extLst>
                </a:gridCol>
              </a:tblGrid>
              <a:tr h="730575">
                <a:tc>
                  <a:txBody>
                    <a:bodyPr/>
                    <a:lstStyle/>
                    <a:p>
                      <a:pPr marL="0" marR="0" lvl="0" indent="0" algn="l" rtl="0">
                        <a:spcBef>
                          <a:spcPts val="0"/>
                        </a:spcBef>
                        <a:spcAft>
                          <a:spcPts val="0"/>
                        </a:spcAft>
                        <a:buNone/>
                      </a:pPr>
                      <a:endParaRPr sz="2600" b="0" i="0" u="none" strike="noStrike" cap="non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600" b="0" i="0" u="none" strike="noStrike" cap="none">
                          <a:solidFill>
                            <a:srgbClr val="000000"/>
                          </a:solidFill>
                          <a:latin typeface="Calibri"/>
                          <a:ea typeface="Calibri"/>
                          <a:cs typeface="Calibri"/>
                          <a:sym typeface="Calibri"/>
                        </a:rPr>
                        <a:t>Actual 0 </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600" b="0" i="0" u="none" strike="noStrike" cap="none">
                          <a:solidFill>
                            <a:srgbClr val="000000"/>
                          </a:solidFill>
                          <a:latin typeface="Calibri"/>
                          <a:ea typeface="Calibri"/>
                          <a:cs typeface="Calibri"/>
                          <a:sym typeface="Calibri"/>
                        </a:rPr>
                        <a:t>Actual 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730575">
                <a:tc>
                  <a:txBody>
                    <a:bodyPr/>
                    <a:lstStyle/>
                    <a:p>
                      <a:pPr marL="0" marR="0" lvl="0" indent="0" algn="l" rtl="0">
                        <a:spcBef>
                          <a:spcPts val="0"/>
                        </a:spcBef>
                        <a:spcAft>
                          <a:spcPts val="0"/>
                        </a:spcAft>
                        <a:buNone/>
                      </a:pPr>
                      <a:r>
                        <a:rPr lang="en-US" sz="2600" b="0" i="0" u="none" strike="noStrike" cap="none">
                          <a:solidFill>
                            <a:srgbClr val="000000"/>
                          </a:solidFill>
                          <a:latin typeface="Calibri"/>
                          <a:ea typeface="Calibri"/>
                          <a:cs typeface="Calibri"/>
                          <a:sym typeface="Calibri"/>
                        </a:rPr>
                        <a:t>Predicted 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600" b="0" i="0" u="none" strike="noStrike" cap="none">
                          <a:solidFill>
                            <a:srgbClr val="000000"/>
                          </a:solidFill>
                          <a:latin typeface="Calibri"/>
                          <a:ea typeface="Calibri"/>
                          <a:cs typeface="Calibri"/>
                          <a:sym typeface="Calibri"/>
                        </a:rPr>
                        <a:t>$0 </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600" b="0" i="0" u="none" strike="noStrike" cap="none">
                          <a:solidFill>
                            <a:srgbClr val="000000"/>
                          </a:solidFill>
                          <a:latin typeface="Calibri"/>
                          <a:ea typeface="Calibri"/>
                          <a:cs typeface="Calibri"/>
                          <a:sym typeface="Calibri"/>
                        </a:rPr>
                        <a:t>$0 </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67725">
                <a:tc>
                  <a:txBody>
                    <a:bodyPr/>
                    <a:lstStyle/>
                    <a:p>
                      <a:pPr marL="0" marR="0" lvl="0" indent="0" algn="l" rtl="0">
                        <a:spcBef>
                          <a:spcPts val="0"/>
                        </a:spcBef>
                        <a:spcAft>
                          <a:spcPts val="0"/>
                        </a:spcAft>
                        <a:buNone/>
                      </a:pPr>
                      <a:r>
                        <a:rPr lang="en-US" sz="2600" b="0" i="0" u="none" strike="noStrike" cap="none">
                          <a:solidFill>
                            <a:srgbClr val="000000"/>
                          </a:solidFill>
                          <a:latin typeface="Calibri"/>
                          <a:ea typeface="Calibri"/>
                          <a:cs typeface="Calibri"/>
                          <a:sym typeface="Calibri"/>
                        </a:rPr>
                        <a:t>Predicted 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600" b="0" i="0" u="none" strike="noStrike" cap="none">
                          <a:solidFill>
                            <a:srgbClr val="000000"/>
                          </a:solidFill>
                          <a:latin typeface="Calibri"/>
                          <a:ea typeface="Calibri"/>
                          <a:cs typeface="Calibri"/>
                          <a:sym typeface="Calibri"/>
                        </a:rPr>
                        <a:t>($20)</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600" b="0" i="0" u="none" strike="noStrike" cap="none">
                          <a:solidFill>
                            <a:srgbClr val="000000"/>
                          </a:solidFill>
                          <a:latin typeface="Calibri"/>
                          <a:ea typeface="Calibri"/>
                          <a:cs typeface="Calibri"/>
                          <a:sym typeface="Calibri"/>
                        </a:rPr>
                        <a:t>$80 </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914400" y="2133600"/>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Evaluating Predictive Performance</a:t>
            </a:r>
            <a:endParaRPr/>
          </a:p>
        </p:txBody>
      </p:sp>
      <p:pic>
        <p:nvPicPr>
          <p:cNvPr id="123" name="Google Shape;123;p15" descr="Image result for image of tape measure"/>
          <p:cNvPicPr preferRelativeResize="0"/>
          <p:nvPr/>
        </p:nvPicPr>
        <p:blipFill rotWithShape="1">
          <a:blip r:embed="rId3">
            <a:alphaModFix/>
          </a:blip>
          <a:srcRect/>
          <a:stretch/>
        </p:blipFill>
        <p:spPr>
          <a:xfrm>
            <a:off x="609600" y="457200"/>
            <a:ext cx="2286000" cy="1501775"/>
          </a:xfrm>
          <a:prstGeom prst="rect">
            <a:avLst/>
          </a:prstGeom>
          <a:noFill/>
          <a:ln>
            <a:noFill/>
          </a:ln>
        </p:spPr>
      </p:pic>
      <p:pic>
        <p:nvPicPr>
          <p:cNvPr id="124" name="Google Shape;124;p15" descr="Image result for image of calipers"/>
          <p:cNvPicPr preferRelativeResize="0"/>
          <p:nvPr/>
        </p:nvPicPr>
        <p:blipFill rotWithShape="1">
          <a:blip r:embed="rId4">
            <a:alphaModFix/>
          </a:blip>
          <a:srcRect/>
          <a:stretch/>
        </p:blipFill>
        <p:spPr>
          <a:xfrm>
            <a:off x="5715000" y="3962400"/>
            <a:ext cx="2362200" cy="1122363"/>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Lift (again)</a:t>
            </a:r>
            <a:endParaRPr/>
          </a:p>
        </p:txBody>
      </p:sp>
      <p:sp>
        <p:nvSpPr>
          <p:cNvPr id="375" name="Google Shape;375;p47"/>
          <p:cNvSpPr txBox="1">
            <a:spLocks noGrp="1"/>
          </p:cNvSpPr>
          <p:nvPr>
            <p:ph type="body" idx="1"/>
          </p:nvPr>
        </p:nvSpPr>
        <p:spPr>
          <a:xfrm>
            <a:off x="914400" y="2209800"/>
            <a:ext cx="7772400" cy="381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210"/>
              <a:buFont typeface="Noto Sans Symbols"/>
              <a:buNone/>
            </a:pPr>
            <a:r>
              <a:rPr lang="en-US" dirty="0"/>
              <a:t>Adding costs to the mix, as above, does not change the </a:t>
            </a:r>
            <a:r>
              <a:rPr lang="en-US" u="sng" dirty="0"/>
              <a:t>actual classifications</a:t>
            </a:r>
            <a:endParaRPr dirty="0"/>
          </a:p>
          <a:p>
            <a:pPr marL="273050" lvl="0" indent="-132715" algn="l" rtl="0">
              <a:spcBef>
                <a:spcPts val="575"/>
              </a:spcBef>
              <a:spcAft>
                <a:spcPts val="0"/>
              </a:spcAft>
              <a:buSzPts val="2210"/>
              <a:buNone/>
            </a:pPr>
            <a:endParaRPr dirty="0"/>
          </a:p>
          <a:p>
            <a:pPr marL="0" lvl="0" indent="0" algn="l" rtl="0">
              <a:spcBef>
                <a:spcPts val="575"/>
              </a:spcBef>
              <a:spcAft>
                <a:spcPts val="0"/>
              </a:spcAft>
              <a:buSzPts val="2210"/>
              <a:buFont typeface="Noto Sans Symbols"/>
              <a:buNone/>
            </a:pPr>
            <a:r>
              <a:rPr lang="en-US" dirty="0"/>
              <a:t>Better:  Use the lift curve and change the cutoff value to maximize profit</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8"/>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dirty="0"/>
              <a:t>Generalize to Cost Ratio</a:t>
            </a:r>
            <a:endParaRPr dirty="0"/>
          </a:p>
        </p:txBody>
      </p:sp>
      <p:sp>
        <p:nvSpPr>
          <p:cNvPr id="382" name="Google Shape;382;p48"/>
          <p:cNvSpPr txBox="1">
            <a:spLocks noGrp="1"/>
          </p:cNvSpPr>
          <p:nvPr>
            <p:ph type="body" idx="1"/>
          </p:nvPr>
        </p:nvSpPr>
        <p:spPr>
          <a:xfrm>
            <a:off x="685800" y="1752600"/>
            <a:ext cx="8229600" cy="45720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SzPts val="2210"/>
              <a:buFont typeface="Noto Sans Symbols"/>
              <a:buNone/>
            </a:pPr>
            <a:r>
              <a:rPr lang="en-US" dirty="0"/>
              <a:t>Sometimes actual costs and benefits are hard to estimate</a:t>
            </a:r>
            <a:endParaRPr dirty="0"/>
          </a:p>
          <a:p>
            <a:pPr marL="273050" lvl="0" indent="-132715" algn="l" rtl="0">
              <a:lnSpc>
                <a:spcPct val="80000"/>
              </a:lnSpc>
              <a:spcBef>
                <a:spcPts val="575"/>
              </a:spcBef>
              <a:spcAft>
                <a:spcPts val="0"/>
              </a:spcAft>
              <a:buSzPts val="2210"/>
              <a:buNone/>
            </a:pPr>
            <a:endParaRPr dirty="0"/>
          </a:p>
          <a:p>
            <a:pPr marL="273050" lvl="0" indent="-273050" algn="l" rtl="0">
              <a:lnSpc>
                <a:spcPct val="80000"/>
              </a:lnSpc>
              <a:spcBef>
                <a:spcPts val="575"/>
              </a:spcBef>
              <a:spcAft>
                <a:spcPts val="0"/>
              </a:spcAft>
              <a:buSzPts val="2210"/>
              <a:buChar char="⚫"/>
            </a:pPr>
            <a:r>
              <a:rPr lang="en-US" dirty="0"/>
              <a:t>Need to express everything in terms of costs (i.e., cost of misclassification per record)</a:t>
            </a:r>
            <a:endParaRPr dirty="0"/>
          </a:p>
          <a:p>
            <a:pPr marL="273050" lvl="0" indent="-273050" algn="l" rtl="0">
              <a:lnSpc>
                <a:spcPct val="80000"/>
              </a:lnSpc>
              <a:spcBef>
                <a:spcPts val="575"/>
              </a:spcBef>
              <a:spcAft>
                <a:spcPts val="0"/>
              </a:spcAft>
              <a:buSzPts val="2210"/>
              <a:buChar char="⚫"/>
            </a:pPr>
            <a:r>
              <a:rPr lang="en-US" dirty="0"/>
              <a:t>Goal is to minimize the average cost per record</a:t>
            </a:r>
            <a:endParaRPr dirty="0"/>
          </a:p>
          <a:p>
            <a:pPr marL="273050" lvl="0" indent="-132715" algn="l" rtl="0">
              <a:lnSpc>
                <a:spcPct val="80000"/>
              </a:lnSpc>
              <a:spcBef>
                <a:spcPts val="575"/>
              </a:spcBef>
              <a:spcAft>
                <a:spcPts val="0"/>
              </a:spcAft>
              <a:buSzPts val="2210"/>
              <a:buNone/>
            </a:pPr>
            <a:endParaRPr dirty="0"/>
          </a:p>
          <a:p>
            <a:pPr marL="0" lvl="0" indent="0" algn="l" rtl="0">
              <a:lnSpc>
                <a:spcPct val="80000"/>
              </a:lnSpc>
              <a:spcBef>
                <a:spcPts val="575"/>
              </a:spcBef>
              <a:spcAft>
                <a:spcPts val="0"/>
              </a:spcAft>
              <a:buSzPts val="2210"/>
              <a:buFont typeface="Noto Sans Symbols"/>
              <a:buNone/>
            </a:pPr>
            <a:r>
              <a:rPr lang="en-US" dirty="0"/>
              <a:t>A good practical substitute for individual costs is the </a:t>
            </a:r>
            <a:r>
              <a:rPr lang="en-US" b="1" dirty="0"/>
              <a:t>ratio</a:t>
            </a:r>
            <a:r>
              <a:rPr lang="en-US" dirty="0"/>
              <a:t> of misclassification costs (</a:t>
            </a:r>
            <a:r>
              <a:rPr lang="en-US" dirty="0" err="1"/>
              <a:t>e,g</a:t>
            </a:r>
            <a:r>
              <a:rPr lang="en-US" dirty="0"/>
              <a:t>,, “misclassifying fraudulent firms is 5 times worse than misclassifying solvent firms”)</a:t>
            </a: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9"/>
          <p:cNvSpPr txBox="1">
            <a:spLocks noGrp="1"/>
          </p:cNvSpPr>
          <p:nvPr>
            <p:ph type="title" idx="4294967295"/>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dirty="0"/>
              <a:t>Minimizing Cost Ratio</a:t>
            </a:r>
            <a:endParaRPr dirty="0"/>
          </a:p>
        </p:txBody>
      </p:sp>
      <p:sp>
        <p:nvSpPr>
          <p:cNvPr id="389" name="Google Shape;389;p49"/>
          <p:cNvSpPr txBox="1">
            <a:spLocks noGrp="1"/>
          </p:cNvSpPr>
          <p:nvPr>
            <p:ph type="body" idx="4294967295"/>
          </p:nvPr>
        </p:nvSpPr>
        <p:spPr>
          <a:xfrm>
            <a:off x="685800" y="1752600"/>
            <a:ext cx="8229600" cy="45720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SzPts val="2210"/>
              <a:buFont typeface="Noto Sans Symbols"/>
              <a:buNone/>
            </a:pPr>
            <a:r>
              <a:rPr lang="en-US" dirty="0"/>
              <a:t>q</a:t>
            </a:r>
            <a:r>
              <a:rPr lang="en-US" baseline="-25000" dirty="0"/>
              <a:t>1</a:t>
            </a:r>
            <a:r>
              <a:rPr lang="en-US" dirty="0"/>
              <a:t> = cost of misclassifying an actual “1”, </a:t>
            </a:r>
            <a:endParaRPr dirty="0"/>
          </a:p>
          <a:p>
            <a:pPr marL="0" lvl="0" indent="0" algn="l" rtl="0">
              <a:lnSpc>
                <a:spcPct val="80000"/>
              </a:lnSpc>
              <a:spcBef>
                <a:spcPts val="575"/>
              </a:spcBef>
              <a:spcAft>
                <a:spcPts val="0"/>
              </a:spcAft>
              <a:buSzPts val="2210"/>
              <a:buFont typeface="Noto Sans Symbols"/>
              <a:buNone/>
            </a:pPr>
            <a:endParaRPr dirty="0"/>
          </a:p>
          <a:p>
            <a:pPr marL="0" lvl="0" indent="0" algn="l" rtl="0">
              <a:lnSpc>
                <a:spcPct val="80000"/>
              </a:lnSpc>
              <a:spcBef>
                <a:spcPts val="575"/>
              </a:spcBef>
              <a:spcAft>
                <a:spcPts val="0"/>
              </a:spcAft>
              <a:buSzPts val="2210"/>
              <a:buFont typeface="Noto Sans Symbols"/>
              <a:buNone/>
            </a:pPr>
            <a:r>
              <a:rPr lang="en-US" dirty="0"/>
              <a:t>q</a:t>
            </a:r>
            <a:r>
              <a:rPr lang="en-US" baseline="-25000" dirty="0"/>
              <a:t>0</a:t>
            </a:r>
            <a:r>
              <a:rPr lang="en-US" dirty="0"/>
              <a:t> = cost of misclassifying an actual “0”</a:t>
            </a:r>
            <a:endParaRPr dirty="0"/>
          </a:p>
          <a:p>
            <a:pPr marL="0" lvl="0" indent="0" algn="l" rtl="0">
              <a:lnSpc>
                <a:spcPct val="80000"/>
              </a:lnSpc>
              <a:spcBef>
                <a:spcPts val="575"/>
              </a:spcBef>
              <a:spcAft>
                <a:spcPts val="0"/>
              </a:spcAft>
              <a:buSzPts val="2040"/>
              <a:buFont typeface="Noto Sans Symbols"/>
              <a:buNone/>
            </a:pPr>
            <a:endParaRPr sz="2400" dirty="0"/>
          </a:p>
          <a:p>
            <a:pPr marL="0" lvl="0" indent="0" algn="l" rtl="0">
              <a:lnSpc>
                <a:spcPct val="80000"/>
              </a:lnSpc>
              <a:spcBef>
                <a:spcPts val="575"/>
              </a:spcBef>
              <a:spcAft>
                <a:spcPts val="0"/>
              </a:spcAft>
              <a:buSzPts val="2210"/>
              <a:buFont typeface="Noto Sans Symbols"/>
              <a:buNone/>
            </a:pPr>
            <a:r>
              <a:rPr lang="en-US" dirty="0"/>
              <a:t>Minimizing the </a:t>
            </a:r>
            <a:r>
              <a:rPr lang="en-US" b="1" dirty="0"/>
              <a:t>cost ratio</a:t>
            </a:r>
            <a:r>
              <a:rPr lang="en-US" dirty="0"/>
              <a:t> q</a:t>
            </a:r>
            <a:r>
              <a:rPr lang="en-US" baseline="-25000" dirty="0"/>
              <a:t>0</a:t>
            </a:r>
            <a:r>
              <a:rPr lang="en-US" dirty="0"/>
              <a:t>/q</a:t>
            </a:r>
            <a:r>
              <a:rPr lang="en-US" baseline="-25000" dirty="0"/>
              <a:t>1</a:t>
            </a:r>
            <a:r>
              <a:rPr lang="en-US" dirty="0"/>
              <a:t> is identical to</a:t>
            </a:r>
            <a:endParaRPr dirty="0"/>
          </a:p>
          <a:p>
            <a:pPr marL="0" lvl="0" indent="0" algn="l" rtl="0">
              <a:lnSpc>
                <a:spcPct val="80000"/>
              </a:lnSpc>
              <a:spcBef>
                <a:spcPts val="575"/>
              </a:spcBef>
              <a:spcAft>
                <a:spcPts val="0"/>
              </a:spcAft>
              <a:buSzPts val="2210"/>
              <a:buFont typeface="Noto Sans Symbols"/>
              <a:buNone/>
            </a:pPr>
            <a:r>
              <a:rPr lang="en-US" dirty="0"/>
              <a:t>minimizing the average cost per record</a:t>
            </a:r>
            <a:endParaRPr dirty="0"/>
          </a:p>
          <a:p>
            <a:pPr marL="571500" lvl="1" indent="-228600" algn="l" rtl="0">
              <a:lnSpc>
                <a:spcPct val="80000"/>
              </a:lnSpc>
              <a:spcBef>
                <a:spcPts val="375"/>
              </a:spcBef>
              <a:spcAft>
                <a:spcPts val="0"/>
              </a:spcAft>
              <a:buSzPts val="2210"/>
              <a:buFont typeface="Noto Sans Symbols"/>
              <a:buNone/>
            </a:pPr>
            <a:endParaRPr sz="2600" dirty="0"/>
          </a:p>
          <a:p>
            <a:pPr marL="0" lvl="0" indent="0" algn="l" rtl="0">
              <a:lnSpc>
                <a:spcPct val="80000"/>
              </a:lnSpc>
              <a:spcBef>
                <a:spcPts val="575"/>
              </a:spcBef>
              <a:spcAft>
                <a:spcPts val="0"/>
              </a:spcAft>
              <a:buSzPts val="2040"/>
              <a:buNone/>
            </a:pPr>
            <a:endParaRPr sz="2400" dirty="0"/>
          </a:p>
          <a:p>
            <a:pPr marL="0" lvl="0" indent="0" algn="l" rtl="0">
              <a:lnSpc>
                <a:spcPct val="80000"/>
              </a:lnSpc>
              <a:spcBef>
                <a:spcPts val="575"/>
              </a:spcBef>
              <a:spcAft>
                <a:spcPts val="0"/>
              </a:spcAft>
              <a:buSzPts val="2040"/>
              <a:buFont typeface="Noto Sans Symbols"/>
              <a:buNone/>
            </a:pPr>
            <a:endParaRPr sz="2400" dirty="0"/>
          </a:p>
          <a:p>
            <a:pPr marL="0" lvl="0" indent="0" algn="l" rtl="0">
              <a:lnSpc>
                <a:spcPct val="80000"/>
              </a:lnSpc>
              <a:spcBef>
                <a:spcPts val="575"/>
              </a:spcBef>
              <a:spcAft>
                <a:spcPts val="0"/>
              </a:spcAft>
              <a:buSzPts val="2040"/>
              <a:buFont typeface="Noto Sans Symbols"/>
              <a:buNone/>
            </a:pPr>
            <a:r>
              <a:rPr lang="en-US" sz="2400" dirty="0"/>
              <a:t>Software may provide option for user to specify cost ratio </a:t>
            </a:r>
            <a:endParaRPr dirty="0"/>
          </a:p>
          <a:p>
            <a:pPr marL="0" lvl="0" indent="0" algn="l" rtl="0">
              <a:lnSpc>
                <a:spcPct val="80000"/>
              </a:lnSpc>
              <a:spcBef>
                <a:spcPts val="575"/>
              </a:spcBef>
              <a:spcAft>
                <a:spcPts val="0"/>
              </a:spcAft>
              <a:buSzPts val="2040"/>
              <a:buNone/>
            </a:pPr>
            <a:endParaRPr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0"/>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Note: Opportunity costs</a:t>
            </a:r>
            <a:endParaRPr/>
          </a:p>
        </p:txBody>
      </p:sp>
      <p:sp>
        <p:nvSpPr>
          <p:cNvPr id="396" name="Google Shape;396;p50"/>
          <p:cNvSpPr txBox="1">
            <a:spLocks noGrp="1"/>
          </p:cNvSpPr>
          <p:nvPr>
            <p:ph type="body" idx="1"/>
          </p:nvPr>
        </p:nvSpPr>
        <p:spPr>
          <a:xfrm>
            <a:off x="914400" y="1828800"/>
            <a:ext cx="7772400" cy="45720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Char char="⚫"/>
            </a:pPr>
            <a:r>
              <a:rPr lang="en-US"/>
              <a:t>As we see, best to convert everything to costs, as opposed to a mix of costs and benefits </a:t>
            </a:r>
            <a:endParaRPr/>
          </a:p>
          <a:p>
            <a:pPr marL="273050" lvl="0" indent="-132715" algn="l" rtl="0">
              <a:spcBef>
                <a:spcPts val="575"/>
              </a:spcBef>
              <a:spcAft>
                <a:spcPts val="0"/>
              </a:spcAft>
              <a:buSzPts val="2210"/>
              <a:buNone/>
            </a:pPr>
            <a:endParaRPr/>
          </a:p>
          <a:p>
            <a:pPr marL="273050" lvl="0" indent="-273050" algn="l" rtl="0">
              <a:spcBef>
                <a:spcPts val="575"/>
              </a:spcBef>
              <a:spcAft>
                <a:spcPts val="0"/>
              </a:spcAft>
              <a:buSzPts val="2210"/>
              <a:buChar char="⚫"/>
            </a:pPr>
            <a:r>
              <a:rPr lang="en-US"/>
              <a:t>E.g., instead of “benefit from sale” refer to “opportunity cost of lost sale”</a:t>
            </a:r>
            <a:endParaRPr/>
          </a:p>
          <a:p>
            <a:pPr marL="273050" lvl="0" indent="-132715" algn="l" rtl="0">
              <a:spcBef>
                <a:spcPts val="575"/>
              </a:spcBef>
              <a:spcAft>
                <a:spcPts val="0"/>
              </a:spcAft>
              <a:buSzPts val="2210"/>
              <a:buNone/>
            </a:pPr>
            <a:endParaRPr/>
          </a:p>
          <a:p>
            <a:pPr marL="273050" lvl="0" indent="-273050" algn="l" rtl="0">
              <a:spcBef>
                <a:spcPts val="575"/>
              </a:spcBef>
              <a:spcAft>
                <a:spcPts val="0"/>
              </a:spcAft>
              <a:buSzPts val="2210"/>
              <a:buChar char="⚫"/>
            </a:pPr>
            <a:r>
              <a:rPr lang="en-US"/>
              <a:t>Leads to same decisions, but referring only to costs allows greater applicability</a:t>
            </a:r>
            <a:endParaRPr/>
          </a:p>
          <a:p>
            <a:pPr marL="273050" lvl="0" indent="-132715" algn="l" rtl="0">
              <a:spcBef>
                <a:spcPts val="575"/>
              </a:spcBef>
              <a:spcAft>
                <a:spcPts val="0"/>
              </a:spcAft>
              <a:buSzPts val="2210"/>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5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Multiple Classes</a:t>
            </a:r>
            <a:endParaRPr/>
          </a:p>
        </p:txBody>
      </p:sp>
      <p:sp>
        <p:nvSpPr>
          <p:cNvPr id="413" name="Google Shape;413;p52"/>
          <p:cNvSpPr txBox="1">
            <a:spLocks noGrp="1"/>
          </p:cNvSpPr>
          <p:nvPr>
            <p:ph type="body" idx="1"/>
          </p:nvPr>
        </p:nvSpPr>
        <p:spPr>
          <a:xfrm>
            <a:off x="838200" y="3200400"/>
            <a:ext cx="8077200" cy="24384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Char char="⚫"/>
            </a:pPr>
            <a:r>
              <a:rPr lang="en-US"/>
              <a:t>Theoretically, there are </a:t>
            </a:r>
            <a:r>
              <a:rPr lang="en-US" i="1"/>
              <a:t>m</a:t>
            </a:r>
            <a:r>
              <a:rPr lang="en-US"/>
              <a:t>(</a:t>
            </a:r>
            <a:r>
              <a:rPr lang="en-US" i="1"/>
              <a:t>m</a:t>
            </a:r>
            <a:r>
              <a:rPr lang="en-US"/>
              <a:t>-1) misclassification costs, since any case could be misclassified in </a:t>
            </a:r>
            <a:r>
              <a:rPr lang="en-US" i="1"/>
              <a:t>m</a:t>
            </a:r>
            <a:r>
              <a:rPr lang="en-US"/>
              <a:t>-1 ways</a:t>
            </a:r>
            <a:endParaRPr/>
          </a:p>
          <a:p>
            <a:pPr marL="273050" lvl="0" indent="-132715" algn="l" rtl="0">
              <a:spcBef>
                <a:spcPts val="575"/>
              </a:spcBef>
              <a:spcAft>
                <a:spcPts val="0"/>
              </a:spcAft>
              <a:buSzPts val="2210"/>
              <a:buNone/>
            </a:pPr>
            <a:endParaRPr/>
          </a:p>
          <a:p>
            <a:pPr marL="273050" lvl="0" indent="-273050" algn="l" rtl="0">
              <a:spcBef>
                <a:spcPts val="575"/>
              </a:spcBef>
              <a:spcAft>
                <a:spcPts val="0"/>
              </a:spcAft>
              <a:buSzPts val="2210"/>
              <a:buChar char="⚫"/>
            </a:pPr>
            <a:r>
              <a:rPr lang="en-US"/>
              <a:t>Practically too many to work with</a:t>
            </a:r>
            <a:endParaRPr/>
          </a:p>
          <a:p>
            <a:pPr marL="273050" lvl="0" indent="-132715" algn="l" rtl="0">
              <a:spcBef>
                <a:spcPts val="575"/>
              </a:spcBef>
              <a:spcAft>
                <a:spcPts val="0"/>
              </a:spcAft>
              <a:buSzPts val="2210"/>
              <a:buNone/>
            </a:pPr>
            <a:endParaRPr/>
          </a:p>
          <a:p>
            <a:pPr marL="273050" lvl="0" indent="-273050" algn="l" rtl="0">
              <a:spcBef>
                <a:spcPts val="575"/>
              </a:spcBef>
              <a:spcAft>
                <a:spcPts val="0"/>
              </a:spcAft>
              <a:buSzPts val="2210"/>
              <a:buChar char="⚫"/>
            </a:pPr>
            <a:r>
              <a:rPr lang="en-US"/>
              <a:t>In decision-making context, though, such complexity rarely arises – one class is usually of primary interest</a:t>
            </a:r>
            <a:endParaRPr/>
          </a:p>
        </p:txBody>
      </p:sp>
      <p:sp>
        <p:nvSpPr>
          <p:cNvPr id="414" name="Google Shape;414;p52"/>
          <p:cNvSpPr/>
          <p:nvPr/>
        </p:nvSpPr>
        <p:spPr>
          <a:xfrm>
            <a:off x="914400" y="1804988"/>
            <a:ext cx="7086600" cy="8858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2210"/>
              <a:buFont typeface="Noto Sans Symbols"/>
              <a:buNone/>
            </a:pPr>
            <a:r>
              <a:rPr lang="en-US" sz="2600">
                <a:solidFill>
                  <a:schemeClr val="dk1"/>
                </a:solidFill>
                <a:latin typeface="Libre Franklin"/>
                <a:ea typeface="Libre Franklin"/>
                <a:cs typeface="Libre Franklin"/>
                <a:sym typeface="Libre Franklin"/>
              </a:rPr>
              <a:t>For </a:t>
            </a:r>
            <a:r>
              <a:rPr lang="en-US" sz="2600" i="1">
                <a:solidFill>
                  <a:schemeClr val="dk1"/>
                </a:solidFill>
                <a:latin typeface="Libre Franklin"/>
                <a:ea typeface="Libre Franklin"/>
                <a:cs typeface="Libre Franklin"/>
                <a:sym typeface="Libre Franklin"/>
              </a:rPr>
              <a:t>m</a:t>
            </a:r>
            <a:r>
              <a:rPr lang="en-US" sz="2600">
                <a:solidFill>
                  <a:schemeClr val="dk1"/>
                </a:solidFill>
                <a:latin typeface="Libre Franklin"/>
                <a:ea typeface="Libre Franklin"/>
                <a:cs typeface="Libre Franklin"/>
                <a:sym typeface="Libre Franklin"/>
              </a:rPr>
              <a:t> classes, confusion matrix has </a:t>
            </a:r>
            <a:r>
              <a:rPr lang="en-US" sz="2600" i="1">
                <a:solidFill>
                  <a:schemeClr val="dk1"/>
                </a:solidFill>
                <a:latin typeface="Libre Franklin"/>
                <a:ea typeface="Libre Franklin"/>
                <a:cs typeface="Libre Franklin"/>
                <a:sym typeface="Libre Franklin"/>
              </a:rPr>
              <a:t>m</a:t>
            </a:r>
            <a:r>
              <a:rPr lang="en-US" sz="2600">
                <a:solidFill>
                  <a:schemeClr val="dk1"/>
                </a:solidFill>
                <a:latin typeface="Libre Franklin"/>
                <a:ea typeface="Libre Franklin"/>
                <a:cs typeface="Libre Franklin"/>
                <a:sym typeface="Libre Franklin"/>
              </a:rPr>
              <a:t> rows and </a:t>
            </a:r>
            <a:r>
              <a:rPr lang="en-US" sz="2600" i="1">
                <a:solidFill>
                  <a:schemeClr val="dk1"/>
                </a:solidFill>
                <a:latin typeface="Libre Franklin"/>
                <a:ea typeface="Libre Franklin"/>
                <a:cs typeface="Libre Franklin"/>
                <a:sym typeface="Libre Franklin"/>
              </a:rPr>
              <a:t>m</a:t>
            </a:r>
            <a:r>
              <a:rPr lang="en-US" sz="2600">
                <a:solidFill>
                  <a:schemeClr val="dk1"/>
                </a:solidFill>
                <a:latin typeface="Libre Franklin"/>
                <a:ea typeface="Libre Franklin"/>
                <a:cs typeface="Libre Franklin"/>
                <a:sym typeface="Libre Franklin"/>
              </a:rPr>
              <a:t> columns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Adding Cost/Benefit to Lift Curve</a:t>
            </a:r>
            <a:endParaRPr/>
          </a:p>
        </p:txBody>
      </p:sp>
      <p:sp>
        <p:nvSpPr>
          <p:cNvPr id="421" name="Google Shape;421;p53"/>
          <p:cNvSpPr txBox="1">
            <a:spLocks noGrp="1"/>
          </p:cNvSpPr>
          <p:nvPr>
            <p:ph type="body" idx="1"/>
          </p:nvPr>
        </p:nvSpPr>
        <p:spPr>
          <a:xfrm>
            <a:off x="609600" y="1981200"/>
            <a:ext cx="8229600" cy="40386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Char char="⚫"/>
            </a:pPr>
            <a:r>
              <a:rPr lang="en-US"/>
              <a:t>Sort records in descending probability of success</a:t>
            </a:r>
            <a:endParaRPr/>
          </a:p>
          <a:p>
            <a:pPr marL="273050" lvl="0" indent="-273050" algn="l" rtl="0">
              <a:spcBef>
                <a:spcPts val="575"/>
              </a:spcBef>
              <a:spcAft>
                <a:spcPts val="0"/>
              </a:spcAft>
              <a:buSzPts val="2210"/>
              <a:buChar char="⚫"/>
            </a:pPr>
            <a:r>
              <a:rPr lang="en-US"/>
              <a:t>For each case, record cost/benefit of actual outcome</a:t>
            </a:r>
            <a:endParaRPr/>
          </a:p>
          <a:p>
            <a:pPr marL="273050" lvl="0" indent="-273050" algn="l" rtl="0">
              <a:spcBef>
                <a:spcPts val="575"/>
              </a:spcBef>
              <a:spcAft>
                <a:spcPts val="0"/>
              </a:spcAft>
              <a:buSzPts val="2210"/>
              <a:buChar char="⚫"/>
            </a:pPr>
            <a:r>
              <a:rPr lang="en-US"/>
              <a:t>Also record cumulative cost/benefit</a:t>
            </a:r>
            <a:endParaRPr/>
          </a:p>
          <a:p>
            <a:pPr marL="273050" lvl="0" indent="-273050" algn="l" rtl="0">
              <a:spcBef>
                <a:spcPts val="575"/>
              </a:spcBef>
              <a:spcAft>
                <a:spcPts val="0"/>
              </a:spcAft>
              <a:buSzPts val="2210"/>
              <a:buChar char="⚫"/>
            </a:pPr>
            <a:r>
              <a:rPr lang="en-US"/>
              <a:t>Plot all records</a:t>
            </a:r>
            <a:endParaRPr/>
          </a:p>
          <a:p>
            <a:pPr marL="822325" lvl="2" indent="-228600" algn="l" rtl="0">
              <a:spcBef>
                <a:spcPts val="375"/>
              </a:spcBef>
              <a:spcAft>
                <a:spcPts val="0"/>
              </a:spcAft>
              <a:buSzPts val="1700"/>
              <a:buFont typeface="Noto Sans Symbols"/>
              <a:buNone/>
            </a:pPr>
            <a:r>
              <a:rPr lang="en-US"/>
              <a:t>X-axis is index number (1 for 1</a:t>
            </a:r>
            <a:r>
              <a:rPr lang="en-US" baseline="30000"/>
              <a:t>st</a:t>
            </a:r>
            <a:r>
              <a:rPr lang="en-US"/>
              <a:t> case, n for n</a:t>
            </a:r>
            <a:r>
              <a:rPr lang="en-US" baseline="30000"/>
              <a:t>th</a:t>
            </a:r>
            <a:r>
              <a:rPr lang="en-US"/>
              <a:t> case)</a:t>
            </a:r>
            <a:endParaRPr/>
          </a:p>
          <a:p>
            <a:pPr marL="822325" lvl="2" indent="-228600" algn="l" rtl="0">
              <a:spcBef>
                <a:spcPts val="375"/>
              </a:spcBef>
              <a:spcAft>
                <a:spcPts val="0"/>
              </a:spcAft>
              <a:buSzPts val="1700"/>
              <a:buFont typeface="Noto Sans Symbols"/>
              <a:buNone/>
            </a:pPr>
            <a:r>
              <a:rPr lang="en-US"/>
              <a:t>Y-axis is cumulative cost/benefit</a:t>
            </a:r>
            <a:endParaRPr/>
          </a:p>
          <a:p>
            <a:pPr marL="822325" lvl="2" indent="-228600" algn="l" rtl="0">
              <a:spcBef>
                <a:spcPts val="375"/>
              </a:spcBef>
              <a:spcAft>
                <a:spcPts val="0"/>
              </a:spcAft>
              <a:buSzPts val="1700"/>
              <a:buFont typeface="Noto Sans Symbols"/>
              <a:buNone/>
            </a:pPr>
            <a:r>
              <a:rPr lang="en-US"/>
              <a:t>Reference line from origin to y</a:t>
            </a:r>
            <a:r>
              <a:rPr lang="en-US" baseline="-25000"/>
              <a:t>n  </a:t>
            </a:r>
            <a:r>
              <a:rPr lang="en-US"/>
              <a:t>(</a:t>
            </a:r>
            <a:r>
              <a:rPr lang="en-US" baseline="-25000"/>
              <a:t> </a:t>
            </a:r>
            <a:r>
              <a:rPr lang="en-US"/>
              <a:t>y</a:t>
            </a:r>
            <a:r>
              <a:rPr lang="en-US" baseline="-25000"/>
              <a:t>n </a:t>
            </a:r>
            <a:r>
              <a:rPr lang="en-US"/>
              <a:t>= total net benefit)</a:t>
            </a:r>
            <a:endParaRPr baseline="-25000"/>
          </a:p>
          <a:p>
            <a:pPr marL="273050" lvl="0" indent="-132715" algn="l" rtl="0">
              <a:spcBef>
                <a:spcPts val="575"/>
              </a:spcBef>
              <a:spcAft>
                <a:spcPts val="0"/>
              </a:spcAft>
              <a:buSzPts val="2210"/>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Lift Curve May Go Negative	</a:t>
            </a:r>
            <a:endParaRPr/>
          </a:p>
        </p:txBody>
      </p:sp>
      <p:sp>
        <p:nvSpPr>
          <p:cNvPr id="428" name="Google Shape;428;p54"/>
          <p:cNvSpPr txBox="1">
            <a:spLocks noGrp="1"/>
          </p:cNvSpPr>
          <p:nvPr>
            <p:ph type="body" idx="1"/>
          </p:nvPr>
        </p:nvSpPr>
        <p:spPr>
          <a:xfrm>
            <a:off x="914400" y="2362200"/>
            <a:ext cx="7086600" cy="3657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210"/>
              <a:buFont typeface="Noto Sans Symbols"/>
              <a:buNone/>
            </a:pPr>
            <a:r>
              <a:rPr lang="en-US" dirty="0"/>
              <a:t>If total net benefit from all cases is negative, reference line will have </a:t>
            </a:r>
            <a:r>
              <a:rPr lang="en-US" b="1" dirty="0"/>
              <a:t>negative slope</a:t>
            </a:r>
            <a:endParaRPr dirty="0"/>
          </a:p>
          <a:p>
            <a:pPr marL="273050" lvl="0" indent="-273050" algn="l" rtl="0">
              <a:spcBef>
                <a:spcPts val="575"/>
              </a:spcBef>
              <a:spcAft>
                <a:spcPts val="0"/>
              </a:spcAft>
              <a:buSzPts val="2210"/>
              <a:buFont typeface="Noto Sans Symbols"/>
              <a:buNone/>
            </a:pPr>
            <a:endParaRPr b="1" dirty="0"/>
          </a:p>
          <a:p>
            <a:pPr marL="0" lvl="0" indent="0" algn="l" rtl="0">
              <a:spcBef>
                <a:spcPts val="575"/>
              </a:spcBef>
              <a:spcAft>
                <a:spcPts val="0"/>
              </a:spcAft>
              <a:buSzPts val="2210"/>
              <a:buFont typeface="Noto Sans Symbols"/>
              <a:buNone/>
            </a:pPr>
            <a:r>
              <a:rPr lang="en-US" dirty="0"/>
              <a:t>Nonetheless, goal is still to use cutoff to select the point where net benefit is at a maximum</a:t>
            </a:r>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55"/>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Negative slope to reference curve</a:t>
            </a:r>
            <a:endParaRPr/>
          </a:p>
        </p:txBody>
      </p:sp>
      <p:pic>
        <p:nvPicPr>
          <p:cNvPr id="435" name="Google Shape;435;p55" descr="Lift.jpg"/>
          <p:cNvPicPr preferRelativeResize="0">
            <a:picLocks noGrp="1"/>
          </p:cNvPicPr>
          <p:nvPr>
            <p:ph type="body" idx="1"/>
          </p:nvPr>
        </p:nvPicPr>
        <p:blipFill rotWithShape="1">
          <a:blip r:embed="rId3">
            <a:alphaModFix/>
          </a:blip>
          <a:srcRect/>
          <a:stretch/>
        </p:blipFill>
        <p:spPr>
          <a:xfrm>
            <a:off x="1041400" y="1371600"/>
            <a:ext cx="7061200" cy="44958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56"/>
          <p:cNvSpPr txBox="1">
            <a:spLocks noGrp="1"/>
          </p:cNvSpPr>
          <p:nvPr>
            <p:ph type="title"/>
          </p:nvPr>
        </p:nvSpPr>
        <p:spPr>
          <a:xfrm>
            <a:off x="685800" y="2514600"/>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sz="3600"/>
              <a:t>Oversampling and Asymmetric Costs</a:t>
            </a:r>
            <a:endParaRPr sz="36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Rare Cases</a:t>
            </a:r>
            <a:endParaRPr/>
          </a:p>
        </p:txBody>
      </p:sp>
      <p:sp>
        <p:nvSpPr>
          <p:cNvPr id="448" name="Google Shape;448;p57"/>
          <p:cNvSpPr txBox="1">
            <a:spLocks noGrp="1"/>
          </p:cNvSpPr>
          <p:nvPr>
            <p:ph type="body" idx="1"/>
          </p:nvPr>
        </p:nvSpPr>
        <p:spPr>
          <a:xfrm>
            <a:off x="914400" y="2667000"/>
            <a:ext cx="7772400" cy="3048000"/>
          </a:xfrm>
          <a:prstGeom prst="rect">
            <a:avLst/>
          </a:prstGeom>
          <a:noFill/>
          <a:ln>
            <a:noFill/>
          </a:ln>
        </p:spPr>
        <p:txBody>
          <a:bodyPr spcFirstLastPara="1" wrap="square" lIns="91425" tIns="45700" rIns="91425" bIns="45700" anchor="t" anchorCtr="0">
            <a:noAutofit/>
          </a:bodyPr>
          <a:lstStyle/>
          <a:p>
            <a:pPr marL="547688" lvl="1" indent="-228600" algn="l" rtl="0">
              <a:spcBef>
                <a:spcPts val="0"/>
              </a:spcBef>
              <a:spcAft>
                <a:spcPts val="0"/>
              </a:spcAft>
              <a:buSzPts val="2040"/>
              <a:buChar char="⚫"/>
            </a:pPr>
            <a:r>
              <a:rPr lang="en-US" dirty="0"/>
              <a:t>Responder to mailing</a:t>
            </a:r>
            <a:endParaRPr dirty="0"/>
          </a:p>
          <a:p>
            <a:pPr marL="547688" lvl="1" indent="-228600" algn="l" rtl="0">
              <a:spcBef>
                <a:spcPts val="375"/>
              </a:spcBef>
              <a:spcAft>
                <a:spcPts val="0"/>
              </a:spcAft>
              <a:buSzPts val="2040"/>
              <a:buChar char="⚫"/>
            </a:pPr>
            <a:r>
              <a:rPr lang="en-US" dirty="0"/>
              <a:t>Someone who commits fraud</a:t>
            </a:r>
            <a:endParaRPr dirty="0"/>
          </a:p>
          <a:p>
            <a:pPr marL="547688" lvl="1" indent="-228600" algn="l" rtl="0">
              <a:spcBef>
                <a:spcPts val="375"/>
              </a:spcBef>
              <a:spcAft>
                <a:spcPts val="0"/>
              </a:spcAft>
              <a:buSzPts val="2040"/>
              <a:buChar char="⚫"/>
            </a:pPr>
            <a:r>
              <a:rPr lang="en-US" dirty="0"/>
              <a:t>Debt defaulter</a:t>
            </a:r>
            <a:endParaRPr dirty="0"/>
          </a:p>
          <a:p>
            <a:pPr marL="547688" lvl="1" indent="-99059" algn="l" rtl="0">
              <a:spcBef>
                <a:spcPts val="375"/>
              </a:spcBef>
              <a:spcAft>
                <a:spcPts val="0"/>
              </a:spcAft>
              <a:buSzPts val="2040"/>
              <a:buNone/>
            </a:pPr>
            <a:endParaRPr dirty="0"/>
          </a:p>
          <a:p>
            <a:pPr marL="273050" lvl="0" indent="-273050" algn="l" rtl="0">
              <a:spcBef>
                <a:spcPts val="575"/>
              </a:spcBef>
              <a:spcAft>
                <a:spcPts val="0"/>
              </a:spcAft>
              <a:buSzPts val="2210"/>
              <a:buChar char="⚫"/>
            </a:pPr>
            <a:r>
              <a:rPr lang="en-US" dirty="0"/>
              <a:t>Often we oversample rare cases to give model more information to work with</a:t>
            </a:r>
            <a:endParaRPr dirty="0"/>
          </a:p>
          <a:p>
            <a:pPr marL="273050" lvl="0" indent="-132715" algn="l" rtl="0">
              <a:spcBef>
                <a:spcPts val="575"/>
              </a:spcBef>
              <a:spcAft>
                <a:spcPts val="0"/>
              </a:spcAft>
              <a:buSzPts val="2210"/>
              <a:buNone/>
            </a:pPr>
            <a:endParaRPr dirty="0"/>
          </a:p>
          <a:p>
            <a:pPr marL="273050" lvl="0" indent="-273050" algn="l" rtl="0">
              <a:spcBef>
                <a:spcPts val="575"/>
              </a:spcBef>
              <a:spcAft>
                <a:spcPts val="0"/>
              </a:spcAft>
              <a:buSzPts val="2210"/>
              <a:buChar char="⚫"/>
            </a:pPr>
            <a:r>
              <a:rPr lang="en-US" dirty="0"/>
              <a:t>Typically use 50% “1” and 50% “0” for training</a:t>
            </a:r>
            <a:endParaRPr dirty="0"/>
          </a:p>
          <a:p>
            <a:pPr marL="273050" lvl="0" indent="-132715" algn="l" rtl="0">
              <a:spcBef>
                <a:spcPts val="575"/>
              </a:spcBef>
              <a:spcAft>
                <a:spcPts val="0"/>
              </a:spcAft>
              <a:buSzPts val="2210"/>
              <a:buNone/>
            </a:pPr>
            <a:endParaRPr dirty="0"/>
          </a:p>
          <a:p>
            <a:pPr marL="273050" lvl="0" indent="-273050" algn="l" rtl="0">
              <a:spcBef>
                <a:spcPts val="575"/>
              </a:spcBef>
              <a:spcAft>
                <a:spcPts val="0"/>
              </a:spcAft>
              <a:buSzPts val="2210"/>
              <a:buFont typeface="Noto Sans Symbols"/>
              <a:buNone/>
            </a:pPr>
            <a:endParaRPr dirty="0"/>
          </a:p>
        </p:txBody>
      </p:sp>
      <p:sp>
        <p:nvSpPr>
          <p:cNvPr id="449" name="Google Shape;449;p57"/>
          <p:cNvSpPr/>
          <p:nvPr/>
        </p:nvSpPr>
        <p:spPr>
          <a:xfrm>
            <a:off x="914400" y="1676400"/>
            <a:ext cx="7696200" cy="8858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600" dirty="0">
                <a:solidFill>
                  <a:schemeClr val="dk1"/>
                </a:solidFill>
                <a:latin typeface="Libre Franklin"/>
                <a:ea typeface="Libre Franklin"/>
                <a:cs typeface="Libre Franklin"/>
                <a:sym typeface="Libre Franklin"/>
              </a:rPr>
              <a:t>Asymmetric costs/benefits typically go hand in hand with presence of rare but important class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dirty="0"/>
              <a:t>Measuring Predictive error</a:t>
            </a:r>
            <a:endParaRPr dirty="0"/>
          </a:p>
        </p:txBody>
      </p:sp>
      <p:sp>
        <p:nvSpPr>
          <p:cNvPr id="131" name="Google Shape;131;p16"/>
          <p:cNvSpPr txBox="1">
            <a:spLocks noGrp="1"/>
          </p:cNvSpPr>
          <p:nvPr>
            <p:ph type="body" idx="1"/>
          </p:nvPr>
        </p:nvSpPr>
        <p:spPr>
          <a:xfrm>
            <a:off x="914400" y="1752600"/>
            <a:ext cx="7772400" cy="42672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Char char="⚫"/>
            </a:pPr>
            <a:r>
              <a:rPr lang="en-US"/>
              <a:t>Not the same as “goodness-of-fit” </a:t>
            </a:r>
            <a:endParaRPr/>
          </a:p>
          <a:p>
            <a:pPr marL="273050" lvl="0" indent="-132715" algn="l" rtl="0">
              <a:spcBef>
                <a:spcPts val="575"/>
              </a:spcBef>
              <a:spcAft>
                <a:spcPts val="0"/>
              </a:spcAft>
              <a:buSzPts val="2210"/>
              <a:buNone/>
            </a:pPr>
            <a:endParaRPr/>
          </a:p>
          <a:p>
            <a:pPr marL="273050" lvl="0" indent="-273050" algn="l" rtl="0">
              <a:spcBef>
                <a:spcPts val="575"/>
              </a:spcBef>
              <a:spcAft>
                <a:spcPts val="0"/>
              </a:spcAft>
              <a:buSzPts val="2210"/>
              <a:buChar char="⚫"/>
            </a:pPr>
            <a:r>
              <a:rPr lang="en-US"/>
              <a:t>We want to know how well the model predicts </a:t>
            </a:r>
            <a:r>
              <a:rPr lang="en-US" b="1"/>
              <a:t>new</a:t>
            </a:r>
            <a:r>
              <a:rPr lang="en-US"/>
              <a:t> </a:t>
            </a:r>
            <a:r>
              <a:rPr lang="en-US" b="1"/>
              <a:t>data</a:t>
            </a:r>
            <a:r>
              <a:rPr lang="en-US"/>
              <a:t>, not how well it fits the data it was trained with</a:t>
            </a:r>
            <a:endParaRPr/>
          </a:p>
          <a:p>
            <a:pPr marL="273050" lvl="0" indent="-132715" algn="l" rtl="0">
              <a:spcBef>
                <a:spcPts val="575"/>
              </a:spcBef>
              <a:spcAft>
                <a:spcPts val="0"/>
              </a:spcAft>
              <a:buSzPts val="2210"/>
              <a:buNone/>
            </a:pPr>
            <a:endParaRPr/>
          </a:p>
          <a:p>
            <a:pPr marL="273050" lvl="0" indent="-273050" algn="l" rtl="0">
              <a:spcBef>
                <a:spcPts val="575"/>
              </a:spcBef>
              <a:spcAft>
                <a:spcPts val="0"/>
              </a:spcAft>
              <a:buSzPts val="2210"/>
              <a:buChar char="⚫"/>
            </a:pPr>
            <a:r>
              <a:rPr lang="en-US"/>
              <a:t>Key component of most measures is difference between actual </a:t>
            </a:r>
            <a:r>
              <a:rPr lang="en-US" i="1"/>
              <a:t>y</a:t>
            </a:r>
            <a:r>
              <a:rPr lang="en-US"/>
              <a:t> and predicted </a:t>
            </a:r>
            <a:r>
              <a:rPr lang="en-US" i="1"/>
              <a:t>y</a:t>
            </a:r>
            <a:r>
              <a:rPr lang="en-US"/>
              <a:t> (“error”)</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58"/>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Example</a:t>
            </a:r>
            <a:endParaRPr/>
          </a:p>
        </p:txBody>
      </p:sp>
      <p:sp>
        <p:nvSpPr>
          <p:cNvPr id="456" name="Google Shape;456;p58"/>
          <p:cNvSpPr txBox="1">
            <a:spLocks noGrp="1"/>
          </p:cNvSpPr>
          <p:nvPr>
            <p:ph type="body" idx="1"/>
          </p:nvPr>
        </p:nvSpPr>
        <p:spPr>
          <a:xfrm>
            <a:off x="914400" y="1905000"/>
            <a:ext cx="7772400" cy="41148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Font typeface="Noto Sans Symbols"/>
              <a:buNone/>
            </a:pPr>
            <a:r>
              <a:rPr lang="en-US" dirty="0"/>
              <a:t>Following graphs show optimal classification under three scenarios:</a:t>
            </a:r>
            <a:endParaRPr dirty="0"/>
          </a:p>
          <a:p>
            <a:pPr marL="547688" lvl="1" indent="-228600" algn="l" rtl="0">
              <a:spcBef>
                <a:spcPts val="375"/>
              </a:spcBef>
              <a:spcAft>
                <a:spcPts val="0"/>
              </a:spcAft>
              <a:buSzPts val="2040"/>
              <a:buChar char="⚫"/>
            </a:pPr>
            <a:r>
              <a:rPr lang="en-US" dirty="0"/>
              <a:t>assuming equal costs of misclassification</a:t>
            </a:r>
            <a:endParaRPr dirty="0"/>
          </a:p>
          <a:p>
            <a:pPr marL="547688" lvl="1" indent="-228600" algn="l" rtl="0">
              <a:spcBef>
                <a:spcPts val="375"/>
              </a:spcBef>
              <a:spcAft>
                <a:spcPts val="0"/>
              </a:spcAft>
              <a:buSzPts val="2040"/>
              <a:buChar char="⚫"/>
            </a:pPr>
            <a:r>
              <a:rPr lang="en-US" dirty="0"/>
              <a:t>assuming that misclassifying “o” is five times the cost of misclassifying “x”</a:t>
            </a:r>
            <a:endParaRPr dirty="0"/>
          </a:p>
          <a:p>
            <a:pPr marL="547688" lvl="1" indent="-228600" algn="l" rtl="0">
              <a:spcBef>
                <a:spcPts val="375"/>
              </a:spcBef>
              <a:spcAft>
                <a:spcPts val="0"/>
              </a:spcAft>
              <a:buSzPts val="2040"/>
              <a:buChar char="⚫"/>
            </a:pPr>
            <a:r>
              <a:rPr lang="en-US" dirty="0"/>
              <a:t>Oversampling scheme allowing DM methods to incorporate asymmetric costs</a:t>
            </a:r>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59"/>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Classification: equal costs</a:t>
            </a:r>
            <a:endParaRPr/>
          </a:p>
        </p:txBody>
      </p:sp>
      <p:pic>
        <p:nvPicPr>
          <p:cNvPr id="463" name="Google Shape;463;p59" descr="misclassify_equal.tif"/>
          <p:cNvPicPr preferRelativeResize="0">
            <a:picLocks noGrp="1"/>
          </p:cNvPicPr>
          <p:nvPr>
            <p:ph type="body" idx="1"/>
          </p:nvPr>
        </p:nvPicPr>
        <p:blipFill rotWithShape="1">
          <a:blip r:embed="rId3">
            <a:alphaModFix/>
          </a:blip>
          <a:srcRect/>
          <a:stretch/>
        </p:blipFill>
        <p:spPr>
          <a:xfrm>
            <a:off x="2273300" y="2100263"/>
            <a:ext cx="5054600" cy="3267075"/>
          </a:xfrm>
          <a:prstGeom prst="rect">
            <a:avLst/>
          </a:prstGeom>
          <a:noFill/>
          <a:ln>
            <a:noFill/>
          </a:ln>
        </p:spPr>
      </p:pic>
      <p:pic>
        <p:nvPicPr>
          <p:cNvPr id="464" name="Google Shape;464;p59" descr="misclassify_equal.tif"/>
          <p:cNvPicPr preferRelativeResize="0"/>
          <p:nvPr/>
        </p:nvPicPr>
        <p:blipFill rotWithShape="1">
          <a:blip r:embed="rId3">
            <a:alphaModFix/>
          </a:blip>
          <a:srcRect/>
          <a:stretch/>
        </p:blipFill>
        <p:spPr>
          <a:xfrm>
            <a:off x="0" y="1371600"/>
            <a:ext cx="8915400" cy="55181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60"/>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Classification: Unequal costs</a:t>
            </a:r>
            <a:endParaRPr/>
          </a:p>
        </p:txBody>
      </p:sp>
      <p:pic>
        <p:nvPicPr>
          <p:cNvPr id="471" name="Google Shape;471;p60" descr="misclassify_unequal.tif"/>
          <p:cNvPicPr preferRelativeResize="0">
            <a:picLocks noGrp="1"/>
          </p:cNvPicPr>
          <p:nvPr>
            <p:ph type="body" idx="1"/>
          </p:nvPr>
        </p:nvPicPr>
        <p:blipFill rotWithShape="1">
          <a:blip r:embed="rId3">
            <a:alphaModFix/>
          </a:blip>
          <a:srcRect/>
          <a:stretch/>
        </p:blipFill>
        <p:spPr>
          <a:xfrm>
            <a:off x="381000" y="1438275"/>
            <a:ext cx="8382000" cy="52673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6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Oversampling Scheme</a:t>
            </a:r>
            <a:endParaRPr/>
          </a:p>
        </p:txBody>
      </p:sp>
      <p:pic>
        <p:nvPicPr>
          <p:cNvPr id="478" name="Google Shape;478;p61" descr="misclassify_oversample.tif"/>
          <p:cNvPicPr preferRelativeResize="0">
            <a:picLocks noGrp="1"/>
          </p:cNvPicPr>
          <p:nvPr>
            <p:ph type="body" idx="1"/>
          </p:nvPr>
        </p:nvPicPr>
        <p:blipFill rotWithShape="1">
          <a:blip r:embed="rId3">
            <a:alphaModFix/>
          </a:blip>
          <a:srcRect/>
          <a:stretch/>
        </p:blipFill>
        <p:spPr>
          <a:xfrm>
            <a:off x="114300" y="1427163"/>
            <a:ext cx="8915400" cy="5430837"/>
          </a:xfrm>
          <a:prstGeom prst="rect">
            <a:avLst/>
          </a:prstGeom>
          <a:noFill/>
          <a:ln>
            <a:noFill/>
          </a:ln>
        </p:spPr>
      </p:pic>
      <p:sp>
        <p:nvSpPr>
          <p:cNvPr id="479" name="Google Shape;479;p61"/>
          <p:cNvSpPr txBox="1">
            <a:spLocks noGrp="1"/>
          </p:cNvSpPr>
          <p:nvPr>
            <p:ph type="body" idx="2"/>
          </p:nvPr>
        </p:nvSpPr>
        <p:spPr>
          <a:xfrm>
            <a:off x="1335088" y="1600200"/>
            <a:ext cx="6513512" cy="1066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210"/>
              <a:buFont typeface="Noto Sans Symbols"/>
              <a:buNone/>
            </a:pPr>
            <a:r>
              <a:rPr lang="en-US"/>
              <a:t>Oversample “o” to appropriately weight misclassification costs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6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An Oversampling Procedure</a:t>
            </a:r>
            <a:endParaRPr/>
          </a:p>
        </p:txBody>
      </p:sp>
      <p:sp>
        <p:nvSpPr>
          <p:cNvPr id="486" name="Google Shape;486;p62"/>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514350" lvl="0" indent="-514350" algn="l" rtl="0">
              <a:lnSpc>
                <a:spcPct val="90000"/>
              </a:lnSpc>
              <a:spcBef>
                <a:spcPts val="0"/>
              </a:spcBef>
              <a:spcAft>
                <a:spcPts val="0"/>
              </a:spcAft>
              <a:buSzPts val="2210"/>
              <a:buFont typeface="Libre Franklin"/>
              <a:buAutoNum type="arabicPeriod"/>
            </a:pPr>
            <a:r>
              <a:rPr lang="en-US" dirty="0"/>
              <a:t>Separate the responders (rare) from non-responders</a:t>
            </a:r>
            <a:endParaRPr dirty="0"/>
          </a:p>
          <a:p>
            <a:pPr marL="514350" lvl="0" indent="-514350" algn="l" rtl="0">
              <a:lnSpc>
                <a:spcPct val="90000"/>
              </a:lnSpc>
              <a:spcBef>
                <a:spcPts val="575"/>
              </a:spcBef>
              <a:spcAft>
                <a:spcPts val="0"/>
              </a:spcAft>
              <a:buSzPts val="2210"/>
              <a:buFont typeface="Libre Franklin"/>
              <a:buAutoNum type="arabicPeriod"/>
            </a:pPr>
            <a:r>
              <a:rPr lang="en-US" dirty="0"/>
              <a:t>Randomly assign half the responders to the training sample, plus equal number of non-responders</a:t>
            </a:r>
            <a:endParaRPr dirty="0"/>
          </a:p>
          <a:p>
            <a:pPr marL="514350" lvl="0" indent="-514350" algn="l" rtl="0">
              <a:lnSpc>
                <a:spcPct val="90000"/>
              </a:lnSpc>
              <a:spcBef>
                <a:spcPts val="575"/>
              </a:spcBef>
              <a:spcAft>
                <a:spcPts val="0"/>
              </a:spcAft>
              <a:buSzPts val="2210"/>
              <a:buFont typeface="Libre Franklin"/>
              <a:buAutoNum type="arabicPeriod"/>
            </a:pPr>
            <a:r>
              <a:rPr lang="en-US" dirty="0"/>
              <a:t>Remaining responders go to validation sample</a:t>
            </a:r>
            <a:endParaRPr dirty="0"/>
          </a:p>
          <a:p>
            <a:pPr marL="514350" lvl="0" indent="-514350" algn="l" rtl="0">
              <a:lnSpc>
                <a:spcPct val="90000"/>
              </a:lnSpc>
              <a:spcBef>
                <a:spcPts val="575"/>
              </a:spcBef>
              <a:spcAft>
                <a:spcPts val="0"/>
              </a:spcAft>
              <a:buSzPts val="2210"/>
              <a:buFont typeface="Libre Franklin"/>
              <a:buAutoNum type="arabicPeriod"/>
            </a:pPr>
            <a:r>
              <a:rPr lang="en-US" dirty="0"/>
              <a:t>Add non-responders to validation data, to maintain original ratio of responders to non-responders</a:t>
            </a:r>
            <a:endParaRPr dirty="0"/>
          </a:p>
          <a:p>
            <a:pPr marL="514350" lvl="0" indent="-514350" algn="l" rtl="0">
              <a:lnSpc>
                <a:spcPct val="90000"/>
              </a:lnSpc>
              <a:spcBef>
                <a:spcPts val="575"/>
              </a:spcBef>
              <a:spcAft>
                <a:spcPts val="0"/>
              </a:spcAft>
              <a:buSzPts val="2210"/>
              <a:buFont typeface="Libre Franklin"/>
              <a:buAutoNum type="arabicPeriod"/>
            </a:pPr>
            <a:r>
              <a:rPr lang="en-US" dirty="0"/>
              <a:t>Randomly take test set (if needed) from validation</a:t>
            </a:r>
            <a:endParaRPr dirty="0"/>
          </a:p>
          <a:p>
            <a:pPr marL="514350" lvl="0" indent="-374015" algn="l" rtl="0">
              <a:lnSpc>
                <a:spcPct val="90000"/>
              </a:lnSpc>
              <a:spcBef>
                <a:spcPts val="575"/>
              </a:spcBef>
              <a:spcAft>
                <a:spcPts val="0"/>
              </a:spcAft>
              <a:buSzPts val="2210"/>
              <a:buFont typeface="Libre Franklin"/>
              <a:buNone/>
            </a:pPr>
            <a:endParaRPr dirty="0"/>
          </a:p>
          <a:p>
            <a:pPr marL="514350" lvl="0" indent="-374015" algn="l" rtl="0">
              <a:lnSpc>
                <a:spcPct val="90000"/>
              </a:lnSpc>
              <a:spcBef>
                <a:spcPts val="575"/>
              </a:spcBef>
              <a:spcAft>
                <a:spcPts val="0"/>
              </a:spcAft>
              <a:buSzPts val="2210"/>
              <a:buFont typeface="Libre Franklin"/>
              <a:buNone/>
            </a:pPr>
            <a:endParaRPr dirty="0"/>
          </a:p>
          <a:p>
            <a:pPr marL="514350" lvl="0" indent="-374015" algn="l" rtl="0">
              <a:lnSpc>
                <a:spcPct val="90000"/>
              </a:lnSpc>
              <a:spcBef>
                <a:spcPts val="575"/>
              </a:spcBef>
              <a:spcAft>
                <a:spcPts val="0"/>
              </a:spcAft>
              <a:buSzPts val="2210"/>
              <a:buNone/>
            </a:pPr>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Classification Using Triage</a:t>
            </a:r>
            <a:endParaRPr/>
          </a:p>
        </p:txBody>
      </p:sp>
      <p:sp>
        <p:nvSpPr>
          <p:cNvPr id="493" name="Google Shape;493;p63"/>
          <p:cNvSpPr txBox="1">
            <a:spLocks noGrp="1"/>
          </p:cNvSpPr>
          <p:nvPr>
            <p:ph type="body" idx="1"/>
          </p:nvPr>
        </p:nvSpPr>
        <p:spPr>
          <a:xfrm>
            <a:off x="914400" y="3048000"/>
            <a:ext cx="7848600" cy="32766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Char char="⚫"/>
            </a:pPr>
            <a:r>
              <a:rPr lang="en-US" dirty="0"/>
              <a:t>Instead of classifying as C</a:t>
            </a:r>
            <a:r>
              <a:rPr lang="en-US" baseline="-25000" dirty="0"/>
              <a:t>1</a:t>
            </a:r>
            <a:r>
              <a:rPr lang="en-US" dirty="0"/>
              <a:t> or C</a:t>
            </a:r>
            <a:r>
              <a:rPr lang="en-US" baseline="-25000" dirty="0"/>
              <a:t>0</a:t>
            </a:r>
            <a:r>
              <a:rPr lang="en-US" dirty="0"/>
              <a:t>, we classify as</a:t>
            </a:r>
            <a:endParaRPr dirty="0"/>
          </a:p>
          <a:p>
            <a:pPr marL="822325" lvl="2" indent="-228600" algn="l" rtl="0">
              <a:spcBef>
                <a:spcPts val="375"/>
              </a:spcBef>
              <a:spcAft>
                <a:spcPts val="0"/>
              </a:spcAft>
              <a:buSzPts val="1700"/>
              <a:buFont typeface="Noto Sans Symbols"/>
              <a:buNone/>
            </a:pPr>
            <a:r>
              <a:rPr lang="en-US" dirty="0"/>
              <a:t>C</a:t>
            </a:r>
            <a:r>
              <a:rPr lang="en-US" baseline="-25000" dirty="0"/>
              <a:t>1</a:t>
            </a:r>
            <a:endParaRPr dirty="0"/>
          </a:p>
          <a:p>
            <a:pPr marL="822325" lvl="2" indent="-228600" algn="l" rtl="0">
              <a:spcBef>
                <a:spcPts val="375"/>
              </a:spcBef>
              <a:spcAft>
                <a:spcPts val="0"/>
              </a:spcAft>
              <a:buSzPts val="1700"/>
              <a:buFont typeface="Noto Sans Symbols"/>
              <a:buNone/>
            </a:pPr>
            <a:r>
              <a:rPr lang="en-US" dirty="0"/>
              <a:t>C</a:t>
            </a:r>
            <a:r>
              <a:rPr lang="en-US" baseline="-25000" dirty="0"/>
              <a:t>0</a:t>
            </a:r>
            <a:endParaRPr dirty="0"/>
          </a:p>
          <a:p>
            <a:pPr marL="822325" lvl="2" indent="-228600" algn="l" rtl="0">
              <a:spcBef>
                <a:spcPts val="375"/>
              </a:spcBef>
              <a:spcAft>
                <a:spcPts val="0"/>
              </a:spcAft>
              <a:buSzPts val="1700"/>
              <a:buFont typeface="Noto Sans Symbols"/>
              <a:buNone/>
            </a:pPr>
            <a:r>
              <a:rPr lang="en-US" dirty="0"/>
              <a:t>Can’t say</a:t>
            </a:r>
            <a:endParaRPr dirty="0"/>
          </a:p>
          <a:p>
            <a:pPr marL="273050" lvl="0" indent="-132715" algn="l" rtl="0">
              <a:spcBef>
                <a:spcPts val="575"/>
              </a:spcBef>
              <a:spcAft>
                <a:spcPts val="0"/>
              </a:spcAft>
              <a:buSzPts val="2210"/>
              <a:buNone/>
            </a:pPr>
            <a:endParaRPr dirty="0"/>
          </a:p>
          <a:p>
            <a:pPr marL="273050" lvl="0" indent="-273050" algn="l" rtl="0">
              <a:spcBef>
                <a:spcPts val="575"/>
              </a:spcBef>
              <a:spcAft>
                <a:spcPts val="0"/>
              </a:spcAft>
              <a:buSzPts val="2210"/>
              <a:buFont typeface="Noto Sans Symbols"/>
              <a:buNone/>
            </a:pPr>
            <a:r>
              <a:rPr lang="en-US" dirty="0"/>
              <a:t>The third category might receive special human review</a:t>
            </a:r>
            <a:endParaRPr dirty="0"/>
          </a:p>
        </p:txBody>
      </p:sp>
      <p:sp>
        <p:nvSpPr>
          <p:cNvPr id="494" name="Google Shape;494;p63"/>
          <p:cNvSpPr/>
          <p:nvPr/>
        </p:nvSpPr>
        <p:spPr>
          <a:xfrm>
            <a:off x="990600" y="1752600"/>
            <a:ext cx="7239000" cy="8858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2210"/>
              <a:buFont typeface="Noto Sans Symbols"/>
              <a:buNone/>
            </a:pPr>
            <a:r>
              <a:rPr lang="en-US" sz="2600" dirty="0">
                <a:solidFill>
                  <a:schemeClr val="dk1"/>
                </a:solidFill>
                <a:latin typeface="Libre Franklin"/>
                <a:ea typeface="Libre Franklin"/>
                <a:cs typeface="Libre Franklin"/>
                <a:sym typeface="Libre Franklin"/>
              </a:rPr>
              <a:t>Take into account a gray area in making classification decisions</a:t>
            </a:r>
            <a:endParaRP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6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dirty="0"/>
              <a:t>Summary</a:t>
            </a:r>
            <a:endParaRPr dirty="0"/>
          </a:p>
        </p:txBody>
      </p:sp>
      <p:sp>
        <p:nvSpPr>
          <p:cNvPr id="501" name="Google Shape;501;p64"/>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273050" lvl="0" indent="-273050" algn="l" rtl="0">
              <a:lnSpc>
                <a:spcPct val="90000"/>
              </a:lnSpc>
              <a:spcBef>
                <a:spcPts val="0"/>
              </a:spcBef>
              <a:spcAft>
                <a:spcPts val="0"/>
              </a:spcAft>
              <a:buSzPts val="2210"/>
              <a:buChar char="⚫"/>
            </a:pPr>
            <a:r>
              <a:rPr lang="en-US" dirty="0"/>
              <a:t>Evaluation metrics are important for comparing across DM models, for choosing the right configuration of a specific DM model, and for comparing to the baseline (“no model”)</a:t>
            </a:r>
            <a:endParaRPr dirty="0"/>
          </a:p>
          <a:p>
            <a:pPr marL="273050" lvl="0" indent="-273050" algn="l" rtl="0">
              <a:lnSpc>
                <a:spcPct val="90000"/>
              </a:lnSpc>
              <a:spcBef>
                <a:spcPts val="575"/>
              </a:spcBef>
              <a:spcAft>
                <a:spcPts val="0"/>
              </a:spcAft>
              <a:buSzPts val="2210"/>
              <a:buChar char="⚫"/>
            </a:pPr>
            <a:r>
              <a:rPr lang="en-US" dirty="0"/>
              <a:t>Major metrics: confusion matrix, error rate, predictive error</a:t>
            </a:r>
            <a:endParaRPr dirty="0"/>
          </a:p>
          <a:p>
            <a:pPr marL="273050" lvl="0" indent="-273050" algn="l" rtl="0">
              <a:lnSpc>
                <a:spcPct val="90000"/>
              </a:lnSpc>
              <a:spcBef>
                <a:spcPts val="575"/>
              </a:spcBef>
              <a:spcAft>
                <a:spcPts val="0"/>
              </a:spcAft>
              <a:buSzPts val="2210"/>
              <a:buChar char="⚫"/>
            </a:pPr>
            <a:r>
              <a:rPr lang="en-US" dirty="0"/>
              <a:t>Other metrics when</a:t>
            </a:r>
            <a:endParaRPr dirty="0"/>
          </a:p>
          <a:p>
            <a:pPr marL="822325" lvl="2" indent="-228600" algn="l" rtl="0">
              <a:lnSpc>
                <a:spcPct val="90000"/>
              </a:lnSpc>
              <a:spcBef>
                <a:spcPts val="375"/>
              </a:spcBef>
              <a:spcAft>
                <a:spcPts val="0"/>
              </a:spcAft>
              <a:buSzPts val="1700"/>
              <a:buFont typeface="Noto Sans Symbols"/>
              <a:buNone/>
            </a:pPr>
            <a:r>
              <a:rPr lang="en-US" dirty="0"/>
              <a:t>one class is more important</a:t>
            </a:r>
            <a:endParaRPr dirty="0"/>
          </a:p>
          <a:p>
            <a:pPr marL="822325" lvl="2" indent="-228600" algn="l" rtl="0">
              <a:lnSpc>
                <a:spcPct val="90000"/>
              </a:lnSpc>
              <a:spcBef>
                <a:spcPts val="375"/>
              </a:spcBef>
              <a:spcAft>
                <a:spcPts val="0"/>
              </a:spcAft>
              <a:buSzPts val="1700"/>
              <a:buFont typeface="Noto Sans Symbols"/>
              <a:buNone/>
            </a:pPr>
            <a:r>
              <a:rPr lang="en-US" dirty="0"/>
              <a:t>asymmetric costs</a:t>
            </a:r>
            <a:endParaRPr dirty="0"/>
          </a:p>
          <a:p>
            <a:pPr marL="273050" lvl="0" indent="-273050" algn="l" rtl="0">
              <a:lnSpc>
                <a:spcPct val="90000"/>
              </a:lnSpc>
              <a:spcBef>
                <a:spcPts val="575"/>
              </a:spcBef>
              <a:spcAft>
                <a:spcPts val="0"/>
              </a:spcAft>
              <a:buSzPts val="2210"/>
              <a:buChar char="⚫"/>
            </a:pPr>
            <a:r>
              <a:rPr lang="en-US" dirty="0"/>
              <a:t>When important class is rare, use oversampling</a:t>
            </a:r>
            <a:endParaRPr dirty="0"/>
          </a:p>
          <a:p>
            <a:pPr marL="273050" lvl="0" indent="-273050" algn="l" rtl="0">
              <a:lnSpc>
                <a:spcPct val="90000"/>
              </a:lnSpc>
              <a:spcBef>
                <a:spcPts val="575"/>
              </a:spcBef>
              <a:spcAft>
                <a:spcPts val="0"/>
              </a:spcAft>
              <a:buSzPts val="2210"/>
              <a:buChar char="⚫"/>
            </a:pPr>
            <a:r>
              <a:rPr lang="en-US" dirty="0"/>
              <a:t>In all cases, metrics computed from validation data</a:t>
            </a:r>
            <a:endParaRPr dirty="0"/>
          </a:p>
          <a:p>
            <a:pPr marL="547688" lvl="1" indent="-99059" algn="l" rtl="0">
              <a:lnSpc>
                <a:spcPct val="90000"/>
              </a:lnSpc>
              <a:spcBef>
                <a:spcPts val="375"/>
              </a:spcBef>
              <a:spcAft>
                <a:spcPts val="0"/>
              </a:spcAft>
              <a:buSzPts val="2040"/>
              <a:buNone/>
            </a:pPr>
            <a:endParaRPr dirty="0"/>
          </a:p>
          <a:p>
            <a:pPr marL="547688" lvl="1" indent="-99059" algn="l" rtl="0">
              <a:lnSpc>
                <a:spcPct val="90000"/>
              </a:lnSpc>
              <a:spcBef>
                <a:spcPts val="375"/>
              </a:spcBef>
              <a:spcAft>
                <a:spcPts val="0"/>
              </a:spcAft>
              <a:buSzPts val="204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7"/>
          <p:cNvSpPr txBox="1">
            <a:spLocks noGrp="1"/>
          </p:cNvSpPr>
          <p:nvPr>
            <p:ph type="title"/>
          </p:nvPr>
        </p:nvSpPr>
        <p:spPr>
          <a:xfrm>
            <a:off x="914400" y="274638"/>
            <a:ext cx="7772400" cy="645899"/>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dirty="0"/>
              <a:t>Some measures of error</a:t>
            </a:r>
            <a:endParaRPr dirty="0"/>
          </a:p>
        </p:txBody>
      </p:sp>
      <p:sp>
        <p:nvSpPr>
          <p:cNvPr id="138" name="Google Shape;138;p17"/>
          <p:cNvSpPr txBox="1">
            <a:spLocks noGrp="1"/>
          </p:cNvSpPr>
          <p:nvPr>
            <p:ph type="body" idx="1"/>
          </p:nvPr>
        </p:nvSpPr>
        <p:spPr>
          <a:xfrm>
            <a:off x="914400" y="920537"/>
            <a:ext cx="7772400" cy="5662825"/>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Font typeface="Noto Sans Symbols"/>
              <a:buNone/>
            </a:pPr>
            <a:r>
              <a:rPr lang="en-US" sz="2400" b="1" dirty="0"/>
              <a:t>MAE or MAD</a:t>
            </a:r>
            <a:r>
              <a:rPr lang="en-US" sz="2400" dirty="0"/>
              <a:t>: Mean absolute error (deviation)</a:t>
            </a:r>
            <a:endParaRPr sz="2400" dirty="0"/>
          </a:p>
          <a:p>
            <a:pPr marL="547688" lvl="1" indent="-228599" algn="l" rtl="0">
              <a:spcBef>
                <a:spcPts val="375"/>
              </a:spcBef>
              <a:spcAft>
                <a:spcPts val="0"/>
              </a:spcAft>
              <a:buSzPts val="2040"/>
              <a:buFont typeface="Noto Sans Symbols"/>
              <a:buNone/>
            </a:pPr>
            <a:r>
              <a:rPr lang="en-US" sz="2000" dirty="0"/>
              <a:t>Gives an idea of the magnitude of errors</a:t>
            </a:r>
            <a:endParaRPr sz="2000" dirty="0"/>
          </a:p>
          <a:p>
            <a:pPr marL="273050" lvl="0" indent="-273050" algn="l" rtl="0">
              <a:spcBef>
                <a:spcPts val="575"/>
              </a:spcBef>
              <a:spcAft>
                <a:spcPts val="0"/>
              </a:spcAft>
              <a:buSzPts val="2210"/>
              <a:buFont typeface="Noto Sans Symbols"/>
              <a:buNone/>
            </a:pPr>
            <a:endParaRPr sz="2400" b="1" dirty="0"/>
          </a:p>
          <a:p>
            <a:pPr marL="273050" lvl="0" indent="-273050" algn="l" rtl="0">
              <a:spcBef>
                <a:spcPts val="575"/>
              </a:spcBef>
              <a:spcAft>
                <a:spcPts val="0"/>
              </a:spcAft>
              <a:buSzPts val="2210"/>
              <a:buFont typeface="Noto Sans Symbols"/>
              <a:buNone/>
            </a:pPr>
            <a:r>
              <a:rPr lang="en-US" sz="2400" b="1" dirty="0"/>
              <a:t>Mean Error</a:t>
            </a:r>
            <a:endParaRPr sz="2400" dirty="0"/>
          </a:p>
          <a:p>
            <a:pPr marL="547688" lvl="1" indent="-228599" algn="l" rtl="0">
              <a:spcBef>
                <a:spcPts val="375"/>
              </a:spcBef>
              <a:spcAft>
                <a:spcPts val="0"/>
              </a:spcAft>
              <a:buSzPts val="2040"/>
              <a:buFont typeface="Noto Sans Symbols"/>
              <a:buNone/>
            </a:pPr>
            <a:r>
              <a:rPr lang="en-US" sz="2000" dirty="0"/>
              <a:t>Gives an idea of systematic over- or under-prediction</a:t>
            </a:r>
            <a:endParaRPr sz="2000" dirty="0"/>
          </a:p>
          <a:p>
            <a:pPr marL="273050" indent="-273050">
              <a:buSzPts val="2210"/>
              <a:buNone/>
            </a:pPr>
            <a:endParaRPr lang="en-US" sz="2400" b="1" dirty="0"/>
          </a:p>
          <a:p>
            <a:pPr marL="273050" indent="-273050">
              <a:buSzPts val="2210"/>
              <a:buNone/>
            </a:pPr>
            <a:r>
              <a:rPr lang="en-US" sz="2400" b="1" dirty="0"/>
              <a:t>MPE</a:t>
            </a:r>
            <a:r>
              <a:rPr lang="en-US" sz="2400" dirty="0"/>
              <a:t>: Percentage deviation from actual on average</a:t>
            </a:r>
          </a:p>
          <a:p>
            <a:pPr marL="273050" lvl="0" indent="-273050" algn="l" rtl="0">
              <a:spcBef>
                <a:spcPts val="575"/>
              </a:spcBef>
              <a:spcAft>
                <a:spcPts val="0"/>
              </a:spcAft>
              <a:buSzPts val="2210"/>
              <a:buFont typeface="Noto Sans Symbols"/>
              <a:buNone/>
            </a:pPr>
            <a:endParaRPr sz="2400" b="1" dirty="0"/>
          </a:p>
          <a:p>
            <a:pPr marL="273050" lvl="0" indent="-273050" algn="l" rtl="0">
              <a:spcBef>
                <a:spcPts val="575"/>
              </a:spcBef>
              <a:spcAft>
                <a:spcPts val="0"/>
              </a:spcAft>
              <a:buSzPts val="2210"/>
              <a:buFont typeface="Noto Sans Symbols"/>
              <a:buNone/>
            </a:pPr>
            <a:r>
              <a:rPr lang="en-US" sz="2400" b="1" dirty="0"/>
              <a:t>MAPE</a:t>
            </a:r>
            <a:r>
              <a:rPr lang="en-US" sz="2400" dirty="0"/>
              <a:t>: Mean absolute percentage error</a:t>
            </a:r>
            <a:endParaRPr sz="2400" dirty="0"/>
          </a:p>
          <a:p>
            <a:pPr marL="273050" lvl="0" indent="-273050" algn="l" rtl="0">
              <a:spcBef>
                <a:spcPts val="575"/>
              </a:spcBef>
              <a:spcAft>
                <a:spcPts val="0"/>
              </a:spcAft>
              <a:buSzPts val="2210"/>
              <a:buFont typeface="Noto Sans Symbols"/>
              <a:buNone/>
            </a:pPr>
            <a:endParaRPr sz="2400" b="1" dirty="0"/>
          </a:p>
          <a:p>
            <a:pPr marL="273050" lvl="0" indent="-273050" algn="l" rtl="0">
              <a:spcBef>
                <a:spcPts val="575"/>
              </a:spcBef>
              <a:spcAft>
                <a:spcPts val="0"/>
              </a:spcAft>
              <a:buSzPts val="2210"/>
              <a:buFont typeface="Noto Sans Symbols"/>
              <a:buNone/>
            </a:pPr>
            <a:r>
              <a:rPr lang="en-US" sz="2400" b="1" dirty="0"/>
              <a:t>RMSE </a:t>
            </a:r>
            <a:r>
              <a:rPr lang="en-US" sz="2400" dirty="0"/>
              <a:t>(root-mean-squared-error): Square the errors, find their average, take the square root</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7"/>
          <p:cNvSpPr txBox="1">
            <a:spLocks noGrp="1"/>
          </p:cNvSpPr>
          <p:nvPr>
            <p:ph type="title"/>
          </p:nvPr>
        </p:nvSpPr>
        <p:spPr>
          <a:xfrm>
            <a:off x="914400" y="274638"/>
            <a:ext cx="7772400" cy="645899"/>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dirty="0"/>
              <a:t>Prediction Error</a:t>
            </a:r>
            <a:endParaRPr dirty="0"/>
          </a:p>
        </p:txBody>
      </p:sp>
      <p:pic>
        <p:nvPicPr>
          <p:cNvPr id="5" name="Picture 4">
            <a:extLst>
              <a:ext uri="{FF2B5EF4-FFF2-40B4-BE49-F238E27FC236}">
                <a16:creationId xmlns:a16="http://schemas.microsoft.com/office/drawing/2014/main" id="{11E33AEB-545F-3F00-D708-E48A50556B66}"/>
              </a:ext>
            </a:extLst>
          </p:cNvPr>
          <p:cNvPicPr>
            <a:picLocks noChangeAspect="1"/>
          </p:cNvPicPr>
          <p:nvPr/>
        </p:nvPicPr>
        <p:blipFill>
          <a:blip r:embed="rId3"/>
          <a:stretch>
            <a:fillRect/>
          </a:stretch>
        </p:blipFill>
        <p:spPr>
          <a:xfrm>
            <a:off x="194145" y="2120987"/>
            <a:ext cx="8866149" cy="3158933"/>
          </a:xfrm>
          <a:prstGeom prst="rect">
            <a:avLst/>
          </a:prstGeom>
        </p:spPr>
      </p:pic>
    </p:spTree>
    <p:extLst>
      <p:ext uri="{BB962C8B-B14F-4D97-AF65-F5344CB8AC3E}">
        <p14:creationId xmlns:p14="http://schemas.microsoft.com/office/powerpoint/2010/main" val="2895749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dirty="0"/>
              <a:t>Lift Chart for Predictive Error</a:t>
            </a:r>
            <a:endParaRPr dirty="0"/>
          </a:p>
        </p:txBody>
      </p:sp>
      <p:sp>
        <p:nvSpPr>
          <p:cNvPr id="145" name="Google Shape;145;p18"/>
          <p:cNvSpPr txBox="1">
            <a:spLocks noGrp="1"/>
          </p:cNvSpPr>
          <p:nvPr>
            <p:ph type="body" idx="1"/>
          </p:nvPr>
        </p:nvSpPr>
        <p:spPr>
          <a:xfrm>
            <a:off x="838200" y="1676400"/>
            <a:ext cx="7772400" cy="3733800"/>
          </a:xfrm>
          <a:prstGeom prst="rect">
            <a:avLst/>
          </a:prstGeom>
          <a:noFill/>
          <a:ln>
            <a:noFill/>
          </a:ln>
        </p:spPr>
        <p:txBody>
          <a:bodyPr spcFirstLastPara="1" wrap="square" lIns="91425" tIns="45700" rIns="91425" bIns="45700" anchor="t" anchorCtr="0">
            <a:noAutofit/>
          </a:bodyPr>
          <a:lstStyle/>
          <a:p>
            <a:pPr marL="0" lvl="0" indent="-151130" algn="l" rtl="0">
              <a:spcBef>
                <a:spcPts val="0"/>
              </a:spcBef>
              <a:spcAft>
                <a:spcPts val="0"/>
              </a:spcAft>
              <a:buSzPts val="2380"/>
              <a:buChar char="⚫"/>
            </a:pPr>
            <a:r>
              <a:rPr lang="en-US" sz="2800"/>
              <a:t>Y axis is cumulative value of numeric target variable (e.g., revenue), instead of cumulative count of “responses”</a:t>
            </a:r>
            <a:endParaRPr/>
          </a:p>
          <a:p>
            <a:pPr marL="0" lvl="0" indent="-151130" algn="l" rtl="0">
              <a:spcBef>
                <a:spcPts val="575"/>
              </a:spcBef>
              <a:spcAft>
                <a:spcPts val="0"/>
              </a:spcAft>
              <a:buSzPts val="2380"/>
              <a:buChar char="⚫"/>
            </a:pPr>
            <a:r>
              <a:rPr lang="en-US" sz="2800"/>
              <a:t>X axis is cumulative number of cases, sorted left to right </a:t>
            </a:r>
            <a:r>
              <a:rPr lang="en-US" sz="2800" u="sng"/>
              <a:t>in order of predicted value</a:t>
            </a:r>
            <a:endParaRPr/>
          </a:p>
          <a:p>
            <a:pPr marL="0" lvl="0" indent="-151130" algn="l" rtl="0">
              <a:spcBef>
                <a:spcPts val="575"/>
              </a:spcBef>
              <a:spcAft>
                <a:spcPts val="0"/>
              </a:spcAft>
              <a:buSzPts val="2380"/>
              <a:buChar char="⚫"/>
            </a:pPr>
            <a:r>
              <a:rPr lang="en-US" sz="2800"/>
              <a:t>Benchmark is average numeric value per record, i.e. not using model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9"/>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dirty="0"/>
              <a:t>Lift chart example – spending</a:t>
            </a:r>
            <a:endParaRPr dirty="0"/>
          </a:p>
        </p:txBody>
      </p:sp>
      <p:pic>
        <p:nvPicPr>
          <p:cNvPr id="152" name="Google Shape;152;p19" descr="Lift_prediction.tif"/>
          <p:cNvPicPr preferRelativeResize="0">
            <a:picLocks noGrp="1"/>
          </p:cNvPicPr>
          <p:nvPr>
            <p:ph type="body" idx="1"/>
          </p:nvPr>
        </p:nvPicPr>
        <p:blipFill rotWithShape="1">
          <a:blip r:embed="rId3">
            <a:alphaModFix/>
          </a:blip>
          <a:srcRect/>
          <a:stretch/>
        </p:blipFill>
        <p:spPr>
          <a:xfrm>
            <a:off x="2133600" y="2193925"/>
            <a:ext cx="4800600" cy="3241675"/>
          </a:xfrm>
          <a:prstGeom prst="rect">
            <a:avLst/>
          </a:prstGeom>
          <a:noFill/>
          <a:ln>
            <a:noFill/>
          </a:ln>
        </p:spPr>
      </p:pic>
    </p:spTree>
  </p:cSld>
  <p:clrMapOvr>
    <a:masterClrMapping/>
  </p:clrMapOvr>
</p:sld>
</file>

<file path=ppt/theme/theme1.xml><?xml version="1.0" encoding="utf-8"?>
<a:theme xmlns:a="http://schemas.openxmlformats.org/drawingml/2006/main"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12476</TotalTime>
  <Words>8551</Words>
  <Application>Microsoft Office PowerPoint</Application>
  <PresentationFormat>On-screen Show (4:3)</PresentationFormat>
  <Paragraphs>579</Paragraphs>
  <Slides>56</Slides>
  <Notes>56</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56</vt:i4>
      </vt:variant>
    </vt:vector>
  </HeadingPairs>
  <TitlesOfParts>
    <vt:vector size="75" baseType="lpstr">
      <vt:lpstr>CMR12</vt:lpstr>
      <vt:lpstr>BemboStd-Identity-H</vt:lpstr>
      <vt:lpstr>OfficinaSansStd-Bold-Identity-H</vt:lpstr>
      <vt:lpstr>Arial</vt:lpstr>
      <vt:lpstr>Noto Sans Symbols</vt:lpstr>
      <vt:lpstr>Courier New</vt:lpstr>
      <vt:lpstr>CMMI10</vt:lpstr>
      <vt:lpstr>CMMI12</vt:lpstr>
      <vt:lpstr>CMR7</vt:lpstr>
      <vt:lpstr>CMR8</vt:lpstr>
      <vt:lpstr>Söhne</vt:lpstr>
      <vt:lpstr>BemboStd-Bold-Identity-H</vt:lpstr>
      <vt:lpstr>CMSY10</vt:lpstr>
      <vt:lpstr>Calibri</vt:lpstr>
      <vt:lpstr>BemboStd-Italic-Identity-H</vt:lpstr>
      <vt:lpstr>Libre Franklin</vt:lpstr>
      <vt:lpstr>OfficinaSansStd-Book-Identity-H</vt:lpstr>
      <vt:lpstr>Libre Baskerville</vt:lpstr>
      <vt:lpstr>Equity</vt:lpstr>
      <vt:lpstr>Chapter 5 – Evaluating Classification &amp; Predictive Performance</vt:lpstr>
      <vt:lpstr>Why Evaluate?</vt:lpstr>
      <vt:lpstr>Evaluation of Supervised Learning</vt:lpstr>
      <vt:lpstr>Evaluating Predictive Performance</vt:lpstr>
      <vt:lpstr>Measuring Predictive error</vt:lpstr>
      <vt:lpstr>Some measures of error</vt:lpstr>
      <vt:lpstr>Prediction Error</vt:lpstr>
      <vt:lpstr>Lift Chart for Predictive Error</vt:lpstr>
      <vt:lpstr>Lift chart example – spending</vt:lpstr>
      <vt:lpstr>Lift Chart &amp; Decile-wise Lift Chart</vt:lpstr>
      <vt:lpstr>Accuracy Measures (Classification)</vt:lpstr>
      <vt:lpstr>Misclassification error</vt:lpstr>
      <vt:lpstr>Naïve Rule </vt:lpstr>
      <vt:lpstr>Separation of Records</vt:lpstr>
      <vt:lpstr>Class Separation</vt:lpstr>
      <vt:lpstr>Confusion Matrix (R function: “confusionMatrix”)</vt:lpstr>
      <vt:lpstr>Error Rate</vt:lpstr>
      <vt:lpstr>Cutoff for classification</vt:lpstr>
      <vt:lpstr>Cutoff Table</vt:lpstr>
      <vt:lpstr>Confusion Matrix for Different Cutoffs</vt:lpstr>
      <vt:lpstr>When One Class is More Important</vt:lpstr>
      <vt:lpstr>Alternate Accuracy Measures</vt:lpstr>
      <vt:lpstr>Alternate Accuracy Measures</vt:lpstr>
      <vt:lpstr>ROC Curve (library pROC)  </vt:lpstr>
      <vt:lpstr>Lift (gains) (separating the “wheat from the chaff”)</vt:lpstr>
      <vt:lpstr>Lift (also termed “gains”): Goal</vt:lpstr>
      <vt:lpstr>Lift (gains) and Decile Charts – Cont.</vt:lpstr>
      <vt:lpstr>Lift and Decile Charts: How to Use</vt:lpstr>
      <vt:lpstr>Lift (Gains) Chart – cumulative performance (using R “Gains” package)</vt:lpstr>
      <vt:lpstr>Lift (Gains) Chart – cumulative performance  R “caret” package uses %</vt:lpstr>
      <vt:lpstr>Decile Chart</vt:lpstr>
      <vt:lpstr>Lift (Gains): How to Compute</vt:lpstr>
      <vt:lpstr>Lift vs. Decile Charts</vt:lpstr>
      <vt:lpstr>Asymmetric Costs</vt:lpstr>
      <vt:lpstr>Misclassification Costs May Differ</vt:lpstr>
      <vt:lpstr>Example – Response to Promotional Offer</vt:lpstr>
      <vt:lpstr>The Confusion Matrix</vt:lpstr>
      <vt:lpstr>Introducing Costs &amp; Benefits</vt:lpstr>
      <vt:lpstr>Profit Matrix</vt:lpstr>
      <vt:lpstr>Lift (again)</vt:lpstr>
      <vt:lpstr>Generalize to Cost Ratio</vt:lpstr>
      <vt:lpstr>Minimizing Cost Ratio</vt:lpstr>
      <vt:lpstr>Note: Opportunity costs</vt:lpstr>
      <vt:lpstr>Multiple Classes</vt:lpstr>
      <vt:lpstr>Adding Cost/Benefit to Lift Curve</vt:lpstr>
      <vt:lpstr>Lift Curve May Go Negative </vt:lpstr>
      <vt:lpstr>Negative slope to reference curve</vt:lpstr>
      <vt:lpstr>Oversampling and Asymmetric Costs</vt:lpstr>
      <vt:lpstr>Rare Cases</vt:lpstr>
      <vt:lpstr>Example</vt:lpstr>
      <vt:lpstr>Classification: equal costs</vt:lpstr>
      <vt:lpstr>Classification: Unequal costs</vt:lpstr>
      <vt:lpstr>Oversampling Scheme</vt:lpstr>
      <vt:lpstr>An Oversampling Procedure</vt:lpstr>
      <vt:lpstr>Classification Using Triage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 Evaluating Classification &amp; Predictive Performance</dc:title>
  <cp:lastModifiedBy>Tarala, Magesh</cp:lastModifiedBy>
  <cp:revision>1</cp:revision>
  <dcterms:modified xsi:type="dcterms:W3CDTF">2024-09-12T18:02:02Z</dcterms:modified>
</cp:coreProperties>
</file>