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92" r:id="rId5"/>
    <p:sldId id="293" r:id="rId6"/>
    <p:sldId id="259" r:id="rId7"/>
    <p:sldId id="260" r:id="rId8"/>
    <p:sldId id="261" r:id="rId9"/>
    <p:sldId id="262" r:id="rId10"/>
    <p:sldId id="263" r:id="rId11"/>
    <p:sldId id="264" r:id="rId12"/>
    <p:sldId id="287" r:id="rId13"/>
    <p:sldId id="285" r:id="rId14"/>
    <p:sldId id="265" r:id="rId15"/>
    <p:sldId id="266" r:id="rId16"/>
    <p:sldId id="28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91" r:id="rId31"/>
    <p:sldId id="280" r:id="rId32"/>
    <p:sldId id="281" r:id="rId33"/>
    <p:sldId id="282" r:id="rId34"/>
    <p:sldId id="283" r:id="rId35"/>
    <p:sldId id="284" r:id="rId36"/>
    <p:sldId id="288" r:id="rId37"/>
    <p:sldId id="289" r:id="rId38"/>
    <p:sldId id="290" r:id="rId39"/>
  </p:sldIdLst>
  <p:sldSz cx="9144000" cy="6858000" type="screen4x3"/>
  <p:notesSz cx="6858000" cy="9144000"/>
  <p:embeddedFontLst>
    <p:embeddedFont>
      <p:font typeface="Libre Baskerville" panose="02000000000000000000" pitchFamily="2" charset="0"/>
      <p:regular r:id="rId41"/>
      <p:bold r:id="rId42"/>
      <p:italic r:id="rId43"/>
    </p:embeddedFont>
    <p:embeddedFont>
      <p:font typeface="Libre Franklin"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0A70F-D69B-493D-B76D-0EBBC80F4BF4}" v="18" dt="2024-09-06T15:21:48.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59" autoAdjust="0"/>
    <p:restoredTop sz="76014" autoAdjust="0"/>
  </p:normalViewPr>
  <p:slideViewPr>
    <p:cSldViewPr snapToGrid="0">
      <p:cViewPr varScale="1">
        <p:scale>
          <a:sx n="120" d="100"/>
          <a:sy n="120" d="100"/>
        </p:scale>
        <p:origin x="22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la, Magesh" userId="07a42c1a-df86-419d-baa6-5a6109858c33" providerId="ADAL" clId="{64A0A70F-D69B-493D-B76D-0EBBC80F4BF4}"/>
    <pc:docChg chg="undo custSel addSld modSld sldOrd">
      <pc:chgData name="Tarala, Magesh" userId="07a42c1a-df86-419d-baa6-5a6109858c33" providerId="ADAL" clId="{64A0A70F-D69B-493D-B76D-0EBBC80F4BF4}" dt="2024-09-06T15:41:21.126" v="1757" actId="6549"/>
      <pc:docMkLst>
        <pc:docMk/>
      </pc:docMkLst>
      <pc:sldChg chg="modNotesTx">
        <pc:chgData name="Tarala, Magesh" userId="07a42c1a-df86-419d-baa6-5a6109858c33" providerId="ADAL" clId="{64A0A70F-D69B-493D-B76D-0EBBC80F4BF4}" dt="2024-09-05T14:23:28.776" v="395" actId="113"/>
        <pc:sldMkLst>
          <pc:docMk/>
          <pc:sldMk cId="0" sldId="256"/>
        </pc:sldMkLst>
      </pc:sldChg>
      <pc:sldChg chg="modNotesTx">
        <pc:chgData name="Tarala, Magesh" userId="07a42c1a-df86-419d-baa6-5a6109858c33" providerId="ADAL" clId="{64A0A70F-D69B-493D-B76D-0EBBC80F4BF4}" dt="2024-09-06T13:38:42.416" v="1479" actId="20577"/>
        <pc:sldMkLst>
          <pc:docMk/>
          <pc:sldMk cId="0" sldId="257"/>
        </pc:sldMkLst>
      </pc:sldChg>
      <pc:sldChg chg="modNotesTx">
        <pc:chgData name="Tarala, Magesh" userId="07a42c1a-df86-419d-baa6-5a6109858c33" providerId="ADAL" clId="{64A0A70F-D69B-493D-B76D-0EBBC80F4BF4}" dt="2024-09-05T20:00:51.947" v="989" actId="20577"/>
        <pc:sldMkLst>
          <pc:docMk/>
          <pc:sldMk cId="0" sldId="258"/>
        </pc:sldMkLst>
      </pc:sldChg>
      <pc:sldChg chg="addSp delSp modSp mod">
        <pc:chgData name="Tarala, Magesh" userId="07a42c1a-df86-419d-baa6-5a6109858c33" providerId="ADAL" clId="{64A0A70F-D69B-493D-B76D-0EBBC80F4BF4}" dt="2024-09-06T14:17:19.087" v="1660" actId="1076"/>
        <pc:sldMkLst>
          <pc:docMk/>
          <pc:sldMk cId="0" sldId="259"/>
        </pc:sldMkLst>
        <pc:spChg chg="mod">
          <ac:chgData name="Tarala, Magesh" userId="07a42c1a-df86-419d-baa6-5a6109858c33" providerId="ADAL" clId="{64A0A70F-D69B-493D-B76D-0EBBC80F4BF4}" dt="2024-09-06T14:09:37.832" v="1642"/>
          <ac:spMkLst>
            <pc:docMk/>
            <pc:sldMk cId="0" sldId="259"/>
            <ac:spMk id="128" creationId="{00000000-0000-0000-0000-000000000000}"/>
          </ac:spMkLst>
        </pc:spChg>
        <pc:spChg chg="mod">
          <ac:chgData name="Tarala, Magesh" userId="07a42c1a-df86-419d-baa6-5a6109858c33" providerId="ADAL" clId="{64A0A70F-D69B-493D-B76D-0EBBC80F4BF4}" dt="2024-09-06T14:15:37.364" v="1648" actId="6549"/>
          <ac:spMkLst>
            <pc:docMk/>
            <pc:sldMk cId="0" sldId="259"/>
            <ac:spMk id="130" creationId="{00000000-0000-0000-0000-000000000000}"/>
          </ac:spMkLst>
        </pc:spChg>
        <pc:picChg chg="add del mod">
          <ac:chgData name="Tarala, Magesh" userId="07a42c1a-df86-419d-baa6-5a6109858c33" providerId="ADAL" clId="{64A0A70F-D69B-493D-B76D-0EBBC80F4BF4}" dt="2024-09-06T14:16:44.625" v="1655" actId="478"/>
          <ac:picMkLst>
            <pc:docMk/>
            <pc:sldMk cId="0" sldId="259"/>
            <ac:picMk id="3" creationId="{F1547F00-EB9B-E610-2F7E-91EA05D1EEFA}"/>
          </ac:picMkLst>
        </pc:picChg>
        <pc:picChg chg="add mod">
          <ac:chgData name="Tarala, Magesh" userId="07a42c1a-df86-419d-baa6-5a6109858c33" providerId="ADAL" clId="{64A0A70F-D69B-493D-B76D-0EBBC80F4BF4}" dt="2024-09-06T14:17:19.087" v="1660" actId="1076"/>
          <ac:picMkLst>
            <pc:docMk/>
            <pc:sldMk cId="0" sldId="259"/>
            <ac:picMk id="4" creationId="{370DD5AD-BC7A-EE4E-64AD-DC932E830E4A}"/>
          </ac:picMkLst>
        </pc:picChg>
        <pc:picChg chg="del">
          <ac:chgData name="Tarala, Magesh" userId="07a42c1a-df86-419d-baa6-5a6109858c33" providerId="ADAL" clId="{64A0A70F-D69B-493D-B76D-0EBBC80F4BF4}" dt="2024-09-06T14:16:18.791" v="1652" actId="21"/>
          <ac:picMkLst>
            <pc:docMk/>
            <pc:sldMk cId="0" sldId="259"/>
            <ac:picMk id="129" creationId="{00000000-0000-0000-0000-000000000000}"/>
          </ac:picMkLst>
        </pc:picChg>
      </pc:sldChg>
      <pc:sldChg chg="modNotesTx">
        <pc:chgData name="Tarala, Magesh" userId="07a42c1a-df86-419d-baa6-5a6109858c33" providerId="ADAL" clId="{64A0A70F-D69B-493D-B76D-0EBBC80F4BF4}" dt="2024-09-06T14:28:03.227" v="1737" actId="20577"/>
        <pc:sldMkLst>
          <pc:docMk/>
          <pc:sldMk cId="0" sldId="260"/>
        </pc:sldMkLst>
      </pc:sldChg>
      <pc:sldChg chg="modNotesTx">
        <pc:chgData name="Tarala, Magesh" userId="07a42c1a-df86-419d-baa6-5a6109858c33" providerId="ADAL" clId="{64A0A70F-D69B-493D-B76D-0EBBC80F4BF4}" dt="2024-09-06T15:21:51.272" v="1750" actId="20577"/>
        <pc:sldMkLst>
          <pc:docMk/>
          <pc:sldMk cId="0" sldId="267"/>
        </pc:sldMkLst>
      </pc:sldChg>
      <pc:sldChg chg="modNotesTx">
        <pc:chgData name="Tarala, Magesh" userId="07a42c1a-df86-419d-baa6-5a6109858c33" providerId="ADAL" clId="{64A0A70F-D69B-493D-B76D-0EBBC80F4BF4}" dt="2024-09-06T15:41:21.126" v="1757" actId="6549"/>
        <pc:sldMkLst>
          <pc:docMk/>
          <pc:sldMk cId="0" sldId="269"/>
        </pc:sldMkLst>
      </pc:sldChg>
      <pc:sldChg chg="modNotesTx">
        <pc:chgData name="Tarala, Magesh" userId="07a42c1a-df86-419d-baa6-5a6109858c33" providerId="ADAL" clId="{64A0A70F-D69B-493D-B76D-0EBBC80F4BF4}" dt="2024-09-04T16:49:21.878" v="44" actId="6549"/>
        <pc:sldMkLst>
          <pc:docMk/>
          <pc:sldMk cId="0" sldId="271"/>
        </pc:sldMkLst>
      </pc:sldChg>
      <pc:sldChg chg="modNotesTx">
        <pc:chgData name="Tarala, Magesh" userId="07a42c1a-df86-419d-baa6-5a6109858c33" providerId="ADAL" clId="{64A0A70F-D69B-493D-B76D-0EBBC80F4BF4}" dt="2024-09-04T18:14:08.696" v="45"/>
        <pc:sldMkLst>
          <pc:docMk/>
          <pc:sldMk cId="0" sldId="273"/>
        </pc:sldMkLst>
      </pc:sldChg>
      <pc:sldChg chg="modNotesTx">
        <pc:chgData name="Tarala, Magesh" userId="07a42c1a-df86-419d-baa6-5a6109858c33" providerId="ADAL" clId="{64A0A70F-D69B-493D-B76D-0EBBC80F4BF4}" dt="2024-09-05T02:44:19.551" v="160" actId="20577"/>
        <pc:sldMkLst>
          <pc:docMk/>
          <pc:sldMk cId="0" sldId="274"/>
        </pc:sldMkLst>
      </pc:sldChg>
      <pc:sldChg chg="modNotesTx">
        <pc:chgData name="Tarala, Magesh" userId="07a42c1a-df86-419d-baa6-5a6109858c33" providerId="ADAL" clId="{64A0A70F-D69B-493D-B76D-0EBBC80F4BF4}" dt="2024-09-05T02:53:37.441" v="229" actId="20577"/>
        <pc:sldMkLst>
          <pc:docMk/>
          <pc:sldMk cId="0" sldId="275"/>
        </pc:sldMkLst>
      </pc:sldChg>
      <pc:sldChg chg="modNotesTx">
        <pc:chgData name="Tarala, Magesh" userId="07a42c1a-df86-419d-baa6-5a6109858c33" providerId="ADAL" clId="{64A0A70F-D69B-493D-B76D-0EBBC80F4BF4}" dt="2024-09-05T02:54:59.503" v="239" actId="113"/>
        <pc:sldMkLst>
          <pc:docMk/>
          <pc:sldMk cId="0" sldId="276"/>
        </pc:sldMkLst>
      </pc:sldChg>
      <pc:sldChg chg="modSp mod modNotesTx">
        <pc:chgData name="Tarala, Magesh" userId="07a42c1a-df86-419d-baa6-5a6109858c33" providerId="ADAL" clId="{64A0A70F-D69B-493D-B76D-0EBBC80F4BF4}" dt="2024-09-06T04:32:26.682" v="1162" actId="6549"/>
        <pc:sldMkLst>
          <pc:docMk/>
          <pc:sldMk cId="0" sldId="278"/>
        </pc:sldMkLst>
        <pc:picChg chg="mod">
          <ac:chgData name="Tarala, Magesh" userId="07a42c1a-df86-419d-baa6-5a6109858c33" providerId="ADAL" clId="{64A0A70F-D69B-493D-B76D-0EBBC80F4BF4}" dt="2024-09-05T04:01:11.593" v="240" actId="1076"/>
          <ac:picMkLst>
            <pc:docMk/>
            <pc:sldMk cId="0" sldId="278"/>
            <ac:picMk id="285" creationId="{00000000-0000-0000-0000-000000000000}"/>
          </ac:picMkLst>
        </pc:picChg>
      </pc:sldChg>
      <pc:sldChg chg="modNotesTx">
        <pc:chgData name="Tarala, Magesh" userId="07a42c1a-df86-419d-baa6-5a6109858c33" providerId="ADAL" clId="{64A0A70F-D69B-493D-B76D-0EBBC80F4BF4}" dt="2024-09-05T13:30:29.588" v="279" actId="20577"/>
        <pc:sldMkLst>
          <pc:docMk/>
          <pc:sldMk cId="0" sldId="281"/>
        </pc:sldMkLst>
      </pc:sldChg>
      <pc:sldChg chg="modNotesTx">
        <pc:chgData name="Tarala, Magesh" userId="07a42c1a-df86-419d-baa6-5a6109858c33" providerId="ADAL" clId="{64A0A70F-D69B-493D-B76D-0EBBC80F4BF4}" dt="2024-09-05T13:36:16.435" v="321" actId="20577"/>
        <pc:sldMkLst>
          <pc:docMk/>
          <pc:sldMk cId="0" sldId="282"/>
        </pc:sldMkLst>
      </pc:sldChg>
      <pc:sldChg chg="modNotesTx">
        <pc:chgData name="Tarala, Magesh" userId="07a42c1a-df86-419d-baa6-5a6109858c33" providerId="ADAL" clId="{64A0A70F-D69B-493D-B76D-0EBBC80F4BF4}" dt="2024-09-05T13:37:10.516" v="383" actId="20577"/>
        <pc:sldMkLst>
          <pc:docMk/>
          <pc:sldMk cId="0" sldId="283"/>
        </pc:sldMkLst>
      </pc:sldChg>
      <pc:sldChg chg="modNotesTx">
        <pc:chgData name="Tarala, Magesh" userId="07a42c1a-df86-419d-baa6-5a6109858c33" providerId="ADAL" clId="{64A0A70F-D69B-493D-B76D-0EBBC80F4BF4}" dt="2024-09-06T14:47:33.171" v="1748" actId="6549"/>
        <pc:sldMkLst>
          <pc:docMk/>
          <pc:sldMk cId="1504966516" sldId="285"/>
        </pc:sldMkLst>
      </pc:sldChg>
      <pc:sldChg chg="addSp delSp modSp add mod">
        <pc:chgData name="Tarala, Magesh" userId="07a42c1a-df86-419d-baa6-5a6109858c33" providerId="ADAL" clId="{64A0A70F-D69B-493D-B76D-0EBBC80F4BF4}" dt="2024-09-04T13:39:16.640" v="35" actId="20577"/>
        <pc:sldMkLst>
          <pc:docMk/>
          <pc:sldMk cId="1146326286" sldId="287"/>
        </pc:sldMkLst>
        <pc:spChg chg="mod">
          <ac:chgData name="Tarala, Magesh" userId="07a42c1a-df86-419d-baa6-5a6109858c33" providerId="ADAL" clId="{64A0A70F-D69B-493D-B76D-0EBBC80F4BF4}" dt="2024-09-04T13:39:16.640" v="35" actId="20577"/>
          <ac:spMkLst>
            <pc:docMk/>
            <pc:sldMk cId="1146326286" sldId="287"/>
            <ac:spMk id="175"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76"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77"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80"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81"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82" creationId="{00000000-0000-0000-0000-000000000000}"/>
          </ac:spMkLst>
        </pc:spChg>
        <pc:spChg chg="del">
          <ac:chgData name="Tarala, Magesh" userId="07a42c1a-df86-419d-baa6-5a6109858c33" providerId="ADAL" clId="{64A0A70F-D69B-493D-B76D-0EBBC80F4BF4}" dt="2024-09-04T13:38:54.691" v="27" actId="478"/>
          <ac:spMkLst>
            <pc:docMk/>
            <pc:sldMk cId="1146326286" sldId="287"/>
            <ac:spMk id="184" creationId="{00000000-0000-0000-0000-000000000000}"/>
          </ac:spMkLst>
        </pc:spChg>
        <pc:picChg chg="del">
          <ac:chgData name="Tarala, Magesh" userId="07a42c1a-df86-419d-baa6-5a6109858c33" providerId="ADAL" clId="{64A0A70F-D69B-493D-B76D-0EBBC80F4BF4}" dt="2024-09-04T13:38:54.691" v="27" actId="478"/>
          <ac:picMkLst>
            <pc:docMk/>
            <pc:sldMk cId="1146326286" sldId="287"/>
            <ac:picMk id="173" creationId="{00000000-0000-0000-0000-000000000000}"/>
          </ac:picMkLst>
        </pc:picChg>
        <pc:picChg chg="add mod">
          <ac:chgData name="Tarala, Magesh" userId="07a42c1a-df86-419d-baa6-5a6109858c33" providerId="ADAL" clId="{64A0A70F-D69B-493D-B76D-0EBBC80F4BF4}" dt="2024-09-04T13:38:59.448" v="29" actId="1076"/>
          <ac:picMkLst>
            <pc:docMk/>
            <pc:sldMk cId="1146326286" sldId="287"/>
            <ac:picMk id="1026" creationId="{D9C9EAEE-9C8D-7536-1579-0E490155D6B0}"/>
          </ac:picMkLst>
        </pc:picChg>
        <pc:cxnChg chg="del mod">
          <ac:chgData name="Tarala, Magesh" userId="07a42c1a-df86-419d-baa6-5a6109858c33" providerId="ADAL" clId="{64A0A70F-D69B-493D-B76D-0EBBC80F4BF4}" dt="2024-09-04T13:38:54.691" v="27" actId="478"/>
          <ac:cxnSpMkLst>
            <pc:docMk/>
            <pc:sldMk cId="1146326286" sldId="287"/>
            <ac:cxnSpMk id="178" creationId="{00000000-0000-0000-0000-000000000000}"/>
          </ac:cxnSpMkLst>
        </pc:cxnChg>
        <pc:cxnChg chg="del mod">
          <ac:chgData name="Tarala, Magesh" userId="07a42c1a-df86-419d-baa6-5a6109858c33" providerId="ADAL" clId="{64A0A70F-D69B-493D-B76D-0EBBC80F4BF4}" dt="2024-09-04T13:38:54.691" v="27" actId="478"/>
          <ac:cxnSpMkLst>
            <pc:docMk/>
            <pc:sldMk cId="1146326286" sldId="287"/>
            <ac:cxnSpMk id="179" creationId="{00000000-0000-0000-0000-000000000000}"/>
          </ac:cxnSpMkLst>
        </pc:cxnChg>
        <pc:cxnChg chg="del">
          <ac:chgData name="Tarala, Magesh" userId="07a42c1a-df86-419d-baa6-5a6109858c33" providerId="ADAL" clId="{64A0A70F-D69B-493D-B76D-0EBBC80F4BF4}" dt="2024-09-04T13:38:54.691" v="27" actId="478"/>
          <ac:cxnSpMkLst>
            <pc:docMk/>
            <pc:sldMk cId="1146326286" sldId="287"/>
            <ac:cxnSpMk id="183" creationId="{00000000-0000-0000-0000-000000000000}"/>
          </ac:cxnSpMkLst>
        </pc:cxnChg>
        <pc:cxnChg chg="del mod">
          <ac:chgData name="Tarala, Magesh" userId="07a42c1a-df86-419d-baa6-5a6109858c33" providerId="ADAL" clId="{64A0A70F-D69B-493D-B76D-0EBBC80F4BF4}" dt="2024-09-04T13:38:54.691" v="27" actId="478"/>
          <ac:cxnSpMkLst>
            <pc:docMk/>
            <pc:sldMk cId="1146326286" sldId="287"/>
            <ac:cxnSpMk id="185" creationId="{00000000-0000-0000-0000-000000000000}"/>
          </ac:cxnSpMkLst>
        </pc:cxnChg>
      </pc:sldChg>
      <pc:sldChg chg="addSp modSp new mod modClrScheme chgLayout">
        <pc:chgData name="Tarala, Magesh" userId="07a42c1a-df86-419d-baa6-5a6109858c33" providerId="ADAL" clId="{64A0A70F-D69B-493D-B76D-0EBBC80F4BF4}" dt="2024-09-05T22:21:50.318" v="999" actId="20577"/>
        <pc:sldMkLst>
          <pc:docMk/>
          <pc:sldMk cId="3780726520" sldId="288"/>
        </pc:sldMkLst>
        <pc:spChg chg="add mod">
          <ac:chgData name="Tarala, Magesh" userId="07a42c1a-df86-419d-baa6-5a6109858c33" providerId="ADAL" clId="{64A0A70F-D69B-493D-B76D-0EBBC80F4BF4}" dt="2024-09-05T22:21:50.318" v="999" actId="20577"/>
          <ac:spMkLst>
            <pc:docMk/>
            <pc:sldMk cId="3780726520" sldId="288"/>
            <ac:spMk id="2" creationId="{6FA4E6B4-8EBC-15D3-8522-154FCF4C5D16}"/>
          </ac:spMkLst>
        </pc:spChg>
        <pc:spChg chg="add mod">
          <ac:chgData name="Tarala, Magesh" userId="07a42c1a-df86-419d-baa6-5a6109858c33" providerId="ADAL" clId="{64A0A70F-D69B-493D-B76D-0EBBC80F4BF4}" dt="2024-09-05T22:21:46.611" v="991" actId="700"/>
          <ac:spMkLst>
            <pc:docMk/>
            <pc:sldMk cId="3780726520" sldId="288"/>
            <ac:spMk id="3" creationId="{29B0BE03-C75C-98EC-7CA0-36864E3D71EE}"/>
          </ac:spMkLst>
        </pc:spChg>
      </pc:sldChg>
      <pc:sldChg chg="addSp delSp modSp new mod modClrScheme chgLayout">
        <pc:chgData name="Tarala, Magesh" userId="07a42c1a-df86-419d-baa6-5a6109858c33" providerId="ADAL" clId="{64A0A70F-D69B-493D-B76D-0EBBC80F4BF4}" dt="2024-09-05T22:27:48.663" v="1053" actId="14100"/>
        <pc:sldMkLst>
          <pc:docMk/>
          <pc:sldMk cId="865804726" sldId="289"/>
        </pc:sldMkLst>
        <pc:spChg chg="del mod ord">
          <ac:chgData name="Tarala, Magesh" userId="07a42c1a-df86-419d-baa6-5a6109858c33" providerId="ADAL" clId="{64A0A70F-D69B-493D-B76D-0EBBC80F4BF4}" dt="2024-09-05T22:22:00.476" v="1001" actId="700"/>
          <ac:spMkLst>
            <pc:docMk/>
            <pc:sldMk cId="865804726" sldId="289"/>
            <ac:spMk id="2" creationId="{F44F0C8A-0C47-2CDE-6BFD-EDED87EB36DC}"/>
          </ac:spMkLst>
        </pc:spChg>
        <pc:spChg chg="del">
          <ac:chgData name="Tarala, Magesh" userId="07a42c1a-df86-419d-baa6-5a6109858c33" providerId="ADAL" clId="{64A0A70F-D69B-493D-B76D-0EBBC80F4BF4}" dt="2024-09-05T22:22:00.476" v="1001" actId="700"/>
          <ac:spMkLst>
            <pc:docMk/>
            <pc:sldMk cId="865804726" sldId="289"/>
            <ac:spMk id="3" creationId="{D95298AD-123F-4D88-9F30-DFA009CEB6C7}"/>
          </ac:spMkLst>
        </pc:spChg>
        <pc:spChg chg="add del mod ord">
          <ac:chgData name="Tarala, Magesh" userId="07a42c1a-df86-419d-baa6-5a6109858c33" providerId="ADAL" clId="{64A0A70F-D69B-493D-B76D-0EBBC80F4BF4}" dt="2024-09-05T22:25:44.918" v="1045" actId="478"/>
          <ac:spMkLst>
            <pc:docMk/>
            <pc:sldMk cId="865804726" sldId="289"/>
            <ac:spMk id="4" creationId="{19D9118F-4DC1-47D1-BBD2-CDFAE5F0835F}"/>
          </ac:spMkLst>
        </pc:spChg>
        <pc:spChg chg="add del mod">
          <ac:chgData name="Tarala, Magesh" userId="07a42c1a-df86-419d-baa6-5a6109858c33" providerId="ADAL" clId="{64A0A70F-D69B-493D-B76D-0EBBC80F4BF4}" dt="2024-09-05T22:25:48.065" v="1046" actId="478"/>
          <ac:spMkLst>
            <pc:docMk/>
            <pc:sldMk cId="865804726" sldId="289"/>
            <ac:spMk id="10" creationId="{549A0A41-14F4-0DD5-FF0C-34A9C937EBC7}"/>
          </ac:spMkLst>
        </pc:spChg>
        <pc:picChg chg="add del mod">
          <ac:chgData name="Tarala, Magesh" userId="07a42c1a-df86-419d-baa6-5a6109858c33" providerId="ADAL" clId="{64A0A70F-D69B-493D-B76D-0EBBC80F4BF4}" dt="2024-09-05T22:25:22.711" v="1037" actId="478"/>
          <ac:picMkLst>
            <pc:docMk/>
            <pc:sldMk cId="865804726" sldId="289"/>
            <ac:picMk id="6" creationId="{A124133C-A1E9-D95B-88A5-4AE7DD961612}"/>
          </ac:picMkLst>
        </pc:picChg>
        <pc:picChg chg="add mod">
          <ac:chgData name="Tarala, Magesh" userId="07a42c1a-df86-419d-baa6-5a6109858c33" providerId="ADAL" clId="{64A0A70F-D69B-493D-B76D-0EBBC80F4BF4}" dt="2024-09-05T22:27:48.663" v="1053" actId="14100"/>
          <ac:picMkLst>
            <pc:docMk/>
            <pc:sldMk cId="865804726" sldId="289"/>
            <ac:picMk id="8" creationId="{41B9FBD4-5FF9-A611-9CB1-DE569D6F10DF}"/>
          </ac:picMkLst>
        </pc:picChg>
      </pc:sldChg>
      <pc:sldChg chg="addSp delSp modSp new mod modClrScheme chgLayout">
        <pc:chgData name="Tarala, Magesh" userId="07a42c1a-df86-419d-baa6-5a6109858c33" providerId="ADAL" clId="{64A0A70F-D69B-493D-B76D-0EBBC80F4BF4}" dt="2024-09-05T22:31:05.679" v="1146" actId="404"/>
        <pc:sldMkLst>
          <pc:docMk/>
          <pc:sldMk cId="3511957946" sldId="290"/>
        </pc:sldMkLst>
        <pc:spChg chg="del">
          <ac:chgData name="Tarala, Magesh" userId="07a42c1a-df86-419d-baa6-5a6109858c33" providerId="ADAL" clId="{64A0A70F-D69B-493D-B76D-0EBBC80F4BF4}" dt="2024-09-05T22:26:17.296" v="1050" actId="478"/>
          <ac:spMkLst>
            <pc:docMk/>
            <pc:sldMk cId="3511957946" sldId="290"/>
            <ac:spMk id="2" creationId="{7305908D-6F4F-A334-FAC7-FD8371AE9291}"/>
          </ac:spMkLst>
        </pc:spChg>
        <pc:spChg chg="del">
          <ac:chgData name="Tarala, Magesh" userId="07a42c1a-df86-419d-baa6-5a6109858c33" providerId="ADAL" clId="{64A0A70F-D69B-493D-B76D-0EBBC80F4BF4}" dt="2024-09-05T22:26:21.877" v="1051" actId="700"/>
          <ac:spMkLst>
            <pc:docMk/>
            <pc:sldMk cId="3511957946" sldId="290"/>
            <ac:spMk id="3" creationId="{2DAF1059-3515-373A-952F-3E06E676C46B}"/>
          </ac:spMkLst>
        </pc:spChg>
        <pc:spChg chg="del">
          <ac:chgData name="Tarala, Magesh" userId="07a42c1a-df86-419d-baa6-5a6109858c33" providerId="ADAL" clId="{64A0A70F-D69B-493D-B76D-0EBBC80F4BF4}" dt="2024-09-05T22:26:21.877" v="1051" actId="700"/>
          <ac:spMkLst>
            <pc:docMk/>
            <pc:sldMk cId="3511957946" sldId="290"/>
            <ac:spMk id="4" creationId="{BE7A01E9-2E46-1856-DBE2-4FCE0C72F73F}"/>
          </ac:spMkLst>
        </pc:spChg>
        <pc:spChg chg="add mod ord">
          <ac:chgData name="Tarala, Magesh" userId="07a42c1a-df86-419d-baa6-5a6109858c33" providerId="ADAL" clId="{64A0A70F-D69B-493D-B76D-0EBBC80F4BF4}" dt="2024-09-05T22:31:05.679" v="1146" actId="404"/>
          <ac:spMkLst>
            <pc:docMk/>
            <pc:sldMk cId="3511957946" sldId="290"/>
            <ac:spMk id="7" creationId="{9D377FA9-6CFC-29CF-B6F0-C990EC3CF798}"/>
          </ac:spMkLst>
        </pc:spChg>
        <pc:picChg chg="add mod">
          <ac:chgData name="Tarala, Magesh" userId="07a42c1a-df86-419d-baa6-5a6109858c33" providerId="ADAL" clId="{64A0A70F-D69B-493D-B76D-0EBBC80F4BF4}" dt="2024-09-05T22:30:07.940" v="1065" actId="1076"/>
          <ac:picMkLst>
            <pc:docMk/>
            <pc:sldMk cId="3511957946" sldId="290"/>
            <ac:picMk id="6" creationId="{29E8B69E-ABCD-6E3E-BD92-743A7303FCEE}"/>
          </ac:picMkLst>
        </pc:picChg>
        <pc:picChg chg="add del">
          <ac:chgData name="Tarala, Magesh" userId="07a42c1a-df86-419d-baa6-5a6109858c33" providerId="ADAL" clId="{64A0A70F-D69B-493D-B76D-0EBBC80F4BF4}" dt="2024-09-05T22:28:46.958" v="1055" actId="478"/>
          <ac:picMkLst>
            <pc:docMk/>
            <pc:sldMk cId="3511957946" sldId="290"/>
            <ac:picMk id="1026" creationId="{435D679A-FD3C-3F5D-1C17-426FEA9854E8}"/>
          </ac:picMkLst>
        </pc:picChg>
        <pc:picChg chg="add del mod">
          <ac:chgData name="Tarala, Magesh" userId="07a42c1a-df86-419d-baa6-5a6109858c33" providerId="ADAL" clId="{64A0A70F-D69B-493D-B76D-0EBBC80F4BF4}" dt="2024-09-05T22:29:59.862" v="1060" actId="478"/>
          <ac:picMkLst>
            <pc:docMk/>
            <pc:sldMk cId="3511957946" sldId="290"/>
            <ac:picMk id="1028" creationId="{04FD5183-074D-3ED6-43D1-06640AA02CC1}"/>
          </ac:picMkLst>
        </pc:picChg>
      </pc:sldChg>
      <pc:sldChg chg="modSp mod ord modNotesTx">
        <pc:chgData name="Tarala, Magesh" userId="07a42c1a-df86-419d-baa6-5a6109858c33" providerId="ADAL" clId="{64A0A70F-D69B-493D-B76D-0EBBC80F4BF4}" dt="2024-09-06T04:35:37.603" v="1285"/>
        <pc:sldMkLst>
          <pc:docMk/>
          <pc:sldMk cId="732338000" sldId="291"/>
        </pc:sldMkLst>
        <pc:spChg chg="mod">
          <ac:chgData name="Tarala, Magesh" userId="07a42c1a-df86-419d-baa6-5a6109858c33" providerId="ADAL" clId="{64A0A70F-D69B-493D-B76D-0EBBC80F4BF4}" dt="2024-09-06T04:35:16.253" v="1282" actId="20577"/>
          <ac:spMkLst>
            <pc:docMk/>
            <pc:sldMk cId="732338000" sldId="291"/>
            <ac:spMk id="232" creationId="{00000000-0000-0000-0000-000000000000}"/>
          </ac:spMkLst>
        </pc:spChg>
      </pc:sldChg>
      <pc:sldChg chg="addSp delSp modSp new mod ord modClrScheme chgLayout modNotesTx">
        <pc:chgData name="Tarala, Magesh" userId="07a42c1a-df86-419d-baa6-5a6109858c33" providerId="ADAL" clId="{64A0A70F-D69B-493D-B76D-0EBBC80F4BF4}" dt="2024-09-06T14:23:55.431" v="1684" actId="6549"/>
        <pc:sldMkLst>
          <pc:docMk/>
          <pc:sldMk cId="935812832" sldId="292"/>
        </pc:sldMkLst>
        <pc:spChg chg="del mod ord">
          <ac:chgData name="Tarala, Magesh" userId="07a42c1a-df86-419d-baa6-5a6109858c33" providerId="ADAL" clId="{64A0A70F-D69B-493D-B76D-0EBBC80F4BF4}" dt="2024-09-06T13:56:03.452" v="1483" actId="700"/>
          <ac:spMkLst>
            <pc:docMk/>
            <pc:sldMk cId="935812832" sldId="292"/>
            <ac:spMk id="2" creationId="{5BA16A70-597A-2EFB-8D23-38CC704362C5}"/>
          </ac:spMkLst>
        </pc:spChg>
        <pc:spChg chg="del">
          <ac:chgData name="Tarala, Magesh" userId="07a42c1a-df86-419d-baa6-5a6109858c33" providerId="ADAL" clId="{64A0A70F-D69B-493D-B76D-0EBBC80F4BF4}" dt="2024-09-06T13:56:03.452" v="1483" actId="700"/>
          <ac:spMkLst>
            <pc:docMk/>
            <pc:sldMk cId="935812832" sldId="292"/>
            <ac:spMk id="3" creationId="{146F9CE2-A5BE-E1F1-E569-73A53ED99D1D}"/>
          </ac:spMkLst>
        </pc:spChg>
        <pc:spChg chg="del">
          <ac:chgData name="Tarala, Magesh" userId="07a42c1a-df86-419d-baa6-5a6109858c33" providerId="ADAL" clId="{64A0A70F-D69B-493D-B76D-0EBBC80F4BF4}" dt="2024-09-06T13:56:03.452" v="1483" actId="700"/>
          <ac:spMkLst>
            <pc:docMk/>
            <pc:sldMk cId="935812832" sldId="292"/>
            <ac:spMk id="4" creationId="{D615BEF5-CB79-9FD4-61A6-21EB4EEB56ED}"/>
          </ac:spMkLst>
        </pc:spChg>
        <pc:spChg chg="add mod ord">
          <ac:chgData name="Tarala, Magesh" userId="07a42c1a-df86-419d-baa6-5a6109858c33" providerId="ADAL" clId="{64A0A70F-D69B-493D-B76D-0EBBC80F4BF4}" dt="2024-09-06T13:56:16.004" v="1517" actId="20577"/>
          <ac:spMkLst>
            <pc:docMk/>
            <pc:sldMk cId="935812832" sldId="292"/>
            <ac:spMk id="5" creationId="{477CB5CB-8C00-C9FB-5C0A-2DC7368B7825}"/>
          </ac:spMkLst>
        </pc:spChg>
        <pc:picChg chg="add mod">
          <ac:chgData name="Tarala, Magesh" userId="07a42c1a-df86-419d-baa6-5a6109858c33" providerId="ADAL" clId="{64A0A70F-D69B-493D-B76D-0EBBC80F4BF4}" dt="2024-09-06T13:56:19.948" v="1518" actId="1076"/>
          <ac:picMkLst>
            <pc:docMk/>
            <pc:sldMk cId="935812832" sldId="292"/>
            <ac:picMk id="7" creationId="{335077A3-88CE-A4CF-F1F8-FB963B0584B5}"/>
          </ac:picMkLst>
        </pc:picChg>
      </pc:sldChg>
      <pc:sldChg chg="addSp delSp modSp add mod ord">
        <pc:chgData name="Tarala, Magesh" userId="07a42c1a-df86-419d-baa6-5a6109858c33" providerId="ADAL" clId="{64A0A70F-D69B-493D-B76D-0EBBC80F4BF4}" dt="2024-09-06T14:16:20.563" v="1653"/>
        <pc:sldMkLst>
          <pc:docMk/>
          <pc:sldMk cId="2537636076" sldId="293"/>
        </pc:sldMkLst>
        <pc:spChg chg="mod">
          <ac:chgData name="Tarala, Magesh" userId="07a42c1a-df86-419d-baa6-5a6109858c33" providerId="ADAL" clId="{64A0A70F-D69B-493D-B76D-0EBBC80F4BF4}" dt="2024-09-06T14:09:31.150" v="1641" actId="21"/>
          <ac:spMkLst>
            <pc:docMk/>
            <pc:sldMk cId="2537636076" sldId="293"/>
            <ac:spMk id="128" creationId="{00000000-0000-0000-0000-000000000000}"/>
          </ac:spMkLst>
        </pc:spChg>
        <pc:spChg chg="mod">
          <ac:chgData name="Tarala, Magesh" userId="07a42c1a-df86-419d-baa6-5a6109858c33" providerId="ADAL" clId="{64A0A70F-D69B-493D-B76D-0EBBC80F4BF4}" dt="2024-09-06T14:09:12.424" v="1639"/>
          <ac:spMkLst>
            <pc:docMk/>
            <pc:sldMk cId="2537636076" sldId="293"/>
            <ac:spMk id="130" creationId="{00000000-0000-0000-0000-000000000000}"/>
          </ac:spMkLst>
        </pc:spChg>
        <pc:picChg chg="add del mod">
          <ac:chgData name="Tarala, Magesh" userId="07a42c1a-df86-419d-baa6-5a6109858c33" providerId="ADAL" clId="{64A0A70F-D69B-493D-B76D-0EBBC80F4BF4}" dt="2024-09-06T14:16:10.518" v="1649" actId="21"/>
          <ac:picMkLst>
            <pc:docMk/>
            <pc:sldMk cId="2537636076" sldId="293"/>
            <ac:picMk id="3" creationId="{F1547F00-EB9B-E610-2F7E-91EA05D1EEFA}"/>
          </ac:picMkLst>
        </pc:picChg>
        <pc:picChg chg="add mod">
          <ac:chgData name="Tarala, Magesh" userId="07a42c1a-df86-419d-baa6-5a6109858c33" providerId="ADAL" clId="{64A0A70F-D69B-493D-B76D-0EBBC80F4BF4}" dt="2024-09-06T14:16:20.563" v="1653"/>
          <ac:picMkLst>
            <pc:docMk/>
            <pc:sldMk cId="2537636076" sldId="293"/>
            <ac:picMk id="4" creationId="{00000000-0000-0000-0000-000000000000}"/>
          </ac:picMkLst>
        </pc:picChg>
        <pc:picChg chg="del">
          <ac:chgData name="Tarala, Magesh" userId="07a42c1a-df86-419d-baa6-5a6109858c33" providerId="ADAL" clId="{64A0A70F-D69B-493D-B76D-0EBBC80F4BF4}" dt="2024-09-06T13:58:02.877" v="1533" actId="478"/>
          <ac:picMkLst>
            <pc:docMk/>
            <pc:sldMk cId="2537636076" sldId="293"/>
            <ac:picMk id="12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rabicPeriod"/>
            </a:pPr>
            <a:r>
              <a:rPr lang="en-US" dirty="0"/>
              <a:t>Describe basic plots and distribution plots</a:t>
            </a:r>
          </a:p>
          <a:p>
            <a:pPr marL="228600" lvl="0" indent="-228600" algn="l" rtl="0">
              <a:spcBef>
                <a:spcPts val="0"/>
              </a:spcBef>
              <a:spcAft>
                <a:spcPts val="0"/>
              </a:spcAft>
              <a:buAutoNum type="arabicPeriod"/>
            </a:pPr>
            <a:r>
              <a:rPr lang="en-US" dirty="0"/>
              <a:t>How different visualizations and operations help data mining tasks</a:t>
            </a:r>
          </a:p>
          <a:p>
            <a:pPr marL="228600" lvl="0" indent="-228600" algn="l" rtl="0">
              <a:spcBef>
                <a:spcPts val="0"/>
              </a:spcBef>
              <a:spcAft>
                <a:spcPts val="0"/>
              </a:spcAft>
              <a:buAutoNum type="arabicPeriod"/>
            </a:pPr>
            <a:r>
              <a:rPr lang="en-US" dirty="0"/>
              <a:t>Some guidelines on specific visualizations for specific tasks</a:t>
            </a:r>
          </a:p>
          <a:p>
            <a:pPr marL="228600" lvl="0" indent="-228600" algn="l" rtl="0">
              <a:spcBef>
                <a:spcPts val="0"/>
              </a:spcBef>
              <a:spcAft>
                <a:spcPts val="0"/>
              </a:spcAft>
              <a:buAutoNum type="arabicPeriod"/>
            </a:pPr>
            <a:r>
              <a:rPr lang="en-US" dirty="0"/>
              <a:t>Specialized plots for specialized data</a:t>
            </a:r>
            <a:r>
              <a:rPr lang="en-US" sz="1200" b="0" i="0" u="none" strike="noStrike" baseline="0" dirty="0">
                <a:latin typeface="Calibri"/>
              </a:rPr>
              <a:t> </a:t>
            </a:r>
          </a:p>
          <a:p>
            <a:pPr marL="228600" lvl="0" indent="-228600" algn="l" rtl="0">
              <a:spcBef>
                <a:spcPts val="0"/>
              </a:spcBef>
              <a:spcAft>
                <a:spcPts val="0"/>
              </a:spcAft>
              <a:buAutoNum type="arabicPeriod"/>
            </a:pPr>
            <a:r>
              <a:rPr lang="en-US" sz="1200" b="0" i="0" u="none" strike="noStrike" baseline="0" dirty="0">
                <a:latin typeface="Calibri"/>
              </a:rPr>
              <a:t>S</a:t>
            </a:r>
            <a:r>
              <a:rPr lang="en-US" sz="1800" b="0" i="0" u="none" strike="noStrike" baseline="0" dirty="0">
                <a:latin typeface="BemboStd-Identity-H"/>
              </a:rPr>
              <a:t>pecialized plots suitable for data with special structure (hierarchical, network, and geographical)</a:t>
            </a:r>
            <a:endParaRPr lang="en-US" dirty="0"/>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r>
              <a:rPr lang="en-US" dirty="0"/>
              <a:t>Picture is worth a thousand words.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Primarily used in preprocessing portion of the data mining process.</a:t>
            </a:r>
          </a:p>
          <a:p>
            <a:pPr marL="171450" lvl="0" indent="-171450" algn="l" rtl="0">
              <a:spcBef>
                <a:spcPts val="0"/>
              </a:spcBef>
              <a:spcAft>
                <a:spcPts val="0"/>
              </a:spcAft>
              <a:buFont typeface="Arial" panose="020B0604020202020204" pitchFamily="34" charset="0"/>
              <a:buChar char="•"/>
            </a:pPr>
            <a:r>
              <a:rPr lang="en-US" dirty="0"/>
              <a:t>Finding incorrect values, missing values, duplicate rows, columns with same value, etc. </a:t>
            </a:r>
          </a:p>
          <a:p>
            <a:pPr marL="171450" lvl="0" indent="-171450" algn="l" rtl="0">
              <a:spcBef>
                <a:spcPts val="0"/>
              </a:spcBef>
              <a:spcAft>
                <a:spcPts val="0"/>
              </a:spcAft>
              <a:buFont typeface="Arial" panose="020B0604020202020204" pitchFamily="34" charset="0"/>
              <a:buChar char="•"/>
            </a:pPr>
            <a:r>
              <a:rPr lang="en-US" dirty="0"/>
              <a:t>Variable selection – which ones to include and which might be redundant</a:t>
            </a:r>
          </a:p>
          <a:p>
            <a:pPr marL="171450" lvl="0" indent="-171450" algn="l" rtl="0">
              <a:spcBef>
                <a:spcPts val="0"/>
              </a:spcBef>
              <a:spcAft>
                <a:spcPts val="0"/>
              </a:spcAft>
              <a:buFont typeface="Arial" panose="020B0604020202020204" pitchFamily="34" charset="0"/>
              <a:buChar char="•"/>
            </a:pPr>
            <a:r>
              <a:rPr lang="en-US" dirty="0"/>
              <a:t>Determining bin sizes. Is binning needed for numerical variables?</a:t>
            </a:r>
          </a:p>
          <a:p>
            <a:pPr marL="171450" lvl="0" indent="-171450" algn="l" rtl="0">
              <a:spcBef>
                <a:spcPts val="0"/>
              </a:spcBef>
              <a:spcAft>
                <a:spcPts val="0"/>
              </a:spcAft>
              <a:buFont typeface="Arial" panose="020B0604020202020204" pitchFamily="34" charset="0"/>
              <a:buChar char="•"/>
            </a:pPr>
            <a:r>
              <a:rPr lang="en-US" dirty="0"/>
              <a:t>Combine categories?</a:t>
            </a:r>
          </a:p>
          <a:p>
            <a:pPr marL="171450" lvl="0" indent="-171450" algn="l" rtl="0">
              <a:spcBef>
                <a:spcPts val="0"/>
              </a:spcBef>
              <a:spcAft>
                <a:spcPts val="0"/>
              </a:spcAft>
              <a:buFont typeface="Arial" panose="020B0604020202020204" pitchFamily="34" charset="0"/>
              <a:buChar char="•"/>
            </a:pPr>
            <a:r>
              <a:rPr lang="en-US" dirty="0"/>
              <a:t>Managing data collection costs by determining which ones to get, after using visualization methods.</a:t>
            </a:r>
          </a:p>
          <a:p>
            <a:pPr marL="171450" lvl="0" indent="-1714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Font typeface="Arial" panose="020B0604020202020204" pitchFamily="34" charset="0"/>
              <a:buNone/>
            </a:pPr>
            <a:r>
              <a:rPr lang="en-US" dirty="0"/>
              <a:t>Not an exhaustive visualization discussion. Limited to how visualization supports subsequent data mining goals. </a:t>
            </a:r>
          </a:p>
          <a:p>
            <a:pPr marL="171450" lvl="0" indent="-171450" algn="l" rtl="0">
              <a:spcBef>
                <a:spcPts val="0"/>
              </a:spcBef>
              <a:spcAft>
                <a:spcPts val="0"/>
              </a:spcAft>
              <a:buFont typeface="Arial" panose="020B0604020202020204" pitchFamily="34" charset="0"/>
              <a:buChar char="•"/>
            </a:pPr>
            <a:endParaRPr dirty="0"/>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b="1" i="0" dirty="0">
                <a:solidFill>
                  <a:srgbClr val="374151"/>
                </a:solidFill>
                <a:effectLst/>
                <a:latin typeface="Söhne"/>
              </a:rPr>
              <a:t>Box</a:t>
            </a:r>
            <a:r>
              <a:rPr lang="en-US" b="0" i="0" dirty="0">
                <a:solidFill>
                  <a:srgbClr val="374151"/>
                </a:solidFill>
                <a:effectLst/>
                <a:latin typeface="Söhne"/>
              </a:rPr>
              <a:t>: The central rectangle or "box" in the plot represents the interquartile range (IQR), which contains the middle 50% of the data. The box is divided into two parts: the lower quartile (Q1) and the upper quartile (Q3). Q1 is the 25th percentile, and Q3 is the 75th percentile of the data. The length of the box represents the range between Q1 and Q3.</a:t>
            </a:r>
          </a:p>
          <a:p>
            <a:pPr algn="l">
              <a:buFont typeface="+mj-lt"/>
              <a:buAutoNum type="arabicPeriod"/>
            </a:pPr>
            <a:r>
              <a:rPr lang="en-US" b="1" i="0" dirty="0">
                <a:solidFill>
                  <a:srgbClr val="374151"/>
                </a:solidFill>
                <a:effectLst/>
                <a:latin typeface="Söhne"/>
              </a:rPr>
              <a:t>Median (Q2)</a:t>
            </a:r>
            <a:r>
              <a:rPr lang="en-US" b="0" i="0" dirty="0">
                <a:solidFill>
                  <a:srgbClr val="374151"/>
                </a:solidFill>
                <a:effectLst/>
                <a:latin typeface="Söhne"/>
              </a:rPr>
              <a:t>: The line inside the box represents the median (Q2) of the dataset, which is the middle value when the data is sorted. It divides the data into two equal halves.</a:t>
            </a:r>
          </a:p>
          <a:p>
            <a:pPr algn="l">
              <a:buFont typeface="+mj-lt"/>
              <a:buAutoNum type="arabicPeriod"/>
            </a:pPr>
            <a:r>
              <a:rPr lang="en-US" b="1" i="0" dirty="0">
                <a:solidFill>
                  <a:srgbClr val="374151"/>
                </a:solidFill>
                <a:effectLst/>
                <a:latin typeface="Söhne"/>
              </a:rPr>
              <a:t>Whiskers</a:t>
            </a:r>
            <a:r>
              <a:rPr lang="en-US" b="0" i="0" dirty="0">
                <a:solidFill>
                  <a:srgbClr val="374151"/>
                </a:solidFill>
                <a:effectLst/>
                <a:latin typeface="Söhne"/>
              </a:rPr>
              <a:t>: The "whiskers" extend from the box to the minimum and maximum values within a defined range. The range is typically calculated as 1.5 times the IQR. Any data points beyond this range are considered outliers and are often plotted as individual points or asterisks.</a:t>
            </a:r>
          </a:p>
          <a:p>
            <a:pPr algn="l">
              <a:buFont typeface="+mj-lt"/>
              <a:buAutoNum type="arabicPeriod"/>
            </a:pPr>
            <a:r>
              <a:rPr lang="en-US" b="1" i="0" dirty="0">
                <a:solidFill>
                  <a:srgbClr val="374151"/>
                </a:solidFill>
                <a:effectLst/>
                <a:latin typeface="Söhne"/>
              </a:rPr>
              <a:t>Outliers</a:t>
            </a:r>
            <a:r>
              <a:rPr lang="en-US" b="0" i="0" dirty="0">
                <a:solidFill>
                  <a:srgbClr val="374151"/>
                </a:solidFill>
                <a:effectLst/>
                <a:latin typeface="Söhne"/>
              </a:rPr>
              <a:t>: Individual data points that fall outside the whiskers are displayed as individual points or asterisks and are considered potential outliers. Outliers are values that significantly differ from the bulk of the data and may be important for further investigation.</a:t>
            </a:r>
          </a:p>
          <a:p>
            <a:pPr algn="l">
              <a:buFont typeface="+mj-lt"/>
              <a:buAutoNum type="arabicPeriod"/>
            </a:pPr>
            <a:r>
              <a:rPr lang="en-US" b="1" i="0" dirty="0">
                <a:solidFill>
                  <a:srgbClr val="374151"/>
                </a:solidFill>
                <a:effectLst/>
                <a:latin typeface="Söhne"/>
              </a:rPr>
              <a:t>Notch</a:t>
            </a:r>
            <a:r>
              <a:rPr lang="en-US" b="0" i="0" dirty="0">
                <a:solidFill>
                  <a:srgbClr val="374151"/>
                </a:solidFill>
                <a:effectLst/>
                <a:latin typeface="Söhne"/>
              </a:rPr>
              <a:t>: Some boxplots include a "notch" on either side of the box. The notches provide a rough indication of the uncertainty around the median. If the notches of two boxplots do not overlap, it suggests that there is strong evidence that the medians of the two groups differ.</a:t>
            </a:r>
          </a:p>
          <a:p>
            <a:pPr algn="l"/>
            <a:r>
              <a:rPr lang="en-US" b="0" i="0" dirty="0">
                <a:solidFill>
                  <a:srgbClr val="374151"/>
                </a:solidFill>
                <a:effectLst/>
                <a:latin typeface="Söhne"/>
              </a:rPr>
              <a:t>Interpreting a boxplot:</a:t>
            </a:r>
          </a:p>
          <a:p>
            <a:pPr algn="l">
              <a:buFont typeface="Arial" panose="020B0604020202020204" pitchFamily="34" charset="0"/>
              <a:buChar char="•"/>
            </a:pPr>
            <a:r>
              <a:rPr lang="en-US" b="1" i="0" dirty="0">
                <a:solidFill>
                  <a:srgbClr val="374151"/>
                </a:solidFill>
                <a:effectLst/>
                <a:latin typeface="Söhne"/>
              </a:rPr>
              <a:t>Central Tendency</a:t>
            </a:r>
            <a:r>
              <a:rPr lang="en-US" b="0" i="0" dirty="0">
                <a:solidFill>
                  <a:srgbClr val="374151"/>
                </a:solidFill>
                <a:effectLst/>
                <a:latin typeface="Söhne"/>
              </a:rPr>
              <a:t>: The median is a measure of central tendency, and it gives you an idea of the middle value of the data. If the median is close to the center of the box, it indicates that the data is approximately symmetrically distributed.</a:t>
            </a:r>
          </a:p>
          <a:p>
            <a:pPr algn="l">
              <a:buFont typeface="Arial" panose="020B0604020202020204" pitchFamily="34" charset="0"/>
              <a:buChar char="•"/>
            </a:pPr>
            <a:r>
              <a:rPr lang="en-US" b="1" i="0" dirty="0">
                <a:solidFill>
                  <a:srgbClr val="374151"/>
                </a:solidFill>
                <a:effectLst/>
                <a:latin typeface="Söhne"/>
              </a:rPr>
              <a:t>Spread</a:t>
            </a:r>
            <a:r>
              <a:rPr lang="en-US" b="0" i="0" dirty="0">
                <a:solidFill>
                  <a:srgbClr val="374151"/>
                </a:solidFill>
                <a:effectLst/>
                <a:latin typeface="Söhne"/>
              </a:rPr>
              <a:t>: The length of the box (IQR) indicates the spread of the middle 50% of the data. A longer box suggests greater variability in the data, while a shorter box suggests less variability.</a:t>
            </a:r>
          </a:p>
          <a:p>
            <a:pPr algn="l">
              <a:buFont typeface="Arial" panose="020B0604020202020204" pitchFamily="34" charset="0"/>
              <a:buChar char="•"/>
            </a:pPr>
            <a:r>
              <a:rPr lang="en-US" b="1" i="0" dirty="0">
                <a:solidFill>
                  <a:srgbClr val="374151"/>
                </a:solidFill>
                <a:effectLst/>
                <a:latin typeface="Söhne"/>
              </a:rPr>
              <a:t>Skewness</a:t>
            </a:r>
            <a:r>
              <a:rPr lang="en-US" b="0" i="0" dirty="0">
                <a:solidFill>
                  <a:srgbClr val="374151"/>
                </a:solidFill>
                <a:effectLst/>
                <a:latin typeface="Söhne"/>
              </a:rPr>
              <a:t>: If the median is not centered in the box and is closer to one of the quartiles, it suggests that the data may be skewed in that direction.</a:t>
            </a:r>
          </a:p>
          <a:p>
            <a:pPr algn="l">
              <a:buFont typeface="Arial" panose="020B0604020202020204" pitchFamily="34" charset="0"/>
              <a:buChar char="•"/>
            </a:pPr>
            <a:r>
              <a:rPr lang="en-US" b="1" i="0" dirty="0">
                <a:solidFill>
                  <a:srgbClr val="374151"/>
                </a:solidFill>
                <a:effectLst/>
                <a:latin typeface="Söhne"/>
              </a:rPr>
              <a:t>Outliers</a:t>
            </a:r>
            <a:r>
              <a:rPr lang="en-US" b="0" i="0" dirty="0">
                <a:solidFill>
                  <a:srgbClr val="374151"/>
                </a:solidFill>
                <a:effectLst/>
                <a:latin typeface="Söhne"/>
              </a:rPr>
              <a:t>: The presence of individual points or asterisks outside the whiskers indicates potential outliers or extreme values in the data.</a:t>
            </a:r>
          </a:p>
          <a:p>
            <a:pPr marL="0" lvl="0" indent="0" algn="l" rtl="0">
              <a:spcBef>
                <a:spcPts val="0"/>
              </a:spcBef>
              <a:spcAft>
                <a:spcPts val="0"/>
              </a:spcAft>
              <a:buNone/>
            </a:pPr>
            <a:endParaRPr dirty="0"/>
          </a:p>
        </p:txBody>
      </p:sp>
      <p:sp>
        <p:nvSpPr>
          <p:cNvPr id="161" name="Google Shape;16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5196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BemboStd-Identity-H"/>
              </a:rPr>
              <a:t>side-by-side boxplots are useful in classification tasks for evaluating the potential of numerical predictors. This is done by using the </a:t>
            </a:r>
            <a:r>
              <a:rPr lang="en-US" sz="1800" b="0" i="1" u="none" strike="noStrike" baseline="0" dirty="0">
                <a:latin typeface="CMMI12"/>
              </a:rPr>
              <a:t>x</a:t>
            </a:r>
            <a:r>
              <a:rPr lang="en-US" sz="1800" b="0" i="0" u="none" strike="noStrike" baseline="0" dirty="0">
                <a:latin typeface="BemboStd-Identity-H"/>
              </a:rPr>
              <a:t>-axis for the categorical outcome and the </a:t>
            </a:r>
            <a:r>
              <a:rPr lang="en-US" sz="1800" b="0" i="1" u="none" strike="noStrike" baseline="0" dirty="0">
                <a:latin typeface="CMMI12"/>
              </a:rPr>
              <a:t>y</a:t>
            </a:r>
            <a:r>
              <a:rPr lang="en-US" sz="1800" b="0" i="0" u="none" strike="noStrike" baseline="0" dirty="0">
                <a:latin typeface="BemboStd-Identity-H"/>
              </a:rPr>
              <a:t>-axis for a numerical predictor. An example is shown in Figure 3.3, where we can see the effects of four numerical predictors on CAT.MEDV. The pairs that are most separated (e.g., PTRATIO and </a:t>
            </a:r>
            <a:r>
              <a:rPr lang="en-US" sz="1800" b="0" i="0" u="none" strike="noStrike" baseline="0">
                <a:latin typeface="BemboStd-Identity-H"/>
              </a:rPr>
              <a:t>INDUS) indicate </a:t>
            </a:r>
            <a:r>
              <a:rPr lang="en-US" sz="1800" b="0" i="0" u="none" strike="noStrike" baseline="0" dirty="0">
                <a:latin typeface="BemboStd-Identity-H"/>
              </a:rPr>
              <a:t>potentially useful predictors.</a:t>
            </a:r>
            <a:endParaRPr dirty="0"/>
          </a:p>
        </p:txBody>
      </p:sp>
      <p:sp>
        <p:nvSpPr>
          <p:cNvPr id="171" name="Google Shape;17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7808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A </a:t>
            </a:r>
            <a:r>
              <a:rPr lang="en-US" sz="1800" b="0" i="1" u="none" strike="noStrike" baseline="0" dirty="0">
                <a:latin typeface="BemboStd-Italic-Identity-H"/>
              </a:rPr>
              <a:t>heatmap </a:t>
            </a:r>
            <a:r>
              <a:rPr lang="en-US" sz="1800" b="0" i="0" u="none" strike="noStrike" baseline="0" dirty="0">
                <a:latin typeface="BemboStd-Identity-H"/>
              </a:rPr>
              <a:t>is a graphical display of numerical data where color is used to denote values. In a data mining context, heatmaps are especially useful for two purposes: for visualizing correlation tables and for visualizing missing values in the data.</a:t>
            </a:r>
          </a:p>
          <a:p>
            <a:pPr algn="l"/>
            <a:endParaRPr lang="en-US" sz="1800" b="0" i="0" u="none" strike="noStrike" baseline="0" dirty="0">
              <a:latin typeface="BemboStd-Identity-H"/>
            </a:endParaRPr>
          </a:p>
          <a:p>
            <a:r>
              <a:rPr lang="en-US" b="1" dirty="0" err="1"/>
              <a:t>cor</a:t>
            </a:r>
            <a:r>
              <a:rPr lang="en-US" b="1" dirty="0"/>
              <a:t>(</a:t>
            </a:r>
            <a:r>
              <a:rPr lang="en-US" b="1" dirty="0" err="1"/>
              <a:t>housing.df</a:t>
            </a:r>
            <a:r>
              <a:rPr lang="en-US" b="1" dirty="0"/>
              <a:t>)</a:t>
            </a:r>
            <a:r>
              <a:rPr lang="en-US" dirty="0"/>
              <a:t>:</a:t>
            </a:r>
          </a:p>
          <a:p>
            <a:pPr>
              <a:buFont typeface="Arial" panose="020B0604020202020204" pitchFamily="34" charset="0"/>
              <a:buChar char="•"/>
            </a:pPr>
            <a:r>
              <a:rPr lang="en-US" dirty="0"/>
              <a:t>This calculates the correlation matrix of the </a:t>
            </a:r>
            <a:r>
              <a:rPr lang="en-US" dirty="0" err="1"/>
              <a:t>housing.df</a:t>
            </a:r>
            <a:r>
              <a:rPr lang="en-US" dirty="0"/>
              <a:t> dataset, which is then used as the input for the heatmap. Each cell in the heatmap represents the correlation between two variables in the dataset.</a:t>
            </a:r>
          </a:p>
          <a:p>
            <a:r>
              <a:rPr lang="en-US" b="1" dirty="0" err="1"/>
              <a:t>Rowv</a:t>
            </a:r>
            <a:r>
              <a:rPr lang="en-US" b="1" dirty="0"/>
              <a:t> = FALSE</a:t>
            </a:r>
            <a:r>
              <a:rPr lang="en-US" dirty="0"/>
              <a:t> and </a:t>
            </a:r>
            <a:r>
              <a:rPr lang="en-US" b="1" dirty="0" err="1"/>
              <a:t>Colv</a:t>
            </a:r>
            <a:r>
              <a:rPr lang="en-US" b="1" dirty="0"/>
              <a:t> = FALSE</a:t>
            </a:r>
            <a:r>
              <a:rPr lang="en-US" dirty="0"/>
              <a:t>:</a:t>
            </a:r>
          </a:p>
          <a:p>
            <a:pPr>
              <a:buFont typeface="Arial" panose="020B0604020202020204" pitchFamily="34" charset="0"/>
              <a:buChar char="•"/>
            </a:pPr>
            <a:r>
              <a:rPr lang="en-US" dirty="0"/>
              <a:t>These arguments specify whether to reorder the rows (</a:t>
            </a:r>
            <a:r>
              <a:rPr lang="en-US" dirty="0" err="1"/>
              <a:t>Rowv</a:t>
            </a:r>
            <a:r>
              <a:rPr lang="en-US" dirty="0"/>
              <a:t>) and columns (</a:t>
            </a:r>
            <a:r>
              <a:rPr lang="en-US" dirty="0" err="1"/>
              <a:t>Colv</a:t>
            </a:r>
            <a:r>
              <a:rPr lang="en-US" dirty="0"/>
              <a:t>) based on the hierarchical clustering order. Setting both to FALSE means that the rows and columns are not reordered, and the variables will appear in the order they are in the dataset.</a:t>
            </a:r>
          </a:p>
          <a:p>
            <a:r>
              <a:rPr lang="en-US" b="1" dirty="0"/>
              <a:t>dendrogram = "none"</a:t>
            </a:r>
            <a:r>
              <a:rPr lang="en-US" dirty="0"/>
              <a:t>:</a:t>
            </a:r>
          </a:p>
          <a:p>
            <a:pPr>
              <a:buFont typeface="Arial" panose="020B0604020202020204" pitchFamily="34" charset="0"/>
              <a:buChar char="•"/>
            </a:pPr>
            <a:r>
              <a:rPr lang="en-US" dirty="0"/>
              <a:t>This argument controls whether dendrograms (which show the hierarchical clustering of the rows and columns) are drawn. "none" indicates that no dendrograms are shown.</a:t>
            </a:r>
          </a:p>
          <a:p>
            <a:r>
              <a:rPr lang="en-US" b="1" dirty="0" err="1"/>
              <a:t>cellnote</a:t>
            </a:r>
            <a:r>
              <a:rPr lang="en-US" b="1" dirty="0"/>
              <a:t> = round(</a:t>
            </a:r>
            <a:r>
              <a:rPr lang="en-US" b="1" dirty="0" err="1"/>
              <a:t>cor</a:t>
            </a:r>
            <a:r>
              <a:rPr lang="en-US" b="1" dirty="0"/>
              <a:t>(</a:t>
            </a:r>
            <a:r>
              <a:rPr lang="en-US" b="1" dirty="0" err="1"/>
              <a:t>housing.df</a:t>
            </a:r>
            <a:r>
              <a:rPr lang="en-US" b="1" dirty="0"/>
              <a:t>), 2)</a:t>
            </a:r>
            <a:r>
              <a:rPr lang="en-US" dirty="0"/>
              <a:t>:</a:t>
            </a:r>
          </a:p>
          <a:p>
            <a:pPr>
              <a:buFont typeface="Arial" panose="020B0604020202020204" pitchFamily="34" charset="0"/>
              <a:buChar char="•"/>
            </a:pPr>
            <a:r>
              <a:rPr lang="en-US" dirty="0"/>
              <a:t>This argument allows you to add text annotations inside each cell of the heatmap. Here, it is used to display the correlation values rounded to two decimal places.</a:t>
            </a:r>
          </a:p>
          <a:p>
            <a:r>
              <a:rPr lang="en-US" b="1" dirty="0" err="1"/>
              <a:t>notecol</a:t>
            </a:r>
            <a:r>
              <a:rPr lang="en-US" b="1" dirty="0"/>
              <a:t> = "black"</a:t>
            </a:r>
            <a:r>
              <a:rPr lang="en-US" dirty="0"/>
              <a:t>:</a:t>
            </a:r>
          </a:p>
          <a:p>
            <a:pPr>
              <a:buFont typeface="Arial" panose="020B0604020202020204" pitchFamily="34" charset="0"/>
              <a:buChar char="•"/>
            </a:pPr>
            <a:r>
              <a:rPr lang="en-US" dirty="0"/>
              <a:t>This sets the color of the text annotations (the correlation values) to black.</a:t>
            </a:r>
          </a:p>
          <a:p>
            <a:r>
              <a:rPr lang="en-US" b="1" dirty="0"/>
              <a:t>key = FALSE</a:t>
            </a:r>
            <a:r>
              <a:rPr lang="en-US" dirty="0"/>
              <a:t>:</a:t>
            </a:r>
          </a:p>
          <a:p>
            <a:pPr>
              <a:buFont typeface="Arial" panose="020B0604020202020204" pitchFamily="34" charset="0"/>
              <a:buChar char="•"/>
            </a:pPr>
            <a:r>
              <a:rPr lang="en-US" dirty="0"/>
              <a:t>The color key, which usually shows the scale of the correlation values, is not displayed in this heatmap.</a:t>
            </a:r>
          </a:p>
          <a:p>
            <a:r>
              <a:rPr lang="en-US" b="1" dirty="0"/>
              <a:t>trace = 'none'</a:t>
            </a:r>
            <a:r>
              <a:rPr lang="en-US" dirty="0"/>
              <a:t>:</a:t>
            </a:r>
          </a:p>
          <a:p>
            <a:pPr>
              <a:buFont typeface="Arial" panose="020B0604020202020204" pitchFamily="34" charset="0"/>
              <a:buChar char="•"/>
            </a:pPr>
            <a:r>
              <a:rPr lang="en-US" dirty="0"/>
              <a:t>This argument disables the trace lines, which can be used to highlight certain aspects of the data matrix. In this case, no trace lines are drawn.</a:t>
            </a:r>
          </a:p>
          <a:p>
            <a:r>
              <a:rPr lang="en-US" b="1" dirty="0"/>
              <a:t>margins = c(10, 10)</a:t>
            </a:r>
            <a:r>
              <a:rPr lang="en-US" dirty="0"/>
              <a:t>:</a:t>
            </a:r>
          </a:p>
          <a:p>
            <a:pPr>
              <a:buFont typeface="Arial" panose="020B0604020202020204" pitchFamily="34" charset="0"/>
              <a:buChar char="•"/>
            </a:pPr>
            <a:r>
              <a:rPr lang="en-US" dirty="0"/>
              <a:t>This sets the size of the margins around the heatmap to ensure that the row and column names are fully visible. The first value corresponds to the bottom margin (for column names), and the second value corresponds to the left margin (for row names).</a:t>
            </a:r>
          </a:p>
          <a:p>
            <a:pPr algn="l"/>
            <a:endParaRPr dirty="0"/>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In a missing value heatmap, rows correspond to records and columns to variables. We use a binary coding of the original dataset where 1 denotes a</a:t>
            </a:r>
          </a:p>
          <a:p>
            <a:pPr algn="l"/>
            <a:r>
              <a:rPr lang="en-US" sz="1800" b="0" i="0" u="none" strike="noStrike" baseline="0" dirty="0">
                <a:latin typeface="BemboStd-Identity-H"/>
              </a:rPr>
              <a:t>missing value and 0 otherwise. This new binary table is then colored such that only missing value cells (with value 1) are colored. Figure 3.5 shows an example</a:t>
            </a:r>
          </a:p>
          <a:p>
            <a:pPr algn="l"/>
            <a:r>
              <a:rPr lang="en-US" sz="1800" b="0" i="0" u="none" strike="noStrike" baseline="0" dirty="0">
                <a:latin typeface="BemboStd-Identity-H"/>
              </a:rPr>
              <a:t>of a missing value heatmap for a dataset with over 1000 columns. The data include economic, social, political, and “well-being” information on different</a:t>
            </a:r>
          </a:p>
          <a:p>
            <a:pPr algn="l"/>
            <a:r>
              <a:rPr lang="en-US" sz="1800" b="0" i="0" u="none" strike="noStrike" baseline="0" dirty="0">
                <a:latin typeface="BemboStd-Identity-H"/>
              </a:rPr>
              <a:t>countries around the world (each row is a country). The variables were merged from multiple sources, and for each source information was not always available</a:t>
            </a:r>
          </a:p>
          <a:p>
            <a:pPr algn="l"/>
            <a:r>
              <a:rPr lang="en-US" sz="1800" b="0" i="0" u="none" strike="noStrike" baseline="0" dirty="0">
                <a:latin typeface="BemboStd-Identity-H"/>
              </a:rPr>
              <a:t>on every country. The missing data heatmap helps visualize the level and amount of “missingness” in the merged data file. Some patterns of “missingness” easily</a:t>
            </a:r>
          </a:p>
          <a:p>
            <a:pPr algn="l"/>
            <a:r>
              <a:rPr lang="en-US" sz="1800" b="0" i="0" u="none" strike="noStrike" baseline="0" dirty="0">
                <a:latin typeface="BemboStd-Identity-H"/>
              </a:rPr>
              <a:t>emerge: variables that are missing for nearly all observations, as well as clusters of rows (countries) that are missing many values. Variables with little missingness</a:t>
            </a:r>
          </a:p>
          <a:p>
            <a:pPr algn="l"/>
            <a:r>
              <a:rPr lang="en-US" sz="1800" b="0" i="0" u="none" strike="noStrike" baseline="0" dirty="0">
                <a:latin typeface="BemboStd-Identity-H"/>
              </a:rPr>
              <a:t>are also visible. This information can then be used for determining how to handle the missingness (e.g., dropping some variables, dropping some records,</a:t>
            </a:r>
          </a:p>
          <a:p>
            <a:pPr algn="l"/>
            <a:r>
              <a:rPr lang="en-US" sz="1800" b="0" i="0" u="none" strike="noStrike" baseline="0" dirty="0">
                <a:latin typeface="BemboStd-Identity-H"/>
              </a:rPr>
              <a:t>imputing, or via other techniques).</a:t>
            </a:r>
            <a:endParaRPr dirty="0"/>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00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sz="1800" b="1" i="0" u="none" strike="noStrike" baseline="0" dirty="0">
                <a:latin typeface="OfficinaSansStd-Bold-Identity-H"/>
              </a:rPr>
              <a:t>Adding Variables: Color, Size, Shape, Multiple Panels, and Animation</a:t>
            </a:r>
            <a:endParaRPr lang="en-US" sz="1800" dirty="0"/>
          </a:p>
          <a:p>
            <a:pPr algn="l"/>
            <a:endParaRPr lang="en-US" sz="1800" b="0" i="0" u="none" strike="noStrike" baseline="0" dirty="0">
              <a:latin typeface="BemboStd-Identity-H"/>
            </a:endParaRPr>
          </a:p>
          <a:p>
            <a:pPr algn="l"/>
            <a:r>
              <a:rPr lang="en-US" sz="1800" b="0" i="0" u="none" strike="noStrike" baseline="0" dirty="0">
                <a:latin typeface="BemboStd-Identity-H"/>
              </a:rPr>
              <a:t>Basic plots can convey richer information with features such as color, size, and multiple panels, and by enabling operations such as rescaling, aggregation, and</a:t>
            </a:r>
          </a:p>
          <a:p>
            <a:pPr algn="l"/>
            <a:r>
              <a:rPr lang="en-US" sz="1800" b="0" i="0" u="none" strike="noStrike" baseline="0" dirty="0">
                <a:latin typeface="BemboStd-Identity-H"/>
              </a:rPr>
              <a:t>interactivity. These additions allow looking at more than one or two variables at a time. The beauty of these additions is their effectiveness in displaying complex</a:t>
            </a:r>
          </a:p>
          <a:p>
            <a:pPr algn="l"/>
            <a:r>
              <a:rPr lang="en-US" sz="1800" b="0" i="0" u="none" strike="noStrike" baseline="0" dirty="0">
                <a:latin typeface="BemboStd-Identity-H"/>
              </a:rPr>
              <a:t>information in an easily understandable way.</a:t>
            </a:r>
          </a:p>
          <a:p>
            <a:pPr algn="l"/>
            <a:endParaRPr lang="en-US" sz="1800" b="0" i="0" u="none" strike="noStrike" baseline="0" dirty="0">
              <a:latin typeface="BemboStd-Identity-H"/>
            </a:endParaRPr>
          </a:p>
          <a:p>
            <a:pPr algn="l"/>
            <a:r>
              <a:rPr lang="en-US" sz="1800" b="0" i="0" u="none" strike="noStrike" baseline="0" dirty="0">
                <a:latin typeface="BemboStd-Identity-H"/>
              </a:rPr>
              <a:t>To represent additional categorical information, the best way is to use hue, shape, or multiple panels. </a:t>
            </a:r>
          </a:p>
          <a:p>
            <a:pPr algn="l"/>
            <a:r>
              <a:rPr lang="en-US" sz="1800" b="0" i="0" u="none" strike="noStrike" baseline="0" dirty="0">
                <a:latin typeface="BemboStd-Identity-H"/>
              </a:rPr>
              <a:t>For additional numerical information, we can use color intensity or size. </a:t>
            </a:r>
          </a:p>
          <a:p>
            <a:pPr algn="l"/>
            <a:r>
              <a:rPr lang="en-US" sz="1800" b="0" i="0" u="none" strike="noStrike" baseline="0" dirty="0">
                <a:latin typeface="BemboStd-Identity-H"/>
              </a:rPr>
              <a:t>Temporal information can be added via animation.</a:t>
            </a:r>
          </a:p>
          <a:p>
            <a:pPr algn="l"/>
            <a:endParaRPr lang="en-US" sz="1800" b="0" i="0" u="none" strike="noStrike" baseline="0" dirty="0">
              <a:latin typeface="BemboStd-Identity-H"/>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a:latin typeface="BemboStd-Identity-H"/>
              </a:rPr>
              <a:t>Creating multiple panels </a:t>
            </a:r>
            <a:r>
              <a:rPr lang="en-US" sz="1800" b="0" i="0" u="none" strike="noStrike" baseline="0" dirty="0">
                <a:latin typeface="BemboStd-Identity-H"/>
              </a:rPr>
              <a:t>(also called “trellising”) is done by splitting the observations </a:t>
            </a:r>
            <a:r>
              <a:rPr lang="en-US" sz="1800" b="0" i="0" u="none" strike="noStrike" baseline="0">
                <a:latin typeface="BemboStd-Identity-H"/>
              </a:rPr>
              <a:t>according to a </a:t>
            </a:r>
            <a:r>
              <a:rPr lang="en-US" sz="1800" b="0" i="0" u="none" strike="noStrike" baseline="0" dirty="0">
                <a:latin typeface="BemboStd-Identity-H"/>
              </a:rPr>
              <a:t>categorical variable, and creating a separate plot (of the same type) </a:t>
            </a:r>
            <a:r>
              <a:rPr lang="en-US" sz="1800" b="0" i="0" u="none" strike="noStrike" baseline="0">
                <a:latin typeface="BemboStd-Identity-H"/>
              </a:rPr>
              <a:t>for each category</a:t>
            </a:r>
            <a:r>
              <a:rPr lang="en-US" sz="1800" b="0" i="0" u="none" strike="noStrike" baseline="0" dirty="0">
                <a:latin typeface="BemboStd-Identity-H"/>
              </a:rPr>
              <a:t>.</a:t>
            </a:r>
            <a:endParaRPr dirty="0"/>
          </a:p>
        </p:txBody>
      </p:sp>
      <p:sp>
        <p:nvSpPr>
          <p:cNvPr id="214" name="Google Shape;21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baseline="0" dirty="0">
                <a:latin typeface="BemboStd-Identity-H"/>
              </a:rPr>
              <a:t>Graphical exploration can support free-form exploration for the purpose of understanding the data structure, cleaning the data (e.g., identifying unexpected gaps or “illegal” values), identifying outliers, discovering initial patterns (e.g., correlations among variables and surprising clusters), and generating interesting questions.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 R vs. </a:t>
            </a:r>
            <a:r>
              <a:rPr lang="en-US" dirty="0" err="1"/>
              <a:t>ggplot</a:t>
            </a:r>
            <a:r>
              <a:rPr lang="en-US" dirty="0"/>
              <a:t>. </a:t>
            </a:r>
          </a:p>
          <a:p>
            <a:pPr marL="0" lvl="0" indent="0" algn="l" rtl="0">
              <a:spcBef>
                <a:spcPts val="0"/>
              </a:spcBef>
              <a:spcAft>
                <a:spcPts val="0"/>
              </a:spcAft>
              <a:buNone/>
            </a:pPr>
            <a:r>
              <a:rPr lang="en-US" dirty="0"/>
              <a:t>Learning </a:t>
            </a:r>
            <a:r>
              <a:rPr lang="en-US" dirty="0" err="1"/>
              <a:t>ggplot</a:t>
            </a:r>
            <a:r>
              <a:rPr lang="en-US" dirty="0"/>
              <a:t> </a:t>
            </a:r>
            <a:r>
              <a:rPr lang="en-US" dirty="0" err="1"/>
              <a:t>involvs</a:t>
            </a:r>
            <a:r>
              <a:rPr lang="en-US" dirty="0"/>
              <a:t> a non-trivial learning curve. Good investment of time though, if used regularly. </a:t>
            </a:r>
          </a:p>
          <a:p>
            <a:pPr marL="0" lvl="0" indent="0" algn="l" rtl="0">
              <a:spcBef>
                <a:spcPts val="0"/>
              </a:spcBef>
              <a:spcAft>
                <a:spcPts val="0"/>
              </a:spcAft>
              <a:buNone/>
            </a:pPr>
            <a:r>
              <a:rPr lang="en-US" dirty="0"/>
              <a:t>Examples in base R and </a:t>
            </a:r>
            <a:r>
              <a:rPr lang="en-US" dirty="0" err="1"/>
              <a:t>ggplot</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Ggplot</a:t>
            </a:r>
            <a:r>
              <a:rPr lang="en-US" dirty="0"/>
              <a:t>. GG refers to “Grammar of Graphics”. </a:t>
            </a:r>
          </a:p>
          <a:p>
            <a:pPr marL="0" lvl="0" indent="0" algn="l" rtl="0">
              <a:spcBef>
                <a:spcPts val="0"/>
              </a:spcBef>
              <a:spcAft>
                <a:spcPts val="0"/>
              </a:spcAft>
              <a:buNone/>
            </a:pPr>
            <a:endParaRPr lang="en-US" sz="1200" b="0" i="0" u="none" strike="noStrike" baseline="0" dirty="0">
              <a:latin typeface="Calibri"/>
            </a:endParaRPr>
          </a:p>
          <a:p>
            <a:pPr marL="0" lvl="0" indent="0" algn="l" rtl="0">
              <a:spcBef>
                <a:spcPts val="0"/>
              </a:spcBef>
              <a:spcAft>
                <a:spcPts val="0"/>
              </a:spcAft>
              <a:buNone/>
            </a:pPr>
            <a:r>
              <a:rPr lang="en-US" sz="1800" b="0" i="0" u="none" strike="noStrike" baseline="0" dirty="0">
                <a:latin typeface="BemboStd-Identity-H"/>
              </a:rPr>
              <a:t>To illustrate data visualization, several datasets are used, including these:</a:t>
            </a:r>
          </a:p>
          <a:p>
            <a:pPr algn="l"/>
            <a:r>
              <a:rPr lang="en-US" sz="1800" b="0" i="0" u="none" strike="noStrike" baseline="0" dirty="0">
                <a:latin typeface="BemboStd-Identity-H"/>
              </a:rPr>
              <a:t>Boston Housing Data: Potential tasks: </a:t>
            </a:r>
            <a:r>
              <a:rPr lang="en-US" sz="1800" b="0" i="0" u="none" strike="noStrike" baseline="0" dirty="0" err="1">
                <a:latin typeface="BemboStd-Identity-H"/>
              </a:rPr>
              <a:t>i</a:t>
            </a:r>
            <a:r>
              <a:rPr lang="en-US" sz="1800" b="0" i="0" u="none" strike="noStrike" baseline="0" dirty="0">
                <a:latin typeface="BemboStd-Identity-H"/>
              </a:rPr>
              <a:t>) predict MEDV, ii) classification CAT.MEDV, iii) Clustering</a:t>
            </a:r>
          </a:p>
          <a:p>
            <a:pPr algn="l"/>
            <a:r>
              <a:rPr lang="en-US" sz="1800" b="0" i="0" u="none" strike="noStrike" baseline="0" dirty="0">
                <a:latin typeface="BemboStd-Identity-H"/>
              </a:rPr>
              <a:t>Ridership on Amtrack Trains</a:t>
            </a:r>
          </a:p>
          <a:p>
            <a:pPr algn="l"/>
            <a:endParaRPr lang="en-US" sz="1800" b="0" i="0" u="none" strike="noStrike" baseline="0" dirty="0">
              <a:latin typeface="BemboStd-Identity-H"/>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buFont typeface="Arial" panose="020B0604020202020204" pitchFamily="34" charset="0"/>
              <a:buChar char="•"/>
            </a:pPr>
            <a:r>
              <a:rPr lang="en-US" b="0" i="0" dirty="0">
                <a:solidFill>
                  <a:srgbClr val="374151"/>
                </a:solidFill>
                <a:effectLst/>
                <a:latin typeface="Söhne"/>
              </a:rPr>
              <a:t>It ranges from -1 to 1, where:-1 indicates a perfect negative linear relationship (as one variable increases, the other decreases linearly).</a:t>
            </a:r>
          </a:p>
          <a:p>
            <a:pPr algn="l">
              <a:buFont typeface="Arial" panose="020B0604020202020204" pitchFamily="34" charset="0"/>
              <a:buChar char="•"/>
            </a:pPr>
            <a:r>
              <a:rPr lang="en-US" b="0" i="0" dirty="0">
                <a:solidFill>
                  <a:srgbClr val="374151"/>
                </a:solidFill>
                <a:effectLst/>
                <a:latin typeface="Söhne"/>
              </a:rPr>
              <a:t>1 indicates a perfect positive linear relationship (as one variable increases, the other increases linearly).</a:t>
            </a:r>
          </a:p>
          <a:p>
            <a:pPr algn="l">
              <a:buFont typeface="Arial" panose="020B0604020202020204" pitchFamily="34" charset="0"/>
              <a:buChar char="•"/>
            </a:pPr>
            <a:r>
              <a:rPr lang="en-US" b="0" i="0" dirty="0">
                <a:solidFill>
                  <a:srgbClr val="374151"/>
                </a:solidFill>
                <a:effectLst/>
                <a:latin typeface="Söhne"/>
              </a:rPr>
              <a:t>0 indicates no linear relationship.</a:t>
            </a:r>
          </a:p>
          <a:p>
            <a:pPr marL="0" lvl="0" indent="0" algn="l" rtl="0">
              <a:spcBef>
                <a:spcPts val="360"/>
              </a:spcBef>
              <a:spcAft>
                <a:spcPts val="0"/>
              </a:spcAft>
              <a:buNone/>
            </a:pPr>
            <a:endParaRPr dirty="0"/>
          </a:p>
        </p:txBody>
      </p:sp>
      <p:sp>
        <p:nvSpPr>
          <p:cNvPr id="221" name="Google Shape;22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Most of the time spent in data mining projects is spent in preprocessing. Typically, considerable effort is expended getting all the data in a format that can actually</a:t>
            </a:r>
          </a:p>
          <a:p>
            <a:pPr algn="l"/>
            <a:r>
              <a:rPr lang="en-US" sz="1800" b="0" i="0" u="none" strike="noStrike" baseline="0" dirty="0">
                <a:latin typeface="BemboStd-Identity-H"/>
              </a:rPr>
              <a:t>be used in the data mining software. Additional time is spent processing the data in ways that improve the performance of the data mining procedures. This</a:t>
            </a:r>
          </a:p>
          <a:p>
            <a:pPr algn="l"/>
            <a:r>
              <a:rPr lang="en-US" sz="1800" b="0" i="0" u="none" strike="noStrike" baseline="0" dirty="0">
                <a:latin typeface="BemboStd-Identity-H"/>
              </a:rPr>
              <a:t>preprocessing step in data mining includes variable transformation and derivation of new variables to help models perform more effectively. Transformations</a:t>
            </a:r>
          </a:p>
          <a:p>
            <a:pPr algn="l"/>
            <a:r>
              <a:rPr lang="en-US" sz="1800" b="0" i="0" u="none" strike="noStrike" baseline="0" dirty="0">
                <a:latin typeface="BemboStd-Identity-H"/>
              </a:rPr>
              <a:t>include changing the numeric scale of a variable, binning numerical variables, and condensing categories in categorical variables.</a:t>
            </a:r>
            <a:endParaRPr dirty="0"/>
          </a:p>
        </p:txBody>
      </p:sp>
      <p:sp>
        <p:nvSpPr>
          <p:cNvPr id="230" name="Google Shape;23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35" name="Google Shape;23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The function </a:t>
            </a:r>
            <a:r>
              <a:rPr lang="en-US" b="1" dirty="0" err="1"/>
              <a:t>tslm</a:t>
            </a:r>
            <a:r>
              <a:rPr lang="en-US" b="1" dirty="0"/>
              <a:t>()</a:t>
            </a:r>
            <a:r>
              <a:rPr lang="en-US" dirty="0"/>
              <a:t> from the forecast package in R stands for </a:t>
            </a:r>
            <a:r>
              <a:rPr lang="en-US" b="1" dirty="0"/>
              <a:t>Time Series Linear Model</a:t>
            </a:r>
            <a:r>
              <a:rPr lang="en-US" dirty="0"/>
              <a:t>. It is an extension of the base </a:t>
            </a:r>
            <a:r>
              <a:rPr lang="en-US" dirty="0" err="1"/>
              <a:t>lm</a:t>
            </a:r>
            <a:r>
              <a:rPr lang="en-US" dirty="0"/>
              <a:t>() function used for fitting linear regression models but is specifically designed to handle </a:t>
            </a:r>
            <a:r>
              <a:rPr lang="en-US" b="1" dirty="0"/>
              <a:t>time series data</a:t>
            </a:r>
            <a:r>
              <a:rPr lang="en-US" dirty="0"/>
              <a:t>.</a:t>
            </a:r>
            <a:endParaRPr dirty="0"/>
          </a:p>
        </p:txBody>
      </p:sp>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360"/>
              </a:spcBef>
              <a:spcAft>
                <a:spcPts val="0"/>
              </a:spcAft>
              <a:buFont typeface="Arial" panose="020B0604020202020204" pitchFamily="34" charset="0"/>
              <a:buChar char="•"/>
            </a:pPr>
            <a:r>
              <a:rPr lang="en-US" dirty="0"/>
              <a:t>Aggregation by month on the left.</a:t>
            </a:r>
          </a:p>
          <a:p>
            <a:pPr marL="171450" lvl="0" indent="-171450" algn="l" rtl="0">
              <a:spcBef>
                <a:spcPts val="360"/>
              </a:spcBef>
              <a:spcAft>
                <a:spcPts val="0"/>
              </a:spcAft>
              <a:buFont typeface="Arial" panose="020B0604020202020204" pitchFamily="34" charset="0"/>
              <a:buChar char="•"/>
            </a:pPr>
            <a:r>
              <a:rPr lang="en-US" dirty="0"/>
              <a:t>Aggregation of temporal scale can be of </a:t>
            </a:r>
            <a:r>
              <a:rPr lang="en-US" sz="1800" b="0" i="0" u="none" strike="noStrike" baseline="0" dirty="0">
                <a:latin typeface="BemboStd-Identity-H"/>
              </a:rPr>
              <a:t>different granularity (e.g., monthly, daily, hourly) or even by a “seasonal” factor of interest such as month-of-year or day-of-week.</a:t>
            </a:r>
          </a:p>
          <a:p>
            <a:pPr marL="171450" lvl="0" indent="-171450" algn="l" rtl="0">
              <a:spcBef>
                <a:spcPts val="360"/>
              </a:spcBef>
              <a:spcAft>
                <a:spcPts val="0"/>
              </a:spcAft>
              <a:buFont typeface="Arial" panose="020B0604020202020204" pitchFamily="34" charset="0"/>
              <a:buChar char="•"/>
            </a:pPr>
            <a:r>
              <a:rPr lang="en-US" sz="1800" b="0" i="0" u="none" strike="noStrike" baseline="0" dirty="0">
                <a:latin typeface="BemboStd-Identity-H"/>
              </a:rPr>
              <a:t>Non-temporal variables can be aggregated if some meaningful hierarchy exists: geographical (tracts within a zip code in the Boston Housing example), organizational, etc.</a:t>
            </a:r>
            <a:endParaRPr lang="en-US" dirty="0"/>
          </a:p>
          <a:p>
            <a:pPr marL="171450" lvl="0" indent="-171450" algn="l" rtl="0">
              <a:spcBef>
                <a:spcPts val="360"/>
              </a:spcBef>
              <a:spcAft>
                <a:spcPts val="0"/>
              </a:spcAft>
              <a:buFont typeface="Arial" panose="020B0604020202020204" pitchFamily="34" charset="0"/>
              <a:buChar char="•"/>
            </a:pPr>
            <a:endParaRPr dirty="0"/>
          </a:p>
        </p:txBody>
      </p:sp>
      <p:sp>
        <p:nvSpPr>
          <p:cNvPr id="249" name="Google Shape;24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In displays that are not overcrowded, the use of in-plot labels can be useful for better exploration of outliers and clusters.</a:t>
            </a:r>
          </a:p>
          <a:p>
            <a:pPr algn="l"/>
            <a:endParaRPr lang="en-US" sz="1800" b="0" i="0" u="none" strike="noStrike" baseline="0" dirty="0">
              <a:latin typeface="BemboStd-Identity-H"/>
            </a:endParaRPr>
          </a:p>
          <a:p>
            <a:pPr algn="l"/>
            <a:r>
              <a:rPr lang="en-US" sz="1800" b="0" i="0" u="none" strike="noStrike" baseline="0" dirty="0">
                <a:latin typeface="BemboStd-Identity-H"/>
              </a:rPr>
              <a:t>The figure shows different utilities on a scatter plot that compares fuel cost with total sales. We might be interested in clustering the data, and using clustering algorithms to identify clusters that differ markedly with respect to fuel cost and sales.</a:t>
            </a:r>
          </a:p>
          <a:p>
            <a:pPr algn="l"/>
            <a:endParaRPr lang="en-US" sz="1800" b="0" i="0" u="none" strike="noStrike" baseline="0" dirty="0">
              <a:latin typeface="BemboStd-Identity-H"/>
            </a:endParaRPr>
          </a:p>
          <a:p>
            <a:pPr algn="l"/>
            <a:r>
              <a:rPr lang="en-US" sz="1800" b="0" i="0" u="none" strike="noStrike" baseline="0" dirty="0">
                <a:latin typeface="BemboStd-Identity-H"/>
              </a:rPr>
              <a:t>Will be using this dataset when we learn Clustering. </a:t>
            </a:r>
            <a:endParaRPr dirty="0"/>
          </a:p>
        </p:txBody>
      </p:sp>
      <p:sp>
        <p:nvSpPr>
          <p:cNvPr id="259" name="Google Shape;25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1" i="0" u="none" strike="noStrike" baseline="0" dirty="0">
                <a:latin typeface="OfficinaSansStd-Bold-Identity-H"/>
              </a:rPr>
              <a:t>Scaling up to Large Datasets</a:t>
            </a:r>
          </a:p>
          <a:p>
            <a:pPr algn="l"/>
            <a:r>
              <a:rPr lang="en-US" sz="1800" b="0" i="0" u="none" strike="noStrike" baseline="0" dirty="0">
                <a:latin typeface="BemboStd-Identity-H"/>
              </a:rPr>
              <a:t>When the number of observations (rows) is large, plots that display each individual observation (e.g., scatter plots) can become ineffective. Aside from using aggregated charts such as boxplots, some alternatives are:</a:t>
            </a:r>
          </a:p>
          <a:p>
            <a:pPr algn="l"/>
            <a:r>
              <a:rPr lang="en-US" sz="1800" b="0" i="0" u="none" strike="noStrike" baseline="0" dirty="0">
                <a:latin typeface="BemboStd-Identity-H"/>
              </a:rPr>
              <a:t>1. Sampling—drawing a random sample and using it for plotting</a:t>
            </a:r>
          </a:p>
          <a:p>
            <a:pPr algn="l"/>
            <a:r>
              <a:rPr lang="en-US" sz="1800" b="0" i="0" u="none" strike="noStrike" baseline="0" dirty="0">
                <a:latin typeface="BemboStd-Identity-H"/>
              </a:rPr>
              <a:t>2. Reducing marker size</a:t>
            </a:r>
          </a:p>
          <a:p>
            <a:pPr algn="l"/>
            <a:r>
              <a:rPr lang="en-US" sz="1800" b="0" i="0" u="none" strike="noStrike" baseline="0" dirty="0">
                <a:latin typeface="BemboStd-Identity-H"/>
              </a:rPr>
              <a:t>3. Using more transparent marker colors and removing fill</a:t>
            </a:r>
          </a:p>
          <a:p>
            <a:pPr algn="l"/>
            <a:r>
              <a:rPr lang="en-US" sz="1800" b="0" i="0" u="none" strike="noStrike" baseline="0" dirty="0">
                <a:latin typeface="BemboStd-Identity-H"/>
              </a:rPr>
              <a:t>4. Breaking down the data into subsets (e.g., by creating multiple panels)</a:t>
            </a:r>
          </a:p>
          <a:p>
            <a:pPr algn="l"/>
            <a:r>
              <a:rPr lang="en-US" sz="1800" b="0" i="0" u="none" strike="noStrike" baseline="0" dirty="0">
                <a:latin typeface="BemboStd-Identity-H"/>
              </a:rPr>
              <a:t>5. Using aggregation (e.g., bubble plots where size corresponds to number of observations in a certain range)</a:t>
            </a:r>
          </a:p>
          <a:p>
            <a:pPr algn="l"/>
            <a:r>
              <a:rPr lang="en-US" sz="1800" b="0" i="0" u="none" strike="noStrike" baseline="0" dirty="0">
                <a:latin typeface="BemboStd-Identity-H"/>
              </a:rPr>
              <a:t>6. </a:t>
            </a:r>
            <a:r>
              <a:rPr lang="en-US" sz="1800" b="1" i="0" u="none" strike="noStrike" baseline="0" dirty="0">
                <a:latin typeface="BemboStd-Identity-H"/>
              </a:rPr>
              <a:t>Using jittering (slightly moving each marker by adding a small amount of noise)</a:t>
            </a:r>
            <a:endParaRPr b="1" dirty="0"/>
          </a:p>
        </p:txBody>
      </p:sp>
      <p:sp>
        <p:nvSpPr>
          <p:cNvPr id="266" name="Google Shape;26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4" name="Google Shape;27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We see that the more expensive homes (bottom panel) consistently have low CRIM, low LSAT, and high RM compared to cheaper homes (top panel), which are more mixed on CRIM, and LSAT, and have a medium level of RM. This observation gives indication of useful predictors.</a:t>
            </a:r>
          </a:p>
          <a:p>
            <a:pPr algn="l"/>
            <a:r>
              <a:rPr lang="en-US" sz="1800" b="0" i="0" u="none" strike="noStrike" baseline="0" dirty="0">
                <a:latin typeface="BemboStd-Identity-H"/>
              </a:rPr>
              <a:t>Parallel coordinates plots are also useful in unsupervised tasks. They can reveal clusters, outliers, and information overlap across variables. A useful manipulation is to reorder the columns to better reveal observation </a:t>
            </a:r>
            <a:r>
              <a:rPr lang="en-US" sz="1800" b="0" i="0" u="none" strike="noStrike" baseline="0" dirty="0" err="1">
                <a:latin typeface="BemboStd-Identity-H"/>
              </a:rPr>
              <a:t>clusterings</a:t>
            </a:r>
            <a:r>
              <a:rPr lang="en-US" sz="1800" b="0" i="0" u="none" strike="noStrike" baseline="0" dirty="0">
                <a:latin typeface="BemboStd-Identity-H"/>
              </a:rPr>
              <a:t>.</a:t>
            </a:r>
            <a:endParaRPr lang="en-US" b="1" dirty="0"/>
          </a:p>
          <a:p>
            <a:endParaRPr lang="en-US" b="1" dirty="0"/>
          </a:p>
          <a:p>
            <a:r>
              <a:rPr lang="en-US" b="1" dirty="0"/>
              <a:t>NOX (Nitric Oxides Concentration)</a:t>
            </a:r>
            <a:r>
              <a:rPr lang="en-US" dirty="0"/>
              <a:t>:</a:t>
            </a:r>
          </a:p>
          <a:p>
            <a:pPr>
              <a:buFont typeface="Arial" panose="020B0604020202020204" pitchFamily="34" charset="0"/>
              <a:buChar char="•"/>
            </a:pPr>
            <a:r>
              <a:rPr lang="en-US" dirty="0"/>
              <a:t>In the plot for CAT.MEDV = 0, there is a greater spread and higher NOX values overall, indicating that houses with lower median values tend to be located in areas with higher nitric oxide concentration.</a:t>
            </a:r>
          </a:p>
          <a:p>
            <a:pPr>
              <a:buFont typeface="Arial" panose="020B0604020202020204" pitchFamily="34" charset="0"/>
              <a:buChar char="•"/>
            </a:pPr>
            <a:r>
              <a:rPr lang="en-US" dirty="0"/>
              <a:t>For CAT.MEDV = 1, the lines are more concentrated towards lower NOX values, suggesting that houses with higher median values are likely located in areas with lower pollution.</a:t>
            </a:r>
          </a:p>
          <a:p>
            <a:r>
              <a:rPr lang="en-US" b="1" dirty="0"/>
              <a:t>Rooms (RM)</a:t>
            </a:r>
            <a:r>
              <a:rPr lang="en-US" dirty="0"/>
              <a:t>:</a:t>
            </a:r>
          </a:p>
          <a:p>
            <a:pPr>
              <a:buFont typeface="Arial" panose="020B0604020202020204" pitchFamily="34" charset="0"/>
              <a:buChar char="•"/>
            </a:pPr>
            <a:r>
              <a:rPr lang="en-US" dirty="0"/>
              <a:t>There’s a noticeable difference in the number of rooms (RM). For CAT.MEDV = 1 (higher value), houses tend to have more rooms (greater RM values). In contrast, houses in CAT.MEDV = 0 have fewer rooms.</a:t>
            </a:r>
          </a:p>
          <a:p>
            <a:pPr>
              <a:buFont typeface="Arial" panose="020B0604020202020204" pitchFamily="34" charset="0"/>
              <a:buChar char="•"/>
            </a:pPr>
            <a:r>
              <a:rPr lang="en-US" dirty="0"/>
              <a:t>This is a strong indicator that the number of rooms is positively correlated with house value.</a:t>
            </a:r>
          </a:p>
          <a:p>
            <a:r>
              <a:rPr lang="en-US" b="1" dirty="0"/>
              <a:t>LSTAT (Lower Status of the Population)</a:t>
            </a:r>
            <a:r>
              <a:rPr lang="en-US" dirty="0"/>
              <a:t>:</a:t>
            </a:r>
          </a:p>
          <a:p>
            <a:pPr>
              <a:buFont typeface="Arial" panose="020B0604020202020204" pitchFamily="34" charset="0"/>
              <a:buChar char="•"/>
            </a:pPr>
            <a:r>
              <a:rPr lang="en-US" dirty="0"/>
              <a:t>For CAT.MEDV = 0, LSTAT (proportion of lower-income population) is generally higher, showing that houses in lower-value areas tend to be in neighborhoods with a higher percentage of lower-income residents.</a:t>
            </a:r>
          </a:p>
          <a:p>
            <a:pPr>
              <a:buFont typeface="Arial" panose="020B0604020202020204" pitchFamily="34" charset="0"/>
              <a:buChar char="•"/>
            </a:pPr>
            <a:r>
              <a:rPr lang="en-US" dirty="0"/>
              <a:t>For CAT.MEDV = 1, LSTAT values are lower, implying that higher-value houses are located in more affluent neighborhoods.</a:t>
            </a:r>
          </a:p>
          <a:p>
            <a:pPr marL="0" lvl="0" indent="0" algn="l" rtl="0">
              <a:spcBef>
                <a:spcPts val="360"/>
              </a:spcBef>
              <a:spcAft>
                <a:spcPts val="0"/>
              </a:spcAft>
              <a:buNone/>
            </a:pPr>
            <a:endParaRPr dirty="0"/>
          </a:p>
        </p:txBody>
      </p:sp>
      <p:sp>
        <p:nvSpPr>
          <p:cNvPr id="282" name="Google Shape;28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buFont typeface="+mj-lt"/>
              <a:buAutoNum type="arabicPeriod"/>
            </a:pPr>
            <a:r>
              <a:rPr lang="en-US" b="1" i="0" dirty="0">
                <a:solidFill>
                  <a:srgbClr val="374151"/>
                </a:solidFill>
                <a:effectLst/>
                <a:latin typeface="Söhne"/>
              </a:rPr>
              <a:t>Trend</a:t>
            </a:r>
            <a:r>
              <a:rPr lang="en-US" b="0" i="0" dirty="0">
                <a:solidFill>
                  <a:srgbClr val="374151"/>
                </a:solidFill>
                <a:effectLst/>
                <a:latin typeface="Söhne"/>
              </a:rPr>
              <a:t>: The trend component represents the long-term movement or direction in the time series. It indicates whether the time series is generally increasing, decreasing, or stable over time. Trends can be linear (constant slope) or nonlinear (changing slope).</a:t>
            </a:r>
          </a:p>
          <a:p>
            <a:pPr algn="l">
              <a:buFont typeface="+mj-lt"/>
              <a:buAutoNum type="arabicPeriod"/>
            </a:pPr>
            <a:r>
              <a:rPr lang="en-US" b="1" i="0" dirty="0">
                <a:solidFill>
                  <a:srgbClr val="374151"/>
                </a:solidFill>
                <a:effectLst/>
                <a:latin typeface="Söhne"/>
              </a:rPr>
              <a:t>Seasonality</a:t>
            </a:r>
            <a:r>
              <a:rPr lang="en-US" b="0" i="0" dirty="0">
                <a:solidFill>
                  <a:srgbClr val="374151"/>
                </a:solidFill>
                <a:effectLst/>
                <a:latin typeface="Söhne"/>
              </a:rPr>
              <a:t>: The seasonality component captures regular patterns that repeat at fixed intervals within the time series. These intervals are typically shorter than the overall time span of the data. Seasonal patterns can be daily, weekly, monthly, quarterly, or yearly, depending on the data and context.</a:t>
            </a:r>
          </a:p>
          <a:p>
            <a:pPr algn="l">
              <a:buFont typeface="+mj-lt"/>
              <a:buAutoNum type="arabicPeriod"/>
            </a:pPr>
            <a:r>
              <a:rPr lang="en-US" b="1" i="0" dirty="0">
                <a:solidFill>
                  <a:srgbClr val="374151"/>
                </a:solidFill>
                <a:effectLst/>
                <a:latin typeface="Söhne"/>
              </a:rPr>
              <a:t>Cyclic Patterns</a:t>
            </a:r>
            <a:r>
              <a:rPr lang="en-US" b="0" i="0" dirty="0">
                <a:solidFill>
                  <a:srgbClr val="374151"/>
                </a:solidFill>
                <a:effectLst/>
                <a:latin typeface="Söhne"/>
              </a:rPr>
              <a:t>: Cyclic patterns are long-term oscillations or fluctuations in the time series that are not tied to fixed calendar-based intervals. Unlike seasonality, cyclic patterns do not have a fixed duration. They are often related to economic, business, or environmental cycles and can last for several years.</a:t>
            </a:r>
          </a:p>
          <a:p>
            <a:pPr algn="l">
              <a:buFont typeface="+mj-lt"/>
              <a:buAutoNum type="arabicPeriod"/>
            </a:pPr>
            <a:r>
              <a:rPr lang="en-US" b="1" i="0" dirty="0">
                <a:solidFill>
                  <a:srgbClr val="374151"/>
                </a:solidFill>
                <a:effectLst/>
                <a:latin typeface="Söhne"/>
              </a:rPr>
              <a:t>Irregular or Residual Component</a:t>
            </a:r>
            <a:r>
              <a:rPr lang="en-US" b="0" i="0" dirty="0">
                <a:solidFill>
                  <a:srgbClr val="374151"/>
                </a:solidFill>
                <a:effectLst/>
                <a:latin typeface="Söhne"/>
              </a:rPr>
              <a:t>: The irregular component, also known as the residual component, represents the random or unexplained variation in the time series. It includes all the factors that cannot be attributed to trend, seasonality, or cyclic patterns. Irregularities can result from various unpredictable events and noise in the data.</a:t>
            </a:r>
          </a:p>
          <a:p>
            <a:pPr algn="l">
              <a:buFont typeface="+mj-lt"/>
              <a:buAutoNum type="arabicPeriod"/>
            </a:pPr>
            <a:r>
              <a:rPr lang="en-US" b="1" i="0" dirty="0">
                <a:solidFill>
                  <a:srgbClr val="374151"/>
                </a:solidFill>
                <a:effectLst/>
                <a:latin typeface="Söhne"/>
              </a:rPr>
              <a:t>Level</a:t>
            </a:r>
            <a:r>
              <a:rPr lang="en-US" b="0" i="0" dirty="0">
                <a:solidFill>
                  <a:srgbClr val="374151"/>
                </a:solidFill>
                <a:effectLst/>
                <a:latin typeface="Söhne"/>
              </a:rPr>
              <a:t>: The level of the time series refers to the average or baseline value around which the data fluctuates. It is a constant term that represents the central tendency of the data and can be considered a component, especially in time series decomposition models.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Used in multiple domains very heavily.</a:t>
            </a:r>
          </a:p>
          <a:p>
            <a:pPr marL="0" lvl="0" indent="0" algn="l" rtl="0">
              <a:spcBef>
                <a:spcPts val="360"/>
              </a:spcBef>
              <a:spcAft>
                <a:spcPts val="0"/>
              </a:spcAft>
              <a:buNone/>
            </a:pPr>
            <a:r>
              <a:rPr lang="en-US" dirty="0"/>
              <a:t>Finance and Economics: Stock market forecasting, economic forecasting like GDP, unemployment, inflation, etc.</a:t>
            </a:r>
          </a:p>
          <a:p>
            <a:pPr marL="0" lvl="0" indent="0" algn="l" rtl="0">
              <a:spcBef>
                <a:spcPts val="360"/>
              </a:spcBef>
              <a:spcAft>
                <a:spcPts val="0"/>
              </a:spcAft>
              <a:buNone/>
            </a:pPr>
            <a:r>
              <a:rPr lang="en-US" dirty="0"/>
              <a:t>Retail and E-Commerce: Sales forecasting, inventory management, customer behavior analysis</a:t>
            </a:r>
          </a:p>
          <a:p>
            <a:pPr marL="0" lvl="0" indent="0" algn="l" rtl="0">
              <a:spcBef>
                <a:spcPts val="360"/>
              </a:spcBef>
              <a:spcAft>
                <a:spcPts val="0"/>
              </a:spcAft>
              <a:buNone/>
            </a:pPr>
            <a:r>
              <a:rPr lang="en-US" dirty="0"/>
              <a:t>Energy and Utilities: Electricity demand forecasting, oil &amp; gas production</a:t>
            </a:r>
          </a:p>
          <a:p>
            <a:pPr marL="0" lvl="0" indent="0" algn="l" rtl="0">
              <a:spcBef>
                <a:spcPts val="360"/>
              </a:spcBef>
              <a:spcAft>
                <a:spcPts val="0"/>
              </a:spcAft>
              <a:buNone/>
            </a:pPr>
            <a:r>
              <a:rPr lang="en-US" dirty="0"/>
              <a:t>Weather and Climate science: Weather forecasting, climate </a:t>
            </a:r>
            <a:r>
              <a:rPr lang="en-US"/>
              <a:t>change analysis</a:t>
            </a:r>
          </a:p>
          <a:p>
            <a:pPr marL="0" lvl="0" indent="0" algn="l" rtl="0">
              <a:spcBef>
                <a:spcPts val="360"/>
              </a:spcBef>
              <a:spcAft>
                <a:spcPts val="0"/>
              </a:spcAft>
              <a:buNone/>
            </a:pPr>
            <a:endParaRPr dirty="0"/>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230" name="Google Shape;23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881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1" u="none" strike="noStrike" baseline="0" dirty="0" err="1">
                <a:latin typeface="BemboStd-Italic-Identity-H"/>
              </a:rPr>
              <a:t>Treemaps</a:t>
            </a:r>
            <a:r>
              <a:rPr lang="en-US" sz="1800" b="0" i="1" u="none" strike="noStrike" baseline="0" dirty="0">
                <a:latin typeface="BemboStd-Italic-Identity-H"/>
              </a:rPr>
              <a:t> </a:t>
            </a:r>
            <a:r>
              <a:rPr lang="en-US" sz="1800" b="0" i="0" u="none" strike="noStrike" baseline="0" dirty="0">
                <a:latin typeface="BemboStd-Identity-H"/>
              </a:rPr>
              <a:t>are useful visualizations specialized for exploring large data sets that are hierarchically structured (</a:t>
            </a:r>
            <a:r>
              <a:rPr lang="en-US" sz="1800" b="0" i="0" u="none" strike="noStrike" baseline="0" dirty="0" err="1">
                <a:latin typeface="BemboStd-Identity-H"/>
              </a:rPr>
              <a:t>treestructured</a:t>
            </a:r>
            <a:r>
              <a:rPr lang="en-US" sz="1800" b="0" i="0" u="none" strike="noStrike" baseline="0" dirty="0">
                <a:latin typeface="BemboStd-Identity-H"/>
              </a:rPr>
              <a:t>). They allow exploration of various dimensions of the data while</a:t>
            </a:r>
          </a:p>
          <a:p>
            <a:pPr algn="l"/>
            <a:r>
              <a:rPr lang="en-US" sz="1800" b="0" i="0" u="none" strike="noStrike" baseline="0" dirty="0">
                <a:latin typeface="BemboStd-Identity-H"/>
              </a:rPr>
              <a:t>maintaining the hierarchical nature of the data.</a:t>
            </a:r>
          </a:p>
          <a:p>
            <a:pPr algn="l"/>
            <a:endParaRPr lang="en-US" sz="1800" b="0" i="0" u="none" strike="noStrike" baseline="0" dirty="0">
              <a:latin typeface="BemboStd-Identity-H"/>
            </a:endParaRPr>
          </a:p>
          <a:p>
            <a:pPr algn="l"/>
            <a:r>
              <a:rPr lang="en-US" sz="1800" b="1" i="0" u="sng" strike="noStrike" baseline="0" dirty="0">
                <a:latin typeface="BemboStd-Identity-H"/>
              </a:rPr>
              <a:t>Arguments of </a:t>
            </a:r>
            <a:r>
              <a:rPr lang="en-US" sz="1800" b="1" i="0" u="sng" strike="noStrike" baseline="0" dirty="0" err="1">
                <a:latin typeface="BemboStd-Identity-H"/>
              </a:rPr>
              <a:t>treemap</a:t>
            </a:r>
            <a:r>
              <a:rPr lang="en-US" sz="1800" b="1" i="0" u="sng" strike="noStrike" baseline="0" dirty="0">
                <a:latin typeface="BemboStd-Identity-H"/>
              </a:rPr>
              <a:t>()</a:t>
            </a:r>
          </a:p>
          <a:p>
            <a:pPr algn="l"/>
            <a:endParaRPr lang="en-US" sz="1800" b="1" i="0" u="sng" strike="noStrike" baseline="0" dirty="0">
              <a:latin typeface="BemboStd-Identity-H"/>
            </a:endParaRPr>
          </a:p>
          <a:p>
            <a:r>
              <a:rPr lang="en-US" b="1" dirty="0"/>
              <a:t>index = c("Category", "</a:t>
            </a:r>
            <a:r>
              <a:rPr lang="en-US" b="1" dirty="0" err="1"/>
              <a:t>Sub.Category</a:t>
            </a:r>
            <a:r>
              <a:rPr lang="en-US" b="1" dirty="0"/>
              <a:t>", "Brand")</a:t>
            </a:r>
            <a:r>
              <a:rPr lang="en-US" dirty="0"/>
              <a:t>:</a:t>
            </a:r>
          </a:p>
          <a:p>
            <a:pPr>
              <a:buFont typeface="Arial" panose="020B0604020202020204" pitchFamily="34" charset="0"/>
              <a:buChar char="•"/>
            </a:pPr>
            <a:r>
              <a:rPr lang="en-US" dirty="0"/>
              <a:t>Specifies the hierarchical structure of the </a:t>
            </a:r>
            <a:r>
              <a:rPr lang="en-US" dirty="0" err="1"/>
              <a:t>treemap</a:t>
            </a:r>
            <a:r>
              <a:rPr lang="en-US" dirty="0"/>
              <a:t>.</a:t>
            </a:r>
          </a:p>
          <a:p>
            <a:pPr>
              <a:buFont typeface="Arial" panose="020B0604020202020204" pitchFamily="34" charset="0"/>
              <a:buChar char="•"/>
            </a:pPr>
            <a:r>
              <a:rPr lang="en-US" dirty="0"/>
              <a:t>The </a:t>
            </a:r>
            <a:r>
              <a:rPr lang="en-US" dirty="0" err="1"/>
              <a:t>treemap</a:t>
            </a:r>
            <a:r>
              <a:rPr lang="en-US" dirty="0"/>
              <a:t> will first group data by </a:t>
            </a:r>
            <a:r>
              <a:rPr lang="en-US" b="1" dirty="0"/>
              <a:t>Category</a:t>
            </a:r>
            <a:r>
              <a:rPr lang="en-US" dirty="0"/>
              <a:t>, then by </a:t>
            </a:r>
            <a:r>
              <a:rPr lang="en-US" b="1" dirty="0" err="1"/>
              <a:t>Sub.Category</a:t>
            </a:r>
            <a:r>
              <a:rPr lang="en-US" dirty="0"/>
              <a:t>, and finally by </a:t>
            </a:r>
            <a:r>
              <a:rPr lang="en-US" b="1" dirty="0"/>
              <a:t>Brand</a:t>
            </a:r>
            <a:r>
              <a:rPr lang="en-US" dirty="0"/>
              <a:t>. Each rectangle (and </a:t>
            </a:r>
            <a:r>
              <a:rPr lang="en-US" dirty="0" err="1"/>
              <a:t>subrectangle</a:t>
            </a:r>
            <a:r>
              <a:rPr lang="en-US" dirty="0"/>
              <a:t>) represents a specific category, subcategory, or brand in the dataset.</a:t>
            </a:r>
          </a:p>
          <a:p>
            <a:r>
              <a:rPr lang="en-US" b="1" dirty="0" err="1"/>
              <a:t>vSize</a:t>
            </a:r>
            <a:r>
              <a:rPr lang="en-US" b="1" dirty="0"/>
              <a:t> = "</a:t>
            </a:r>
            <a:r>
              <a:rPr lang="en-US" b="1" dirty="0" err="1"/>
              <a:t>High.Bid</a:t>
            </a:r>
            <a:r>
              <a:rPr lang="en-US" b="1" dirty="0"/>
              <a:t>"</a:t>
            </a:r>
            <a:r>
              <a:rPr lang="en-US" dirty="0"/>
              <a:t>:</a:t>
            </a:r>
          </a:p>
          <a:p>
            <a:pPr>
              <a:buFont typeface="Arial" panose="020B0604020202020204" pitchFamily="34" charset="0"/>
              <a:buChar char="•"/>
            </a:pPr>
            <a:r>
              <a:rPr lang="en-US" dirty="0"/>
              <a:t>Determines the </a:t>
            </a:r>
            <a:r>
              <a:rPr lang="en-US" b="1" dirty="0"/>
              <a:t>size of the rectangles</a:t>
            </a:r>
            <a:r>
              <a:rPr lang="en-US" dirty="0"/>
              <a:t> in the </a:t>
            </a:r>
            <a:r>
              <a:rPr lang="en-US" dirty="0" err="1"/>
              <a:t>treemap</a:t>
            </a:r>
            <a:r>
              <a:rPr lang="en-US" dirty="0"/>
              <a:t>.</a:t>
            </a:r>
          </a:p>
          <a:p>
            <a:pPr>
              <a:buFont typeface="Arial" panose="020B0604020202020204" pitchFamily="34" charset="0"/>
              <a:buChar char="•"/>
            </a:pPr>
            <a:r>
              <a:rPr lang="en-US" dirty="0"/>
              <a:t>The size of each rectangle is proportional to the </a:t>
            </a:r>
            <a:r>
              <a:rPr lang="en-US" b="1" dirty="0" err="1"/>
              <a:t>High.Bid</a:t>
            </a:r>
            <a:r>
              <a:rPr lang="en-US" dirty="0"/>
              <a:t> variable, which likely represents the highest bid amount for a product in that category or subcategory.</a:t>
            </a:r>
          </a:p>
          <a:p>
            <a:r>
              <a:rPr lang="en-US" b="1" dirty="0" err="1"/>
              <a:t>vColor</a:t>
            </a:r>
            <a:r>
              <a:rPr lang="en-US" b="1" dirty="0"/>
              <a:t> = "</a:t>
            </a:r>
            <a:r>
              <a:rPr lang="en-US" b="1" dirty="0" err="1"/>
              <a:t>negative.feedback</a:t>
            </a:r>
            <a:r>
              <a:rPr lang="en-US" b="1" dirty="0"/>
              <a:t>"</a:t>
            </a:r>
            <a:r>
              <a:rPr lang="en-US" dirty="0"/>
              <a:t>:</a:t>
            </a:r>
          </a:p>
          <a:p>
            <a:pPr>
              <a:buFont typeface="Arial" panose="020B0604020202020204" pitchFamily="34" charset="0"/>
              <a:buChar char="•"/>
            </a:pPr>
            <a:r>
              <a:rPr lang="en-US" dirty="0"/>
              <a:t>Specifies the </a:t>
            </a:r>
            <a:r>
              <a:rPr lang="en-US" b="1" dirty="0"/>
              <a:t>coloring scheme</a:t>
            </a:r>
            <a:r>
              <a:rPr lang="en-US" dirty="0"/>
              <a:t> for the rectangles based on the </a:t>
            </a:r>
            <a:r>
              <a:rPr lang="en-US" b="1" dirty="0" err="1"/>
              <a:t>negative.feedback</a:t>
            </a:r>
            <a:r>
              <a:rPr lang="en-US" dirty="0"/>
              <a:t> column.</a:t>
            </a:r>
          </a:p>
          <a:p>
            <a:pPr>
              <a:buFont typeface="Arial" panose="020B0604020202020204" pitchFamily="34" charset="0"/>
              <a:buChar char="•"/>
            </a:pPr>
            <a:r>
              <a:rPr lang="en-US" dirty="0"/>
              <a:t>The color of the rectangles will depend on the presence of negative feedback (1 for negative, 0 for non-negative).</a:t>
            </a:r>
          </a:p>
          <a:p>
            <a:r>
              <a:rPr lang="en-US" b="1" dirty="0" err="1"/>
              <a:t>fun.aggregate</a:t>
            </a:r>
            <a:r>
              <a:rPr lang="en-US" b="1" dirty="0"/>
              <a:t> = "mean"</a:t>
            </a:r>
            <a:r>
              <a:rPr lang="en-US" dirty="0"/>
              <a:t>:</a:t>
            </a:r>
          </a:p>
          <a:p>
            <a:pPr>
              <a:buFont typeface="Arial" panose="020B0604020202020204" pitchFamily="34" charset="0"/>
              <a:buChar char="•"/>
            </a:pPr>
            <a:r>
              <a:rPr lang="en-US" dirty="0"/>
              <a:t>If there are multiple entries for the same category, subcategory, or brand, this argument specifies that the </a:t>
            </a:r>
            <a:r>
              <a:rPr lang="en-US" b="1" dirty="0"/>
              <a:t>mean</a:t>
            </a:r>
            <a:r>
              <a:rPr lang="en-US" dirty="0"/>
              <a:t> value of the </a:t>
            </a:r>
            <a:r>
              <a:rPr lang="en-US" dirty="0" err="1"/>
              <a:t>High.Bid</a:t>
            </a:r>
            <a:r>
              <a:rPr lang="en-US" dirty="0"/>
              <a:t> or </a:t>
            </a:r>
            <a:r>
              <a:rPr lang="en-US" dirty="0" err="1"/>
              <a:t>negative.feedback</a:t>
            </a:r>
            <a:r>
              <a:rPr lang="en-US" dirty="0"/>
              <a:t> should be used when aggregating the data.</a:t>
            </a:r>
          </a:p>
          <a:p>
            <a:r>
              <a:rPr lang="en-US" b="1" dirty="0" err="1"/>
              <a:t>align.labels</a:t>
            </a:r>
            <a:r>
              <a:rPr lang="en-US" b="1" dirty="0"/>
              <a:t> = list(c("left", "top"), c("right", "bottom"), c("center", "center"))</a:t>
            </a:r>
            <a:r>
              <a:rPr lang="en-US" dirty="0"/>
              <a:t>:</a:t>
            </a:r>
          </a:p>
          <a:p>
            <a:pPr>
              <a:buFont typeface="Arial" panose="020B0604020202020204" pitchFamily="34" charset="0"/>
              <a:buChar char="•"/>
            </a:pPr>
            <a:r>
              <a:rPr lang="en-US" dirty="0"/>
              <a:t>This argument aligns the labels within each rectangle.</a:t>
            </a:r>
          </a:p>
          <a:p>
            <a:pPr>
              <a:buFont typeface="Arial" panose="020B0604020202020204" pitchFamily="34" charset="0"/>
              <a:buChar char="•"/>
            </a:pPr>
            <a:r>
              <a:rPr lang="en-US" dirty="0"/>
              <a:t>The alignment for labels is specified as </a:t>
            </a:r>
            <a:r>
              <a:rPr lang="en-US" b="1" dirty="0"/>
              <a:t>left and top</a:t>
            </a:r>
            <a:r>
              <a:rPr lang="en-US" dirty="0"/>
              <a:t> for the outer rectangles, </a:t>
            </a:r>
            <a:r>
              <a:rPr lang="en-US" b="1" dirty="0"/>
              <a:t>right and bottom</a:t>
            </a:r>
            <a:r>
              <a:rPr lang="en-US" dirty="0"/>
              <a:t> for the next level, and </a:t>
            </a:r>
            <a:r>
              <a:rPr lang="en-US" b="1" dirty="0"/>
              <a:t>center</a:t>
            </a:r>
            <a:r>
              <a:rPr lang="en-US" dirty="0"/>
              <a:t> for the innermost level.</a:t>
            </a:r>
          </a:p>
          <a:p>
            <a:r>
              <a:rPr lang="en-US" b="1" dirty="0"/>
              <a:t>palette = rev(</a:t>
            </a:r>
            <a:r>
              <a:rPr lang="en-US" b="1" dirty="0" err="1"/>
              <a:t>gray.colors</a:t>
            </a:r>
            <a:r>
              <a:rPr lang="en-US" b="1" dirty="0"/>
              <a:t>(3))</a:t>
            </a:r>
            <a:r>
              <a:rPr lang="en-US" dirty="0"/>
              <a:t>:</a:t>
            </a:r>
          </a:p>
          <a:p>
            <a:pPr>
              <a:buFont typeface="Arial" panose="020B0604020202020204" pitchFamily="34" charset="0"/>
              <a:buChar char="•"/>
            </a:pPr>
            <a:r>
              <a:rPr lang="en-US" dirty="0"/>
              <a:t>Specifies the </a:t>
            </a:r>
            <a:r>
              <a:rPr lang="en-US" b="1" dirty="0"/>
              <a:t>color palette</a:t>
            </a:r>
            <a:r>
              <a:rPr lang="en-US" dirty="0"/>
              <a:t> for the </a:t>
            </a:r>
            <a:r>
              <a:rPr lang="en-US" dirty="0" err="1"/>
              <a:t>treemap</a:t>
            </a:r>
            <a:r>
              <a:rPr lang="en-US" dirty="0"/>
              <a:t>.</a:t>
            </a:r>
          </a:p>
          <a:p>
            <a:pPr>
              <a:buFont typeface="Arial" panose="020B0604020202020204" pitchFamily="34" charset="0"/>
              <a:buChar char="•"/>
            </a:pPr>
            <a:r>
              <a:rPr lang="en-US" b="1" dirty="0" err="1"/>
              <a:t>gray.colors</a:t>
            </a:r>
            <a:r>
              <a:rPr lang="en-US" b="1" dirty="0"/>
              <a:t>(3)</a:t>
            </a:r>
            <a:r>
              <a:rPr lang="en-US" dirty="0"/>
              <a:t> creates a color scale with 3 shades of gray, and </a:t>
            </a:r>
            <a:r>
              <a:rPr lang="en-US" b="1" dirty="0"/>
              <a:t>rev()</a:t>
            </a:r>
            <a:r>
              <a:rPr lang="en-US" dirty="0"/>
              <a:t> reverses the order, so the darkest gray corresponds to the highest value of </a:t>
            </a:r>
            <a:r>
              <a:rPr lang="en-US" dirty="0" err="1"/>
              <a:t>negative.feedback</a:t>
            </a:r>
            <a:r>
              <a:rPr lang="en-US" dirty="0"/>
              <a:t>.</a:t>
            </a:r>
          </a:p>
          <a:p>
            <a:r>
              <a:rPr lang="en-US" b="1" dirty="0"/>
              <a:t>type = "manual"</a:t>
            </a:r>
            <a:r>
              <a:rPr lang="en-US" dirty="0"/>
              <a:t>:</a:t>
            </a:r>
          </a:p>
          <a:p>
            <a:pPr>
              <a:buFont typeface="Arial" panose="020B0604020202020204" pitchFamily="34" charset="0"/>
              <a:buChar char="•"/>
            </a:pPr>
            <a:r>
              <a:rPr lang="en-US" dirty="0"/>
              <a:t>This indicates that a </a:t>
            </a:r>
            <a:r>
              <a:rPr lang="en-US" b="1" dirty="0"/>
              <a:t>custom color scale</a:t>
            </a:r>
            <a:r>
              <a:rPr lang="en-US" dirty="0"/>
              <a:t> is being used rather than a predefined one.</a:t>
            </a:r>
          </a:p>
          <a:p>
            <a:r>
              <a:rPr lang="en-US" b="1" dirty="0"/>
              <a:t>title = ""</a:t>
            </a:r>
            <a:r>
              <a:rPr lang="en-US" dirty="0"/>
              <a:t>:</a:t>
            </a:r>
          </a:p>
          <a:p>
            <a:pPr>
              <a:buFont typeface="Arial" panose="020B0604020202020204" pitchFamily="34" charset="0"/>
              <a:buChar char="•"/>
            </a:pPr>
            <a:r>
              <a:rPr lang="en-US" dirty="0"/>
              <a:t>Removes the title from the plot, leaving it blank.</a:t>
            </a:r>
          </a:p>
          <a:p>
            <a:pPr algn="l"/>
            <a:endParaRPr dirty="0"/>
          </a:p>
        </p:txBody>
      </p:sp>
      <p:sp>
        <p:nvSpPr>
          <p:cNvPr id="306" name="Google Shape;30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A large set of auctions from eBay.com, hierarchically ordered by item category, sub-category, and brand.</a:t>
            </a:r>
          </a:p>
          <a:p>
            <a:pPr algn="l"/>
            <a:endParaRPr lang="en-US" sz="1800" b="0" i="0" u="none" strike="noStrike" baseline="0" dirty="0">
              <a:latin typeface="BemboStd-Identity-H"/>
            </a:endParaRPr>
          </a:p>
          <a:p>
            <a:pPr algn="l"/>
            <a:r>
              <a:rPr lang="en-US" sz="1800" b="0" i="0" u="none" strike="noStrike" baseline="0" dirty="0">
                <a:latin typeface="BemboStd-Identity-H"/>
              </a:rPr>
              <a:t>Size of the rectangle is used to represent the average closing price (which reflects item value) and color intensity represents the percent of sellers with negative feedback (a negative seller feedback indicates buyer dissatisfaction in past transactions and is often indicative of fraudulent seller behavior).</a:t>
            </a:r>
            <a:endParaRPr dirty="0"/>
          </a:p>
        </p:txBody>
      </p:sp>
      <p:sp>
        <p:nvSpPr>
          <p:cNvPr id="315" name="Google Shape;31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Need google </a:t>
            </a:r>
            <a:r>
              <a:rPr lang="en-US" dirty="0" err="1"/>
              <a:t>api</a:t>
            </a:r>
            <a:r>
              <a:rPr lang="en-US" dirty="0"/>
              <a:t> key to generate the map.</a:t>
            </a:r>
            <a:endParaRPr dirty="0"/>
          </a:p>
        </p:txBody>
      </p:sp>
      <p:sp>
        <p:nvSpPr>
          <p:cNvPr id="330" name="Google Shape;33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mboStd-Identity-H"/>
              </a:rPr>
              <a:t>three possible tasks:</a:t>
            </a:r>
          </a:p>
          <a:p>
            <a:pPr marL="228600" indent="0" algn="l">
              <a:buNone/>
            </a:pPr>
            <a:r>
              <a:rPr lang="en-US" sz="1800" b="0" i="0" u="none" strike="noStrike" baseline="0" dirty="0">
                <a:latin typeface="BemboStd-Identity-H"/>
              </a:rPr>
              <a:t>1. supervised predictive task, where the outcome variable of interest is the median value of a home in the tract (MEDV).</a:t>
            </a:r>
          </a:p>
          <a:p>
            <a:pPr algn="l"/>
            <a:r>
              <a:rPr lang="en-US" sz="1800" b="0" i="0" u="none" strike="noStrike" baseline="0" dirty="0">
                <a:latin typeface="BemboStd-Identity-H"/>
              </a:rPr>
              <a:t>2. supervised classification task, where the outcome variable of interest is the binary variable CAT.MEDV that indicates whether the home value is above or below $30,000. </a:t>
            </a:r>
          </a:p>
          <a:p>
            <a:pPr algn="l"/>
            <a:r>
              <a:rPr lang="en-US" sz="1800" b="0" i="0" u="none" strike="noStrike" baseline="0" dirty="0">
                <a:latin typeface="BemboStd-Identity-H"/>
              </a:rPr>
              <a:t>3. unsupervised task, where the goal is to cluster census tracts.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538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This is useful in the early stages of getting familiar with the data structure, the amount and types of variables, the volume and type of missing values, etc.</a:t>
            </a:r>
          </a:p>
          <a:p>
            <a:pPr algn="l"/>
            <a:endParaRPr lang="en-US" sz="1800" b="0" i="0" u="none" strike="noStrike" baseline="0" dirty="0">
              <a:latin typeface="BemboStd-Identity-H"/>
            </a:endParaRPr>
          </a:p>
          <a:p>
            <a:pPr algn="l"/>
            <a:r>
              <a:rPr lang="en-US" sz="1800" b="0" i="0" u="none" strike="noStrike" baseline="0" dirty="0">
                <a:latin typeface="BemboStd-Identity-H"/>
              </a:rPr>
              <a:t>Bar charts are useful for comparing a single statistic (e.g., average, count, percentage) across groups. The height of the bar (or length in a horizontal display) represents the value of the statistic, and different bars correspond to different groups.</a:t>
            </a:r>
            <a:endParaRPr dirty="0"/>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94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This is useful in the early stages of getting familiar with the data structure, the amount and types of variables, the volume and type of missing values, etc.</a:t>
            </a:r>
          </a:p>
          <a:p>
            <a:pPr algn="l"/>
            <a:endParaRPr lang="en-US" sz="1800" b="0" i="0" u="none" strike="noStrike" baseline="0" dirty="0">
              <a:latin typeface="BemboStd-Identity-H"/>
            </a:endParaRPr>
          </a:p>
          <a:p>
            <a:pPr algn="l"/>
            <a:r>
              <a:rPr lang="en-US" sz="1800" b="0" i="0" u="none" strike="noStrike" baseline="0" dirty="0">
                <a:latin typeface="BemboStd-Identity-H"/>
              </a:rPr>
              <a:t>Bar charts are useful for comparing a single statistic (e.g., average, count, percentage) across groups. The height of the bar (or length in a horizontal display) represents the value of the statistic, and different bars correspond to different groups.</a:t>
            </a:r>
            <a:endParaRPr dirty="0"/>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The nature of the data mining task and domain knowledge about the data will affect the use of basic charts in terms of the amount of time and effort allocated to different variables. In supervised learning, there will be more focus on the outcome variable. In scatter plots, the outcome variable is typically associated with the </a:t>
            </a:r>
            <a:r>
              <a:rPr lang="en-US" sz="1800" b="0" i="1" u="none" strike="noStrike" baseline="0" dirty="0">
                <a:latin typeface="CMMI12"/>
              </a:rPr>
              <a:t>y</a:t>
            </a:r>
            <a:r>
              <a:rPr lang="en-US" sz="1800" b="0" i="0" u="none" strike="noStrike" baseline="0" dirty="0">
                <a:latin typeface="BemboStd-Identity-H"/>
              </a:rPr>
              <a:t>-axis. In unsupervised learning (for the purpose of data reduction or clustering), basic plots that convey relationships (such as scatter plots) are preferred.</a:t>
            </a:r>
          </a:p>
          <a:p>
            <a:pPr algn="l"/>
            <a:endParaRPr lang="en-US" sz="1800" b="0" i="0" u="none" strike="noStrike" baseline="0" dirty="0">
              <a:latin typeface="BemboStd-Identity-H"/>
            </a:endParaRPr>
          </a:p>
          <a:p>
            <a:pPr algn="l"/>
            <a:r>
              <a:rPr lang="en-US" sz="1800" b="0" i="0" u="none" strike="noStrike" baseline="0" dirty="0">
                <a:latin typeface="BemboStd-Identity-H"/>
              </a:rPr>
              <a:t>Useful for prediction and clustering.</a:t>
            </a:r>
            <a:endParaRPr dirty="0"/>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sz="1800" b="0" i="0" u="none" strike="noStrike" baseline="0" dirty="0">
                <a:latin typeface="BemboStd-Identity-H"/>
              </a:rPr>
              <a:t>The </a:t>
            </a:r>
            <a:r>
              <a:rPr lang="en-US" sz="1800" b="0" i="1" u="none" strike="noStrike" baseline="0" dirty="0">
                <a:latin typeface="BemboStd-Italic-Identity-H"/>
              </a:rPr>
              <a:t>boxplot </a:t>
            </a:r>
            <a:r>
              <a:rPr lang="en-US" sz="1800" b="0" i="0" u="none" strike="noStrike" baseline="0" dirty="0">
                <a:latin typeface="BemboStd-Identity-H"/>
              </a:rPr>
              <a:t>and the </a:t>
            </a:r>
            <a:r>
              <a:rPr lang="en-US" sz="1800" b="0" i="1" u="none" strike="noStrike" baseline="0" dirty="0">
                <a:latin typeface="BemboStd-Italic-Identity-H"/>
              </a:rPr>
              <a:t>histogram </a:t>
            </a:r>
            <a:r>
              <a:rPr lang="en-US" sz="1800" b="0" i="0" u="none" strike="noStrike" baseline="0" dirty="0">
                <a:latin typeface="BemboStd-Identity-H"/>
              </a:rPr>
              <a:t>are two plots that display the entire distribution of a numerical variable. Although averages are very popular and useful summary statistics, there is usually much to be gained by looking at additional statistics such as the median and standard deviation of a variable, and even more so by examining the entire distribution.</a:t>
            </a:r>
            <a:endParaRPr dirty="0"/>
          </a:p>
        </p:txBody>
      </p:sp>
      <p:sp>
        <p:nvSpPr>
          <p:cNvPr id="141" name="Google Shape;14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5" name="Google Shape;25;p3"/>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6" name="Google Shape;26;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2" name="Google Shape;32;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6"/>
          <p:cNvSpPr/>
          <p:nvPr/>
        </p:nvSpPr>
        <p:spPr>
          <a:xfrm>
            <a:off x="65088" y="69850"/>
            <a:ext cx="9013825" cy="6691313"/>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6"/>
          <p:cNvSpPr/>
          <p:nvPr/>
        </p:nvSpPr>
        <p:spPr>
          <a:xfrm>
            <a:off x="63500" y="1449388"/>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6"/>
          <p:cNvSpPr/>
          <p:nvPr/>
        </p:nvSpPr>
        <p:spPr>
          <a:xfrm>
            <a:off x="63500" y="1397000"/>
            <a:ext cx="9020175"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6"/>
          <p:cNvSpPr/>
          <p:nvPr/>
        </p:nvSpPr>
        <p:spPr>
          <a:xfrm>
            <a:off x="63500" y="2976563"/>
            <a:ext cx="9020175"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45;p6"/>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46" name="Google Shape;46;p6"/>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7"/>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7"/>
          <p:cNvSpPr/>
          <p:nvPr/>
        </p:nvSpPr>
        <p:spPr>
          <a:xfrm>
            <a:off x="65313" y="69755"/>
            <a:ext cx="9013372"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7"/>
          <p:cNvSpPr/>
          <p:nvPr/>
        </p:nvSpPr>
        <p:spPr>
          <a:xfrm rot="10800000" flipH="1">
            <a:off x="69850" y="2376488"/>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7"/>
          <p:cNvSpPr/>
          <p:nvPr/>
        </p:nvSpPr>
        <p:spPr>
          <a:xfrm>
            <a:off x="69850" y="2341563"/>
            <a:ext cx="901382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p7"/>
          <p:cNvSpPr/>
          <p:nvPr/>
        </p:nvSpPr>
        <p:spPr>
          <a:xfrm>
            <a:off x="68263" y="2468563"/>
            <a:ext cx="9015412"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7"/>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8"/>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5" name="Google Shape;65;p8"/>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6" name="Google Shape;66;p8"/>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6" name="Google Shape;76;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p:nvPr/>
        </p:nvSpPr>
        <p:spPr>
          <a:xfrm rot="10800000" flipH="1">
            <a:off x="68263" y="4683125"/>
            <a:ext cx="900747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Baskerville"/>
              <a:buNone/>
              <a:defRPr sz="1600"/>
            </a:lvl1pPr>
            <a:lvl2pPr marL="914400" lvl="1" indent="-293369"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19" algn="l">
              <a:spcBef>
                <a:spcPts val="375"/>
              </a:spcBef>
              <a:spcAft>
                <a:spcPts val="0"/>
              </a:spcAft>
              <a:buSzPts val="720"/>
              <a:buChar char="⚫"/>
              <a:defRPr sz="900"/>
            </a:lvl4pPr>
            <a:lvl5pPr marL="2286000" lvl="4" indent="-285750" algn="l">
              <a:spcBef>
                <a:spcPts val="375"/>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75"/>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6" name="Google Shape;86;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09600" y="14478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Data </a:t>
            </a:r>
            <a:r>
              <a:rPr lang="en-US"/>
              <a:t>Exploration and Visualization</a:t>
            </a:r>
            <a:endParaRPr dirty="0"/>
          </a:p>
        </p:txBody>
      </p:sp>
      <p:sp>
        <p:nvSpPr>
          <p:cNvPr id="107" name="Google Shape;107;p13"/>
          <p:cNvSpPr txBox="1">
            <a:spLocks noGrp="1"/>
          </p:cNvSpPr>
          <p:nvPr>
            <p:ph type="ftr" idx="11"/>
          </p:nvPr>
        </p:nvSpPr>
        <p:spPr>
          <a:xfrm>
            <a:off x="914400" y="6172200"/>
            <a:ext cx="52179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Galit Shmueli and Peter Bruce 2017    rev Sep 14, 2019</a:t>
            </a:r>
            <a:endParaRPr/>
          </a:p>
        </p:txBody>
      </p:sp>
      <p:sp>
        <p:nvSpPr>
          <p:cNvPr id="108" name="Google Shape;108;p13"/>
          <p:cNvSpPr txBox="1"/>
          <p:nvPr/>
        </p:nvSpPr>
        <p:spPr>
          <a:xfrm>
            <a:off x="808400" y="3824963"/>
            <a:ext cx="7010400" cy="123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accent2"/>
                </a:solidFill>
                <a:latin typeface="Libre Franklin"/>
                <a:ea typeface="Libre Franklin"/>
                <a:cs typeface="Libre Franklin"/>
                <a:sym typeface="Libre Franklin"/>
              </a:rPr>
              <a:t>Data Mining for Business Analytics in R</a:t>
            </a:r>
            <a:endParaRPr/>
          </a:p>
          <a:p>
            <a:pPr marL="0" marR="0" lvl="0" indent="0" algn="l" rtl="0">
              <a:spcBef>
                <a:spcPts val="1400"/>
              </a:spcBef>
              <a:spcAft>
                <a:spcPts val="0"/>
              </a:spcAft>
              <a:buNone/>
            </a:pPr>
            <a:r>
              <a:rPr lang="en-US" sz="2800" b="1" i="0" u="none" strike="noStrike" cap="none">
                <a:solidFill>
                  <a:schemeClr val="dk2"/>
                </a:solidFill>
                <a:latin typeface="Libre Franklin"/>
                <a:ea typeface="Libre Franklin"/>
                <a:cs typeface="Libre Franklin"/>
                <a:sym typeface="Libre Franklin"/>
              </a:rPr>
              <a:t>Shmueli, Bruce, Yahav, Patel &amp; Lichtendahl</a:t>
            </a:r>
            <a:endParaRPr sz="2800" b="1" i="0" u="none" strike="noStrike" cap="none">
              <a:solidFill>
                <a:schemeClr val="dk2"/>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914400" y="274638"/>
            <a:ext cx="7391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Boxplots</a:t>
            </a:r>
            <a:endParaRPr/>
          </a:p>
        </p:txBody>
      </p:sp>
      <p:sp>
        <p:nvSpPr>
          <p:cNvPr id="164" name="Google Shape;164;p20"/>
          <p:cNvSpPr txBox="1">
            <a:spLocks noGrp="1"/>
          </p:cNvSpPr>
          <p:nvPr>
            <p:ph type="body" idx="1"/>
          </p:nvPr>
        </p:nvSpPr>
        <p:spPr>
          <a:xfrm>
            <a:off x="4953000" y="2209800"/>
            <a:ext cx="3975100" cy="3198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dirty="0">
                <a:latin typeface="Libre Franklin"/>
                <a:ea typeface="Libre Franklin"/>
                <a:cs typeface="Libre Franklin"/>
                <a:sym typeface="Libre Franklin"/>
              </a:rPr>
              <a:t>Houses in neighborhoods on Charles river (1) are more valuable than those not  (0)</a:t>
            </a:r>
            <a:endParaRPr dirty="0"/>
          </a:p>
        </p:txBody>
      </p:sp>
      <p:sp>
        <p:nvSpPr>
          <p:cNvPr id="165" name="Google Shape;165;p20"/>
          <p:cNvSpPr/>
          <p:nvPr/>
        </p:nvSpPr>
        <p:spPr>
          <a:xfrm>
            <a:off x="533400" y="1524000"/>
            <a:ext cx="8140700" cy="488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Side-by-side boxplots are useful for comparing subgroups</a:t>
            </a:r>
            <a:endParaRPr/>
          </a:p>
        </p:txBody>
      </p:sp>
      <p:pic>
        <p:nvPicPr>
          <p:cNvPr id="166" name="Google Shape;166;p20"/>
          <p:cNvPicPr preferRelativeResize="0"/>
          <p:nvPr/>
        </p:nvPicPr>
        <p:blipFill rotWithShape="1">
          <a:blip r:embed="rId3">
            <a:alphaModFix/>
          </a:blip>
          <a:srcRect/>
          <a:stretch/>
        </p:blipFill>
        <p:spPr>
          <a:xfrm>
            <a:off x="609600" y="2057400"/>
            <a:ext cx="4210050" cy="3486150"/>
          </a:xfrm>
          <a:prstGeom prst="rect">
            <a:avLst/>
          </a:prstGeom>
          <a:noFill/>
          <a:ln>
            <a:noFill/>
          </a:ln>
        </p:spPr>
      </p:pic>
      <p:sp>
        <p:nvSpPr>
          <p:cNvPr id="167" name="Google Shape;167;p20"/>
          <p:cNvSpPr/>
          <p:nvPr/>
        </p:nvSpPr>
        <p:spPr>
          <a:xfrm>
            <a:off x="609600" y="5638800"/>
            <a:ext cx="80010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boxplot of MEDV for different values of CHAS</a:t>
            </a:r>
            <a:endParaRPr dirty="0"/>
          </a:p>
          <a:p>
            <a:pPr marL="0" marR="0" lvl="0" indent="0" algn="l" rtl="0">
              <a:spcBef>
                <a:spcPts val="0"/>
              </a:spcBef>
              <a:spcAft>
                <a:spcPts val="0"/>
              </a:spcAft>
              <a:buNone/>
            </a:pP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boxplot(</a:t>
            </a:r>
            <a:r>
              <a:rPr lang="en-US" sz="1400" dirty="0" err="1">
                <a:solidFill>
                  <a:schemeClr val="dk1"/>
                </a:solidFill>
                <a:latin typeface="Courier New"/>
                <a:ea typeface="Courier New"/>
                <a:cs typeface="Courier New"/>
                <a:sym typeface="Courier New"/>
              </a:rPr>
              <a:t>housing.df$MEDV</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housing.df$CHAS</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xlab</a:t>
            </a:r>
            <a:r>
              <a:rPr lang="en-US" sz="1400" dirty="0">
                <a:solidFill>
                  <a:schemeClr val="dk1"/>
                </a:solidFill>
                <a:latin typeface="Courier New"/>
                <a:ea typeface="Courier New"/>
                <a:cs typeface="Courier New"/>
                <a:sym typeface="Courier New"/>
              </a:rPr>
              <a:t> = "CHAS", </a:t>
            </a:r>
            <a:r>
              <a:rPr lang="en-US" sz="1400" dirty="0" err="1">
                <a:solidFill>
                  <a:schemeClr val="dk1"/>
                </a:solidFill>
                <a:latin typeface="Courier New"/>
                <a:ea typeface="Courier New"/>
                <a:cs typeface="Courier New"/>
                <a:sym typeface="Courier New"/>
              </a:rPr>
              <a:t>ylab</a:t>
            </a:r>
            <a:r>
              <a:rPr lang="en-US" sz="1400" dirty="0">
                <a:solidFill>
                  <a:schemeClr val="dk1"/>
                </a:solidFill>
                <a:latin typeface="Courier New"/>
                <a:ea typeface="Courier New"/>
                <a:cs typeface="Courier New"/>
                <a:sym typeface="Courier New"/>
              </a:rPr>
              <a:t> = "MEDV")</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1"/>
          <p:cNvPicPr preferRelativeResize="0"/>
          <p:nvPr/>
        </p:nvPicPr>
        <p:blipFill rotWithShape="1">
          <a:blip r:embed="rId3">
            <a:alphaModFix/>
          </a:blip>
          <a:srcRect/>
          <a:stretch/>
        </p:blipFill>
        <p:spPr>
          <a:xfrm>
            <a:off x="1143000" y="2438400"/>
            <a:ext cx="2409825" cy="3343275"/>
          </a:xfrm>
          <a:prstGeom prst="rect">
            <a:avLst/>
          </a:prstGeom>
          <a:noFill/>
          <a:ln>
            <a:noFill/>
          </a:ln>
        </p:spPr>
      </p:pic>
      <p:sp>
        <p:nvSpPr>
          <p:cNvPr id="174" name="Google Shape;174;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Box Plot</a:t>
            </a:r>
            <a:endParaRPr/>
          </a:p>
        </p:txBody>
      </p:sp>
      <p:sp>
        <p:nvSpPr>
          <p:cNvPr id="175" name="Google Shape;175;p21"/>
          <p:cNvSpPr txBox="1">
            <a:spLocks noGrp="1"/>
          </p:cNvSpPr>
          <p:nvPr>
            <p:ph type="body" idx="1"/>
          </p:nvPr>
        </p:nvSpPr>
        <p:spPr>
          <a:xfrm>
            <a:off x="4933950" y="1447800"/>
            <a:ext cx="3749675"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Font typeface="Noto Sans Symbols"/>
              <a:buChar char="⚫"/>
            </a:pPr>
            <a:r>
              <a:rPr lang="en-US">
                <a:latin typeface="Libre Franklin"/>
                <a:ea typeface="Libre Franklin"/>
                <a:cs typeface="Libre Franklin"/>
                <a:sym typeface="Libre Franklin"/>
              </a:rPr>
              <a:t>Top outliers defined as those above Q3+1.5(Q3-Q1).</a:t>
            </a:r>
            <a:endParaRPr/>
          </a:p>
          <a:p>
            <a:pPr marL="274320" lvl="0" indent="-274320" algn="l" rtl="0">
              <a:spcBef>
                <a:spcPts val="580"/>
              </a:spcBef>
              <a:spcAft>
                <a:spcPts val="0"/>
              </a:spcAft>
              <a:buSzPts val="2210"/>
              <a:buFont typeface="Noto Sans Symbols"/>
              <a:buChar char="⚫"/>
            </a:pPr>
            <a:r>
              <a:rPr lang="en-US">
                <a:latin typeface="Libre Franklin"/>
                <a:ea typeface="Libre Franklin"/>
                <a:cs typeface="Libre Franklin"/>
                <a:sym typeface="Libre Franklin"/>
              </a:rPr>
              <a:t>“max” = maximum of non-outliers</a:t>
            </a:r>
            <a:endParaRPr/>
          </a:p>
          <a:p>
            <a:pPr marL="274320" lvl="0" indent="-274320" algn="l" rtl="0">
              <a:spcBef>
                <a:spcPts val="580"/>
              </a:spcBef>
              <a:spcAft>
                <a:spcPts val="0"/>
              </a:spcAft>
              <a:buSzPts val="2210"/>
              <a:buFont typeface="Noto Sans Symbols"/>
              <a:buChar char="⚫"/>
            </a:pPr>
            <a:r>
              <a:rPr lang="en-US">
                <a:latin typeface="Libre Franklin"/>
                <a:ea typeface="Libre Franklin"/>
                <a:cs typeface="Libre Franklin"/>
                <a:sym typeface="Libre Franklin"/>
              </a:rPr>
              <a:t>Analogous definitions for bottom outliers and for “min”</a:t>
            </a:r>
            <a:endParaRPr/>
          </a:p>
          <a:p>
            <a:pPr marL="274320" lvl="0" indent="-274320" algn="l" rtl="0">
              <a:spcBef>
                <a:spcPts val="580"/>
              </a:spcBef>
              <a:spcAft>
                <a:spcPts val="0"/>
              </a:spcAft>
              <a:buSzPts val="2210"/>
              <a:buFont typeface="Noto Sans Symbols"/>
              <a:buChar char="⚫"/>
            </a:pPr>
            <a:r>
              <a:rPr lang="en-US">
                <a:latin typeface="Libre Franklin"/>
                <a:ea typeface="Libre Franklin"/>
                <a:cs typeface="Libre Franklin"/>
                <a:sym typeface="Libre Franklin"/>
              </a:rPr>
              <a:t>Details may differ across software</a:t>
            </a:r>
            <a:endParaRPr/>
          </a:p>
          <a:p>
            <a:pPr marL="274320" lvl="0" indent="-133985" algn="l" rtl="0">
              <a:spcBef>
                <a:spcPts val="580"/>
              </a:spcBef>
              <a:spcAft>
                <a:spcPts val="0"/>
              </a:spcAft>
              <a:buSzPts val="2210"/>
              <a:buFont typeface="Noto Sans Symbols"/>
              <a:buNone/>
            </a:pPr>
            <a:endParaRPr>
              <a:latin typeface="Libre Franklin"/>
              <a:ea typeface="Libre Franklin"/>
              <a:cs typeface="Libre Franklin"/>
              <a:sym typeface="Libre Franklin"/>
            </a:endParaRPr>
          </a:p>
          <a:p>
            <a:pPr marL="274320" lvl="0" indent="-133985" algn="l" rtl="0">
              <a:spcBef>
                <a:spcPts val="580"/>
              </a:spcBef>
              <a:spcAft>
                <a:spcPts val="0"/>
              </a:spcAft>
              <a:buSzPts val="2210"/>
              <a:buFont typeface="Noto Sans Symbols"/>
              <a:buNone/>
            </a:pPr>
            <a:endParaRPr>
              <a:latin typeface="Libre Franklin"/>
              <a:ea typeface="Libre Franklin"/>
              <a:cs typeface="Libre Franklin"/>
              <a:sym typeface="Libre Franklin"/>
            </a:endParaRPr>
          </a:p>
        </p:txBody>
      </p:sp>
      <p:sp>
        <p:nvSpPr>
          <p:cNvPr id="176" name="Google Shape;176;p21"/>
          <p:cNvSpPr txBox="1"/>
          <p:nvPr/>
        </p:nvSpPr>
        <p:spPr>
          <a:xfrm>
            <a:off x="3733800" y="4419600"/>
            <a:ext cx="6858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Median</a:t>
            </a:r>
            <a:endParaRPr/>
          </a:p>
        </p:txBody>
      </p:sp>
      <p:sp>
        <p:nvSpPr>
          <p:cNvPr id="177" name="Google Shape;177;p21"/>
          <p:cNvSpPr txBox="1"/>
          <p:nvPr/>
        </p:nvSpPr>
        <p:spPr>
          <a:xfrm>
            <a:off x="3733800" y="4876800"/>
            <a:ext cx="9144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Quartile 1</a:t>
            </a:r>
            <a:endParaRPr/>
          </a:p>
        </p:txBody>
      </p:sp>
      <p:cxnSp>
        <p:nvCxnSpPr>
          <p:cNvPr id="178" name="Google Shape;178;p21"/>
          <p:cNvCxnSpPr>
            <a:endCxn id="176" idx="1"/>
          </p:cNvCxnSpPr>
          <p:nvPr/>
        </p:nvCxnSpPr>
        <p:spPr>
          <a:xfrm rot="10800000" flipH="1">
            <a:off x="3429000" y="4557712"/>
            <a:ext cx="304800" cy="14400"/>
          </a:xfrm>
          <a:prstGeom prst="straightConnector1">
            <a:avLst/>
          </a:prstGeom>
          <a:noFill/>
          <a:ln w="9525" cap="flat" cmpd="sng">
            <a:solidFill>
              <a:srgbClr val="AE350A"/>
            </a:solidFill>
            <a:prstDash val="solid"/>
            <a:round/>
            <a:headEnd type="none" w="sm" len="sm"/>
            <a:tailEnd type="none" w="sm" len="sm"/>
          </a:ln>
        </p:spPr>
      </p:cxnSp>
      <p:cxnSp>
        <p:nvCxnSpPr>
          <p:cNvPr id="179" name="Google Shape;179;p21"/>
          <p:cNvCxnSpPr>
            <a:endCxn id="177" idx="1"/>
          </p:cNvCxnSpPr>
          <p:nvPr/>
        </p:nvCxnSpPr>
        <p:spPr>
          <a:xfrm>
            <a:off x="3429000" y="4800712"/>
            <a:ext cx="304800" cy="214200"/>
          </a:xfrm>
          <a:prstGeom prst="straightConnector1">
            <a:avLst/>
          </a:prstGeom>
          <a:noFill/>
          <a:ln w="9525" cap="flat" cmpd="sng">
            <a:solidFill>
              <a:srgbClr val="AE350A"/>
            </a:solidFill>
            <a:prstDash val="solid"/>
            <a:round/>
            <a:headEnd type="none" w="sm" len="sm"/>
            <a:tailEnd type="none" w="sm" len="sm"/>
          </a:ln>
        </p:spPr>
      </p:cxnSp>
      <p:sp>
        <p:nvSpPr>
          <p:cNvPr id="180" name="Google Shape;180;p21"/>
          <p:cNvSpPr txBox="1"/>
          <p:nvPr/>
        </p:nvSpPr>
        <p:spPr>
          <a:xfrm>
            <a:off x="3505200" y="3609975"/>
            <a:ext cx="6096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“max”</a:t>
            </a:r>
            <a:endParaRPr/>
          </a:p>
        </p:txBody>
      </p:sp>
      <p:sp>
        <p:nvSpPr>
          <p:cNvPr id="181" name="Google Shape;181;p21"/>
          <p:cNvSpPr txBox="1"/>
          <p:nvPr/>
        </p:nvSpPr>
        <p:spPr>
          <a:xfrm>
            <a:off x="3505200" y="5257800"/>
            <a:ext cx="7620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“min”</a:t>
            </a:r>
            <a:endParaRPr/>
          </a:p>
        </p:txBody>
      </p:sp>
      <p:sp>
        <p:nvSpPr>
          <p:cNvPr id="182" name="Google Shape;182;p21"/>
          <p:cNvSpPr txBox="1"/>
          <p:nvPr/>
        </p:nvSpPr>
        <p:spPr>
          <a:xfrm>
            <a:off x="3733800" y="2971800"/>
            <a:ext cx="677863"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outliers</a:t>
            </a:r>
            <a:endParaRPr/>
          </a:p>
        </p:txBody>
      </p:sp>
      <p:cxnSp>
        <p:nvCxnSpPr>
          <p:cNvPr id="183" name="Google Shape;183;p21"/>
          <p:cNvCxnSpPr/>
          <p:nvPr/>
        </p:nvCxnSpPr>
        <p:spPr>
          <a:xfrm>
            <a:off x="3276600" y="3124200"/>
            <a:ext cx="381000" cy="1588"/>
          </a:xfrm>
          <a:prstGeom prst="straightConnector1">
            <a:avLst/>
          </a:prstGeom>
          <a:noFill/>
          <a:ln w="9525" cap="flat" cmpd="sng">
            <a:solidFill>
              <a:srgbClr val="AE350A"/>
            </a:solidFill>
            <a:prstDash val="solid"/>
            <a:round/>
            <a:headEnd type="none" w="sm" len="sm"/>
            <a:tailEnd type="none" w="sm" len="sm"/>
          </a:ln>
        </p:spPr>
      </p:cxnSp>
      <p:sp>
        <p:nvSpPr>
          <p:cNvPr id="184" name="Google Shape;184;p21"/>
          <p:cNvSpPr txBox="1"/>
          <p:nvPr/>
        </p:nvSpPr>
        <p:spPr>
          <a:xfrm>
            <a:off x="3722688" y="4114800"/>
            <a:ext cx="849312"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Quartile 3</a:t>
            </a:r>
            <a:endParaRPr/>
          </a:p>
        </p:txBody>
      </p:sp>
      <p:cxnSp>
        <p:nvCxnSpPr>
          <p:cNvPr id="185" name="Google Shape;185;p21"/>
          <p:cNvCxnSpPr>
            <a:endCxn id="184" idx="1"/>
          </p:cNvCxnSpPr>
          <p:nvPr/>
        </p:nvCxnSpPr>
        <p:spPr>
          <a:xfrm rot="10800000" flipH="1">
            <a:off x="3352788" y="4252912"/>
            <a:ext cx="369900" cy="90600"/>
          </a:xfrm>
          <a:prstGeom prst="straightConnector1">
            <a:avLst/>
          </a:prstGeom>
          <a:noFill/>
          <a:ln w="9525" cap="flat" cmpd="sng">
            <a:solidFill>
              <a:srgbClr val="AE350A"/>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Box Plot</a:t>
            </a:r>
            <a:endParaRPr dirty="0"/>
          </a:p>
        </p:txBody>
      </p:sp>
      <p:sp>
        <p:nvSpPr>
          <p:cNvPr id="175" name="Google Shape;175;p21"/>
          <p:cNvSpPr txBox="1">
            <a:spLocks noGrp="1"/>
          </p:cNvSpPr>
          <p:nvPr>
            <p:ph type="body" idx="1"/>
          </p:nvPr>
        </p:nvSpPr>
        <p:spPr>
          <a:xfrm>
            <a:off x="4933950" y="274638"/>
            <a:ext cx="3933825" cy="6430962"/>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dirty="0">
                <a:solidFill>
                  <a:srgbClr val="242424"/>
                </a:solidFill>
                <a:highlight>
                  <a:srgbClr val="FFFFFF"/>
                </a:highlight>
                <a:latin typeface="source-serif-pro"/>
              </a:rPr>
              <a:t>M</a:t>
            </a:r>
            <a:r>
              <a:rPr lang="en-US" sz="1800" b="0" i="0" dirty="0">
                <a:solidFill>
                  <a:srgbClr val="242424"/>
                </a:solidFill>
                <a:effectLst/>
                <a:highlight>
                  <a:srgbClr val="FFFFFF"/>
                </a:highlight>
                <a:latin typeface="source-serif-pro"/>
              </a:rPr>
              <a:t>edian (Q2/50th Percentile): the middle value of the dataset.</a:t>
            </a:r>
          </a:p>
          <a:p>
            <a:pPr algn="l">
              <a:buFont typeface="Arial" panose="020B0604020202020204" pitchFamily="34" charset="0"/>
              <a:buChar char="•"/>
            </a:pPr>
            <a:r>
              <a:rPr lang="en-US" sz="1800" dirty="0">
                <a:solidFill>
                  <a:srgbClr val="242424"/>
                </a:solidFill>
                <a:highlight>
                  <a:srgbClr val="FFFFFF"/>
                </a:highlight>
                <a:latin typeface="source-serif-pro"/>
              </a:rPr>
              <a:t>F</a:t>
            </a:r>
            <a:r>
              <a:rPr lang="en-US" sz="1800" b="0" i="0" dirty="0">
                <a:solidFill>
                  <a:srgbClr val="242424"/>
                </a:solidFill>
                <a:effectLst/>
                <a:highlight>
                  <a:srgbClr val="FFFFFF"/>
                </a:highlight>
                <a:latin typeface="source-serif-pro"/>
              </a:rPr>
              <a:t>irst quartile (Q1/25th Percentile): the middle number between the smallest number (not the “minimum”) and the median of the dataset.</a:t>
            </a:r>
          </a:p>
          <a:p>
            <a:pPr algn="l">
              <a:buFont typeface="Arial" panose="020B0604020202020204" pitchFamily="34" charset="0"/>
              <a:buChar char="•"/>
            </a:pPr>
            <a:r>
              <a:rPr lang="en-US" sz="1800" dirty="0">
                <a:solidFill>
                  <a:srgbClr val="242424"/>
                </a:solidFill>
                <a:highlight>
                  <a:srgbClr val="FFFFFF"/>
                </a:highlight>
                <a:latin typeface="source-serif-pro"/>
              </a:rPr>
              <a:t>T</a:t>
            </a:r>
            <a:r>
              <a:rPr lang="en-US" sz="1800" b="0" i="0" dirty="0">
                <a:solidFill>
                  <a:srgbClr val="242424"/>
                </a:solidFill>
                <a:effectLst/>
                <a:highlight>
                  <a:srgbClr val="FFFFFF"/>
                </a:highlight>
                <a:latin typeface="source-serif-pro"/>
              </a:rPr>
              <a:t>hird quartile (Q3/75th Percentile): the middle value between the median and the highest value (not the “maximum”) of the dataset.</a:t>
            </a:r>
          </a:p>
          <a:p>
            <a:pPr algn="l">
              <a:buFont typeface="Arial" panose="020B0604020202020204" pitchFamily="34" charset="0"/>
              <a:buChar char="•"/>
            </a:pPr>
            <a:r>
              <a:rPr lang="en-US" sz="1800" b="1" i="0" dirty="0" err="1">
                <a:solidFill>
                  <a:srgbClr val="242424"/>
                </a:solidFill>
                <a:effectLst/>
                <a:highlight>
                  <a:srgbClr val="FFFFFF"/>
                </a:highlight>
                <a:latin typeface="source-serif-pro"/>
              </a:rPr>
              <a:t>InterQuartile</a:t>
            </a:r>
            <a:r>
              <a:rPr lang="en-US" sz="1800" b="1" i="0" dirty="0">
                <a:solidFill>
                  <a:srgbClr val="242424"/>
                </a:solidFill>
                <a:effectLst/>
                <a:highlight>
                  <a:srgbClr val="FFFFFF"/>
                </a:highlight>
                <a:latin typeface="source-serif-pro"/>
              </a:rPr>
              <a:t> Range (IQR)</a:t>
            </a:r>
            <a:r>
              <a:rPr lang="en-US" sz="1800" b="0" i="0" dirty="0">
                <a:solidFill>
                  <a:srgbClr val="242424"/>
                </a:solidFill>
                <a:effectLst/>
                <a:highlight>
                  <a:srgbClr val="FFFFFF"/>
                </a:highlight>
                <a:latin typeface="source-serif-pro"/>
              </a:rPr>
              <a:t>: 25th to the 75th percentile. IQR tells how spread the middle values are.</a:t>
            </a:r>
          </a:p>
          <a:p>
            <a:pPr algn="l">
              <a:buFont typeface="Arial" panose="020B0604020202020204" pitchFamily="34" charset="0"/>
              <a:buChar char="•"/>
            </a:pPr>
            <a:r>
              <a:rPr lang="en-US" sz="1800" b="0" i="0" dirty="0">
                <a:solidFill>
                  <a:srgbClr val="242424"/>
                </a:solidFill>
                <a:effectLst/>
                <a:highlight>
                  <a:srgbClr val="FFFFFF"/>
                </a:highlight>
                <a:latin typeface="source-serif-pro"/>
              </a:rPr>
              <a:t>“maximum”: Q3 + 1.5*IQR</a:t>
            </a:r>
          </a:p>
          <a:p>
            <a:pPr algn="l">
              <a:buFont typeface="Arial" panose="020B0604020202020204" pitchFamily="34" charset="0"/>
              <a:buChar char="•"/>
            </a:pPr>
            <a:r>
              <a:rPr lang="en-US" sz="1800" b="0" i="0" dirty="0">
                <a:solidFill>
                  <a:srgbClr val="242424"/>
                </a:solidFill>
                <a:effectLst/>
                <a:highlight>
                  <a:srgbClr val="FFFFFF"/>
                </a:highlight>
                <a:latin typeface="source-serif-pro"/>
              </a:rPr>
              <a:t>“minimum”: Q1 -1.5*IQR</a:t>
            </a:r>
          </a:p>
          <a:p>
            <a:pPr algn="l">
              <a:buFont typeface="Arial" panose="020B0604020202020204" pitchFamily="34" charset="0"/>
              <a:buChar char="•"/>
            </a:pPr>
            <a:r>
              <a:rPr lang="en-US" sz="1800" b="1" i="0" dirty="0">
                <a:solidFill>
                  <a:srgbClr val="242424"/>
                </a:solidFill>
                <a:effectLst/>
                <a:highlight>
                  <a:srgbClr val="FFFFFF"/>
                </a:highlight>
                <a:latin typeface="source-serif-pro"/>
              </a:rPr>
              <a:t>Outliers</a:t>
            </a:r>
            <a:r>
              <a:rPr lang="en-US" sz="1800" b="0" i="0" dirty="0">
                <a:solidFill>
                  <a:srgbClr val="242424"/>
                </a:solidFill>
                <a:effectLst/>
                <a:highlight>
                  <a:srgbClr val="FFFFFF"/>
                </a:highlight>
                <a:latin typeface="source-serif-pro"/>
              </a:rPr>
              <a:t>: (shown as green circles) In statistics, an outlier is an observation point that is distant from other observations.</a:t>
            </a:r>
          </a:p>
        </p:txBody>
      </p:sp>
      <p:pic>
        <p:nvPicPr>
          <p:cNvPr id="1026" name="Picture 2">
            <a:extLst>
              <a:ext uri="{FF2B5EF4-FFF2-40B4-BE49-F238E27FC236}">
                <a16:creationId xmlns:a16="http://schemas.microsoft.com/office/drawing/2014/main" id="{D9C9EAEE-9C8D-7536-1579-0E490155D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417638"/>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32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Side by Side Box Plots</a:t>
            </a:r>
            <a:endParaRPr dirty="0"/>
          </a:p>
        </p:txBody>
      </p:sp>
      <p:pic>
        <p:nvPicPr>
          <p:cNvPr id="5" name="Picture 4">
            <a:extLst>
              <a:ext uri="{FF2B5EF4-FFF2-40B4-BE49-F238E27FC236}">
                <a16:creationId xmlns:a16="http://schemas.microsoft.com/office/drawing/2014/main" id="{99FCF4B6-5F99-9655-5047-2F0210FAFD87}"/>
              </a:ext>
            </a:extLst>
          </p:cNvPr>
          <p:cNvPicPr>
            <a:picLocks noChangeAspect="1"/>
          </p:cNvPicPr>
          <p:nvPr/>
        </p:nvPicPr>
        <p:blipFill>
          <a:blip r:embed="rId3"/>
          <a:stretch>
            <a:fillRect/>
          </a:stretch>
        </p:blipFill>
        <p:spPr>
          <a:xfrm>
            <a:off x="121920" y="2220846"/>
            <a:ext cx="8900160" cy="4157093"/>
          </a:xfrm>
          <a:prstGeom prst="rect">
            <a:avLst/>
          </a:prstGeom>
        </p:spPr>
      </p:pic>
    </p:spTree>
    <p:extLst>
      <p:ext uri="{BB962C8B-B14F-4D97-AF65-F5344CB8AC3E}">
        <p14:creationId xmlns:p14="http://schemas.microsoft.com/office/powerpoint/2010/main" val="150496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Heat Maps	</a:t>
            </a:r>
            <a:endParaRPr/>
          </a:p>
        </p:txBody>
      </p:sp>
      <p:sp>
        <p:nvSpPr>
          <p:cNvPr id="191" name="Google Shape;191;p22"/>
          <p:cNvSpPr txBox="1">
            <a:spLocks noGrp="1"/>
          </p:cNvSpPr>
          <p:nvPr>
            <p:ph type="body" idx="1"/>
          </p:nvPr>
        </p:nvSpPr>
        <p:spPr>
          <a:xfrm>
            <a:off x="914400" y="2286000"/>
            <a:ext cx="7772400" cy="37338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Arial"/>
              <a:buNone/>
            </a:pPr>
            <a:r>
              <a:rPr lang="en-US">
                <a:latin typeface="Libre Franklin"/>
                <a:ea typeface="Libre Franklin"/>
                <a:cs typeface="Libre Franklin"/>
                <a:sym typeface="Libre Franklin"/>
              </a:rPr>
              <a:t>Color conveys information</a:t>
            </a:r>
            <a:endParaRPr/>
          </a:p>
          <a:p>
            <a:pPr marL="273050" lvl="0" indent="-273050" algn="l" rtl="0">
              <a:spcBef>
                <a:spcPts val="575"/>
              </a:spcBef>
              <a:spcAft>
                <a:spcPts val="0"/>
              </a:spcAft>
              <a:buSzPts val="2210"/>
              <a:buFont typeface="Arial"/>
              <a:buNone/>
            </a:pPr>
            <a:endParaRPr>
              <a:latin typeface="Libre Franklin"/>
              <a:ea typeface="Libre Franklin"/>
              <a:cs typeface="Libre Franklin"/>
              <a:sym typeface="Libre Franklin"/>
            </a:endParaRPr>
          </a:p>
          <a:p>
            <a:pPr marL="273050" lvl="0" indent="-273050" algn="l" rtl="0">
              <a:spcBef>
                <a:spcPts val="575"/>
              </a:spcBef>
              <a:spcAft>
                <a:spcPts val="0"/>
              </a:spcAft>
              <a:buSzPts val="2210"/>
              <a:buFont typeface="Arial"/>
              <a:buNone/>
            </a:pPr>
            <a:r>
              <a:rPr lang="en-US">
                <a:latin typeface="Libre Franklin"/>
                <a:ea typeface="Libre Franklin"/>
                <a:cs typeface="Libre Franklin"/>
                <a:sym typeface="Libre Franklin"/>
              </a:rPr>
              <a:t>In data mining, used to visualize</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Correlations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Missing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7200" y="381000"/>
            <a:ext cx="8229600" cy="10371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a:t>Heatmap to highlight correlations</a:t>
            </a:r>
            <a:br>
              <a:rPr lang="en-US" sz="3600"/>
            </a:br>
            <a:r>
              <a:rPr lang="en-US" sz="2000"/>
              <a:t>Darker &amp; redder = more negative correlation</a:t>
            </a:r>
            <a:endParaRPr sz="2000"/>
          </a:p>
          <a:p>
            <a:pPr marL="0" lvl="0" indent="0" algn="ctr" rtl="0">
              <a:spcBef>
                <a:spcPts val="0"/>
              </a:spcBef>
              <a:spcAft>
                <a:spcPts val="0"/>
              </a:spcAft>
              <a:buNone/>
            </a:pPr>
            <a:r>
              <a:rPr lang="en-US" sz="2000"/>
              <a:t>Lighter and yellower = more positive correlation</a:t>
            </a:r>
            <a:endParaRPr sz="2000"/>
          </a:p>
        </p:txBody>
      </p:sp>
      <p:pic>
        <p:nvPicPr>
          <p:cNvPr id="197" name="Google Shape;197;p23"/>
          <p:cNvPicPr preferRelativeResize="0"/>
          <p:nvPr/>
        </p:nvPicPr>
        <p:blipFill rotWithShape="1">
          <a:blip r:embed="rId3">
            <a:alphaModFix/>
          </a:blip>
          <a:srcRect/>
          <a:stretch/>
        </p:blipFill>
        <p:spPr>
          <a:xfrm>
            <a:off x="1214425" y="1417975"/>
            <a:ext cx="6715125" cy="3609975"/>
          </a:xfrm>
          <a:prstGeom prst="rect">
            <a:avLst/>
          </a:prstGeom>
          <a:noFill/>
          <a:ln>
            <a:noFill/>
          </a:ln>
        </p:spPr>
      </p:pic>
      <p:sp>
        <p:nvSpPr>
          <p:cNvPr id="198" name="Google Shape;198;p23"/>
          <p:cNvSpPr/>
          <p:nvPr/>
        </p:nvSpPr>
        <p:spPr>
          <a:xfrm>
            <a:off x="838200" y="5161725"/>
            <a:ext cx="8077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simple heatmap of correlations (without values)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heatmap(cor(housing.df), Rowv = NA, Colv = NA)</a:t>
            </a:r>
            <a:endParaRPr/>
          </a:p>
          <a:p>
            <a:pPr marL="0" marR="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heatmap with values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library(gplots)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heatmap.2(cor(housing.df), Rowv = FALSE, Colv = FALSE, dendrogram = "none",</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cellnote = round(cor(housing.df),2),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notecol = "black", key = FALSE, trace = 'none', margins = c(10,10))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457200" y="53340"/>
            <a:ext cx="8229600" cy="10371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dirty="0"/>
              <a:t>Missing Values Heatmap</a:t>
            </a:r>
            <a:br>
              <a:rPr lang="en-US" sz="3600" dirty="0"/>
            </a:br>
            <a:endParaRPr sz="2000" dirty="0"/>
          </a:p>
        </p:txBody>
      </p:sp>
      <p:pic>
        <p:nvPicPr>
          <p:cNvPr id="3" name="Picture 2">
            <a:extLst>
              <a:ext uri="{FF2B5EF4-FFF2-40B4-BE49-F238E27FC236}">
                <a16:creationId xmlns:a16="http://schemas.microsoft.com/office/drawing/2014/main" id="{63DA75BC-F059-3B36-CEAE-ED66C0BF45AF}"/>
              </a:ext>
            </a:extLst>
          </p:cNvPr>
          <p:cNvPicPr>
            <a:picLocks noChangeAspect="1"/>
          </p:cNvPicPr>
          <p:nvPr/>
        </p:nvPicPr>
        <p:blipFill>
          <a:blip r:embed="rId3"/>
          <a:stretch>
            <a:fillRect/>
          </a:stretch>
        </p:blipFill>
        <p:spPr>
          <a:xfrm>
            <a:off x="0" y="704088"/>
            <a:ext cx="9144000" cy="5998464"/>
          </a:xfrm>
          <a:prstGeom prst="rect">
            <a:avLst/>
          </a:prstGeom>
        </p:spPr>
      </p:pic>
    </p:spTree>
    <p:extLst>
      <p:ext uri="{BB962C8B-B14F-4D97-AF65-F5344CB8AC3E}">
        <p14:creationId xmlns:p14="http://schemas.microsoft.com/office/powerpoint/2010/main" val="64509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457200" y="2819400"/>
            <a:ext cx="82296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Multidimensional Visualization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200"/>
              <a:t>Scatterplot with color/shade added</a:t>
            </a:r>
            <a:endParaRPr/>
          </a:p>
        </p:txBody>
      </p:sp>
      <p:sp>
        <p:nvSpPr>
          <p:cNvPr id="209" name="Google Shape;209;p25"/>
          <p:cNvSpPr txBox="1">
            <a:spLocks noGrp="1"/>
          </p:cNvSpPr>
          <p:nvPr>
            <p:ph type="body" idx="1"/>
          </p:nvPr>
        </p:nvSpPr>
        <p:spPr>
          <a:xfrm>
            <a:off x="685800" y="1752601"/>
            <a:ext cx="3429000" cy="3048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Font typeface="Arial"/>
              <a:buNone/>
            </a:pPr>
            <a:r>
              <a:rPr lang="en-US" dirty="0">
                <a:latin typeface="Libre Franklin"/>
                <a:ea typeface="Libre Franklin"/>
                <a:cs typeface="Libre Franklin"/>
                <a:sym typeface="Libre Franklin"/>
              </a:rPr>
              <a:t>Boston Housing</a:t>
            </a:r>
            <a:endParaRPr dirty="0"/>
          </a:p>
          <a:p>
            <a:pPr marL="548640" lvl="1" indent="-228600" algn="l" rtl="0">
              <a:spcBef>
                <a:spcPts val="370"/>
              </a:spcBef>
              <a:spcAft>
                <a:spcPts val="0"/>
              </a:spcAft>
              <a:buSzPts val="2040"/>
              <a:buFont typeface="Arial"/>
              <a:buNone/>
            </a:pPr>
            <a:endParaRPr dirty="0">
              <a:latin typeface="Libre Franklin"/>
              <a:ea typeface="Libre Franklin"/>
              <a:cs typeface="Libre Franklin"/>
              <a:sym typeface="Libre Franklin"/>
            </a:endParaRPr>
          </a:p>
          <a:p>
            <a:pPr marL="274320" lvl="0" indent="-274320" algn="l" rtl="0">
              <a:spcBef>
                <a:spcPts val="580"/>
              </a:spcBef>
              <a:spcAft>
                <a:spcPts val="0"/>
              </a:spcAft>
              <a:buSzPts val="2210"/>
              <a:buFont typeface="Arial"/>
              <a:buNone/>
            </a:pPr>
            <a:r>
              <a:rPr lang="en-US" dirty="0">
                <a:latin typeface="Libre Franklin"/>
                <a:ea typeface="Libre Franklin"/>
                <a:cs typeface="Libre Franklin"/>
                <a:sym typeface="Libre Franklin"/>
              </a:rPr>
              <a:t>NOX vs. LSTAT</a:t>
            </a:r>
            <a:endParaRPr dirty="0"/>
          </a:p>
          <a:p>
            <a:pPr marL="274320" lvl="0" indent="-274320" algn="l" rtl="0">
              <a:spcBef>
                <a:spcPts val="580"/>
              </a:spcBef>
              <a:spcAft>
                <a:spcPts val="0"/>
              </a:spcAft>
              <a:buSzPts val="2040"/>
              <a:buFont typeface="Arial"/>
              <a:buNone/>
            </a:pPr>
            <a:r>
              <a:rPr lang="en-US" sz="2400" dirty="0">
                <a:solidFill>
                  <a:srgbClr val="7F7F7F"/>
                </a:solidFill>
                <a:latin typeface="Libre Franklin"/>
                <a:ea typeface="Libre Franklin"/>
                <a:cs typeface="Libre Franklin"/>
                <a:sym typeface="Libre Franklin"/>
              </a:rPr>
              <a:t>light shade </a:t>
            </a:r>
            <a:r>
              <a:rPr lang="en-US" sz="2400" dirty="0">
                <a:latin typeface="Libre Franklin"/>
                <a:ea typeface="Libre Franklin"/>
                <a:cs typeface="Libre Franklin"/>
                <a:sym typeface="Libre Franklin"/>
              </a:rPr>
              <a:t>= low median value</a:t>
            </a:r>
            <a:endParaRPr dirty="0"/>
          </a:p>
          <a:p>
            <a:pPr marL="274320" lvl="0" indent="-274320" algn="l" rtl="0">
              <a:spcBef>
                <a:spcPts val="580"/>
              </a:spcBef>
              <a:spcAft>
                <a:spcPts val="0"/>
              </a:spcAft>
              <a:buSzPts val="2040"/>
              <a:buFont typeface="Arial"/>
              <a:buNone/>
            </a:pPr>
            <a:r>
              <a:rPr lang="en-US" sz="2400" b="1" dirty="0">
                <a:latin typeface="Libre Franklin"/>
                <a:ea typeface="Libre Franklin"/>
                <a:cs typeface="Libre Franklin"/>
                <a:sym typeface="Libre Franklin"/>
              </a:rPr>
              <a:t>dark shade</a:t>
            </a:r>
            <a:r>
              <a:rPr lang="en-US" sz="2400" dirty="0">
                <a:latin typeface="Libre Franklin"/>
                <a:ea typeface="Libre Franklin"/>
                <a:cs typeface="Libre Franklin"/>
                <a:sym typeface="Libre Franklin"/>
              </a:rPr>
              <a:t> = high median value</a:t>
            </a:r>
            <a:endParaRPr dirty="0"/>
          </a:p>
        </p:txBody>
      </p:sp>
      <p:pic>
        <p:nvPicPr>
          <p:cNvPr id="210" name="Google Shape;210;p25"/>
          <p:cNvPicPr preferRelativeResize="0"/>
          <p:nvPr/>
        </p:nvPicPr>
        <p:blipFill rotWithShape="1">
          <a:blip r:embed="rId3">
            <a:alphaModFix/>
          </a:blip>
          <a:srcRect/>
          <a:stretch/>
        </p:blipFill>
        <p:spPr>
          <a:xfrm>
            <a:off x="4419600" y="1981200"/>
            <a:ext cx="3219450" cy="3295650"/>
          </a:xfrm>
          <a:prstGeom prst="rect">
            <a:avLst/>
          </a:prstGeom>
          <a:noFill/>
          <a:ln>
            <a:noFill/>
          </a:ln>
        </p:spPr>
      </p:pic>
      <p:sp>
        <p:nvSpPr>
          <p:cNvPr id="211" name="Google Shape;211;p25"/>
          <p:cNvSpPr/>
          <p:nvPr/>
        </p:nvSpPr>
        <p:spPr>
          <a:xfrm>
            <a:off x="457200" y="5334000"/>
            <a:ext cx="8382000"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alternative plot with </a:t>
            </a:r>
            <a:r>
              <a:rPr lang="en-US" sz="1400" dirty="0" err="1">
                <a:solidFill>
                  <a:schemeClr val="dk1"/>
                </a:solidFill>
                <a:latin typeface="Courier New"/>
                <a:ea typeface="Courier New"/>
                <a:cs typeface="Courier New"/>
                <a:sym typeface="Courier New"/>
              </a:rPr>
              <a:t>ggplot</a:t>
            </a:r>
            <a:r>
              <a:rPr lang="en-US" sz="1400" dirty="0">
                <a:solidFill>
                  <a:schemeClr val="dk1"/>
                </a:solidFill>
                <a:latin typeface="Courier New"/>
                <a:ea typeface="Courier New"/>
                <a:cs typeface="Courier New"/>
                <a:sym typeface="Courier New"/>
              </a:rPr>
              <a:t> [text has more complex Base R coding too]</a:t>
            </a: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library(ggplot2)</a:t>
            </a:r>
            <a:endParaRPr dirty="0"/>
          </a:p>
          <a:p>
            <a:pPr marL="0" marR="0" lvl="0" indent="0" algn="l" rtl="0">
              <a:spcBef>
                <a:spcPts val="0"/>
              </a:spcBef>
              <a:spcAft>
                <a:spcPts val="0"/>
              </a:spcAft>
              <a:buNone/>
            </a:pPr>
            <a:r>
              <a:rPr lang="en-US" sz="1400" dirty="0" err="1">
                <a:solidFill>
                  <a:schemeClr val="dk1"/>
                </a:solidFill>
                <a:latin typeface="Courier New"/>
                <a:ea typeface="Courier New"/>
                <a:cs typeface="Courier New"/>
                <a:sym typeface="Courier New"/>
              </a:rPr>
              <a:t>ggplot</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housing.df</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aes</a:t>
            </a:r>
            <a:r>
              <a:rPr lang="en-US" sz="1400" dirty="0">
                <a:solidFill>
                  <a:schemeClr val="dk1"/>
                </a:solidFill>
                <a:latin typeface="Courier New"/>
                <a:ea typeface="Courier New"/>
                <a:cs typeface="Courier New"/>
                <a:sym typeface="Courier New"/>
              </a:rPr>
              <a:t>(y = NOX, x = LSTAT, </a:t>
            </a:r>
            <a:r>
              <a:rPr lang="en-US" sz="1400" dirty="0" err="1">
                <a:solidFill>
                  <a:schemeClr val="dk1"/>
                </a:solidFill>
                <a:latin typeface="Courier New"/>
                <a:ea typeface="Courier New"/>
                <a:cs typeface="Courier New"/>
                <a:sym typeface="Courier New"/>
              </a:rPr>
              <a:t>colour</a:t>
            </a:r>
            <a:r>
              <a:rPr lang="en-US" sz="1400" dirty="0">
                <a:solidFill>
                  <a:schemeClr val="dk1"/>
                </a:solidFill>
                <a:latin typeface="Courier New"/>
                <a:ea typeface="Courier New"/>
                <a:cs typeface="Courier New"/>
                <a:sym typeface="Courier New"/>
              </a:rPr>
              <a:t>= CAT..MEDV)) +</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geom_point</a:t>
            </a:r>
            <a:r>
              <a:rPr lang="en-US" sz="1400" dirty="0">
                <a:solidFill>
                  <a:schemeClr val="dk1"/>
                </a:solidFill>
                <a:latin typeface="Courier New"/>
                <a:ea typeface="Courier New"/>
                <a:cs typeface="Courier New"/>
                <a:sym typeface="Courier New"/>
              </a:rPr>
              <a:t>(alpha = 0.6)</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6"/>
          <p:cNvPicPr preferRelativeResize="0"/>
          <p:nvPr/>
        </p:nvPicPr>
        <p:blipFill rotWithShape="1">
          <a:blip r:embed="rId3">
            <a:alphaModFix/>
          </a:blip>
          <a:srcRect/>
          <a:stretch/>
        </p:blipFill>
        <p:spPr>
          <a:xfrm>
            <a:off x="2743200" y="1371600"/>
            <a:ext cx="3448050" cy="3371850"/>
          </a:xfrm>
          <a:prstGeom prst="rect">
            <a:avLst/>
          </a:prstGeom>
          <a:noFill/>
          <a:ln>
            <a:noFill/>
          </a:ln>
        </p:spPr>
      </p:pic>
      <p:sp>
        <p:nvSpPr>
          <p:cNvPr id="217" name="Google Shape;217;p26"/>
          <p:cNvSpPr txBox="1"/>
          <p:nvPr/>
        </p:nvSpPr>
        <p:spPr>
          <a:xfrm>
            <a:off x="838200" y="457200"/>
            <a:ext cx="76200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Libre Franklin"/>
                <a:ea typeface="Libre Franklin"/>
                <a:cs typeface="Libre Franklin"/>
                <a:sym typeface="Libre Franklin"/>
              </a:rPr>
              <a:t>Bar chart for MEDV vs. RAD, first for low-value neighborhoods, then for high value neighborhoods</a:t>
            </a:r>
            <a:endParaRPr sz="2400">
              <a:solidFill>
                <a:schemeClr val="dk1"/>
              </a:solidFill>
              <a:latin typeface="Libre Franklin"/>
              <a:ea typeface="Libre Franklin"/>
              <a:cs typeface="Libre Franklin"/>
              <a:sym typeface="Libre Franklin"/>
            </a:endParaRPr>
          </a:p>
        </p:txBody>
      </p:sp>
      <p:sp>
        <p:nvSpPr>
          <p:cNvPr id="218" name="Google Shape;218;p26"/>
          <p:cNvSpPr/>
          <p:nvPr/>
        </p:nvSpPr>
        <p:spPr>
          <a:xfrm>
            <a:off x="457200" y="4876800"/>
            <a:ext cx="830580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err="1">
                <a:solidFill>
                  <a:schemeClr val="dk1"/>
                </a:solidFill>
                <a:latin typeface="Courier New"/>
                <a:ea typeface="Courier New"/>
                <a:cs typeface="Courier New"/>
                <a:sym typeface="Courier New"/>
              </a:rPr>
              <a:t>data.for.plot</a:t>
            </a:r>
            <a:r>
              <a:rPr lang="en-US" sz="1400" dirty="0">
                <a:solidFill>
                  <a:schemeClr val="dk1"/>
                </a:solidFill>
                <a:latin typeface="Courier New"/>
                <a:ea typeface="Courier New"/>
                <a:cs typeface="Courier New"/>
                <a:sym typeface="Courier New"/>
              </a:rPr>
              <a:t> &lt;- aggregate(</a:t>
            </a:r>
            <a:r>
              <a:rPr lang="en-US" sz="1400" dirty="0" err="1">
                <a:solidFill>
                  <a:schemeClr val="dk1"/>
                </a:solidFill>
                <a:latin typeface="Courier New"/>
                <a:ea typeface="Courier New"/>
                <a:cs typeface="Courier New"/>
                <a:sym typeface="Courier New"/>
              </a:rPr>
              <a:t>housing.df$MEDV</a:t>
            </a:r>
            <a:r>
              <a:rPr lang="en-US" sz="1400" dirty="0">
                <a:solidFill>
                  <a:schemeClr val="dk1"/>
                </a:solidFill>
                <a:latin typeface="Courier New"/>
                <a:ea typeface="Courier New"/>
                <a:cs typeface="Courier New"/>
                <a:sym typeface="Courier New"/>
              </a:rPr>
              <a:t>, by = list(</a:t>
            </a:r>
            <a:r>
              <a:rPr lang="en-US" sz="1400" dirty="0" err="1">
                <a:solidFill>
                  <a:schemeClr val="dk1"/>
                </a:solidFill>
                <a:latin typeface="Courier New"/>
                <a:ea typeface="Courier New"/>
                <a:cs typeface="Courier New"/>
                <a:sym typeface="Courier New"/>
              </a:rPr>
              <a:t>housing.df$RAD</a:t>
            </a:r>
            <a:r>
              <a:rPr lang="en-US" sz="1400" dirty="0">
                <a:solidFill>
                  <a:schemeClr val="dk1"/>
                </a:solidFill>
                <a:latin typeface="Courier New"/>
                <a:ea typeface="Courier New"/>
                <a:cs typeface="Courier New"/>
                <a:sym typeface="Courier New"/>
              </a:rPr>
              <a:t>, </a:t>
            </a: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housing.df$CHAS</a:t>
            </a:r>
            <a:r>
              <a:rPr lang="en-US" sz="1400" dirty="0">
                <a:solidFill>
                  <a:schemeClr val="dk1"/>
                </a:solidFill>
                <a:latin typeface="Courier New"/>
                <a:ea typeface="Courier New"/>
                <a:cs typeface="Courier New"/>
                <a:sym typeface="Courier New"/>
              </a:rPr>
              <a:t>),FUN = mean, drop = FALSE)</a:t>
            </a:r>
            <a:endParaRPr dirty="0"/>
          </a:p>
          <a:p>
            <a:pPr marL="0" marR="0" lvl="0" indent="0" algn="l" rtl="0">
              <a:spcBef>
                <a:spcPts val="0"/>
              </a:spcBef>
              <a:spcAft>
                <a:spcPts val="0"/>
              </a:spcAft>
              <a:buNone/>
            </a:pP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err="1">
                <a:solidFill>
                  <a:schemeClr val="dk1"/>
                </a:solidFill>
                <a:latin typeface="Courier New"/>
                <a:ea typeface="Courier New"/>
                <a:cs typeface="Courier New"/>
                <a:sym typeface="Courier New"/>
              </a:rPr>
              <a:t>ggplot</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data.for.plot</a:t>
            </a:r>
            <a:r>
              <a:rPr lang="en-US" sz="1400" dirty="0">
                <a:solidFill>
                  <a:schemeClr val="dk1"/>
                </a:solidFill>
                <a:latin typeface="Courier New"/>
                <a:ea typeface="Courier New"/>
                <a:cs typeface="Courier New"/>
                <a:sym typeface="Courier New"/>
              </a:rPr>
              <a:t>) +</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geom_bar</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aes</a:t>
            </a:r>
            <a:r>
              <a:rPr lang="en-US" sz="1400" dirty="0">
                <a:solidFill>
                  <a:schemeClr val="dk1"/>
                </a:solidFill>
                <a:latin typeface="Courier New"/>
                <a:ea typeface="Courier New"/>
                <a:cs typeface="Courier New"/>
                <a:sym typeface="Courier New"/>
              </a:rPr>
              <a:t>(x = </a:t>
            </a:r>
            <a:r>
              <a:rPr lang="en-US" sz="1400" dirty="0" err="1">
                <a:solidFill>
                  <a:schemeClr val="dk1"/>
                </a:solidFill>
                <a:latin typeface="Courier New"/>
                <a:ea typeface="Courier New"/>
                <a:cs typeface="Courier New"/>
                <a:sym typeface="Courier New"/>
              </a:rPr>
              <a:t>as.factor</a:t>
            </a:r>
            <a:r>
              <a:rPr lang="en-US" sz="1400" dirty="0">
                <a:solidFill>
                  <a:schemeClr val="dk1"/>
                </a:solidFill>
                <a:latin typeface="Courier New"/>
                <a:ea typeface="Courier New"/>
                <a:cs typeface="Courier New"/>
                <a:sym typeface="Courier New"/>
              </a:rPr>
              <a:t>(RAD), y = `</a:t>
            </a:r>
            <a:r>
              <a:rPr lang="en-US" sz="1400" dirty="0" err="1">
                <a:solidFill>
                  <a:schemeClr val="dk1"/>
                </a:solidFill>
                <a:latin typeface="Courier New"/>
                <a:ea typeface="Courier New"/>
                <a:cs typeface="Courier New"/>
                <a:sym typeface="Courier New"/>
              </a:rPr>
              <a:t>meanMEDV</a:t>
            </a:r>
            <a:r>
              <a:rPr lang="en-US" sz="1400" dirty="0">
                <a:solidFill>
                  <a:schemeClr val="dk1"/>
                </a:solidFill>
                <a:latin typeface="Courier New"/>
                <a:ea typeface="Courier New"/>
                <a:cs typeface="Courier New"/>
                <a:sym typeface="Courier New"/>
              </a:rPr>
              <a:t>`), stat = "identity") +</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xlab</a:t>
            </a:r>
            <a:r>
              <a:rPr lang="en-US" sz="1400" dirty="0">
                <a:solidFill>
                  <a:schemeClr val="dk1"/>
                </a:solidFill>
                <a:latin typeface="Courier New"/>
                <a:ea typeface="Courier New"/>
                <a:cs typeface="Courier New"/>
                <a:sym typeface="Courier New"/>
              </a:rPr>
              <a:t>("RAD") + </a:t>
            </a:r>
            <a:r>
              <a:rPr lang="en-US" sz="1400" dirty="0" err="1">
                <a:solidFill>
                  <a:schemeClr val="dk1"/>
                </a:solidFill>
                <a:latin typeface="Courier New"/>
                <a:ea typeface="Courier New"/>
                <a:cs typeface="Courier New"/>
                <a:sym typeface="Courier New"/>
              </a:rPr>
              <a:t>facet_grid</a:t>
            </a:r>
            <a:r>
              <a:rPr lang="en-US" sz="1400" dirty="0">
                <a:solidFill>
                  <a:schemeClr val="dk1"/>
                </a:solidFill>
                <a:latin typeface="Courier New"/>
                <a:ea typeface="Courier New"/>
                <a:cs typeface="Courier New"/>
                <a:sym typeface="Courier New"/>
              </a:rPr>
              <a:t>(CHAS ~ .)</a:t>
            </a:r>
            <a:endParaRPr dirty="0"/>
          </a:p>
          <a:p>
            <a:pPr marL="0" marR="0" lvl="0" indent="0" algn="l" rtl="0">
              <a:spcBef>
                <a:spcPts val="0"/>
              </a:spcBef>
              <a:spcAft>
                <a:spcPts val="0"/>
              </a:spcAft>
              <a:buNone/>
            </a:pP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Libre Franklin"/>
                <a:ea typeface="Libre Franklin"/>
                <a:cs typeface="Libre Franklin"/>
                <a:sym typeface="Libre Franklin"/>
              </a:rPr>
              <a:t>see Fig. 3.6 for more</a:t>
            </a:r>
            <a:endParaRPr sz="14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400" dirty="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380489" y="348281"/>
            <a:ext cx="8306311"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4800" dirty="0"/>
              <a:t>Graphs for Data Exploration</a:t>
            </a:r>
            <a:endParaRPr dirty="0"/>
          </a:p>
        </p:txBody>
      </p:sp>
      <p:sp>
        <p:nvSpPr>
          <p:cNvPr id="115" name="Google Shape;115;p14"/>
          <p:cNvSpPr txBox="1">
            <a:spLocks noGrp="1"/>
          </p:cNvSpPr>
          <p:nvPr>
            <p:ph type="body" idx="1"/>
          </p:nvPr>
        </p:nvSpPr>
        <p:spPr>
          <a:xfrm>
            <a:off x="1219200" y="2209800"/>
            <a:ext cx="2971800" cy="2286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Arial"/>
              <a:buNone/>
            </a:pPr>
            <a:r>
              <a:rPr lang="en-US" dirty="0">
                <a:latin typeface="Libre Franklin"/>
                <a:ea typeface="Libre Franklin"/>
                <a:cs typeface="Libre Franklin"/>
                <a:sym typeface="Libre Franklin"/>
              </a:rPr>
              <a:t>Basic Plots</a:t>
            </a:r>
            <a:endParaRPr dirty="0"/>
          </a:p>
          <a:p>
            <a:pPr marL="547688" lvl="1" indent="-228599" algn="l" rtl="0">
              <a:spcBef>
                <a:spcPts val="375"/>
              </a:spcBef>
              <a:spcAft>
                <a:spcPts val="0"/>
              </a:spcAft>
              <a:buSzPts val="2040"/>
              <a:buFont typeface="Arial"/>
              <a:buNone/>
            </a:pPr>
            <a:r>
              <a:rPr lang="en-US" dirty="0">
                <a:latin typeface="Libre Franklin"/>
                <a:ea typeface="Libre Franklin"/>
                <a:cs typeface="Libre Franklin"/>
                <a:sym typeface="Libre Franklin"/>
              </a:rPr>
              <a:t>Line Graphs</a:t>
            </a:r>
            <a:endParaRPr dirty="0"/>
          </a:p>
          <a:p>
            <a:pPr marL="547688" lvl="1" indent="-228599" algn="l" rtl="0">
              <a:spcBef>
                <a:spcPts val="375"/>
              </a:spcBef>
              <a:spcAft>
                <a:spcPts val="0"/>
              </a:spcAft>
              <a:buSzPts val="2040"/>
              <a:buFont typeface="Arial"/>
              <a:buNone/>
            </a:pPr>
            <a:r>
              <a:rPr lang="en-US" dirty="0">
                <a:latin typeface="Libre Franklin"/>
                <a:ea typeface="Libre Franklin"/>
                <a:cs typeface="Libre Franklin"/>
                <a:sym typeface="Libre Franklin"/>
              </a:rPr>
              <a:t>Bar Charts</a:t>
            </a:r>
            <a:endParaRPr dirty="0"/>
          </a:p>
          <a:p>
            <a:pPr marL="547688" lvl="1" indent="-228599" algn="l" rtl="0">
              <a:spcBef>
                <a:spcPts val="375"/>
              </a:spcBef>
              <a:spcAft>
                <a:spcPts val="0"/>
              </a:spcAft>
              <a:buSzPts val="2040"/>
              <a:buFont typeface="Arial"/>
              <a:buNone/>
            </a:pPr>
            <a:r>
              <a:rPr lang="en-US" dirty="0">
                <a:latin typeface="Libre Franklin"/>
                <a:ea typeface="Libre Franklin"/>
                <a:cs typeface="Libre Franklin"/>
                <a:sym typeface="Libre Franklin"/>
              </a:rPr>
              <a:t>Scatterplots</a:t>
            </a:r>
            <a:endParaRPr dirty="0"/>
          </a:p>
          <a:p>
            <a:pPr marL="273050" lvl="0" indent="-273050" algn="l" rtl="0">
              <a:spcBef>
                <a:spcPts val="575"/>
              </a:spcBef>
              <a:spcAft>
                <a:spcPts val="0"/>
              </a:spcAft>
              <a:buSzPts val="2210"/>
              <a:buFont typeface="Arial"/>
              <a:buNone/>
            </a:pPr>
            <a:endParaRPr dirty="0">
              <a:latin typeface="Libre Franklin"/>
              <a:ea typeface="Libre Franklin"/>
              <a:cs typeface="Libre Franklin"/>
              <a:sym typeface="Libre Franklin"/>
            </a:endParaRPr>
          </a:p>
        </p:txBody>
      </p:sp>
      <p:sp>
        <p:nvSpPr>
          <p:cNvPr id="116" name="Google Shape;116;p14"/>
          <p:cNvSpPr txBox="1">
            <a:spLocks noGrp="1"/>
          </p:cNvSpPr>
          <p:nvPr>
            <p:ph type="body" idx="2"/>
          </p:nvPr>
        </p:nvSpPr>
        <p:spPr>
          <a:xfrm>
            <a:off x="4648200" y="2209800"/>
            <a:ext cx="4038600" cy="2438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Arial"/>
              <a:buNone/>
            </a:pPr>
            <a:r>
              <a:rPr lang="en-US" dirty="0">
                <a:latin typeface="Libre Franklin"/>
                <a:ea typeface="Libre Franklin"/>
                <a:cs typeface="Libre Franklin"/>
                <a:sym typeface="Libre Franklin"/>
              </a:rPr>
              <a:t>Distribution Plots</a:t>
            </a:r>
            <a:endParaRPr dirty="0"/>
          </a:p>
          <a:p>
            <a:pPr marL="547688" lvl="1" indent="-228599" algn="l" rtl="0">
              <a:spcBef>
                <a:spcPts val="375"/>
              </a:spcBef>
              <a:spcAft>
                <a:spcPts val="0"/>
              </a:spcAft>
              <a:buSzPts val="2040"/>
              <a:buFont typeface="Arial"/>
              <a:buNone/>
            </a:pPr>
            <a:r>
              <a:rPr lang="en-US" dirty="0">
                <a:latin typeface="Libre Franklin"/>
                <a:ea typeface="Libre Franklin"/>
                <a:cs typeface="Libre Franklin"/>
                <a:sym typeface="Libre Franklin"/>
              </a:rPr>
              <a:t>Boxplots</a:t>
            </a:r>
            <a:endParaRPr dirty="0"/>
          </a:p>
          <a:p>
            <a:pPr marL="547688" lvl="1" indent="-228599" algn="l" rtl="0">
              <a:spcBef>
                <a:spcPts val="375"/>
              </a:spcBef>
              <a:spcAft>
                <a:spcPts val="0"/>
              </a:spcAft>
              <a:buSzPts val="2040"/>
              <a:buFont typeface="Arial"/>
              <a:buNone/>
            </a:pPr>
            <a:r>
              <a:rPr lang="en-US" dirty="0">
                <a:latin typeface="Libre Franklin"/>
                <a:ea typeface="Libre Franklin"/>
                <a:cs typeface="Libre Franklin"/>
                <a:sym typeface="Libre Franklin"/>
              </a:rPr>
              <a:t>Histograms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a:stretch/>
        </p:blipFill>
        <p:spPr>
          <a:xfrm>
            <a:off x="2133600" y="1600200"/>
            <a:ext cx="6591300" cy="3152775"/>
          </a:xfrm>
          <a:prstGeom prst="rect">
            <a:avLst/>
          </a:prstGeom>
          <a:noFill/>
          <a:ln>
            <a:noFill/>
          </a:ln>
        </p:spPr>
      </p:pic>
      <p:sp>
        <p:nvSpPr>
          <p:cNvPr id="224" name="Google Shape;224;p27"/>
          <p:cNvSpPr txBox="1"/>
          <p:nvPr/>
        </p:nvSpPr>
        <p:spPr>
          <a:xfrm>
            <a:off x="3810000" y="457200"/>
            <a:ext cx="40386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Libre Franklin"/>
                <a:ea typeface="Libre Franklin"/>
                <a:cs typeface="Libre Franklin"/>
                <a:sym typeface="Libre Franklin"/>
              </a:rPr>
              <a:t>Matrix Scatterplot</a:t>
            </a:r>
            <a:endParaRPr sz="3200">
              <a:solidFill>
                <a:schemeClr val="dk1"/>
              </a:solidFill>
              <a:latin typeface="Libre Franklin"/>
              <a:ea typeface="Libre Franklin"/>
              <a:cs typeface="Libre Franklin"/>
              <a:sym typeface="Libre Franklin"/>
            </a:endParaRPr>
          </a:p>
        </p:txBody>
      </p:sp>
      <p:sp>
        <p:nvSpPr>
          <p:cNvPr id="225" name="Google Shape;225;p27"/>
          <p:cNvSpPr/>
          <p:nvPr/>
        </p:nvSpPr>
        <p:spPr>
          <a:xfrm>
            <a:off x="457200" y="4724400"/>
            <a:ext cx="807720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simple plot</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use plot() to generate a matrix of 4X4 panels with variable name on the diagonal,</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and scatter plots in the remaining panels.</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plot(</a:t>
            </a:r>
            <a:r>
              <a:rPr lang="en-US" sz="1200" dirty="0" err="1">
                <a:solidFill>
                  <a:schemeClr val="dk1"/>
                </a:solidFill>
                <a:latin typeface="Courier New"/>
                <a:ea typeface="Courier New"/>
                <a:cs typeface="Courier New"/>
                <a:sym typeface="Courier New"/>
              </a:rPr>
              <a:t>housing.df</a:t>
            </a:r>
            <a:r>
              <a:rPr lang="en-US" sz="1200" dirty="0">
                <a:solidFill>
                  <a:schemeClr val="dk1"/>
                </a:solidFill>
                <a:latin typeface="Courier New"/>
                <a:ea typeface="Courier New"/>
                <a:cs typeface="Courier New"/>
                <a:sym typeface="Courier New"/>
              </a:rPr>
              <a:t>[, c(1, 3, 12, 13)])</a:t>
            </a:r>
            <a:endParaRPr dirty="0"/>
          </a:p>
          <a:p>
            <a:pPr marL="0" marR="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alternative, nicer plot (displayed)</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library(</a:t>
            </a:r>
            <a:r>
              <a:rPr lang="en-US" sz="1200" dirty="0" err="1">
                <a:solidFill>
                  <a:schemeClr val="dk1"/>
                </a:solidFill>
                <a:latin typeface="Courier New"/>
                <a:ea typeface="Courier New"/>
                <a:cs typeface="Courier New"/>
                <a:sym typeface="Courier New"/>
              </a:rPr>
              <a:t>GGally</a:t>
            </a:r>
            <a:r>
              <a:rPr lang="en-US" sz="12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ggpairs</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housing.df</a:t>
            </a:r>
            <a:r>
              <a:rPr lang="en-US" sz="1200" dirty="0">
                <a:solidFill>
                  <a:schemeClr val="dk1"/>
                </a:solidFill>
                <a:latin typeface="Courier New"/>
                <a:ea typeface="Courier New"/>
                <a:cs typeface="Courier New"/>
                <a:sym typeface="Courier New"/>
              </a:rPr>
              <a:t>[, c(1, 3, 12, 13)])</a:t>
            </a:r>
            <a:endParaRPr dirty="0"/>
          </a:p>
        </p:txBody>
      </p:sp>
      <p:cxnSp>
        <p:nvCxnSpPr>
          <p:cNvPr id="226" name="Google Shape;226;p27"/>
          <p:cNvCxnSpPr/>
          <p:nvPr/>
        </p:nvCxnSpPr>
        <p:spPr>
          <a:xfrm>
            <a:off x="1905000" y="1295400"/>
            <a:ext cx="838200" cy="457200"/>
          </a:xfrm>
          <a:prstGeom prst="straightConnector1">
            <a:avLst/>
          </a:prstGeom>
          <a:noFill/>
          <a:ln w="9525" cap="flat" cmpd="sng">
            <a:solidFill>
              <a:srgbClr val="AE350A"/>
            </a:solidFill>
            <a:prstDash val="solid"/>
            <a:round/>
            <a:headEnd type="none" w="sm" len="sm"/>
            <a:tailEnd type="stealth" w="med" len="med"/>
          </a:ln>
        </p:spPr>
      </p:cxnSp>
      <p:sp>
        <p:nvSpPr>
          <p:cNvPr id="227" name="Google Shape;227;p27"/>
          <p:cNvSpPr txBox="1"/>
          <p:nvPr/>
        </p:nvSpPr>
        <p:spPr>
          <a:xfrm>
            <a:off x="381000" y="838200"/>
            <a:ext cx="14478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Diagonal plot is the frequency distribution for the variable</a:t>
            </a:r>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1676400" y="2362200"/>
            <a:ext cx="51054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Manipulation:</a:t>
            </a:r>
            <a:endParaRPr/>
          </a:p>
          <a:p>
            <a:pPr marL="0" marR="0" lvl="0" indent="0" algn="l" rtl="0">
              <a:spcBef>
                <a:spcPts val="0"/>
              </a:spcBef>
              <a:spcAft>
                <a:spcPts val="0"/>
              </a:spcAft>
              <a:buNone/>
            </a:pPr>
            <a:endParaRPr sz="2400">
              <a:solidFill>
                <a:schemeClr val="dk1"/>
              </a:solidFill>
              <a:latin typeface="Libre Franklin"/>
              <a:ea typeface="Libre Franklin"/>
              <a:cs typeface="Libre Franklin"/>
              <a:sym typeface="Libre Franklin"/>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 Rescaling</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 Aggregation</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 Zooming</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 Filtering</a:t>
            </a:r>
            <a:endParaRPr sz="2400">
              <a:solidFill>
                <a:schemeClr val="dk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dirty="0"/>
              <a:t>Rescaling to log scale (on right)</a:t>
            </a:r>
            <a:br>
              <a:rPr lang="en-US" dirty="0"/>
            </a:br>
            <a:r>
              <a:rPr lang="en-US" sz="3200" dirty="0"/>
              <a:t>“</a:t>
            </a:r>
            <a:r>
              <a:rPr lang="en-US" sz="3200" dirty="0" err="1"/>
              <a:t>uncrowds</a:t>
            </a:r>
            <a:r>
              <a:rPr lang="en-US" sz="3200" dirty="0"/>
              <a:t>” the data</a:t>
            </a:r>
            <a:endParaRPr dirty="0"/>
          </a:p>
        </p:txBody>
      </p:sp>
      <p:pic>
        <p:nvPicPr>
          <p:cNvPr id="238" name="Google Shape;238;p29"/>
          <p:cNvPicPr preferRelativeResize="0"/>
          <p:nvPr/>
        </p:nvPicPr>
        <p:blipFill rotWithShape="1">
          <a:blip r:embed="rId3">
            <a:alphaModFix/>
          </a:blip>
          <a:srcRect/>
          <a:stretch/>
        </p:blipFill>
        <p:spPr>
          <a:xfrm>
            <a:off x="762000" y="1600200"/>
            <a:ext cx="7391400" cy="2714625"/>
          </a:xfrm>
          <a:prstGeom prst="rect">
            <a:avLst/>
          </a:prstGeom>
          <a:noFill/>
          <a:ln>
            <a:noFill/>
          </a:ln>
        </p:spPr>
      </p:pic>
      <p:sp>
        <p:nvSpPr>
          <p:cNvPr id="239" name="Google Shape;239;p29"/>
          <p:cNvSpPr/>
          <p:nvPr/>
        </p:nvSpPr>
        <p:spPr>
          <a:xfrm>
            <a:off x="304800" y="4876800"/>
            <a:ext cx="80772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scatter plot: regular and log scale</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plot(</a:t>
            </a:r>
            <a:r>
              <a:rPr lang="en-US" sz="1400" dirty="0" err="1">
                <a:solidFill>
                  <a:schemeClr val="dk1"/>
                </a:solidFill>
                <a:latin typeface="Courier New"/>
                <a:ea typeface="Courier New"/>
                <a:cs typeface="Courier New"/>
                <a:sym typeface="Courier New"/>
              </a:rPr>
              <a:t>housing.df$MEDV</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housing.df$CRIM</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xlab</a:t>
            </a:r>
            <a:r>
              <a:rPr lang="en-US" sz="1400" dirty="0">
                <a:solidFill>
                  <a:schemeClr val="dk1"/>
                </a:solidFill>
                <a:latin typeface="Courier New"/>
                <a:ea typeface="Courier New"/>
                <a:cs typeface="Courier New"/>
                <a:sym typeface="Courier New"/>
              </a:rPr>
              <a:t> = "CRIM", </a:t>
            </a:r>
            <a:r>
              <a:rPr lang="en-US" sz="1400" dirty="0" err="1">
                <a:solidFill>
                  <a:schemeClr val="dk1"/>
                </a:solidFill>
                <a:latin typeface="Courier New"/>
                <a:ea typeface="Courier New"/>
                <a:cs typeface="Courier New"/>
                <a:sym typeface="Courier New"/>
              </a:rPr>
              <a:t>ylab</a:t>
            </a:r>
            <a:r>
              <a:rPr lang="en-US" sz="1400" dirty="0">
                <a:solidFill>
                  <a:schemeClr val="dk1"/>
                </a:solidFill>
                <a:latin typeface="Courier New"/>
                <a:ea typeface="Courier New"/>
                <a:cs typeface="Courier New"/>
                <a:sym typeface="Courier New"/>
              </a:rPr>
              <a:t> = "MEDV")</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a:t>
            </a: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to use logarithmic scale set argument log = to either 'x', 'y', or '</a:t>
            </a:r>
            <a:r>
              <a:rPr lang="en-US" sz="1400" dirty="0" err="1">
                <a:solidFill>
                  <a:schemeClr val="dk1"/>
                </a:solidFill>
                <a:latin typeface="Courier New"/>
                <a:ea typeface="Courier New"/>
                <a:cs typeface="Courier New"/>
                <a:sym typeface="Courier New"/>
              </a:rPr>
              <a:t>xy</a:t>
            </a:r>
            <a:r>
              <a:rPr lang="en-US" sz="14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plot(</a:t>
            </a:r>
            <a:r>
              <a:rPr lang="en-US" sz="1400" dirty="0" err="1">
                <a:solidFill>
                  <a:schemeClr val="dk1"/>
                </a:solidFill>
                <a:latin typeface="Courier New"/>
                <a:ea typeface="Courier New"/>
                <a:cs typeface="Courier New"/>
                <a:sym typeface="Courier New"/>
              </a:rPr>
              <a:t>housing.df$MEDV</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housing.df$CRIM</a:t>
            </a:r>
            <a:r>
              <a:rPr lang="en-US" sz="14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400" dirty="0" err="1">
                <a:solidFill>
                  <a:schemeClr val="dk1"/>
                </a:solidFill>
                <a:latin typeface="Courier New"/>
                <a:ea typeface="Courier New"/>
                <a:cs typeface="Courier New"/>
                <a:sym typeface="Courier New"/>
              </a:rPr>
              <a:t>xlab</a:t>
            </a:r>
            <a:r>
              <a:rPr lang="en-US" sz="1400" dirty="0">
                <a:solidFill>
                  <a:schemeClr val="dk1"/>
                </a:solidFill>
                <a:latin typeface="Courier New"/>
                <a:ea typeface="Courier New"/>
                <a:cs typeface="Courier New"/>
                <a:sym typeface="Courier New"/>
              </a:rPr>
              <a:t> = "CRIM", </a:t>
            </a:r>
            <a:r>
              <a:rPr lang="en-US" sz="1400" dirty="0" err="1">
                <a:solidFill>
                  <a:schemeClr val="dk1"/>
                </a:solidFill>
                <a:latin typeface="Courier New"/>
                <a:ea typeface="Courier New"/>
                <a:cs typeface="Courier New"/>
                <a:sym typeface="Courier New"/>
              </a:rPr>
              <a:t>ylab</a:t>
            </a:r>
            <a:r>
              <a:rPr lang="en-US" sz="1400" dirty="0">
                <a:solidFill>
                  <a:schemeClr val="dk1"/>
                </a:solidFill>
                <a:latin typeface="Courier New"/>
                <a:ea typeface="Courier New"/>
                <a:cs typeface="Courier New"/>
                <a:sym typeface="Courier New"/>
              </a:rPr>
              <a:t> = "MEDV", log = '</a:t>
            </a:r>
            <a:r>
              <a:rPr lang="en-US" sz="1400" dirty="0" err="1">
                <a:solidFill>
                  <a:schemeClr val="dk1"/>
                </a:solidFill>
                <a:latin typeface="Courier New"/>
                <a:ea typeface="Courier New"/>
                <a:cs typeface="Courier New"/>
                <a:sym typeface="Courier New"/>
              </a:rPr>
              <a:t>xy</a:t>
            </a:r>
            <a:r>
              <a:rPr lang="en-US" sz="1400" dirty="0">
                <a:solidFill>
                  <a:schemeClr val="dk1"/>
                </a:solidFill>
                <a:latin typeface="Courier New"/>
                <a:ea typeface="Courier New"/>
                <a:cs typeface="Courier New"/>
                <a:sym typeface="Courier New"/>
              </a:rPr>
              <a: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33400" y="381000"/>
            <a:ext cx="8229600" cy="254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2400" b="1"/>
              <a:t>Amtrak Ridership – Monthly Data – Curve Added</a:t>
            </a:r>
            <a:endParaRPr sz="2400" b="1"/>
          </a:p>
        </p:txBody>
      </p:sp>
      <p:pic>
        <p:nvPicPr>
          <p:cNvPr id="245" name="Google Shape;245;p30"/>
          <p:cNvPicPr preferRelativeResize="0"/>
          <p:nvPr/>
        </p:nvPicPr>
        <p:blipFill rotWithShape="1">
          <a:blip r:embed="rId3">
            <a:alphaModFix/>
          </a:blip>
          <a:srcRect/>
          <a:stretch/>
        </p:blipFill>
        <p:spPr>
          <a:xfrm>
            <a:off x="1676400" y="1143000"/>
            <a:ext cx="5010150" cy="3543300"/>
          </a:xfrm>
          <a:prstGeom prst="rect">
            <a:avLst/>
          </a:prstGeom>
          <a:noFill/>
          <a:ln>
            <a:noFill/>
          </a:ln>
        </p:spPr>
      </p:pic>
      <p:sp>
        <p:nvSpPr>
          <p:cNvPr id="246" name="Google Shape;246;p30"/>
          <p:cNvSpPr/>
          <p:nvPr/>
        </p:nvSpPr>
        <p:spPr>
          <a:xfrm>
            <a:off x="304800" y="4953000"/>
            <a:ext cx="8077200"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fit curve</a:t>
            </a:r>
            <a:endParaRPr dirty="0"/>
          </a:p>
          <a:p>
            <a:pPr marL="0" marR="0" lvl="0" indent="0" algn="l" rtl="0">
              <a:spcBef>
                <a:spcPts val="0"/>
              </a:spcBef>
              <a:spcAft>
                <a:spcPts val="0"/>
              </a:spcAft>
              <a:buNone/>
            </a:pPr>
            <a:r>
              <a:rPr lang="en-US" sz="1400" dirty="0" err="1">
                <a:solidFill>
                  <a:schemeClr val="dk1"/>
                </a:solidFill>
                <a:latin typeface="Courier New"/>
                <a:ea typeface="Courier New"/>
                <a:cs typeface="Courier New"/>
                <a:sym typeface="Courier New"/>
              </a:rPr>
              <a:t>ridership.lm</a:t>
            </a:r>
            <a:r>
              <a:rPr lang="en-US" sz="1400" dirty="0">
                <a:solidFill>
                  <a:schemeClr val="dk1"/>
                </a:solidFill>
                <a:latin typeface="Courier New"/>
                <a:ea typeface="Courier New"/>
                <a:cs typeface="Courier New"/>
                <a:sym typeface="Courier New"/>
              </a:rPr>
              <a:t> &lt;- </a:t>
            </a:r>
            <a:r>
              <a:rPr lang="en-US" sz="1400" dirty="0" err="1">
                <a:solidFill>
                  <a:schemeClr val="dk1"/>
                </a:solidFill>
                <a:latin typeface="Courier New"/>
                <a:ea typeface="Courier New"/>
                <a:cs typeface="Courier New"/>
                <a:sym typeface="Courier New"/>
              </a:rPr>
              <a:t>tslm</a:t>
            </a:r>
            <a:r>
              <a:rPr lang="en-US" sz="1400" dirty="0">
                <a:solidFill>
                  <a:schemeClr val="dk1"/>
                </a:solidFill>
                <a:latin typeface="Courier New"/>
                <a:ea typeface="Courier New"/>
                <a:cs typeface="Courier New"/>
                <a:sym typeface="Courier New"/>
              </a:rPr>
              <a:t>(</a:t>
            </a:r>
            <a:r>
              <a:rPr lang="en-US" sz="1400" dirty="0" err="1">
                <a:solidFill>
                  <a:schemeClr val="dk1"/>
                </a:solidFill>
                <a:latin typeface="Courier New"/>
                <a:ea typeface="Courier New"/>
                <a:cs typeface="Courier New"/>
                <a:sym typeface="Courier New"/>
              </a:rPr>
              <a:t>ridership.ts</a:t>
            </a:r>
            <a:r>
              <a:rPr lang="en-US" sz="1400" dirty="0">
                <a:solidFill>
                  <a:schemeClr val="dk1"/>
                </a:solidFill>
                <a:latin typeface="Courier New"/>
                <a:ea typeface="Courier New"/>
                <a:cs typeface="Courier New"/>
                <a:sym typeface="Courier New"/>
              </a:rPr>
              <a:t> ~ trend + I(trend^2))</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plot(</a:t>
            </a:r>
            <a:r>
              <a:rPr lang="en-US" sz="1400" dirty="0" err="1">
                <a:solidFill>
                  <a:schemeClr val="dk1"/>
                </a:solidFill>
                <a:latin typeface="Courier New"/>
                <a:ea typeface="Courier New"/>
                <a:cs typeface="Courier New"/>
                <a:sym typeface="Courier New"/>
              </a:rPr>
              <a:t>ridership.ts</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xlab</a:t>
            </a:r>
            <a:r>
              <a:rPr lang="en-US" sz="1400" dirty="0">
                <a:solidFill>
                  <a:schemeClr val="dk1"/>
                </a:solidFill>
                <a:latin typeface="Courier New"/>
                <a:ea typeface="Courier New"/>
                <a:cs typeface="Courier New"/>
                <a:sym typeface="Courier New"/>
              </a:rPr>
              <a:t> = "Year", </a:t>
            </a:r>
            <a:r>
              <a:rPr lang="en-US" sz="1400" dirty="0" err="1">
                <a:solidFill>
                  <a:schemeClr val="dk1"/>
                </a:solidFill>
                <a:latin typeface="Courier New"/>
                <a:ea typeface="Courier New"/>
                <a:cs typeface="Courier New"/>
                <a:sym typeface="Courier New"/>
              </a:rPr>
              <a:t>ylab</a:t>
            </a:r>
            <a:r>
              <a:rPr lang="en-US" sz="1400" dirty="0">
                <a:solidFill>
                  <a:schemeClr val="dk1"/>
                </a:solidFill>
                <a:latin typeface="Courier New"/>
                <a:ea typeface="Courier New"/>
                <a:cs typeface="Courier New"/>
                <a:sym typeface="Courier New"/>
              </a:rPr>
              <a:t> = "Ridership (in 000s)", </a:t>
            </a:r>
            <a:r>
              <a:rPr lang="en-US" sz="1400" dirty="0" err="1">
                <a:solidFill>
                  <a:schemeClr val="dk1"/>
                </a:solidFill>
                <a:latin typeface="Courier New"/>
                <a:ea typeface="Courier New"/>
                <a:cs typeface="Courier New"/>
                <a:sym typeface="Courier New"/>
              </a:rPr>
              <a:t>ylim</a:t>
            </a:r>
            <a:r>
              <a:rPr lang="en-US" sz="1400" dirty="0">
                <a:solidFill>
                  <a:schemeClr val="dk1"/>
                </a:solidFill>
                <a:latin typeface="Courier New"/>
                <a:ea typeface="Courier New"/>
                <a:cs typeface="Courier New"/>
                <a:sym typeface="Courier New"/>
              </a:rPr>
              <a:t> = </a:t>
            </a:r>
            <a:endParaRPr sz="1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     c(1300, 2300))</a:t>
            </a:r>
            <a:endParaRPr dirty="0"/>
          </a:p>
          <a:p>
            <a:pPr marL="0" marR="0" lvl="0" indent="0" algn="l" rtl="0">
              <a:spcBef>
                <a:spcPts val="0"/>
              </a:spcBef>
              <a:spcAft>
                <a:spcPts val="0"/>
              </a:spcAft>
              <a:buNone/>
            </a:pPr>
            <a:r>
              <a:rPr lang="en-US" sz="1400" dirty="0">
                <a:solidFill>
                  <a:schemeClr val="dk1"/>
                </a:solidFill>
                <a:latin typeface="Courier New"/>
                <a:ea typeface="Courier New"/>
                <a:cs typeface="Courier New"/>
                <a:sym typeface="Courier New"/>
              </a:rPr>
              <a:t>lines(</a:t>
            </a:r>
            <a:r>
              <a:rPr lang="en-US" sz="1400" dirty="0" err="1">
                <a:solidFill>
                  <a:schemeClr val="dk1"/>
                </a:solidFill>
                <a:latin typeface="Courier New"/>
                <a:ea typeface="Courier New"/>
                <a:cs typeface="Courier New"/>
                <a:sym typeface="Courier New"/>
              </a:rPr>
              <a:t>ridership.lm$fitted</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lwd</a:t>
            </a:r>
            <a:r>
              <a:rPr lang="en-US" sz="1400" dirty="0">
                <a:solidFill>
                  <a:schemeClr val="dk1"/>
                </a:solidFill>
                <a:latin typeface="Courier New"/>
                <a:ea typeface="Courier New"/>
                <a:cs typeface="Courier New"/>
                <a:sym typeface="Courier New"/>
              </a:rPr>
              <a:t> = 2)</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1"/>
          <p:cNvPicPr preferRelativeResize="0"/>
          <p:nvPr/>
        </p:nvPicPr>
        <p:blipFill rotWithShape="1">
          <a:blip r:embed="rId3">
            <a:alphaModFix/>
          </a:blip>
          <a:srcRect/>
          <a:stretch/>
        </p:blipFill>
        <p:spPr>
          <a:xfrm>
            <a:off x="533400" y="1600200"/>
            <a:ext cx="4041615" cy="2790825"/>
          </a:xfrm>
          <a:prstGeom prst="rect">
            <a:avLst/>
          </a:prstGeom>
          <a:noFill/>
          <a:ln>
            <a:noFill/>
          </a:ln>
        </p:spPr>
      </p:pic>
      <p:sp>
        <p:nvSpPr>
          <p:cNvPr id="252" name="Google Shape;252;p31"/>
          <p:cNvSpPr txBox="1"/>
          <p:nvPr/>
        </p:nvSpPr>
        <p:spPr>
          <a:xfrm>
            <a:off x="685800" y="381000"/>
            <a:ext cx="8001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Arial"/>
                <a:ea typeface="Arial"/>
                <a:cs typeface="Arial"/>
                <a:sym typeface="Arial"/>
              </a:rPr>
              <a:t>Amtrak Ridership</a:t>
            </a:r>
            <a:endParaRPr sz="3200">
              <a:solidFill>
                <a:schemeClr val="dk1"/>
              </a:solidFill>
              <a:latin typeface="Arial"/>
              <a:ea typeface="Arial"/>
              <a:cs typeface="Arial"/>
              <a:sym typeface="Arial"/>
            </a:endParaRPr>
          </a:p>
        </p:txBody>
      </p:sp>
      <p:pic>
        <p:nvPicPr>
          <p:cNvPr id="253" name="Google Shape;253;p31"/>
          <p:cNvPicPr preferRelativeResize="0"/>
          <p:nvPr/>
        </p:nvPicPr>
        <p:blipFill rotWithShape="1">
          <a:blip r:embed="rId4">
            <a:alphaModFix/>
          </a:blip>
          <a:srcRect/>
          <a:stretch/>
        </p:blipFill>
        <p:spPr>
          <a:xfrm>
            <a:off x="4724400" y="1600200"/>
            <a:ext cx="3935013" cy="2590800"/>
          </a:xfrm>
          <a:prstGeom prst="rect">
            <a:avLst/>
          </a:prstGeom>
          <a:noFill/>
          <a:ln>
            <a:noFill/>
          </a:ln>
        </p:spPr>
      </p:pic>
      <p:sp>
        <p:nvSpPr>
          <p:cNvPr id="254" name="Google Shape;254;p31"/>
          <p:cNvSpPr txBox="1"/>
          <p:nvPr/>
        </p:nvSpPr>
        <p:spPr>
          <a:xfrm>
            <a:off x="1752600" y="1219200"/>
            <a:ext cx="2057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Monthly Average</a:t>
            </a:r>
            <a:endParaRPr sz="1800">
              <a:solidFill>
                <a:schemeClr val="dk1"/>
              </a:solidFill>
              <a:latin typeface="Arial"/>
              <a:ea typeface="Arial"/>
              <a:cs typeface="Arial"/>
              <a:sym typeface="Arial"/>
            </a:endParaRPr>
          </a:p>
        </p:txBody>
      </p:sp>
      <p:sp>
        <p:nvSpPr>
          <p:cNvPr id="255" name="Google Shape;255;p31"/>
          <p:cNvSpPr txBox="1"/>
          <p:nvPr/>
        </p:nvSpPr>
        <p:spPr>
          <a:xfrm>
            <a:off x="5257800" y="1219200"/>
            <a:ext cx="27432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Zoom in</a:t>
            </a:r>
            <a:endParaRPr sz="1800">
              <a:solidFill>
                <a:schemeClr val="dk1"/>
              </a:solidFill>
              <a:latin typeface="Arial"/>
              <a:ea typeface="Arial"/>
              <a:cs typeface="Arial"/>
              <a:sym typeface="Arial"/>
            </a:endParaRPr>
          </a:p>
        </p:txBody>
      </p:sp>
      <p:sp>
        <p:nvSpPr>
          <p:cNvPr id="256" name="Google Shape;256;p31"/>
          <p:cNvSpPr/>
          <p:nvPr/>
        </p:nvSpPr>
        <p:spPr>
          <a:xfrm>
            <a:off x="228600" y="4343400"/>
            <a:ext cx="86106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zoom in, monthly, and annual plots</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ridership.2yrs &lt;- window(</a:t>
            </a: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start = c(1991,1), end = c(1992,12))</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plot(ridership.2yrs, </a:t>
            </a:r>
            <a:r>
              <a:rPr lang="en-US" sz="1200" dirty="0" err="1">
                <a:solidFill>
                  <a:schemeClr val="dk1"/>
                </a:solidFill>
                <a:latin typeface="Courier New"/>
                <a:ea typeface="Courier New"/>
                <a:cs typeface="Courier New"/>
                <a:sym typeface="Courier New"/>
              </a:rPr>
              <a:t>xlab</a:t>
            </a:r>
            <a:r>
              <a:rPr lang="en-US" sz="1200" dirty="0">
                <a:solidFill>
                  <a:schemeClr val="dk1"/>
                </a:solidFill>
                <a:latin typeface="Courier New"/>
                <a:ea typeface="Courier New"/>
                <a:cs typeface="Courier New"/>
                <a:sym typeface="Courier New"/>
              </a:rPr>
              <a:t> = "Year", </a:t>
            </a:r>
            <a:r>
              <a:rPr lang="en-US" sz="1200" dirty="0" err="1">
                <a:solidFill>
                  <a:schemeClr val="dk1"/>
                </a:solidFill>
                <a:latin typeface="Courier New"/>
                <a:ea typeface="Courier New"/>
                <a:cs typeface="Courier New"/>
                <a:sym typeface="Courier New"/>
              </a:rPr>
              <a:t>ylab</a:t>
            </a:r>
            <a:r>
              <a:rPr lang="en-US" sz="1200" dirty="0">
                <a:solidFill>
                  <a:schemeClr val="dk1"/>
                </a:solidFill>
                <a:latin typeface="Courier New"/>
                <a:ea typeface="Courier New"/>
                <a:cs typeface="Courier New"/>
                <a:sym typeface="Courier New"/>
              </a:rPr>
              <a:t> = "Ridership (in 000s)", </a:t>
            </a:r>
            <a:r>
              <a:rPr lang="en-US" sz="1200" dirty="0" err="1">
                <a:solidFill>
                  <a:schemeClr val="dk1"/>
                </a:solidFill>
                <a:latin typeface="Courier New"/>
                <a:ea typeface="Courier New"/>
                <a:cs typeface="Courier New"/>
                <a:sym typeface="Courier New"/>
              </a:rPr>
              <a:t>ylim</a:t>
            </a:r>
            <a:r>
              <a:rPr lang="en-US" sz="1200" dirty="0">
                <a:solidFill>
                  <a:schemeClr val="dk1"/>
                </a:solidFill>
                <a:latin typeface="Courier New"/>
                <a:ea typeface="Courier New"/>
                <a:cs typeface="Courier New"/>
                <a:sym typeface="Courier New"/>
              </a:rPr>
              <a:t> = c(1300, 2300))</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monthly.ridership.ts</a:t>
            </a:r>
            <a:r>
              <a:rPr lang="en-US" sz="1200" dirty="0">
                <a:solidFill>
                  <a:schemeClr val="dk1"/>
                </a:solidFill>
                <a:latin typeface="Courier New"/>
                <a:ea typeface="Courier New"/>
                <a:cs typeface="Courier New"/>
                <a:sym typeface="Courier New"/>
              </a:rPr>
              <a:t> &lt;- </a:t>
            </a:r>
            <a:r>
              <a:rPr lang="en-US" sz="1200" dirty="0" err="1">
                <a:solidFill>
                  <a:schemeClr val="dk1"/>
                </a:solidFill>
                <a:latin typeface="Courier New"/>
                <a:ea typeface="Courier New"/>
                <a:cs typeface="Courier New"/>
                <a:sym typeface="Courier New"/>
              </a:rPr>
              <a:t>tapply</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cycle(</a:t>
            </a: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mean)</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plot(</a:t>
            </a:r>
            <a:r>
              <a:rPr lang="en-US" sz="1200" dirty="0" err="1">
                <a:solidFill>
                  <a:schemeClr val="dk1"/>
                </a:solidFill>
                <a:latin typeface="Courier New"/>
                <a:ea typeface="Courier New"/>
                <a:cs typeface="Courier New"/>
                <a:sym typeface="Courier New"/>
              </a:rPr>
              <a:t>monthly.ridership.ts</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xlab</a:t>
            </a:r>
            <a:r>
              <a:rPr lang="en-US" sz="1200" dirty="0">
                <a:solidFill>
                  <a:schemeClr val="dk1"/>
                </a:solidFill>
                <a:latin typeface="Courier New"/>
                <a:ea typeface="Courier New"/>
                <a:cs typeface="Courier New"/>
                <a:sym typeface="Courier New"/>
              </a:rPr>
              <a:t> = "Month", </a:t>
            </a:r>
            <a:r>
              <a:rPr lang="en-US" sz="1200" dirty="0" err="1">
                <a:solidFill>
                  <a:schemeClr val="dk1"/>
                </a:solidFill>
                <a:latin typeface="Courier New"/>
                <a:ea typeface="Courier New"/>
                <a:cs typeface="Courier New"/>
                <a:sym typeface="Courier New"/>
              </a:rPr>
              <a:t>ylab</a:t>
            </a:r>
            <a:r>
              <a:rPr lang="en-US" sz="1200" dirty="0">
                <a:solidFill>
                  <a:schemeClr val="dk1"/>
                </a:solidFill>
                <a:latin typeface="Courier New"/>
                <a:ea typeface="Courier New"/>
                <a:cs typeface="Courier New"/>
                <a:sym typeface="Courier New"/>
              </a:rPr>
              <a:t> = "Average Ridership",</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ylim</a:t>
            </a:r>
            <a:r>
              <a:rPr lang="en-US" sz="1200" dirty="0">
                <a:solidFill>
                  <a:schemeClr val="dk1"/>
                </a:solidFill>
                <a:latin typeface="Courier New"/>
                <a:ea typeface="Courier New"/>
                <a:cs typeface="Courier New"/>
                <a:sym typeface="Courier New"/>
              </a:rPr>
              <a:t> = c(1300, 2300), type = "l", </a:t>
            </a:r>
            <a:r>
              <a:rPr lang="en-US" sz="1200" dirty="0" err="1">
                <a:solidFill>
                  <a:schemeClr val="dk1"/>
                </a:solidFill>
                <a:latin typeface="Courier New"/>
                <a:ea typeface="Courier New"/>
                <a:cs typeface="Courier New"/>
                <a:sym typeface="Courier New"/>
              </a:rPr>
              <a:t>xaxt</a:t>
            </a:r>
            <a:r>
              <a:rPr lang="en-US" sz="1200" dirty="0">
                <a:solidFill>
                  <a:schemeClr val="dk1"/>
                </a:solidFill>
                <a:latin typeface="Courier New"/>
                <a:ea typeface="Courier New"/>
                <a:cs typeface="Courier New"/>
                <a:sym typeface="Courier New"/>
              </a:rPr>
              <a:t> = 'n')</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set x labels</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axis(1, at = c(1:12), labels = c("</a:t>
            </a:r>
            <a:r>
              <a:rPr lang="en-US" sz="1200" dirty="0" err="1">
                <a:solidFill>
                  <a:schemeClr val="dk1"/>
                </a:solidFill>
                <a:latin typeface="Courier New"/>
                <a:ea typeface="Courier New"/>
                <a:cs typeface="Courier New"/>
                <a:sym typeface="Courier New"/>
              </a:rPr>
              <a:t>Jan","Feb","Mar</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Apr","May","Jun</a:t>
            </a:r>
            <a:r>
              <a:rPr lang="en-US" sz="12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Jul","Aug","Sep</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Oct","Nov","Dec</a:t>
            </a:r>
            <a:r>
              <a:rPr lang="en-US" sz="12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annual.ridership.ts</a:t>
            </a:r>
            <a:r>
              <a:rPr lang="en-US" sz="1200" dirty="0">
                <a:solidFill>
                  <a:schemeClr val="dk1"/>
                </a:solidFill>
                <a:latin typeface="Courier New"/>
                <a:ea typeface="Courier New"/>
                <a:cs typeface="Courier New"/>
                <a:sym typeface="Courier New"/>
              </a:rPr>
              <a:t> &lt;- aggregate(</a:t>
            </a: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FUN = mean)</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plot(</a:t>
            </a:r>
            <a:r>
              <a:rPr lang="en-US" sz="1200" dirty="0" err="1">
                <a:solidFill>
                  <a:schemeClr val="dk1"/>
                </a:solidFill>
                <a:latin typeface="Courier New"/>
                <a:ea typeface="Courier New"/>
                <a:cs typeface="Courier New"/>
                <a:sym typeface="Courier New"/>
              </a:rPr>
              <a:t>annual.ridership.ts</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xlab</a:t>
            </a:r>
            <a:r>
              <a:rPr lang="en-US" sz="1200" dirty="0">
                <a:solidFill>
                  <a:schemeClr val="dk1"/>
                </a:solidFill>
                <a:latin typeface="Courier New"/>
                <a:ea typeface="Courier New"/>
                <a:cs typeface="Courier New"/>
                <a:sym typeface="Courier New"/>
              </a:rPr>
              <a:t> = "Year", </a:t>
            </a:r>
            <a:r>
              <a:rPr lang="en-US" sz="1200" dirty="0" err="1">
                <a:solidFill>
                  <a:schemeClr val="dk1"/>
                </a:solidFill>
                <a:latin typeface="Courier New"/>
                <a:ea typeface="Courier New"/>
                <a:cs typeface="Courier New"/>
                <a:sym typeface="Courier New"/>
              </a:rPr>
              <a:t>ylab</a:t>
            </a:r>
            <a:r>
              <a:rPr lang="en-US" sz="1200" dirty="0">
                <a:solidFill>
                  <a:schemeClr val="dk1"/>
                </a:solidFill>
                <a:latin typeface="Courier New"/>
                <a:ea typeface="Courier New"/>
                <a:cs typeface="Courier New"/>
                <a:sym typeface="Courier New"/>
              </a:rPr>
              <a:t> = "Average Ridership",</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ylim</a:t>
            </a:r>
            <a:r>
              <a:rPr lang="en-US" sz="1200" dirty="0">
                <a:solidFill>
                  <a:schemeClr val="dk1"/>
                </a:solidFill>
                <a:latin typeface="Courier New"/>
                <a:ea typeface="Courier New"/>
                <a:cs typeface="Courier New"/>
                <a:sym typeface="Courier New"/>
              </a:rPr>
              <a:t> = c(1300, 2300))</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457200" y="355600"/>
            <a:ext cx="8229600" cy="254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2800" b="1"/>
              <a:t>Scatter Plot with Labels (Utilities)</a:t>
            </a:r>
            <a:endParaRPr/>
          </a:p>
        </p:txBody>
      </p:sp>
      <p:pic>
        <p:nvPicPr>
          <p:cNvPr id="262" name="Google Shape;262;p32"/>
          <p:cNvPicPr preferRelativeResize="0"/>
          <p:nvPr/>
        </p:nvPicPr>
        <p:blipFill rotWithShape="1">
          <a:blip r:embed="rId3">
            <a:alphaModFix/>
          </a:blip>
          <a:srcRect/>
          <a:stretch/>
        </p:blipFill>
        <p:spPr>
          <a:xfrm>
            <a:off x="1828800" y="762000"/>
            <a:ext cx="5448300" cy="4724400"/>
          </a:xfrm>
          <a:prstGeom prst="rect">
            <a:avLst/>
          </a:prstGeom>
          <a:noFill/>
          <a:ln>
            <a:noFill/>
          </a:ln>
        </p:spPr>
      </p:pic>
      <p:sp>
        <p:nvSpPr>
          <p:cNvPr id="263" name="Google Shape;263;p32"/>
          <p:cNvSpPr/>
          <p:nvPr/>
        </p:nvSpPr>
        <p:spPr>
          <a:xfrm>
            <a:off x="381000" y="5638800"/>
            <a:ext cx="83820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plot(utilities.df$Fuel_Cost ~ utilities.df$Sales,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xlab = "Sales", ylab = "Fuel Cost", xlim = c(2000, 20000))</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text(x = utilities.df$Sales, y = utilities.df$Fuel_Cost,</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labels = utilities.df$Company, pos = 4, cex = 0.8, srt = 20, offset = 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304800" y="304800"/>
            <a:ext cx="7239000" cy="6096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2400" b="1"/>
              <a:t>Scaling:  Smaller markers, jittering, color contrast (Universal Bank; </a:t>
            </a:r>
            <a:r>
              <a:rPr lang="en-US" sz="2400" b="1">
                <a:solidFill>
                  <a:srgbClr val="C00000"/>
                </a:solidFill>
              </a:rPr>
              <a:t>red</a:t>
            </a:r>
            <a:r>
              <a:rPr lang="en-US" sz="2400" b="1"/>
              <a:t> = accept loan)</a:t>
            </a:r>
            <a:endParaRPr/>
          </a:p>
        </p:txBody>
      </p:sp>
      <p:pic>
        <p:nvPicPr>
          <p:cNvPr id="269" name="Google Shape;269;p33" descr="tmpD281.tmp"/>
          <p:cNvPicPr preferRelativeResize="0"/>
          <p:nvPr/>
        </p:nvPicPr>
        <p:blipFill rotWithShape="1">
          <a:blip r:embed="rId3">
            <a:alphaModFix/>
          </a:blip>
          <a:srcRect/>
          <a:stretch/>
        </p:blipFill>
        <p:spPr>
          <a:xfrm>
            <a:off x="457200" y="914400"/>
            <a:ext cx="6553200" cy="4114800"/>
          </a:xfrm>
          <a:prstGeom prst="rect">
            <a:avLst/>
          </a:prstGeom>
          <a:noFill/>
          <a:ln>
            <a:noFill/>
          </a:ln>
        </p:spPr>
      </p:pic>
      <p:sp>
        <p:nvSpPr>
          <p:cNvPr id="270" name="Google Shape;270;p33"/>
          <p:cNvSpPr/>
          <p:nvPr/>
        </p:nvSpPr>
        <p:spPr>
          <a:xfrm>
            <a:off x="228600" y="5257800"/>
            <a:ext cx="8686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use function alpha() in library scales to add transparent colors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library(scales)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plot(jitter(universal.df$CCAvg, 1) ~ jitter(universal.df$Income, 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col = alpha(ifelse(universal.df$Securities.Account == 0, “gray", “red"), 0.4),</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pch = 20, log = 'xy', ylim = c(0.1, 10),</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xlab = "Income", ylab = "CCAvg")</a:t>
            </a:r>
            <a:endParaRPr/>
          </a:p>
        </p:txBody>
      </p:sp>
      <p:sp>
        <p:nvSpPr>
          <p:cNvPr id="271" name="Google Shape;271;p33"/>
          <p:cNvSpPr txBox="1"/>
          <p:nvPr/>
        </p:nvSpPr>
        <p:spPr>
          <a:xfrm>
            <a:off x="7239000" y="1676400"/>
            <a:ext cx="16002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Jitter = add noise to “unstack” markers that hide markers underneath</a:t>
            </a:r>
            <a:endParaRPr sz="12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4" descr="tmpD7A0.tmp"/>
          <p:cNvPicPr preferRelativeResize="0"/>
          <p:nvPr/>
        </p:nvPicPr>
        <p:blipFill rotWithShape="1">
          <a:blip r:embed="rId3">
            <a:alphaModFix/>
          </a:blip>
          <a:srcRect/>
          <a:stretch/>
        </p:blipFill>
        <p:spPr>
          <a:xfrm>
            <a:off x="609600" y="2209800"/>
            <a:ext cx="3429000" cy="3200400"/>
          </a:xfrm>
          <a:prstGeom prst="rect">
            <a:avLst/>
          </a:prstGeom>
          <a:noFill/>
          <a:ln>
            <a:noFill/>
          </a:ln>
        </p:spPr>
      </p:pic>
      <p:pic>
        <p:nvPicPr>
          <p:cNvPr id="277" name="Google Shape;277;p34" descr="tmpD281.tmp"/>
          <p:cNvPicPr preferRelativeResize="0"/>
          <p:nvPr/>
        </p:nvPicPr>
        <p:blipFill rotWithShape="1">
          <a:blip r:embed="rId4">
            <a:alphaModFix/>
          </a:blip>
          <a:srcRect/>
          <a:stretch/>
        </p:blipFill>
        <p:spPr>
          <a:xfrm>
            <a:off x="4495800" y="2209800"/>
            <a:ext cx="3657600" cy="3124200"/>
          </a:xfrm>
          <a:prstGeom prst="rect">
            <a:avLst/>
          </a:prstGeom>
          <a:noFill/>
          <a:ln>
            <a:noFill/>
          </a:ln>
        </p:spPr>
      </p:pic>
      <p:sp>
        <p:nvSpPr>
          <p:cNvPr id="278" name="Google Shape;278;p34"/>
          <p:cNvSpPr txBox="1"/>
          <p:nvPr/>
        </p:nvSpPr>
        <p:spPr>
          <a:xfrm>
            <a:off x="1066800" y="1371600"/>
            <a:ext cx="2057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Without jittering</a:t>
            </a:r>
            <a:endParaRPr sz="1800">
              <a:solidFill>
                <a:schemeClr val="dk1"/>
              </a:solidFill>
              <a:latin typeface="Arial"/>
              <a:ea typeface="Arial"/>
              <a:cs typeface="Arial"/>
              <a:sym typeface="Arial"/>
            </a:endParaRPr>
          </a:p>
        </p:txBody>
      </p:sp>
      <p:sp>
        <p:nvSpPr>
          <p:cNvPr id="279" name="Google Shape;279;p34"/>
          <p:cNvSpPr txBox="1"/>
          <p:nvPr/>
        </p:nvSpPr>
        <p:spPr>
          <a:xfrm>
            <a:off x="5334000" y="1295400"/>
            <a:ext cx="2667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With jittering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304800" y="228600"/>
            <a:ext cx="8229600" cy="792163"/>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2800" b="1"/>
              <a:t>Parallel Coordinate Plot (Boston Housing)</a:t>
            </a:r>
            <a:endParaRPr/>
          </a:p>
        </p:txBody>
      </p:sp>
      <p:pic>
        <p:nvPicPr>
          <p:cNvPr id="285" name="Google Shape;285;p35"/>
          <p:cNvPicPr preferRelativeResize="0"/>
          <p:nvPr/>
        </p:nvPicPr>
        <p:blipFill rotWithShape="1">
          <a:blip r:embed="rId3">
            <a:alphaModFix/>
          </a:blip>
          <a:srcRect/>
          <a:stretch/>
        </p:blipFill>
        <p:spPr>
          <a:xfrm>
            <a:off x="733425" y="1738312"/>
            <a:ext cx="7677150" cy="3381375"/>
          </a:xfrm>
          <a:prstGeom prst="rect">
            <a:avLst/>
          </a:prstGeom>
          <a:noFill/>
          <a:ln>
            <a:noFill/>
          </a:ln>
        </p:spPr>
      </p:pic>
      <p:sp>
        <p:nvSpPr>
          <p:cNvPr id="286" name="Google Shape;286;p35"/>
          <p:cNvSpPr/>
          <p:nvPr/>
        </p:nvSpPr>
        <p:spPr>
          <a:xfrm>
            <a:off x="381000" y="5334000"/>
            <a:ext cx="8305800"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library(MASS)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par(mfcol = c(2,1))</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parcoord(housing.df[housing.df$CAT..MEDV == 0, -14], main = "CAT.MEDV = 0")</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parcoord(housing.df[housing.df$CAT..MEDV == 1, -14], main = "CAT.MEDV = 1")</a:t>
            </a:r>
            <a:endParaRPr/>
          </a:p>
        </p:txBody>
      </p:sp>
      <p:sp>
        <p:nvSpPr>
          <p:cNvPr id="287" name="Google Shape;287;p35"/>
          <p:cNvSpPr txBox="1"/>
          <p:nvPr/>
        </p:nvSpPr>
        <p:spPr>
          <a:xfrm>
            <a:off x="6248400" y="3429000"/>
            <a:ext cx="2286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Each line is a single record</a:t>
            </a:r>
            <a:endParaRPr sz="1200">
              <a:solidFill>
                <a:schemeClr val="dk1"/>
              </a:solidFill>
              <a:latin typeface="Arial"/>
              <a:ea typeface="Arial"/>
              <a:cs typeface="Arial"/>
              <a:sym typeface="Arial"/>
            </a:endParaRPr>
          </a:p>
        </p:txBody>
      </p:sp>
      <p:cxnSp>
        <p:nvCxnSpPr>
          <p:cNvPr id="288" name="Google Shape;288;p35"/>
          <p:cNvCxnSpPr/>
          <p:nvPr/>
        </p:nvCxnSpPr>
        <p:spPr>
          <a:xfrm flipH="1">
            <a:off x="6248400" y="3733800"/>
            <a:ext cx="304800" cy="381000"/>
          </a:xfrm>
          <a:prstGeom prst="straightConnector1">
            <a:avLst/>
          </a:prstGeom>
          <a:noFill/>
          <a:ln w="9525" cap="flat" cmpd="sng">
            <a:solidFill>
              <a:srgbClr val="AE350A"/>
            </a:solidFill>
            <a:prstDash val="solid"/>
            <a:round/>
            <a:headEnd type="none" w="sm" len="sm"/>
            <a:tailEnd type="stealth" w="med" len="med"/>
          </a:ln>
        </p:spPr>
      </p:cxnSp>
      <p:sp>
        <p:nvSpPr>
          <p:cNvPr id="289" name="Google Shape;289;p35"/>
          <p:cNvSpPr txBox="1"/>
          <p:nvPr/>
        </p:nvSpPr>
        <p:spPr>
          <a:xfrm>
            <a:off x="914400" y="3352800"/>
            <a:ext cx="29718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All variables are rescaled to 0-1 scale</a:t>
            </a:r>
            <a:endParaRPr sz="1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990600" y="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Linked plots</a:t>
            </a:r>
            <a:br>
              <a:rPr lang="en-US"/>
            </a:br>
            <a:r>
              <a:rPr lang="en-US" sz="2800"/>
              <a:t>(same record is highlighted in each plot)</a:t>
            </a:r>
            <a:endParaRPr/>
          </a:p>
        </p:txBody>
      </p:sp>
      <p:pic>
        <p:nvPicPr>
          <p:cNvPr id="295" name="Google Shape;295;p36"/>
          <p:cNvPicPr preferRelativeResize="0">
            <a:picLocks noGrp="1"/>
          </p:cNvPicPr>
          <p:nvPr>
            <p:ph type="body" idx="1"/>
          </p:nvPr>
        </p:nvPicPr>
        <p:blipFill rotWithShape="1">
          <a:blip r:embed="rId3">
            <a:alphaModFix/>
          </a:blip>
          <a:srcRect/>
          <a:stretch/>
        </p:blipFill>
        <p:spPr>
          <a:xfrm>
            <a:off x="1600200" y="1295400"/>
            <a:ext cx="6521450" cy="4572000"/>
          </a:xfrm>
          <a:prstGeom prst="rect">
            <a:avLst/>
          </a:prstGeom>
          <a:noFill/>
          <a:ln>
            <a:noFill/>
          </a:ln>
        </p:spPr>
      </p:pic>
      <p:sp>
        <p:nvSpPr>
          <p:cNvPr id="296" name="Google Shape;296;p36"/>
          <p:cNvSpPr txBox="1"/>
          <p:nvPr/>
        </p:nvSpPr>
        <p:spPr>
          <a:xfrm>
            <a:off x="457200" y="6172200"/>
            <a:ext cx="8229600"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Produced in Spotfire</a:t>
            </a:r>
            <a:endParaRPr sz="1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Line Graph for Time Series</a:t>
            </a:r>
            <a:br>
              <a:rPr lang="en-US"/>
            </a:br>
            <a:r>
              <a:rPr lang="en-US" sz="2400"/>
              <a:t>Amtrak Ridership</a:t>
            </a:r>
            <a:endParaRPr sz="2400"/>
          </a:p>
        </p:txBody>
      </p:sp>
      <p:pic>
        <p:nvPicPr>
          <p:cNvPr id="122" name="Google Shape;122;p15"/>
          <p:cNvPicPr preferRelativeResize="0"/>
          <p:nvPr/>
        </p:nvPicPr>
        <p:blipFill rotWithShape="1">
          <a:blip r:embed="rId3">
            <a:alphaModFix/>
          </a:blip>
          <a:srcRect/>
          <a:stretch/>
        </p:blipFill>
        <p:spPr>
          <a:xfrm>
            <a:off x="2362200" y="1524000"/>
            <a:ext cx="4067175" cy="3333750"/>
          </a:xfrm>
          <a:prstGeom prst="rect">
            <a:avLst/>
          </a:prstGeom>
          <a:noFill/>
          <a:ln>
            <a:noFill/>
          </a:ln>
        </p:spPr>
      </p:pic>
      <p:sp>
        <p:nvSpPr>
          <p:cNvPr id="123" name="Google Shape;123;p15"/>
          <p:cNvSpPr txBox="1"/>
          <p:nvPr/>
        </p:nvSpPr>
        <p:spPr>
          <a:xfrm>
            <a:off x="457200" y="5334000"/>
            <a:ext cx="85344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ourier New"/>
                <a:ea typeface="Courier New"/>
                <a:cs typeface="Courier New"/>
                <a:sym typeface="Courier New"/>
              </a:rPr>
              <a:t># use time series analysis</a:t>
            </a:r>
            <a:endParaRPr dirty="0"/>
          </a:p>
          <a:p>
            <a:pPr marL="0" marR="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library(forecast)</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&lt;- </a:t>
            </a:r>
            <a:r>
              <a:rPr lang="en-US" sz="1200" dirty="0" err="1">
                <a:solidFill>
                  <a:schemeClr val="dk1"/>
                </a:solidFill>
                <a:latin typeface="Courier New"/>
                <a:ea typeface="Courier New"/>
                <a:cs typeface="Courier New"/>
                <a:sym typeface="Courier New"/>
              </a:rPr>
              <a:t>ts</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Amtrak.df$Ridership</a:t>
            </a:r>
            <a:r>
              <a:rPr lang="en-US" sz="1200" dirty="0">
                <a:solidFill>
                  <a:schemeClr val="dk1"/>
                </a:solidFill>
                <a:latin typeface="Courier New"/>
                <a:ea typeface="Courier New"/>
                <a:cs typeface="Courier New"/>
                <a:sym typeface="Courier New"/>
              </a:rPr>
              <a:t>, start = c(1991, 1), end = c(2004, 3), </a:t>
            </a:r>
            <a:r>
              <a:rPr lang="en-US" sz="1200" dirty="0" err="1">
                <a:solidFill>
                  <a:schemeClr val="dk1"/>
                </a:solidFill>
                <a:latin typeface="Courier New"/>
                <a:ea typeface="Courier New"/>
                <a:cs typeface="Courier New"/>
                <a:sym typeface="Courier New"/>
              </a:rPr>
              <a:t>freq</a:t>
            </a:r>
            <a:r>
              <a:rPr lang="en-US" sz="1200" dirty="0">
                <a:solidFill>
                  <a:schemeClr val="dk1"/>
                </a:solidFill>
                <a:latin typeface="Courier New"/>
                <a:ea typeface="Courier New"/>
                <a:cs typeface="Courier New"/>
                <a:sym typeface="Courier New"/>
              </a:rPr>
              <a:t> = 12)</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plot(</a:t>
            </a:r>
            <a:r>
              <a:rPr lang="en-US" sz="1200" dirty="0" err="1">
                <a:solidFill>
                  <a:schemeClr val="dk1"/>
                </a:solidFill>
                <a:latin typeface="Courier New"/>
                <a:ea typeface="Courier New"/>
                <a:cs typeface="Courier New"/>
                <a:sym typeface="Courier New"/>
              </a:rPr>
              <a:t>ridership.ts</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xlab</a:t>
            </a:r>
            <a:r>
              <a:rPr lang="en-US" sz="1200" dirty="0">
                <a:solidFill>
                  <a:schemeClr val="dk1"/>
                </a:solidFill>
                <a:latin typeface="Courier New"/>
                <a:ea typeface="Courier New"/>
                <a:cs typeface="Courier New"/>
                <a:sym typeface="Courier New"/>
              </a:rPr>
              <a:t> = "Year", </a:t>
            </a:r>
            <a:r>
              <a:rPr lang="en-US" sz="1200" dirty="0" err="1">
                <a:solidFill>
                  <a:schemeClr val="dk1"/>
                </a:solidFill>
                <a:latin typeface="Courier New"/>
                <a:ea typeface="Courier New"/>
                <a:cs typeface="Courier New"/>
                <a:sym typeface="Courier New"/>
              </a:rPr>
              <a:t>ylab</a:t>
            </a:r>
            <a:r>
              <a:rPr lang="en-US" sz="1200" dirty="0">
                <a:solidFill>
                  <a:schemeClr val="dk1"/>
                </a:solidFill>
                <a:latin typeface="Courier New"/>
                <a:ea typeface="Courier New"/>
                <a:cs typeface="Courier New"/>
                <a:sym typeface="Courier New"/>
              </a:rPr>
              <a:t> = "Ridership (in 000s)", </a:t>
            </a:r>
            <a:r>
              <a:rPr lang="en-US" sz="1200" dirty="0" err="1">
                <a:solidFill>
                  <a:schemeClr val="dk1"/>
                </a:solidFill>
                <a:latin typeface="Courier New"/>
                <a:ea typeface="Courier New"/>
                <a:cs typeface="Courier New"/>
                <a:sym typeface="Courier New"/>
              </a:rPr>
              <a:t>ylim</a:t>
            </a:r>
            <a:r>
              <a:rPr lang="en-US" sz="1200" dirty="0">
                <a:solidFill>
                  <a:schemeClr val="dk1"/>
                </a:solidFill>
                <a:latin typeface="Courier New"/>
                <a:ea typeface="Courier New"/>
                <a:cs typeface="Courier New"/>
                <a:sym typeface="Courier New"/>
              </a:rPr>
              <a:t> = c(1300, 2300))</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1676400" y="2362200"/>
            <a:ext cx="51054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Specialized  </a:t>
            </a:r>
            <a:r>
              <a:rPr lang="en-US" sz="2400" dirty="0" err="1">
                <a:solidFill>
                  <a:schemeClr val="dk1"/>
                </a:solidFill>
                <a:latin typeface="Libre Franklin"/>
                <a:ea typeface="Libre Franklin"/>
                <a:cs typeface="Libre Franklin"/>
                <a:sym typeface="Libre Franklin"/>
              </a:rPr>
              <a:t>Visualiztions</a:t>
            </a:r>
            <a:r>
              <a:rPr lang="en-US" sz="2400" dirty="0">
                <a:solidFill>
                  <a:schemeClr val="dk1"/>
                </a:solidFill>
                <a:latin typeface="Libre Franklin"/>
                <a:ea typeface="Libre Franklin"/>
                <a:cs typeface="Libre Franklin"/>
                <a:sym typeface="Libre Franklin"/>
              </a:rPr>
              <a:t>:</a:t>
            </a:r>
            <a:endParaRPr dirty="0"/>
          </a:p>
          <a:p>
            <a:pPr marL="0" marR="0" lvl="0" indent="0" algn="l" rtl="0">
              <a:spcBef>
                <a:spcPts val="0"/>
              </a:spcBef>
              <a:spcAft>
                <a:spcPts val="0"/>
              </a:spcAft>
              <a:buNone/>
            </a:pPr>
            <a:endParaRPr sz="2400" dirty="0">
              <a:solidFill>
                <a:schemeClr val="dk1"/>
              </a:solidFill>
              <a:latin typeface="Libre Franklin"/>
              <a:ea typeface="Libre Franklin"/>
              <a:cs typeface="Libre Franklin"/>
              <a:sym typeface="Libre Franklin"/>
            </a:endParaRPr>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 Networked Data</a:t>
            </a:r>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Hierarchical Data: </a:t>
            </a:r>
            <a:r>
              <a:rPr lang="en-US" sz="2400" dirty="0" err="1">
                <a:solidFill>
                  <a:schemeClr val="dk1"/>
                </a:solidFill>
                <a:latin typeface="Libre Franklin"/>
                <a:ea typeface="Libre Franklin"/>
                <a:cs typeface="Libre Franklin"/>
                <a:sym typeface="Libre Franklin"/>
              </a:rPr>
              <a:t>Treemaps</a:t>
            </a:r>
            <a:endParaRPr lang="en-US" sz="2400" dirty="0">
              <a:solidFill>
                <a:schemeClr val="dk1"/>
              </a:solidFill>
              <a:latin typeface="Libre Franklin"/>
              <a:ea typeface="Libre Franklin"/>
              <a:cs typeface="Libre Franklin"/>
              <a:sym typeface="Libre Franklin"/>
            </a:endParaRPr>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Geographical Data: Map Charts</a:t>
            </a:r>
            <a:endParaRPr sz="2400" dirty="0">
              <a:solidFill>
                <a:schemeClr val="dk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3233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txBox="1">
            <a:spLocks noGrp="1"/>
          </p:cNvSpPr>
          <p:nvPr>
            <p:ph type="title"/>
          </p:nvPr>
        </p:nvSpPr>
        <p:spPr>
          <a:xfrm>
            <a:off x="228600" y="1371600"/>
            <a:ext cx="3657600" cy="8382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Network Graph </a:t>
            </a:r>
            <a:br>
              <a:rPr lang="en-US"/>
            </a:br>
            <a:r>
              <a:rPr lang="en-US" sz="2400"/>
              <a:t>eBay Auctions</a:t>
            </a:r>
            <a:endParaRPr sz="2400"/>
          </a:p>
        </p:txBody>
      </p:sp>
      <p:pic>
        <p:nvPicPr>
          <p:cNvPr id="302" name="Google Shape;302;p37"/>
          <p:cNvPicPr preferRelativeResize="0"/>
          <p:nvPr/>
        </p:nvPicPr>
        <p:blipFill rotWithShape="1">
          <a:blip r:embed="rId3">
            <a:alphaModFix/>
          </a:blip>
          <a:srcRect/>
          <a:stretch/>
        </p:blipFill>
        <p:spPr>
          <a:xfrm>
            <a:off x="4038600" y="228600"/>
            <a:ext cx="5105400" cy="4783107"/>
          </a:xfrm>
          <a:prstGeom prst="rect">
            <a:avLst/>
          </a:prstGeom>
          <a:noFill/>
          <a:ln>
            <a:noFill/>
          </a:ln>
        </p:spPr>
      </p:pic>
      <p:sp>
        <p:nvSpPr>
          <p:cNvPr id="303" name="Google Shape;303;p37"/>
          <p:cNvSpPr/>
          <p:nvPr/>
        </p:nvSpPr>
        <p:spPr>
          <a:xfrm>
            <a:off x="228600" y="4495800"/>
            <a:ext cx="6705600" cy="21236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library(igraph)</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ebay.df &lt;- read.csv("eBayNetwork.csv")</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transform node ids to factors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ebay.df[,1] &lt;- as.factor(ebay.df[,1])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ebay.df[,2] &lt;- as.factor(ebay.df[,2])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graph.edges &lt;- as.matrix(ebay.df[,1:2])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g &lt;- graph.edgelist(graph.edges, directed = FALSE)</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isBuyer &lt;- V(g)$name %in% graph.edges[,2]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plot(g, vertex.label = NA, vertex.color = ifelse(isBuyer, "gray", "black"),</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vertex.size = ifelse(isBuyer, 7, 10))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title"/>
          </p:nvPr>
        </p:nvSpPr>
        <p:spPr>
          <a:xfrm>
            <a:off x="152400" y="152400"/>
            <a:ext cx="7086600" cy="762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200"/>
              <a:t>Treemap – eBay Auctions </a:t>
            </a:r>
            <a:br>
              <a:rPr lang="en-US"/>
            </a:br>
            <a:r>
              <a:rPr lang="en-US" sz="2000"/>
              <a:t>(Hierarchical eBay data: Category&gt; sub-category&gt; Brand)</a:t>
            </a:r>
            <a:endParaRPr/>
          </a:p>
        </p:txBody>
      </p:sp>
      <p:pic>
        <p:nvPicPr>
          <p:cNvPr id="309" name="Google Shape;309;p38"/>
          <p:cNvPicPr preferRelativeResize="0"/>
          <p:nvPr/>
        </p:nvPicPr>
        <p:blipFill rotWithShape="1">
          <a:blip r:embed="rId3">
            <a:alphaModFix/>
          </a:blip>
          <a:srcRect/>
          <a:stretch/>
        </p:blipFill>
        <p:spPr>
          <a:xfrm>
            <a:off x="152400" y="914400"/>
            <a:ext cx="7867650" cy="3962400"/>
          </a:xfrm>
          <a:prstGeom prst="rect">
            <a:avLst/>
          </a:prstGeom>
          <a:noFill/>
          <a:ln>
            <a:noFill/>
          </a:ln>
        </p:spPr>
      </p:pic>
      <p:sp>
        <p:nvSpPr>
          <p:cNvPr id="310" name="Google Shape;310;p38"/>
          <p:cNvSpPr/>
          <p:nvPr/>
        </p:nvSpPr>
        <p:spPr>
          <a:xfrm>
            <a:off x="304800" y="4953000"/>
            <a:ext cx="86106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library(</a:t>
            </a:r>
            <a:r>
              <a:rPr lang="en-US" sz="1200" dirty="0" err="1">
                <a:solidFill>
                  <a:schemeClr val="dk1"/>
                </a:solidFill>
                <a:latin typeface="Courier New"/>
                <a:ea typeface="Courier New"/>
                <a:cs typeface="Courier New"/>
                <a:sym typeface="Courier New"/>
              </a:rPr>
              <a:t>treemap</a:t>
            </a:r>
            <a:r>
              <a:rPr lang="en-US" sz="1200"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tree.df</a:t>
            </a:r>
            <a:r>
              <a:rPr lang="en-US" sz="1200" dirty="0">
                <a:solidFill>
                  <a:schemeClr val="dk1"/>
                </a:solidFill>
                <a:latin typeface="Courier New"/>
                <a:ea typeface="Courier New"/>
                <a:cs typeface="Courier New"/>
                <a:sym typeface="Courier New"/>
              </a:rPr>
              <a:t> &lt;- read.csv("EbayTreemap.csv")</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add column for negative feedback</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tree.df$negative.feedback</a:t>
            </a:r>
            <a:r>
              <a:rPr lang="en-US" sz="1200" dirty="0">
                <a:solidFill>
                  <a:schemeClr val="dk1"/>
                </a:solidFill>
                <a:latin typeface="Courier New"/>
                <a:ea typeface="Courier New"/>
                <a:cs typeface="Courier New"/>
                <a:sym typeface="Courier New"/>
              </a:rPr>
              <a:t> &lt;- 1* (</a:t>
            </a:r>
            <a:r>
              <a:rPr lang="en-US" sz="1200" dirty="0" err="1">
                <a:solidFill>
                  <a:schemeClr val="dk1"/>
                </a:solidFill>
                <a:latin typeface="Courier New"/>
                <a:ea typeface="Courier New"/>
                <a:cs typeface="Courier New"/>
                <a:sym typeface="Courier New"/>
              </a:rPr>
              <a:t>tree.df$Seller.Feedback</a:t>
            </a:r>
            <a:r>
              <a:rPr lang="en-US" sz="1200" dirty="0">
                <a:solidFill>
                  <a:schemeClr val="dk1"/>
                </a:solidFill>
                <a:latin typeface="Courier New"/>
                <a:ea typeface="Courier New"/>
                <a:cs typeface="Courier New"/>
                <a:sym typeface="Courier New"/>
              </a:rPr>
              <a:t> &lt; 0)</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draw </a:t>
            </a:r>
            <a:r>
              <a:rPr lang="en-US" sz="1200" dirty="0" err="1">
                <a:solidFill>
                  <a:schemeClr val="dk1"/>
                </a:solidFill>
                <a:latin typeface="Courier New"/>
                <a:ea typeface="Courier New"/>
                <a:cs typeface="Courier New"/>
                <a:sym typeface="Courier New"/>
              </a:rPr>
              <a:t>treemap</a:t>
            </a: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treemap</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tree.df</a:t>
            </a:r>
            <a:r>
              <a:rPr lang="en-US" sz="1200" dirty="0">
                <a:solidFill>
                  <a:schemeClr val="dk1"/>
                </a:solidFill>
                <a:latin typeface="Courier New"/>
                <a:ea typeface="Courier New"/>
                <a:cs typeface="Courier New"/>
                <a:sym typeface="Courier New"/>
              </a:rPr>
              <a:t>, index = c("Category","</a:t>
            </a:r>
            <a:r>
              <a:rPr lang="en-US" sz="1200" dirty="0" err="1">
                <a:solidFill>
                  <a:schemeClr val="dk1"/>
                </a:solidFill>
                <a:latin typeface="Courier New"/>
                <a:ea typeface="Courier New"/>
                <a:cs typeface="Courier New"/>
                <a:sym typeface="Courier New"/>
              </a:rPr>
              <a:t>Sub.Category</a:t>
            </a:r>
            <a:r>
              <a:rPr lang="en-US" sz="1200" dirty="0">
                <a:solidFill>
                  <a:schemeClr val="dk1"/>
                </a:solidFill>
                <a:latin typeface="Courier New"/>
                <a:ea typeface="Courier New"/>
                <a:cs typeface="Courier New"/>
                <a:sym typeface="Courier New"/>
              </a:rPr>
              <a:t>", "Brand"),</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vSize</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High.Bid</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vColor</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negative.feedback</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fun.aggregate</a:t>
            </a:r>
            <a:r>
              <a:rPr lang="en-US" sz="1200" dirty="0">
                <a:solidFill>
                  <a:schemeClr val="dk1"/>
                </a:solidFill>
                <a:latin typeface="Courier New"/>
                <a:ea typeface="Courier New"/>
                <a:cs typeface="Courier New"/>
                <a:sym typeface="Courier New"/>
              </a:rPr>
              <a:t> = "mean",</a:t>
            </a:r>
            <a:endParaRPr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align.labels</a:t>
            </a:r>
            <a:r>
              <a:rPr lang="en-US" sz="1200" dirty="0">
                <a:solidFill>
                  <a:schemeClr val="dk1"/>
                </a:solidFill>
                <a:latin typeface="Courier New"/>
                <a:ea typeface="Courier New"/>
                <a:cs typeface="Courier New"/>
                <a:sym typeface="Courier New"/>
              </a:rPr>
              <a:t> = list(c("left", "top"), c("right", "bottom"), c("center", "center")),</a:t>
            </a:r>
            <a:endParaRPr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palette = rev(</a:t>
            </a:r>
            <a:r>
              <a:rPr lang="en-US" sz="1200" dirty="0" err="1">
                <a:solidFill>
                  <a:schemeClr val="dk1"/>
                </a:solidFill>
                <a:latin typeface="Courier New"/>
                <a:ea typeface="Courier New"/>
                <a:cs typeface="Courier New"/>
                <a:sym typeface="Courier New"/>
              </a:rPr>
              <a:t>gray.colors</a:t>
            </a:r>
            <a:r>
              <a:rPr lang="en-US" sz="1200" dirty="0">
                <a:solidFill>
                  <a:schemeClr val="dk1"/>
                </a:solidFill>
                <a:latin typeface="Courier New"/>
                <a:ea typeface="Courier New"/>
                <a:cs typeface="Courier New"/>
                <a:sym typeface="Courier New"/>
              </a:rPr>
              <a:t>(3)), type = "manual", title = "")</a:t>
            </a:r>
            <a:endParaRPr dirty="0"/>
          </a:p>
        </p:txBody>
      </p:sp>
      <p:sp>
        <p:nvSpPr>
          <p:cNvPr id="311" name="Google Shape;311;p38"/>
          <p:cNvSpPr txBox="1"/>
          <p:nvPr/>
        </p:nvSpPr>
        <p:spPr>
          <a:xfrm>
            <a:off x="7543800" y="152400"/>
            <a:ext cx="14478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Detail on this corner – next slide</a:t>
            </a:r>
            <a:endParaRPr sz="1200">
              <a:solidFill>
                <a:schemeClr val="dk1"/>
              </a:solidFill>
              <a:latin typeface="Arial"/>
              <a:ea typeface="Arial"/>
              <a:cs typeface="Arial"/>
              <a:sym typeface="Arial"/>
            </a:endParaRPr>
          </a:p>
        </p:txBody>
      </p:sp>
      <p:cxnSp>
        <p:nvCxnSpPr>
          <p:cNvPr id="312" name="Google Shape;312;p38"/>
          <p:cNvCxnSpPr/>
          <p:nvPr/>
        </p:nvCxnSpPr>
        <p:spPr>
          <a:xfrm flipH="1">
            <a:off x="7772400" y="685800"/>
            <a:ext cx="228600" cy="228600"/>
          </a:xfrm>
          <a:prstGeom prst="straightConnector1">
            <a:avLst/>
          </a:prstGeom>
          <a:noFill/>
          <a:ln w="9525" cap="flat" cmpd="sng">
            <a:solidFill>
              <a:srgbClr val="AE350A"/>
            </a:solidFill>
            <a:prstDash val="solid"/>
            <a:round/>
            <a:headEnd type="none" w="sm" len="sm"/>
            <a:tailEnd type="stealth"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39"/>
          <p:cNvPicPr preferRelativeResize="0"/>
          <p:nvPr/>
        </p:nvPicPr>
        <p:blipFill rotWithShape="1">
          <a:blip r:embed="rId3">
            <a:alphaModFix/>
          </a:blip>
          <a:srcRect/>
          <a:stretch/>
        </p:blipFill>
        <p:spPr>
          <a:xfrm>
            <a:off x="1524000" y="1143000"/>
            <a:ext cx="5851473" cy="4352925"/>
          </a:xfrm>
          <a:prstGeom prst="rect">
            <a:avLst/>
          </a:prstGeom>
          <a:noFill/>
          <a:ln>
            <a:noFill/>
          </a:ln>
        </p:spPr>
      </p:pic>
      <p:cxnSp>
        <p:nvCxnSpPr>
          <p:cNvPr id="318" name="Google Shape;318;p39"/>
          <p:cNvCxnSpPr/>
          <p:nvPr/>
        </p:nvCxnSpPr>
        <p:spPr>
          <a:xfrm>
            <a:off x="6096000" y="838200"/>
            <a:ext cx="0" cy="609600"/>
          </a:xfrm>
          <a:prstGeom prst="straightConnector1">
            <a:avLst/>
          </a:prstGeom>
          <a:noFill/>
          <a:ln w="9525" cap="flat" cmpd="sng">
            <a:solidFill>
              <a:srgbClr val="AE350A"/>
            </a:solidFill>
            <a:prstDash val="solid"/>
            <a:round/>
            <a:headEnd type="none" w="sm" len="sm"/>
            <a:tailEnd type="stealth" w="med" len="med"/>
          </a:ln>
        </p:spPr>
      </p:cxnSp>
      <p:sp>
        <p:nvSpPr>
          <p:cNvPr id="319" name="Google Shape;319;p39"/>
          <p:cNvSpPr txBox="1"/>
          <p:nvPr/>
        </p:nvSpPr>
        <p:spPr>
          <a:xfrm>
            <a:off x="5638800" y="609600"/>
            <a:ext cx="12192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Category</a:t>
            </a:r>
            <a:endParaRPr sz="1200">
              <a:solidFill>
                <a:schemeClr val="dk1"/>
              </a:solidFill>
              <a:latin typeface="Arial"/>
              <a:ea typeface="Arial"/>
              <a:cs typeface="Arial"/>
              <a:sym typeface="Arial"/>
            </a:endParaRPr>
          </a:p>
        </p:txBody>
      </p:sp>
      <p:cxnSp>
        <p:nvCxnSpPr>
          <p:cNvPr id="320" name="Google Shape;320;p39"/>
          <p:cNvCxnSpPr/>
          <p:nvPr/>
        </p:nvCxnSpPr>
        <p:spPr>
          <a:xfrm rot="10800000">
            <a:off x="7086600" y="4953000"/>
            <a:ext cx="457200" cy="0"/>
          </a:xfrm>
          <a:prstGeom prst="straightConnector1">
            <a:avLst/>
          </a:prstGeom>
          <a:noFill/>
          <a:ln w="9525" cap="flat" cmpd="sng">
            <a:solidFill>
              <a:srgbClr val="AE350A"/>
            </a:solidFill>
            <a:prstDash val="solid"/>
            <a:round/>
            <a:headEnd type="none" w="sm" len="sm"/>
            <a:tailEnd type="stealth" w="med" len="med"/>
          </a:ln>
        </p:spPr>
      </p:cxnSp>
      <p:sp>
        <p:nvSpPr>
          <p:cNvPr id="321" name="Google Shape;321;p39"/>
          <p:cNvSpPr txBox="1"/>
          <p:nvPr/>
        </p:nvSpPr>
        <p:spPr>
          <a:xfrm>
            <a:off x="7467600" y="4800600"/>
            <a:ext cx="12192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Subcategory</a:t>
            </a:r>
            <a:endParaRPr sz="1200">
              <a:solidFill>
                <a:schemeClr val="dk1"/>
              </a:solidFill>
              <a:latin typeface="Arial"/>
              <a:ea typeface="Arial"/>
              <a:cs typeface="Arial"/>
              <a:sym typeface="Arial"/>
            </a:endParaRPr>
          </a:p>
        </p:txBody>
      </p:sp>
      <p:cxnSp>
        <p:nvCxnSpPr>
          <p:cNvPr id="322" name="Google Shape;322;p39"/>
          <p:cNvCxnSpPr/>
          <p:nvPr/>
        </p:nvCxnSpPr>
        <p:spPr>
          <a:xfrm flipH="1">
            <a:off x="6934200" y="1828800"/>
            <a:ext cx="381000" cy="76200"/>
          </a:xfrm>
          <a:prstGeom prst="straightConnector1">
            <a:avLst/>
          </a:prstGeom>
          <a:noFill/>
          <a:ln w="9525" cap="flat" cmpd="sng">
            <a:solidFill>
              <a:srgbClr val="AE350A"/>
            </a:solidFill>
            <a:prstDash val="solid"/>
            <a:round/>
            <a:headEnd type="none" w="sm" len="sm"/>
            <a:tailEnd type="stealth" w="med" len="med"/>
          </a:ln>
        </p:spPr>
      </p:cxnSp>
      <p:sp>
        <p:nvSpPr>
          <p:cNvPr id="323" name="Google Shape;323;p39"/>
          <p:cNvSpPr txBox="1"/>
          <p:nvPr/>
        </p:nvSpPr>
        <p:spPr>
          <a:xfrm>
            <a:off x="7467600" y="1676400"/>
            <a:ext cx="6096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Brand</a:t>
            </a:r>
            <a:endParaRPr sz="1200">
              <a:solidFill>
                <a:schemeClr val="dk1"/>
              </a:solidFill>
              <a:latin typeface="Arial"/>
              <a:ea typeface="Arial"/>
              <a:cs typeface="Arial"/>
              <a:sym typeface="Arial"/>
            </a:endParaRPr>
          </a:p>
        </p:txBody>
      </p:sp>
      <p:cxnSp>
        <p:nvCxnSpPr>
          <p:cNvPr id="324" name="Google Shape;324;p39"/>
          <p:cNvCxnSpPr/>
          <p:nvPr/>
        </p:nvCxnSpPr>
        <p:spPr>
          <a:xfrm rot="10800000">
            <a:off x="2362200" y="5486400"/>
            <a:ext cx="152400" cy="457200"/>
          </a:xfrm>
          <a:prstGeom prst="straightConnector1">
            <a:avLst/>
          </a:prstGeom>
          <a:noFill/>
          <a:ln w="9525" cap="flat" cmpd="sng">
            <a:solidFill>
              <a:srgbClr val="AE350A"/>
            </a:solidFill>
            <a:prstDash val="solid"/>
            <a:round/>
            <a:headEnd type="none" w="sm" len="sm"/>
            <a:tailEnd type="stealth" w="med" len="med"/>
          </a:ln>
        </p:spPr>
      </p:cxnSp>
      <p:sp>
        <p:nvSpPr>
          <p:cNvPr id="325" name="Google Shape;325;p39"/>
          <p:cNvSpPr txBox="1"/>
          <p:nvPr/>
        </p:nvSpPr>
        <p:spPr>
          <a:xfrm>
            <a:off x="2590800" y="5867400"/>
            <a:ext cx="33528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Darker = more negative feedback</a:t>
            </a:r>
            <a:endParaRPr sz="1200">
              <a:solidFill>
                <a:schemeClr val="dk1"/>
              </a:solidFill>
              <a:latin typeface="Arial"/>
              <a:ea typeface="Arial"/>
              <a:cs typeface="Arial"/>
              <a:sym typeface="Arial"/>
            </a:endParaRPr>
          </a:p>
        </p:txBody>
      </p:sp>
      <p:sp>
        <p:nvSpPr>
          <p:cNvPr id="326" name="Google Shape;326;p39"/>
          <p:cNvSpPr/>
          <p:nvPr/>
        </p:nvSpPr>
        <p:spPr>
          <a:xfrm>
            <a:off x="7162800" y="2514600"/>
            <a:ext cx="228600" cy="838200"/>
          </a:xfrm>
          <a:prstGeom prst="rightBrace">
            <a:avLst>
              <a:gd name="adj1" fmla="val 8333"/>
              <a:gd name="adj2" fmla="val 50000"/>
            </a:avLst>
          </a:prstGeom>
          <a:noFill/>
          <a:ln w="9525" cap="flat" cmpd="sng">
            <a:solidFill>
              <a:srgbClr val="AE35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39"/>
          <p:cNvSpPr txBox="1"/>
          <p:nvPr/>
        </p:nvSpPr>
        <p:spPr>
          <a:xfrm>
            <a:off x="7543800" y="2743200"/>
            <a:ext cx="14478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Rectangle size = avg. value of item</a:t>
            </a:r>
            <a:endParaRPr sz="12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0"/>
          <p:cNvPicPr preferRelativeResize="0"/>
          <p:nvPr/>
        </p:nvPicPr>
        <p:blipFill rotWithShape="1">
          <a:blip r:embed="rId3">
            <a:alphaModFix/>
          </a:blip>
          <a:srcRect/>
          <a:stretch/>
        </p:blipFill>
        <p:spPr>
          <a:xfrm>
            <a:off x="2438400" y="1219200"/>
            <a:ext cx="3886200" cy="3852160"/>
          </a:xfrm>
          <a:prstGeom prst="rect">
            <a:avLst/>
          </a:prstGeom>
          <a:noFill/>
          <a:ln>
            <a:noFill/>
          </a:ln>
        </p:spPr>
      </p:pic>
      <p:sp>
        <p:nvSpPr>
          <p:cNvPr id="333" name="Google Shape;333;p40"/>
          <p:cNvSpPr txBox="1"/>
          <p:nvPr/>
        </p:nvSpPr>
        <p:spPr>
          <a:xfrm>
            <a:off x="1295400" y="152400"/>
            <a:ext cx="6477000"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Libre Franklin"/>
                <a:ea typeface="Libre Franklin"/>
                <a:cs typeface="Libre Franklin"/>
                <a:sym typeface="Libre Franklin"/>
              </a:rPr>
              <a:t>Using Google Maps </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Location of Statistics.com students and instructors</a:t>
            </a:r>
            <a:endParaRPr sz="1800">
              <a:solidFill>
                <a:schemeClr val="dk1"/>
              </a:solidFill>
              <a:latin typeface="Libre Franklin"/>
              <a:ea typeface="Libre Franklin"/>
              <a:cs typeface="Libre Franklin"/>
              <a:sym typeface="Libre Franklin"/>
            </a:endParaRPr>
          </a:p>
        </p:txBody>
      </p:sp>
      <p:sp>
        <p:nvSpPr>
          <p:cNvPr id="334" name="Google Shape;334;p40"/>
          <p:cNvSpPr/>
          <p:nvPr/>
        </p:nvSpPr>
        <p:spPr>
          <a:xfrm>
            <a:off x="609600" y="5257800"/>
            <a:ext cx="77724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library(ggmap)</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SCstudents &lt;- read.csv("SC-US-students-GPS-data-2016.csv")</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Map &lt;- get_map("Denver, CO", zoom = 3)</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ggmap(Map) + geom_point(aes(x = longitude, y = latitude), data = SCstudents,</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alpha = 0.4, colour = "red", size = 0.5)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p:nvPr/>
        </p:nvSpPr>
        <p:spPr>
          <a:xfrm>
            <a:off x="533400" y="0"/>
            <a:ext cx="82296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dirty="0">
                <a:solidFill>
                  <a:schemeClr val="dk1"/>
                </a:solidFill>
                <a:latin typeface="Libre Franklin"/>
                <a:ea typeface="Libre Franklin"/>
                <a:cs typeface="Libre Franklin"/>
                <a:sym typeface="Libre Franklin"/>
              </a:rPr>
              <a:t>Map Chart </a:t>
            </a:r>
            <a:endParaRPr dirty="0"/>
          </a:p>
          <a:p>
            <a:pPr marL="0" marR="0" lvl="0" indent="0" algn="ctr" rtl="0">
              <a:spcBef>
                <a:spcPts val="0"/>
              </a:spcBef>
              <a:spcAft>
                <a:spcPts val="0"/>
              </a:spcAft>
              <a:buNone/>
            </a:pPr>
            <a:r>
              <a:rPr lang="en-US" sz="2400" dirty="0">
                <a:solidFill>
                  <a:schemeClr val="dk1"/>
                </a:solidFill>
                <a:latin typeface="Libre Franklin"/>
                <a:ea typeface="Libre Franklin"/>
                <a:cs typeface="Libre Franklin"/>
                <a:sym typeface="Libre Franklin"/>
              </a:rPr>
              <a:t>(Comparing countries’ well-being with GDP)</a:t>
            </a:r>
            <a:endParaRPr dirty="0"/>
          </a:p>
        </p:txBody>
      </p:sp>
      <p:sp>
        <p:nvSpPr>
          <p:cNvPr id="340" name="Google Shape;340;p41"/>
          <p:cNvSpPr txBox="1"/>
          <p:nvPr/>
        </p:nvSpPr>
        <p:spPr>
          <a:xfrm>
            <a:off x="228600" y="3124200"/>
            <a:ext cx="20574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Libre Franklin"/>
                <a:ea typeface="Libre Franklin"/>
                <a:cs typeface="Libre Franklin"/>
                <a:sym typeface="Libre Franklin"/>
              </a:rPr>
              <a:t>Darker = higher value</a:t>
            </a:r>
            <a:endParaRPr/>
          </a:p>
        </p:txBody>
      </p:sp>
      <p:pic>
        <p:nvPicPr>
          <p:cNvPr id="341" name="Google Shape;341;p41"/>
          <p:cNvPicPr preferRelativeResize="0"/>
          <p:nvPr/>
        </p:nvPicPr>
        <p:blipFill rotWithShape="1">
          <a:blip r:embed="rId3">
            <a:alphaModFix/>
          </a:blip>
          <a:srcRect/>
          <a:stretch/>
        </p:blipFill>
        <p:spPr>
          <a:xfrm>
            <a:off x="2286000" y="1066801"/>
            <a:ext cx="4495800" cy="4064138"/>
          </a:xfrm>
          <a:prstGeom prst="rect">
            <a:avLst/>
          </a:prstGeom>
          <a:noFill/>
          <a:ln>
            <a:noFill/>
          </a:ln>
        </p:spPr>
      </p:pic>
      <p:sp>
        <p:nvSpPr>
          <p:cNvPr id="342" name="Google Shape;342;p41"/>
          <p:cNvSpPr/>
          <p:nvPr/>
        </p:nvSpPr>
        <p:spPr>
          <a:xfrm>
            <a:off x="457200" y="5029200"/>
            <a:ext cx="83820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library(mosaic)</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gdp.df &lt;- read.csv("gdp.csv", skip = 4, stringsAsFactors = FALSE)</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names(gdp.df)[5] &lt;- "GDP2015"</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happiness.df &lt;- read.csv("Veerhoven.csv")</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gdp map</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mWorldMap(gdp.df, key = "Country.Name", fill = "GDP2015") + coord_map()</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well-being map</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mWorldMap(happiness.df, key = "Nation", fill = "Score") + coord_map() +</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   scale_fill_continuous(name = "Happiness")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E6B4-8EBC-15D3-8522-154FCF4C5D16}"/>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29B0BE03-C75C-98EC-7CA0-36864E3D71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0726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white grid with blue dots&#10;&#10;Description automatically generated">
            <a:extLst>
              <a:ext uri="{FF2B5EF4-FFF2-40B4-BE49-F238E27FC236}">
                <a16:creationId xmlns:a16="http://schemas.microsoft.com/office/drawing/2014/main" id="{41B9FBD4-5FF9-A611-9CB1-DE569D6F10DF}"/>
              </a:ext>
            </a:extLst>
          </p:cNvPr>
          <p:cNvPicPr>
            <a:picLocks noChangeAspect="1"/>
          </p:cNvPicPr>
          <p:nvPr/>
        </p:nvPicPr>
        <p:blipFill>
          <a:blip r:embed="rId2"/>
          <a:stretch>
            <a:fillRect/>
          </a:stretch>
        </p:blipFill>
        <p:spPr>
          <a:xfrm>
            <a:off x="1497682" y="108607"/>
            <a:ext cx="5971978" cy="6547590"/>
          </a:xfrm>
          <a:prstGeom prst="rect">
            <a:avLst/>
          </a:prstGeom>
        </p:spPr>
      </p:pic>
    </p:spTree>
    <p:extLst>
      <p:ext uri="{BB962C8B-B14F-4D97-AF65-F5344CB8AC3E}">
        <p14:creationId xmlns:p14="http://schemas.microsoft.com/office/powerpoint/2010/main" val="865804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E8B69E-ABCD-6E3E-BD92-743A7303FCEE}"/>
              </a:ext>
            </a:extLst>
          </p:cNvPr>
          <p:cNvPicPr>
            <a:picLocks noChangeAspect="1"/>
          </p:cNvPicPr>
          <p:nvPr/>
        </p:nvPicPr>
        <p:blipFill>
          <a:blip r:embed="rId2"/>
          <a:stretch>
            <a:fillRect/>
          </a:stretch>
        </p:blipFill>
        <p:spPr>
          <a:xfrm>
            <a:off x="1828801" y="1048063"/>
            <a:ext cx="5696464" cy="5597179"/>
          </a:xfrm>
          <a:prstGeom prst="rect">
            <a:avLst/>
          </a:prstGeom>
        </p:spPr>
      </p:pic>
      <p:sp>
        <p:nvSpPr>
          <p:cNvPr id="7" name="Title 6">
            <a:extLst>
              <a:ext uri="{FF2B5EF4-FFF2-40B4-BE49-F238E27FC236}">
                <a16:creationId xmlns:a16="http://schemas.microsoft.com/office/drawing/2014/main" id="{9D377FA9-6CFC-29CF-B6F0-C990EC3CF798}"/>
              </a:ext>
            </a:extLst>
          </p:cNvPr>
          <p:cNvSpPr>
            <a:spLocks noGrp="1"/>
          </p:cNvSpPr>
          <p:nvPr>
            <p:ph type="title"/>
          </p:nvPr>
        </p:nvSpPr>
        <p:spPr>
          <a:xfrm>
            <a:off x="914400" y="274638"/>
            <a:ext cx="7772400" cy="837470"/>
          </a:xfrm>
        </p:spPr>
        <p:txBody>
          <a:bodyPr/>
          <a:lstStyle/>
          <a:p>
            <a:r>
              <a:rPr lang="en-US" sz="3200" dirty="0"/>
              <a:t>Magic </a:t>
            </a:r>
            <a:r>
              <a:rPr lang="en-US" sz="3200" dirty="0" err="1"/>
              <a:t>Quardrant</a:t>
            </a:r>
            <a:r>
              <a:rPr lang="en-US" sz="3200" dirty="0"/>
              <a:t> for Analytics and Business Intelligence (ABI)</a:t>
            </a:r>
          </a:p>
        </p:txBody>
      </p:sp>
    </p:spTree>
    <p:extLst>
      <p:ext uri="{BB962C8B-B14F-4D97-AF65-F5344CB8AC3E}">
        <p14:creationId xmlns:p14="http://schemas.microsoft.com/office/powerpoint/2010/main" val="35119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7CB5CB-8C00-C9FB-5C0A-2DC7368B7825}"/>
              </a:ext>
            </a:extLst>
          </p:cNvPr>
          <p:cNvSpPr>
            <a:spLocks noGrp="1"/>
          </p:cNvSpPr>
          <p:nvPr>
            <p:ph type="title"/>
          </p:nvPr>
        </p:nvSpPr>
        <p:spPr/>
        <p:txBody>
          <a:bodyPr/>
          <a:lstStyle/>
          <a:p>
            <a:r>
              <a:rPr lang="en-US" dirty="0"/>
              <a:t>Boston Housing – Data Dictionary</a:t>
            </a:r>
          </a:p>
        </p:txBody>
      </p:sp>
      <p:pic>
        <p:nvPicPr>
          <p:cNvPr id="7" name="Picture 6">
            <a:extLst>
              <a:ext uri="{FF2B5EF4-FFF2-40B4-BE49-F238E27FC236}">
                <a16:creationId xmlns:a16="http://schemas.microsoft.com/office/drawing/2014/main" id="{335077A3-88CE-A4CF-F1F8-FB963B0584B5}"/>
              </a:ext>
            </a:extLst>
          </p:cNvPr>
          <p:cNvPicPr>
            <a:picLocks noChangeAspect="1"/>
          </p:cNvPicPr>
          <p:nvPr/>
        </p:nvPicPr>
        <p:blipFill>
          <a:blip r:embed="rId3"/>
          <a:stretch>
            <a:fillRect/>
          </a:stretch>
        </p:blipFill>
        <p:spPr>
          <a:xfrm>
            <a:off x="961521" y="1598713"/>
            <a:ext cx="7220958" cy="4105848"/>
          </a:xfrm>
          <a:prstGeom prst="rect">
            <a:avLst/>
          </a:prstGeom>
        </p:spPr>
      </p:pic>
    </p:spTree>
    <p:extLst>
      <p:ext uri="{BB962C8B-B14F-4D97-AF65-F5344CB8AC3E}">
        <p14:creationId xmlns:p14="http://schemas.microsoft.com/office/powerpoint/2010/main" val="93581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762000" y="6858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dirty="0"/>
              <a:t>Bar Chart for Numerical Variable</a:t>
            </a:r>
            <a:br>
              <a:rPr lang="en-US" dirty="0"/>
            </a:br>
            <a:r>
              <a:rPr lang="en-US" sz="2000" dirty="0"/>
              <a:t> Average median value for neighborhoods that do and do not border the Charles River</a:t>
            </a:r>
            <a:endParaRPr sz="2000" dirty="0"/>
          </a:p>
        </p:txBody>
      </p:sp>
      <p:sp>
        <p:nvSpPr>
          <p:cNvPr id="130" name="Google Shape;130;p16"/>
          <p:cNvSpPr/>
          <p:nvPr/>
        </p:nvSpPr>
        <p:spPr>
          <a:xfrm>
            <a:off x="685800" y="5105400"/>
            <a:ext cx="80772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barchart</a:t>
            </a:r>
            <a:r>
              <a:rPr lang="en-US" sz="1200" dirty="0">
                <a:solidFill>
                  <a:schemeClr val="dk1"/>
                </a:solidFill>
                <a:latin typeface="Courier New"/>
                <a:ea typeface="Courier New"/>
                <a:cs typeface="Courier New"/>
                <a:sym typeface="Courier New"/>
              </a:rPr>
              <a:t> of CHAS vs. mean MEDV</a:t>
            </a:r>
            <a:endParaRPr lang="en-US"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compute mean MEDV per CHAS = (0, 1)</a:t>
            </a:r>
            <a:endParaRPr lang="en-US" dirty="0"/>
          </a:p>
          <a:p>
            <a:pPr marL="0" marR="0" lvl="0" indent="0" algn="l" rtl="0">
              <a:spcBef>
                <a:spcPts val="0"/>
              </a:spcBef>
              <a:spcAft>
                <a:spcPts val="0"/>
              </a:spcAft>
              <a:buNone/>
            </a:pPr>
            <a:endParaRPr lang="en-US" sz="12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data.for.plot</a:t>
            </a:r>
            <a:r>
              <a:rPr lang="en-US" sz="1200" dirty="0">
                <a:solidFill>
                  <a:schemeClr val="dk1"/>
                </a:solidFill>
                <a:latin typeface="Courier New"/>
                <a:ea typeface="Courier New"/>
                <a:cs typeface="Courier New"/>
                <a:sym typeface="Courier New"/>
              </a:rPr>
              <a:t> &lt;- aggregate(</a:t>
            </a:r>
            <a:r>
              <a:rPr lang="en-US" sz="1200" dirty="0" err="1">
                <a:solidFill>
                  <a:schemeClr val="dk1"/>
                </a:solidFill>
                <a:latin typeface="Courier New"/>
                <a:ea typeface="Courier New"/>
                <a:cs typeface="Courier New"/>
                <a:sym typeface="Courier New"/>
              </a:rPr>
              <a:t>housing.df$MEDV</a:t>
            </a:r>
            <a:r>
              <a:rPr lang="en-US" sz="1200" dirty="0">
                <a:solidFill>
                  <a:schemeClr val="dk1"/>
                </a:solidFill>
                <a:latin typeface="Courier New"/>
                <a:ea typeface="Courier New"/>
                <a:cs typeface="Courier New"/>
                <a:sym typeface="Courier New"/>
              </a:rPr>
              <a:t>, by = list(</a:t>
            </a:r>
            <a:r>
              <a:rPr lang="en-US" sz="1200" dirty="0" err="1">
                <a:solidFill>
                  <a:schemeClr val="dk1"/>
                </a:solidFill>
                <a:latin typeface="Courier New"/>
                <a:ea typeface="Courier New"/>
                <a:cs typeface="Courier New"/>
                <a:sym typeface="Courier New"/>
              </a:rPr>
              <a:t>housing.df$CHAS</a:t>
            </a:r>
            <a:r>
              <a:rPr lang="en-US" sz="1200" dirty="0">
                <a:solidFill>
                  <a:schemeClr val="dk1"/>
                </a:solidFill>
                <a:latin typeface="Courier New"/>
                <a:ea typeface="Courier New"/>
                <a:cs typeface="Courier New"/>
                <a:sym typeface="Courier New"/>
              </a:rPr>
              <a:t>), FUN = mean)</a:t>
            </a:r>
            <a:endParaRPr lang="en-US"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names(</a:t>
            </a:r>
            <a:r>
              <a:rPr lang="en-US" sz="1200" dirty="0" err="1">
                <a:solidFill>
                  <a:schemeClr val="dk1"/>
                </a:solidFill>
                <a:latin typeface="Courier New"/>
                <a:ea typeface="Courier New"/>
                <a:cs typeface="Courier New"/>
                <a:sym typeface="Courier New"/>
              </a:rPr>
              <a:t>data.for.plot</a:t>
            </a:r>
            <a:r>
              <a:rPr lang="en-US" sz="1200" dirty="0">
                <a:solidFill>
                  <a:schemeClr val="dk1"/>
                </a:solidFill>
                <a:latin typeface="Courier New"/>
                <a:ea typeface="Courier New"/>
                <a:cs typeface="Courier New"/>
                <a:sym typeface="Courier New"/>
              </a:rPr>
              <a:t>) &lt;- c("CHAS", "</a:t>
            </a:r>
            <a:r>
              <a:rPr lang="en-US" sz="1200" dirty="0" err="1">
                <a:solidFill>
                  <a:schemeClr val="dk1"/>
                </a:solidFill>
                <a:latin typeface="Courier New"/>
                <a:ea typeface="Courier New"/>
                <a:cs typeface="Courier New"/>
                <a:sym typeface="Courier New"/>
              </a:rPr>
              <a:t>MeanMEDV</a:t>
            </a:r>
            <a:r>
              <a:rPr lang="en-US" sz="1200" dirty="0">
                <a:solidFill>
                  <a:schemeClr val="dk1"/>
                </a:solidFill>
                <a:latin typeface="Courier New"/>
                <a:ea typeface="Courier New"/>
                <a:cs typeface="Courier New"/>
                <a:sym typeface="Courier New"/>
              </a:rPr>
              <a:t>")</a:t>
            </a:r>
            <a:endParaRPr lang="en-US" dirty="0"/>
          </a:p>
          <a:p>
            <a:pPr marL="0" marR="0" lvl="0" indent="0" algn="l" rtl="0">
              <a:spcBef>
                <a:spcPts val="0"/>
              </a:spcBef>
              <a:spcAft>
                <a:spcPts val="0"/>
              </a:spcAft>
              <a:buNone/>
            </a:pPr>
            <a:r>
              <a:rPr lang="en-US" sz="1200" dirty="0" err="1">
                <a:solidFill>
                  <a:schemeClr val="dk1"/>
                </a:solidFill>
                <a:latin typeface="Courier New"/>
                <a:ea typeface="Courier New"/>
                <a:cs typeface="Courier New"/>
                <a:sym typeface="Courier New"/>
              </a:rPr>
              <a:t>barplot</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data.for.plot$MeanMEDV</a:t>
            </a: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names.arg</a:t>
            </a:r>
            <a:r>
              <a:rPr lang="en-US" sz="1200" dirty="0">
                <a:solidFill>
                  <a:schemeClr val="dk1"/>
                </a:solidFill>
                <a:latin typeface="Courier New"/>
                <a:ea typeface="Courier New"/>
                <a:cs typeface="Courier New"/>
                <a:sym typeface="Courier New"/>
              </a:rPr>
              <a:t> = </a:t>
            </a:r>
            <a:r>
              <a:rPr lang="en-US" sz="1200" dirty="0" err="1">
                <a:solidFill>
                  <a:schemeClr val="dk1"/>
                </a:solidFill>
                <a:latin typeface="Courier New"/>
                <a:ea typeface="Courier New"/>
                <a:cs typeface="Courier New"/>
                <a:sym typeface="Courier New"/>
              </a:rPr>
              <a:t>data.for.plot$CHAS</a:t>
            </a:r>
            <a:r>
              <a:rPr lang="en-US" sz="1200" dirty="0">
                <a:solidFill>
                  <a:schemeClr val="dk1"/>
                </a:solidFill>
                <a:latin typeface="Courier New"/>
                <a:ea typeface="Courier New"/>
                <a:cs typeface="Courier New"/>
                <a:sym typeface="Courier New"/>
              </a:rPr>
              <a:t>,</a:t>
            </a:r>
            <a:endParaRPr lang="en-US" dirty="0"/>
          </a:p>
          <a:p>
            <a:pPr marL="0" marR="0" lvl="0" indent="0" algn="l" rtl="0">
              <a:spcBef>
                <a:spcPts val="0"/>
              </a:spcBef>
              <a:spcAft>
                <a:spcPts val="0"/>
              </a:spcAft>
              <a:buNone/>
            </a:pPr>
            <a:r>
              <a:rPr lang="en-US" sz="1200" dirty="0">
                <a:solidFill>
                  <a:schemeClr val="dk1"/>
                </a:solidFill>
                <a:latin typeface="Courier New"/>
                <a:ea typeface="Courier New"/>
                <a:cs typeface="Courier New"/>
                <a:sym typeface="Courier New"/>
              </a:rPr>
              <a:t>     </a:t>
            </a:r>
            <a:r>
              <a:rPr lang="en-US" sz="1200" dirty="0" err="1">
                <a:solidFill>
                  <a:schemeClr val="dk1"/>
                </a:solidFill>
                <a:latin typeface="Courier New"/>
                <a:ea typeface="Courier New"/>
                <a:cs typeface="Courier New"/>
                <a:sym typeface="Courier New"/>
              </a:rPr>
              <a:t>xlab</a:t>
            </a:r>
            <a:r>
              <a:rPr lang="en-US" sz="1200" dirty="0">
                <a:solidFill>
                  <a:schemeClr val="dk1"/>
                </a:solidFill>
                <a:latin typeface="Courier New"/>
                <a:ea typeface="Courier New"/>
                <a:cs typeface="Courier New"/>
                <a:sym typeface="Courier New"/>
              </a:rPr>
              <a:t> = "CHAS", </a:t>
            </a:r>
            <a:r>
              <a:rPr lang="en-US" sz="1200" dirty="0" err="1">
                <a:solidFill>
                  <a:schemeClr val="dk1"/>
                </a:solidFill>
                <a:latin typeface="Courier New"/>
                <a:ea typeface="Courier New"/>
                <a:cs typeface="Courier New"/>
                <a:sym typeface="Courier New"/>
              </a:rPr>
              <a:t>ylab</a:t>
            </a:r>
            <a:r>
              <a:rPr lang="en-US" sz="1200" dirty="0">
                <a:solidFill>
                  <a:schemeClr val="dk1"/>
                </a:solidFill>
                <a:latin typeface="Courier New"/>
                <a:ea typeface="Courier New"/>
                <a:cs typeface="Courier New"/>
                <a:sym typeface="Courier New"/>
              </a:rPr>
              <a:t> = "Avg. MEDV")</a:t>
            </a:r>
            <a:endParaRPr lang="en-US" dirty="0"/>
          </a:p>
        </p:txBody>
      </p:sp>
      <p:pic>
        <p:nvPicPr>
          <p:cNvPr id="4" name="Google Shape;129;p16"/>
          <p:cNvPicPr preferRelativeResize="0"/>
          <p:nvPr/>
        </p:nvPicPr>
        <p:blipFill rotWithShape="1">
          <a:blip r:embed="rId3">
            <a:alphaModFix/>
          </a:blip>
          <a:srcRect/>
          <a:stretch/>
        </p:blipFill>
        <p:spPr>
          <a:xfrm>
            <a:off x="2286000" y="1905000"/>
            <a:ext cx="3905250" cy="3238500"/>
          </a:xfrm>
          <a:prstGeom prst="rect">
            <a:avLst/>
          </a:prstGeom>
          <a:noFill/>
          <a:ln>
            <a:noFill/>
          </a:ln>
        </p:spPr>
      </p:pic>
    </p:spTree>
    <p:extLst>
      <p:ext uri="{BB962C8B-B14F-4D97-AF65-F5344CB8AC3E}">
        <p14:creationId xmlns:p14="http://schemas.microsoft.com/office/powerpoint/2010/main" val="253763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762000" y="6858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dirty="0"/>
              <a:t>Bar Chart for Categorical Variable</a:t>
            </a:r>
            <a:br>
              <a:rPr lang="en-US" dirty="0"/>
            </a:br>
            <a:r>
              <a:rPr lang="en-US" sz="2000" dirty="0"/>
              <a:t>Percentage of tracts with CAT.MEDV =1 that do and do not border the Charles River</a:t>
            </a:r>
            <a:endParaRPr sz="2000" dirty="0"/>
          </a:p>
        </p:txBody>
      </p:sp>
      <p:sp>
        <p:nvSpPr>
          <p:cNvPr id="130" name="Google Shape;130;p16"/>
          <p:cNvSpPr/>
          <p:nvPr/>
        </p:nvSpPr>
        <p:spPr>
          <a:xfrm>
            <a:off x="685800" y="5105400"/>
            <a:ext cx="80772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ourier New"/>
                <a:cs typeface="Courier New"/>
              </a:rPr>
              <a:t>## </a:t>
            </a:r>
            <a:r>
              <a:rPr lang="en-US" sz="1200" dirty="0" err="1">
                <a:solidFill>
                  <a:schemeClr val="dk1"/>
                </a:solidFill>
                <a:latin typeface="Courier New"/>
                <a:cs typeface="Courier New"/>
              </a:rPr>
              <a:t>barchart</a:t>
            </a:r>
            <a:r>
              <a:rPr lang="en-US" sz="1200" dirty="0">
                <a:solidFill>
                  <a:schemeClr val="dk1"/>
                </a:solidFill>
                <a:latin typeface="Courier New"/>
                <a:cs typeface="Courier New"/>
              </a:rPr>
              <a:t> of CHAS vs. % CAT.MEDV</a:t>
            </a:r>
          </a:p>
          <a:p>
            <a:r>
              <a:rPr lang="en-US" sz="1200" dirty="0" err="1">
                <a:solidFill>
                  <a:schemeClr val="dk1"/>
                </a:solidFill>
                <a:latin typeface="Courier New"/>
                <a:cs typeface="Courier New"/>
              </a:rPr>
              <a:t>data.for.plot</a:t>
            </a:r>
            <a:r>
              <a:rPr lang="en-US" sz="1200" dirty="0">
                <a:solidFill>
                  <a:schemeClr val="dk1"/>
                </a:solidFill>
                <a:latin typeface="Courier New"/>
                <a:cs typeface="Courier New"/>
              </a:rPr>
              <a:t> &lt;- aggregate(housing.</a:t>
            </a:r>
            <a:r>
              <a:rPr lang="en-US" sz="1200" dirty="0" err="1">
                <a:solidFill>
                  <a:schemeClr val="dk1"/>
                </a:solidFill>
                <a:latin typeface="Courier New"/>
                <a:cs typeface="Courier New"/>
              </a:rPr>
              <a:t>df$CAT</a:t>
            </a:r>
            <a:r>
              <a:rPr lang="en-US" sz="1200" dirty="0">
                <a:solidFill>
                  <a:schemeClr val="dk1"/>
                </a:solidFill>
                <a:latin typeface="Courier New"/>
                <a:cs typeface="Courier New"/>
              </a:rPr>
              <a:t>..MEDV, by = list(</a:t>
            </a:r>
            <a:r>
              <a:rPr lang="en-US" sz="1200" dirty="0" err="1">
                <a:solidFill>
                  <a:schemeClr val="dk1"/>
                </a:solidFill>
                <a:latin typeface="Courier New"/>
                <a:cs typeface="Courier New"/>
              </a:rPr>
              <a:t>housing.df$CHAS</a:t>
            </a:r>
            <a:r>
              <a:rPr lang="en-US" sz="1200" dirty="0">
                <a:solidFill>
                  <a:schemeClr val="dk1"/>
                </a:solidFill>
                <a:latin typeface="Courier New"/>
                <a:cs typeface="Courier New"/>
              </a:rPr>
              <a:t>), FUN = mean)</a:t>
            </a:r>
          </a:p>
          <a:p>
            <a:r>
              <a:rPr lang="en-US" sz="1200" dirty="0">
                <a:solidFill>
                  <a:schemeClr val="dk1"/>
                </a:solidFill>
                <a:latin typeface="Courier New"/>
                <a:cs typeface="Courier New"/>
              </a:rPr>
              <a:t>names(</a:t>
            </a:r>
            <a:r>
              <a:rPr lang="en-US" sz="1200" dirty="0" err="1">
                <a:solidFill>
                  <a:schemeClr val="dk1"/>
                </a:solidFill>
                <a:latin typeface="Courier New"/>
                <a:cs typeface="Courier New"/>
              </a:rPr>
              <a:t>data.for.plot</a:t>
            </a:r>
            <a:r>
              <a:rPr lang="en-US" sz="1200" dirty="0">
                <a:solidFill>
                  <a:schemeClr val="dk1"/>
                </a:solidFill>
                <a:latin typeface="Courier New"/>
                <a:cs typeface="Courier New"/>
              </a:rPr>
              <a:t>) &lt;- c("CHAS", "</a:t>
            </a:r>
            <a:r>
              <a:rPr lang="en-US" sz="1200" dirty="0" err="1">
                <a:solidFill>
                  <a:schemeClr val="dk1"/>
                </a:solidFill>
                <a:latin typeface="Courier New"/>
                <a:cs typeface="Courier New"/>
              </a:rPr>
              <a:t>MeanCATMEDV</a:t>
            </a:r>
            <a:r>
              <a:rPr lang="en-US" sz="1200" dirty="0">
                <a:solidFill>
                  <a:schemeClr val="dk1"/>
                </a:solidFill>
                <a:latin typeface="Courier New"/>
                <a:cs typeface="Courier New"/>
              </a:rPr>
              <a:t>")</a:t>
            </a:r>
          </a:p>
          <a:p>
            <a:r>
              <a:rPr lang="en-US" sz="1200" dirty="0" err="1">
                <a:solidFill>
                  <a:schemeClr val="dk1"/>
                </a:solidFill>
                <a:latin typeface="Courier New"/>
                <a:cs typeface="Courier New"/>
              </a:rPr>
              <a:t>barplot</a:t>
            </a:r>
            <a:r>
              <a:rPr lang="en-US" sz="1200" dirty="0">
                <a:solidFill>
                  <a:schemeClr val="dk1"/>
                </a:solidFill>
                <a:latin typeface="Courier New"/>
                <a:cs typeface="Courier New"/>
              </a:rPr>
              <a:t>(</a:t>
            </a:r>
            <a:r>
              <a:rPr lang="en-US" sz="1200" dirty="0" err="1">
                <a:solidFill>
                  <a:schemeClr val="dk1"/>
                </a:solidFill>
                <a:latin typeface="Courier New"/>
                <a:cs typeface="Courier New"/>
              </a:rPr>
              <a:t>data.for.plot$MeanCATMEDV</a:t>
            </a:r>
            <a:r>
              <a:rPr lang="en-US" sz="1200" dirty="0">
                <a:solidFill>
                  <a:schemeClr val="dk1"/>
                </a:solidFill>
                <a:latin typeface="Courier New"/>
                <a:cs typeface="Courier New"/>
              </a:rPr>
              <a:t> * 100, </a:t>
            </a:r>
            <a:r>
              <a:rPr lang="en-US" sz="1200" dirty="0" err="1">
                <a:solidFill>
                  <a:schemeClr val="dk1"/>
                </a:solidFill>
                <a:latin typeface="Courier New"/>
                <a:cs typeface="Courier New"/>
              </a:rPr>
              <a:t>names.arg</a:t>
            </a:r>
            <a:r>
              <a:rPr lang="en-US" sz="1200" dirty="0">
                <a:solidFill>
                  <a:schemeClr val="dk1"/>
                </a:solidFill>
                <a:latin typeface="Courier New"/>
                <a:cs typeface="Courier New"/>
              </a:rPr>
              <a:t> = </a:t>
            </a:r>
            <a:r>
              <a:rPr lang="en-US" sz="1200" dirty="0" err="1">
                <a:solidFill>
                  <a:schemeClr val="dk1"/>
                </a:solidFill>
                <a:latin typeface="Courier New"/>
                <a:cs typeface="Courier New"/>
              </a:rPr>
              <a:t>data.for.plot$CHAS</a:t>
            </a:r>
            <a:r>
              <a:rPr lang="en-US" sz="1200" dirty="0">
                <a:solidFill>
                  <a:schemeClr val="dk1"/>
                </a:solidFill>
                <a:latin typeface="Courier New"/>
                <a:cs typeface="Courier New"/>
              </a:rPr>
              <a:t>,</a:t>
            </a:r>
          </a:p>
          <a:p>
            <a:r>
              <a:rPr lang="en-US" sz="1200" dirty="0" err="1">
                <a:solidFill>
                  <a:schemeClr val="dk1"/>
                </a:solidFill>
                <a:latin typeface="Courier New"/>
                <a:cs typeface="Courier New"/>
              </a:rPr>
              <a:t>xlab</a:t>
            </a:r>
            <a:r>
              <a:rPr lang="en-US" sz="1200" dirty="0">
                <a:solidFill>
                  <a:schemeClr val="dk1"/>
                </a:solidFill>
                <a:latin typeface="Courier New"/>
                <a:cs typeface="Courier New"/>
              </a:rPr>
              <a:t> = "CHAS", </a:t>
            </a:r>
            <a:r>
              <a:rPr lang="en-US" sz="1200" dirty="0" err="1">
                <a:solidFill>
                  <a:schemeClr val="dk1"/>
                </a:solidFill>
                <a:latin typeface="Courier New"/>
                <a:cs typeface="Courier New"/>
              </a:rPr>
              <a:t>ylab</a:t>
            </a:r>
            <a:r>
              <a:rPr lang="en-US" sz="1200" dirty="0">
                <a:solidFill>
                  <a:schemeClr val="dk1"/>
                </a:solidFill>
                <a:latin typeface="Courier New"/>
                <a:cs typeface="Courier New"/>
              </a:rPr>
              <a:t> = "% of CAT.MEDV")</a:t>
            </a:r>
          </a:p>
        </p:txBody>
      </p:sp>
      <p:pic>
        <p:nvPicPr>
          <p:cNvPr id="4" name="Picture 3">
            <a:extLst>
              <a:ext uri="{FF2B5EF4-FFF2-40B4-BE49-F238E27FC236}">
                <a16:creationId xmlns:a16="http://schemas.microsoft.com/office/drawing/2014/main" id="{370DD5AD-BC7A-EE4E-64AD-DC932E830E4A}"/>
              </a:ext>
            </a:extLst>
          </p:cNvPr>
          <p:cNvPicPr>
            <a:picLocks noChangeAspect="1"/>
          </p:cNvPicPr>
          <p:nvPr/>
        </p:nvPicPr>
        <p:blipFill>
          <a:blip r:embed="rId3"/>
          <a:stretch>
            <a:fillRect/>
          </a:stretch>
        </p:blipFill>
        <p:spPr>
          <a:xfrm>
            <a:off x="2726039" y="1901094"/>
            <a:ext cx="3691921" cy="30558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914400" y="7620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Scatterplot</a:t>
            </a:r>
            <a:br>
              <a:rPr lang="en-US"/>
            </a:br>
            <a:r>
              <a:rPr lang="en-US" sz="2000">
                <a:latin typeface="Libre Franklin"/>
                <a:ea typeface="Libre Franklin"/>
                <a:cs typeface="Libre Franklin"/>
                <a:sym typeface="Libre Franklin"/>
              </a:rPr>
              <a:t>Displays relationship between two numerical variables</a:t>
            </a:r>
            <a:r>
              <a:rPr lang="en-US"/>
              <a:t>	</a:t>
            </a:r>
            <a:endParaRPr/>
          </a:p>
        </p:txBody>
      </p:sp>
      <p:pic>
        <p:nvPicPr>
          <p:cNvPr id="136" name="Google Shape;136;p17"/>
          <p:cNvPicPr preferRelativeResize="0"/>
          <p:nvPr/>
        </p:nvPicPr>
        <p:blipFill rotWithShape="1">
          <a:blip r:embed="rId3">
            <a:alphaModFix/>
          </a:blip>
          <a:srcRect/>
          <a:stretch/>
        </p:blipFill>
        <p:spPr>
          <a:xfrm>
            <a:off x="2362200" y="2057400"/>
            <a:ext cx="3952875" cy="2847975"/>
          </a:xfrm>
          <a:prstGeom prst="rect">
            <a:avLst/>
          </a:prstGeom>
          <a:noFill/>
          <a:ln>
            <a:noFill/>
          </a:ln>
        </p:spPr>
      </p:pic>
      <p:sp>
        <p:nvSpPr>
          <p:cNvPr id="137" name="Google Shape;137;p17"/>
          <p:cNvSpPr txBox="1"/>
          <p:nvPr/>
        </p:nvSpPr>
        <p:spPr>
          <a:xfrm>
            <a:off x="4419600" y="4800600"/>
            <a:ext cx="11430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MEDV</a:t>
            </a:r>
            <a:endParaRPr sz="1400">
              <a:solidFill>
                <a:schemeClr val="dk1"/>
              </a:solidFill>
              <a:latin typeface="Arial"/>
              <a:ea typeface="Arial"/>
              <a:cs typeface="Arial"/>
              <a:sym typeface="Arial"/>
            </a:endParaRPr>
          </a:p>
        </p:txBody>
      </p:sp>
      <p:sp>
        <p:nvSpPr>
          <p:cNvPr id="138" name="Google Shape;138;p17"/>
          <p:cNvSpPr txBox="1"/>
          <p:nvPr/>
        </p:nvSpPr>
        <p:spPr>
          <a:xfrm>
            <a:off x="457200" y="5410200"/>
            <a:ext cx="82296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scatter plot with axes names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plot(housing.df$MEDV ~ housing.df$LSTAT, xlab = "MDEV", ylab = "LSTAT")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Distribution Plots</a:t>
            </a:r>
            <a:endParaRPr/>
          </a:p>
        </p:txBody>
      </p:sp>
      <p:sp>
        <p:nvSpPr>
          <p:cNvPr id="144" name="Google Shape;144;p18"/>
          <p:cNvSpPr txBox="1">
            <a:spLocks noGrp="1"/>
          </p:cNvSpPr>
          <p:nvPr>
            <p:ph type="body" idx="1"/>
          </p:nvPr>
        </p:nvSpPr>
        <p:spPr>
          <a:xfrm>
            <a:off x="914400" y="1828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dirty="0">
                <a:latin typeface="Libre Franklin"/>
                <a:ea typeface="Libre Franklin"/>
                <a:cs typeface="Libre Franklin"/>
                <a:sym typeface="Libre Franklin"/>
              </a:rPr>
              <a:t>Display “how many” of each value occur in a data set</a:t>
            </a:r>
            <a:endParaRPr dirty="0"/>
          </a:p>
          <a:p>
            <a:pPr marL="273050" lvl="0" indent="-273050" algn="l" rtl="0">
              <a:spcBef>
                <a:spcPts val="575"/>
              </a:spcBef>
              <a:spcAft>
                <a:spcPts val="0"/>
              </a:spcAft>
              <a:buSzPts val="2210"/>
              <a:buFont typeface="Arial"/>
              <a:buNone/>
            </a:pPr>
            <a:endParaRPr dirty="0">
              <a:latin typeface="Libre Franklin"/>
              <a:ea typeface="Libre Franklin"/>
              <a:cs typeface="Libre Franklin"/>
              <a:sym typeface="Libre Franklin"/>
            </a:endParaRPr>
          </a:p>
          <a:p>
            <a:pPr marL="273050" lvl="0" indent="-273050" algn="l" rtl="0">
              <a:spcBef>
                <a:spcPts val="575"/>
              </a:spcBef>
              <a:spcAft>
                <a:spcPts val="0"/>
              </a:spcAft>
              <a:buSzPts val="2210"/>
              <a:buChar char="⚫"/>
            </a:pPr>
            <a:r>
              <a:rPr lang="en-US" dirty="0">
                <a:latin typeface="Libre Franklin"/>
                <a:ea typeface="Libre Franklin"/>
                <a:cs typeface="Libre Franklin"/>
                <a:sym typeface="Libre Franklin"/>
              </a:rPr>
              <a:t>Or, for continuous data or data with many possible values, “how many” values are in each of a series of ranges or “bins”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Histograms</a:t>
            </a:r>
            <a:endParaRPr/>
          </a:p>
        </p:txBody>
      </p:sp>
      <p:sp>
        <p:nvSpPr>
          <p:cNvPr id="151" name="Google Shape;151;p19"/>
          <p:cNvSpPr txBox="1">
            <a:spLocks noGrp="1"/>
          </p:cNvSpPr>
          <p:nvPr>
            <p:ph type="body" idx="1"/>
          </p:nvPr>
        </p:nvSpPr>
        <p:spPr>
          <a:xfrm>
            <a:off x="398463" y="2897188"/>
            <a:ext cx="3490912" cy="21288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10"/>
              <a:buFont typeface="Noto Sans Symbols"/>
              <a:buNone/>
            </a:pPr>
            <a:endParaRPr>
              <a:latin typeface="Libre Franklin"/>
              <a:ea typeface="Libre Franklin"/>
              <a:cs typeface="Libre Franklin"/>
              <a:sym typeface="Libre Franklin"/>
            </a:endParaRPr>
          </a:p>
          <a:p>
            <a:pPr marL="0" lvl="0" indent="0" algn="l" rtl="0">
              <a:lnSpc>
                <a:spcPct val="90000"/>
              </a:lnSpc>
              <a:spcBef>
                <a:spcPts val="580"/>
              </a:spcBef>
              <a:spcAft>
                <a:spcPts val="0"/>
              </a:spcAft>
              <a:buSzPts val="2210"/>
              <a:buFont typeface="Noto Sans Symbols"/>
              <a:buNone/>
            </a:pPr>
            <a:r>
              <a:rPr lang="en-US">
                <a:latin typeface="Libre Franklin"/>
                <a:ea typeface="Libre Franklin"/>
                <a:cs typeface="Libre Franklin"/>
                <a:sym typeface="Libre Franklin"/>
              </a:rPr>
              <a:t>Histogram shows the distribution of the outcome variable (median house value)</a:t>
            </a:r>
            <a:endParaRPr/>
          </a:p>
        </p:txBody>
      </p:sp>
      <p:sp>
        <p:nvSpPr>
          <p:cNvPr id="152" name="Google Shape;152;p19"/>
          <p:cNvSpPr/>
          <p:nvPr/>
        </p:nvSpPr>
        <p:spPr>
          <a:xfrm>
            <a:off x="322263" y="1911350"/>
            <a:ext cx="3946525"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Boston Housing example:</a:t>
            </a:r>
            <a:endParaRPr/>
          </a:p>
        </p:txBody>
      </p:sp>
      <p:pic>
        <p:nvPicPr>
          <p:cNvPr id="153" name="Google Shape;153;p19"/>
          <p:cNvPicPr preferRelativeResize="0"/>
          <p:nvPr/>
        </p:nvPicPr>
        <p:blipFill rotWithShape="1">
          <a:blip r:embed="rId3">
            <a:alphaModFix/>
          </a:blip>
          <a:srcRect/>
          <a:stretch/>
        </p:blipFill>
        <p:spPr>
          <a:xfrm>
            <a:off x="4495800" y="914400"/>
            <a:ext cx="4019550" cy="3438525"/>
          </a:xfrm>
          <a:prstGeom prst="rect">
            <a:avLst/>
          </a:prstGeom>
          <a:noFill/>
          <a:ln>
            <a:noFill/>
          </a:ln>
        </p:spPr>
      </p:pic>
      <p:sp>
        <p:nvSpPr>
          <p:cNvPr id="154" name="Google Shape;154;p19"/>
          <p:cNvSpPr/>
          <p:nvPr/>
        </p:nvSpPr>
        <p:spPr>
          <a:xfrm>
            <a:off x="5257800" y="2971800"/>
            <a:ext cx="762000" cy="609600"/>
          </a:xfrm>
          <a:prstGeom prst="ellipse">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55" name="Google Shape;155;p19"/>
          <p:cNvCxnSpPr/>
          <p:nvPr/>
        </p:nvCxnSpPr>
        <p:spPr>
          <a:xfrm rot="10800000" flipH="1">
            <a:off x="5181600" y="3581400"/>
            <a:ext cx="228600" cy="838200"/>
          </a:xfrm>
          <a:prstGeom prst="straightConnector1">
            <a:avLst/>
          </a:prstGeom>
          <a:noFill/>
          <a:ln w="9525" cap="flat" cmpd="sng">
            <a:solidFill>
              <a:srgbClr val="AE350A"/>
            </a:solidFill>
            <a:prstDash val="solid"/>
            <a:round/>
            <a:headEnd type="none" w="sm" len="sm"/>
            <a:tailEnd type="stealth" w="med" len="med"/>
          </a:ln>
        </p:spPr>
      </p:cxnSp>
      <p:sp>
        <p:nvSpPr>
          <p:cNvPr id="156" name="Google Shape;156;p19"/>
          <p:cNvSpPr txBox="1"/>
          <p:nvPr/>
        </p:nvSpPr>
        <p:spPr>
          <a:xfrm>
            <a:off x="3962400" y="4419600"/>
            <a:ext cx="33528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About 40 neighborhoods had a median house value &lt; $10,000 (these data are from mid-20</a:t>
            </a:r>
            <a:r>
              <a:rPr lang="en-US" sz="1400" baseline="30000">
                <a:solidFill>
                  <a:schemeClr val="dk1"/>
                </a:solidFill>
                <a:latin typeface="Arial"/>
                <a:ea typeface="Arial"/>
                <a:cs typeface="Arial"/>
                <a:sym typeface="Arial"/>
              </a:rPr>
              <a:t>th</a:t>
            </a:r>
            <a:r>
              <a:rPr lang="en-US" sz="1400">
                <a:solidFill>
                  <a:schemeClr val="dk1"/>
                </a:solidFill>
                <a:latin typeface="Arial"/>
                <a:ea typeface="Arial"/>
                <a:cs typeface="Arial"/>
                <a:sym typeface="Arial"/>
              </a:rPr>
              <a:t> century)</a:t>
            </a:r>
            <a:endParaRPr sz="1400">
              <a:solidFill>
                <a:schemeClr val="dk1"/>
              </a:solidFill>
              <a:latin typeface="Arial"/>
              <a:ea typeface="Arial"/>
              <a:cs typeface="Arial"/>
              <a:sym typeface="Arial"/>
            </a:endParaRPr>
          </a:p>
        </p:txBody>
      </p:sp>
      <p:sp>
        <p:nvSpPr>
          <p:cNvPr id="157" name="Google Shape;157;p19"/>
          <p:cNvSpPr/>
          <p:nvPr/>
        </p:nvSpPr>
        <p:spPr>
          <a:xfrm>
            <a:off x="1219200" y="5562600"/>
            <a:ext cx="58674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histogram of MEDV</a:t>
            </a:r>
            <a:endParaRPr/>
          </a:p>
          <a:p>
            <a:pPr marL="0" marR="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hist(housing.df$MEDV, xlab = "MEDV")</a:t>
            </a:r>
            <a:endParaRP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7853</TotalTime>
  <Words>5856</Words>
  <Application>Microsoft Office PowerPoint</Application>
  <PresentationFormat>On-screen Show (4:3)</PresentationFormat>
  <Paragraphs>406</Paragraphs>
  <Slides>38</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Libre Franklin</vt:lpstr>
      <vt:lpstr>OfficinaSansStd-Bold-Identity-H</vt:lpstr>
      <vt:lpstr>source-serif-pro</vt:lpstr>
      <vt:lpstr>Calibri</vt:lpstr>
      <vt:lpstr>BemboStd-Italic-Identity-H</vt:lpstr>
      <vt:lpstr>Libre Baskerville</vt:lpstr>
      <vt:lpstr>BemboStd-Identity-H</vt:lpstr>
      <vt:lpstr>Söhne</vt:lpstr>
      <vt:lpstr>Arial</vt:lpstr>
      <vt:lpstr>Courier New</vt:lpstr>
      <vt:lpstr>Noto Sans Symbols</vt:lpstr>
      <vt:lpstr>CMMI12</vt:lpstr>
      <vt:lpstr>Equity</vt:lpstr>
      <vt:lpstr>Data Exploration and Visualization</vt:lpstr>
      <vt:lpstr>Graphs for Data Exploration</vt:lpstr>
      <vt:lpstr>Line Graph for Time Series Amtrak Ridership</vt:lpstr>
      <vt:lpstr>Boston Housing – Data Dictionary</vt:lpstr>
      <vt:lpstr>Bar Chart for Numerical Variable  Average median value for neighborhoods that do and do not border the Charles River</vt:lpstr>
      <vt:lpstr>Bar Chart for Categorical Variable Percentage of tracts with CAT.MEDV =1 that do and do not border the Charles River</vt:lpstr>
      <vt:lpstr>Scatterplot Displays relationship between two numerical variables </vt:lpstr>
      <vt:lpstr>Distribution Plots</vt:lpstr>
      <vt:lpstr>Histograms</vt:lpstr>
      <vt:lpstr>Boxplots</vt:lpstr>
      <vt:lpstr>Box Plot</vt:lpstr>
      <vt:lpstr>Box Plot</vt:lpstr>
      <vt:lpstr>Side by Side Box Plots</vt:lpstr>
      <vt:lpstr>Heat Maps </vt:lpstr>
      <vt:lpstr>Heatmap to highlight correlations Darker &amp; redder = more negative correlation Lighter and yellower = more positive correlation</vt:lpstr>
      <vt:lpstr>Missing Values Heatmap </vt:lpstr>
      <vt:lpstr>Multidimensional Visualization</vt:lpstr>
      <vt:lpstr>Scatterplot with color/shade added</vt:lpstr>
      <vt:lpstr>PowerPoint Presentation</vt:lpstr>
      <vt:lpstr>PowerPoint Presentation</vt:lpstr>
      <vt:lpstr>PowerPoint Presentation</vt:lpstr>
      <vt:lpstr>Rescaling to log scale (on right) “uncrowds” the data</vt:lpstr>
      <vt:lpstr>Amtrak Ridership – Monthly Data – Curve Added</vt:lpstr>
      <vt:lpstr>PowerPoint Presentation</vt:lpstr>
      <vt:lpstr>Scatter Plot with Labels (Utilities)</vt:lpstr>
      <vt:lpstr>Scaling:  Smaller markers, jittering, color contrast (Universal Bank; red = accept loan)</vt:lpstr>
      <vt:lpstr>PowerPoint Presentation</vt:lpstr>
      <vt:lpstr>Parallel Coordinate Plot (Boston Housing)</vt:lpstr>
      <vt:lpstr>Linked plots (same record is highlighted in each plot)</vt:lpstr>
      <vt:lpstr>PowerPoint Presentation</vt:lpstr>
      <vt:lpstr>Network Graph  eBay Auctions</vt:lpstr>
      <vt:lpstr>Treemap – eBay Auctions  (Hierarchical eBay data: Category&gt; sub-category&gt; Brand)</vt:lpstr>
      <vt:lpstr>PowerPoint Presentation</vt:lpstr>
      <vt:lpstr>PowerPoint Presentation</vt:lpstr>
      <vt:lpstr>PowerPoint Presentation</vt:lpstr>
      <vt:lpstr>Appendix</vt:lpstr>
      <vt:lpstr>PowerPoint Presentation</vt:lpstr>
      <vt:lpstr>Magic Quardrant for Analytics and Business Intelligence (ABI)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Data Visualization</dc:title>
  <cp:lastModifiedBy>Tarala, Magesh</cp:lastModifiedBy>
  <cp:revision>2</cp:revision>
  <dcterms:modified xsi:type="dcterms:W3CDTF">2024-09-06T15:41:23Z</dcterms:modified>
</cp:coreProperties>
</file>