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Amar </a:t>
            </a:r>
            <a:r>
              <a:rPr lang="en-IN" b="1" dirty="0" err="1" smtClean="0"/>
              <a:t>Parsekar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854926"/>
            <a:ext cx="10437222" cy="4344261"/>
          </a:xfrm>
        </p:spPr>
        <p:txBody>
          <a:bodyPr>
            <a:normAutofit/>
          </a:bodyPr>
          <a:lstStyle/>
          <a:p>
            <a:r>
              <a:rPr lang="en-IN" sz="1400" b="1" dirty="0" smtClean="0"/>
              <a:t>Venture</a:t>
            </a:r>
            <a:r>
              <a:rPr lang="en-IN" sz="1400" dirty="0" smtClean="0"/>
              <a:t> funding type is the most suited option for Sparks fund.</a:t>
            </a:r>
          </a:p>
          <a:p>
            <a:r>
              <a:rPr lang="en-IN" sz="1400" dirty="0" smtClean="0"/>
              <a:t> As per business objectives of Sparks fund, they have most favourable opportunity to invest in main sector named </a:t>
            </a:r>
            <a:r>
              <a:rPr lang="en-IN" sz="1400" b="1" dirty="0" smtClean="0"/>
              <a:t>Others</a:t>
            </a:r>
            <a:r>
              <a:rPr lang="en-IN" sz="1400" dirty="0" smtClean="0"/>
              <a:t> in</a:t>
            </a:r>
            <a:r>
              <a:rPr lang="en-IN" sz="1400" b="1" dirty="0" smtClean="0"/>
              <a:t> United States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Besides they have two more options to choose from county wise, </a:t>
            </a:r>
            <a:r>
              <a:rPr lang="en-IN" sz="1400" b="1" dirty="0" smtClean="0"/>
              <a:t>GBR (United Kingdom)</a:t>
            </a:r>
            <a:r>
              <a:rPr lang="en-IN" sz="1400" dirty="0" smtClean="0"/>
              <a:t> and </a:t>
            </a:r>
            <a:r>
              <a:rPr lang="en-IN" sz="1400" b="1" dirty="0" smtClean="0"/>
              <a:t>India</a:t>
            </a:r>
            <a:r>
              <a:rPr lang="en-IN" sz="1400" dirty="0" smtClean="0"/>
              <a:t>.</a:t>
            </a:r>
          </a:p>
          <a:p>
            <a:r>
              <a:rPr lang="en-IN" sz="1400" b="1" dirty="0" smtClean="0"/>
              <a:t>Others</a:t>
            </a:r>
            <a:r>
              <a:rPr lang="en-IN" sz="1400" dirty="0" smtClean="0"/>
              <a:t> main sector is favourable in both the countries by Investors. Overall as follow – </a:t>
            </a:r>
          </a:p>
          <a:p>
            <a:r>
              <a:rPr lang="en-IN" sz="1400" dirty="0" smtClean="0"/>
              <a:t>Funding Type – </a:t>
            </a:r>
            <a:r>
              <a:rPr lang="en-IN" sz="1400" b="1" dirty="0" smtClean="0"/>
              <a:t>Venture</a:t>
            </a:r>
          </a:p>
          <a:p>
            <a:endParaRPr lang="en-IN" sz="1400" b="1" dirty="0" smtClean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 smtClean="0"/>
              <a:t>Conclusion 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83111"/>
              </p:ext>
            </p:extLst>
          </p:nvPr>
        </p:nvGraphicFramePr>
        <p:xfrm>
          <a:off x="1136469" y="3641121"/>
          <a:ext cx="7282249" cy="255806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950602"/>
                <a:gridCol w="5331647"/>
              </a:tblGrid>
              <a:tr h="493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code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Sector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 / Semiconductors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 / Semiconductors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Analytics, Advertising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Analytics,Advertising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News, Search and Messaging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 smtClean="0"/>
              <a:t>Company name	</a:t>
            </a:r>
            <a:r>
              <a:rPr lang="en-IN" sz="1400" dirty="0" smtClean="0"/>
              <a:t>–  </a:t>
            </a:r>
            <a:r>
              <a:rPr lang="en-IN" sz="1400" b="1" dirty="0" smtClean="0"/>
              <a:t>Sparks Fund (Asset Management Company)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Business Objectives 	</a:t>
            </a:r>
            <a:endParaRPr lang="en-IN" sz="1400" dirty="0"/>
          </a:p>
          <a:p>
            <a:r>
              <a:rPr lang="en-IN" sz="1400" dirty="0" smtClean="0"/>
              <a:t>Wants to make investment in few  companies.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 smtClean="0"/>
              <a:t>Constraints		</a:t>
            </a:r>
          </a:p>
          <a:p>
            <a:r>
              <a:rPr lang="en-IN" sz="1400" dirty="0" smtClean="0"/>
              <a:t>Investment </a:t>
            </a:r>
            <a:r>
              <a:rPr lang="en-IN" sz="1400" dirty="0"/>
              <a:t>range should be in between 5 million and 15 million </a:t>
            </a:r>
            <a:r>
              <a:rPr lang="en-IN" sz="1400" dirty="0" smtClean="0"/>
              <a:t>dollars.</a:t>
            </a:r>
          </a:p>
          <a:p>
            <a:r>
              <a:rPr lang="en-IN" sz="1400" dirty="0" smtClean="0"/>
              <a:t>Wants </a:t>
            </a:r>
            <a:r>
              <a:rPr lang="en-IN" sz="1400" dirty="0"/>
              <a:t>to Invest in only those countries where English is the official language.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Strategy</a:t>
            </a:r>
            <a:r>
              <a:rPr lang="en-IN" sz="1400" dirty="0" smtClean="0"/>
              <a:t>		 </a:t>
            </a:r>
          </a:p>
          <a:p>
            <a:r>
              <a:rPr lang="en-IN" sz="1400" dirty="0" smtClean="0"/>
              <a:t>Investing in sectors and companies where investors from across the world is investing.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sz="2800" dirty="0" smtClean="0"/>
              <a:t>Investment Strategy Analysis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77" y="1685365"/>
            <a:ext cx="6678705" cy="444210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Flow chart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Funding Type Analysis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854926"/>
            <a:ext cx="10437222" cy="4344261"/>
          </a:xfrm>
        </p:spPr>
        <p:txBody>
          <a:bodyPr>
            <a:normAutofit/>
          </a:bodyPr>
          <a:lstStyle/>
          <a:p>
            <a:r>
              <a:rPr lang="en-IN" sz="1600" dirty="0" smtClean="0"/>
              <a:t>Average investment across seed, private equity, venture, angle funding</a:t>
            </a:r>
          </a:p>
          <a:p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 smtClean="0"/>
              <a:t>Select only those funding types which have average funding amount between 5 and 15 Million dollars. Which is in our case is </a:t>
            </a:r>
            <a:r>
              <a:rPr lang="en-IN" sz="1600" b="1" dirty="0" smtClean="0"/>
              <a:t>Venture</a:t>
            </a:r>
            <a:r>
              <a:rPr lang="en-IN" sz="1600" dirty="0" smtClean="0"/>
              <a:t> </a:t>
            </a:r>
            <a:r>
              <a:rPr lang="en-IN" sz="1600" dirty="0" smtClean="0"/>
              <a:t>funding type.	</a:t>
            </a:r>
            <a:endParaRPr lang="en-IN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18377"/>
              </p:ext>
            </p:extLst>
          </p:nvPr>
        </p:nvGraphicFramePr>
        <p:xfrm>
          <a:off x="1440892" y="2304413"/>
          <a:ext cx="5980672" cy="1299398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990336"/>
                <a:gridCol w="2990336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Venture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11,724,220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Angel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971,573.90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Seed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747,793.70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 equity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73,938,490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29" y="1854926"/>
            <a:ext cx="10336562" cy="4344261"/>
          </a:xfrm>
        </p:spPr>
        <p:txBody>
          <a:bodyPr>
            <a:normAutofit/>
          </a:bodyPr>
          <a:lstStyle/>
          <a:p>
            <a:r>
              <a:rPr lang="en-IN" sz="1400" dirty="0" smtClean="0"/>
              <a:t>Chart of top9 countries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r>
              <a:rPr lang="en-IN" sz="1400" dirty="0" smtClean="0"/>
              <a:t>In top9 countries chart we can that we have only 4 countries which have English as their official language of Communication. </a:t>
            </a:r>
            <a:endParaRPr lang="en-IN" sz="1400" dirty="0"/>
          </a:p>
          <a:p>
            <a:r>
              <a:rPr lang="en-IN" sz="1400" dirty="0" smtClean="0"/>
              <a:t>Out of which we will going to select top3 – USA, GBR, IND</a:t>
            </a:r>
            <a:endParaRPr lang="en-IN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78806"/>
              </p:ext>
            </p:extLst>
          </p:nvPr>
        </p:nvGraphicFramePr>
        <p:xfrm>
          <a:off x="1517226" y="2193574"/>
          <a:ext cx="4813300" cy="3048000"/>
        </p:xfrm>
        <a:graphic>
          <a:graphicData uri="http://schemas.openxmlformats.org/drawingml/2006/table">
            <a:tbl>
              <a:tblPr firstRow="1" bandRow="1"/>
              <a:tblGrid>
                <a:gridCol w="1437327"/>
                <a:gridCol w="1903744"/>
                <a:gridCol w="1472229"/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Investment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English language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$420,068,000,000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$39,338,920,000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$20,072,810,000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$14,261,510,000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$9,482,218,000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$7,226,851,000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$6,854,350,000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$6,306,922,000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$3,167,647,000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Sector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854926"/>
            <a:ext cx="10437222" cy="4344261"/>
          </a:xfrm>
        </p:spPr>
        <p:txBody>
          <a:bodyPr>
            <a:normAutofit/>
          </a:bodyPr>
          <a:lstStyle/>
          <a:p>
            <a:r>
              <a:rPr lang="en-IN" sz="1400" dirty="0" smtClean="0"/>
              <a:t>Top performing sectors in top3 countries.</a:t>
            </a:r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r>
              <a:rPr lang="en-IN" sz="1400" dirty="0"/>
              <a:t>Above</a:t>
            </a:r>
            <a:r>
              <a:rPr lang="en-IN" sz="1400" dirty="0" smtClean="0"/>
              <a:t> chart shows top performing main sectors in each countries (Top 3 English speaking countries)</a:t>
            </a:r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86059"/>
              </p:ext>
            </p:extLst>
          </p:nvPr>
        </p:nvGraphicFramePr>
        <p:xfrm>
          <a:off x="1368784" y="2262221"/>
          <a:ext cx="5219700" cy="3052639"/>
        </p:xfrm>
        <a:graphic>
          <a:graphicData uri="http://schemas.openxmlformats.org/drawingml/2006/table">
            <a:tbl>
              <a:tblPr firstRow="1" bandRow="1"/>
              <a:tblGrid>
                <a:gridCol w="1409700"/>
                <a:gridCol w="2238117"/>
                <a:gridCol w="1571883"/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Main Sector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26,321,010,000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23,807,380,000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37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21,206,630,000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87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1,283,624,000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1,150,140,000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Analytics,Advertising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1,089,404,000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1,013,410,000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550,549,600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</a:tr>
              <a:tr h="309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News, Search and Messaging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433,834,500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Plot Showing Investment in funding </a:t>
            </a:r>
            <a:r>
              <a:rPr lang="en-IN" sz="2800" dirty="0"/>
              <a:t>t</a:t>
            </a:r>
            <a:r>
              <a:rPr lang="en-IN" sz="2800" dirty="0" smtClean="0"/>
              <a:t>ypes</a:t>
            </a:r>
            <a:endParaRPr lang="en-IN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5" y="1837724"/>
            <a:ext cx="10149015" cy="4344988"/>
          </a:xfrm>
        </p:spPr>
      </p:pic>
      <p:sp>
        <p:nvSpPr>
          <p:cNvPr id="3" name="Flowchart: Off-page Connector 2"/>
          <p:cNvSpPr/>
          <p:nvPr/>
        </p:nvSpPr>
        <p:spPr>
          <a:xfrm>
            <a:off x="6750424" y="3747248"/>
            <a:ext cx="1344705" cy="908430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Venture lies </a:t>
            </a:r>
            <a:r>
              <a:rPr lang="en-US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</a:p>
          <a:p>
            <a:pPr algn="ctr"/>
            <a:r>
              <a:rPr lang="en-US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15 Million $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6" y="1854200"/>
            <a:ext cx="10618064" cy="43449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Plot showing Investment in top9 countries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Plot showing performance of main sector in 3 countries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" y="1854200"/>
            <a:ext cx="10330248" cy="4344988"/>
          </a:xfr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374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Investment Strategy Analysis </vt:lpstr>
      <vt:lpstr> Flow chart</vt:lpstr>
      <vt:lpstr>Funding Type Analysis</vt:lpstr>
      <vt:lpstr>Country Analysis</vt:lpstr>
      <vt:lpstr>Sector Analysis</vt:lpstr>
      <vt:lpstr>Plot Showing Investment in funding types</vt:lpstr>
      <vt:lpstr> Plot showing Investment in top9 countries</vt:lpstr>
      <vt:lpstr> Plot showing performance of main sector in 3 countries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abc</cp:lastModifiedBy>
  <cp:revision>55</cp:revision>
  <dcterms:created xsi:type="dcterms:W3CDTF">2016-06-09T08:16:28Z</dcterms:created>
  <dcterms:modified xsi:type="dcterms:W3CDTF">2020-07-27T16:18:12Z</dcterms:modified>
</cp:coreProperties>
</file>