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89" r:id="rId6"/>
    <p:sldId id="260" r:id="rId7"/>
    <p:sldId id="275" r:id="rId8"/>
    <p:sldId id="272" r:id="rId9"/>
    <p:sldId id="280" r:id="rId10"/>
    <p:sldId id="28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8C7D61-208A-4A43-8653-691601126406}" type="doc">
      <dgm:prSet loTypeId="urn:microsoft.com/office/officeart/2005/8/layout/b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F59D3ED-BE7A-44F9-A00E-07C60BE1659F}">
      <dgm:prSet phldrT="[Text]" custT="1"/>
      <dgm:spPr/>
      <dgm:t>
        <a:bodyPr/>
        <a:lstStyle/>
        <a:p>
          <a:pPr algn="ctr"/>
          <a:r>
            <a:rPr lang="en-US" sz="1400" b="1" u="sng" dirty="0" smtClean="0"/>
            <a:t>Business and Data Understanding</a:t>
          </a:r>
        </a:p>
        <a:p>
          <a:pPr algn="l"/>
          <a:r>
            <a:rPr lang="en-US" sz="1400" b="0" u="none" dirty="0" smtClean="0"/>
            <a:t>-Understanding the problem statement</a:t>
          </a:r>
        </a:p>
        <a:p>
          <a:pPr algn="l"/>
          <a:r>
            <a:rPr lang="en-US" sz="1400" b="0" u="none" dirty="0" smtClean="0"/>
            <a:t>-Understanding data source</a:t>
          </a:r>
          <a:endParaRPr lang="en-US" sz="1400" b="0" u="none" dirty="0"/>
        </a:p>
      </dgm:t>
    </dgm:pt>
    <dgm:pt modelId="{3233445B-A31E-4250-B400-C06B4FD615C0}" type="parTrans" cxnId="{4D5B88A4-BEC2-4280-AD46-4E9D5B57000B}">
      <dgm:prSet/>
      <dgm:spPr/>
      <dgm:t>
        <a:bodyPr/>
        <a:lstStyle/>
        <a:p>
          <a:endParaRPr lang="en-US"/>
        </a:p>
      </dgm:t>
    </dgm:pt>
    <dgm:pt modelId="{84EB4835-0704-4F87-89DE-766E3BE7190D}" type="sibTrans" cxnId="{4D5B88A4-BEC2-4280-AD46-4E9D5B57000B}">
      <dgm:prSet/>
      <dgm:spPr/>
      <dgm:t>
        <a:bodyPr/>
        <a:lstStyle/>
        <a:p>
          <a:endParaRPr lang="en-US"/>
        </a:p>
      </dgm:t>
    </dgm:pt>
    <dgm:pt modelId="{085C69A6-0945-455C-9DE2-4987DD625286}">
      <dgm:prSet phldrT="[Text]"/>
      <dgm:spPr/>
      <dgm:t>
        <a:bodyPr/>
        <a:lstStyle/>
        <a:p>
          <a:pPr algn="ctr"/>
          <a:r>
            <a:rPr lang="en-US" b="1" u="sng" dirty="0" smtClean="0"/>
            <a:t>Segmented Univariate Analysis</a:t>
          </a:r>
        </a:p>
        <a:p>
          <a:pPr algn="l"/>
          <a:r>
            <a:rPr lang="en-IN" dirty="0" smtClean="0"/>
            <a:t>-perform segmentation on default rate and perform univariate analysis on categorical and derived variables.</a:t>
          </a:r>
          <a:endParaRPr lang="en-US" dirty="0" smtClean="0"/>
        </a:p>
      </dgm:t>
    </dgm:pt>
    <dgm:pt modelId="{8C60F09C-9F32-4403-8D69-1E5C58A52F1B}" type="parTrans" cxnId="{599A8A59-A9FE-4FF6-B5B7-40797F800C59}">
      <dgm:prSet/>
      <dgm:spPr/>
      <dgm:t>
        <a:bodyPr/>
        <a:lstStyle/>
        <a:p>
          <a:endParaRPr lang="en-US"/>
        </a:p>
      </dgm:t>
    </dgm:pt>
    <dgm:pt modelId="{664006C5-E790-4F6D-AD98-0F12823393A3}" type="sibTrans" cxnId="{599A8A59-A9FE-4FF6-B5B7-40797F800C59}">
      <dgm:prSet/>
      <dgm:spPr/>
      <dgm:t>
        <a:bodyPr/>
        <a:lstStyle/>
        <a:p>
          <a:endParaRPr lang="en-US"/>
        </a:p>
      </dgm:t>
    </dgm:pt>
    <dgm:pt modelId="{1D6F4567-F024-463F-9A15-A68501415BCA}">
      <dgm:prSet phldrT="[Text]" custT="1"/>
      <dgm:spPr/>
      <dgm:t>
        <a:bodyPr/>
        <a:lstStyle/>
        <a:p>
          <a:pPr algn="ctr"/>
          <a:r>
            <a:rPr lang="en-US" sz="1400" b="1" u="sng" dirty="0" smtClean="0"/>
            <a:t>Data Cleaning</a:t>
          </a:r>
        </a:p>
        <a:p>
          <a:pPr algn="l"/>
          <a:r>
            <a:rPr lang="en-US" sz="1400" dirty="0" smtClean="0"/>
            <a:t>-</a:t>
          </a:r>
          <a:r>
            <a:rPr lang="en-IN" sz="1400" dirty="0" smtClean="0"/>
            <a:t>Delete: Rows with null entries and columns not required for analysis. Row  with “Current” loan status.</a:t>
          </a:r>
        </a:p>
        <a:p>
          <a:pPr algn="l"/>
          <a:r>
            <a:rPr lang="en-IN" sz="1400" dirty="0" smtClean="0"/>
            <a:t>-Impute: Median in outliers for annual income, Change Data types.</a:t>
          </a:r>
        </a:p>
        <a:p>
          <a:pPr algn="l"/>
          <a:r>
            <a:rPr lang="en-IN" sz="1400" dirty="0" smtClean="0"/>
            <a:t>-Standardize values</a:t>
          </a:r>
          <a:endParaRPr lang="en-US" sz="1400" dirty="0"/>
        </a:p>
      </dgm:t>
    </dgm:pt>
    <dgm:pt modelId="{37B57E49-714C-451D-A565-635A3B882F5F}" type="parTrans" cxnId="{E68A66A7-2D2C-4DB0-AF80-C9D65EAD7603}">
      <dgm:prSet/>
      <dgm:spPr/>
      <dgm:t>
        <a:bodyPr/>
        <a:lstStyle/>
        <a:p>
          <a:endParaRPr lang="en-US"/>
        </a:p>
      </dgm:t>
    </dgm:pt>
    <dgm:pt modelId="{E8F54EBD-B7F9-4681-8771-8F636739E198}" type="sibTrans" cxnId="{E68A66A7-2D2C-4DB0-AF80-C9D65EAD7603}">
      <dgm:prSet/>
      <dgm:spPr/>
      <dgm:t>
        <a:bodyPr/>
        <a:lstStyle/>
        <a:p>
          <a:endParaRPr lang="en-US"/>
        </a:p>
      </dgm:t>
    </dgm:pt>
    <dgm:pt modelId="{36A4EBD1-8690-4A9B-8B7E-F1FB0E43ACA9}">
      <dgm:prSet phldrT="[Text]"/>
      <dgm:spPr/>
      <dgm:t>
        <a:bodyPr/>
        <a:lstStyle/>
        <a:p>
          <a:pPr algn="ctr"/>
          <a:r>
            <a:rPr lang="en-US" b="1" u="sng" dirty="0" smtClean="0"/>
            <a:t>Business Decision</a:t>
          </a:r>
        </a:p>
        <a:p>
          <a:r>
            <a:rPr lang="en-IN" b="0" u="none" dirty="0" smtClean="0"/>
            <a:t>-Recommend the company which are variables that are likely to default.</a:t>
          </a:r>
          <a:endParaRPr lang="en-US" b="0" u="none" dirty="0"/>
        </a:p>
      </dgm:t>
    </dgm:pt>
    <dgm:pt modelId="{30F36C0C-8F0C-447F-8959-BC2CF82440F5}" type="parTrans" cxnId="{731089B9-0D65-4B98-94E5-71B4985D3CCB}">
      <dgm:prSet/>
      <dgm:spPr/>
      <dgm:t>
        <a:bodyPr/>
        <a:lstStyle/>
        <a:p>
          <a:endParaRPr lang="en-US"/>
        </a:p>
      </dgm:t>
    </dgm:pt>
    <dgm:pt modelId="{B2992F44-5917-409C-A107-B0C756478390}" type="sibTrans" cxnId="{731089B9-0D65-4B98-94E5-71B4985D3CCB}">
      <dgm:prSet/>
      <dgm:spPr/>
      <dgm:t>
        <a:bodyPr/>
        <a:lstStyle/>
        <a:p>
          <a:endParaRPr lang="en-US"/>
        </a:p>
      </dgm:t>
    </dgm:pt>
    <dgm:pt modelId="{186BAA7A-933C-443C-A05E-6806ABCA1942}">
      <dgm:prSet phldrT="[Text]" custT="1"/>
      <dgm:spPr/>
      <dgm:t>
        <a:bodyPr/>
        <a:lstStyle/>
        <a:p>
          <a:pPr algn="ctr"/>
          <a:r>
            <a:rPr lang="en-US" sz="1400" b="1" u="sng" dirty="0" smtClean="0"/>
            <a:t>Bivariate Analysis</a:t>
          </a:r>
        </a:p>
        <a:p>
          <a:pPr algn="l"/>
          <a:r>
            <a:rPr lang="en-US" sz="1400" b="0" u="none" dirty="0" smtClean="0"/>
            <a:t>-Find combination of variables which have high default rate.</a:t>
          </a:r>
          <a:endParaRPr lang="en-US" sz="1400" b="0" u="none" dirty="0"/>
        </a:p>
      </dgm:t>
    </dgm:pt>
    <dgm:pt modelId="{FA570453-73EA-4682-BE15-3BDB7F37E0CD}" type="parTrans" cxnId="{67739714-E0B6-4AEB-9FC8-A467FD114A73}">
      <dgm:prSet/>
      <dgm:spPr/>
      <dgm:t>
        <a:bodyPr/>
        <a:lstStyle/>
        <a:p>
          <a:endParaRPr lang="en-US"/>
        </a:p>
      </dgm:t>
    </dgm:pt>
    <dgm:pt modelId="{A915356E-9F2F-417E-BFAD-68FBC8BA17BA}" type="sibTrans" cxnId="{67739714-E0B6-4AEB-9FC8-A467FD114A73}">
      <dgm:prSet/>
      <dgm:spPr/>
      <dgm:t>
        <a:bodyPr/>
        <a:lstStyle/>
        <a:p>
          <a:endParaRPr lang="en-US"/>
        </a:p>
      </dgm:t>
    </dgm:pt>
    <dgm:pt modelId="{0AF79022-03EC-4C76-9C05-6A4A7FA7F286}">
      <dgm:prSet phldrT="[Text]" custT="1"/>
      <dgm:spPr/>
      <dgm:t>
        <a:bodyPr/>
        <a:lstStyle/>
        <a:p>
          <a:pPr algn="ctr"/>
          <a:r>
            <a:rPr lang="en-IN" sz="1400" b="1" u="sng" dirty="0" smtClean="0"/>
            <a:t>Driver variables</a:t>
          </a:r>
        </a:p>
        <a:p>
          <a:pPr algn="l"/>
          <a:r>
            <a:rPr lang="en-IN" sz="1400" dirty="0" smtClean="0"/>
            <a:t>Based on analysis done, conclude on driver variables that affect default rate. </a:t>
          </a:r>
          <a:endParaRPr lang="en-US" sz="1400" dirty="0"/>
        </a:p>
      </dgm:t>
    </dgm:pt>
    <dgm:pt modelId="{7D2BA4EA-0164-46EB-9C05-B0B52E434988}" type="parTrans" cxnId="{335B2514-1E65-4B8B-B02C-15687DFAC7BB}">
      <dgm:prSet/>
      <dgm:spPr/>
      <dgm:t>
        <a:bodyPr/>
        <a:lstStyle/>
        <a:p>
          <a:endParaRPr lang="en-US"/>
        </a:p>
      </dgm:t>
    </dgm:pt>
    <dgm:pt modelId="{F4CF8294-625B-423F-A06E-4B1FF2122CCF}" type="sibTrans" cxnId="{335B2514-1E65-4B8B-B02C-15687DFAC7BB}">
      <dgm:prSet/>
      <dgm:spPr/>
      <dgm:t>
        <a:bodyPr/>
        <a:lstStyle/>
        <a:p>
          <a:endParaRPr lang="en-US"/>
        </a:p>
      </dgm:t>
    </dgm:pt>
    <dgm:pt modelId="{8AE1332A-E448-4A86-850D-AAC58441D691}">
      <dgm:prSet phldrT="[Text]" custT="1"/>
      <dgm:spPr/>
      <dgm:t>
        <a:bodyPr/>
        <a:lstStyle/>
        <a:p>
          <a:pPr algn="ctr"/>
          <a:r>
            <a:rPr lang="en-US" sz="1400" b="1" u="sng" dirty="0" smtClean="0"/>
            <a:t>Derived Metrics</a:t>
          </a:r>
        </a:p>
        <a:p>
          <a:pPr algn="l"/>
          <a:r>
            <a:rPr lang="en-US" sz="1400" b="0" u="none" dirty="0" smtClean="0"/>
            <a:t>Derive categorical variables from numeric variables for:-</a:t>
          </a:r>
        </a:p>
        <a:p>
          <a:pPr algn="l"/>
          <a:r>
            <a:rPr lang="en-US" sz="1400" b="0" u="none" dirty="0" smtClean="0"/>
            <a:t>Interest rate, annual income, loan amount, DTI, </a:t>
          </a:r>
          <a:endParaRPr lang="en-US" sz="1400" b="0" u="none" dirty="0"/>
        </a:p>
      </dgm:t>
    </dgm:pt>
    <dgm:pt modelId="{E3563971-5869-4B6D-8BBA-47F8E8E70CB9}" type="sibTrans" cxnId="{0054D910-1728-48EB-BC1C-DAC0F25D1E90}">
      <dgm:prSet/>
      <dgm:spPr/>
      <dgm:t>
        <a:bodyPr/>
        <a:lstStyle/>
        <a:p>
          <a:endParaRPr lang="en-US"/>
        </a:p>
      </dgm:t>
    </dgm:pt>
    <dgm:pt modelId="{9CC1B42D-EE24-444B-B3E3-3C0935CA0A7E}" type="parTrans" cxnId="{0054D910-1728-48EB-BC1C-DAC0F25D1E90}">
      <dgm:prSet/>
      <dgm:spPr/>
      <dgm:t>
        <a:bodyPr/>
        <a:lstStyle/>
        <a:p>
          <a:endParaRPr lang="en-US"/>
        </a:p>
      </dgm:t>
    </dgm:pt>
    <dgm:pt modelId="{F4962DA9-5A96-43A5-BB18-463D4F0555B4}">
      <dgm:prSet phldrT="[Text]" custT="1"/>
      <dgm:spPr/>
      <dgm:t>
        <a:bodyPr/>
        <a:lstStyle/>
        <a:p>
          <a:pPr algn="ctr"/>
          <a:r>
            <a:rPr lang="en-US" sz="1400" b="1" u="sng" dirty="0" smtClean="0"/>
            <a:t>Univariate Analysis</a:t>
          </a:r>
        </a:p>
        <a:p>
          <a:pPr algn="l"/>
          <a:r>
            <a:rPr lang="en-US" sz="1400" b="0" u="none" dirty="0" smtClean="0"/>
            <a:t>-Perform univariate analysis on continuous and categorical variables to understand the distribution of data.</a:t>
          </a:r>
          <a:endParaRPr lang="en-US" sz="1400" b="0" u="none" dirty="0"/>
        </a:p>
      </dgm:t>
    </dgm:pt>
    <dgm:pt modelId="{4789A385-51A1-48C4-9D26-A1FE6FCA63A0}" type="sibTrans" cxnId="{09C299EB-1948-40C7-BEEF-C492391FB23E}">
      <dgm:prSet/>
      <dgm:spPr/>
      <dgm:t>
        <a:bodyPr/>
        <a:lstStyle/>
        <a:p>
          <a:endParaRPr lang="en-US"/>
        </a:p>
      </dgm:t>
    </dgm:pt>
    <dgm:pt modelId="{4626E873-B4D4-4685-B42C-561FF6D04A9C}" type="parTrans" cxnId="{09C299EB-1948-40C7-BEEF-C492391FB23E}">
      <dgm:prSet/>
      <dgm:spPr/>
      <dgm:t>
        <a:bodyPr/>
        <a:lstStyle/>
        <a:p>
          <a:endParaRPr lang="en-US"/>
        </a:p>
      </dgm:t>
    </dgm:pt>
    <dgm:pt modelId="{9E64B4FB-EA24-4B47-A8C8-4B02DDD05D80}">
      <dgm:prSet phldrT="[Text]" custT="1"/>
      <dgm:spPr/>
      <dgm:t>
        <a:bodyPr/>
        <a:lstStyle/>
        <a:p>
          <a:pPr algn="ctr"/>
          <a:r>
            <a:rPr lang="en-US" sz="1400" b="1" u="sng" dirty="0" smtClean="0"/>
            <a:t>Import Data</a:t>
          </a:r>
        </a:p>
        <a:p>
          <a:pPr algn="l"/>
          <a:r>
            <a:rPr lang="en-US" sz="1400" dirty="0" smtClean="0"/>
            <a:t>-Importing csv file</a:t>
          </a:r>
        </a:p>
        <a:p>
          <a:pPr algn="l"/>
          <a:r>
            <a:rPr lang="en-US" sz="1400" dirty="0" smtClean="0"/>
            <a:t>-Importing library</a:t>
          </a:r>
        </a:p>
      </dgm:t>
    </dgm:pt>
    <dgm:pt modelId="{FE331605-4D3F-4F53-82EE-CA9FECD443F5}" type="parTrans" cxnId="{9130E9C8-D956-444F-8F73-9C974919A331}">
      <dgm:prSet/>
      <dgm:spPr/>
      <dgm:t>
        <a:bodyPr/>
        <a:lstStyle/>
        <a:p>
          <a:endParaRPr lang="en-US"/>
        </a:p>
      </dgm:t>
    </dgm:pt>
    <dgm:pt modelId="{0B543E9F-569D-4B46-B174-106BCCBC6239}" type="sibTrans" cxnId="{9130E9C8-D956-444F-8F73-9C974919A331}">
      <dgm:prSet/>
      <dgm:spPr/>
      <dgm:t>
        <a:bodyPr/>
        <a:lstStyle/>
        <a:p>
          <a:endParaRPr lang="en-US"/>
        </a:p>
      </dgm:t>
    </dgm:pt>
    <dgm:pt modelId="{A0647739-6003-448D-8248-DCA29E1C6397}" type="pres">
      <dgm:prSet presAssocID="{918C7D61-208A-4A43-8653-69160112640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ECF54F6-32D3-4B84-8BAD-6E626A5DA28D}" type="pres">
      <dgm:prSet presAssocID="{3F59D3ED-BE7A-44F9-A00E-07C60BE1659F}" presName="compNode" presStyleCnt="0"/>
      <dgm:spPr/>
    </dgm:pt>
    <dgm:pt modelId="{B7C4AED5-ACDC-4EF4-9132-347189916032}" type="pres">
      <dgm:prSet presAssocID="{3F59D3ED-BE7A-44F9-A00E-07C60BE1659F}" presName="dummyConnPt" presStyleCnt="0"/>
      <dgm:spPr/>
    </dgm:pt>
    <dgm:pt modelId="{6DFB1080-DE0C-48F1-8506-C873243E5212}" type="pres">
      <dgm:prSet presAssocID="{3F59D3ED-BE7A-44F9-A00E-07C60BE1659F}" presName="node" presStyleLbl="node1" presStyleIdx="0" presStyleCnt="9" custScaleX="155645" custLinFactNeighborX="-13578" custLinFactNeighborY="-1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72DC1-6A5B-4A43-AA25-A205381BF627}" type="pres">
      <dgm:prSet presAssocID="{84EB4835-0704-4F87-89DE-766E3BE7190D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9FC85511-6429-4066-80C2-B747FDA89241}" type="pres">
      <dgm:prSet presAssocID="{9E64B4FB-EA24-4B47-A8C8-4B02DDD05D80}" presName="compNode" presStyleCnt="0"/>
      <dgm:spPr/>
    </dgm:pt>
    <dgm:pt modelId="{F37B13C0-5654-4A8D-83AE-F1D88CA39E4B}" type="pres">
      <dgm:prSet presAssocID="{9E64B4FB-EA24-4B47-A8C8-4B02DDD05D80}" presName="dummyConnPt" presStyleCnt="0"/>
      <dgm:spPr/>
    </dgm:pt>
    <dgm:pt modelId="{E186D5E4-6791-4AD1-AD22-EB8B8216A97F}" type="pres">
      <dgm:prSet presAssocID="{9E64B4FB-EA24-4B47-A8C8-4B02DDD05D80}" presName="node" presStyleLbl="node1" presStyleIdx="1" presStyleCnt="9" custScaleX="155645" custScaleY="78466" custLinFactNeighborX="-22732" custLinFactNeighborY="-61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5D98A-F92F-472D-849D-F07C30A6C776}" type="pres">
      <dgm:prSet presAssocID="{0B543E9F-569D-4B46-B174-106BCCBC6239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0BDA1744-033A-485E-8355-0697DDD24E84}" type="pres">
      <dgm:prSet presAssocID="{1D6F4567-F024-463F-9A15-A68501415BCA}" presName="compNode" presStyleCnt="0"/>
      <dgm:spPr/>
    </dgm:pt>
    <dgm:pt modelId="{C25650E6-1B75-4D7D-A50B-DBDC375D90D8}" type="pres">
      <dgm:prSet presAssocID="{1D6F4567-F024-463F-9A15-A68501415BCA}" presName="dummyConnPt" presStyleCnt="0"/>
      <dgm:spPr/>
    </dgm:pt>
    <dgm:pt modelId="{317BF11B-5EC0-4BB1-91A0-FBE291239A2F}" type="pres">
      <dgm:prSet presAssocID="{1D6F4567-F024-463F-9A15-A68501415BCA}" presName="node" presStyleLbl="node1" presStyleIdx="2" presStyleCnt="9" custScaleX="155645" custScaleY="146773" custLinFactNeighborX="-5943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B68D6-A055-473B-97BE-BD5120E9D18F}" type="pres">
      <dgm:prSet presAssocID="{E8F54EBD-B7F9-4681-8771-8F636739E198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72F2410A-44A1-4DAF-97D9-B9CC27691817}" type="pres">
      <dgm:prSet presAssocID="{085C69A6-0945-455C-9DE2-4987DD625286}" presName="compNode" presStyleCnt="0"/>
      <dgm:spPr/>
    </dgm:pt>
    <dgm:pt modelId="{0D3ACBDD-37B0-427A-B414-C87EB9234A6F}" type="pres">
      <dgm:prSet presAssocID="{085C69A6-0945-455C-9DE2-4987DD625286}" presName="dummyConnPt" presStyleCnt="0"/>
      <dgm:spPr/>
    </dgm:pt>
    <dgm:pt modelId="{AB8018BE-976A-4AE5-B297-3F0AB380198B}" type="pres">
      <dgm:prSet presAssocID="{085C69A6-0945-455C-9DE2-4987DD625286}" presName="node" presStyleLbl="node1" presStyleIdx="3" presStyleCnt="9" custScaleX="165983" custScaleY="97801" custLinFactNeighborX="-16915" custLinFactNeighborY="-1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1FB88-12E1-495C-BD7A-38EAA735D00A}" type="pres">
      <dgm:prSet presAssocID="{664006C5-E790-4F6D-AD98-0F12823393A3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83622BDE-D3F3-42B6-AED4-8DCF0CBA26FD}" type="pres">
      <dgm:prSet presAssocID="{F4962DA9-5A96-43A5-BB18-463D4F0555B4}" presName="compNode" presStyleCnt="0"/>
      <dgm:spPr/>
    </dgm:pt>
    <dgm:pt modelId="{B5878499-EAE9-47DB-9212-62A04AB0809B}" type="pres">
      <dgm:prSet presAssocID="{F4962DA9-5A96-43A5-BB18-463D4F0555B4}" presName="dummyConnPt" presStyleCnt="0"/>
      <dgm:spPr/>
    </dgm:pt>
    <dgm:pt modelId="{F18A4E36-88FA-4DBA-8FEA-F9286C49D2AF}" type="pres">
      <dgm:prSet presAssocID="{F4962DA9-5A96-43A5-BB18-463D4F0555B4}" presName="node" presStyleLbl="node1" presStyleIdx="4" presStyleCnt="9" custScaleX="163320" custLinFactNeighborX="-16226" custLinFactNeighborY="-120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C6381-2EC2-4981-B598-E59268397A1F}" type="pres">
      <dgm:prSet presAssocID="{4789A385-51A1-48C4-9D26-A1FE6FCA63A0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558B6080-F685-4801-B11A-1F9D8311BEDA}" type="pres">
      <dgm:prSet presAssocID="{8AE1332A-E448-4A86-850D-AAC58441D691}" presName="compNode" presStyleCnt="0"/>
      <dgm:spPr/>
    </dgm:pt>
    <dgm:pt modelId="{589C7311-4281-4C15-A0ED-5D10E5987D2B}" type="pres">
      <dgm:prSet presAssocID="{8AE1332A-E448-4A86-850D-AAC58441D691}" presName="dummyConnPt" presStyleCnt="0"/>
      <dgm:spPr/>
    </dgm:pt>
    <dgm:pt modelId="{A0DD0D17-7679-4DBE-A134-C7D7E7861860}" type="pres">
      <dgm:prSet presAssocID="{8AE1332A-E448-4A86-850D-AAC58441D691}" presName="node" presStyleLbl="node1" presStyleIdx="5" presStyleCnt="9" custScaleX="163320" custLinFactNeighborX="-19117" custLinFactNeighborY="-160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7DF27-DCA4-446E-83CA-048982235037}" type="pres">
      <dgm:prSet presAssocID="{E3563971-5869-4B6D-8BBA-47F8E8E70CB9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3A3B1CD6-FC38-4376-BAC9-4B587A5FDCE8}" type="pres">
      <dgm:prSet presAssocID="{186BAA7A-933C-443C-A05E-6806ABCA1942}" presName="compNode" presStyleCnt="0"/>
      <dgm:spPr/>
    </dgm:pt>
    <dgm:pt modelId="{AEC441BC-25CB-40E7-A4D2-67DD4158786E}" type="pres">
      <dgm:prSet presAssocID="{186BAA7A-933C-443C-A05E-6806ABCA1942}" presName="dummyConnPt" presStyleCnt="0"/>
      <dgm:spPr/>
    </dgm:pt>
    <dgm:pt modelId="{93877827-6B6C-4335-BD2E-26A108D49FCF}" type="pres">
      <dgm:prSet presAssocID="{186BAA7A-933C-443C-A05E-6806ABCA1942}" presName="node" presStyleLbl="node1" presStyleIdx="6" presStyleCnt="9" custScaleX="163320" custLinFactNeighborX="-17104" custLinFactNeighborY="-152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05450-7291-42D5-AE03-1F0FD676B8B0}" type="pres">
      <dgm:prSet presAssocID="{A915356E-9F2F-417E-BFAD-68FBC8BA17BA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11EC49A0-AE3D-46A4-B53C-CB6D317F0C0B}" type="pres">
      <dgm:prSet presAssocID="{0AF79022-03EC-4C76-9C05-6A4A7FA7F286}" presName="compNode" presStyleCnt="0"/>
      <dgm:spPr/>
    </dgm:pt>
    <dgm:pt modelId="{6B6EC417-4D3B-43DE-9069-1D331C18A8DF}" type="pres">
      <dgm:prSet presAssocID="{0AF79022-03EC-4C76-9C05-6A4A7FA7F286}" presName="dummyConnPt" presStyleCnt="0"/>
      <dgm:spPr/>
    </dgm:pt>
    <dgm:pt modelId="{7953D194-312C-47D0-BE69-9BD1F79C1B29}" type="pres">
      <dgm:prSet presAssocID="{0AF79022-03EC-4C76-9C05-6A4A7FA7F286}" presName="node" presStyleLbl="node1" presStyleIdx="7" presStyleCnt="9" custScaleX="163320" custLinFactNeighborX="-17190" custLinFactNeighborY="-24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ED3EA-B0F5-4349-8622-70FD1963DBEA}" type="pres">
      <dgm:prSet presAssocID="{F4CF8294-625B-423F-A06E-4B1FF2122CCF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D6FD2E85-9F3F-400B-9C78-98B663B92DFF}" type="pres">
      <dgm:prSet presAssocID="{36A4EBD1-8690-4A9B-8B7E-F1FB0E43ACA9}" presName="compNode" presStyleCnt="0"/>
      <dgm:spPr/>
    </dgm:pt>
    <dgm:pt modelId="{16DC2DA9-FEA2-4DEE-A016-A58FC905745F}" type="pres">
      <dgm:prSet presAssocID="{36A4EBD1-8690-4A9B-8B7E-F1FB0E43ACA9}" presName="dummyConnPt" presStyleCnt="0"/>
      <dgm:spPr/>
    </dgm:pt>
    <dgm:pt modelId="{FF08330C-BD0C-4660-A28E-3E5C39191D9E}" type="pres">
      <dgm:prSet presAssocID="{36A4EBD1-8690-4A9B-8B7E-F1FB0E43ACA9}" presName="node" presStyleLbl="node1" presStyleIdx="8" presStyleCnt="9" custScaleX="163320" custLinFactNeighborX="-16174" custLinFactNeighborY="-295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9A8A59-A9FE-4FF6-B5B7-40797F800C59}" srcId="{918C7D61-208A-4A43-8653-691601126406}" destId="{085C69A6-0945-455C-9DE2-4987DD625286}" srcOrd="3" destOrd="0" parTransId="{8C60F09C-9F32-4403-8D69-1E5C58A52F1B}" sibTransId="{664006C5-E790-4F6D-AD98-0F12823393A3}"/>
    <dgm:cxn modelId="{C122FAB6-5415-43FB-A4E5-A50C350A93D6}" type="presOf" srcId="{9E64B4FB-EA24-4B47-A8C8-4B02DDD05D80}" destId="{E186D5E4-6791-4AD1-AD22-EB8B8216A97F}" srcOrd="0" destOrd="0" presId="urn:microsoft.com/office/officeart/2005/8/layout/bProcess4"/>
    <dgm:cxn modelId="{FB43BDC5-A2D6-4D8E-B13F-EAC373859DDD}" type="presOf" srcId="{0AF79022-03EC-4C76-9C05-6A4A7FA7F286}" destId="{7953D194-312C-47D0-BE69-9BD1F79C1B29}" srcOrd="0" destOrd="0" presId="urn:microsoft.com/office/officeart/2005/8/layout/bProcess4"/>
    <dgm:cxn modelId="{731089B9-0D65-4B98-94E5-71B4985D3CCB}" srcId="{918C7D61-208A-4A43-8653-691601126406}" destId="{36A4EBD1-8690-4A9B-8B7E-F1FB0E43ACA9}" srcOrd="8" destOrd="0" parTransId="{30F36C0C-8F0C-447F-8959-BC2CF82440F5}" sibTransId="{B2992F44-5917-409C-A107-B0C756478390}"/>
    <dgm:cxn modelId="{335B2514-1E65-4B8B-B02C-15687DFAC7BB}" srcId="{918C7D61-208A-4A43-8653-691601126406}" destId="{0AF79022-03EC-4C76-9C05-6A4A7FA7F286}" srcOrd="7" destOrd="0" parTransId="{7D2BA4EA-0164-46EB-9C05-B0B52E434988}" sibTransId="{F4CF8294-625B-423F-A06E-4B1FF2122CCF}"/>
    <dgm:cxn modelId="{0054D910-1728-48EB-BC1C-DAC0F25D1E90}" srcId="{918C7D61-208A-4A43-8653-691601126406}" destId="{8AE1332A-E448-4A86-850D-AAC58441D691}" srcOrd="5" destOrd="0" parTransId="{9CC1B42D-EE24-444B-B3E3-3C0935CA0A7E}" sibTransId="{E3563971-5869-4B6D-8BBA-47F8E8E70CB9}"/>
    <dgm:cxn modelId="{7483497F-A62E-4FE7-A5BA-FFB37399AA02}" type="presOf" srcId="{3F59D3ED-BE7A-44F9-A00E-07C60BE1659F}" destId="{6DFB1080-DE0C-48F1-8506-C873243E5212}" srcOrd="0" destOrd="0" presId="urn:microsoft.com/office/officeart/2005/8/layout/bProcess4"/>
    <dgm:cxn modelId="{6B9EDFE0-E0E8-4CAE-BB88-D9931ED4F71F}" type="presOf" srcId="{085C69A6-0945-455C-9DE2-4987DD625286}" destId="{AB8018BE-976A-4AE5-B297-3F0AB380198B}" srcOrd="0" destOrd="0" presId="urn:microsoft.com/office/officeart/2005/8/layout/bProcess4"/>
    <dgm:cxn modelId="{61603A86-A16F-45DB-9ABD-40C6C94595A9}" type="presOf" srcId="{F4CF8294-625B-423F-A06E-4B1FF2122CCF}" destId="{69DED3EA-B0F5-4349-8622-70FD1963DBEA}" srcOrd="0" destOrd="0" presId="urn:microsoft.com/office/officeart/2005/8/layout/bProcess4"/>
    <dgm:cxn modelId="{0EAE7725-90A7-402E-B524-6750D806136F}" type="presOf" srcId="{E8F54EBD-B7F9-4681-8771-8F636739E198}" destId="{136B68D6-A055-473B-97BE-BD5120E9D18F}" srcOrd="0" destOrd="0" presId="urn:microsoft.com/office/officeart/2005/8/layout/bProcess4"/>
    <dgm:cxn modelId="{9130E9C8-D956-444F-8F73-9C974919A331}" srcId="{918C7D61-208A-4A43-8653-691601126406}" destId="{9E64B4FB-EA24-4B47-A8C8-4B02DDD05D80}" srcOrd="1" destOrd="0" parTransId="{FE331605-4D3F-4F53-82EE-CA9FECD443F5}" sibTransId="{0B543E9F-569D-4B46-B174-106BCCBC6239}"/>
    <dgm:cxn modelId="{4D5B88A4-BEC2-4280-AD46-4E9D5B57000B}" srcId="{918C7D61-208A-4A43-8653-691601126406}" destId="{3F59D3ED-BE7A-44F9-A00E-07C60BE1659F}" srcOrd="0" destOrd="0" parTransId="{3233445B-A31E-4250-B400-C06B4FD615C0}" sibTransId="{84EB4835-0704-4F87-89DE-766E3BE7190D}"/>
    <dgm:cxn modelId="{09C299EB-1948-40C7-BEEF-C492391FB23E}" srcId="{918C7D61-208A-4A43-8653-691601126406}" destId="{F4962DA9-5A96-43A5-BB18-463D4F0555B4}" srcOrd="4" destOrd="0" parTransId="{4626E873-B4D4-4685-B42C-561FF6D04A9C}" sibTransId="{4789A385-51A1-48C4-9D26-A1FE6FCA63A0}"/>
    <dgm:cxn modelId="{02A9A303-6B60-44D6-B4C7-79CA5E26D84F}" type="presOf" srcId="{186BAA7A-933C-443C-A05E-6806ABCA1942}" destId="{93877827-6B6C-4335-BD2E-26A108D49FCF}" srcOrd="0" destOrd="0" presId="urn:microsoft.com/office/officeart/2005/8/layout/bProcess4"/>
    <dgm:cxn modelId="{644554DE-7821-4219-8312-AB5847DDC93C}" type="presOf" srcId="{36A4EBD1-8690-4A9B-8B7E-F1FB0E43ACA9}" destId="{FF08330C-BD0C-4660-A28E-3E5C39191D9E}" srcOrd="0" destOrd="0" presId="urn:microsoft.com/office/officeart/2005/8/layout/bProcess4"/>
    <dgm:cxn modelId="{120CCF91-A61E-45C9-9CBD-6A781F4F5DA8}" type="presOf" srcId="{4789A385-51A1-48C4-9D26-A1FE6FCA63A0}" destId="{631C6381-2EC2-4981-B598-E59268397A1F}" srcOrd="0" destOrd="0" presId="urn:microsoft.com/office/officeart/2005/8/layout/bProcess4"/>
    <dgm:cxn modelId="{8EFB1A14-9C2E-4D25-8E26-01F9B7C37640}" type="presOf" srcId="{664006C5-E790-4F6D-AD98-0F12823393A3}" destId="{5411FB88-12E1-495C-BD7A-38EAA735D00A}" srcOrd="0" destOrd="0" presId="urn:microsoft.com/office/officeart/2005/8/layout/bProcess4"/>
    <dgm:cxn modelId="{4F3C231D-EF9E-4789-B42E-9B9F0C9D9B8C}" type="presOf" srcId="{E3563971-5869-4B6D-8BBA-47F8E8E70CB9}" destId="{3097DF27-DCA4-446E-83CA-048982235037}" srcOrd="0" destOrd="0" presId="urn:microsoft.com/office/officeart/2005/8/layout/bProcess4"/>
    <dgm:cxn modelId="{67739714-E0B6-4AEB-9FC8-A467FD114A73}" srcId="{918C7D61-208A-4A43-8653-691601126406}" destId="{186BAA7A-933C-443C-A05E-6806ABCA1942}" srcOrd="6" destOrd="0" parTransId="{FA570453-73EA-4682-BE15-3BDB7F37E0CD}" sibTransId="{A915356E-9F2F-417E-BFAD-68FBC8BA17BA}"/>
    <dgm:cxn modelId="{44BF44D3-B015-42AF-A289-534E87AB8DE8}" type="presOf" srcId="{1D6F4567-F024-463F-9A15-A68501415BCA}" destId="{317BF11B-5EC0-4BB1-91A0-FBE291239A2F}" srcOrd="0" destOrd="0" presId="urn:microsoft.com/office/officeart/2005/8/layout/bProcess4"/>
    <dgm:cxn modelId="{DEC0E602-B9A9-4836-BBE5-C179CECD4835}" type="presOf" srcId="{918C7D61-208A-4A43-8653-691601126406}" destId="{A0647739-6003-448D-8248-DCA29E1C6397}" srcOrd="0" destOrd="0" presId="urn:microsoft.com/office/officeart/2005/8/layout/bProcess4"/>
    <dgm:cxn modelId="{254137B5-9E2B-4F62-B79E-CEE6BA0D639D}" type="presOf" srcId="{8AE1332A-E448-4A86-850D-AAC58441D691}" destId="{A0DD0D17-7679-4DBE-A134-C7D7E7861860}" srcOrd="0" destOrd="0" presId="urn:microsoft.com/office/officeart/2005/8/layout/bProcess4"/>
    <dgm:cxn modelId="{E68A66A7-2D2C-4DB0-AF80-C9D65EAD7603}" srcId="{918C7D61-208A-4A43-8653-691601126406}" destId="{1D6F4567-F024-463F-9A15-A68501415BCA}" srcOrd="2" destOrd="0" parTransId="{37B57E49-714C-451D-A565-635A3B882F5F}" sibTransId="{E8F54EBD-B7F9-4681-8771-8F636739E198}"/>
    <dgm:cxn modelId="{B1EA91FF-7723-4C87-AFCF-BA9D201A361D}" type="presOf" srcId="{A915356E-9F2F-417E-BFAD-68FBC8BA17BA}" destId="{BC505450-7291-42D5-AE03-1F0FD676B8B0}" srcOrd="0" destOrd="0" presId="urn:microsoft.com/office/officeart/2005/8/layout/bProcess4"/>
    <dgm:cxn modelId="{EDCBC946-46E7-4248-9825-526910765780}" type="presOf" srcId="{F4962DA9-5A96-43A5-BB18-463D4F0555B4}" destId="{F18A4E36-88FA-4DBA-8FEA-F9286C49D2AF}" srcOrd="0" destOrd="0" presId="urn:microsoft.com/office/officeart/2005/8/layout/bProcess4"/>
    <dgm:cxn modelId="{21214A35-2D49-496E-843B-D119715E0C1C}" type="presOf" srcId="{84EB4835-0704-4F87-89DE-766E3BE7190D}" destId="{0EC72DC1-6A5B-4A43-AA25-A205381BF627}" srcOrd="0" destOrd="0" presId="urn:microsoft.com/office/officeart/2005/8/layout/bProcess4"/>
    <dgm:cxn modelId="{1281A041-B7E5-4EF4-9961-E75D411F32A1}" type="presOf" srcId="{0B543E9F-569D-4B46-B174-106BCCBC6239}" destId="{D685D98A-F92F-472D-849D-F07C30A6C776}" srcOrd="0" destOrd="0" presId="urn:microsoft.com/office/officeart/2005/8/layout/bProcess4"/>
    <dgm:cxn modelId="{7CF0DA30-0752-4028-9067-6D681CA2077C}" type="presParOf" srcId="{A0647739-6003-448D-8248-DCA29E1C6397}" destId="{DECF54F6-32D3-4B84-8BAD-6E626A5DA28D}" srcOrd="0" destOrd="0" presId="urn:microsoft.com/office/officeart/2005/8/layout/bProcess4"/>
    <dgm:cxn modelId="{FFC7AEEB-79C1-41C4-B75A-6BC4E26991C6}" type="presParOf" srcId="{DECF54F6-32D3-4B84-8BAD-6E626A5DA28D}" destId="{B7C4AED5-ACDC-4EF4-9132-347189916032}" srcOrd="0" destOrd="0" presId="urn:microsoft.com/office/officeart/2005/8/layout/bProcess4"/>
    <dgm:cxn modelId="{52848748-3654-45CD-B74A-90C6B97109CA}" type="presParOf" srcId="{DECF54F6-32D3-4B84-8BAD-6E626A5DA28D}" destId="{6DFB1080-DE0C-48F1-8506-C873243E5212}" srcOrd="1" destOrd="0" presId="urn:microsoft.com/office/officeart/2005/8/layout/bProcess4"/>
    <dgm:cxn modelId="{72928982-42C7-4933-95FA-47AF000D17E2}" type="presParOf" srcId="{A0647739-6003-448D-8248-DCA29E1C6397}" destId="{0EC72DC1-6A5B-4A43-AA25-A205381BF627}" srcOrd="1" destOrd="0" presId="urn:microsoft.com/office/officeart/2005/8/layout/bProcess4"/>
    <dgm:cxn modelId="{297FAEB4-A421-40CC-84B8-921AF2607F8C}" type="presParOf" srcId="{A0647739-6003-448D-8248-DCA29E1C6397}" destId="{9FC85511-6429-4066-80C2-B747FDA89241}" srcOrd="2" destOrd="0" presId="urn:microsoft.com/office/officeart/2005/8/layout/bProcess4"/>
    <dgm:cxn modelId="{F18AFEAC-3776-4886-8C89-49D21B670747}" type="presParOf" srcId="{9FC85511-6429-4066-80C2-B747FDA89241}" destId="{F37B13C0-5654-4A8D-83AE-F1D88CA39E4B}" srcOrd="0" destOrd="0" presId="urn:microsoft.com/office/officeart/2005/8/layout/bProcess4"/>
    <dgm:cxn modelId="{F1886080-A9E6-4589-A78D-98D65E905F28}" type="presParOf" srcId="{9FC85511-6429-4066-80C2-B747FDA89241}" destId="{E186D5E4-6791-4AD1-AD22-EB8B8216A97F}" srcOrd="1" destOrd="0" presId="urn:microsoft.com/office/officeart/2005/8/layout/bProcess4"/>
    <dgm:cxn modelId="{CAE51A0E-F49C-440C-AC74-1F20F49A02E8}" type="presParOf" srcId="{A0647739-6003-448D-8248-DCA29E1C6397}" destId="{D685D98A-F92F-472D-849D-F07C30A6C776}" srcOrd="3" destOrd="0" presId="urn:microsoft.com/office/officeart/2005/8/layout/bProcess4"/>
    <dgm:cxn modelId="{2E76F463-8765-47C0-8CED-F1AA202BB08A}" type="presParOf" srcId="{A0647739-6003-448D-8248-DCA29E1C6397}" destId="{0BDA1744-033A-485E-8355-0697DDD24E84}" srcOrd="4" destOrd="0" presId="urn:microsoft.com/office/officeart/2005/8/layout/bProcess4"/>
    <dgm:cxn modelId="{FD348823-9DFB-4DE2-9858-253F4B9268E2}" type="presParOf" srcId="{0BDA1744-033A-485E-8355-0697DDD24E84}" destId="{C25650E6-1B75-4D7D-A50B-DBDC375D90D8}" srcOrd="0" destOrd="0" presId="urn:microsoft.com/office/officeart/2005/8/layout/bProcess4"/>
    <dgm:cxn modelId="{C0D7CB53-55C8-4473-A9A9-1AF3780780CE}" type="presParOf" srcId="{0BDA1744-033A-485E-8355-0697DDD24E84}" destId="{317BF11B-5EC0-4BB1-91A0-FBE291239A2F}" srcOrd="1" destOrd="0" presId="urn:microsoft.com/office/officeart/2005/8/layout/bProcess4"/>
    <dgm:cxn modelId="{3561FC7F-4040-48FC-9168-EE32477DF3A1}" type="presParOf" srcId="{A0647739-6003-448D-8248-DCA29E1C6397}" destId="{136B68D6-A055-473B-97BE-BD5120E9D18F}" srcOrd="5" destOrd="0" presId="urn:microsoft.com/office/officeart/2005/8/layout/bProcess4"/>
    <dgm:cxn modelId="{4444BFCF-B936-47C2-8272-1F92978A181B}" type="presParOf" srcId="{A0647739-6003-448D-8248-DCA29E1C6397}" destId="{72F2410A-44A1-4DAF-97D9-B9CC27691817}" srcOrd="6" destOrd="0" presId="urn:microsoft.com/office/officeart/2005/8/layout/bProcess4"/>
    <dgm:cxn modelId="{CB093162-EF1E-4468-BF2F-802384AB80CE}" type="presParOf" srcId="{72F2410A-44A1-4DAF-97D9-B9CC27691817}" destId="{0D3ACBDD-37B0-427A-B414-C87EB9234A6F}" srcOrd="0" destOrd="0" presId="urn:microsoft.com/office/officeart/2005/8/layout/bProcess4"/>
    <dgm:cxn modelId="{38BC5AC0-2AEA-4C93-AB36-4168BAF5E1F6}" type="presParOf" srcId="{72F2410A-44A1-4DAF-97D9-B9CC27691817}" destId="{AB8018BE-976A-4AE5-B297-3F0AB380198B}" srcOrd="1" destOrd="0" presId="urn:microsoft.com/office/officeart/2005/8/layout/bProcess4"/>
    <dgm:cxn modelId="{3E78C463-EC44-4EEA-ADD5-DC4AF223B409}" type="presParOf" srcId="{A0647739-6003-448D-8248-DCA29E1C6397}" destId="{5411FB88-12E1-495C-BD7A-38EAA735D00A}" srcOrd="7" destOrd="0" presId="urn:microsoft.com/office/officeart/2005/8/layout/bProcess4"/>
    <dgm:cxn modelId="{23E966F7-8CA1-48B9-8A1C-6BB1E9F1209B}" type="presParOf" srcId="{A0647739-6003-448D-8248-DCA29E1C6397}" destId="{83622BDE-D3F3-42B6-AED4-8DCF0CBA26FD}" srcOrd="8" destOrd="0" presId="urn:microsoft.com/office/officeart/2005/8/layout/bProcess4"/>
    <dgm:cxn modelId="{05CFC27E-7A7B-4813-AF72-6F751F3B0085}" type="presParOf" srcId="{83622BDE-D3F3-42B6-AED4-8DCF0CBA26FD}" destId="{B5878499-EAE9-47DB-9212-62A04AB0809B}" srcOrd="0" destOrd="0" presId="urn:microsoft.com/office/officeart/2005/8/layout/bProcess4"/>
    <dgm:cxn modelId="{4817C5AB-8C8B-496B-966F-1B9C74368EB8}" type="presParOf" srcId="{83622BDE-D3F3-42B6-AED4-8DCF0CBA26FD}" destId="{F18A4E36-88FA-4DBA-8FEA-F9286C49D2AF}" srcOrd="1" destOrd="0" presId="urn:microsoft.com/office/officeart/2005/8/layout/bProcess4"/>
    <dgm:cxn modelId="{3D8912C2-8CEA-4806-86F9-C82E37F4EE17}" type="presParOf" srcId="{A0647739-6003-448D-8248-DCA29E1C6397}" destId="{631C6381-2EC2-4981-B598-E59268397A1F}" srcOrd="9" destOrd="0" presId="urn:microsoft.com/office/officeart/2005/8/layout/bProcess4"/>
    <dgm:cxn modelId="{BE986D5C-0363-41C5-A0A2-F474D7B230E0}" type="presParOf" srcId="{A0647739-6003-448D-8248-DCA29E1C6397}" destId="{558B6080-F685-4801-B11A-1F9D8311BEDA}" srcOrd="10" destOrd="0" presId="urn:microsoft.com/office/officeart/2005/8/layout/bProcess4"/>
    <dgm:cxn modelId="{2043644D-A62A-4BF3-9FA7-72E500FBB30D}" type="presParOf" srcId="{558B6080-F685-4801-B11A-1F9D8311BEDA}" destId="{589C7311-4281-4C15-A0ED-5D10E5987D2B}" srcOrd="0" destOrd="0" presId="urn:microsoft.com/office/officeart/2005/8/layout/bProcess4"/>
    <dgm:cxn modelId="{05EA5D3A-BAA0-4882-82E2-59DC3453A81C}" type="presParOf" srcId="{558B6080-F685-4801-B11A-1F9D8311BEDA}" destId="{A0DD0D17-7679-4DBE-A134-C7D7E7861860}" srcOrd="1" destOrd="0" presId="urn:microsoft.com/office/officeart/2005/8/layout/bProcess4"/>
    <dgm:cxn modelId="{B14D5AB5-ED31-4CD0-8A20-DF31D0C5B325}" type="presParOf" srcId="{A0647739-6003-448D-8248-DCA29E1C6397}" destId="{3097DF27-DCA4-446E-83CA-048982235037}" srcOrd="11" destOrd="0" presId="urn:microsoft.com/office/officeart/2005/8/layout/bProcess4"/>
    <dgm:cxn modelId="{97CD253B-8172-4F60-8EF4-B7E6C13356E3}" type="presParOf" srcId="{A0647739-6003-448D-8248-DCA29E1C6397}" destId="{3A3B1CD6-FC38-4376-BAC9-4B587A5FDCE8}" srcOrd="12" destOrd="0" presId="urn:microsoft.com/office/officeart/2005/8/layout/bProcess4"/>
    <dgm:cxn modelId="{DB531695-3194-4096-A416-B3320FF9B2D4}" type="presParOf" srcId="{3A3B1CD6-FC38-4376-BAC9-4B587A5FDCE8}" destId="{AEC441BC-25CB-40E7-A4D2-67DD4158786E}" srcOrd="0" destOrd="0" presId="urn:microsoft.com/office/officeart/2005/8/layout/bProcess4"/>
    <dgm:cxn modelId="{74A461E3-D118-417B-935A-EC63C055FC7B}" type="presParOf" srcId="{3A3B1CD6-FC38-4376-BAC9-4B587A5FDCE8}" destId="{93877827-6B6C-4335-BD2E-26A108D49FCF}" srcOrd="1" destOrd="0" presId="urn:microsoft.com/office/officeart/2005/8/layout/bProcess4"/>
    <dgm:cxn modelId="{5A8F5B10-C10D-4824-B8F4-6BB0C4A070B2}" type="presParOf" srcId="{A0647739-6003-448D-8248-DCA29E1C6397}" destId="{BC505450-7291-42D5-AE03-1F0FD676B8B0}" srcOrd="13" destOrd="0" presId="urn:microsoft.com/office/officeart/2005/8/layout/bProcess4"/>
    <dgm:cxn modelId="{39C70DC3-3245-4EBA-89C8-3297511ACF28}" type="presParOf" srcId="{A0647739-6003-448D-8248-DCA29E1C6397}" destId="{11EC49A0-AE3D-46A4-B53C-CB6D317F0C0B}" srcOrd="14" destOrd="0" presId="urn:microsoft.com/office/officeart/2005/8/layout/bProcess4"/>
    <dgm:cxn modelId="{1460613E-9C29-44BB-B181-BF36DBCD3BB6}" type="presParOf" srcId="{11EC49A0-AE3D-46A4-B53C-CB6D317F0C0B}" destId="{6B6EC417-4D3B-43DE-9069-1D331C18A8DF}" srcOrd="0" destOrd="0" presId="urn:microsoft.com/office/officeart/2005/8/layout/bProcess4"/>
    <dgm:cxn modelId="{241EA679-86D3-4100-AC04-54EF9C4B9014}" type="presParOf" srcId="{11EC49A0-AE3D-46A4-B53C-CB6D317F0C0B}" destId="{7953D194-312C-47D0-BE69-9BD1F79C1B29}" srcOrd="1" destOrd="0" presId="urn:microsoft.com/office/officeart/2005/8/layout/bProcess4"/>
    <dgm:cxn modelId="{5274ADCA-8C6D-40D1-840E-993B30FBEBBD}" type="presParOf" srcId="{A0647739-6003-448D-8248-DCA29E1C6397}" destId="{69DED3EA-B0F5-4349-8622-70FD1963DBEA}" srcOrd="15" destOrd="0" presId="urn:microsoft.com/office/officeart/2005/8/layout/bProcess4"/>
    <dgm:cxn modelId="{965E0894-6309-4FCA-84A1-45CABF51E76D}" type="presParOf" srcId="{A0647739-6003-448D-8248-DCA29E1C6397}" destId="{D6FD2E85-9F3F-400B-9C78-98B663B92DFF}" srcOrd="16" destOrd="0" presId="urn:microsoft.com/office/officeart/2005/8/layout/bProcess4"/>
    <dgm:cxn modelId="{719E6E80-B2BC-430C-A31D-84CFD710E589}" type="presParOf" srcId="{D6FD2E85-9F3F-400B-9C78-98B663B92DFF}" destId="{16DC2DA9-FEA2-4DEE-A016-A58FC905745F}" srcOrd="0" destOrd="0" presId="urn:microsoft.com/office/officeart/2005/8/layout/bProcess4"/>
    <dgm:cxn modelId="{B3A1C65C-1A88-4F78-A90B-E840234F5956}" type="presParOf" srcId="{D6FD2E85-9F3F-400B-9C78-98B663B92DFF}" destId="{FF08330C-BD0C-4660-A28E-3E5C39191D9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72DC1-6A5B-4A43-AA25-A205381BF627}">
      <dsp:nvSpPr>
        <dsp:cNvPr id="0" name=""/>
        <dsp:cNvSpPr/>
      </dsp:nvSpPr>
      <dsp:spPr>
        <a:xfrm rot="5520640">
          <a:off x="321238" y="817905"/>
          <a:ext cx="1240804" cy="172535"/>
        </a:xfrm>
        <a:prstGeom prst="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B1080-DE0C-48F1-8506-C873243E5212}">
      <dsp:nvSpPr>
        <dsp:cNvPr id="0" name=""/>
        <dsp:cNvSpPr/>
      </dsp:nvSpPr>
      <dsp:spPr>
        <a:xfrm>
          <a:off x="43534" y="1"/>
          <a:ext cx="2983802" cy="11502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Business and Data Understanding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u="none" kern="1200" dirty="0" smtClean="0"/>
            <a:t>-Understanding the problem statement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u="none" kern="1200" dirty="0" smtClean="0"/>
            <a:t>-Understanding data source</a:t>
          </a:r>
          <a:endParaRPr lang="en-US" sz="1400" b="0" u="none" kern="1200" dirty="0"/>
        </a:p>
      </dsp:txBody>
      <dsp:txXfrm>
        <a:off x="77223" y="33690"/>
        <a:ext cx="2916424" cy="1082855"/>
      </dsp:txXfrm>
    </dsp:sp>
    <dsp:sp modelId="{D685D98A-F92F-472D-849D-F07C30A6C776}">
      <dsp:nvSpPr>
        <dsp:cNvPr id="0" name=""/>
        <dsp:cNvSpPr/>
      </dsp:nvSpPr>
      <dsp:spPr>
        <a:xfrm rot="5400000">
          <a:off x="96791" y="2265855"/>
          <a:ext cx="1646163" cy="172535"/>
        </a:xfrm>
        <a:prstGeom prst="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D5E4-6791-4AD1-AD22-EB8B8216A97F}">
      <dsp:nvSpPr>
        <dsp:cNvPr id="0" name=""/>
        <dsp:cNvSpPr/>
      </dsp:nvSpPr>
      <dsp:spPr>
        <a:xfrm>
          <a:off x="0" y="1369400"/>
          <a:ext cx="2983802" cy="9025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Import Data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-Importing csv file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-Importing library</a:t>
          </a:r>
        </a:p>
      </dsp:txBody>
      <dsp:txXfrm>
        <a:off x="26435" y="1395835"/>
        <a:ext cx="2930932" cy="849672"/>
      </dsp:txXfrm>
    </dsp:sp>
    <dsp:sp modelId="{136B68D6-A055-473B-97BE-BD5120E9D18F}">
      <dsp:nvSpPr>
        <dsp:cNvPr id="0" name=""/>
        <dsp:cNvSpPr/>
      </dsp:nvSpPr>
      <dsp:spPr>
        <a:xfrm rot="89801">
          <a:off x="924053" y="3141615"/>
          <a:ext cx="3686407" cy="172535"/>
        </a:xfrm>
        <a:prstGeom prst="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F11B-5EC0-4BB1-91A0-FBE291239A2F}">
      <dsp:nvSpPr>
        <dsp:cNvPr id="0" name=""/>
        <dsp:cNvSpPr/>
      </dsp:nvSpPr>
      <dsp:spPr>
        <a:xfrm>
          <a:off x="0" y="2629677"/>
          <a:ext cx="2983802" cy="16882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Data Cleaning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</a:t>
          </a:r>
          <a:r>
            <a:rPr lang="en-IN" sz="1400" kern="1200" dirty="0" smtClean="0"/>
            <a:t>Delete: Rows with null entries and columns not required for analysis. Row  with “Current” loan status.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-Impute: Median in outliers for annual income, Change Data types.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-Standardize values</a:t>
          </a:r>
          <a:endParaRPr lang="en-US" sz="1400" kern="1200" dirty="0"/>
        </a:p>
      </dsp:txBody>
      <dsp:txXfrm>
        <a:off x="49447" y="2679124"/>
        <a:ext cx="2884908" cy="1589338"/>
      </dsp:txXfrm>
    </dsp:sp>
    <dsp:sp modelId="{5411FB88-12E1-495C-BD7A-38EAA735D00A}">
      <dsp:nvSpPr>
        <dsp:cNvPr id="0" name=""/>
        <dsp:cNvSpPr/>
      </dsp:nvSpPr>
      <dsp:spPr>
        <a:xfrm rot="16207570">
          <a:off x="3932438" y="2500592"/>
          <a:ext cx="1378334" cy="172535"/>
        </a:xfrm>
        <a:prstGeom prst="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018BE-976A-4AE5-B297-3F0AB380198B}">
      <dsp:nvSpPr>
        <dsp:cNvPr id="0" name=""/>
        <dsp:cNvSpPr/>
      </dsp:nvSpPr>
      <dsp:spPr>
        <a:xfrm>
          <a:off x="3595993" y="3007609"/>
          <a:ext cx="3181988" cy="1124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sng" kern="1200" dirty="0" smtClean="0"/>
            <a:t>Segmented Univariate Analysis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-perform segmentation on default rate and perform univariate analysis on categorical and derived variables.</a:t>
          </a:r>
          <a:endParaRPr lang="en-US" sz="1500" kern="1200" dirty="0" smtClean="0"/>
        </a:p>
      </dsp:txBody>
      <dsp:txXfrm>
        <a:off x="3628941" y="3040557"/>
        <a:ext cx="3116092" cy="1059044"/>
      </dsp:txXfrm>
    </dsp:sp>
    <dsp:sp modelId="{631C6381-2EC2-4981-B598-E59268397A1F}">
      <dsp:nvSpPr>
        <dsp:cNvPr id="0" name=""/>
        <dsp:cNvSpPr/>
      </dsp:nvSpPr>
      <dsp:spPr>
        <a:xfrm rot="16071134">
          <a:off x="3861040" y="1069439"/>
          <a:ext cx="1478834" cy="172535"/>
        </a:xfrm>
        <a:prstGeom prst="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A4E36-88FA-4DBA-8FEA-F9286C49D2AF}">
      <dsp:nvSpPr>
        <dsp:cNvPr id="0" name=""/>
        <dsp:cNvSpPr/>
      </dsp:nvSpPr>
      <dsp:spPr>
        <a:xfrm>
          <a:off x="3634727" y="1616631"/>
          <a:ext cx="3130936" cy="11502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Univariate Analysis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u="none" kern="1200" dirty="0" smtClean="0"/>
            <a:t>-Perform univariate analysis on continuous and categorical variables to understand the distribution of data.</a:t>
          </a:r>
          <a:endParaRPr lang="en-US" sz="1400" b="0" u="none" kern="1200" dirty="0"/>
        </a:p>
      </dsp:txBody>
      <dsp:txXfrm>
        <a:off x="3668416" y="1650320"/>
        <a:ext cx="3063558" cy="1082855"/>
      </dsp:txXfrm>
    </dsp:sp>
    <dsp:sp modelId="{3097DF27-DCA4-446E-83CA-048982235037}">
      <dsp:nvSpPr>
        <dsp:cNvPr id="0" name=""/>
        <dsp:cNvSpPr/>
      </dsp:nvSpPr>
      <dsp:spPr>
        <a:xfrm rot="8121">
          <a:off x="4577786" y="331961"/>
          <a:ext cx="3817601" cy="172535"/>
        </a:xfrm>
        <a:prstGeom prst="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D0D17-7679-4DBE-A134-C7D7E7861860}">
      <dsp:nvSpPr>
        <dsp:cNvPr id="0" name=""/>
        <dsp:cNvSpPr/>
      </dsp:nvSpPr>
      <dsp:spPr>
        <a:xfrm>
          <a:off x="3579305" y="132657"/>
          <a:ext cx="3130936" cy="11502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Derived Metrics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u="none" kern="1200" dirty="0" smtClean="0"/>
            <a:t>Derive categorical variables from numeric variables for:-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u="none" kern="1200" dirty="0" smtClean="0"/>
            <a:t>Interest rate, annual income, loan amount, DTI, </a:t>
          </a:r>
          <a:endParaRPr lang="en-US" sz="1400" b="0" u="none" kern="1200" dirty="0"/>
        </a:p>
      </dsp:txBody>
      <dsp:txXfrm>
        <a:off x="3612994" y="166346"/>
        <a:ext cx="3063558" cy="1082855"/>
      </dsp:txXfrm>
    </dsp:sp>
    <dsp:sp modelId="{BC505450-7291-42D5-AE03-1F0FD676B8B0}">
      <dsp:nvSpPr>
        <dsp:cNvPr id="0" name=""/>
        <dsp:cNvSpPr/>
      </dsp:nvSpPr>
      <dsp:spPr>
        <a:xfrm rot="5404290">
          <a:off x="7739105" y="1000057"/>
          <a:ext cx="1320996" cy="172535"/>
        </a:xfrm>
        <a:prstGeom prst="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77827-6B6C-4335-BD2E-26A108D49FCF}">
      <dsp:nvSpPr>
        <dsp:cNvPr id="0" name=""/>
        <dsp:cNvSpPr/>
      </dsp:nvSpPr>
      <dsp:spPr>
        <a:xfrm>
          <a:off x="7406987" y="141675"/>
          <a:ext cx="3130936" cy="11502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Bivariate Analysis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u="none" kern="1200" dirty="0" smtClean="0"/>
            <a:t>-Find combination of variables which have high default rate.</a:t>
          </a:r>
          <a:endParaRPr lang="en-US" sz="1400" b="0" u="none" kern="1200" dirty="0"/>
        </a:p>
      </dsp:txBody>
      <dsp:txXfrm>
        <a:off x="7440676" y="175364"/>
        <a:ext cx="3063558" cy="1082855"/>
      </dsp:txXfrm>
    </dsp:sp>
    <dsp:sp modelId="{69DED3EA-B0F5-4349-8622-70FD1963DBEA}">
      <dsp:nvSpPr>
        <dsp:cNvPr id="0" name=""/>
        <dsp:cNvSpPr/>
      </dsp:nvSpPr>
      <dsp:spPr>
        <a:xfrm rot="5376684">
          <a:off x="7716567" y="2355579"/>
          <a:ext cx="1383901" cy="172535"/>
        </a:xfrm>
        <a:prstGeom prst="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3D194-312C-47D0-BE69-9BD1F79C1B29}">
      <dsp:nvSpPr>
        <dsp:cNvPr id="0" name=""/>
        <dsp:cNvSpPr/>
      </dsp:nvSpPr>
      <dsp:spPr>
        <a:xfrm>
          <a:off x="7405338" y="1468849"/>
          <a:ext cx="3130936" cy="11502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u="sng" kern="1200" dirty="0" smtClean="0"/>
            <a:t>Driver variables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Based on analysis done, conclude on driver variables that affect default rate. </a:t>
          </a:r>
          <a:endParaRPr lang="en-US" sz="1400" kern="1200" dirty="0"/>
        </a:p>
      </dsp:txBody>
      <dsp:txXfrm>
        <a:off x="7439027" y="1502538"/>
        <a:ext cx="3063558" cy="1082855"/>
      </dsp:txXfrm>
    </dsp:sp>
    <dsp:sp modelId="{FF08330C-BD0C-4660-A28E-3E5C39191D9E}">
      <dsp:nvSpPr>
        <dsp:cNvPr id="0" name=""/>
        <dsp:cNvSpPr/>
      </dsp:nvSpPr>
      <dsp:spPr>
        <a:xfrm>
          <a:off x="7424815" y="2852719"/>
          <a:ext cx="3130936" cy="11502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sng" kern="1200" dirty="0" smtClean="0"/>
            <a:t>Business Decision</a:t>
          </a:r>
        </a:p>
        <a:p>
          <a:pPr lvl="0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0" u="none" kern="1200" dirty="0" smtClean="0"/>
            <a:t>-Recommend the company which are variables that are likely to default.</a:t>
          </a:r>
          <a:endParaRPr lang="en-US" sz="1500" b="0" u="none" kern="1200" dirty="0"/>
        </a:p>
      </dsp:txBody>
      <dsp:txXfrm>
        <a:off x="7458504" y="2886408"/>
        <a:ext cx="3063558" cy="108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17-08-2020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LENDING CLUB CASE STUDY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/>
              <a:t>Name</a:t>
            </a:r>
            <a:r>
              <a:rPr lang="en-IN" sz="1800" b="1" dirty="0" smtClean="0"/>
              <a:t>:</a:t>
            </a:r>
            <a:endParaRPr lang="en-IN" sz="1800" b="1" dirty="0"/>
          </a:p>
          <a:p>
            <a:pPr algn="l"/>
            <a:r>
              <a:rPr lang="en-IN" sz="1800" dirty="0" smtClean="0"/>
              <a:t>Amar </a:t>
            </a:r>
            <a:r>
              <a:rPr lang="en-IN" sz="1800" dirty="0" err="1" smtClean="0"/>
              <a:t>Parsekar</a:t>
            </a:r>
            <a:r>
              <a:rPr lang="en-IN" sz="1800" dirty="0" smtClean="0"/>
              <a:t> (Group-Facilitator)</a:t>
            </a:r>
          </a:p>
          <a:p>
            <a:pPr algn="l"/>
            <a:r>
              <a:rPr lang="en-IN" sz="1800" dirty="0" smtClean="0"/>
              <a:t>Snehal Gupta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5636" y="5033818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Applicant who have taken loan at high interest rate and for long term are likely to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Interest rate is around 20-25% , term is 60mon and default rate is around 0.129</a:t>
            </a: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1717964"/>
            <a:ext cx="6317673" cy="3315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214" y="3303155"/>
            <a:ext cx="3753440" cy="25099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8880" y="1440965"/>
            <a:ext cx="40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Default Rate for term vs interest rate</a:t>
            </a:r>
            <a:endParaRPr lang="en-I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98" y="3026156"/>
            <a:ext cx="40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Top 10  Defaulters for Term vs Interest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46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496218"/>
            <a:ext cx="11168742" cy="43442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b="1" u="sng" dirty="0" smtClean="0"/>
              <a:t>Driver Variables:-</a:t>
            </a:r>
          </a:p>
          <a:p>
            <a:pPr marL="0" indent="0">
              <a:buNone/>
            </a:pPr>
            <a:r>
              <a:rPr lang="en-US" sz="1400" dirty="0"/>
              <a:t>Univariate &amp; Segmented Univariate </a:t>
            </a:r>
            <a:r>
              <a:rPr lang="en-US" sz="1400" dirty="0" smtClean="0"/>
              <a:t>analysis- Purpose</a:t>
            </a:r>
            <a:r>
              <a:rPr lang="en-US" sz="1400" dirty="0"/>
              <a:t>, Grade, Interest </a:t>
            </a:r>
            <a:r>
              <a:rPr lang="en-US" sz="1400" dirty="0" smtClean="0"/>
              <a:t>rate, </a:t>
            </a:r>
            <a:r>
              <a:rPr lang="en-US" sz="1400" dirty="0"/>
              <a:t>Loan amount, Annual Income, Employee length, Verification status, Term, DTI, Sub-grade, </a:t>
            </a:r>
            <a:r>
              <a:rPr lang="en-US" sz="1400" dirty="0" err="1"/>
              <a:t>Addr_state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Bivariate </a:t>
            </a:r>
            <a:r>
              <a:rPr lang="en-US" sz="1400" dirty="0" smtClean="0"/>
              <a:t>Analysis-Term </a:t>
            </a:r>
            <a:r>
              <a:rPr lang="en-US" sz="1400" dirty="0"/>
              <a:t>vs Annual Income, Home ownership vs Annual Income, Term vs Interest rate </a:t>
            </a:r>
            <a:r>
              <a:rPr lang="en-US" sz="1400" dirty="0" smtClean="0"/>
              <a:t>range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b="1" u="sng" dirty="0" smtClean="0"/>
              <a:t>Recommendations:</a:t>
            </a:r>
          </a:p>
          <a:p>
            <a:pPr marL="0" indent="0">
              <a:buNone/>
            </a:pPr>
            <a:r>
              <a:rPr lang="en-IN" sz="1400" dirty="0" smtClean="0"/>
              <a:t>Lending club should take care while approving loan for applicants with any of the below variables as there are chances of default:-</a:t>
            </a:r>
          </a:p>
          <a:p>
            <a:r>
              <a:rPr lang="en-IN" sz="1400" b="1" dirty="0" smtClean="0"/>
              <a:t>Grade G</a:t>
            </a:r>
            <a:r>
              <a:rPr lang="en-IN" sz="1400" dirty="0" smtClean="0"/>
              <a:t> applicants are more likely to default. Default Rate increases from grade A to G.</a:t>
            </a:r>
          </a:p>
          <a:p>
            <a:r>
              <a:rPr lang="en-IN" sz="1400" dirty="0" smtClean="0"/>
              <a:t>Applicants who have taken loan for </a:t>
            </a:r>
            <a:r>
              <a:rPr lang="en-IN" sz="1400" b="1" dirty="0" smtClean="0"/>
              <a:t>small business </a:t>
            </a:r>
            <a:r>
              <a:rPr lang="en-IN" sz="1400" dirty="0" smtClean="0"/>
              <a:t>are more likely to be defaulters.</a:t>
            </a:r>
          </a:p>
          <a:p>
            <a:r>
              <a:rPr lang="en-IN" sz="1400" dirty="0" smtClean="0"/>
              <a:t>Applicants who have low annual income </a:t>
            </a:r>
            <a:r>
              <a:rPr lang="en-IN" sz="1400" dirty="0" smtClean="0"/>
              <a:t>(</a:t>
            </a:r>
            <a:r>
              <a:rPr lang="en-IN" sz="1400" b="1" dirty="0" smtClean="0"/>
              <a:t>less than 50000</a:t>
            </a:r>
            <a:r>
              <a:rPr lang="en-IN" sz="1400" dirty="0" smtClean="0"/>
              <a:t>) are </a:t>
            </a:r>
            <a:r>
              <a:rPr lang="en-IN" sz="1400" dirty="0" smtClean="0"/>
              <a:t>more likely to default.  </a:t>
            </a:r>
          </a:p>
          <a:p>
            <a:r>
              <a:rPr lang="en-IN" sz="1400" dirty="0" smtClean="0"/>
              <a:t>As interest rate increases default rate increases. Company needs to be careful while considering loan application at </a:t>
            </a:r>
            <a:r>
              <a:rPr lang="en-IN" sz="1400" b="1" dirty="0" smtClean="0"/>
              <a:t>20% and above interest rate</a:t>
            </a:r>
            <a:r>
              <a:rPr lang="en-IN" sz="1400" dirty="0" smtClean="0"/>
              <a:t>.</a:t>
            </a:r>
          </a:p>
          <a:p>
            <a:r>
              <a:rPr lang="en-IN" sz="1400" dirty="0" smtClean="0"/>
              <a:t>Default rate is high if loan is taken for longer term. Company needs to be careful while considering loan application for </a:t>
            </a:r>
            <a:r>
              <a:rPr lang="en-IN" sz="1400" b="1" dirty="0" smtClean="0"/>
              <a:t>60 months</a:t>
            </a:r>
            <a:r>
              <a:rPr lang="en-IN" sz="1400" dirty="0" smtClean="0"/>
              <a:t>.</a:t>
            </a:r>
          </a:p>
          <a:p>
            <a:r>
              <a:rPr lang="en-IN" sz="1400" dirty="0" smtClean="0"/>
              <a:t>As debt to income ratio increases there are high chances of default company should reject applicants with high debt income ratio.</a:t>
            </a:r>
          </a:p>
          <a:p>
            <a:r>
              <a:rPr lang="en-IN" sz="1400" dirty="0" smtClean="0"/>
              <a:t>Applicant with low </a:t>
            </a:r>
            <a:r>
              <a:rPr lang="en-IN" sz="1400" dirty="0"/>
              <a:t>income (</a:t>
            </a:r>
            <a:r>
              <a:rPr lang="en-IN" sz="1400" b="1" dirty="0"/>
              <a:t>less than 50000</a:t>
            </a:r>
            <a:r>
              <a:rPr lang="en-IN" sz="1400" dirty="0"/>
              <a:t>) and </a:t>
            </a:r>
            <a:r>
              <a:rPr lang="en-IN" sz="1400" b="1" dirty="0" smtClean="0"/>
              <a:t>rented</a:t>
            </a:r>
            <a:r>
              <a:rPr lang="en-IN" sz="1400" dirty="0" smtClean="0"/>
              <a:t> home or </a:t>
            </a:r>
            <a:r>
              <a:rPr lang="en-IN" sz="1400" b="1" dirty="0" smtClean="0"/>
              <a:t>mortgage</a:t>
            </a:r>
            <a:r>
              <a:rPr lang="en-IN" sz="1400" dirty="0" smtClean="0"/>
              <a:t> are more likely to default. </a:t>
            </a:r>
          </a:p>
          <a:p>
            <a:r>
              <a:rPr lang="en-IN" sz="1400" dirty="0" smtClean="0"/>
              <a:t>Applicant with low </a:t>
            </a:r>
            <a:r>
              <a:rPr lang="en-IN" sz="1400" dirty="0"/>
              <a:t>income (</a:t>
            </a:r>
            <a:r>
              <a:rPr lang="en-IN" sz="1400" b="1" dirty="0"/>
              <a:t>less than 50000</a:t>
            </a:r>
            <a:r>
              <a:rPr lang="en-IN" sz="1400" dirty="0"/>
              <a:t>) </a:t>
            </a:r>
            <a:r>
              <a:rPr lang="en-IN" sz="1400" dirty="0" smtClean="0"/>
              <a:t>and loan taken for longer </a:t>
            </a:r>
            <a:r>
              <a:rPr lang="en-IN" sz="1400" dirty="0" smtClean="0"/>
              <a:t>term</a:t>
            </a:r>
            <a:r>
              <a:rPr lang="en-IN" sz="1400" b="1" dirty="0" smtClean="0"/>
              <a:t> (60mon</a:t>
            </a:r>
            <a:r>
              <a:rPr lang="en-IN" sz="1400" dirty="0" smtClean="0"/>
              <a:t>) </a:t>
            </a:r>
            <a:r>
              <a:rPr lang="en-IN" sz="1400" dirty="0" smtClean="0"/>
              <a:t>are likely to default.</a:t>
            </a:r>
          </a:p>
          <a:p>
            <a:r>
              <a:rPr lang="en-IN" sz="1400" dirty="0" smtClean="0"/>
              <a:t>Applicant who have taken loan at high interest </a:t>
            </a:r>
            <a:r>
              <a:rPr lang="en-IN" sz="1400" dirty="0" smtClean="0"/>
              <a:t>rate </a:t>
            </a:r>
            <a:r>
              <a:rPr lang="en-IN" sz="1400" b="1" dirty="0" smtClean="0"/>
              <a:t>(20% &amp; above</a:t>
            </a:r>
            <a:r>
              <a:rPr lang="en-IN" sz="1400" dirty="0" smtClean="0"/>
              <a:t>) </a:t>
            </a:r>
            <a:r>
              <a:rPr lang="en-IN" sz="1400" dirty="0" smtClean="0"/>
              <a:t>and for long </a:t>
            </a:r>
            <a:r>
              <a:rPr lang="en-IN" sz="1400" dirty="0" smtClean="0"/>
              <a:t>term(</a:t>
            </a:r>
            <a:r>
              <a:rPr lang="en-IN" sz="1400" b="1" dirty="0" smtClean="0"/>
              <a:t>60mon</a:t>
            </a:r>
            <a:r>
              <a:rPr lang="en-IN" sz="1400" dirty="0" smtClean="0"/>
              <a:t>) </a:t>
            </a:r>
            <a:r>
              <a:rPr lang="en-IN" sz="1400" dirty="0" smtClean="0"/>
              <a:t>are likely to default.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b="1" dirty="0"/>
          </a:p>
          <a:p>
            <a:pPr marL="0" indent="0">
              <a:buNone/>
            </a:pPr>
            <a:endParaRPr lang="en-IN" sz="1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Driver Variables &amp; Recommendations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141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9045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Business </a:t>
            </a:r>
            <a:r>
              <a:rPr lang="en-IN" sz="1700" b="1" dirty="0" smtClean="0"/>
              <a:t>Understanding: </a:t>
            </a:r>
            <a:r>
              <a:rPr lang="en-IN" sz="1700" dirty="0"/>
              <a:t>You work for a consumer finance company which specialises in lending various types of loans to urban customers. When the company receives a loan application, the company has to make a decision for loan approval based on the applicant’s profile. Two types of risks are associated with the bank’s decision:</a:t>
            </a:r>
          </a:p>
          <a:p>
            <a:r>
              <a:rPr lang="en-IN" sz="1700" dirty="0"/>
              <a:t>If the applicant is likely to repay the loan, then not approving the loan results in a loss of business to the company</a:t>
            </a:r>
          </a:p>
          <a:p>
            <a:r>
              <a:rPr lang="en-IN" sz="1700" dirty="0"/>
              <a:t>If the applicant is not likely to repay the loan, i.e. he/she is likely to default, then approving the loan may lead to a financial loss for the </a:t>
            </a:r>
            <a:r>
              <a:rPr lang="en-IN" sz="1700" dirty="0" smtClean="0"/>
              <a:t>company.</a:t>
            </a:r>
          </a:p>
          <a:p>
            <a:r>
              <a:rPr lang="en-IN" sz="1700" dirty="0"/>
              <a:t>When a person applies for a loan,</a:t>
            </a:r>
            <a:r>
              <a:rPr lang="en-IN" sz="1700" b="1" dirty="0"/>
              <a:t> </a:t>
            </a:r>
            <a:r>
              <a:rPr lang="en-IN" sz="1700" dirty="0"/>
              <a:t>there are</a:t>
            </a:r>
            <a:r>
              <a:rPr lang="en-IN" sz="1700" b="1" dirty="0"/>
              <a:t> two types of decisions</a:t>
            </a:r>
            <a:r>
              <a:rPr lang="en-IN" sz="1700" dirty="0"/>
              <a:t> that could be taken by the company:</a:t>
            </a:r>
          </a:p>
          <a:p>
            <a:r>
              <a:rPr lang="en-IN" sz="1700" b="1" dirty="0"/>
              <a:t>Loan accepted:</a:t>
            </a:r>
            <a:r>
              <a:rPr lang="en-IN" sz="1700" dirty="0"/>
              <a:t> If the company approves the loan, there are 3 possible scenarios described below:</a:t>
            </a:r>
          </a:p>
          <a:p>
            <a:pPr lvl="1"/>
            <a:r>
              <a:rPr lang="en-IN" sz="1700" b="1" dirty="0"/>
              <a:t>Fully paid</a:t>
            </a:r>
            <a:r>
              <a:rPr lang="en-IN" sz="1700" dirty="0"/>
              <a:t>: Applicant has fully paid the loan (the principal and the interest rate)</a:t>
            </a:r>
          </a:p>
          <a:p>
            <a:pPr lvl="1"/>
            <a:r>
              <a:rPr lang="en-IN" sz="1700" b="1" dirty="0"/>
              <a:t>Current</a:t>
            </a:r>
            <a:r>
              <a:rPr lang="en-IN" sz="1700" dirty="0"/>
              <a:t>: Applicant is in the process of paying the instalments, i.e. the tenure of the loan is not yet completed. These candidates are not labelled as 'defaulted'.</a:t>
            </a:r>
          </a:p>
          <a:p>
            <a:pPr lvl="1"/>
            <a:r>
              <a:rPr lang="en-IN" sz="1700" b="1" dirty="0"/>
              <a:t>Charged-off</a:t>
            </a:r>
            <a:r>
              <a:rPr lang="en-IN" sz="1700" dirty="0"/>
              <a:t>: Applicant has not paid the instalments in due time for a long period of </a:t>
            </a:r>
            <a:r>
              <a:rPr lang="en-IN" sz="1700" dirty="0" smtClean="0"/>
              <a:t>time i.e.</a:t>
            </a:r>
            <a:r>
              <a:rPr lang="en-IN" sz="1700" dirty="0"/>
              <a:t> </a:t>
            </a:r>
            <a:r>
              <a:rPr lang="en-IN" sz="1700" b="1" dirty="0"/>
              <a:t>defaulted </a:t>
            </a:r>
            <a:r>
              <a:rPr lang="en-IN" sz="1700" dirty="0"/>
              <a:t>on the loan </a:t>
            </a:r>
          </a:p>
          <a:p>
            <a:r>
              <a:rPr lang="en-IN" sz="1700" b="1" dirty="0"/>
              <a:t>Loan rejected</a:t>
            </a:r>
            <a:r>
              <a:rPr lang="en-IN" sz="1700" dirty="0"/>
              <a:t>: The company had rejected the loan </a:t>
            </a:r>
            <a:endParaRPr lang="en-IN" sz="1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 smtClean="0"/>
              <a:t>Business Objectives</a:t>
            </a:r>
            <a:endParaRPr lang="en-IN" sz="1700" b="1" dirty="0"/>
          </a:p>
          <a:p>
            <a:pPr marL="0" indent="0">
              <a:buNone/>
            </a:pPr>
            <a:r>
              <a:rPr lang="en-IN" sz="1700" dirty="0"/>
              <a:t>Identify driving factors (or driver variables) behind loan default, i.e. the variables which are strong indicators of default</a:t>
            </a:r>
            <a:r>
              <a:rPr lang="en-IN" sz="1700" dirty="0" smtClean="0"/>
              <a:t>.</a:t>
            </a:r>
          </a:p>
          <a:p>
            <a:pPr marL="0" indent="0">
              <a:buNone/>
            </a:pPr>
            <a:endParaRPr lang="en-IN" sz="17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Problem Statement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Flow Chart</a:t>
            </a:r>
            <a:endParaRPr lang="en-IN" sz="28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181694"/>
              </p:ext>
            </p:extLst>
          </p:nvPr>
        </p:nvGraphicFramePr>
        <p:xfrm>
          <a:off x="358631" y="1937328"/>
          <a:ext cx="11169650" cy="434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Univariate Analysis-Categorical Variables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564" y="1583508"/>
            <a:ext cx="3135366" cy="2001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736" y="1583508"/>
            <a:ext cx="2546195" cy="1877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9" y="1568109"/>
            <a:ext cx="3722255" cy="1979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18" y="1583508"/>
            <a:ext cx="2703227" cy="2151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15" y="4075483"/>
            <a:ext cx="3256766" cy="3000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18" y="4075483"/>
            <a:ext cx="6259833" cy="26208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52000" y="3666836"/>
            <a:ext cx="23399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 smtClean="0"/>
              <a:t>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 smtClean="0"/>
              <a:t>Majority applicants belong to CA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 smtClean="0"/>
              <a:t>Majority of applicants have taken loan for debt consolidation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 smtClean="0"/>
              <a:t>Majority of applicants belong to grade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 smtClean="0"/>
              <a:t>Majority of applicants belong to </a:t>
            </a:r>
            <a:r>
              <a:rPr lang="en-IN" sz="1300" dirty="0" err="1" smtClean="0"/>
              <a:t>sub_grade</a:t>
            </a:r>
            <a:r>
              <a:rPr lang="en-IN" sz="1300" dirty="0" smtClean="0"/>
              <a:t> A4.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 smtClean="0"/>
              <a:t>More than 40% applicants have rented home or mortgage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 smtClean="0"/>
              <a:t>Majority applicants who have applied for loan have 10+ years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Univariate </a:t>
            </a:r>
            <a:r>
              <a:rPr lang="en-IN" b="1" dirty="0" smtClean="0"/>
              <a:t>Analysis-Continuous Variables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9" y="1496218"/>
            <a:ext cx="2203040" cy="53617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09" y="1496218"/>
            <a:ext cx="2364509" cy="5274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51" y="1496218"/>
            <a:ext cx="2916885" cy="5200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10355" y="3934691"/>
            <a:ext cx="322266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 smtClean="0"/>
              <a:t>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500" dirty="0" smtClean="0"/>
              <a:t>Majority of applicants have taken loan at 10 to 15% interest rate.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500" dirty="0" smtClean="0"/>
              <a:t>Most of the loan amounts are distributed between 8000 to 20000 USD.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500" dirty="0" smtClean="0"/>
              <a:t>Most of the applicants earns between 40000 to 90000 USD annually.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096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b="1" dirty="0" smtClean="0"/>
              <a:t>Univariate Segmented Analysis</a:t>
            </a:r>
            <a:endParaRPr lang="en-IN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 smtClean="0"/>
              <a:t>Strategy: </a:t>
            </a:r>
            <a:r>
              <a:rPr lang="en-IN" sz="1800" dirty="0" smtClean="0"/>
              <a:t>We performed univariate segmented analysis on demographic and loan characteristics.  </a:t>
            </a:r>
          </a:p>
          <a:p>
            <a:r>
              <a:rPr lang="en-IN" sz="1800" dirty="0" smtClean="0"/>
              <a:t>Segmentation is done on default rate.</a:t>
            </a:r>
          </a:p>
          <a:p>
            <a:r>
              <a:rPr lang="en-IN" sz="1800" dirty="0" smtClean="0"/>
              <a:t>Default Rate= </a:t>
            </a:r>
            <a:r>
              <a:rPr lang="en-IN" sz="1800" u="sng" dirty="0" smtClean="0"/>
              <a:t>Number of defaults(Charged-Off) 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	      Number of applicants</a:t>
            </a:r>
          </a:p>
          <a:p>
            <a:pPr marL="0" indent="0">
              <a:buNone/>
            </a:pPr>
            <a:r>
              <a:rPr lang="en-IN" sz="1800" b="1" dirty="0" smtClean="0"/>
              <a:t>Plots</a:t>
            </a:r>
            <a:r>
              <a:rPr lang="en-IN" sz="1800" b="1" dirty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6" y="4165600"/>
            <a:ext cx="6623925" cy="269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0618" y="5374416"/>
            <a:ext cx="4821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Employee length:</a:t>
            </a:r>
          </a:p>
          <a:p>
            <a:r>
              <a:rPr lang="en-IN" sz="1400" dirty="0" smtClean="0"/>
              <a:t>Applicants who have 10+ years or 1 year experience are more likely to default.</a:t>
            </a:r>
            <a:endParaRPr lang="en-IN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56163" y="3897764"/>
            <a:ext cx="319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Default Rate for Employee length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9" y="864025"/>
            <a:ext cx="3630641" cy="2708103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49" y="495867"/>
            <a:ext cx="4175172" cy="2552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0844" y="646829"/>
            <a:ext cx="3195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Default Rate for Interest Rate range</a:t>
            </a:r>
            <a:endParaRPr lang="en-IN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599289" y="399988"/>
            <a:ext cx="3195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Default Rate for DTI</a:t>
            </a:r>
            <a:endParaRPr lang="en-IN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655026" y="257447"/>
            <a:ext cx="3195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Default Rate for Grade</a:t>
            </a:r>
            <a:endParaRPr lang="en-IN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-40671" y="3261259"/>
            <a:ext cx="3377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Interest rate:</a:t>
            </a:r>
          </a:p>
          <a:p>
            <a:r>
              <a:rPr lang="en-IN" sz="1100" dirty="0" smtClean="0"/>
              <a:t>As interest rate increases default rate increases.</a:t>
            </a:r>
          </a:p>
          <a:p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06149" y="2892455"/>
            <a:ext cx="36893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Grade:</a:t>
            </a:r>
          </a:p>
          <a:p>
            <a:r>
              <a:rPr lang="en-IN" sz="1100" dirty="0" smtClean="0"/>
              <a:t>Grade G applicants are more likely to default. Default Rate increases from grade A to G.</a:t>
            </a:r>
            <a:endParaRPr lang="en-IN" sz="11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682" y="591602"/>
            <a:ext cx="3407607" cy="30443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08682" y="3205414"/>
            <a:ext cx="48213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DTI:</a:t>
            </a:r>
          </a:p>
          <a:p>
            <a:r>
              <a:rPr lang="en-IN" sz="1100" dirty="0" smtClean="0"/>
              <a:t>DTI is debt to income ratio.</a:t>
            </a:r>
          </a:p>
          <a:p>
            <a:r>
              <a:rPr lang="en-IN" sz="1100" dirty="0" smtClean="0"/>
              <a:t>As DTI increases default rate increases.</a:t>
            </a:r>
          </a:p>
          <a:p>
            <a:endParaRPr lang="en-IN" sz="12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41" y="3846034"/>
            <a:ext cx="3794868" cy="256918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6187086"/>
            <a:ext cx="48213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Purpose of loan:</a:t>
            </a:r>
          </a:p>
          <a:p>
            <a:r>
              <a:rPr lang="en-IN" sz="1100" dirty="0" smtClean="0"/>
              <a:t>Applicants who have taken loan for small business are more likely to be defaulters.</a:t>
            </a:r>
          </a:p>
          <a:p>
            <a:endParaRPr lang="en-IN" sz="12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03" y="3572128"/>
            <a:ext cx="4096510" cy="30158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23959" y="6327056"/>
            <a:ext cx="42598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Annual Income:</a:t>
            </a:r>
          </a:p>
          <a:p>
            <a:r>
              <a:rPr lang="en-IN" sz="1100" dirty="0" smtClean="0"/>
              <a:t>Applicants who have annual income less than 50000 are more likely to default.  </a:t>
            </a:r>
          </a:p>
          <a:p>
            <a:endParaRPr lang="en-IN" sz="12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66" y="4128654"/>
            <a:ext cx="3363009" cy="221775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783781" y="6178189"/>
            <a:ext cx="37076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Term:</a:t>
            </a:r>
          </a:p>
          <a:p>
            <a:r>
              <a:rPr lang="en-IN" sz="1100" dirty="0" smtClean="0"/>
              <a:t>Default rate is high if loan is taken for longer term.</a:t>
            </a:r>
          </a:p>
          <a:p>
            <a:endParaRPr lang="en-IN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8017" y="3651637"/>
            <a:ext cx="3195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Default Rate for Purpose</a:t>
            </a:r>
            <a:endParaRPr lang="en-IN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181461" y="3366588"/>
            <a:ext cx="3195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Default Rate for Annual Income Range</a:t>
            </a:r>
            <a:endParaRPr lang="en-IN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381192" y="3946588"/>
            <a:ext cx="319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Default Rate for Term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746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Bivariate </a:t>
            </a:r>
            <a:r>
              <a:rPr lang="en-IN" b="1" dirty="0" smtClean="0"/>
              <a:t>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/>
              <a:t>Strategy: </a:t>
            </a:r>
            <a:r>
              <a:rPr lang="en-IN" sz="1800" dirty="0" smtClean="0"/>
              <a:t>We </a:t>
            </a:r>
            <a:r>
              <a:rPr lang="en-IN" sz="1800" dirty="0"/>
              <a:t>analysed </a:t>
            </a:r>
            <a:r>
              <a:rPr lang="en-IN" sz="1800" dirty="0" smtClean="0"/>
              <a:t>various combinations of two variables against default rate and obtained top 3 combinations based on Number of defaulters greater than 1500 for the combination.</a:t>
            </a:r>
          </a:p>
          <a:p>
            <a:pPr marL="0" indent="0">
              <a:buNone/>
            </a:pPr>
            <a:r>
              <a:rPr lang="en-IN" sz="1800" b="1" dirty="0" smtClean="0"/>
              <a:t>Assumption: </a:t>
            </a:r>
            <a:r>
              <a:rPr lang="en-IN" sz="1800" dirty="0" smtClean="0"/>
              <a:t>Number of defaulters are considered because default rate is 1 even when there is only 1 defaulter applicant for the combination. </a:t>
            </a:r>
            <a:r>
              <a:rPr lang="en-IN" sz="1800" dirty="0" err="1" smtClean="0"/>
              <a:t>Eg</a:t>
            </a:r>
            <a:r>
              <a:rPr lang="en-IN" sz="1800" dirty="0" smtClean="0"/>
              <a:t>. Suppose Grade D3 and term 36mon has default rate 1. It is possible that there is only 1 applicant with this combination but default rate is still high hence number of defaulters is considered to extract top 3 combinations.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83" y="3915615"/>
            <a:ext cx="3918946" cy="2643440"/>
          </a:xfrm>
          <a:prstGeom prst="rect">
            <a:avLst/>
          </a:prstGeom>
        </p:spPr>
      </p:pic>
      <p:pic>
        <p:nvPicPr>
          <p:cNvPr id="8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4164950"/>
            <a:ext cx="4867564" cy="26434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42529" y="5357566"/>
            <a:ext cx="2613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Applicant with low income and rented home or mortgage are more likely to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Annual income range is less than 50000 and default rate is around 0.173</a:t>
            </a:r>
            <a:endParaRPr lang="en-IN" sz="1200" dirty="0"/>
          </a:p>
        </p:txBody>
      </p:sp>
      <p:sp>
        <p:nvSpPr>
          <p:cNvPr id="11" name="Rectangle 10"/>
          <p:cNvSpPr/>
          <p:nvPr/>
        </p:nvSpPr>
        <p:spPr>
          <a:xfrm>
            <a:off x="515816" y="362157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Plots: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4856" y="3888556"/>
            <a:ext cx="40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Default Rate for Home ownership vs annual income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78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8400"/>
            <a:ext cx="6825673" cy="37684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2579" y="5075413"/>
            <a:ext cx="61698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Applicant with low income and loan taken for longer term are likely to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Default rate is around 0.137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Applicant who have taken loan for 60mon terms across all income brackets are likely to default compare to loan taken for shorter duration.</a:t>
            </a:r>
            <a:endParaRPr lang="en-IN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639650" y="891401"/>
            <a:ext cx="40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Default for Rate Annual Income vs Ter</a:t>
            </a:r>
            <a:r>
              <a:rPr lang="en-IN" sz="1200" dirty="0"/>
              <a:t>m</a:t>
            </a:r>
          </a:p>
        </p:txBody>
      </p:sp>
      <p:pic>
        <p:nvPicPr>
          <p:cNvPr id="18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7980" y="3052618"/>
            <a:ext cx="3905131" cy="3243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0334" y="2780237"/>
            <a:ext cx="40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Top 10  Defaulters for Annual </a:t>
            </a:r>
            <a:r>
              <a:rPr lang="en-IN" sz="1200" dirty="0" err="1" smtClean="0"/>
              <a:t>Inc</a:t>
            </a:r>
            <a:r>
              <a:rPr lang="en-IN" sz="1200" dirty="0" smtClean="0"/>
              <a:t> Range vs Term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710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1443</TotalTime>
  <Words>1278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LENDING CLUB CASE STUDY  SUBMISSION </vt:lpstr>
      <vt:lpstr>Problem Statement</vt:lpstr>
      <vt:lpstr>Flow Chart</vt:lpstr>
      <vt:lpstr>Univariate Analysis-Categorical Variables</vt:lpstr>
      <vt:lpstr>Univariate Analysis-Continuous Variables</vt:lpstr>
      <vt:lpstr> Univariate Segmented Analysis</vt:lpstr>
      <vt:lpstr>PowerPoint Presentation</vt:lpstr>
      <vt:lpstr>Bivariate Analysis</vt:lpstr>
      <vt:lpstr>PowerPoint Presentation</vt:lpstr>
      <vt:lpstr>PowerPoint Presentation</vt:lpstr>
      <vt:lpstr>Driver Variables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Snehal Ramesh Gupta</cp:lastModifiedBy>
  <cp:revision>602</cp:revision>
  <dcterms:created xsi:type="dcterms:W3CDTF">2016-06-09T08:16:28Z</dcterms:created>
  <dcterms:modified xsi:type="dcterms:W3CDTF">2020-08-17T05:35:58Z</dcterms:modified>
</cp:coreProperties>
</file>