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C"/>
    <a:srgbClr val="132F49"/>
    <a:srgbClr val="173861"/>
    <a:srgbClr val="2D6220"/>
    <a:srgbClr val="3B5E24"/>
    <a:srgbClr val="225482"/>
    <a:srgbClr val="193F61"/>
    <a:srgbClr val="2C451B"/>
    <a:srgbClr val="03339F"/>
    <a:srgbClr val="040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2017/6/6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0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5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33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61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1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7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74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9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1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EAB5-6A6A-4C3B-8642-5B0388F6E7C8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89E9-27DA-4721-B1A9-EE8297CA6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0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neo4j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32" y="1371600"/>
            <a:ext cx="611486" cy="6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044907" y="1252603"/>
            <a:ext cx="4963064" cy="73048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N</a:t>
            </a:r>
            <a:r>
              <a:rPr kumimoji="1" lang="en-US" altLang="ja-JP" sz="3600" dirty="0" smtClean="0"/>
              <a:t>eo4j in Practice.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84280" y="198308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John Lau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39599" y="568870"/>
            <a:ext cx="300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+mj-lt"/>
              </a:rPr>
              <a:t>Table of contents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5744" y="1490598"/>
            <a:ext cx="4445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What is 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Why Neo4j </a:t>
            </a:r>
            <a:r>
              <a:rPr kumimoji="1" lang="en-US" altLang="ja-JP" sz="2400" dirty="0" smtClean="0">
                <a:latin typeface="+mj-lt"/>
              </a:rPr>
              <a:t>for </a:t>
            </a:r>
            <a:r>
              <a:rPr kumimoji="1" lang="en-US" altLang="ja-JP" sz="2400" dirty="0" smtClean="0">
                <a:latin typeface="+mj-lt"/>
              </a:rPr>
              <a:t>raw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lt"/>
              </a:rPr>
              <a:t>Desirable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lt"/>
              </a:rPr>
              <a:t>Appendix</a:t>
            </a:r>
            <a:endParaRPr kumimoji="1" lang="ja-JP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65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39599" y="568870"/>
            <a:ext cx="2503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+mj-lt"/>
              </a:rPr>
              <a:t>What is Neo4j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744" y="1490598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NoSQL </a:t>
            </a:r>
            <a:r>
              <a:rPr kumimoji="1"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データベースの一つ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89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角丸四角形 33"/>
          <p:cNvSpPr/>
          <p:nvPr/>
        </p:nvSpPr>
        <p:spPr>
          <a:xfrm>
            <a:off x="5617880" y="811093"/>
            <a:ext cx="6227335" cy="32380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9599" y="568870"/>
            <a:ext cx="2503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+mj-lt"/>
              </a:rPr>
              <a:t>What is Neo4j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744" y="1490598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NoSQL </a:t>
            </a:r>
            <a:r>
              <a:rPr kumimoji="1"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データベースの一つ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2413"/>
              </p:ext>
            </p:extLst>
          </p:nvPr>
        </p:nvGraphicFramePr>
        <p:xfrm>
          <a:off x="6593236" y="1918394"/>
          <a:ext cx="2077432" cy="1782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8716"/>
                <a:gridCol w="1038716"/>
              </a:tblGrid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UUID</a:t>
                      </a:r>
                      <a:endParaRPr kumimoji="1" lang="ja-JP" altLang="en-US" sz="1600" dirty="0"/>
                    </a:p>
                  </a:txBody>
                  <a:tcPr marL="63869" marR="63869" marT="31934" marB="3193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Keywords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A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Chintai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SUUMO</a:t>
                      </a:r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A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Bag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B 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Chintai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68334"/>
              </p:ext>
            </p:extLst>
          </p:nvPr>
        </p:nvGraphicFramePr>
        <p:xfrm>
          <a:off x="9023119" y="1918394"/>
          <a:ext cx="2401506" cy="1230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0753"/>
                <a:gridCol w="1200753"/>
              </a:tblGrid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UUID</a:t>
                      </a:r>
                      <a:endParaRPr kumimoji="1" lang="ja-JP" altLang="en-US" sz="1600" dirty="0"/>
                    </a:p>
                  </a:txBody>
                  <a:tcPr marL="63869" marR="63869" marT="31934" marB="3193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GenderAge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A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Male 30-40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B 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Male</a:t>
                      </a:r>
                      <a:r>
                        <a:rPr kumimoji="1" lang="en-US" altLang="ja-JP" sz="1600" baseline="0" dirty="0" smtClean="0"/>
                        <a:t> 20-22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</a:tbl>
          </a:graphicData>
        </a:graphic>
      </p:graphicFrame>
      <p:sp>
        <p:nvSpPr>
          <p:cNvPr id="27" name="下カーブ矢印 26"/>
          <p:cNvSpPr/>
          <p:nvPr/>
        </p:nvSpPr>
        <p:spPr>
          <a:xfrm>
            <a:off x="7226592" y="1047024"/>
            <a:ext cx="2248347" cy="871370"/>
          </a:xfrm>
          <a:prstGeom prst="curvedDownArrow">
            <a:avLst>
              <a:gd name="adj1" fmla="val 10417"/>
              <a:gd name="adj2" fmla="val 43778"/>
              <a:gd name="adj3" fmla="val 3734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714501" y="1133896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HGPｺﾞｼｯｸM" panose="020B0600000000000000" pitchFamily="50" charset="-128"/>
              </a:rPr>
              <a:t>Foreign Key</a:t>
            </a:r>
            <a:endParaRPr kumimoji="1" lang="ja-JP" altLang="en-US" dirty="0">
              <a:ea typeface="HGPｺﾞｼｯｸM" panose="020B06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48912" y="431803"/>
            <a:ext cx="274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Relational Database </a:t>
            </a:r>
            <a:r>
              <a:rPr lang="en-US" altLang="ja-JP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kumimoji="1" lang="ja-JP" altLang="en-US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例</a:t>
            </a:r>
            <a:r>
              <a:rPr kumimoji="1" lang="en-US" altLang="ja-JP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endParaRPr kumimoji="1" lang="ja-JP" altLang="en-US" sz="2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8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角丸四角形 33"/>
          <p:cNvSpPr/>
          <p:nvPr/>
        </p:nvSpPr>
        <p:spPr>
          <a:xfrm>
            <a:off x="5617880" y="811093"/>
            <a:ext cx="6227335" cy="32380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9599" y="568870"/>
            <a:ext cx="2503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+mj-lt"/>
              </a:rPr>
              <a:t>What is Neo4j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744" y="1490598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NoSQL </a:t>
            </a:r>
            <a:r>
              <a:rPr kumimoji="1"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データベースの一つ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33328"/>
              </p:ext>
            </p:extLst>
          </p:nvPr>
        </p:nvGraphicFramePr>
        <p:xfrm>
          <a:off x="6593236" y="1918394"/>
          <a:ext cx="2077432" cy="1782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8716"/>
                <a:gridCol w="1038716"/>
              </a:tblGrid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UUID</a:t>
                      </a:r>
                      <a:endParaRPr kumimoji="1" lang="ja-JP" altLang="en-US" sz="1600" dirty="0"/>
                    </a:p>
                  </a:txBody>
                  <a:tcPr marL="63869" marR="63869" marT="31934" marB="3193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Keywords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A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SUUMO Chintai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A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Bag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B 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Chintai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68334"/>
              </p:ext>
            </p:extLst>
          </p:nvPr>
        </p:nvGraphicFramePr>
        <p:xfrm>
          <a:off x="9023119" y="1918394"/>
          <a:ext cx="2401506" cy="1230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0753"/>
                <a:gridCol w="1200753"/>
              </a:tblGrid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UUID</a:t>
                      </a:r>
                      <a:endParaRPr kumimoji="1" lang="ja-JP" altLang="en-US" sz="1600" dirty="0"/>
                    </a:p>
                  </a:txBody>
                  <a:tcPr marL="63869" marR="63869" marT="31934" marB="3193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GenderAge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A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Male 30-40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User B 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Male</a:t>
                      </a:r>
                      <a:r>
                        <a:rPr kumimoji="1" lang="en-US" altLang="ja-JP" sz="1600" baseline="0" dirty="0" smtClean="0"/>
                        <a:t> 20-22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  <a:tr h="26228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marL="63869" marR="63869" marT="31934" marB="31934"/>
                </a:tc>
              </a:tr>
            </a:tbl>
          </a:graphicData>
        </a:graphic>
      </p:graphicFrame>
      <p:sp>
        <p:nvSpPr>
          <p:cNvPr id="32" name="角丸四角形 31"/>
          <p:cNvSpPr/>
          <p:nvPr/>
        </p:nvSpPr>
        <p:spPr>
          <a:xfrm>
            <a:off x="3235503" y="4572144"/>
            <a:ext cx="6239436" cy="20439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下カーブ矢印 26"/>
          <p:cNvSpPr/>
          <p:nvPr/>
        </p:nvSpPr>
        <p:spPr>
          <a:xfrm>
            <a:off x="7226592" y="1047024"/>
            <a:ext cx="2248347" cy="871370"/>
          </a:xfrm>
          <a:prstGeom prst="curvedDownArrow">
            <a:avLst>
              <a:gd name="adj1" fmla="val 10417"/>
              <a:gd name="adj2" fmla="val 43778"/>
              <a:gd name="adj3" fmla="val 3734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714501" y="1133896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HGPｺﾞｼｯｸM" panose="020B0600000000000000" pitchFamily="50" charset="-128"/>
              </a:rPr>
              <a:t>Foreign Key</a:t>
            </a:r>
            <a:endParaRPr kumimoji="1" lang="ja-JP" altLang="en-US" dirty="0">
              <a:ea typeface="HGPｺﾞｼｯｸM" panose="020B0600000000000000" pitchFamily="50" charset="-128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52517"/>
              </p:ext>
            </p:extLst>
          </p:nvPr>
        </p:nvGraphicFramePr>
        <p:xfrm>
          <a:off x="3735459" y="4915274"/>
          <a:ext cx="5602505" cy="346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3639"/>
                <a:gridCol w="1237129"/>
                <a:gridCol w="903642"/>
                <a:gridCol w="774551"/>
                <a:gridCol w="634702"/>
                <a:gridCol w="1238842"/>
              </a:tblGrid>
              <a:tr h="346336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User A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Male 30-40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SUUMO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Chintai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Bag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Coach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58299"/>
              </p:ext>
            </p:extLst>
          </p:nvPr>
        </p:nvGraphicFramePr>
        <p:xfrm>
          <a:off x="4459325" y="5456639"/>
          <a:ext cx="4645074" cy="346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3639"/>
                <a:gridCol w="1237129"/>
                <a:gridCol w="903642"/>
                <a:gridCol w="1690664"/>
              </a:tblGrid>
              <a:tr h="346336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User B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Male 20-22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Chintai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市川ジュネパレス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3529188" y="4196704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NoSQL </a:t>
            </a:r>
            <a:r>
              <a:rPr lang="en-US" altLang="ja-JP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kumimoji="1" lang="ja-JP" altLang="en-US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例</a:t>
            </a:r>
            <a:r>
              <a:rPr kumimoji="1" lang="en-US" altLang="ja-JP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endParaRPr kumimoji="1" lang="ja-JP" altLang="en-US" sz="2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48912" y="431803"/>
            <a:ext cx="274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Relational Database </a:t>
            </a:r>
            <a:r>
              <a:rPr lang="en-US" altLang="ja-JP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kumimoji="1" lang="ja-JP" altLang="en-US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例</a:t>
            </a:r>
            <a:r>
              <a:rPr kumimoji="1" lang="en-US" altLang="ja-JP" sz="2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endParaRPr kumimoji="1" lang="ja-JP" altLang="en-US" sz="2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15169"/>
              </p:ext>
            </p:extLst>
          </p:nvPr>
        </p:nvGraphicFramePr>
        <p:xfrm>
          <a:off x="4579452" y="5947250"/>
          <a:ext cx="3607117" cy="346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0736"/>
                <a:gridCol w="580913"/>
                <a:gridCol w="752588"/>
                <a:gridCol w="1312880"/>
              </a:tblGrid>
              <a:tr h="346336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User …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…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…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+mn-lt"/>
                          <a:ea typeface="HGPｺﾞｼｯｸM" panose="020B0600000000000000" pitchFamily="50" charset="-128"/>
                        </a:rPr>
                        <a:t>…</a:t>
                      </a:r>
                      <a:endParaRPr kumimoji="1" lang="ja-JP" altLang="en-US" sz="1600" b="0" dirty="0">
                        <a:latin typeface="+mn-lt"/>
                        <a:ea typeface="HGPｺﾞｼｯｸM" panose="020B0600000000000000" pitchFamily="50" charset="-128"/>
                      </a:endParaRPr>
                    </a:p>
                  </a:txBody>
                  <a:tcPr marL="77711" marR="77711" marT="38855" marB="3885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39599" y="568870"/>
            <a:ext cx="2503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+mj-lt"/>
              </a:rPr>
              <a:t>What is Neo4j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744" y="1490598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NoSQL </a:t>
            </a:r>
            <a:r>
              <a:rPr kumimoji="1"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データベースの一つ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ネットワーク構造を持つ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7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39599" y="568870"/>
            <a:ext cx="2503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+mj-lt"/>
              </a:rPr>
              <a:t>What is Neo4j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7917630" y="2969559"/>
            <a:ext cx="580911" cy="5809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744" y="1490598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j-lt"/>
              </a:rPr>
              <a:t>NoSQL </a:t>
            </a:r>
            <a:r>
              <a:rPr kumimoji="1"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データベースの一つ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ネットワーク構造を持つ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047591" y="2895600"/>
            <a:ext cx="1117001" cy="11170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SUUMO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0079915" y="3082961"/>
            <a:ext cx="1000461" cy="100046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Chintai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7521391" y="1746325"/>
            <a:ext cx="718968" cy="718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Bag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7941788" y="3990641"/>
            <a:ext cx="632904" cy="6329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607454" y="5264075"/>
            <a:ext cx="891087" cy="891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Male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9459562" y="4599789"/>
            <a:ext cx="891087" cy="8910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20-21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9273091" y="1574206"/>
            <a:ext cx="891087" cy="8910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30-40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線矢印コネクタ 12"/>
          <p:cNvCxnSpPr>
            <a:stCxn id="9" idx="4"/>
            <a:endCxn id="10" idx="0"/>
          </p:cNvCxnSpPr>
          <p:nvPr/>
        </p:nvCxnSpPr>
        <p:spPr>
          <a:xfrm flipH="1">
            <a:off x="8052998" y="4623545"/>
            <a:ext cx="205242" cy="6405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9" idx="7"/>
            <a:endCxn id="12" idx="3"/>
          </p:cNvCxnSpPr>
          <p:nvPr/>
        </p:nvCxnSpPr>
        <p:spPr>
          <a:xfrm flipV="1">
            <a:off x="8482005" y="2334796"/>
            <a:ext cx="921583" cy="17485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6"/>
            <a:endCxn id="7" idx="2"/>
          </p:cNvCxnSpPr>
          <p:nvPr/>
        </p:nvCxnSpPr>
        <p:spPr>
          <a:xfrm flipV="1">
            <a:off x="8574692" y="3583192"/>
            <a:ext cx="1505223" cy="7239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0"/>
            <a:endCxn id="8" idx="4"/>
          </p:cNvCxnSpPr>
          <p:nvPr/>
        </p:nvCxnSpPr>
        <p:spPr>
          <a:xfrm flipH="1" flipV="1">
            <a:off x="7880875" y="2465293"/>
            <a:ext cx="327211" cy="5042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4" idx="2"/>
            <a:endCxn id="6" idx="6"/>
          </p:cNvCxnSpPr>
          <p:nvPr/>
        </p:nvCxnSpPr>
        <p:spPr>
          <a:xfrm flipH="1">
            <a:off x="7164592" y="3260015"/>
            <a:ext cx="753038" cy="1940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4" idx="6"/>
            <a:endCxn id="7" idx="2"/>
          </p:cNvCxnSpPr>
          <p:nvPr/>
        </p:nvCxnSpPr>
        <p:spPr>
          <a:xfrm>
            <a:off x="8498541" y="3260015"/>
            <a:ext cx="1581374" cy="3231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4" idx="5"/>
            <a:endCxn id="11" idx="1"/>
          </p:cNvCxnSpPr>
          <p:nvPr/>
        </p:nvCxnSpPr>
        <p:spPr>
          <a:xfrm>
            <a:off x="8413469" y="3465398"/>
            <a:ext cx="1176590" cy="12648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1E497C"/>
            </a:gs>
            <a:gs pos="21000">
              <a:srgbClr val="132F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39599" y="568870"/>
            <a:ext cx="5406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+mj-lt"/>
              </a:rPr>
              <a:t>Why Neo4j </a:t>
            </a:r>
            <a:r>
              <a:rPr kumimoji="1" lang="en-US" altLang="ja-JP" sz="3200" smtClean="0">
                <a:latin typeface="+mj-lt"/>
              </a:rPr>
              <a:t>for </a:t>
            </a:r>
            <a:r>
              <a:rPr kumimoji="1" lang="en-US" altLang="ja-JP" sz="3200" smtClean="0">
                <a:latin typeface="+mj-lt"/>
              </a:rPr>
              <a:t>raw </a:t>
            </a:r>
            <a:r>
              <a:rPr kumimoji="1" lang="en-US" altLang="ja-JP" sz="3200" dirty="0" smtClean="0">
                <a:latin typeface="+mj-lt"/>
              </a:rPr>
              <a:t>data storage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744" y="1867117"/>
            <a:ext cx="2678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デイリー分析作業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キーワード分析</a:t>
            </a:r>
            <a:endParaRPr kumimoji="1" lang="en-US" altLang="ja-JP" sz="2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95744" y="1405452"/>
            <a:ext cx="784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 smtClean="0"/>
              <a:t>Principle</a:t>
            </a:r>
            <a:r>
              <a:rPr kumimoji="1" lang="en-US" altLang="ja-JP" sz="2400" dirty="0" smtClean="0"/>
              <a:t>: choose &amp; design your database based on your tasks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185</Words>
  <Application>Microsoft Office PowerPoint</Application>
  <PresentationFormat>ワイド画面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HGPｺﾞｼｯｸM</vt:lpstr>
      <vt:lpstr>ＭＳ Ｐゴシック</vt:lpstr>
      <vt:lpstr>Arial</vt:lpstr>
      <vt:lpstr>Calibri</vt:lpstr>
      <vt:lpstr>Calibri Light</vt:lpstr>
      <vt:lpstr>Office Theme</vt:lpstr>
      <vt:lpstr>Neo4j in Practice.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neo4j for daily analysis</dc:title>
  <dc:creator>yiyan_liu</dc:creator>
  <cp:lastModifiedBy>yiyan_liu</cp:lastModifiedBy>
  <cp:revision>24</cp:revision>
  <dcterms:created xsi:type="dcterms:W3CDTF">2017-06-05T02:20:58Z</dcterms:created>
  <dcterms:modified xsi:type="dcterms:W3CDTF">2018-05-23T07:09:48Z</dcterms:modified>
</cp:coreProperties>
</file>