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6" r:id="rId4"/>
    <p:sldId id="270" r:id="rId5"/>
    <p:sldId id="271" r:id="rId6"/>
    <p:sldId id="273" r:id="rId7"/>
    <p:sldId id="272" r:id="rId8"/>
    <p:sldId id="278" r:id="rId9"/>
    <p:sldId id="282" r:id="rId10"/>
    <p:sldId id="275" r:id="rId11"/>
    <p:sldId id="276" r:id="rId12"/>
    <p:sldId id="287" r:id="rId13"/>
    <p:sldId id="285" r:id="rId14"/>
    <p:sldId id="280" r:id="rId15"/>
    <p:sldId id="277" r:id="rId16"/>
    <p:sldId id="281" r:id="rId17"/>
    <p:sldId id="283" r:id="rId18"/>
    <p:sldId id="286" r:id="rId19"/>
    <p:sldId id="28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939"/>
    <a:srgbClr val="269A97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D3540-F449-40FE-96EA-E451BBF1E677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C808-6460-4ABC-9DDE-EB32B57ACE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4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C808-6460-4ABC-9DDE-EB32B57ACE4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17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B388-CC7F-49F1-9C8C-710113440DD2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7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D46-16A6-4E25-AF84-BA2EF7809F7D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94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3570-4607-44EA-9C2B-AB205FEE5008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1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99A0-CA70-4B41-946F-7BD1F9A5EFCE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8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7A23-316F-4C71-AF3B-206D162CFA9E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7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4D25-4C6A-46D7-BEE8-D9A0F487F152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B04E-FD15-4BB1-B650-CDF79214018F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8544-93D8-4623-9780-52CA8DB32A0C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1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3DFF-D990-4D17-A9AB-E36757D40E67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94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D5F-297E-4381-A86C-56564C3CD813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1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26E-2E34-4840-9BEC-6CF4631C0F50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7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5EEE-CBDC-4D85-B557-F707736E6271}" type="datetime1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BE46-D401-4157-B133-259E207EB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0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13678" y="2066924"/>
            <a:ext cx="6019763" cy="366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5795" y="2019220"/>
            <a:ext cx="620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From Topic Model to Word2Vec   </a:t>
            </a:r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/ 20171215 </a:t>
            </a:r>
            <a:r>
              <a:rPr lang="en-US" altLang="ja-JP" sz="16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John Lau</a:t>
            </a:r>
            <a:endParaRPr kumimoji="1" lang="ja-JP" altLang="en-US" sz="1600" dirty="0">
              <a:solidFill>
                <a:schemeClr val="bg1">
                  <a:lumMod val="95000"/>
                </a:schemeClr>
              </a:solidFill>
              <a:latin typeface="+mj-lt"/>
              <a:ea typeface="HGｺﾞｼｯｸM" panose="020B0609000000000000" pitchFamily="49" charset="-128"/>
              <a:cs typeface="Arial Unicode MS" panose="020B060402020202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0153" y="1435951"/>
            <a:ext cx="692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トピックモデルから </a:t>
            </a:r>
            <a:r>
              <a:rPr lang="en-US" altLang="ja-JP" sz="3600" dirty="0" smtClean="0"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Word2Vec </a:t>
            </a:r>
            <a:r>
              <a:rPr lang="ja-JP" altLang="en-US" sz="3600" dirty="0" smtClean="0">
                <a:latin typeface="+mj-lt"/>
                <a:ea typeface="HGｺﾞｼｯｸM" panose="020B0609000000000000" pitchFamily="49" charset="-128"/>
                <a:cs typeface="Arial Unicode MS" panose="020B0604020202020204" pitchFamily="50" charset="-128"/>
              </a:rPr>
              <a:t>へ</a:t>
            </a:r>
            <a:endParaRPr kumimoji="1" lang="ja-JP" altLang="en-US" sz="3600" dirty="0">
              <a:latin typeface="+mj-lt"/>
              <a:ea typeface="HGｺﾞｼｯｸM" panose="020B0609000000000000" pitchFamily="49" charset="-128"/>
              <a:cs typeface="Arial Unicode MS" panose="020B060402020202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Ⅱ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4955203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次元削減：トピックモデル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9546" t="33905" r="18288" b="10636"/>
          <a:stretch/>
        </p:blipFill>
        <p:spPr>
          <a:xfrm>
            <a:off x="1590675" y="3163699"/>
            <a:ext cx="2315440" cy="1384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1476893" y="27943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/>
              <a:t>ドキュメント</a:t>
            </a:r>
            <a:endParaRPr kumimoji="1" lang="ja-JP" altLang="en-US" i="1" dirty="0"/>
          </a:p>
        </p:txBody>
      </p:sp>
      <p:sp>
        <p:nvSpPr>
          <p:cNvPr id="14" name="下矢印 13"/>
          <p:cNvSpPr/>
          <p:nvPr/>
        </p:nvSpPr>
        <p:spPr>
          <a:xfrm rot="16200000">
            <a:off x="4251891" y="3651070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4827975" y="3375177"/>
            <a:ext cx="2041635" cy="961696"/>
          </a:xfrm>
          <a:prstGeom prst="roundRect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潜在</a:t>
            </a:r>
            <a:r>
              <a:rPr lang="ja-JP" altLang="en-US" dirty="0"/>
              <a:t>意味</a:t>
            </a:r>
            <a:endParaRPr lang="en-US" altLang="ja-JP" dirty="0" smtClean="0"/>
          </a:p>
          <a:p>
            <a:pPr algn="ctr"/>
            <a:r>
              <a:rPr lang="en-US" altLang="ja-JP" dirty="0"/>
              <a:t>l</a:t>
            </a:r>
            <a:r>
              <a:rPr kumimoji="1" lang="en-US" altLang="ja-JP" dirty="0" smtClean="0"/>
              <a:t>atent semantics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6200000">
            <a:off x="7183856" y="3651068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91470" y="3038532"/>
            <a:ext cx="167007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kumimoji="1" lang="en-US" altLang="ja-JP" dirty="0" smtClean="0"/>
              <a:t>ongress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dopt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</a:t>
            </a:r>
            <a:r>
              <a:rPr lang="en-US" altLang="ja-JP" dirty="0" smtClean="0"/>
              <a:t>overnment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</a:t>
            </a:r>
            <a:r>
              <a:rPr lang="en-US" altLang="ja-JP" dirty="0" smtClean="0"/>
              <a:t>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93247" y="266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単語</a:t>
            </a:r>
            <a:endParaRPr kumimoji="1" lang="ja-JP" altLang="en-US" i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6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Ⅱ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4955203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次元削減：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トピックモデル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9546" t="33905" r="18288" b="10636"/>
          <a:stretch/>
        </p:blipFill>
        <p:spPr>
          <a:xfrm>
            <a:off x="1590675" y="3163699"/>
            <a:ext cx="2315440" cy="1384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1476893" y="27943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/>
              <a:t>ドキュメント</a:t>
            </a:r>
            <a:endParaRPr kumimoji="1" lang="ja-JP" altLang="en-US" i="1" dirty="0"/>
          </a:p>
        </p:txBody>
      </p:sp>
      <p:sp>
        <p:nvSpPr>
          <p:cNvPr id="14" name="下矢印 13"/>
          <p:cNvSpPr/>
          <p:nvPr/>
        </p:nvSpPr>
        <p:spPr>
          <a:xfrm rot="16200000">
            <a:off x="4251891" y="3651070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4827975" y="3375177"/>
            <a:ext cx="2041635" cy="961696"/>
          </a:xfrm>
          <a:prstGeom prst="roundRect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潜在</a:t>
            </a:r>
            <a:r>
              <a:rPr lang="ja-JP" altLang="en-US" dirty="0"/>
              <a:t>意味</a:t>
            </a:r>
            <a:endParaRPr lang="en-US" altLang="ja-JP" dirty="0" smtClean="0"/>
          </a:p>
          <a:p>
            <a:pPr algn="ctr"/>
            <a:r>
              <a:rPr lang="en-US" altLang="ja-JP" dirty="0"/>
              <a:t>l</a:t>
            </a:r>
            <a:r>
              <a:rPr kumimoji="1" lang="en-US" altLang="ja-JP" dirty="0" smtClean="0"/>
              <a:t>atent semantics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6200000">
            <a:off x="7183856" y="3651068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91470" y="3038532"/>
            <a:ext cx="167007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kumimoji="1" lang="en-US" altLang="ja-JP" dirty="0" smtClean="0"/>
              <a:t>ongress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dopt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</a:t>
            </a:r>
            <a:r>
              <a:rPr lang="en-US" altLang="ja-JP" dirty="0" smtClean="0"/>
              <a:t>overnment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</a:t>
            </a:r>
            <a:r>
              <a:rPr lang="en-US" altLang="ja-JP" dirty="0" smtClean="0"/>
              <a:t>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93247" y="266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単語</a:t>
            </a:r>
            <a:endParaRPr kumimoji="1" lang="ja-JP" altLang="en-US" i="1" dirty="0"/>
          </a:p>
        </p:txBody>
      </p:sp>
      <p:sp>
        <p:nvSpPr>
          <p:cNvPr id="4" name="下矢印 3"/>
          <p:cNvSpPr/>
          <p:nvPr/>
        </p:nvSpPr>
        <p:spPr>
          <a:xfrm>
            <a:off x="5647782" y="4548353"/>
            <a:ext cx="350998" cy="7094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337"/>
              </p:ext>
            </p:extLst>
          </p:nvPr>
        </p:nvGraphicFramePr>
        <p:xfrm>
          <a:off x="3057100" y="5469280"/>
          <a:ext cx="762502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837"/>
                <a:gridCol w="937755"/>
                <a:gridCol w="890184"/>
                <a:gridCol w="2378267"/>
                <a:gridCol w="1224951"/>
                <a:gridCol w="9230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トピックス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Trump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US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Presidential speech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4chan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…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2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Ⅱ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5194051" cy="63991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次元削減：トピックモデル</a:t>
            </a:r>
            <a:r>
              <a:rPr lang="ja-JP" altLang="en-US" sz="2800" baseline="30000" dirty="0" smtClean="0">
                <a:latin typeface="+mj-lt"/>
                <a:ea typeface="HGｺﾞｼｯｸM" panose="020B0609000000000000" pitchFamily="49" charset="-128"/>
              </a:rPr>
              <a:t>＊</a:t>
            </a:r>
            <a:endParaRPr lang="en-US" altLang="ja-JP" sz="2800" baseline="300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1444" y="3124596"/>
            <a:ext cx="167007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kumimoji="1" lang="en-US" altLang="ja-JP" dirty="0" smtClean="0"/>
              <a:t>ongress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dopt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</a:t>
            </a:r>
            <a:r>
              <a:rPr lang="en-US" altLang="ja-JP" dirty="0" smtClean="0"/>
              <a:t>overnment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</a:t>
            </a:r>
            <a:r>
              <a:rPr lang="en-US" altLang="ja-JP" dirty="0" smtClean="0"/>
              <a:t>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63221" y="2755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単語</a:t>
            </a:r>
            <a:endParaRPr kumimoji="1" lang="ja-JP" altLang="en-US" i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6475100"/>
            <a:ext cx="634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lt"/>
              </a:rPr>
              <a:t>＊</a:t>
            </a:r>
            <a:r>
              <a:rPr lang="en-US" altLang="ja-JP" u="sng" dirty="0" smtClean="0">
                <a:latin typeface="+mj-lt"/>
              </a:rPr>
              <a:t>Probabilistic </a:t>
            </a:r>
            <a:r>
              <a:rPr lang="en-US" altLang="ja-JP" u="sng" dirty="0">
                <a:latin typeface="+mj-lt"/>
              </a:rPr>
              <a:t>Latent Semantic </a:t>
            </a:r>
            <a:r>
              <a:rPr lang="en-US" altLang="ja-JP" u="sng" dirty="0" smtClean="0">
                <a:latin typeface="+mj-lt"/>
              </a:rPr>
              <a:t>Analysis</a:t>
            </a:r>
            <a:r>
              <a:rPr lang="ja-JP" altLang="en-US" u="sng" dirty="0" smtClean="0">
                <a:latin typeface="+mj-lt"/>
              </a:rPr>
              <a:t>　</a:t>
            </a:r>
            <a:r>
              <a:rPr lang="en-US" altLang="ja-JP" u="sng" dirty="0" smtClean="0">
                <a:latin typeface="+mj-lt"/>
              </a:rPr>
              <a:t>/</a:t>
            </a:r>
            <a:r>
              <a:rPr lang="ja-JP" altLang="en-US" u="sng" dirty="0" smtClean="0">
                <a:latin typeface="+mj-lt"/>
              </a:rPr>
              <a:t>　</a:t>
            </a:r>
            <a:r>
              <a:rPr lang="ja-JP" altLang="en-US" u="sng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確率的潜在意味解析</a:t>
            </a:r>
            <a:endParaRPr kumimoji="1" lang="ja-JP" altLang="en-US" u="sng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3226" y="3124596"/>
            <a:ext cx="2308324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Trump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US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Presidential Speech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4chan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end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…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13226" y="271921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トピックス</a:t>
            </a:r>
            <a:endParaRPr kumimoji="1" lang="ja-JP" altLang="en-US" i="1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593678" y="3281082"/>
            <a:ext cx="2237432" cy="2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4593678" y="3281082"/>
            <a:ext cx="2191048" cy="76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496605" y="2890234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P(</a:t>
            </a:r>
            <a:r>
              <a:rPr kumimoji="1" lang="en-US" altLang="ja-JP" dirty="0" err="1" smtClean="0"/>
              <a:t>congress|Trump</a:t>
            </a:r>
            <a:r>
              <a:rPr kumimoji="1" lang="en-US" altLang="ja-JP" dirty="0" smtClean="0"/>
              <a:t>) = 0.4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 rot="1198776">
            <a:off x="4387663" y="3651346"/>
            <a:ext cx="256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P(</a:t>
            </a:r>
            <a:r>
              <a:rPr kumimoji="1" lang="en-US" altLang="ja-JP" dirty="0" err="1" smtClean="0"/>
              <a:t>president|Trump</a:t>
            </a:r>
            <a:r>
              <a:rPr kumimoji="1" lang="en-US" altLang="ja-JP" dirty="0" smtClean="0"/>
              <a:t>) = 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51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Ⅱ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5194051" cy="63991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次元削減：トピックモデル</a:t>
            </a:r>
            <a:r>
              <a:rPr lang="ja-JP" altLang="en-US" sz="2800" baseline="30000" dirty="0" smtClean="0">
                <a:latin typeface="+mj-lt"/>
                <a:ea typeface="HGｺﾞｼｯｸM" panose="020B0609000000000000" pitchFamily="49" charset="-128"/>
              </a:rPr>
              <a:t>＊</a:t>
            </a:r>
            <a:endParaRPr lang="en-US" altLang="ja-JP" sz="2800" baseline="30000" dirty="0" smtClean="0">
              <a:latin typeface="+mj-lt"/>
              <a:ea typeface="HGｺﾞｼｯｸM" panose="020B0609000000000000" pitchFamily="49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l="29546" t="33905" r="18288" b="10636"/>
          <a:stretch/>
        </p:blipFill>
        <p:spPr>
          <a:xfrm>
            <a:off x="1590675" y="3163699"/>
            <a:ext cx="2315440" cy="1384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テキスト ボックス 12"/>
          <p:cNvSpPr txBox="1"/>
          <p:nvPr/>
        </p:nvSpPr>
        <p:spPr>
          <a:xfrm>
            <a:off x="1476893" y="279436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/>
              <a:t>ドキュメント</a:t>
            </a:r>
            <a:endParaRPr kumimoji="1" lang="ja-JP" altLang="en-US" i="1" dirty="0"/>
          </a:p>
        </p:txBody>
      </p:sp>
      <p:sp>
        <p:nvSpPr>
          <p:cNvPr id="14" name="下矢印 13"/>
          <p:cNvSpPr/>
          <p:nvPr/>
        </p:nvSpPr>
        <p:spPr>
          <a:xfrm rot="16200000">
            <a:off x="4251891" y="3651070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4827975" y="3375177"/>
            <a:ext cx="2041635" cy="961696"/>
          </a:xfrm>
          <a:prstGeom prst="roundRect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潜在要素</a:t>
            </a:r>
            <a:endParaRPr lang="en-US" altLang="ja-JP" dirty="0" smtClean="0"/>
          </a:p>
          <a:p>
            <a:pPr algn="ctr"/>
            <a:r>
              <a:rPr lang="en-US" altLang="ja-JP" dirty="0"/>
              <a:t>l</a:t>
            </a:r>
            <a:r>
              <a:rPr kumimoji="1" lang="en-US" altLang="ja-JP" dirty="0" smtClean="0"/>
              <a:t>atent semantics</a:t>
            </a:r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6200000">
            <a:off x="7183856" y="3651068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91470" y="3038532"/>
            <a:ext cx="167007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kumimoji="1" lang="en-US" altLang="ja-JP" dirty="0" smtClean="0"/>
              <a:t>ongress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en-US" altLang="ja-JP" dirty="0" smtClean="0"/>
              <a:t>dopt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</a:t>
            </a:r>
            <a:r>
              <a:rPr lang="en-US" altLang="ja-JP" dirty="0" smtClean="0"/>
              <a:t>overnment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</a:t>
            </a:r>
            <a:r>
              <a:rPr lang="en-US" altLang="ja-JP" dirty="0" smtClean="0"/>
              <a:t>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</a:t>
            </a:r>
            <a:r>
              <a:rPr lang="en-US" altLang="ja-JP" dirty="0" smtClean="0"/>
              <a:t>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93247" y="2669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単語</a:t>
            </a:r>
            <a:endParaRPr kumimoji="1" lang="ja-JP" altLang="en-US" i="1" dirty="0"/>
          </a:p>
        </p:txBody>
      </p:sp>
      <p:sp>
        <p:nvSpPr>
          <p:cNvPr id="7" name="爆発 2 6"/>
          <p:cNvSpPr/>
          <p:nvPr/>
        </p:nvSpPr>
        <p:spPr>
          <a:xfrm rot="624168">
            <a:off x="965899" y="5605830"/>
            <a:ext cx="2444253" cy="140570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5647782" y="4548353"/>
            <a:ext cx="350998" cy="7094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6155" y="5994218"/>
            <a:ext cx="1478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Semi-God</a:t>
            </a:r>
          </a:p>
          <a:p>
            <a:r>
              <a:rPr lang="en-US" altLang="ja-JP" dirty="0" smtClean="0"/>
              <a:t>Distribution α</a:t>
            </a:r>
            <a:endParaRPr kumimoji="1" lang="ja-JP" altLang="en-US" dirty="0"/>
          </a:p>
        </p:txBody>
      </p:sp>
      <p:sp>
        <p:nvSpPr>
          <p:cNvPr id="9" name="下カーブ矢印 8"/>
          <p:cNvSpPr/>
          <p:nvPr/>
        </p:nvSpPr>
        <p:spPr>
          <a:xfrm rot="20011076">
            <a:off x="2447732" y="5106553"/>
            <a:ext cx="976768" cy="41881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爆発 2 17"/>
          <p:cNvSpPr/>
          <p:nvPr/>
        </p:nvSpPr>
        <p:spPr>
          <a:xfrm rot="624168">
            <a:off x="9618735" y="2081349"/>
            <a:ext cx="2444253" cy="140570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19815" y="2461036"/>
            <a:ext cx="14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Semi-God</a:t>
            </a:r>
          </a:p>
          <a:p>
            <a:r>
              <a:rPr lang="en-US" altLang="ja-JP" dirty="0" smtClean="0"/>
              <a:t>Distribution β</a:t>
            </a:r>
            <a:endParaRPr kumimoji="1" lang="ja-JP" altLang="en-US" dirty="0"/>
          </a:p>
        </p:txBody>
      </p:sp>
      <p:sp>
        <p:nvSpPr>
          <p:cNvPr id="10" name="上カーブ矢印 9"/>
          <p:cNvSpPr/>
          <p:nvPr/>
        </p:nvSpPr>
        <p:spPr>
          <a:xfrm rot="9082209">
            <a:off x="8536929" y="2207373"/>
            <a:ext cx="1195411" cy="591979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 rot="19030837">
            <a:off x="620201" y="5585278"/>
            <a:ext cx="90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Bayes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 rot="750347">
            <a:off x="11346783" y="2069948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LDA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 rot="20861597">
            <a:off x="10186786" y="1904635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LDA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rot="750347">
            <a:off x="1774089" y="5436333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LDA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 rot="20655327">
            <a:off x="10881635" y="3144343"/>
            <a:ext cx="90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Bayes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 rot="750347">
            <a:off x="2952010" y="6028041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LDA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 rot="277581">
            <a:off x="600771" y="6326707"/>
            <a:ext cx="90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Bayes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 rot="19030837">
            <a:off x="10655846" y="1962194"/>
            <a:ext cx="90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Bayes</a:t>
            </a:r>
            <a:endParaRPr kumimoji="1" lang="ja-JP" altLang="en-US" sz="2400" dirty="0"/>
          </a:p>
        </p:txBody>
      </p:sp>
      <p:sp>
        <p:nvSpPr>
          <p:cNvPr id="29" name="テキスト ボックス 28"/>
          <p:cNvSpPr txBox="1"/>
          <p:nvPr/>
        </p:nvSpPr>
        <p:spPr>
          <a:xfrm rot="750347">
            <a:off x="9728546" y="3031909"/>
            <a:ext cx="67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LDA</a:t>
            </a:r>
            <a:endParaRPr kumimoji="1" lang="ja-JP" altLang="en-US" sz="2400" dirty="0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12458"/>
              </p:ext>
            </p:extLst>
          </p:nvPr>
        </p:nvGraphicFramePr>
        <p:xfrm>
          <a:off x="3057100" y="5469280"/>
          <a:ext cx="762502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0837"/>
                <a:gridCol w="937755"/>
                <a:gridCol w="890184"/>
                <a:gridCol w="2378267"/>
                <a:gridCol w="1224951"/>
                <a:gridCol w="9230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/>
                        <a:t>トピックス</a:t>
                      </a:r>
                      <a:endParaRPr kumimoji="1" lang="ja-JP" altLang="en-US" b="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Trump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US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Presidential speech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4chan</a:t>
                      </a:r>
                      <a:endParaRPr kumimoji="1" lang="ja-JP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…</a:t>
                      </a:r>
                      <a:endParaRPr kumimoji="1" lang="ja-JP" altLang="en-US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テキスト ボックス 20"/>
          <p:cNvSpPr txBox="1"/>
          <p:nvPr/>
        </p:nvSpPr>
        <p:spPr>
          <a:xfrm rot="19660342">
            <a:off x="2378438" y="4890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 rot="19660342">
            <a:off x="8598187" y="1921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生成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91049" y="6473135"/>
            <a:ext cx="550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lt"/>
              </a:rPr>
              <a:t>＊</a:t>
            </a:r>
            <a:r>
              <a:rPr lang="en-US" altLang="ja-JP" u="sng" dirty="0" smtClean="0">
                <a:latin typeface="+mj-lt"/>
              </a:rPr>
              <a:t>Latent Dirichlet Allocation</a:t>
            </a:r>
            <a:r>
              <a:rPr lang="ja-JP" altLang="en-US" u="sng" dirty="0" smtClean="0">
                <a:latin typeface="+mj-lt"/>
              </a:rPr>
              <a:t>　</a:t>
            </a:r>
            <a:r>
              <a:rPr lang="en-US" altLang="ja-JP" u="sng" dirty="0" smtClean="0">
                <a:latin typeface="+mj-lt"/>
              </a:rPr>
              <a:t>/</a:t>
            </a:r>
            <a:r>
              <a:rPr lang="ja-JP" altLang="en-US" u="sng" dirty="0" smtClean="0">
                <a:latin typeface="+mj-lt"/>
              </a:rPr>
              <a:t>　</a:t>
            </a:r>
            <a:r>
              <a:rPr lang="ja-JP" altLang="en-US" u="sng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潜在的ディリクレ</a:t>
            </a:r>
            <a:r>
              <a:rPr lang="ja-JP" altLang="en-US" u="sng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配分法</a:t>
            </a:r>
            <a:endParaRPr kumimoji="1" lang="ja-JP" altLang="en-US" u="sng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0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377748" y="1796256"/>
            <a:ext cx="8802410" cy="138499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Ⅰ</a:t>
            </a: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と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Ⅱ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のような、単語の前後文を考慮しないモデルは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en-US" altLang="ja-JP" sz="2800" i="1" dirty="0" smtClean="0">
                <a:latin typeface="+mj-lt"/>
                <a:ea typeface="HGｺﾞｼｯｸM" panose="020B0609000000000000" pitchFamily="49" charset="-128"/>
              </a:rPr>
              <a:t> </a:t>
            </a:r>
            <a:r>
              <a:rPr lang="en-US" altLang="ja-JP" sz="2800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HGｺﾞｼｯｸM" panose="020B0609000000000000" pitchFamily="49" charset="-128"/>
              </a:rPr>
              <a:t>Bag-of-words model</a:t>
            </a:r>
            <a:r>
              <a:rPr lang="en-US" altLang="ja-JP" sz="2800" i="1" dirty="0" smtClean="0">
                <a:latin typeface="+mj-lt"/>
                <a:ea typeface="HGｺﾞｼｯｸM" panose="020B0609000000000000" pitchFamily="49" charset="-128"/>
              </a:rPr>
              <a:t> / </a:t>
            </a:r>
            <a:r>
              <a:rPr lang="ja-JP" altLang="en-US" sz="2800" i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HGｺﾞｼｯｸM" panose="020B0609000000000000" pitchFamily="49" charset="-128"/>
              </a:rPr>
              <a:t>詞袋模型 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という。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7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角丸四角形 42"/>
          <p:cNvSpPr/>
          <p:nvPr/>
        </p:nvSpPr>
        <p:spPr>
          <a:xfrm>
            <a:off x="1685594" y="3334407"/>
            <a:ext cx="7852541" cy="2701958"/>
          </a:xfrm>
          <a:prstGeom prst="roundRect">
            <a:avLst>
              <a:gd name="adj" fmla="val 8206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Ⅲ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6391493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単語のコンテキストを考えましょう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50358" y="2824415"/>
            <a:ext cx="27615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 3-layer neural network </a:t>
            </a:r>
            <a:r>
              <a:rPr kumimoji="1" lang="ja-JP" altLang="en-US" dirty="0" smtClean="0"/>
              <a:t>↓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13666" y="4343355"/>
            <a:ext cx="9714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adopted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004921" y="4390154"/>
            <a:ext cx="773144" cy="275235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 rot="16200000">
            <a:off x="3108789" y="4322815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93148" y="3488763"/>
            <a:ext cx="301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</a:p>
          <a:p>
            <a:r>
              <a:rPr lang="en-US" altLang="ja-JP" dirty="0" smtClean="0"/>
              <a:t>0</a:t>
            </a:r>
          </a:p>
          <a:p>
            <a:r>
              <a:rPr kumimoji="1" lang="en-US" altLang="ja-JP" dirty="0" smtClean="0"/>
              <a:t>0</a:t>
            </a:r>
          </a:p>
          <a:p>
            <a:r>
              <a:rPr lang="en-US" altLang="ja-JP" dirty="0" smtClean="0"/>
              <a:t>..</a:t>
            </a:r>
          </a:p>
          <a:p>
            <a:r>
              <a:rPr lang="en-US" altLang="ja-JP" dirty="0" smtClean="0"/>
              <a:t>1</a:t>
            </a:r>
          </a:p>
          <a:p>
            <a:r>
              <a:rPr lang="en-US" altLang="ja-JP" dirty="0" smtClean="0"/>
              <a:t>0</a:t>
            </a:r>
          </a:p>
          <a:p>
            <a:r>
              <a:rPr lang="en-US" altLang="ja-JP" dirty="0" smtClean="0"/>
              <a:t>0</a:t>
            </a:r>
          </a:p>
          <a:p>
            <a:r>
              <a:rPr lang="en-US" altLang="ja-JP" dirty="0" smtClean="0"/>
              <a:t>..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25598"/>
              </p:ext>
            </p:extLst>
          </p:nvPr>
        </p:nvGraphicFramePr>
        <p:xfrm>
          <a:off x="6635977" y="3488763"/>
          <a:ext cx="2372711" cy="2421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9712"/>
                <a:gridCol w="1142999"/>
              </a:tblGrid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orphan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0.0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</a:tr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citizen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0.0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election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0.0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congress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0.25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act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0.25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036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cat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0.0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円/楕円 7"/>
          <p:cNvSpPr/>
          <p:nvPr/>
        </p:nvSpPr>
        <p:spPr>
          <a:xfrm>
            <a:off x="5106676" y="3723385"/>
            <a:ext cx="332752" cy="3327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106676" y="4204528"/>
            <a:ext cx="332752" cy="3327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116235" y="4680373"/>
            <a:ext cx="332752" cy="3327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121098" y="5157206"/>
            <a:ext cx="332752" cy="3327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9781" y="373073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</a:t>
            </a:r>
            <a:r>
              <a:rPr kumimoji="1"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02353" y="42143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</a:t>
            </a:r>
            <a:r>
              <a:rPr kumimoji="1" lang="en-US" altLang="ja-JP" sz="1400" dirty="0" smtClean="0"/>
              <a:t>2</a:t>
            </a:r>
            <a:endParaRPr kumimoji="1" lang="ja-JP" altLang="en-US" sz="1400" dirty="0"/>
          </a:p>
        </p:txBody>
      </p:sp>
      <p:sp>
        <p:nvSpPr>
          <p:cNvPr id="44" name="正方形/長方形 43"/>
          <p:cNvSpPr/>
          <p:nvPr/>
        </p:nvSpPr>
        <p:spPr>
          <a:xfrm>
            <a:off x="3293316" y="6146244"/>
            <a:ext cx="901349" cy="332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10236" y="469618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</a:t>
            </a:r>
            <a:r>
              <a:rPr kumimoji="1" lang="en-US" altLang="ja-JP" sz="1400" dirty="0" smtClean="0"/>
              <a:t>3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06473" y="516969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</a:t>
            </a:r>
            <a:r>
              <a:rPr kumimoji="1" lang="en-US" altLang="ja-JP" sz="1400" dirty="0" smtClean="0"/>
              <a:t>4</a:t>
            </a:r>
            <a:endParaRPr kumimoji="1" lang="ja-JP" altLang="en-US" sz="1400" dirty="0"/>
          </a:p>
        </p:txBody>
      </p:sp>
      <p:sp>
        <p:nvSpPr>
          <p:cNvPr id="45" name="正方形/長方形 44"/>
          <p:cNvSpPr/>
          <p:nvPr/>
        </p:nvSpPr>
        <p:spPr>
          <a:xfrm>
            <a:off x="4775414" y="6138843"/>
            <a:ext cx="1165812" cy="350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131256" y="548931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8899" y="6138843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j-lt"/>
              </a:rPr>
              <a:t>Input</a:t>
            </a:r>
            <a:endParaRPr kumimoji="1" lang="ja-JP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80180" y="6139622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j-lt"/>
              </a:rPr>
              <a:t>Word vector</a:t>
            </a:r>
            <a:endParaRPr kumimoji="1" lang="ja-JP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416457" y="6141704"/>
            <a:ext cx="901349" cy="332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79043" y="615036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  <a:latin typeface="+mj-lt"/>
              </a:rPr>
              <a:t>Output</a:t>
            </a:r>
            <a:endParaRPr kumimoji="1" lang="ja-JP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下矢印 40"/>
          <p:cNvSpPr/>
          <p:nvPr/>
        </p:nvSpPr>
        <p:spPr>
          <a:xfrm rot="16200000">
            <a:off x="4387678" y="4322815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 rot="16200000">
            <a:off x="5943583" y="4322815"/>
            <a:ext cx="230308" cy="4099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75414" y="2818555"/>
            <a:ext cx="44587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Congress adopted the Jerusalem Embassy Act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833656" y="2865354"/>
            <a:ext cx="898635" cy="275235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755306" y="2865353"/>
            <a:ext cx="773144" cy="275235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938117" y="2865353"/>
            <a:ext cx="2198223" cy="275235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9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メモ 14"/>
          <p:cNvSpPr/>
          <p:nvPr/>
        </p:nvSpPr>
        <p:spPr>
          <a:xfrm>
            <a:off x="7462008" y="3280968"/>
            <a:ext cx="1928699" cy="850202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Ⅲ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6391493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単語のコンテキストを考えましょう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44558" y="32809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投影一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0903" y="3393856"/>
            <a:ext cx="1637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周辺単語の</a:t>
            </a:r>
            <a:endParaRPr kumimoji="1" lang="en-US" altLang="ja-JP" dirty="0" smtClean="0"/>
          </a:p>
          <a:p>
            <a:r>
              <a:rPr kumimoji="1" lang="en-US" altLang="ja-JP" dirty="0" smtClean="0"/>
              <a:t>term frequency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04143" y="368752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投影二</a:t>
            </a:r>
            <a:endParaRPr kumimoji="1" lang="ja-JP" altLang="en-US" sz="1600" dirty="0"/>
          </a:p>
        </p:txBody>
      </p:sp>
      <p:sp>
        <p:nvSpPr>
          <p:cNvPr id="6" name="メモ 5"/>
          <p:cNvSpPr/>
          <p:nvPr/>
        </p:nvSpPr>
        <p:spPr>
          <a:xfrm>
            <a:off x="1590675" y="3243889"/>
            <a:ext cx="873569" cy="88728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16993" y="3335626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入力</a:t>
            </a:r>
            <a:endParaRPr kumimoji="1"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単語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0" name="直方体 9"/>
          <p:cNvSpPr/>
          <p:nvPr/>
        </p:nvSpPr>
        <p:spPr>
          <a:xfrm>
            <a:off x="3619402" y="3243889"/>
            <a:ext cx="2632968" cy="887281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2225" cmpd="thickThin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21877" y="3601221"/>
            <a:ext cx="204575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単語のベクトル表現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2590562" y="3601221"/>
            <a:ext cx="889887" cy="196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6404143" y="3509543"/>
            <a:ext cx="889887" cy="196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80449" y="4117999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※</a:t>
            </a:r>
            <a:r>
              <a:rPr kumimoji="1" lang="ja-JP" altLang="en-US" sz="140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三層人工神経網で学習させる</a:t>
            </a:r>
            <a:endParaRPr kumimoji="1" lang="ja-JP" altLang="en-US" sz="1400" i="1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5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048006" y="2736489"/>
            <a:ext cx="8515473" cy="263149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ツィットーデータにおける共起単語調査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文章類似度の算出、文章のクラスタリングなどの教師なし </a:t>
            </a:r>
            <a:r>
              <a:rPr lang="en-US" altLang="ja-JP" sz="2200" dirty="0" smtClean="0">
                <a:latin typeface="+mj-lt"/>
                <a:ea typeface="HGPｺﾞｼｯｸM" panose="020B0600000000000000" pitchFamily="50" charset="-128"/>
              </a:rPr>
              <a:t>NLP</a:t>
            </a:r>
            <a:r>
              <a:rPr lang="en-US" altLang="ja-JP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</a:t>
            </a: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タスク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文章分類器、感情分析などの教師ありの </a:t>
            </a:r>
            <a:r>
              <a:rPr lang="en-US" altLang="ja-JP" sz="2200" dirty="0" smtClean="0">
                <a:latin typeface="+mj-lt"/>
                <a:ea typeface="HGPｺﾞｼｯｸM" panose="020B0600000000000000" pitchFamily="50" charset="-128"/>
              </a:rPr>
              <a:t>NLP </a:t>
            </a: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タスク</a:t>
            </a:r>
            <a:endParaRPr lang="en-US" altLang="ja-JP" sz="22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短文エンベディング　⇔　再帰型人工神経網との互換可能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文章のメタ特徴学習、深層神経網</a:t>
            </a:r>
            <a:r>
              <a:rPr lang="ja-JP" altLang="en-US" sz="22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</a:t>
            </a:r>
            <a:r>
              <a:rPr kumimoji="1"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入力</a:t>
            </a:r>
            <a:endParaRPr kumimoji="1"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053192" y="3382392"/>
            <a:ext cx="2342559" cy="381740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019060" y="3888419"/>
            <a:ext cx="2512380" cy="372862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432215" y="4407532"/>
            <a:ext cx="2282479" cy="354725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91270" y="4909351"/>
            <a:ext cx="1535837" cy="346230"/>
          </a:xfrm>
          <a:prstGeom prst="rect">
            <a:avLst/>
          </a:prstGeom>
          <a:solidFill>
            <a:srgbClr val="7030A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Ⅲ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6391493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ベクトル</a:t>
            </a: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化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した単語はどこに使うか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2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</a:t>
            </a:r>
            <a:r>
              <a:rPr lang="ja-JP" altLang="en-US" sz="3600" dirty="0" smtClean="0">
                <a:ea typeface="HGSｺﾞｼｯｸM" panose="020B0600000000000000" pitchFamily="50" charset="-128"/>
                <a:cs typeface="Arial Unicode MS" panose="020B0604020202020204" pitchFamily="50" charset="-128"/>
              </a:rPr>
              <a:t>：</a:t>
            </a:r>
            <a:r>
              <a:rPr lang="en-US" altLang="ja-JP" sz="3600" dirty="0">
                <a:ea typeface="HGSｺﾞｼｯｸM" panose="020B0600000000000000" pitchFamily="50" charset="-128"/>
                <a:cs typeface="Arial Unicode MS" panose="020B0604020202020204" pitchFamily="50" charset="-128"/>
              </a:rPr>
              <a:t>Ⅲ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90675" y="1869057"/>
            <a:ext cx="7827784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ベクトル</a:t>
            </a: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化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した単語はどこに使うか（応用）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48004" y="2742465"/>
            <a:ext cx="8430513" cy="161582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ja-JP" sz="2200" dirty="0" smtClean="0">
                <a:latin typeface="+mj-lt"/>
                <a:ea typeface="HGPｺﾞｼｯｸM" panose="020B0600000000000000" pitchFamily="50" charset="-128"/>
              </a:rPr>
              <a:t>EC </a:t>
            </a: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サイト</a:t>
            </a:r>
            <a:r>
              <a:rPr lang="en-US" altLang="ja-JP" sz="2200" baseline="300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* </a:t>
            </a: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のログデータ分析　（ワンセッションを短文として扱う）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ユーザーの行動分析　（①とは違ってアイテムをエンベディングする）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2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基本短文として使えるデータは対応できる　（と思いたい）</a:t>
            </a:r>
            <a:endParaRPr lang="en-US" altLang="ja-JP" sz="2200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1465" y="6488668"/>
            <a:ext cx="103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j-lt"/>
              </a:rPr>
              <a:t>＊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中国 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EC 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サイト 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Alibaba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/ 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タオバオ</a:t>
            </a:r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 の案件。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20171111</a:t>
            </a:r>
            <a:r>
              <a:rPr lang="ja-JP" altLang="en-US" dirty="0">
                <a:latin typeface="+mj-lt"/>
                <a:ea typeface="HGPｺﾞｼｯｸM" panose="020B0600000000000000" pitchFamily="50" charset="-128"/>
              </a:rPr>
              <a:t> 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に総額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253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億ドル、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14.8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億件商品の取引を処理</a:t>
            </a:r>
            <a:endParaRPr kumimoji="1" lang="ja-JP" altLang="en-US" u="sng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81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1747922" y="1771402"/>
            <a:ext cx="7017819" cy="267765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Sentence2Vec |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Doc2Vec | LDA2Vec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Twitter-LDA</a:t>
            </a: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 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 </a:t>
            </a:r>
            <a:r>
              <a:rPr lang="ja-JP" altLang="en-US" sz="2800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⇒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  短文用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LDA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i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llus2vec  </a:t>
            </a: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⇒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  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バナー分析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by 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テックチーム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 Bayes </a:t>
            </a:r>
            <a:r>
              <a:rPr lang="en-US" altLang="ja-JP" sz="2000" smtClean="0">
                <a:latin typeface="+mj-lt"/>
                <a:ea typeface="HGｺﾞｼｯｸM" panose="020B0609000000000000" pitchFamily="49" charset="-128"/>
              </a:rPr>
              <a:t>×</a:t>
            </a:r>
            <a:r>
              <a:rPr lang="en-US" altLang="ja-JP" sz="2800" smtClean="0">
                <a:latin typeface="+mj-lt"/>
                <a:ea typeface="HGｺﾞｼｯｸM" panose="020B0609000000000000" pitchFamily="49" charset="-128"/>
              </a:rPr>
              <a:t> </a:t>
            </a:r>
            <a:r>
              <a:rPr lang="en-US" altLang="ja-JP" sz="2800" smtClean="0">
                <a:latin typeface="+mj-lt"/>
                <a:ea typeface="HGｺﾞｼｯｸM" panose="020B0609000000000000" pitchFamily="49" charset="-128"/>
              </a:rPr>
              <a:t>Word</a:t>
            </a:r>
            <a:r>
              <a:rPr lang="en-US" altLang="ja-JP" sz="2800" smtClean="0">
                <a:latin typeface="+mj-lt"/>
                <a:ea typeface="HGｺﾞｼｯｸM" panose="020B0609000000000000" pitchFamily="49" charset="-128"/>
              </a:rPr>
              <a:t>2Vec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?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546846" y="1979720"/>
            <a:ext cx="1392315" cy="4083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44826" y="1979719"/>
            <a:ext cx="1392315" cy="40837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246050" y="1979720"/>
            <a:ext cx="2095131" cy="40837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1100" y="895350"/>
            <a:ext cx="826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Appendix</a:t>
            </a:r>
            <a:r>
              <a:rPr lang="en-US" altLang="ja-JP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:  </a:t>
            </a:r>
            <a:r>
              <a:rPr kumimoji="1"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亜種</a:t>
            </a:r>
            <a:r>
              <a:rPr kumimoji="1"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モデルとミックスモデル</a:t>
            </a:r>
            <a:endParaRPr kumimoji="1" lang="ja-JP" altLang="en-US" sz="3600" dirty="0">
              <a:latin typeface="+mj-lt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7554897" y="1801069"/>
            <a:ext cx="674909" cy="216572"/>
          </a:xfrm>
          <a:custGeom>
            <a:avLst/>
            <a:gdLst>
              <a:gd name="connsiteX0" fmla="*/ 0 w 674909"/>
              <a:gd name="connsiteY0" fmla="*/ 187529 h 216572"/>
              <a:gd name="connsiteX1" fmla="*/ 71021 w 674909"/>
              <a:gd name="connsiteY1" fmla="*/ 152018 h 216572"/>
              <a:gd name="connsiteX2" fmla="*/ 97654 w 674909"/>
              <a:gd name="connsiteY2" fmla="*/ 125385 h 216572"/>
              <a:gd name="connsiteX3" fmla="*/ 133165 w 674909"/>
              <a:gd name="connsiteY3" fmla="*/ 107630 h 216572"/>
              <a:gd name="connsiteX4" fmla="*/ 159798 w 674909"/>
              <a:gd name="connsiteY4" fmla="*/ 89875 h 216572"/>
              <a:gd name="connsiteX5" fmla="*/ 204186 w 674909"/>
              <a:gd name="connsiteY5" fmla="*/ 72119 h 216572"/>
              <a:gd name="connsiteX6" fmla="*/ 239697 w 674909"/>
              <a:gd name="connsiteY6" fmla="*/ 54364 h 216572"/>
              <a:gd name="connsiteX7" fmla="*/ 328474 w 674909"/>
              <a:gd name="connsiteY7" fmla="*/ 18853 h 216572"/>
              <a:gd name="connsiteX8" fmla="*/ 399495 w 674909"/>
              <a:gd name="connsiteY8" fmla="*/ 27731 h 216572"/>
              <a:gd name="connsiteX9" fmla="*/ 443884 w 674909"/>
              <a:gd name="connsiteY9" fmla="*/ 72119 h 216572"/>
              <a:gd name="connsiteX10" fmla="*/ 488272 w 674909"/>
              <a:gd name="connsiteY10" fmla="*/ 152018 h 216572"/>
              <a:gd name="connsiteX11" fmla="*/ 479394 w 674909"/>
              <a:gd name="connsiteY11" fmla="*/ 196407 h 216572"/>
              <a:gd name="connsiteX12" fmla="*/ 355107 w 674909"/>
              <a:gd name="connsiteY12" fmla="*/ 205284 h 216572"/>
              <a:gd name="connsiteX13" fmla="*/ 363985 w 674909"/>
              <a:gd name="connsiteY13" fmla="*/ 143141 h 216572"/>
              <a:gd name="connsiteX14" fmla="*/ 381740 w 674909"/>
              <a:gd name="connsiteY14" fmla="*/ 125385 h 216572"/>
              <a:gd name="connsiteX15" fmla="*/ 399495 w 674909"/>
              <a:gd name="connsiteY15" fmla="*/ 98752 h 216572"/>
              <a:gd name="connsiteX16" fmla="*/ 461639 w 674909"/>
              <a:gd name="connsiteY16" fmla="*/ 54364 h 216572"/>
              <a:gd name="connsiteX17" fmla="*/ 559293 w 674909"/>
              <a:gd name="connsiteY17" fmla="*/ 36609 h 216572"/>
              <a:gd name="connsiteX18" fmla="*/ 665825 w 674909"/>
              <a:gd name="connsiteY18" fmla="*/ 18853 h 216572"/>
              <a:gd name="connsiteX19" fmla="*/ 639192 w 674909"/>
              <a:gd name="connsiteY19" fmla="*/ 9976 h 216572"/>
              <a:gd name="connsiteX20" fmla="*/ 665825 w 674909"/>
              <a:gd name="connsiteY20" fmla="*/ 9976 h 216572"/>
              <a:gd name="connsiteX21" fmla="*/ 674703 w 674909"/>
              <a:gd name="connsiteY21" fmla="*/ 36609 h 216572"/>
              <a:gd name="connsiteX22" fmla="*/ 656948 w 674909"/>
              <a:gd name="connsiteY22" fmla="*/ 63242 h 216572"/>
              <a:gd name="connsiteX23" fmla="*/ 630315 w 674909"/>
              <a:gd name="connsiteY23" fmla="*/ 116508 h 216572"/>
              <a:gd name="connsiteX24" fmla="*/ 603682 w 674909"/>
              <a:gd name="connsiteY24" fmla="*/ 125385 h 21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4909" h="216572">
                <a:moveTo>
                  <a:pt x="0" y="187529"/>
                </a:moveTo>
                <a:cubicBezTo>
                  <a:pt x="23674" y="175692"/>
                  <a:pt x="48691" y="166228"/>
                  <a:pt x="71021" y="152018"/>
                </a:cubicBezTo>
                <a:cubicBezTo>
                  <a:pt x="81613" y="145278"/>
                  <a:pt x="87438" y="132682"/>
                  <a:pt x="97654" y="125385"/>
                </a:cubicBezTo>
                <a:cubicBezTo>
                  <a:pt x="108423" y="117693"/>
                  <a:pt x="121675" y="114196"/>
                  <a:pt x="133165" y="107630"/>
                </a:cubicBezTo>
                <a:cubicBezTo>
                  <a:pt x="142429" y="102337"/>
                  <a:pt x="150255" y="94647"/>
                  <a:pt x="159798" y="89875"/>
                </a:cubicBezTo>
                <a:cubicBezTo>
                  <a:pt x="174051" y="82748"/>
                  <a:pt x="189624" y="78591"/>
                  <a:pt x="204186" y="72119"/>
                </a:cubicBezTo>
                <a:cubicBezTo>
                  <a:pt x="216279" y="66744"/>
                  <a:pt x="227409" y="59279"/>
                  <a:pt x="239697" y="54364"/>
                </a:cubicBezTo>
                <a:cubicBezTo>
                  <a:pt x="349387" y="10489"/>
                  <a:pt x="245203" y="60490"/>
                  <a:pt x="328474" y="18853"/>
                </a:cubicBezTo>
                <a:cubicBezTo>
                  <a:pt x="352148" y="21812"/>
                  <a:pt x="377833" y="17733"/>
                  <a:pt x="399495" y="27731"/>
                </a:cubicBezTo>
                <a:cubicBezTo>
                  <a:pt x="418494" y="36500"/>
                  <a:pt x="432277" y="54708"/>
                  <a:pt x="443884" y="72119"/>
                </a:cubicBezTo>
                <a:cubicBezTo>
                  <a:pt x="484585" y="133171"/>
                  <a:pt x="472646" y="105141"/>
                  <a:pt x="488272" y="152018"/>
                </a:cubicBezTo>
                <a:cubicBezTo>
                  <a:pt x="485313" y="166814"/>
                  <a:pt x="486880" y="183306"/>
                  <a:pt x="479394" y="196407"/>
                </a:cubicBezTo>
                <a:cubicBezTo>
                  <a:pt x="457242" y="235172"/>
                  <a:pt x="366345" y="206306"/>
                  <a:pt x="355107" y="205284"/>
                </a:cubicBezTo>
                <a:cubicBezTo>
                  <a:pt x="358066" y="184570"/>
                  <a:pt x="357368" y="162992"/>
                  <a:pt x="363985" y="143141"/>
                </a:cubicBezTo>
                <a:cubicBezTo>
                  <a:pt x="366632" y="135200"/>
                  <a:pt x="376511" y="131921"/>
                  <a:pt x="381740" y="125385"/>
                </a:cubicBezTo>
                <a:cubicBezTo>
                  <a:pt x="388405" y="117053"/>
                  <a:pt x="391950" y="106297"/>
                  <a:pt x="399495" y="98752"/>
                </a:cubicBezTo>
                <a:cubicBezTo>
                  <a:pt x="401769" y="96478"/>
                  <a:pt x="452817" y="58145"/>
                  <a:pt x="461639" y="54364"/>
                </a:cubicBezTo>
                <a:cubicBezTo>
                  <a:pt x="483038" y="45193"/>
                  <a:pt x="544086" y="39010"/>
                  <a:pt x="559293" y="36609"/>
                </a:cubicBezTo>
                <a:lnTo>
                  <a:pt x="665825" y="18853"/>
                </a:lnTo>
                <a:cubicBezTo>
                  <a:pt x="656947" y="15894"/>
                  <a:pt x="648270" y="12246"/>
                  <a:pt x="639192" y="9976"/>
                </a:cubicBezTo>
                <a:cubicBezTo>
                  <a:pt x="598518" y="-192"/>
                  <a:pt x="536970" y="-6132"/>
                  <a:pt x="665825" y="9976"/>
                </a:cubicBezTo>
                <a:cubicBezTo>
                  <a:pt x="668784" y="18854"/>
                  <a:pt x="676241" y="27378"/>
                  <a:pt x="674703" y="36609"/>
                </a:cubicBezTo>
                <a:cubicBezTo>
                  <a:pt x="672949" y="47133"/>
                  <a:pt x="661720" y="53699"/>
                  <a:pt x="656948" y="63242"/>
                </a:cubicBezTo>
                <a:cubicBezTo>
                  <a:pt x="646227" y="84684"/>
                  <a:pt x="651515" y="99548"/>
                  <a:pt x="630315" y="116508"/>
                </a:cubicBezTo>
                <a:cubicBezTo>
                  <a:pt x="623008" y="122354"/>
                  <a:pt x="603682" y="125385"/>
                  <a:pt x="603682" y="125385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 rot="20572594">
            <a:off x="8187524" y="1446047"/>
            <a:ext cx="117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LDA×w2v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自然言語処理領域のタスク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1869057"/>
            <a:ext cx="5698996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音声認識 </a:t>
            </a:r>
            <a:r>
              <a:rPr kumimoji="1"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kumimoji="1" lang="en-US" altLang="ja-JP" sz="2800" dirty="0" smtClean="0">
                <a:latin typeface="+mj-lt"/>
                <a:ea typeface="HGPｺﾞｼｯｸM" panose="020B0600000000000000" pitchFamily="50" charset="-128"/>
              </a:rPr>
              <a:t>Speech Recognition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機械翻訳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Machine Translation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感情分析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Sentiment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質問応答 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Question Answering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etc.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2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自然言語処理領域のタスク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1869057"/>
            <a:ext cx="2082621" cy="267765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音声認識</a:t>
            </a:r>
            <a:endParaRPr kumimoji="1" lang="en-US" altLang="ja-JP" sz="2800" dirty="0" smtClean="0">
              <a:latin typeface="+mj-lt"/>
              <a:ea typeface="HGPｺﾞｼｯｸM" panose="020B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機械翻訳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感情分析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質問応答</a:t>
            </a:r>
            <a:endParaRPr lang="en-US" altLang="ja-JP" sz="2800" dirty="0" smtClean="0">
              <a:latin typeface="+mj-lt"/>
              <a:ea typeface="HGｺﾞｼｯｸM" panose="020B0609000000000000" pitchFamily="49" charset="-128"/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011" y="2457056"/>
            <a:ext cx="924363" cy="9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ulius　音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78" y="2207838"/>
            <a:ext cx="2193487" cy="56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l="20859" t="3364" r="17444" b="6523"/>
          <a:stretch/>
        </p:blipFill>
        <p:spPr>
          <a:xfrm>
            <a:off x="6646064" y="3094388"/>
            <a:ext cx="1396533" cy="1147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88" y="3376320"/>
            <a:ext cx="857962" cy="8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612" y="4546713"/>
            <a:ext cx="3571539" cy="1464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70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タスクを細かく分解すると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1869057"/>
            <a:ext cx="5812104" cy="267765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形態素解析</a:t>
            </a:r>
            <a:r>
              <a:rPr kumimoji="1"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kumimoji="1"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kumimoji="1" lang="en-US" altLang="ja-JP" sz="2800" dirty="0" smtClean="0">
                <a:latin typeface="+mj-lt"/>
                <a:ea typeface="HGPｺﾞｼｯｸM" panose="020B0600000000000000" pitchFamily="50" charset="-128"/>
              </a:rPr>
              <a:t>Text Segmentation</a:t>
            </a:r>
          </a:p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類似度計算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Semantic Similarity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トピック判定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Topic Detection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etc.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3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タスクを細かく分解すると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1869057"/>
            <a:ext cx="5714706" cy="66486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類似度計算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Semantic Similarity</a:t>
            </a:r>
          </a:p>
        </p:txBody>
      </p:sp>
      <p:sp>
        <p:nvSpPr>
          <p:cNvPr id="4" name="メモ 3"/>
          <p:cNvSpPr/>
          <p:nvPr/>
        </p:nvSpPr>
        <p:spPr>
          <a:xfrm>
            <a:off x="1651119" y="3112069"/>
            <a:ext cx="860067" cy="93899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メモ 5"/>
          <p:cNvSpPr/>
          <p:nvPr/>
        </p:nvSpPr>
        <p:spPr>
          <a:xfrm>
            <a:off x="1803519" y="3264469"/>
            <a:ext cx="860067" cy="93899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メモ 6"/>
          <p:cNvSpPr/>
          <p:nvPr/>
        </p:nvSpPr>
        <p:spPr>
          <a:xfrm>
            <a:off x="1955919" y="3416869"/>
            <a:ext cx="860067" cy="93899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メモ 7"/>
          <p:cNvSpPr/>
          <p:nvPr/>
        </p:nvSpPr>
        <p:spPr>
          <a:xfrm>
            <a:off x="2108319" y="3569269"/>
            <a:ext cx="860067" cy="93899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メモ 8"/>
          <p:cNvSpPr/>
          <p:nvPr/>
        </p:nvSpPr>
        <p:spPr>
          <a:xfrm>
            <a:off x="2260719" y="3721669"/>
            <a:ext cx="860067" cy="938991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55918" y="5122789"/>
            <a:ext cx="1012467" cy="4798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6200000">
            <a:off x="3830786" y="3412151"/>
            <a:ext cx="325229" cy="715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675515" y="3378199"/>
            <a:ext cx="1826885" cy="825261"/>
          </a:xfrm>
          <a:prstGeom prst="roundRect">
            <a:avLst>
              <a:gd name="adj" fmla="val 75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+mj-lt"/>
              </a:rPr>
              <a:t>fastText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7142766" y="3412150"/>
            <a:ext cx="325229" cy="715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66496" y="3962160"/>
            <a:ext cx="882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lt"/>
                <a:ea typeface="HGPｺﾞｼｯｸM" panose="020B0600000000000000" pitchFamily="50" charset="-128"/>
              </a:rPr>
              <a:t>tweets</a:t>
            </a:r>
            <a:endParaRPr kumimoji="1" lang="ja-JP" altLang="en-US" sz="2000" dirty="0">
              <a:latin typeface="+mj-lt"/>
              <a:ea typeface="HGPｺﾞｼｯｸM" panose="020B0600000000000000" pitchFamily="50" charset="-128"/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8209529" y="3066929"/>
            <a:ext cx="1447800" cy="14478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+mj-lt"/>
              </a:rPr>
              <a:t>w2v</a:t>
            </a:r>
          </a:p>
          <a:p>
            <a:pPr algn="ctr"/>
            <a:r>
              <a:rPr lang="ja-JP" altLang="en-US" sz="2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辞書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68571" y="5116379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+mj-lt"/>
              </a:rPr>
              <a:t>Data</a:t>
            </a:r>
            <a:endParaRPr kumimoji="1" lang="ja-JP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51400" y="5128510"/>
            <a:ext cx="1535716" cy="474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30034" y="5122789"/>
            <a:ext cx="140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+mj-lt"/>
              </a:rPr>
              <a:t>Algorithm</a:t>
            </a:r>
            <a:endParaRPr kumimoji="1" lang="ja-JP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44731" y="5122100"/>
            <a:ext cx="1174787" cy="474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48765" y="511637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+mj-lt"/>
              </a:rPr>
              <a:t>Model</a:t>
            </a:r>
            <a:endParaRPr kumimoji="1" lang="ja-JP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38061" y="4162215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i="1" dirty="0"/>
              <a:t>b</a:t>
            </a:r>
            <a:r>
              <a:rPr kumimoji="1" lang="en-US" altLang="ja-JP" sz="1050" i="1" dirty="0" smtClean="0"/>
              <a:t>y Facebook</a:t>
            </a:r>
            <a:endParaRPr kumimoji="1" lang="ja-JP" altLang="en-US" sz="1050" i="1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60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タスクを細かく分解すると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0675" y="1869057"/>
            <a:ext cx="5714706" cy="66486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類似度計算 </a:t>
            </a:r>
            <a:r>
              <a:rPr lang="en-US" altLang="ja-JP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/ 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Semantic Similarity</a:t>
            </a:r>
          </a:p>
        </p:txBody>
      </p:sp>
      <p:sp>
        <p:nvSpPr>
          <p:cNvPr id="13" name="直方体 12"/>
          <p:cNvSpPr/>
          <p:nvPr/>
        </p:nvSpPr>
        <p:spPr>
          <a:xfrm>
            <a:off x="2964874" y="2989252"/>
            <a:ext cx="1447800" cy="14478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+mj-lt"/>
              </a:rPr>
              <a:t>w2v</a:t>
            </a:r>
          </a:p>
          <a:p>
            <a:pPr algn="ctr"/>
            <a:r>
              <a:rPr lang="ja-JP" altLang="en-US" sz="2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辞書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62741" y="3611601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“京都”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 rot="16200000">
            <a:off x="2573748" y="3656300"/>
            <a:ext cx="157282" cy="279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134786" y="2989252"/>
            <a:ext cx="5134739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ベクトル表現：　［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0.45872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0.3312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</a:t>
            </a:r>
            <a:r>
              <a:rPr lang="en-US" altLang="ja-JP" dirty="0" smtClean="0">
                <a:latin typeface="+mj-lt"/>
                <a:ea typeface="HGPｺﾞｼｯｸM" panose="020B0600000000000000" pitchFamily="50" charset="-128"/>
              </a:rPr>
              <a:t>0.6673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…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］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類似語リスト：　［“京都祇園”</a:t>
            </a:r>
            <a:r>
              <a:rPr kumimoji="1"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“京都清水寺”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…</a:t>
            </a:r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］</a:t>
            </a:r>
            <a:endParaRPr kumimoji="1"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…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5" name="下矢印 24"/>
          <p:cNvSpPr/>
          <p:nvPr/>
        </p:nvSpPr>
        <p:spPr>
          <a:xfrm rot="16200000">
            <a:off x="4691101" y="3413546"/>
            <a:ext cx="157282" cy="279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462741" y="5251427"/>
            <a:ext cx="19111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［“京都”</a:t>
            </a:r>
            <a:r>
              <a:rPr kumimoji="1"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, </a:t>
            </a:r>
            <a:r>
              <a:rPr kumimoji="1"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“東京”］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7" name="直方体 26"/>
          <p:cNvSpPr/>
          <p:nvPr/>
        </p:nvSpPr>
        <p:spPr>
          <a:xfrm>
            <a:off x="4071087" y="4654106"/>
            <a:ext cx="1447800" cy="14478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+mj-lt"/>
              </a:rPr>
              <a:t>w2v</a:t>
            </a:r>
          </a:p>
          <a:p>
            <a:pPr algn="ctr"/>
            <a:r>
              <a:rPr lang="ja-JP" altLang="en-US" sz="20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辞書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8" name="下矢印 27"/>
          <p:cNvSpPr/>
          <p:nvPr/>
        </p:nvSpPr>
        <p:spPr>
          <a:xfrm rot="16200000">
            <a:off x="3679961" y="5321154"/>
            <a:ext cx="157282" cy="279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6200000">
            <a:off x="5797314" y="5078400"/>
            <a:ext cx="157282" cy="279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196549" y="5033701"/>
            <a:ext cx="22317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lt"/>
              </a:rPr>
              <a:t>Similarity: 0.542234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2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6318909" y="3197726"/>
            <a:ext cx="445878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Congress adopted the Jerusalem Embassy Act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377151" y="3244525"/>
            <a:ext cx="898635" cy="275235"/>
          </a:xfrm>
          <a:prstGeom prst="rect">
            <a:avLst/>
          </a:prstGeom>
          <a:solidFill>
            <a:schemeClr val="accent6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298801" y="3244524"/>
            <a:ext cx="773144" cy="275235"/>
          </a:xfrm>
          <a:prstGeom prst="rect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481612" y="3244524"/>
            <a:ext cx="2198223" cy="275235"/>
          </a:xfrm>
          <a:prstGeom prst="rect">
            <a:avLst/>
          </a:prstGeom>
          <a:solidFill>
            <a:srgbClr val="269A97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1100" y="89535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自然言語処理</a:t>
            </a:r>
            <a:r>
              <a:rPr lang="ja-JP" altLang="en-US" sz="3600" dirty="0" smtClean="0">
                <a:latin typeface="HGSｺﾞｼｯｸM" panose="020B0600000000000000" pitchFamily="50" charset="-128"/>
                <a:ea typeface="HGSｺﾞｼｯｸM" panose="020B0600000000000000" pitchFamily="50" charset="-128"/>
                <a:cs typeface="Arial Unicode MS" panose="020B0604020202020204" pitchFamily="50" charset="-128"/>
              </a:rPr>
              <a:t>って何が難しい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9861" y="2050361"/>
            <a:ext cx="2082621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言語表現</a:t>
            </a:r>
            <a:endParaRPr kumimoji="1" lang="en-US" altLang="ja-JP" sz="28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98556" y="2050361"/>
            <a:ext cx="2800767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8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データの取得</a:t>
            </a:r>
            <a:endParaRPr kumimoji="1" lang="en-US" altLang="ja-JP" sz="28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9546" t="33905" r="18288" b="10636"/>
          <a:stretch/>
        </p:blipFill>
        <p:spPr>
          <a:xfrm>
            <a:off x="1270113" y="3297705"/>
            <a:ext cx="4127147" cy="2468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1270113" y="292249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/>
              <a:t>ドキュメント</a:t>
            </a:r>
            <a:endParaRPr kumimoji="1" lang="ja-JP" altLang="en-US" i="1" dirty="0"/>
          </a:p>
        </p:txBody>
      </p:sp>
      <p:sp>
        <p:nvSpPr>
          <p:cNvPr id="8" name="正方形/長方形 7"/>
          <p:cNvSpPr/>
          <p:nvPr/>
        </p:nvSpPr>
        <p:spPr>
          <a:xfrm>
            <a:off x="1699959" y="4797004"/>
            <a:ext cx="2209126" cy="233087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4012707" y="3382392"/>
            <a:ext cx="2139518" cy="1414612"/>
          </a:xfrm>
          <a:prstGeom prst="bentConnector3">
            <a:avLst>
              <a:gd name="adj1" fmla="val 57469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861221" y="35665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/>
              <a:t>文章</a:t>
            </a:r>
            <a:endParaRPr kumimoji="1" lang="ja-JP" altLang="en-US" i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51679" y="4493172"/>
            <a:ext cx="12938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kumimoji="1" lang="en-US" altLang="ja-JP" dirty="0" smtClean="0"/>
              <a:t>ongress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adopt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945495" y="51282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1" dirty="0" smtClean="0"/>
              <a:t>単語</a:t>
            </a:r>
            <a:endParaRPr kumimoji="1" lang="ja-JP" altLang="en-US" i="1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26468" y="3567058"/>
            <a:ext cx="0" cy="84728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35917" y="3567058"/>
            <a:ext cx="2626" cy="8472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 rot="5400000">
            <a:off x="7781891" y="3640680"/>
            <a:ext cx="840033" cy="692790"/>
          </a:xfrm>
          <a:prstGeom prst="bentConnector3">
            <a:avLst>
              <a:gd name="adj1" fmla="val 50000"/>
            </a:avLst>
          </a:prstGeom>
          <a:ln w="28575">
            <a:solidFill>
              <a:srgbClr val="269A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44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単語をベクトルで表現する：</a:t>
            </a:r>
            <a:r>
              <a:rPr lang="en-US" altLang="ja-JP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Ⅰ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13950"/>
              </p:ext>
            </p:extLst>
          </p:nvPr>
        </p:nvGraphicFramePr>
        <p:xfrm>
          <a:off x="1882538" y="3439593"/>
          <a:ext cx="5434285" cy="1694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2906"/>
                <a:gridCol w="823020"/>
                <a:gridCol w="800828"/>
                <a:gridCol w="780393"/>
                <a:gridCol w="811924"/>
                <a:gridCol w="725214"/>
              </a:tblGrid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congress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1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…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adopt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1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Jerusalem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1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テキスト ボックス 42"/>
          <p:cNvSpPr txBox="1"/>
          <p:nvPr/>
        </p:nvSpPr>
        <p:spPr>
          <a:xfrm>
            <a:off x="1590675" y="1869057"/>
            <a:ext cx="6480941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シンプル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な考え方：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One-hot encoding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87944" y="2935097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ドキュメントの中のユニークな単語をリストアップし、各単語に番号を付ける</a:t>
            </a:r>
            <a:endParaRPr kumimoji="1" lang="ja-JP" altLang="en-US" i="1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181100" y="89535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単語をベクトルで表現する：</a:t>
            </a:r>
            <a:r>
              <a:rPr lang="en-US" altLang="ja-JP" sz="3600" dirty="0" smtClean="0">
                <a:latin typeface="+mj-lt"/>
                <a:ea typeface="HGSｺﾞｼｯｸM" panose="020B0600000000000000" pitchFamily="50" charset="-128"/>
                <a:cs typeface="Arial Unicode MS" panose="020B0604020202020204" pitchFamily="50" charset="-128"/>
              </a:rPr>
              <a:t>Ⅰ</a:t>
            </a:r>
            <a:endParaRPr kumimoji="1" lang="ja-JP" altLang="en-US" sz="3600" dirty="0">
              <a:latin typeface="HGSｺﾞｼｯｸM" panose="020B0600000000000000" pitchFamily="50" charset="-128"/>
              <a:ea typeface="HGSｺﾞｼｯｸM" panose="020B0600000000000000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13950"/>
              </p:ext>
            </p:extLst>
          </p:nvPr>
        </p:nvGraphicFramePr>
        <p:xfrm>
          <a:off x="1882538" y="3439593"/>
          <a:ext cx="5434285" cy="1694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2906"/>
                <a:gridCol w="823020"/>
                <a:gridCol w="800828"/>
                <a:gridCol w="780393"/>
                <a:gridCol w="811924"/>
                <a:gridCol w="725214"/>
              </a:tblGrid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congress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0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1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latin typeface="+mj-lt"/>
                        </a:rPr>
                        <a:t>…</a:t>
                      </a:r>
                      <a:endParaRPr kumimoji="1" lang="ja-JP" altLang="en-US" b="0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adopt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1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Jerusalem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0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1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  <a:tr h="4236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j-lt"/>
                        </a:rPr>
                        <a:t>…</a:t>
                      </a:r>
                      <a:endParaRPr kumimoji="1" lang="ja-JP" altLang="en-US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テキスト ボックス 42"/>
          <p:cNvSpPr txBox="1"/>
          <p:nvPr/>
        </p:nvSpPr>
        <p:spPr>
          <a:xfrm>
            <a:off x="1590675" y="1869057"/>
            <a:ext cx="6480941" cy="738664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+mj-lt"/>
                <a:ea typeface="HGｺﾞｼｯｸM" panose="020B0609000000000000" pitchFamily="49" charset="-128"/>
              </a:rPr>
              <a:t>シンプル</a:t>
            </a:r>
            <a:r>
              <a:rPr lang="ja-JP" altLang="en-US" sz="2800" dirty="0" smtClean="0">
                <a:latin typeface="+mj-lt"/>
                <a:ea typeface="HGｺﾞｼｯｸM" panose="020B0609000000000000" pitchFamily="49" charset="-128"/>
              </a:rPr>
              <a:t>な考え方：</a:t>
            </a:r>
            <a:r>
              <a:rPr lang="en-US" altLang="ja-JP" sz="2800" dirty="0" smtClean="0">
                <a:latin typeface="+mj-lt"/>
                <a:ea typeface="HGｺﾞｼｯｸM" panose="020B0609000000000000" pitchFamily="49" charset="-128"/>
              </a:rPr>
              <a:t>One-hot encoding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87944" y="2935097"/>
            <a:ext cx="700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ドキュメントの中のユニークな単語をリストアップし、各単語に番号を付ける</a:t>
            </a:r>
            <a:endParaRPr kumimoji="1" lang="ja-JP" altLang="en-US" i="1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4" name="右中かっこ 3"/>
          <p:cNvSpPr/>
          <p:nvPr/>
        </p:nvSpPr>
        <p:spPr>
          <a:xfrm rot="5400000">
            <a:off x="5215873" y="3834305"/>
            <a:ext cx="301925" cy="3172109"/>
          </a:xfrm>
          <a:prstGeom prst="rightBrace">
            <a:avLst>
              <a:gd name="adj1" fmla="val 42618"/>
              <a:gd name="adj2" fmla="val 493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0452" y="5706486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次元数は問題になる</a:t>
            </a:r>
            <a:endParaRPr kumimoji="1" lang="ja-JP" altLang="en-US" dirty="0">
              <a:solidFill>
                <a:srgbClr val="FF0000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BE46-D401-4157-B133-259E207EBD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2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678</Words>
  <Application>Microsoft Office PowerPoint</Application>
  <PresentationFormat>ワイド画面</PresentationFormat>
  <Paragraphs>272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30" baseType="lpstr">
      <vt:lpstr>Arial Unicode MS</vt:lpstr>
      <vt:lpstr>HGPｺﾞｼｯｸE</vt:lpstr>
      <vt:lpstr>HGPｺﾞｼｯｸM</vt:lpstr>
      <vt:lpstr>HGSｺﾞｼｯｸM</vt:lpstr>
      <vt:lpstr>HGｺﾞｼｯｸM</vt:lpstr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yiyan_liu</dc:creator>
  <cp:lastModifiedBy>yiyan_liu</cp:lastModifiedBy>
  <cp:revision>143</cp:revision>
  <dcterms:created xsi:type="dcterms:W3CDTF">2017-08-29T04:53:37Z</dcterms:created>
  <dcterms:modified xsi:type="dcterms:W3CDTF">2017-12-13T08:47:14Z</dcterms:modified>
</cp:coreProperties>
</file>