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800225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3138" y="-138"/>
      </p:cViewPr>
      <p:guideLst>
        <p:guide orient="horz" pos="567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udel\Desktop\plt%20proteome\between%20donors\relative%20quantific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ir.uib.no\Home2\mva037\papers\2012\post%20quantification%20review\revision\illustrations\rati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b-NO"/>
  <c:chart>
    <c:autoTitleDeleted val="1"/>
    <c:plotArea>
      <c:layout>
        <c:manualLayout>
          <c:layoutTarget val="inner"/>
          <c:xMode val="edge"/>
          <c:yMode val="edge"/>
          <c:x val="4.3612124060778482E-2"/>
          <c:y val="8.0278771323534536E-4"/>
          <c:w val="0.91724046521678115"/>
          <c:h val="0.94372713114022588"/>
        </c:manualLayout>
      </c:layout>
      <c:scatterChart>
        <c:scatterStyle val="smoothMarker"/>
        <c:ser>
          <c:idx val="0"/>
          <c:order val="0"/>
          <c:tx>
            <c:v>experiment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Tabelle1!$P$2:$P$42</c:f>
              <c:numCache>
                <c:formatCode>General</c:formatCode>
                <c:ptCount val="41"/>
                <c:pt idx="0">
                  <c:v>9.4406087628592344E-2</c:v>
                </c:pt>
                <c:pt idx="1">
                  <c:v>0.10592537251772889</c:v>
                </c:pt>
                <c:pt idx="2">
                  <c:v>0.1188502227437018</c:v>
                </c:pt>
                <c:pt idx="3">
                  <c:v>0.1333521432163324</c:v>
                </c:pt>
                <c:pt idx="4">
                  <c:v>0.14962356560944326</c:v>
                </c:pt>
                <c:pt idx="5">
                  <c:v>0.16788040181225605</c:v>
                </c:pt>
                <c:pt idx="6">
                  <c:v>0.18836490894898003</c:v>
                </c:pt>
                <c:pt idx="7">
                  <c:v>0.21134890398366468</c:v>
                </c:pt>
                <c:pt idx="8">
                  <c:v>0.23713737056616552</c:v>
                </c:pt>
                <c:pt idx="9">
                  <c:v>0.26607250597988102</c:v>
                </c:pt>
                <c:pt idx="10">
                  <c:v>0.298538261891796</c:v>
                </c:pt>
                <c:pt idx="11">
                  <c:v>0.33496543915782773</c:v>
                </c:pt>
                <c:pt idx="12">
                  <c:v>0.37583740428844498</c:v>
                </c:pt>
                <c:pt idx="13">
                  <c:v>0.42169650342858322</c:v>
                </c:pt>
                <c:pt idx="14">
                  <c:v>0.47315125896148152</c:v>
                </c:pt>
                <c:pt idx="15">
                  <c:v>0.53088444423098968</c:v>
                </c:pt>
                <c:pt idx="16">
                  <c:v>0.59566214352901181</c:v>
                </c:pt>
                <c:pt idx="17">
                  <c:v>0.66834391756861633</c:v>
                </c:pt>
                <c:pt idx="18">
                  <c:v>0.74989420933245754</c:v>
                </c:pt>
                <c:pt idx="19">
                  <c:v>0.84139514164519724</c:v>
                </c:pt>
                <c:pt idx="20">
                  <c:v>0.9440608762859235</c:v>
                </c:pt>
                <c:pt idx="21">
                  <c:v>1.0592537251772889</c:v>
                </c:pt>
                <c:pt idx="22">
                  <c:v>1.1885022274370185</c:v>
                </c:pt>
                <c:pt idx="23">
                  <c:v>1.3335214321633237</c:v>
                </c:pt>
                <c:pt idx="24">
                  <c:v>1.4962356560944332</c:v>
                </c:pt>
                <c:pt idx="25">
                  <c:v>1.6788040181225603</c:v>
                </c:pt>
                <c:pt idx="26">
                  <c:v>1.8836490894898006</c:v>
                </c:pt>
                <c:pt idx="27">
                  <c:v>2.1134890398366468</c:v>
                </c:pt>
                <c:pt idx="28">
                  <c:v>2.3713737056616555</c:v>
                </c:pt>
                <c:pt idx="29">
                  <c:v>2.6607250597988097</c:v>
                </c:pt>
                <c:pt idx="30">
                  <c:v>2.9853826189179604</c:v>
                </c:pt>
                <c:pt idx="31">
                  <c:v>3.3496543915782766</c:v>
                </c:pt>
                <c:pt idx="32">
                  <c:v>3.758374042884443</c:v>
                </c:pt>
                <c:pt idx="33">
                  <c:v>4.2169650342858231</c:v>
                </c:pt>
                <c:pt idx="34">
                  <c:v>4.7315125896148063</c:v>
                </c:pt>
                <c:pt idx="35">
                  <c:v>5.3088444423098844</c:v>
                </c:pt>
                <c:pt idx="36">
                  <c:v>5.9566214352901081</c:v>
                </c:pt>
                <c:pt idx="37">
                  <c:v>6.6834391756861464</c:v>
                </c:pt>
                <c:pt idx="38">
                  <c:v>7.4989420933245601</c:v>
                </c:pt>
                <c:pt idx="39">
                  <c:v>8.4139514164519511</c:v>
                </c:pt>
                <c:pt idx="40">
                  <c:v>9.4406087628592328</c:v>
                </c:pt>
              </c:numCache>
            </c:numRef>
          </c:xVal>
          <c:yVal>
            <c:numRef>
              <c:f>Tabelle1!$R$2:$R$42</c:f>
              <c:numCache>
                <c:formatCode>0.0%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1.0700909577314073E-3</c:v>
                </c:pt>
                <c:pt idx="10">
                  <c:v>0</c:v>
                </c:pt>
                <c:pt idx="11">
                  <c:v>5.3504547886570365E-4</c:v>
                </c:pt>
                <c:pt idx="12">
                  <c:v>1.0700909577314073E-3</c:v>
                </c:pt>
                <c:pt idx="13">
                  <c:v>2.140181915462815E-3</c:v>
                </c:pt>
                <c:pt idx="14">
                  <c:v>5.3504547886570374E-3</c:v>
                </c:pt>
                <c:pt idx="15">
                  <c:v>8.5607276618512567E-3</c:v>
                </c:pt>
                <c:pt idx="16">
                  <c:v>1.2306046013911182E-2</c:v>
                </c:pt>
                <c:pt idx="17">
                  <c:v>3.5313001605136445E-2</c:v>
                </c:pt>
                <c:pt idx="18">
                  <c:v>5.7249866238630293E-2</c:v>
                </c:pt>
                <c:pt idx="19">
                  <c:v>0.14125200642054575</c:v>
                </c:pt>
                <c:pt idx="20">
                  <c:v>0.23542001070090959</c:v>
                </c:pt>
                <c:pt idx="21">
                  <c:v>0.25575173889780634</c:v>
                </c:pt>
                <c:pt idx="22">
                  <c:v>0.1476725521669342</c:v>
                </c:pt>
                <c:pt idx="23">
                  <c:v>4.7084002140181914E-2</c:v>
                </c:pt>
                <c:pt idx="24">
                  <c:v>2.3542001070090957E-2</c:v>
                </c:pt>
                <c:pt idx="25">
                  <c:v>1.0165864098448371E-2</c:v>
                </c:pt>
                <c:pt idx="26">
                  <c:v>5.8855002675227393E-3</c:v>
                </c:pt>
                <c:pt idx="27">
                  <c:v>4.2803638309256301E-3</c:v>
                </c:pt>
                <c:pt idx="28">
                  <c:v>2.140181915462815E-3</c:v>
                </c:pt>
                <c:pt idx="29">
                  <c:v>1.605136436597111E-3</c:v>
                </c:pt>
                <c:pt idx="30">
                  <c:v>5.3504547886570365E-4</c:v>
                </c:pt>
                <c:pt idx="31">
                  <c:v>0</c:v>
                </c:pt>
                <c:pt idx="32">
                  <c:v>5.3504547886570365E-4</c:v>
                </c:pt>
                <c:pt idx="33">
                  <c:v>0</c:v>
                </c:pt>
                <c:pt idx="34">
                  <c:v>0</c:v>
                </c:pt>
                <c:pt idx="35">
                  <c:v>5.3504547886570365E-4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yVal>
          <c:smooth val="1"/>
        </c:ser>
        <c:dLbls/>
        <c:axId val="75162368"/>
        <c:axId val="75163904"/>
      </c:scatterChart>
      <c:valAx>
        <c:axId val="75162368"/>
        <c:scaling>
          <c:logBase val="10"/>
          <c:orientation val="minMax"/>
          <c:min val="0.1"/>
        </c:scaling>
        <c:delete val="1"/>
        <c:axPos val="b"/>
        <c:numFmt formatCode="General" sourceLinked="1"/>
        <c:tickLblPos val="none"/>
        <c:crossAx val="75163904"/>
        <c:crosses val="autoZero"/>
        <c:crossBetween val="midCat"/>
      </c:valAx>
      <c:valAx>
        <c:axId val="75163904"/>
        <c:scaling>
          <c:orientation val="minMax"/>
          <c:max val="0.28000000000000008"/>
          <c:min val="0"/>
        </c:scaling>
        <c:delete val="1"/>
        <c:axPos val="l"/>
        <c:numFmt formatCode="0%" sourceLinked="0"/>
        <c:tickLblPos val="none"/>
        <c:crossAx val="75162368"/>
        <c:crossesAt val="0.1"/>
        <c:crossBetween val="midCat"/>
      </c:valAx>
    </c:plotArea>
    <c:plotVisOnly val="1"/>
    <c:dispBlanksAs val="gap"/>
  </c:chart>
  <c:txPr>
    <a:bodyPr/>
    <a:lstStyle/>
    <a:p>
      <a:pPr>
        <a:defRPr sz="1600"/>
      </a:pPr>
      <a:endParaRPr lang="nb-NO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b-NO"/>
  <c:chart>
    <c:autoTitleDeleted val="1"/>
    <c:plotArea>
      <c:layout>
        <c:manualLayout>
          <c:layoutTarget val="inner"/>
          <c:xMode val="edge"/>
          <c:yMode val="edge"/>
          <c:x val="2.5207542703056956E-2"/>
          <c:y val="0"/>
          <c:w val="0.94958491459388616"/>
          <c:h val="0.92383907954626521"/>
        </c:manualLayout>
      </c:layout>
      <c:barChart>
        <c:barDir val="col"/>
        <c:grouping val="clustered"/>
        <c:ser>
          <c:idx val="0"/>
          <c:order val="0"/>
          <c:tx>
            <c:strRef>
              <c:f>'Ark1'!$A$4</c:f>
              <c:strCache>
                <c:ptCount val="1"/>
                <c:pt idx="0">
                  <c:v>median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chemeClr val="accent4"/>
              </a:solidFill>
            </c:spPr>
          </c:dPt>
          <c:dPt>
            <c:idx val="3"/>
            <c:spPr>
              <a:solidFill>
                <a:schemeClr val="accent6">
                  <a:lumMod val="75000"/>
                </a:schemeClr>
              </a:solidFill>
            </c:spPr>
          </c:dPt>
          <c:errBars>
            <c:errBarType val="both"/>
            <c:errValType val="cust"/>
            <c:plus>
              <c:numRef>
                <c:f>'Ark1'!$B$6:$E$6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1.1000000000000001</c:v>
                  </c:pt>
                  <c:pt idx="2">
                    <c:v>1</c:v>
                  </c:pt>
                  <c:pt idx="3">
                    <c:v>1</c:v>
                  </c:pt>
                </c:numCache>
              </c:numRef>
            </c:plus>
            <c:minus>
              <c:numRef>
                <c:f>'Ark1'!$B$5:$E$5</c:f>
                <c:numCache>
                  <c:formatCode>General</c:formatCode>
                  <c:ptCount val="4"/>
                  <c:pt idx="0">
                    <c:v>0.4</c:v>
                  </c:pt>
                  <c:pt idx="1">
                    <c:v>0.70000000000000007</c:v>
                  </c:pt>
                  <c:pt idx="2">
                    <c:v>1.2</c:v>
                  </c:pt>
                  <c:pt idx="3">
                    <c:v>1</c:v>
                  </c:pt>
                </c:numCache>
              </c:numRef>
            </c:minus>
            <c:spPr>
              <a:ln w="15875">
                <a:headEnd w="lg" len="lg"/>
                <a:tailEnd w="lg" len="lg"/>
              </a:ln>
            </c:spPr>
          </c:errBars>
          <c:val>
            <c:numRef>
              <c:f>'Ark1'!$B$4:$E$4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/>
        <c:axId val="75455872"/>
        <c:axId val="75465856"/>
      </c:barChart>
      <c:catAx>
        <c:axId val="75455872"/>
        <c:scaling>
          <c:orientation val="minMax"/>
        </c:scaling>
        <c:axPos val="b"/>
        <c:tickLblPos val="nextTo"/>
        <c:spPr>
          <a:ln w="50800"/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nb-NO"/>
          </a:p>
        </c:txPr>
        <c:crossAx val="75465856"/>
        <c:crosses val="autoZero"/>
        <c:auto val="1"/>
        <c:lblAlgn val="ctr"/>
        <c:lblOffset val="100"/>
      </c:catAx>
      <c:valAx>
        <c:axId val="75465856"/>
        <c:scaling>
          <c:orientation val="minMax"/>
        </c:scaling>
        <c:delete val="1"/>
        <c:axPos val="l"/>
        <c:numFmt formatCode="General" sourceLinked="1"/>
        <c:tickLblPos val="none"/>
        <c:crossAx val="75455872"/>
        <c:crosses val="autoZero"/>
        <c:crossBetween val="between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10103" y="5592375"/>
            <a:ext cx="9181147" cy="385881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20203" y="10201281"/>
            <a:ext cx="7560946" cy="46005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7830980" y="720928"/>
            <a:ext cx="2430304" cy="15360252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540070" y="720928"/>
            <a:ext cx="7110889" cy="15360252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53235" y="11568115"/>
            <a:ext cx="9181147" cy="35754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53235" y="7630130"/>
            <a:ext cx="9181147" cy="39379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40068" y="4200528"/>
            <a:ext cx="4770596" cy="11880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490687" y="4200528"/>
            <a:ext cx="4770596" cy="11880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068" y="4029678"/>
            <a:ext cx="4772472" cy="16793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40068" y="5709049"/>
            <a:ext cx="4772472" cy="1037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486937" y="4029678"/>
            <a:ext cx="4774346" cy="16793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486937" y="5709049"/>
            <a:ext cx="4774346" cy="1037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0069" y="716761"/>
            <a:ext cx="3553570" cy="3050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223028" y="716760"/>
            <a:ext cx="6038256" cy="1536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540069" y="3767139"/>
            <a:ext cx="3553570" cy="1231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117141" y="12601577"/>
            <a:ext cx="6480810" cy="14876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117141" y="1608537"/>
            <a:ext cx="6480810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117141" y="14089267"/>
            <a:ext cx="6480810" cy="21127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40068" y="720926"/>
            <a:ext cx="9721216" cy="3000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068" y="4200528"/>
            <a:ext cx="9721216" cy="1188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40068" y="16685423"/>
            <a:ext cx="2520316" cy="95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pPr/>
              <a:t>08.06.2013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690464" y="16685423"/>
            <a:ext cx="3420427" cy="95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740968" y="16685423"/>
            <a:ext cx="2520316" cy="95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chart" Target="../charts/chart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chart" Target="../charts/char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357"/>
          <p:cNvSpPr/>
          <p:nvPr/>
        </p:nvSpPr>
        <p:spPr>
          <a:xfrm>
            <a:off x="0" y="0"/>
            <a:ext cx="10801350" cy="18002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359" name="Picture 30" descr="\\eir.uib.no\Home2\mva037\Settings\Desktop\reactome\PNG\Diagram of ABC-family proteins mediated trans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8627" y="10225261"/>
            <a:ext cx="5588785" cy="277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0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325229"/>
              </p:ext>
            </p:extLst>
          </p:nvPr>
        </p:nvGraphicFramePr>
        <p:xfrm>
          <a:off x="4935136" y="6304275"/>
          <a:ext cx="5544667" cy="322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1" name="Chart 3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35673496"/>
              </p:ext>
            </p:extLst>
          </p:nvPr>
        </p:nvGraphicFramePr>
        <p:xfrm>
          <a:off x="4936588" y="5893368"/>
          <a:ext cx="5541992" cy="37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203021" y="551971"/>
            <a:ext cx="2864929" cy="1824518"/>
            <a:chOff x="1203021" y="551971"/>
            <a:chExt cx="2864929" cy="1824518"/>
          </a:xfrm>
        </p:grpSpPr>
        <p:grpSp>
          <p:nvGrpSpPr>
            <p:cNvPr id="362" name="Group 361"/>
            <p:cNvGrpSpPr>
              <a:grpSpLocks noChangeAspect="1"/>
            </p:cNvGrpSpPr>
            <p:nvPr/>
          </p:nvGrpSpPr>
          <p:grpSpPr>
            <a:xfrm>
              <a:off x="2992285" y="568645"/>
              <a:ext cx="1075665" cy="1807844"/>
              <a:chOff x="4245168" y="119172"/>
              <a:chExt cx="1540167" cy="2907542"/>
            </a:xfrm>
          </p:grpSpPr>
          <p:grpSp>
            <p:nvGrpSpPr>
              <p:cNvPr id="363" name="Group 362"/>
              <p:cNvGrpSpPr/>
              <p:nvPr/>
            </p:nvGrpSpPr>
            <p:grpSpPr>
              <a:xfrm>
                <a:off x="4406739" y="119172"/>
                <a:ext cx="1378596" cy="2304256"/>
                <a:chOff x="4240596" y="632520"/>
                <a:chExt cx="1378596" cy="2304256"/>
              </a:xfrm>
            </p:grpSpPr>
            <p:pic>
              <p:nvPicPr>
                <p:cNvPr id="369" name="Picture 9" descr="\\eir.uib.no\Home2\mva037\papers\2012\post quantification review\revision\illustrations\eppendorf blue background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5104" y="776536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0" name="Rectangle 369"/>
                <p:cNvSpPr/>
                <p:nvPr/>
              </p:nvSpPr>
              <p:spPr>
                <a:xfrm>
                  <a:off x="4251040" y="632520"/>
                  <a:ext cx="1368152" cy="2304256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dirty="0"/>
                </a:p>
              </p:txBody>
            </p:sp>
            <p:pic>
              <p:nvPicPr>
                <p:cNvPr id="371" name="Picture 9" descr="\\eir.uib.no\Home2\mva037\papers\2012\post quantification review\revision\illustrations\eppendorf blue background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81088" y="874033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2" name="Rectangle 371"/>
                <p:cNvSpPr/>
                <p:nvPr/>
              </p:nvSpPr>
              <p:spPr>
                <a:xfrm>
                  <a:off x="4247060" y="632520"/>
                  <a:ext cx="1368152" cy="2304256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dirty="0"/>
                </a:p>
              </p:txBody>
            </p:sp>
            <p:pic>
              <p:nvPicPr>
                <p:cNvPr id="373" name="Picture 9" descr="\\eir.uib.no\Home2\mva037\papers\2012\post quantification review\revision\illustrations\eppendorf blue background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7072" y="1018049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4" name="Rectangle 373"/>
                <p:cNvSpPr/>
                <p:nvPr/>
              </p:nvSpPr>
              <p:spPr>
                <a:xfrm>
                  <a:off x="4240596" y="632520"/>
                  <a:ext cx="1368152" cy="2304256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dirty="0"/>
                </a:p>
              </p:txBody>
            </p:sp>
            <p:pic>
              <p:nvPicPr>
                <p:cNvPr id="375" name="Picture 9" descr="\\eir.uib.no\Home2\mva037\papers\2012\post quantification review\revision\illustrations\eppendorf blue background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3056" y="1162065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4" name="TextBox 363"/>
              <p:cNvSpPr txBox="1"/>
              <p:nvPr/>
            </p:nvSpPr>
            <p:spPr>
              <a:xfrm>
                <a:off x="4245168" y="2432720"/>
                <a:ext cx="1274125" cy="59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Control</a:t>
                </a:r>
                <a:endParaRPr lang="nb-NO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65" name="Picture 18" descr="\\eir.uib.no\Home2\mva037\papers\2012\post quantification review\revision\illustrations\P0823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5887" y="1357395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6" name="Picture 19" descr="\\eir.uib.no\Home2\mva037\papers\2012\post quantification review\revision\illustrations\P1102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2839" y="1006674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7" name="Picture 20" descr="\\eir.uib.no\Home2\mva037\papers\2012\post quantification review\revision\illustrations\P21333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3215" y="1156867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8" name="Picture 21" descr="\\eir.uib.no\Home2\mva037\papers\2012\post quantification review\revision\illustrations\P60709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231" y="1587630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6" name="Group 375"/>
            <p:cNvGrpSpPr>
              <a:grpSpLocks noChangeAspect="1"/>
            </p:cNvGrpSpPr>
            <p:nvPr/>
          </p:nvGrpSpPr>
          <p:grpSpPr>
            <a:xfrm>
              <a:off x="1203021" y="551971"/>
              <a:ext cx="961737" cy="1809940"/>
              <a:chOff x="1375328" y="119172"/>
              <a:chExt cx="1427727" cy="2906675"/>
            </a:xfrm>
          </p:grpSpPr>
          <p:grpSp>
            <p:nvGrpSpPr>
              <p:cNvPr id="377" name="Group 376"/>
              <p:cNvGrpSpPr/>
              <p:nvPr/>
            </p:nvGrpSpPr>
            <p:grpSpPr>
              <a:xfrm>
                <a:off x="1434903" y="119172"/>
                <a:ext cx="1368152" cy="2304256"/>
                <a:chOff x="1268760" y="632520"/>
                <a:chExt cx="1368152" cy="2304256"/>
              </a:xfrm>
            </p:grpSpPr>
            <p:pic>
              <p:nvPicPr>
                <p:cNvPr id="383" name="Picture 10" descr="\\eir.uib.no\Home2\mva037\papers\2012\post quantification review\revision\illustrations\eppendorf red background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4784" y="776537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4" name="Rectangle 383"/>
                <p:cNvSpPr/>
                <p:nvPr/>
              </p:nvSpPr>
              <p:spPr>
                <a:xfrm>
                  <a:off x="1268760" y="632520"/>
                  <a:ext cx="1368152" cy="2304256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dirty="0"/>
                </a:p>
              </p:txBody>
            </p:sp>
            <p:pic>
              <p:nvPicPr>
                <p:cNvPr id="385" name="Picture 10" descr="\\eir.uib.no\Home2\mva037\papers\2012\post quantification review\revision\illustrations\eppendorf red background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00768" y="874034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Rectangle 385"/>
                <p:cNvSpPr/>
                <p:nvPr/>
              </p:nvSpPr>
              <p:spPr>
                <a:xfrm>
                  <a:off x="1268760" y="632520"/>
                  <a:ext cx="1368152" cy="2304256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dirty="0"/>
                </a:p>
              </p:txBody>
            </p:sp>
            <p:pic>
              <p:nvPicPr>
                <p:cNvPr id="387" name="Picture 10" descr="\\eir.uib.no\Home2\mva037\papers\2012\post quantification review\revision\illustrations\eppendorf red background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752" y="1018050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8" name="Rectangle 387"/>
                <p:cNvSpPr/>
                <p:nvPr/>
              </p:nvSpPr>
              <p:spPr>
                <a:xfrm>
                  <a:off x="1268760" y="632520"/>
                  <a:ext cx="1368152" cy="2304256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dirty="0"/>
                </a:p>
              </p:txBody>
            </p:sp>
            <p:pic>
              <p:nvPicPr>
                <p:cNvPr id="389" name="Picture 10" descr="\\eir.uib.no\Home2\mva037\papers\2012\post quantification review\revision\illustrations\eppendorf red background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12736" y="1162066"/>
                  <a:ext cx="720000" cy="170270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78" name="TextBox 377"/>
              <p:cNvSpPr txBox="1"/>
              <p:nvPr/>
            </p:nvSpPr>
            <p:spPr>
              <a:xfrm>
                <a:off x="1375328" y="2432718"/>
                <a:ext cx="1289230" cy="593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Patient</a:t>
                </a:r>
                <a:endParaRPr lang="nb-NO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79" name="Picture 18" descr="\\eir.uib.no\Home2\mva037\papers\2012\post quantification review\revision\illustrations\P08238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943" y="967736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0" name="Picture 19" descr="\\eir.uib.no\Home2\mva037\papers\2012\post quantification review\revision\illustrations\P11021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91" y="1483230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1" name="Picture 20" descr="\\eir.uib.no\Home2\mva037\papers\2012\post quantification review\revision\illustrations\P21333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6968" y="1685128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2" name="Picture 21" descr="\\eir.uib.no\Home2\mva037\papers\2012\post quantification review\revision\illustrations\P60709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2895" y="1271300"/>
                <a:ext cx="450000" cy="378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90" name="Picture 22" descr="\\eir.uib.no\Home2\mva037\papers\2012\post quantification review\revision\illustrations\P08238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075" y="5418720"/>
            <a:ext cx="1260000" cy="10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3" descr="\\eir.uib.no\Home2\mva037\papers\2012\post quantification review\revision\illustrations\P1102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9153" y="7533548"/>
            <a:ext cx="1260000" cy="10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4" descr="\\eir.uib.no\Home2\mva037\papers\2012\post quantification review\revision\illustrations\P21333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7584" y="6735854"/>
            <a:ext cx="1260000" cy="10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5" descr="\\eir.uib.no\Home2\mva037\papers\2012\post quantification review\revision\illustrations\P6070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923" y="7045382"/>
            <a:ext cx="1260000" cy="10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TextBox 396"/>
          <p:cNvSpPr txBox="1"/>
          <p:nvPr/>
        </p:nvSpPr>
        <p:spPr>
          <a:xfrm>
            <a:off x="8962909" y="16777989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accent3">
                    <a:lumMod val="50000"/>
                  </a:schemeClr>
                </a:solidFill>
              </a:rPr>
              <a:t>External</a:t>
            </a:r>
          </a:p>
          <a:p>
            <a:pPr algn="ctr"/>
            <a:r>
              <a:rPr lang="nb-NO" b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nb-NO" b="1" dirty="0" smtClean="0">
                <a:solidFill>
                  <a:schemeClr val="accent3">
                    <a:lumMod val="50000"/>
                  </a:schemeClr>
                </a:solidFill>
              </a:rPr>
              <a:t>esources</a:t>
            </a:r>
            <a:endParaRPr lang="nb-NO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144016" y="15547934"/>
            <a:ext cx="790541" cy="1159787"/>
            <a:chOff x="9144016" y="15547934"/>
            <a:chExt cx="790541" cy="11597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4" name="Can 393"/>
            <p:cNvSpPr/>
            <p:nvPr/>
          </p:nvSpPr>
          <p:spPr>
            <a:xfrm>
              <a:off x="9144016" y="16294269"/>
              <a:ext cx="790541" cy="413452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95" name="Can 394"/>
            <p:cNvSpPr/>
            <p:nvPr/>
          </p:nvSpPr>
          <p:spPr>
            <a:xfrm>
              <a:off x="9144016" y="15918351"/>
              <a:ext cx="790541" cy="413452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96" name="Can 395"/>
            <p:cNvSpPr/>
            <p:nvPr/>
          </p:nvSpPr>
          <p:spPr>
            <a:xfrm>
              <a:off x="9144016" y="15547934"/>
              <a:ext cx="790541" cy="413452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pic>
          <p:nvPicPr>
            <p:cNvPr id="398" name="Picture 33" descr="\\eir.uib.no\Home2\mva037\papers\2012\post quantification review\revision\illustrations\P21333 dasty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409970" y="16373791"/>
              <a:ext cx="307044" cy="345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" name="Picture 34" descr="\\eir.uib.no\Home2\mva037\papers\2012\post quantification review\revision\illustrations\P11021 dasty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535" y="16030861"/>
              <a:ext cx="304204" cy="28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0" name="Picture 35" descr="\\eir.uib.no\Home2\mva037\papers\2012\post quantification review\revision\illustrations\P08238 dasty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9429557" y="15597780"/>
              <a:ext cx="305663" cy="42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1" name="Picture 2" descr="\\eir.uib.no\Home2\mva037\tutorials\0_introduction\illustrations\sequence 1.pn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126" y="3282378"/>
            <a:ext cx="5270449" cy="2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3" descr="\\eir.uib.no\Home2\mva037\tutorials\0_introduction\illustrations\sequence 3.png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963" y="4819331"/>
            <a:ext cx="5270449" cy="2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4" descr="\\eir.uib.no\Home2\mva037\tutorials\0_introduction\illustrations\sequence 4.png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2260" y="4296733"/>
            <a:ext cx="5270449" cy="2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5" descr="\\eir.uib.no\Home2\mva037\tutorials\0_introduction\illustrations\sequence 2.png"/>
          <p:cNvPicPr>
            <a:picLocks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126" y="3803411"/>
            <a:ext cx="5270449" cy="2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TextBox 404"/>
          <p:cNvSpPr txBox="1"/>
          <p:nvPr/>
        </p:nvSpPr>
        <p:spPr>
          <a:xfrm>
            <a:off x="5277822" y="2920909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0070C0"/>
                </a:solidFill>
              </a:rPr>
              <a:t>Protein 1</a:t>
            </a:r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5277822" y="3458300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00B050"/>
                </a:solidFill>
              </a:rPr>
              <a:t>Protein 2</a:t>
            </a:r>
            <a:endParaRPr lang="nb-NO" b="1" dirty="0">
              <a:solidFill>
                <a:srgbClr val="00B050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277822" y="3980664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accent4">
                    <a:lumMod val="75000"/>
                  </a:schemeClr>
                </a:solidFill>
              </a:rPr>
              <a:t>Protein 3</a:t>
            </a:r>
            <a:endParaRPr lang="nb-N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5278659" y="4494186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accent6">
                    <a:lumMod val="50000"/>
                  </a:schemeClr>
                </a:solidFill>
              </a:rPr>
              <a:t>Protein 4</a:t>
            </a:r>
            <a:endParaRPr lang="nb-NO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" name="Picture 24" descr="\\eir.uib.no\Home2\mva037\papers\2012\post quantification review\revision\illustrations\P21333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2278" y="4165330"/>
            <a:ext cx="377832" cy="3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5" descr="\\eir.uib.no\Home2\mva037\papers\2012\post quantification review\revision\illustrations\P60709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2234" y="3634500"/>
            <a:ext cx="377832" cy="3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3" descr="\\eir.uib.no\Home2\mva037\papers\2012\post quantification review\revision\illustrations\P11021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2278" y="2992180"/>
            <a:ext cx="377832" cy="3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2" descr="\\eir.uib.no\Home2\mva037\papers\2012\post quantification review\revision\illustrations\P08238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2234" y="4628736"/>
            <a:ext cx="377832" cy="3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6" name="TextBox 415"/>
          <p:cNvSpPr txBox="1"/>
          <p:nvPr/>
        </p:nvSpPr>
        <p:spPr>
          <a:xfrm>
            <a:off x="5832723" y="16768697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accent2">
                    <a:lumMod val="50000"/>
                  </a:schemeClr>
                </a:solidFill>
              </a:rPr>
              <a:t>Repositories</a:t>
            </a:r>
            <a:endParaRPr lang="nb-N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127462" y="15536901"/>
            <a:ext cx="790541" cy="1159787"/>
            <a:chOff x="6127462" y="15536901"/>
            <a:chExt cx="790541" cy="11597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3" name="Can 412"/>
            <p:cNvSpPr/>
            <p:nvPr/>
          </p:nvSpPr>
          <p:spPr>
            <a:xfrm>
              <a:off x="6127462" y="16283236"/>
              <a:ext cx="790541" cy="413452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14" name="Can 413"/>
            <p:cNvSpPr/>
            <p:nvPr/>
          </p:nvSpPr>
          <p:spPr>
            <a:xfrm>
              <a:off x="6127462" y="15907318"/>
              <a:ext cx="790541" cy="413452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15" name="Can 414"/>
            <p:cNvSpPr/>
            <p:nvPr/>
          </p:nvSpPr>
          <p:spPr>
            <a:xfrm>
              <a:off x="6127462" y="15536901"/>
              <a:ext cx="790541" cy="413452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pic>
          <p:nvPicPr>
            <p:cNvPr id="417" name="Picture 33" descr="\\eir.uib.no\Home2\mva037\papers\2012\post quantification review\revision\illustrations\P21333 dasty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52431" y="16362758"/>
              <a:ext cx="307044" cy="345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8" name="Picture 34" descr="\\eir.uib.no\Home2\mva037\papers\2012\post quantification review\revision\illustrations\P11021 dasty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996" y="16019828"/>
              <a:ext cx="304204" cy="28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" name="Picture 35" descr="\\eir.uib.no\Home2\mva037\papers\2012\post quantification review\revision\illustrations\P08238 dasty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372018" y="15586747"/>
              <a:ext cx="305663" cy="42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0" name="Circular Arrow 419"/>
          <p:cNvSpPr/>
          <p:nvPr/>
        </p:nvSpPr>
        <p:spPr>
          <a:xfrm flipH="1" flipV="1">
            <a:off x="7570362" y="13963473"/>
            <a:ext cx="793978" cy="8186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90805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21" name="Circular Arrow 420"/>
          <p:cNvSpPr/>
          <p:nvPr/>
        </p:nvSpPr>
        <p:spPr>
          <a:xfrm rot="7200000" flipH="1" flipV="1">
            <a:off x="7590918" y="13913940"/>
            <a:ext cx="793978" cy="8186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90805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22" name="Circular Arrow 421"/>
          <p:cNvSpPr/>
          <p:nvPr/>
        </p:nvSpPr>
        <p:spPr>
          <a:xfrm rot="-7200000" flipH="1" flipV="1">
            <a:off x="7630071" y="13948124"/>
            <a:ext cx="793978" cy="8186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90805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23" name="Rounded Rectangle 422"/>
          <p:cNvSpPr/>
          <p:nvPr/>
        </p:nvSpPr>
        <p:spPr>
          <a:xfrm>
            <a:off x="901768" y="11440378"/>
            <a:ext cx="3146436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nb-NO" sz="2000" b="1" dirty="0" smtClean="0"/>
              <a:t>Annotation</a:t>
            </a:r>
            <a:endParaRPr lang="nb-NO" sz="2000" b="1" dirty="0"/>
          </a:p>
        </p:txBody>
      </p:sp>
      <p:sp>
        <p:nvSpPr>
          <p:cNvPr id="424" name="Rounded Rectangle 423"/>
          <p:cNvSpPr/>
          <p:nvPr/>
        </p:nvSpPr>
        <p:spPr>
          <a:xfrm>
            <a:off x="914219" y="7470793"/>
            <a:ext cx="3146436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nb-NO" sz="2000" b="1" dirty="0" smtClean="0"/>
              <a:t>Quantification</a:t>
            </a:r>
            <a:endParaRPr lang="nb-NO" b="1" dirty="0"/>
          </a:p>
        </p:txBody>
      </p:sp>
      <p:sp>
        <p:nvSpPr>
          <p:cNvPr id="425" name="Rounded Rectangle 424"/>
          <p:cNvSpPr/>
          <p:nvPr/>
        </p:nvSpPr>
        <p:spPr>
          <a:xfrm>
            <a:off x="914219" y="3501208"/>
            <a:ext cx="3146436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nb-NO" sz="2000" b="1" dirty="0" smtClean="0"/>
              <a:t>I</a:t>
            </a:r>
            <a:r>
              <a:rPr lang="nb-NO" sz="2000" b="1" dirty="0" smtClean="0"/>
              <a:t>dentification</a:t>
            </a:r>
            <a:endParaRPr lang="nb-NO" b="1" dirty="0"/>
          </a:p>
        </p:txBody>
      </p:sp>
      <p:sp>
        <p:nvSpPr>
          <p:cNvPr id="426" name="Rounded Rectangle 425"/>
          <p:cNvSpPr/>
          <p:nvPr/>
        </p:nvSpPr>
        <p:spPr>
          <a:xfrm>
            <a:off x="901768" y="15409962"/>
            <a:ext cx="3146436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Dissemination</a:t>
            </a:r>
            <a:endParaRPr lang="nb-NO" sz="2000" b="1" dirty="0"/>
          </a:p>
        </p:txBody>
      </p:sp>
      <p:sp>
        <p:nvSpPr>
          <p:cNvPr id="427" name="Down Arrow 426"/>
          <p:cNvSpPr/>
          <p:nvPr/>
        </p:nvSpPr>
        <p:spPr>
          <a:xfrm>
            <a:off x="2196000" y="2736529"/>
            <a:ext cx="643629" cy="48664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28" name="Down Arrow 427"/>
          <p:cNvSpPr/>
          <p:nvPr/>
        </p:nvSpPr>
        <p:spPr>
          <a:xfrm>
            <a:off x="2196000" y="5994198"/>
            <a:ext cx="643629" cy="48664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29" name="Down Arrow 428"/>
          <p:cNvSpPr/>
          <p:nvPr/>
        </p:nvSpPr>
        <p:spPr>
          <a:xfrm>
            <a:off x="2196000" y="9882630"/>
            <a:ext cx="643629" cy="48664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30" name="Down Arrow 429"/>
          <p:cNvSpPr/>
          <p:nvPr/>
        </p:nvSpPr>
        <p:spPr>
          <a:xfrm>
            <a:off x="2196000" y="13987086"/>
            <a:ext cx="643629" cy="48664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31" name="TextBox 430"/>
          <p:cNvSpPr txBox="1"/>
          <p:nvPr/>
        </p:nvSpPr>
        <p:spPr>
          <a:xfrm>
            <a:off x="6818177" y="9495889"/>
            <a:ext cx="17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/>
              <a:t>Patient / Control</a:t>
            </a:r>
            <a:endParaRPr lang="nb-NO" b="1" dirty="0"/>
          </a:p>
        </p:txBody>
      </p:sp>
      <p:sp>
        <p:nvSpPr>
          <p:cNvPr id="432" name="TextBox 431"/>
          <p:cNvSpPr txBox="1"/>
          <p:nvPr/>
        </p:nvSpPr>
        <p:spPr>
          <a:xfrm>
            <a:off x="8314142" y="13825661"/>
            <a:ext cx="14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tx2"/>
                </a:solidFill>
              </a:rPr>
              <a:t>Results </a:t>
            </a:r>
            <a:r>
              <a:rPr lang="nb-NO" b="1" dirty="0" smtClean="0">
                <a:solidFill>
                  <a:schemeClr val="tx2"/>
                </a:solidFill>
              </a:rPr>
              <a:t>Annotation</a:t>
            </a:r>
            <a:endParaRPr lang="nb-NO" b="1" dirty="0">
              <a:solidFill>
                <a:schemeClr val="tx2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7272883" y="14803222"/>
            <a:ext cx="144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tx2"/>
                </a:solidFill>
              </a:rPr>
              <a:t>Data </a:t>
            </a:r>
            <a:r>
              <a:rPr lang="nb-NO" b="1" dirty="0" smtClean="0">
                <a:solidFill>
                  <a:schemeClr val="tx2"/>
                </a:solidFill>
              </a:rPr>
              <a:t>Reprocessing</a:t>
            </a:r>
            <a:endParaRPr lang="nb-NO" b="1" dirty="0">
              <a:solidFill>
                <a:schemeClr val="tx2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6501645" y="13609679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b="1" dirty="0" smtClean="0">
                <a:solidFill>
                  <a:schemeClr val="tx2"/>
                </a:solidFill>
              </a:rPr>
              <a:t>Data </a:t>
            </a:r>
            <a:r>
              <a:rPr lang="nb-NO" b="1" dirty="0" smtClean="0">
                <a:solidFill>
                  <a:schemeClr val="tx2"/>
                </a:solidFill>
              </a:rPr>
              <a:t>Sharing</a:t>
            </a:r>
            <a:endParaRPr lang="nb-NO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6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Harald Barsnes</cp:lastModifiedBy>
  <cp:revision>23</cp:revision>
  <dcterms:created xsi:type="dcterms:W3CDTF">2013-06-03T09:06:48Z</dcterms:created>
  <dcterms:modified xsi:type="dcterms:W3CDTF">2013-06-07T22:52:00Z</dcterms:modified>
</cp:coreProperties>
</file>