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4" r:id="rId3"/>
    <p:sldId id="256" r:id="rId4"/>
    <p:sldId id="258" r:id="rId5"/>
    <p:sldId id="259" r:id="rId6"/>
    <p:sldId id="262" r:id="rId7"/>
    <p:sldId id="263" r:id="rId8"/>
    <p:sldId id="265" r:id="rId9"/>
    <p:sldId id="273" r:id="rId10"/>
    <p:sldId id="269" r:id="rId11"/>
    <p:sldId id="274" r:id="rId12"/>
    <p:sldId id="271" r:id="rId13"/>
    <p:sldId id="257" r:id="rId14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-9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377B3-2828-421F-BFC8-72289DEFFBB5}" type="datetimeFigureOut">
              <a:rPr lang="en-US" smtClean="0"/>
              <a:pPr/>
              <a:t>3/28/2014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AADB-10A8-4693-9342-838CDB93B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hyperlink" Target="http://www.ebi.ac.uk/pride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www.ebi.ac.uk/pride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searchgui.googlecod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40246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What makes PeptideShaker special?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64857" y="4264817"/>
            <a:ext cx="2021707" cy="253916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50" b="1" i="1" dirty="0" smtClean="0">
                <a:solidFill>
                  <a:schemeClr val="bg1"/>
                </a:solidFill>
              </a:rPr>
              <a:t>- proteomics: shaken, not stirred!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8762" y="2331988"/>
            <a:ext cx="49006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Free, open-source and platform independent!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Focus on user-friendliness and visualization!</a:t>
            </a:r>
          </a:p>
          <a:p>
            <a:pPr marL="624078" indent="-514350">
              <a:buFont typeface="+mj-lt"/>
              <a:buAutoNum type="arabicParenR"/>
            </a:pPr>
            <a:endParaRPr lang="en-US" sz="1600" i="1" dirty="0" smtClean="0">
              <a:latin typeface="Calibri" pitchFamily="34" charset="0"/>
              <a:cs typeface="Calibri" pitchFamily="34" charset="0"/>
            </a:endParaRPr>
          </a:p>
          <a:p>
            <a:pPr marL="624078" indent="-514350">
              <a:buFont typeface="+mj-lt"/>
              <a:buAutoNum type="arabicParenR"/>
            </a:pPr>
            <a:r>
              <a:rPr lang="en-US" sz="1600" i="1" dirty="0" smtClean="0">
                <a:latin typeface="Calibri" pitchFamily="34" charset="0"/>
                <a:cs typeface="Calibri" pitchFamily="34" charset="0"/>
              </a:rPr>
              <a:t>Completes the proteomics analysis cycle!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Freeform 21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29846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Straightforward export to PRIDE!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12063" y="2740189"/>
            <a:ext cx="1785526" cy="117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3877" y="2863852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PRIDE Export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286028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reanalysis of public PRIDE data!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>
          <a:xfrm>
            <a:off x="5867400" y="1496607"/>
            <a:ext cx="742854" cy="524099"/>
            <a:chOff x="5057775" y="2350294"/>
            <a:chExt cx="3493294" cy="2464594"/>
          </a:xfrm>
          <a:effectLst/>
        </p:grpSpPr>
        <p:sp>
          <p:nvSpPr>
            <p:cNvPr id="26" name="Rectangle 25"/>
            <p:cNvSpPr/>
            <p:nvPr/>
          </p:nvSpPr>
          <p:spPr>
            <a:xfrm>
              <a:off x="5057775" y="2350294"/>
              <a:ext cx="3493294" cy="2464594"/>
            </a:xfrm>
            <a:prstGeom prst="rect">
              <a:avLst/>
            </a:prstGeom>
            <a:solidFill>
              <a:schemeClr val="bg1"/>
            </a:solidFill>
            <a:ln w="3175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4" descr="http://www.ebi.ac.uk/pride/images/pride_logo.jp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36078" y="2571264"/>
              <a:ext cx="2882046" cy="1921364"/>
            </a:xfrm>
            <a:prstGeom prst="rect">
              <a:avLst/>
            </a:prstGeom>
            <a:noFill/>
            <a:ln w="3175" cmpd="sng">
              <a:noFill/>
              <a:prstDash val="solid"/>
            </a:ln>
            <a:effectLst/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57420" y="2045434"/>
            <a:ext cx="3531428" cy="231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4014788" y="2641603"/>
            <a:ext cx="255031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Find the desired project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957388" y="4020512"/>
            <a:ext cx="3200399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start re-analyzing the data!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4007645" y="3491711"/>
            <a:ext cx="257174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inspect the project details ….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71174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401956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Now open a PeptideShaker example dataset!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0584" y="20339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/>
          <p:cNvSpPr txBox="1"/>
          <p:nvPr/>
        </p:nvSpPr>
        <p:spPr>
          <a:xfrm>
            <a:off x="2709372" y="3068639"/>
            <a:ext cx="2660024" cy="307777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Click to open an example dataset</a:t>
            </a:r>
            <a:r>
              <a:rPr lang="en-US" sz="105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14462" y="4371977"/>
            <a:ext cx="47323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i="1" dirty="0" smtClean="0"/>
              <a:t>*Data kindly provided by the Leibniz-Institut für Analytische Wissenschaften - ISAS - e.V., Dortmund, Germany.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>
            <a:spLocks noChangeAspect="1"/>
          </p:cNvSpPr>
          <p:nvPr/>
        </p:nvSpPr>
        <p:spPr>
          <a:xfrm>
            <a:off x="3048000" y="2591767"/>
            <a:ext cx="514804" cy="30618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Next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2214562" y="2552700"/>
            <a:ext cx="514800" cy="30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</a:rPr>
              <a:t>Back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>
            <a:spLocks noChangeAspect="1"/>
          </p:cNvSpPr>
          <p:nvPr/>
        </p:nvSpPr>
        <p:spPr>
          <a:xfrm>
            <a:off x="3038475" y="3106117"/>
            <a:ext cx="514804" cy="306180"/>
          </a:xfrm>
          <a:prstGeom prst="righ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Next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2190749" y="3133725"/>
            <a:ext cx="514800" cy="306000"/>
          </a:xfrm>
          <a:prstGeom prst="leftArrow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Back</a:t>
            </a:r>
            <a:endParaRPr lang="en-US" sz="9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9" descr="http://www.worldbarsupply.com/images/28oz-weighted-shaker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lum bright="-1000" contrast="33000"/>
          </a:blip>
          <a:srcRect l="24075" t="24051" r="27657" b="32489"/>
          <a:stretch>
            <a:fillRect/>
          </a:stretch>
        </p:blipFill>
        <p:spPr bwMode="auto">
          <a:xfrm>
            <a:off x="4390232" y="2803526"/>
            <a:ext cx="326231" cy="490538"/>
          </a:xfrm>
          <a:prstGeom prst="rect">
            <a:avLst/>
          </a:prstGeo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8776" y="2009714"/>
            <a:ext cx="1864518" cy="140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6234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Use </a:t>
            </a:r>
            <a:r>
              <a:rPr lang="en-US" sz="1600" b="1" dirty="0">
                <a:solidFill>
                  <a:schemeClr val="bg1"/>
                </a:solidFill>
              </a:rPr>
              <a:t>SearchGUI to identify your spectra!</a:t>
            </a:r>
          </a:p>
        </p:txBody>
      </p:sp>
      <p:pic>
        <p:nvPicPr>
          <p:cNvPr id="18439" name="Picture 7" descr="C:\Users\hba041\My_Applications\peptide-shaker\src\main\resources\icons\searchgui-medium-shad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3430" y="1551779"/>
            <a:ext cx="633932" cy="475449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1693081" y="4357689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Click here to download SearchGUI</a:t>
            </a:r>
            <a:endParaRPr lang="en-US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39256" y="2374900"/>
            <a:ext cx="1875282" cy="162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Left Arrow 16"/>
          <p:cNvSpPr/>
          <p:nvPr/>
        </p:nvSpPr>
        <p:spPr>
          <a:xfrm>
            <a:off x="3291916" y="2005809"/>
            <a:ext cx="3273189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Apply X!Tandem, MS-GF+ and OMSSA </a:t>
            </a:r>
            <a:r>
              <a:rPr lang="en-US" sz="1400" dirty="0" smtClean="0">
                <a:solidFill>
                  <a:schemeClr val="bg1"/>
                </a:solidFill>
              </a:rPr>
              <a:t>…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4526" y="2984500"/>
            <a:ext cx="1993583" cy="141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ight Arrow 23"/>
          <p:cNvSpPr/>
          <p:nvPr/>
        </p:nvSpPr>
        <p:spPr>
          <a:xfrm>
            <a:off x="1714499" y="3920504"/>
            <a:ext cx="3133725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in a simple graphical user interface.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Left Arrow 22"/>
          <p:cNvSpPr/>
          <p:nvPr/>
        </p:nvSpPr>
        <p:spPr>
          <a:xfrm>
            <a:off x="4251322" y="2523333"/>
            <a:ext cx="2333626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with the same settings …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47707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Get an overview of all proteins, peptides and spectra!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475656" y="23203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Proteins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6" y="2968005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620468"/>
            <a:ext cx="1022400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PSMs</a:t>
            </a:r>
            <a:r>
              <a:rPr lang="en-US" sz="1100" dirty="0" smtClean="0">
                <a:solidFill>
                  <a:schemeClr val="bg1"/>
                </a:solidFill>
              </a:rPr>
              <a:t>*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5511244" y="30622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Spectrum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5511244" y="3976688"/>
            <a:ext cx="10224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Coverage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2" y="4371977"/>
            <a:ext cx="13051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* Peptide-Spectrum Match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5"/>
            <a:ext cx="5271472" cy="329495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565400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All tables, plots and graphics are linked!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475655" y="2000251"/>
            <a:ext cx="1410420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Selecting a protein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1475655" y="2764635"/>
            <a:ext cx="1546151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 displays the peptides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1475656" y="3527594"/>
            <a:ext cx="138184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then the PSMs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Left Arrow 32"/>
          <p:cNvSpPr/>
          <p:nvPr/>
        </p:nvSpPr>
        <p:spPr>
          <a:xfrm>
            <a:off x="4922045" y="2814651"/>
            <a:ext cx="1611600" cy="8892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which opens the spectrum …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4622006" y="3700463"/>
            <a:ext cx="1933069" cy="890817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… and updates the sequence coverage.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14463" y="217884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3988" y="293846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16843" y="3695698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3177" y="299562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60319" y="3888583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969292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Easily export specific features to other tools!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5293" y="2440781"/>
            <a:ext cx="197358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Freeform 19"/>
          <p:cNvSpPr/>
          <p:nvPr/>
        </p:nvSpPr>
        <p:spPr>
          <a:xfrm>
            <a:off x="2393156" y="2181227"/>
            <a:ext cx="912020" cy="819149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919163"/>
              <a:gd name="connsiteY0" fmla="*/ 0 h 917060"/>
              <a:gd name="connsiteX1" fmla="*/ 24331 w 919163"/>
              <a:gd name="connsiteY1" fmla="*/ 917060 h 917060"/>
              <a:gd name="connsiteX2" fmla="*/ 919163 w 919163"/>
              <a:gd name="connsiteY2" fmla="*/ 328613 h 917060"/>
              <a:gd name="connsiteX3" fmla="*/ 88107 w 919163"/>
              <a:gd name="connsiteY3" fmla="*/ 0 h 917060"/>
              <a:gd name="connsiteX4" fmla="*/ 0 w 919163"/>
              <a:gd name="connsiteY4" fmla="*/ 0 h 917060"/>
              <a:gd name="connsiteX0" fmla="*/ 0 w 919163"/>
              <a:gd name="connsiteY0" fmla="*/ 0 h 902221"/>
              <a:gd name="connsiteX1" fmla="*/ 52494 w 919163"/>
              <a:gd name="connsiteY1" fmla="*/ 902221 h 902221"/>
              <a:gd name="connsiteX2" fmla="*/ 919163 w 919163"/>
              <a:gd name="connsiteY2" fmla="*/ 328613 h 902221"/>
              <a:gd name="connsiteX3" fmla="*/ 88107 w 919163"/>
              <a:gd name="connsiteY3" fmla="*/ 0 h 902221"/>
              <a:gd name="connsiteX4" fmla="*/ 0 w 919163"/>
              <a:gd name="connsiteY4" fmla="*/ 0 h 902221"/>
              <a:gd name="connsiteX0" fmla="*/ 0 w 980611"/>
              <a:gd name="connsiteY0" fmla="*/ 0 h 902221"/>
              <a:gd name="connsiteX1" fmla="*/ 52494 w 980611"/>
              <a:gd name="connsiteY1" fmla="*/ 902221 h 902221"/>
              <a:gd name="connsiteX2" fmla="*/ 980611 w 980611"/>
              <a:gd name="connsiteY2" fmla="*/ 459199 h 902221"/>
              <a:gd name="connsiteX3" fmla="*/ 88107 w 980611"/>
              <a:gd name="connsiteY3" fmla="*/ 0 h 902221"/>
              <a:gd name="connsiteX4" fmla="*/ 0 w 980611"/>
              <a:gd name="connsiteY4" fmla="*/ 0 h 902221"/>
              <a:gd name="connsiteX0" fmla="*/ 0 w 980611"/>
              <a:gd name="connsiteY0" fmla="*/ 0 h 1032806"/>
              <a:gd name="connsiteX1" fmla="*/ 119063 w 980611"/>
              <a:gd name="connsiteY1" fmla="*/ 1032806 h 1032806"/>
              <a:gd name="connsiteX2" fmla="*/ 980611 w 980611"/>
              <a:gd name="connsiteY2" fmla="*/ 459199 h 1032806"/>
              <a:gd name="connsiteX3" fmla="*/ 88107 w 980611"/>
              <a:gd name="connsiteY3" fmla="*/ 0 h 1032806"/>
              <a:gd name="connsiteX4" fmla="*/ 0 w 980611"/>
              <a:gd name="connsiteY4" fmla="*/ 0 h 1032806"/>
              <a:gd name="connsiteX0" fmla="*/ 0 w 980611"/>
              <a:gd name="connsiteY0" fmla="*/ 0 h 1035774"/>
              <a:gd name="connsiteX1" fmla="*/ 142107 w 980611"/>
              <a:gd name="connsiteY1" fmla="*/ 1035774 h 1035774"/>
              <a:gd name="connsiteX2" fmla="*/ 980611 w 980611"/>
              <a:gd name="connsiteY2" fmla="*/ 459199 h 1035774"/>
              <a:gd name="connsiteX3" fmla="*/ 88107 w 980611"/>
              <a:gd name="connsiteY3" fmla="*/ 0 h 1035774"/>
              <a:gd name="connsiteX4" fmla="*/ 0 w 980611"/>
              <a:gd name="connsiteY4" fmla="*/ 0 h 1035774"/>
              <a:gd name="connsiteX0" fmla="*/ 0 w 980611"/>
              <a:gd name="connsiteY0" fmla="*/ 0 h 1020935"/>
              <a:gd name="connsiteX1" fmla="*/ 142107 w 980611"/>
              <a:gd name="connsiteY1" fmla="*/ 1020935 h 1020935"/>
              <a:gd name="connsiteX2" fmla="*/ 980611 w 980611"/>
              <a:gd name="connsiteY2" fmla="*/ 459199 h 1020935"/>
              <a:gd name="connsiteX3" fmla="*/ 88107 w 980611"/>
              <a:gd name="connsiteY3" fmla="*/ 0 h 1020935"/>
              <a:gd name="connsiteX4" fmla="*/ 0 w 980611"/>
              <a:gd name="connsiteY4" fmla="*/ 0 h 102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0611" h="1020935">
                <a:moveTo>
                  <a:pt x="0" y="0"/>
                </a:moveTo>
                <a:lnTo>
                  <a:pt x="142107" y="1020935"/>
                </a:lnTo>
                <a:lnTo>
                  <a:pt x="980611" y="459199"/>
                </a:lnTo>
                <a:lnTo>
                  <a:pt x="881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3139" t="1400" r="88647" b="90849"/>
          <a:stretch>
            <a:fillRect/>
          </a:stretch>
        </p:blipFill>
        <p:spPr bwMode="auto">
          <a:xfrm>
            <a:off x="2524125" y="2552700"/>
            <a:ext cx="781049" cy="44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Right Arrow 22"/>
          <p:cNvSpPr/>
          <p:nvPr/>
        </p:nvSpPr>
        <p:spPr>
          <a:xfrm>
            <a:off x="3205161" y="2686050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 features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45165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 export directly from the table or plot!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Freeform 11"/>
          <p:cNvSpPr/>
          <p:nvPr/>
        </p:nvSpPr>
        <p:spPr>
          <a:xfrm>
            <a:off x="4742655" y="2242345"/>
            <a:ext cx="955675" cy="486568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675" h="486568">
                <a:moveTo>
                  <a:pt x="886618" y="0"/>
                </a:moveTo>
                <a:lnTo>
                  <a:pt x="0" y="246061"/>
                </a:lnTo>
                <a:lnTo>
                  <a:pt x="561974" y="486568"/>
                </a:lnTo>
                <a:lnTo>
                  <a:pt x="955675" y="2380"/>
                </a:lnTo>
                <a:lnTo>
                  <a:pt x="886618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9163" y="2478089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624513" y="2197894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t="13669" r="54695" b="43371"/>
          <a:stretch>
            <a:fillRect/>
          </a:stretch>
        </p:blipFill>
        <p:spPr bwMode="auto">
          <a:xfrm>
            <a:off x="1705256" y="2298695"/>
            <a:ext cx="1657069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Left Arrow 17"/>
          <p:cNvSpPr/>
          <p:nvPr/>
        </p:nvSpPr>
        <p:spPr>
          <a:xfrm>
            <a:off x="3280571" y="239476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Excel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 cstate="print"/>
          <a:srcRect l="8957" t="21034" r="5216" b="5106"/>
          <a:stretch>
            <a:fillRect/>
          </a:stretch>
        </p:blipFill>
        <p:spPr bwMode="auto">
          <a:xfrm>
            <a:off x="1897856" y="3395663"/>
            <a:ext cx="1802607" cy="10953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Left Arrow 24"/>
          <p:cNvSpPr/>
          <p:nvPr/>
        </p:nvSpPr>
        <p:spPr>
          <a:xfrm>
            <a:off x="3361531" y="3252011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</a:t>
            </a:r>
            <a:r>
              <a:rPr lang="en-US" sz="1400" dirty="0" smtClean="0">
                <a:solidFill>
                  <a:schemeClr val="bg1"/>
                </a:solidFill>
              </a:rPr>
              <a:t>xport to PDF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366972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Get help for each table, plot and feature!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148" y="2072072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Freeform 18"/>
          <p:cNvSpPr/>
          <p:nvPr/>
        </p:nvSpPr>
        <p:spPr>
          <a:xfrm>
            <a:off x="4771230" y="2806701"/>
            <a:ext cx="922337" cy="722312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903287 w 1822450"/>
              <a:gd name="connsiteY0" fmla="*/ 0 h 328613"/>
              <a:gd name="connsiteX1" fmla="*/ 0 w 1822450"/>
              <a:gd name="connsiteY1" fmla="*/ 281781 h 328613"/>
              <a:gd name="connsiteX2" fmla="*/ 1822450 w 1822450"/>
              <a:gd name="connsiteY2" fmla="*/ 328613 h 328613"/>
              <a:gd name="connsiteX3" fmla="*/ 991394 w 1822450"/>
              <a:gd name="connsiteY3" fmla="*/ 0 h 328613"/>
              <a:gd name="connsiteX4" fmla="*/ 903287 w 1822450"/>
              <a:gd name="connsiteY4" fmla="*/ 0 h 328613"/>
              <a:gd name="connsiteX0" fmla="*/ 903287 w 991394"/>
              <a:gd name="connsiteY0" fmla="*/ 0 h 588963"/>
              <a:gd name="connsiteX1" fmla="*/ 0 w 991394"/>
              <a:gd name="connsiteY1" fmla="*/ 281781 h 588963"/>
              <a:gd name="connsiteX2" fmla="*/ 742950 w 991394"/>
              <a:gd name="connsiteY2" fmla="*/ 588963 h 588963"/>
              <a:gd name="connsiteX3" fmla="*/ 991394 w 991394"/>
              <a:gd name="connsiteY3" fmla="*/ 0 h 588963"/>
              <a:gd name="connsiteX4" fmla="*/ 903287 w 991394"/>
              <a:gd name="connsiteY4" fmla="*/ 0 h 588963"/>
              <a:gd name="connsiteX0" fmla="*/ 903287 w 989013"/>
              <a:gd name="connsiteY0" fmla="*/ 0 h 588963"/>
              <a:gd name="connsiteX1" fmla="*/ 0 w 989013"/>
              <a:gd name="connsiteY1" fmla="*/ 281781 h 588963"/>
              <a:gd name="connsiteX2" fmla="*/ 742950 w 989013"/>
              <a:gd name="connsiteY2" fmla="*/ 588963 h 588963"/>
              <a:gd name="connsiteX3" fmla="*/ 989013 w 989013"/>
              <a:gd name="connsiteY3" fmla="*/ 38100 h 588963"/>
              <a:gd name="connsiteX4" fmla="*/ 903287 w 989013"/>
              <a:gd name="connsiteY4" fmla="*/ 0 h 588963"/>
              <a:gd name="connsiteX0" fmla="*/ 917574 w 989013"/>
              <a:gd name="connsiteY0" fmla="*/ 0 h 558007"/>
              <a:gd name="connsiteX1" fmla="*/ 0 w 989013"/>
              <a:gd name="connsiteY1" fmla="*/ 250825 h 558007"/>
              <a:gd name="connsiteX2" fmla="*/ 742950 w 989013"/>
              <a:gd name="connsiteY2" fmla="*/ 558007 h 558007"/>
              <a:gd name="connsiteX3" fmla="*/ 989013 w 989013"/>
              <a:gd name="connsiteY3" fmla="*/ 7144 h 558007"/>
              <a:gd name="connsiteX4" fmla="*/ 917574 w 989013"/>
              <a:gd name="connsiteY4" fmla="*/ 0 h 558007"/>
              <a:gd name="connsiteX0" fmla="*/ 919956 w 989013"/>
              <a:gd name="connsiteY0" fmla="*/ 4763 h 550863"/>
              <a:gd name="connsiteX1" fmla="*/ 0 w 989013"/>
              <a:gd name="connsiteY1" fmla="*/ 243681 h 550863"/>
              <a:gd name="connsiteX2" fmla="*/ 742950 w 989013"/>
              <a:gd name="connsiteY2" fmla="*/ 550863 h 550863"/>
              <a:gd name="connsiteX3" fmla="*/ 989013 w 989013"/>
              <a:gd name="connsiteY3" fmla="*/ 0 h 550863"/>
              <a:gd name="connsiteX4" fmla="*/ 919956 w 989013"/>
              <a:gd name="connsiteY4" fmla="*/ 4763 h 550863"/>
              <a:gd name="connsiteX0" fmla="*/ 919956 w 989013"/>
              <a:gd name="connsiteY0" fmla="*/ 0 h 553243"/>
              <a:gd name="connsiteX1" fmla="*/ 0 w 989013"/>
              <a:gd name="connsiteY1" fmla="*/ 246061 h 553243"/>
              <a:gd name="connsiteX2" fmla="*/ 742950 w 989013"/>
              <a:gd name="connsiteY2" fmla="*/ 553243 h 553243"/>
              <a:gd name="connsiteX3" fmla="*/ 989013 w 989013"/>
              <a:gd name="connsiteY3" fmla="*/ 2380 h 553243"/>
              <a:gd name="connsiteX4" fmla="*/ 919956 w 989013"/>
              <a:gd name="connsiteY4" fmla="*/ 0 h 553243"/>
              <a:gd name="connsiteX0" fmla="*/ 919956 w 989013"/>
              <a:gd name="connsiteY0" fmla="*/ 0 h 486568"/>
              <a:gd name="connsiteX1" fmla="*/ 0 w 989013"/>
              <a:gd name="connsiteY1" fmla="*/ 246061 h 486568"/>
              <a:gd name="connsiteX2" fmla="*/ 595312 w 989013"/>
              <a:gd name="connsiteY2" fmla="*/ 486568 h 486568"/>
              <a:gd name="connsiteX3" fmla="*/ 989013 w 989013"/>
              <a:gd name="connsiteY3" fmla="*/ 2380 h 486568"/>
              <a:gd name="connsiteX4" fmla="*/ 919956 w 989013"/>
              <a:gd name="connsiteY4" fmla="*/ 0 h 486568"/>
              <a:gd name="connsiteX0" fmla="*/ 886618 w 955675"/>
              <a:gd name="connsiteY0" fmla="*/ 0 h 486568"/>
              <a:gd name="connsiteX1" fmla="*/ 0 w 955675"/>
              <a:gd name="connsiteY1" fmla="*/ 246061 h 486568"/>
              <a:gd name="connsiteX2" fmla="*/ 561974 w 955675"/>
              <a:gd name="connsiteY2" fmla="*/ 486568 h 486568"/>
              <a:gd name="connsiteX3" fmla="*/ 955675 w 955675"/>
              <a:gd name="connsiteY3" fmla="*/ 2380 h 486568"/>
              <a:gd name="connsiteX4" fmla="*/ 886618 w 955675"/>
              <a:gd name="connsiteY4" fmla="*/ 0 h 486568"/>
              <a:gd name="connsiteX0" fmla="*/ 886618 w 955675"/>
              <a:gd name="connsiteY0" fmla="*/ 0 h 722312"/>
              <a:gd name="connsiteX1" fmla="*/ 0 w 955675"/>
              <a:gd name="connsiteY1" fmla="*/ 246061 h 722312"/>
              <a:gd name="connsiteX2" fmla="*/ 604836 w 955675"/>
              <a:gd name="connsiteY2" fmla="*/ 722312 h 722312"/>
              <a:gd name="connsiteX3" fmla="*/ 955675 w 955675"/>
              <a:gd name="connsiteY3" fmla="*/ 2380 h 722312"/>
              <a:gd name="connsiteX4" fmla="*/ 886618 w 955675"/>
              <a:gd name="connsiteY4" fmla="*/ 0 h 722312"/>
              <a:gd name="connsiteX0" fmla="*/ 767555 w 836612"/>
              <a:gd name="connsiteY0" fmla="*/ 0 h 722312"/>
              <a:gd name="connsiteX1" fmla="*/ 0 w 836612"/>
              <a:gd name="connsiteY1" fmla="*/ 484186 h 722312"/>
              <a:gd name="connsiteX2" fmla="*/ 485773 w 836612"/>
              <a:gd name="connsiteY2" fmla="*/ 722312 h 722312"/>
              <a:gd name="connsiteX3" fmla="*/ 836612 w 836612"/>
              <a:gd name="connsiteY3" fmla="*/ 2380 h 722312"/>
              <a:gd name="connsiteX4" fmla="*/ 767555 w 836612"/>
              <a:gd name="connsiteY4" fmla="*/ 0 h 722312"/>
              <a:gd name="connsiteX0" fmla="*/ 853280 w 922337"/>
              <a:gd name="connsiteY0" fmla="*/ 0 h 722312"/>
              <a:gd name="connsiteX1" fmla="*/ 0 w 922337"/>
              <a:gd name="connsiteY1" fmla="*/ 462755 h 722312"/>
              <a:gd name="connsiteX2" fmla="*/ 571498 w 922337"/>
              <a:gd name="connsiteY2" fmla="*/ 722312 h 722312"/>
              <a:gd name="connsiteX3" fmla="*/ 922337 w 922337"/>
              <a:gd name="connsiteY3" fmla="*/ 2380 h 722312"/>
              <a:gd name="connsiteX4" fmla="*/ 853280 w 922337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2337" h="722312">
                <a:moveTo>
                  <a:pt x="853280" y="0"/>
                </a:moveTo>
                <a:lnTo>
                  <a:pt x="0" y="462755"/>
                </a:lnTo>
                <a:lnTo>
                  <a:pt x="571498" y="722312"/>
                </a:lnTo>
                <a:lnTo>
                  <a:pt x="922337" y="2380"/>
                </a:lnTo>
                <a:lnTo>
                  <a:pt x="85328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00" y="3271045"/>
            <a:ext cx="579120" cy="26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5619750" y="2762250"/>
            <a:ext cx="90487" cy="45719"/>
          </a:xfrm>
          <a:prstGeom prst="rect">
            <a:avLst/>
          </a:prstGeom>
          <a:solidFill>
            <a:srgbClr val="0070C0">
              <a:alpha val="56000"/>
            </a:srgb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6531" y="2415541"/>
            <a:ext cx="952500" cy="1668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>
            <a:off x="3362400" y="3250800"/>
            <a:ext cx="1611600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</a:t>
            </a:r>
            <a:r>
              <a:rPr lang="en-US" sz="1400" dirty="0" smtClean="0">
                <a:solidFill>
                  <a:schemeClr val="bg1"/>
                </a:solidFill>
              </a:rPr>
              <a:t>elp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5656" y="1556792"/>
            <a:ext cx="2757293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Specific tabs for specific tasks!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4650" y="2078832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521" y="2731975"/>
            <a:ext cx="18288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8393" y="3385117"/>
            <a:ext cx="1828800" cy="11049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Left Arrow 14"/>
          <p:cNvSpPr/>
          <p:nvPr/>
        </p:nvSpPr>
        <p:spPr>
          <a:xfrm>
            <a:off x="3291917" y="2076455"/>
            <a:ext cx="3261283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Peptide to Protein Structure Mapping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4257672" y="2728919"/>
            <a:ext cx="2289178" cy="486000"/>
          </a:xfrm>
          <a:prstGeom prst="lef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Gene Ontology Analysis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1604963" y="3891928"/>
            <a:ext cx="3228974" cy="4860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Custom Peptide and Protein Validation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4462" y="4371977"/>
            <a:ext cx="3174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 smtClean="0"/>
              <a:t>Plus: Spectrum ID analysis, PTM analysis, Protein Annotation, QC Plots …</a:t>
            </a:r>
            <a:endParaRPr lang="en-US" sz="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23528" y="692696"/>
            <a:ext cx="7848872" cy="5184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03648" y="1412776"/>
            <a:ext cx="5271472" cy="318208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PeptideShaker Overview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75200" y="2073600"/>
            <a:ext cx="3657600" cy="22098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75656" y="1556792"/>
            <a:ext cx="3848169" cy="338554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Easy sharing of projects with collaborators!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288380" y="2178051"/>
            <a:ext cx="1086644" cy="1345405"/>
          </a:xfrm>
          <a:custGeom>
            <a:avLst/>
            <a:gdLst>
              <a:gd name="connsiteX0" fmla="*/ 0 w 966788"/>
              <a:gd name="connsiteY0" fmla="*/ 0 h 1012031"/>
              <a:gd name="connsiteX1" fmla="*/ 119063 w 966788"/>
              <a:gd name="connsiteY1" fmla="*/ 1012031 h 1012031"/>
              <a:gd name="connsiteX2" fmla="*/ 966788 w 966788"/>
              <a:gd name="connsiteY2" fmla="*/ 285750 h 1012031"/>
              <a:gd name="connsiteX3" fmla="*/ 88107 w 966788"/>
              <a:gd name="connsiteY3" fmla="*/ 0 h 1012031"/>
              <a:gd name="connsiteX4" fmla="*/ 0 w 966788"/>
              <a:gd name="connsiteY4" fmla="*/ 0 h 1012031"/>
              <a:gd name="connsiteX0" fmla="*/ 0 w 919163"/>
              <a:gd name="connsiteY0" fmla="*/ 0 h 1012031"/>
              <a:gd name="connsiteX1" fmla="*/ 119063 w 919163"/>
              <a:gd name="connsiteY1" fmla="*/ 1012031 h 1012031"/>
              <a:gd name="connsiteX2" fmla="*/ 919163 w 919163"/>
              <a:gd name="connsiteY2" fmla="*/ 328613 h 1012031"/>
              <a:gd name="connsiteX3" fmla="*/ 88107 w 919163"/>
              <a:gd name="connsiteY3" fmla="*/ 0 h 1012031"/>
              <a:gd name="connsiteX4" fmla="*/ 0 w 919163"/>
              <a:gd name="connsiteY4" fmla="*/ 0 h 1012031"/>
              <a:gd name="connsiteX0" fmla="*/ 0 w 893763"/>
              <a:gd name="connsiteY0" fmla="*/ 0 h 1012031"/>
              <a:gd name="connsiteX1" fmla="*/ 119063 w 893763"/>
              <a:gd name="connsiteY1" fmla="*/ 1012031 h 1012031"/>
              <a:gd name="connsiteX2" fmla="*/ 893763 w 893763"/>
              <a:gd name="connsiteY2" fmla="*/ 366713 h 1012031"/>
              <a:gd name="connsiteX3" fmla="*/ 88107 w 893763"/>
              <a:gd name="connsiteY3" fmla="*/ 0 h 1012031"/>
              <a:gd name="connsiteX4" fmla="*/ 0 w 893763"/>
              <a:gd name="connsiteY4" fmla="*/ 0 h 1012031"/>
              <a:gd name="connsiteX0" fmla="*/ 0 w 1050925"/>
              <a:gd name="connsiteY0" fmla="*/ 0 h 1012031"/>
              <a:gd name="connsiteX1" fmla="*/ 119063 w 1050925"/>
              <a:gd name="connsiteY1" fmla="*/ 1012031 h 1012031"/>
              <a:gd name="connsiteX2" fmla="*/ 1050925 w 1050925"/>
              <a:gd name="connsiteY2" fmla="*/ 226220 h 1012031"/>
              <a:gd name="connsiteX3" fmla="*/ 88107 w 1050925"/>
              <a:gd name="connsiteY3" fmla="*/ 0 h 1012031"/>
              <a:gd name="connsiteX4" fmla="*/ 0 w 1050925"/>
              <a:gd name="connsiteY4" fmla="*/ 0 h 1012031"/>
              <a:gd name="connsiteX0" fmla="*/ 0 w 1050925"/>
              <a:gd name="connsiteY0" fmla="*/ 0 h 1343024"/>
              <a:gd name="connsiteX1" fmla="*/ 40482 w 1050925"/>
              <a:gd name="connsiteY1" fmla="*/ 1343024 h 1343024"/>
              <a:gd name="connsiteX2" fmla="*/ 1050925 w 1050925"/>
              <a:gd name="connsiteY2" fmla="*/ 226220 h 1343024"/>
              <a:gd name="connsiteX3" fmla="*/ 88107 w 1050925"/>
              <a:gd name="connsiteY3" fmla="*/ 0 h 1343024"/>
              <a:gd name="connsiteX4" fmla="*/ 0 w 1050925"/>
              <a:gd name="connsiteY4" fmla="*/ 0 h 1343024"/>
              <a:gd name="connsiteX0" fmla="*/ 0 w 1096169"/>
              <a:gd name="connsiteY0" fmla="*/ 0 h 1343024"/>
              <a:gd name="connsiteX1" fmla="*/ 40482 w 1096169"/>
              <a:gd name="connsiteY1" fmla="*/ 1343024 h 1343024"/>
              <a:gd name="connsiteX2" fmla="*/ 1096169 w 1096169"/>
              <a:gd name="connsiteY2" fmla="*/ 219076 h 1343024"/>
              <a:gd name="connsiteX3" fmla="*/ 88107 w 1096169"/>
              <a:gd name="connsiteY3" fmla="*/ 0 h 1343024"/>
              <a:gd name="connsiteX4" fmla="*/ 0 w 1096169"/>
              <a:gd name="connsiteY4" fmla="*/ 0 h 1343024"/>
              <a:gd name="connsiteX0" fmla="*/ 0 w 1096169"/>
              <a:gd name="connsiteY0" fmla="*/ 0 h 1350167"/>
              <a:gd name="connsiteX1" fmla="*/ 50007 w 1096169"/>
              <a:gd name="connsiteY1" fmla="*/ 1350167 h 1350167"/>
              <a:gd name="connsiteX2" fmla="*/ 1096169 w 1096169"/>
              <a:gd name="connsiteY2" fmla="*/ 219076 h 1350167"/>
              <a:gd name="connsiteX3" fmla="*/ 88107 w 1096169"/>
              <a:gd name="connsiteY3" fmla="*/ 0 h 1350167"/>
              <a:gd name="connsiteX4" fmla="*/ 0 w 1096169"/>
              <a:gd name="connsiteY4" fmla="*/ 0 h 1350167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8107 w 1096169"/>
              <a:gd name="connsiteY3" fmla="*/ 0 h 1345405"/>
              <a:gd name="connsiteX4" fmla="*/ 0 w 1096169"/>
              <a:gd name="connsiteY4" fmla="*/ 0 h 1345405"/>
              <a:gd name="connsiteX0" fmla="*/ 0 w 1096169"/>
              <a:gd name="connsiteY0" fmla="*/ 0 h 1345405"/>
              <a:gd name="connsiteX1" fmla="*/ 64294 w 1096169"/>
              <a:gd name="connsiteY1" fmla="*/ 1345405 h 1345405"/>
              <a:gd name="connsiteX2" fmla="*/ 1096169 w 1096169"/>
              <a:gd name="connsiteY2" fmla="*/ 219076 h 1345405"/>
              <a:gd name="connsiteX3" fmla="*/ 80963 w 1096169"/>
              <a:gd name="connsiteY3" fmla="*/ 0 h 1345405"/>
              <a:gd name="connsiteX4" fmla="*/ 0 w 1096169"/>
              <a:gd name="connsiteY4" fmla="*/ 0 h 1345405"/>
              <a:gd name="connsiteX0" fmla="*/ 0 w 1086644"/>
              <a:gd name="connsiteY0" fmla="*/ 0 h 1345405"/>
              <a:gd name="connsiteX1" fmla="*/ 64294 w 1086644"/>
              <a:gd name="connsiteY1" fmla="*/ 1345405 h 1345405"/>
              <a:gd name="connsiteX2" fmla="*/ 1086644 w 1086644"/>
              <a:gd name="connsiteY2" fmla="*/ 219076 h 1345405"/>
              <a:gd name="connsiteX3" fmla="*/ 80963 w 1086644"/>
              <a:gd name="connsiteY3" fmla="*/ 0 h 1345405"/>
              <a:gd name="connsiteX4" fmla="*/ 0 w 1086644"/>
              <a:gd name="connsiteY4" fmla="*/ 0 h 134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6644" h="1345405">
                <a:moveTo>
                  <a:pt x="0" y="0"/>
                </a:moveTo>
                <a:lnTo>
                  <a:pt x="64294" y="1345405"/>
                </a:lnTo>
                <a:lnTo>
                  <a:pt x="1086644" y="219076"/>
                </a:lnTo>
                <a:lnTo>
                  <a:pt x="8096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150" t="1586" r="89108" b="78877"/>
          <a:stretch>
            <a:fillRect/>
          </a:stretch>
        </p:blipFill>
        <p:spPr bwMode="auto">
          <a:xfrm>
            <a:off x="2355056" y="2398554"/>
            <a:ext cx="1021557" cy="1122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6227" y="2686068"/>
            <a:ext cx="1983105" cy="1194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ight Arrow 16"/>
          <p:cNvSpPr/>
          <p:nvPr/>
        </p:nvSpPr>
        <p:spPr>
          <a:xfrm>
            <a:off x="3117838" y="2865441"/>
            <a:ext cx="1281114" cy="889200"/>
          </a:xfrm>
          <a:prstGeom prst="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Export</a:t>
            </a:r>
          </a:p>
          <a:p>
            <a:pPr algn="ctr"/>
            <a:r>
              <a:rPr lang="en-US" sz="1400" dirty="0" smtClean="0"/>
              <a:t>project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300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University of Bergen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Harald Barsnes</dc:creator>
  <cp:lastModifiedBy>Harald Barsnes</cp:lastModifiedBy>
  <cp:revision>139</cp:revision>
  <dcterms:created xsi:type="dcterms:W3CDTF">2012-04-24T20:07:38Z</dcterms:created>
  <dcterms:modified xsi:type="dcterms:W3CDTF">2014-03-28T15:09:38Z</dcterms:modified>
</cp:coreProperties>
</file>