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63" r:id="rId11"/>
    <p:sldId id="27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76F0-5E32-7C4E-804C-AF54501A3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ROOMS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529C0-F2F5-D908-685E-42260F6D3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135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3018-F6A4-6206-1517-AB1FE769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TRIPLE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AB30-FFAF-13DA-18B7-55F27377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4125359" cy="3599316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A triple room has three separate single beds and can be occupied by three guest. </a:t>
            </a: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This type of room is suitable for groups and delicates of meetings and conferences. </a:t>
            </a:r>
            <a:endParaRPr lang="en-IN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7170" name="Picture 2" descr="Standard Triple Room | Arkadi Hotel">
            <a:extLst>
              <a:ext uri="{FF2B5EF4-FFF2-40B4-BE49-F238E27FC236}">
                <a16:creationId xmlns:a16="http://schemas.microsoft.com/office/drawing/2014/main" id="{335860AF-E756-C812-10AE-1D66CDB60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286" y="2438399"/>
            <a:ext cx="5426393" cy="376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00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F99D-8CD0-77BA-E8D8-770DAD26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2115-B74D-746E-E8CC-E5FD5C006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47484"/>
            <a:ext cx="3891679" cy="3599316"/>
          </a:xfrm>
        </p:spPr>
        <p:txBody>
          <a:bodyPr/>
          <a:lstStyle/>
          <a:p>
            <a:r>
              <a:rPr lang="en-IN" dirty="0">
                <a:latin typeface="+mj-lt"/>
              </a:rPr>
              <a:t>Group Accommodation</a:t>
            </a:r>
          </a:p>
          <a:p>
            <a:r>
              <a:rPr lang="en-IN" dirty="0">
                <a:latin typeface="+mj-lt"/>
              </a:rPr>
              <a:t>Convenience</a:t>
            </a:r>
          </a:p>
          <a:p>
            <a:r>
              <a:rPr lang="en-IN" dirty="0">
                <a:latin typeface="+mj-lt"/>
              </a:rPr>
              <a:t>Ease of communication</a:t>
            </a:r>
          </a:p>
          <a:p>
            <a:endParaRPr lang="en-IN" dirty="0"/>
          </a:p>
        </p:txBody>
      </p:sp>
      <p:sp>
        <p:nvSpPr>
          <p:cNvPr id="4" name="AutoShape 2" descr="Triple Room | Luxury Hotel In Dublin City | Louis Fitzgerald ...">
            <a:extLst>
              <a:ext uri="{FF2B5EF4-FFF2-40B4-BE49-F238E27FC236}">
                <a16:creationId xmlns:a16="http://schemas.microsoft.com/office/drawing/2014/main" id="{91AFF58A-ADB1-87B3-6A33-7D4CB27154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0416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Triple Room | Luxury Hotel In Dublin City | Louis Fitzgerald ...">
            <a:extLst>
              <a:ext uri="{FF2B5EF4-FFF2-40B4-BE49-F238E27FC236}">
                <a16:creationId xmlns:a16="http://schemas.microsoft.com/office/drawing/2014/main" id="{16931249-8E52-CCB1-EE10-52CBD1CC48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8" name="Picture 6" descr="Superior Triple Room | Hotel Woodstock">
            <a:extLst>
              <a:ext uri="{FF2B5EF4-FFF2-40B4-BE49-F238E27FC236}">
                <a16:creationId xmlns:a16="http://schemas.microsoft.com/office/drawing/2014/main" id="{FFA8DB74-DC6E-A6FD-6CD2-C64DC5DA2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560" y="2782452"/>
            <a:ext cx="4216400" cy="29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27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4B54-D175-F7A5-3002-BF7A0707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QUAD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B9AA-19B7-60E9-ADB3-3DDF4ADC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3830719" cy="3599316"/>
          </a:xfrm>
        </p:spPr>
        <p:txBody>
          <a:bodyPr/>
          <a:lstStyle/>
          <a:p>
            <a:r>
              <a:rPr lang="en-US" b="0" i="0" dirty="0">
                <a:effectLst/>
                <a:latin typeface="+mj-lt"/>
              </a:rPr>
              <a:t>A room intended to house four individuals.</a:t>
            </a:r>
          </a:p>
          <a:p>
            <a:r>
              <a:rPr lang="en-US" b="0" i="0" dirty="0">
                <a:effectLst/>
                <a:latin typeface="+mj-lt"/>
              </a:rPr>
              <a:t>The room might include two double beds, one double and two single beds, or four single beds.</a:t>
            </a:r>
            <a:endParaRPr lang="en-IN" dirty="0">
              <a:latin typeface="+mj-lt"/>
            </a:endParaRPr>
          </a:p>
        </p:txBody>
      </p:sp>
      <p:pic>
        <p:nvPicPr>
          <p:cNvPr id="15362" name="Picture 2" descr="Hotel Koreana Co., Ltd">
            <a:extLst>
              <a:ext uri="{FF2B5EF4-FFF2-40B4-BE49-F238E27FC236}">
                <a16:creationId xmlns:a16="http://schemas.microsoft.com/office/drawing/2014/main" id="{8508DC77-3C35-1A5D-CDC0-B413C460E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251" y="2505456"/>
            <a:ext cx="6065520" cy="359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670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C82D-9B0B-77ED-0828-46EB2993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HOLLYWOOD TWIN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F4F19-9118-10AE-1A6C-1656250C4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257439" cy="3599316"/>
          </a:xfrm>
        </p:spPr>
        <p:txBody>
          <a:bodyPr/>
          <a:lstStyle/>
          <a:p>
            <a:r>
              <a:rPr lang="en-US" b="0" i="0" dirty="0">
                <a:effectLst/>
                <a:latin typeface="+mj-lt"/>
              </a:rPr>
              <a:t>Hollywood Twin rooms feature two single beds which shares a common head board.</a:t>
            </a:r>
          </a:p>
          <a:p>
            <a:r>
              <a:rPr lang="en-US" dirty="0">
                <a:latin typeface="+mj-lt"/>
              </a:rPr>
              <a:t>Allows</a:t>
            </a:r>
            <a:r>
              <a:rPr lang="en-US" b="0" i="0" dirty="0">
                <a:effectLst/>
                <a:latin typeface="+mj-lt"/>
              </a:rPr>
              <a:t> the room to be used as a twin or double.</a:t>
            </a:r>
          </a:p>
          <a:p>
            <a:r>
              <a:rPr lang="en-US" b="0" i="0" dirty="0">
                <a:effectLst/>
                <a:latin typeface="+mj-lt"/>
              </a:rPr>
              <a:t>Desks in the rooms also make them ideal for single business travelers.</a:t>
            </a:r>
          </a:p>
          <a:p>
            <a:endParaRPr lang="en-IN" dirty="0"/>
          </a:p>
        </p:txBody>
      </p:sp>
      <p:pic>
        <p:nvPicPr>
          <p:cNvPr id="14338" name="Picture 2" descr="Hollywood Twin Room | Hotel East 21 Tokyo - with a Sky Tree view 【Official】">
            <a:extLst>
              <a:ext uri="{FF2B5EF4-FFF2-40B4-BE49-F238E27FC236}">
                <a16:creationId xmlns:a16="http://schemas.microsoft.com/office/drawing/2014/main" id="{DE98463E-D101-C1C1-F234-D73DF8A48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0" y="2505456"/>
            <a:ext cx="6042660" cy="359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26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B1F3-2FB2-8ACB-B321-AE2B8C5C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DOUBLE </a:t>
            </a:r>
            <a:r>
              <a:rPr lang="en-IN" dirty="0" err="1"/>
              <a:t>DOUBLE</a:t>
            </a:r>
            <a:r>
              <a:rPr lang="en-IN" dirty="0"/>
              <a:t>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4DD7-D4A4-93A3-0D9B-D95776AB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318399" cy="3599316"/>
          </a:xfrm>
        </p:spPr>
        <p:txBody>
          <a:bodyPr/>
          <a:lstStyle/>
          <a:p>
            <a:r>
              <a:rPr lang="en-US" dirty="0">
                <a:latin typeface="+mj-lt"/>
              </a:rPr>
              <a:t>T</a:t>
            </a:r>
            <a:r>
              <a:rPr lang="en-US" b="0" i="0" dirty="0">
                <a:effectLst/>
                <a:latin typeface="+mj-lt"/>
              </a:rPr>
              <a:t>hese rooms have two double beds (sometimes two queen beds)</a:t>
            </a:r>
          </a:p>
          <a:p>
            <a:r>
              <a:rPr lang="en-US" b="0" i="0" dirty="0">
                <a:effectLst/>
                <a:latin typeface="+mj-lt"/>
              </a:rPr>
              <a:t>Accommodate two to four people.</a:t>
            </a:r>
          </a:p>
          <a:p>
            <a:r>
              <a:rPr lang="en-US" dirty="0">
                <a:latin typeface="+mj-lt"/>
              </a:rPr>
              <a:t>Preferred for </a:t>
            </a:r>
            <a:r>
              <a:rPr lang="en-US" b="0" i="0" dirty="0">
                <a:effectLst/>
                <a:latin typeface="+mj-lt"/>
              </a:rPr>
              <a:t>families traveling with young kids.</a:t>
            </a:r>
            <a:endParaRPr lang="en-IN" dirty="0">
              <a:latin typeface="+mj-lt"/>
            </a:endParaRPr>
          </a:p>
        </p:txBody>
      </p:sp>
      <p:pic>
        <p:nvPicPr>
          <p:cNvPr id="13314" name="Picture 2" descr="Standard Double Room, 2 Double Beds at the Inn at Golden Gate">
            <a:extLst>
              <a:ext uri="{FF2B5EF4-FFF2-40B4-BE49-F238E27FC236}">
                <a16:creationId xmlns:a16="http://schemas.microsoft.com/office/drawing/2014/main" id="{0F3C153A-5883-C4E4-CEEB-E9AD1B6FE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920" y="2336873"/>
            <a:ext cx="5971858" cy="359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632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943C-2BC0-BAAB-165A-F42C5B37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INTERCONNECTING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4E513-A550-7C01-B518-ADD93AFAB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257439" cy="3599316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+mj-lt"/>
              </a:rPr>
              <a:t>Interconnecting rooms are two rooms which are next to each other. </a:t>
            </a:r>
          </a:p>
          <a:p>
            <a:r>
              <a:rPr lang="en-US" b="0" i="0" dirty="0">
                <a:effectLst/>
                <a:latin typeface="+mj-lt"/>
              </a:rPr>
              <a:t>They have an internal door which connects the two rooms from the inside.</a:t>
            </a:r>
          </a:p>
          <a:p>
            <a:r>
              <a:rPr lang="en-US" dirty="0">
                <a:latin typeface="+mj-lt"/>
              </a:rPr>
              <a:t>It allows the guest to access any of the two rooms without passing through public areas.</a:t>
            </a:r>
            <a:endParaRPr lang="en-US" b="0" i="0" dirty="0">
              <a:effectLst/>
              <a:latin typeface="+mj-lt"/>
            </a:endParaRPr>
          </a:p>
          <a:p>
            <a:endParaRPr lang="en-US" b="0" i="0" dirty="0">
              <a:solidFill>
                <a:srgbClr val="BDC1C6"/>
              </a:solidFill>
              <a:effectLst/>
              <a:latin typeface="+mj-lt"/>
            </a:endParaRPr>
          </a:p>
          <a:p>
            <a:endParaRPr lang="en-IN" dirty="0"/>
          </a:p>
        </p:txBody>
      </p:sp>
      <p:pic>
        <p:nvPicPr>
          <p:cNvPr id="12290" name="Picture 2" descr="Interconnecting Rooms - Picture of Hotel La Classic, Bengaluru - Tripadvisor">
            <a:extLst>
              <a:ext uri="{FF2B5EF4-FFF2-40B4-BE49-F238E27FC236}">
                <a16:creationId xmlns:a16="http://schemas.microsoft.com/office/drawing/2014/main" id="{FD04000C-D636-815D-6C11-1CEAD4B6C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65" y="2656523"/>
            <a:ext cx="523875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141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C275-26CB-8A17-E199-F1983DA4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ADJOINING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F1BBC-8D3D-C434-8429-1E62F83C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314079" cy="3599316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An adjoining room is two guest rooms that are located next to each other.</a:t>
            </a: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They are connected by a locked door between them.</a:t>
            </a: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Adjoining rooms may be booked together by request for one traveling party, or they may be booked separately by two different parties</a:t>
            </a:r>
            <a:endParaRPr lang="en-IN" dirty="0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Preferred by groups.</a:t>
            </a:r>
          </a:p>
          <a:p>
            <a:endParaRPr lang="en-IN" dirty="0"/>
          </a:p>
        </p:txBody>
      </p:sp>
      <p:pic>
        <p:nvPicPr>
          <p:cNvPr id="11266" name="Picture 2" descr="ROOMS｜karaksa hotel for families">
            <a:extLst>
              <a:ext uri="{FF2B5EF4-FFF2-40B4-BE49-F238E27FC236}">
                <a16:creationId xmlns:a16="http://schemas.microsoft.com/office/drawing/2014/main" id="{3FC6C19A-13AE-3A92-5807-C5B7DE05B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99" y="2428122"/>
            <a:ext cx="495808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54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A1A7-2A21-FEAF-6466-1912976A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PARLOR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6ED98-70D5-593F-D640-8B065A7E9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039759" cy="3599316"/>
          </a:xfrm>
        </p:spPr>
        <p:txBody>
          <a:bodyPr/>
          <a:lstStyle/>
          <a:p>
            <a:r>
              <a:rPr lang="en-US" b="0" i="0" dirty="0">
                <a:effectLst/>
                <a:latin typeface="+mj-lt"/>
              </a:rPr>
              <a:t>A parlor is a living room or a sitting room, the place in your house with comfortable chairs and sofas.</a:t>
            </a:r>
          </a:p>
          <a:p>
            <a:r>
              <a:rPr lang="en-US" b="0" i="0" dirty="0">
                <a:effectLst/>
                <a:latin typeface="+mj-lt"/>
              </a:rPr>
              <a:t>You might also decide to put your giant new TV in the parlor.</a:t>
            </a:r>
          </a:p>
          <a:p>
            <a:r>
              <a:rPr lang="en-US" dirty="0">
                <a:latin typeface="+mj-lt"/>
              </a:rPr>
              <a:t>It is</a:t>
            </a:r>
            <a:r>
              <a:rPr lang="en-US" b="0" i="0" dirty="0">
                <a:effectLst/>
                <a:latin typeface="+mj-lt"/>
              </a:rPr>
              <a:t> room used primarily for conversation or the reception of guests.</a:t>
            </a:r>
          </a:p>
          <a:p>
            <a:endParaRPr lang="en-IN" dirty="0"/>
          </a:p>
        </p:txBody>
      </p:sp>
      <p:pic>
        <p:nvPicPr>
          <p:cNvPr id="10242" name="Picture 2" descr="Small Parlor - Friends of the Governor's Mansion">
            <a:extLst>
              <a:ext uri="{FF2B5EF4-FFF2-40B4-BE49-F238E27FC236}">
                <a16:creationId xmlns:a16="http://schemas.microsoft.com/office/drawing/2014/main" id="{9193F8BC-3C13-F589-1BE3-71030154C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720" y="2336873"/>
            <a:ext cx="5720080" cy="359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090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CBF3-E143-052B-1E4D-E79B4CBC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STUDIO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15DBB-C988-7644-2F09-7EF153FA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96479" cy="3599316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+mj-lt"/>
              </a:rPr>
              <a:t>It is a single-room dwelling that combines the bedroom, kitchen, and living area into one large room.</a:t>
            </a:r>
          </a:p>
          <a:p>
            <a:r>
              <a:rPr lang="en-US" b="0" i="0" dirty="0">
                <a:effectLst/>
                <a:latin typeface="+mj-lt"/>
              </a:rPr>
              <a:t>The open floor plan does not have walls separating the sleeping and living areas.</a:t>
            </a:r>
          </a:p>
          <a:p>
            <a:r>
              <a:rPr lang="en-US" dirty="0">
                <a:latin typeface="+mj-lt"/>
              </a:rPr>
              <a:t>The kitchen area may or may not be separated by the wall.</a:t>
            </a:r>
          </a:p>
          <a:p>
            <a:r>
              <a:rPr lang="en-US" dirty="0">
                <a:latin typeface="+mj-lt"/>
              </a:rPr>
              <a:t>Preferred by</a:t>
            </a:r>
            <a:r>
              <a:rPr lang="en-IN" b="0" i="0" dirty="0">
                <a:effectLst/>
                <a:latin typeface="+mj-lt"/>
              </a:rPr>
              <a:t> students and young professionals</a:t>
            </a:r>
            <a:r>
              <a:rPr lang="en-US" b="0" i="0" dirty="0">
                <a:effectLst/>
                <a:latin typeface="+mj-lt"/>
              </a:rPr>
              <a:t>.</a:t>
            </a:r>
            <a:endParaRPr lang="en-IN" dirty="0">
              <a:latin typeface="+mj-lt"/>
            </a:endParaRPr>
          </a:p>
        </p:txBody>
      </p:sp>
      <p:pic>
        <p:nvPicPr>
          <p:cNvPr id="9218" name="Picture 2" descr="Studio Apartment Plan Examples">
            <a:extLst>
              <a:ext uri="{FF2B5EF4-FFF2-40B4-BE49-F238E27FC236}">
                <a16:creationId xmlns:a16="http://schemas.microsoft.com/office/drawing/2014/main" id="{9D8416F8-0AFF-1280-8CD5-D3DAA3354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40" y="2394091"/>
            <a:ext cx="5843387" cy="348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69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CEF1-348E-774A-6A79-99512837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4201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EE57-FE66-40E7-6744-83A54EC3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79" y="753228"/>
            <a:ext cx="10060503" cy="1080938"/>
          </a:xfrm>
        </p:spPr>
        <p:txBody>
          <a:bodyPr/>
          <a:lstStyle/>
          <a:p>
            <a:r>
              <a:rPr lang="en-IN" dirty="0"/>
              <a:t>SIGNIFICANCE OF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F8D25-1FD4-4B4D-10BF-A97FCA246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The sale of hotel rooms contributes 50% or more to the hotels revenue.</a:t>
            </a:r>
          </a:p>
          <a:p>
            <a:r>
              <a:rPr lang="en-IN" dirty="0">
                <a:latin typeface="+mj-lt"/>
              </a:rPr>
              <a:t>A room sale occurs when room is leased for occupation for 24 hours, at a predetermined cost.</a:t>
            </a:r>
          </a:p>
        </p:txBody>
      </p:sp>
    </p:spTree>
    <p:extLst>
      <p:ext uri="{BB962C8B-B14F-4D97-AF65-F5344CB8AC3E}">
        <p14:creationId xmlns:p14="http://schemas.microsoft.com/office/powerpoint/2010/main" val="175183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A387-56A1-6A20-3814-BE5213E8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0A25-7C27-F62B-F075-ABF4716AB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67353"/>
            <a:ext cx="9613861" cy="3599316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latin typeface="+mj-lt"/>
              </a:rPr>
              <a:t>Single Room</a:t>
            </a:r>
          </a:p>
          <a:p>
            <a:r>
              <a:rPr lang="en-IN" dirty="0">
                <a:latin typeface="+mj-lt"/>
              </a:rPr>
              <a:t>Twin room</a:t>
            </a:r>
          </a:p>
          <a:p>
            <a:r>
              <a:rPr lang="en-IN" dirty="0">
                <a:latin typeface="+mj-lt"/>
              </a:rPr>
              <a:t>Double Room</a:t>
            </a:r>
          </a:p>
          <a:p>
            <a:r>
              <a:rPr lang="en-IN" dirty="0">
                <a:latin typeface="+mj-lt"/>
              </a:rPr>
              <a:t>Triple Room</a:t>
            </a:r>
          </a:p>
          <a:p>
            <a:r>
              <a:rPr lang="en-IN" dirty="0">
                <a:latin typeface="+mj-lt"/>
              </a:rPr>
              <a:t>Quad Room</a:t>
            </a:r>
          </a:p>
          <a:p>
            <a:r>
              <a:rPr lang="en-IN" dirty="0">
                <a:latin typeface="+mj-lt"/>
              </a:rPr>
              <a:t>Hollywood Twin Room</a:t>
            </a:r>
          </a:p>
          <a:p>
            <a:r>
              <a:rPr lang="en-IN" dirty="0">
                <a:latin typeface="+mj-lt"/>
              </a:rPr>
              <a:t>Double </a:t>
            </a:r>
            <a:r>
              <a:rPr lang="en-IN" dirty="0" err="1">
                <a:latin typeface="+mj-lt"/>
              </a:rPr>
              <a:t>Double</a:t>
            </a:r>
            <a:r>
              <a:rPr lang="en-IN" dirty="0">
                <a:latin typeface="+mj-lt"/>
              </a:rPr>
              <a:t> Room</a:t>
            </a:r>
          </a:p>
          <a:p>
            <a:r>
              <a:rPr lang="en-IN" dirty="0">
                <a:latin typeface="+mj-lt"/>
              </a:rPr>
              <a:t>Interconnecting Room</a:t>
            </a:r>
          </a:p>
          <a:p>
            <a:r>
              <a:rPr lang="en-IN" dirty="0">
                <a:latin typeface="+mj-lt"/>
              </a:rPr>
              <a:t>Adjoining Room</a:t>
            </a:r>
          </a:p>
          <a:p>
            <a:r>
              <a:rPr lang="en-IN" dirty="0" err="1">
                <a:latin typeface="+mj-lt"/>
              </a:rPr>
              <a:t>Palor</a:t>
            </a:r>
            <a:r>
              <a:rPr lang="en-IN" dirty="0">
                <a:latin typeface="+mj-lt"/>
              </a:rPr>
              <a:t> Room</a:t>
            </a:r>
          </a:p>
          <a:p>
            <a:r>
              <a:rPr lang="en-IN" dirty="0">
                <a:latin typeface="+mj-lt"/>
              </a:rPr>
              <a:t>Studio Room</a:t>
            </a:r>
          </a:p>
          <a:p>
            <a:endParaRPr lang="en-IN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4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C4C6-01D2-A7B3-E8BC-02836062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53FA-8D10-170D-B667-85283BBF8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4909596" cy="3599316"/>
          </a:xfrm>
        </p:spPr>
        <p:txBody>
          <a:bodyPr/>
          <a:lstStyle/>
          <a:p>
            <a:r>
              <a:rPr lang="en-US" b="0" i="0" dirty="0">
                <a:solidFill>
                  <a:srgbClr val="3E4C59"/>
                </a:solidFill>
                <a:effectLst/>
                <a:latin typeface="+mj-lt"/>
              </a:rPr>
              <a:t>A single room is a hotel room designed for one person.</a:t>
            </a:r>
          </a:p>
          <a:p>
            <a:r>
              <a:rPr lang="en-US" b="0" i="0" dirty="0">
                <a:solidFill>
                  <a:srgbClr val="3E4C59"/>
                </a:solidFill>
                <a:effectLst/>
                <a:latin typeface="+mj-lt"/>
              </a:rPr>
              <a:t>It comes with one single bed</a:t>
            </a:r>
          </a:p>
          <a:p>
            <a:r>
              <a:rPr lang="en-US" dirty="0">
                <a:solidFill>
                  <a:srgbClr val="3E4C59"/>
                </a:solidFill>
                <a:latin typeface="+mj-lt"/>
              </a:rPr>
              <a:t>S</a:t>
            </a:r>
            <a:r>
              <a:rPr lang="en-US" b="0" i="0" dirty="0">
                <a:solidFill>
                  <a:srgbClr val="3E4C59"/>
                </a:solidFill>
                <a:effectLst/>
                <a:latin typeface="+mj-lt"/>
              </a:rPr>
              <a:t>ome hotels may offer a double bed as an option.</a:t>
            </a:r>
          </a:p>
          <a:p>
            <a:r>
              <a:rPr lang="en-US" dirty="0">
                <a:solidFill>
                  <a:srgbClr val="3E4C59"/>
                </a:solidFill>
                <a:latin typeface="+mj-lt"/>
              </a:rPr>
              <a:t>They are </a:t>
            </a:r>
            <a:r>
              <a:rPr lang="en-US" b="0" i="0" dirty="0">
                <a:solidFill>
                  <a:srgbClr val="3E4C59"/>
                </a:solidFill>
                <a:effectLst/>
                <a:latin typeface="+mj-lt"/>
              </a:rPr>
              <a:t>smaller in size compared to other room types</a:t>
            </a:r>
            <a:endParaRPr lang="en-IN" dirty="0">
              <a:latin typeface="+mj-lt"/>
            </a:endParaRPr>
          </a:p>
          <a:p>
            <a:endParaRPr lang="en-IN" dirty="0"/>
          </a:p>
        </p:txBody>
      </p:sp>
      <p:pic>
        <p:nvPicPr>
          <p:cNvPr id="1026" name="Picture 2" descr="Single Room PG in Gurgaon - Roomsoom">
            <a:extLst>
              <a:ext uri="{FF2B5EF4-FFF2-40B4-BE49-F238E27FC236}">
                <a16:creationId xmlns:a16="http://schemas.microsoft.com/office/drawing/2014/main" id="{92318723-D843-8D3B-4959-B4C84FA54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863" y="2336873"/>
            <a:ext cx="5661797" cy="39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98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9C0A-D0DC-B2D9-7DB2-EBEC8D9A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6D467-506B-3138-8756-43F50AB49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0" dirty="0">
                <a:solidFill>
                  <a:srgbClr val="3E4C59"/>
                </a:solidFill>
                <a:effectLst/>
                <a:latin typeface="+mj-lt"/>
              </a:rPr>
              <a:t>Affordable</a:t>
            </a:r>
          </a:p>
          <a:p>
            <a:r>
              <a:rPr lang="en-IN" i="0" dirty="0">
                <a:solidFill>
                  <a:srgbClr val="3E4C59"/>
                </a:solidFill>
                <a:effectLst/>
                <a:latin typeface="+mj-lt"/>
              </a:rPr>
              <a:t>Privacy</a:t>
            </a:r>
          </a:p>
          <a:p>
            <a:r>
              <a:rPr lang="en-IN" i="0" dirty="0">
                <a:solidFill>
                  <a:srgbClr val="3E4C59"/>
                </a:solidFill>
                <a:effectLst/>
                <a:latin typeface="+mj-lt"/>
              </a:rPr>
              <a:t>Availability</a:t>
            </a:r>
          </a:p>
          <a:p>
            <a:r>
              <a:rPr lang="en-IN" i="0" dirty="0">
                <a:solidFill>
                  <a:srgbClr val="3E4C59"/>
                </a:solidFill>
                <a:effectLst/>
                <a:latin typeface="+mj-lt"/>
              </a:rPr>
              <a:t>Less Noise</a:t>
            </a:r>
            <a:endParaRPr lang="en-IN" dirty="0">
              <a:latin typeface="+mj-lt"/>
            </a:endParaRPr>
          </a:p>
        </p:txBody>
      </p:sp>
      <p:pic>
        <p:nvPicPr>
          <p:cNvPr id="2052" name="Picture 4" descr="Newly Built Fully Furnished Rooms in front of SKIT COLLEGE JAGATPURA -  RoomRentJaipur.com">
            <a:extLst>
              <a:ext uri="{FF2B5EF4-FFF2-40B4-BE49-F238E27FC236}">
                <a16:creationId xmlns:a16="http://schemas.microsoft.com/office/drawing/2014/main" id="{F5EFAF65-0B00-078A-3F34-F58B4B3D9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701" y="2326786"/>
            <a:ext cx="3854450" cy="267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INGLE ROOM definition and meaning | Collins English Dictionary">
            <a:extLst>
              <a:ext uri="{FF2B5EF4-FFF2-40B4-BE49-F238E27FC236}">
                <a16:creationId xmlns:a16="http://schemas.microsoft.com/office/drawing/2014/main" id="{901DCB58-FB0B-A27E-4458-593E8987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520" y="3662171"/>
            <a:ext cx="4196080" cy="279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50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4AC0-FE9F-AB50-C0CA-A51193B0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TWIN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2551-DD0C-753D-A840-42EF73B61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633551" cy="3599316"/>
          </a:xfrm>
        </p:spPr>
        <p:txBody>
          <a:bodyPr/>
          <a:lstStyle/>
          <a:p>
            <a:r>
              <a:rPr lang="en-IN" dirty="0">
                <a:latin typeface="+mj-lt"/>
              </a:rPr>
              <a:t>It has two separate beds so that people can sleep apart.</a:t>
            </a:r>
          </a:p>
          <a:p>
            <a:r>
              <a:rPr lang="en-IN" dirty="0">
                <a:latin typeface="+mj-lt"/>
              </a:rPr>
              <a:t>Beds are usually smaller than the beds in double room.</a:t>
            </a:r>
          </a:p>
          <a:p>
            <a:r>
              <a:rPr lang="en-IN" dirty="0">
                <a:latin typeface="+mj-lt"/>
              </a:rPr>
              <a:t>Preferred by friends.</a:t>
            </a:r>
          </a:p>
        </p:txBody>
      </p:sp>
      <p:pic>
        <p:nvPicPr>
          <p:cNvPr id="3074" name="Picture 2" descr="Twin bed room with balcony | Morum Chania City Hotel">
            <a:extLst>
              <a:ext uri="{FF2B5EF4-FFF2-40B4-BE49-F238E27FC236}">
                <a16:creationId xmlns:a16="http://schemas.microsoft.com/office/drawing/2014/main" id="{1E8956F9-936E-430C-6112-F0002E653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6873"/>
            <a:ext cx="5147404" cy="369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62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03E0-2F25-A188-E997-55789BC3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89AF-CF28-A182-D751-C98C1FDBA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Size</a:t>
            </a:r>
          </a:p>
          <a:p>
            <a:r>
              <a:rPr lang="en-IN" dirty="0">
                <a:latin typeface="+mj-lt"/>
              </a:rPr>
              <a:t>Price</a:t>
            </a:r>
          </a:p>
          <a:p>
            <a:r>
              <a:rPr lang="en-IN" dirty="0">
                <a:latin typeface="+mj-lt"/>
              </a:rPr>
              <a:t>Privacy Balance</a:t>
            </a:r>
          </a:p>
          <a:p>
            <a:r>
              <a:rPr lang="en-IN" dirty="0">
                <a:latin typeface="+mj-lt"/>
              </a:rPr>
              <a:t>Availability</a:t>
            </a:r>
          </a:p>
        </p:txBody>
      </p:sp>
      <p:pic>
        <p:nvPicPr>
          <p:cNvPr id="4098" name="Picture 2" descr="TWIN ROOM definition and meaning | Collins English Dictionary">
            <a:extLst>
              <a:ext uri="{FF2B5EF4-FFF2-40B4-BE49-F238E27FC236}">
                <a16:creationId xmlns:a16="http://schemas.microsoft.com/office/drawing/2014/main" id="{A56ADE53-94C3-AAA7-4E68-7CB9A6C04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080" y="2209589"/>
            <a:ext cx="4372352" cy="258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tandard Twin Room | Mercure Hyde Park">
            <a:extLst>
              <a:ext uri="{FF2B5EF4-FFF2-40B4-BE49-F238E27FC236}">
                <a16:creationId xmlns:a16="http://schemas.microsoft.com/office/drawing/2014/main" id="{8BCAACA0-B7F8-E762-464F-920B91721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359" y="3695696"/>
            <a:ext cx="447145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98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DF9A-1B41-F482-C29D-7F8C1B42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DOUBLE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317E-2435-B2F1-B4BB-27392886D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602879" cy="3599316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+mj-lt"/>
              </a:rPr>
              <a:t>A double room is a hotel room with a double bed that can accommodate two people.</a:t>
            </a:r>
          </a:p>
          <a:p>
            <a:r>
              <a:rPr lang="en-US" dirty="0">
                <a:latin typeface="+mj-lt"/>
              </a:rPr>
              <a:t>It </a:t>
            </a:r>
            <a:r>
              <a:rPr lang="en-US" b="0" i="0" dirty="0">
                <a:effectLst/>
                <a:latin typeface="+mj-lt"/>
              </a:rPr>
              <a:t>comes in different sizes.</a:t>
            </a:r>
          </a:p>
          <a:p>
            <a:r>
              <a:rPr lang="en-US" dirty="0">
                <a:latin typeface="+mj-lt"/>
              </a:rPr>
              <a:t>T</a:t>
            </a:r>
            <a:r>
              <a:rPr lang="en-US" b="0" i="0" dirty="0">
                <a:effectLst/>
                <a:latin typeface="+mj-lt"/>
              </a:rPr>
              <a:t>he room size can affect the room rate.</a:t>
            </a:r>
          </a:p>
          <a:p>
            <a:r>
              <a:rPr lang="en-US" b="0" i="0" dirty="0">
                <a:effectLst/>
                <a:latin typeface="+mj-lt"/>
              </a:rPr>
              <a:t>A double room can be a good option for couples or solo travelers who want more space than a single room.</a:t>
            </a:r>
            <a:endParaRPr lang="en-IN" dirty="0">
              <a:latin typeface="+mj-lt"/>
            </a:endParaRPr>
          </a:p>
        </p:txBody>
      </p:sp>
      <p:pic>
        <p:nvPicPr>
          <p:cNvPr id="5122" name="Picture 2" descr="DOUBLE ROOM definition and meaning | Collins English Dictionary">
            <a:extLst>
              <a:ext uri="{FF2B5EF4-FFF2-40B4-BE49-F238E27FC236}">
                <a16:creationId xmlns:a16="http://schemas.microsoft.com/office/drawing/2014/main" id="{4FD77E5E-225C-FD53-F256-3091775F0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80" y="2336873"/>
            <a:ext cx="5473700" cy="345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50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0955-9649-8833-1662-0EFD15D0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9419-3633-47C7-D281-A15B3DC6E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Space for two</a:t>
            </a:r>
          </a:p>
          <a:p>
            <a:r>
              <a:rPr lang="en-IN" dirty="0">
                <a:latin typeface="+mj-lt"/>
              </a:rPr>
              <a:t>Cost saving</a:t>
            </a:r>
          </a:p>
          <a:p>
            <a:r>
              <a:rPr lang="en-IN" dirty="0">
                <a:latin typeface="+mj-lt"/>
              </a:rPr>
              <a:t>Accessibility</a:t>
            </a:r>
          </a:p>
          <a:p>
            <a:r>
              <a:rPr lang="en-IN" dirty="0">
                <a:latin typeface="+mj-lt"/>
              </a:rPr>
              <a:t>Additional Amenities</a:t>
            </a:r>
          </a:p>
        </p:txBody>
      </p:sp>
      <p:pic>
        <p:nvPicPr>
          <p:cNvPr id="6146" name="Picture 2" descr="Standard Double Room - Hotel 7">
            <a:extLst>
              <a:ext uri="{FF2B5EF4-FFF2-40B4-BE49-F238E27FC236}">
                <a16:creationId xmlns:a16="http://schemas.microsoft.com/office/drawing/2014/main" id="{1A91D477-A74E-1231-AB56-B81D85C4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760" y="2336873"/>
            <a:ext cx="5953760" cy="391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38364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201</TotalTime>
  <Words>562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Rounded MT Bold</vt:lpstr>
      <vt:lpstr>Trebuchet MS</vt:lpstr>
      <vt:lpstr>Berlin</vt:lpstr>
      <vt:lpstr>ROOMS TYPES</vt:lpstr>
      <vt:lpstr>SIGNIFICANCE OF ROOM</vt:lpstr>
      <vt:lpstr>TYPES</vt:lpstr>
      <vt:lpstr>SINGLE ROOM</vt:lpstr>
      <vt:lpstr>ADVANTAGES</vt:lpstr>
      <vt:lpstr>TWIN ROOM</vt:lpstr>
      <vt:lpstr>ADVANTAGES</vt:lpstr>
      <vt:lpstr>DOUBLE ROOM</vt:lpstr>
      <vt:lpstr>ADVANTAGES</vt:lpstr>
      <vt:lpstr>TRIPLE ROOM</vt:lpstr>
      <vt:lpstr>ADVANTAGES</vt:lpstr>
      <vt:lpstr>QUAD ROOM</vt:lpstr>
      <vt:lpstr>HOLLYWOOD TWIN ROOM</vt:lpstr>
      <vt:lpstr>DOUBLE DOUBLE ROOM</vt:lpstr>
      <vt:lpstr>INTERCONNECTING ROOM</vt:lpstr>
      <vt:lpstr>ADJOINING ROOM</vt:lpstr>
      <vt:lpstr>PARLOR ROOM</vt:lpstr>
      <vt:lpstr>STUDIO ROOM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ROOMS TYPES</dc:title>
  <dc:creator>Selwyn Fernandes</dc:creator>
  <cp:lastModifiedBy>Selwyn Fernandes</cp:lastModifiedBy>
  <cp:revision>3</cp:revision>
  <dcterms:created xsi:type="dcterms:W3CDTF">2023-12-10T09:51:10Z</dcterms:created>
  <dcterms:modified xsi:type="dcterms:W3CDTF">2023-12-11T09:56:30Z</dcterms:modified>
</cp:coreProperties>
</file>