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315" r:id="rId4"/>
    <p:sldId id="319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694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744B0-247D-3B41-A66F-DEAE431D2614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B9A33-B475-4C42-897E-C48E5E00F551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192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22FF9323-9704-B0EF-3792-57CF13C2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7618834B-77C2-EC4A-468E-70F677863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41B1FEE6-5729-93DB-DF73-416D6901A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340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DD3FE9B4-EA9F-7979-FB35-CAEE7831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7B0BFEB5-0683-E85B-017D-679EFB2991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F3B5B83F-87D4-76C1-510A-3E1511A96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96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39589C14-BC7A-CCD4-00DA-C9412408B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18FBE143-24D2-8120-14BF-95E730C7A9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29F74C46-45A6-3E2E-A330-E8F6F4028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92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49761E3-12B0-9F2B-4602-59F64D4C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8724377A-20AF-D38B-B95E-BFED0B1E85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EFEAD74A-BAEB-D288-46C8-8E81DDFA1B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706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A0A99720-76C7-B15D-52FA-DB0C25564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625876AA-4653-7FCC-1535-6424C528A0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319D5E11-9703-F5B4-F348-31B0532CC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50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731BD47B-2771-8DBE-0429-EEAD33BC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079C5E53-C08E-35DF-204A-2A49A02765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5240DBC0-CAED-70B5-47D2-52D685A122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68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06F9FCEF-2AB8-4AFA-4E95-819BCAB2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D994DC51-A0DD-DF2E-789B-14455A24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3036D46C-6BCF-4814-73C8-AFC453D3F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64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40DB5D5C-12FC-D0FE-249C-C208BE55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6d459b97_0_8:notes">
            <a:extLst>
              <a:ext uri="{FF2B5EF4-FFF2-40B4-BE49-F238E27FC236}">
                <a16:creationId xmlns:a16="http://schemas.microsoft.com/office/drawing/2014/main" id="{655985B4-539C-D4B7-C440-2FF589320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6d459b97_0_8:notes">
            <a:extLst>
              <a:ext uri="{FF2B5EF4-FFF2-40B4-BE49-F238E27FC236}">
                <a16:creationId xmlns:a16="http://schemas.microsoft.com/office/drawing/2014/main" id="{5E0A5909-8C8F-A75A-A529-3AB066CD7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10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90586629-40A1-7AEA-FD83-DF48900C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3b627a1299_0_0:notes">
            <a:extLst>
              <a:ext uri="{FF2B5EF4-FFF2-40B4-BE49-F238E27FC236}">
                <a16:creationId xmlns:a16="http://schemas.microsoft.com/office/drawing/2014/main" id="{1FEB5909-5184-038C-9632-9118647AD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3b627a1299_0_0:notes">
            <a:extLst>
              <a:ext uri="{FF2B5EF4-FFF2-40B4-BE49-F238E27FC236}">
                <a16:creationId xmlns:a16="http://schemas.microsoft.com/office/drawing/2014/main" id="{A15CD52A-151F-D207-44E9-ACB7CA94C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850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43F80-4F3B-4A6D-64C0-D9D35A339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711C9C-3A99-21E6-A0B0-6EFC137EC3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C89F7-9357-F537-4F7A-928E4D2B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51CF-53DD-03CD-839E-CF561559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0059-0A7B-0898-6391-D6C0729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4136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F102-2DEF-90EC-369C-5EC8F238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F93E5D-DB9E-05EF-B2F3-58195865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85B0-A3C8-58FD-DCBF-A3838A06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5CE8-1E8B-AEE1-BF8A-613DBADF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B6545-32DC-0CD5-0331-840DB3AA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82574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51D1C-D24F-70B0-78FF-55A623021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563F4-513F-03E6-EEA7-D7DAEA08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A016B-34FA-0BFD-4487-3463030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DC42-CD13-2498-55E5-8688B44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BA2E-57CD-11B9-9F84-D11A136A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8056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4273600" cy="19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500"/>
              <a:buNone/>
              <a:defRPr sz="5600"/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3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016100" y="4764367"/>
            <a:ext cx="4273600" cy="9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11054800" y="0"/>
            <a:ext cx="11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1" name="Google Shape;21;p3"/>
          <p:cNvCxnSpPr/>
          <p:nvPr/>
        </p:nvCxnSpPr>
        <p:spPr>
          <a:xfrm>
            <a:off x="5697600" y="6501367"/>
            <a:ext cx="6494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44557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2857400" y="1949033"/>
            <a:ext cx="6477200" cy="10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333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2857400" y="3147551"/>
            <a:ext cx="64772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067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2467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100" y="5902267"/>
            <a:ext cx="12192000" cy="9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2" name="Google Shape;62;p9"/>
          <p:cNvGrpSpPr/>
          <p:nvPr/>
        </p:nvGrpSpPr>
        <p:grpSpPr>
          <a:xfrm>
            <a:off x="950267" y="719333"/>
            <a:ext cx="11241733" cy="6138667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3822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0C06-AA5A-5F2A-BA00-5A3E4A86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5F1B-A809-30C9-E9BF-1856F834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1692A-56DA-B1CE-9256-488852E4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7B4C-F7CF-51DD-A31A-81EFFE47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C8BD3-9FB1-20BC-D198-6D3CBBC0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018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C577-7145-A595-99E0-77CCADCD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48E1-3327-0CE2-596F-2CB972730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F1BE-B50F-E42D-0C76-2F9EC6521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4EF86-05CC-C670-4954-6D2D9B83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4FE6-D282-05A2-219D-5824FEA95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31750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5507-D230-5A7A-5E7A-DBC2D6E80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0D85-5A01-E8C8-5A09-0753441EA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C49F9-09FD-B6BF-9F2E-DC9361D08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69904-ECF5-DA35-154A-ECCD2615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3DD72-3AFB-1F5E-FA61-D4BFFE66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900E-D14C-D388-F563-1BCA0C6D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614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6166-D4E2-E651-5F6A-F58F3016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78A8-26F7-7680-FF89-3C4408A7A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5ABF2-22BF-D146-CAE7-3E26AE5F0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BA314-AAE8-6785-928E-3928E9DA1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4905E-6CAA-B8D2-9014-240DC05CF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06F285-3858-068F-48F6-7B1C1F2D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7E013-8F17-89D5-877C-0B71304F0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08A16-3A9A-44E4-F273-10B42561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08196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B5B2-1803-1724-9D04-828B79062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41D08-EF92-A254-3FB0-0861CA10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4B714-116C-12BA-6DAD-6E53C320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7B7DD4-A976-6B6B-D957-D8E740BF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5858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BB508-2890-3DF0-5D55-071F6217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06BE2-CF45-0B0D-707F-72BDE361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80645-C35F-853D-3A55-2414D3AD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239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8342-0C22-E6C9-D912-470D2BC1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5923-51E4-AB6F-E735-1D49B24F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BE873-6AFF-C4EF-8087-D2891F302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E264F-3E4C-4DE8-67E0-1086A7EA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042F2-C696-5FC2-4514-1A17871C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551D-7B0E-4F58-3B5B-E742CC58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7885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96CA-3018-7833-0524-9E6644B0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8202B-5DFA-C816-6067-A5E165D095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E7A66-F3B1-FF9D-D244-AC19502A5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B731F-B038-6526-85E0-5E5DFAEE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0B512-B0A6-E65B-DF93-86324C00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E2D4A-B70D-654B-9DC5-51A442F8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2677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1A072-CF44-39AA-BA86-1AE393FC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F375C-B8E8-E013-0A1A-03B7EAFBF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DFE7E-419B-6E1E-900D-C3C3379FA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31A16-E2B2-E74E-88AC-28AFA00AD5E2}" type="datetimeFigureOut">
              <a:rPr lang="en-FR" smtClean="0"/>
              <a:t>10/12/2024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8FAB1-C0C7-6CEF-8B8F-3C003401C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9410-FACF-D33B-D959-8EF0BE806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9244ED-E64E-2F40-A8DD-29D5B2EF429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6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 txBox="1">
            <a:spLocks noGrp="1"/>
          </p:cNvSpPr>
          <p:nvPr>
            <p:ph type="ctrTitle"/>
          </p:nvPr>
        </p:nvSpPr>
        <p:spPr>
          <a:xfrm>
            <a:off x="950967" y="2436700"/>
            <a:ext cx="6673200" cy="135098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fr-FR" dirty="0"/>
              <a:t>Follow-up #3</a:t>
            </a:r>
            <a:endParaRPr dirty="0"/>
          </a:p>
        </p:txBody>
      </p:sp>
      <p:sp>
        <p:nvSpPr>
          <p:cNvPr id="291" name="Google Shape;291;p41"/>
          <p:cNvSpPr txBox="1">
            <a:spLocks noGrp="1"/>
          </p:cNvSpPr>
          <p:nvPr>
            <p:ph type="subTitle" idx="1"/>
          </p:nvPr>
        </p:nvSpPr>
        <p:spPr>
          <a:xfrm>
            <a:off x="950967" y="4421300"/>
            <a:ext cx="6673200" cy="564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fr-FR" dirty="0"/>
              <a:t>Alessio </a:t>
            </a:r>
            <a:r>
              <a:rPr lang="fr-FR" dirty="0" err="1"/>
              <a:t>Liebenguth</a:t>
            </a:r>
            <a:r>
              <a:rPr lang="fr-FR" dirty="0"/>
              <a:t>, Robin </a:t>
            </a:r>
            <a:r>
              <a:rPr lang="fr-FR" dirty="0" err="1"/>
              <a:t>Denni</a:t>
            </a:r>
            <a:r>
              <a:rPr lang="fr-FR" dirty="0"/>
              <a:t>, Oscar Frank, Martin </a:t>
            </a:r>
            <a:r>
              <a:rPr lang="fr-FR" dirty="0" err="1"/>
              <a:t>D’hérouville</a:t>
            </a:r>
            <a:r>
              <a:rPr lang="fr-FR" dirty="0"/>
              <a:t>, Lucas Binder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F9DF5139-36F3-FD2F-BDE0-5D759048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DEF684EE-DAE4-C024-4AF3-E2C65C5BB78F}"/>
              </a:ext>
            </a:extLst>
          </p:cNvPr>
          <p:cNvGrpSpPr/>
          <p:nvPr/>
        </p:nvGrpSpPr>
        <p:grpSpPr>
          <a:xfrm>
            <a:off x="0" y="0"/>
            <a:ext cx="3298400" cy="5508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B26BE62B-6EC2-BDDF-F216-1E786FD64EAD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150BD079-25ED-FDBB-0A2E-FF618377F752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F537E241-E348-F44A-BA98-619F310687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1861496" cy="1070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Web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C64CC8DB-3046-2CCF-126C-3D7E604B701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395F349B-13F8-5F5B-642C-FCF6DABCC1C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16100" y="3655112"/>
            <a:ext cx="3575709" cy="9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dirty="0"/>
              <a:t>Oscar Frank et Lucas Binder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898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BDE41E81-591E-1381-E848-6F6E9D7B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E46EC7E-C040-6BF9-AABE-A93BC7B62F05}"/>
              </a:ext>
            </a:extLst>
          </p:cNvPr>
          <p:cNvSpPr txBox="1"/>
          <p:nvPr/>
        </p:nvSpPr>
        <p:spPr>
          <a:xfrm>
            <a:off x="3526608" y="1000525"/>
            <a:ext cx="6269033" cy="460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Customization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Translation corrections</a:t>
            </a:r>
            <a:endParaRPr lang="en-GB" sz="1400" b="1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Property management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Property page: Detailed property view and information management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Add Property page: Interface for registering new properties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Property details page: complete view of property information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User management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Invitation of tenants to a property by the owner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Creation of tenant accounts</a:t>
            </a:r>
            <a:endParaRPr lang="en-GB" sz="1400" b="1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Overview page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First widget implementation</a:t>
            </a:r>
          </a:p>
          <a:p>
            <a:pPr>
              <a:spcBef>
                <a:spcPts val="900"/>
              </a:spcBef>
            </a:pPr>
            <a:r>
              <a:rPr lang="en-GB" sz="1400" dirty="0">
                <a:solidFill>
                  <a:srgbClr val="0E0E0E"/>
                </a:solidFill>
                <a:effectLst/>
              </a:rPr>
              <a:t>    - Widget creation</a:t>
            </a:r>
            <a:endParaRPr lang="en-GB" sz="1400" b="1" dirty="0">
              <a:solidFill>
                <a:srgbClr val="0E0E0E"/>
              </a:solidFill>
              <a:effectLst/>
            </a:endParaRP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Testing and quality</a:t>
            </a:r>
          </a:p>
          <a:p>
            <a:pPr>
              <a:spcBef>
                <a:spcPts val="900"/>
              </a:spcBef>
            </a:pPr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Complete login and registration tests</a:t>
            </a:r>
          </a:p>
        </p:txBody>
      </p:sp>
    </p:spTree>
    <p:extLst>
      <p:ext uri="{BB962C8B-B14F-4D97-AF65-F5344CB8AC3E}">
        <p14:creationId xmlns:p14="http://schemas.microsoft.com/office/powerpoint/2010/main" val="271073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/>
          <p:cNvGrpSpPr/>
          <p:nvPr/>
        </p:nvGrpSpPr>
        <p:grpSpPr>
          <a:xfrm>
            <a:off x="0" y="0"/>
            <a:ext cx="3298400" cy="5508000"/>
            <a:chOff x="0" y="0"/>
            <a:chExt cx="2473800" cy="4131000"/>
          </a:xfrm>
        </p:grpSpPr>
        <p:sp>
          <p:nvSpPr>
            <p:cNvPr id="333" name="Google Shape;333;p45"/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solidFill>
                <a:srgbClr val="DDDDDD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cxnSp>
          <p:nvCxnSpPr>
            <p:cNvPr id="334" name="Google Shape;334;p45"/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/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3522844" cy="9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Objectives</a:t>
            </a:r>
            <a:endParaRPr dirty="0"/>
          </a:p>
        </p:txBody>
      </p:sp>
      <p:sp>
        <p:nvSpPr>
          <p:cNvPr id="336" name="Google Shape;336;p45"/>
          <p:cNvSpPr txBox="1">
            <a:spLocks noGrp="1"/>
          </p:cNvSpPr>
          <p:nvPr>
            <p:ph type="title" idx="2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7" name="Google Shape;337;p45"/>
          <p:cNvSpPr txBox="1">
            <a:spLocks noGrp="1"/>
          </p:cNvSpPr>
          <p:nvPr>
            <p:ph type="subTitle" idx="1"/>
          </p:nvPr>
        </p:nvSpPr>
        <p:spPr>
          <a:xfrm>
            <a:off x="2144116" y="3645067"/>
            <a:ext cx="4273600" cy="9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dirty="0"/>
              <a:t>Basic </a:t>
            </a:r>
            <a:r>
              <a:rPr lang="fr-FR" dirty="0" err="1"/>
              <a:t>features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21FF8B49-B7D5-A86A-84EC-025EEB1A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D52273-1E80-C8EF-E703-9B612D9C9C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303" b="67342"/>
          <a:stretch/>
        </p:blipFill>
        <p:spPr bwMode="auto">
          <a:xfrm>
            <a:off x="2746333" y="1704979"/>
            <a:ext cx="7415737" cy="242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96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9054DD9E-2746-1E63-1743-87BE240F4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FA69D78C-24A5-FC7E-E153-94B71CE1FD98}"/>
              </a:ext>
            </a:extLst>
          </p:cNvPr>
          <p:cNvGrpSpPr/>
          <p:nvPr/>
        </p:nvGrpSpPr>
        <p:grpSpPr>
          <a:xfrm>
            <a:off x="0" y="0"/>
            <a:ext cx="3298400" cy="5508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7F19111F-F3D4-4BED-00EB-0DE38E91DB6F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87FCF785-814A-5B12-B36E-9EC3C4E83D87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3BCAB19B-28D6-A71E-72A7-C438EAB5E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6101" y="2715067"/>
            <a:ext cx="3227364" cy="1070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Server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249F77E0-FAA2-8C6A-F64B-74D98CA8AFF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37" name="Google Shape;337;p45">
            <a:extLst>
              <a:ext uri="{FF2B5EF4-FFF2-40B4-BE49-F238E27FC236}">
                <a16:creationId xmlns:a16="http://schemas.microsoft.com/office/drawing/2014/main" id="{E74C4047-CC88-77EA-F609-66D5022865A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16101" y="3655112"/>
            <a:ext cx="2787348" cy="93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r>
              <a:rPr lang="fr-FR" dirty="0"/>
              <a:t>Martin </a:t>
            </a:r>
            <a:r>
              <a:rPr lang="fr-FR" dirty="0" err="1"/>
              <a:t>D’hérouville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9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7389AC7B-6388-6145-D98C-931B32A80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AA58918-5943-F496-A072-67D5F2B73944}"/>
              </a:ext>
            </a:extLst>
          </p:cNvPr>
          <p:cNvSpPr txBox="1"/>
          <p:nvPr/>
        </p:nvSpPr>
        <p:spPr>
          <a:xfrm>
            <a:off x="3803660" y="1335033"/>
            <a:ext cx="51195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Docker &amp; CI/CD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- Containerization with Docker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- Continuous build and deployment via GitHub Actions</a:t>
            </a:r>
          </a:p>
          <a:p>
            <a:endParaRPr lang="en-GB" sz="1400" dirty="0">
              <a:solidFill>
                <a:srgbClr val="0E0E0E"/>
              </a:solidFill>
              <a:effectLst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Roles and permissions management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- Clear separation of owner and tenant accounts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- Advanced access rights management</a:t>
            </a:r>
          </a:p>
          <a:p>
            <a:endParaRPr lang="en-GB" sz="1400" b="1" dirty="0">
              <a:solidFill>
                <a:srgbClr val="0E0E0E"/>
              </a:solidFill>
              <a:effectLst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Properties and users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- Centralized tracking of an owner's properties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- Functionality for inviting a tenant to a property</a:t>
            </a:r>
          </a:p>
          <a:p>
            <a:endParaRPr lang="en-GB" sz="1400" b="1" dirty="0">
              <a:solidFill>
                <a:srgbClr val="0E0E0E"/>
              </a:solidFill>
              <a:effectLst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Contract management</a:t>
            </a:r>
          </a:p>
          <a:p>
            <a:endParaRPr lang="en-GB" sz="1400" b="1" dirty="0">
              <a:solidFill>
                <a:srgbClr val="0E0E0E"/>
              </a:solidFill>
              <a:effectLst/>
              <a:cs typeface="Arial" panose="020B0604020202020204" pitchFamily="34" charset="0"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Quality and testability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  <a:cs typeface="Arial" panose="020B0604020202020204" pitchFamily="34" charset="0"/>
              </a:rPr>
              <a:t>    - Unit testing for enhanced reliability</a:t>
            </a:r>
          </a:p>
        </p:txBody>
      </p:sp>
    </p:spTree>
    <p:extLst>
      <p:ext uri="{BB962C8B-B14F-4D97-AF65-F5344CB8AC3E}">
        <p14:creationId xmlns:p14="http://schemas.microsoft.com/office/powerpoint/2010/main" val="145207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A65DBD18-77F3-5DC2-00C1-C016FF6D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2564896F-95E0-6A05-3001-BF28F90B0891}"/>
              </a:ext>
            </a:extLst>
          </p:cNvPr>
          <p:cNvGrpSpPr/>
          <p:nvPr/>
        </p:nvGrpSpPr>
        <p:grpSpPr>
          <a:xfrm>
            <a:off x="0" y="0"/>
            <a:ext cx="3298400" cy="5508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D885AD9C-56E5-6E06-EFDC-F7361D46CC8C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E9EAE56B-EF40-7D07-E952-A23F5B642F50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E673339A-DEA7-E646-507B-70C5FB76F5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4777891" cy="1070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Android mobile</a:t>
            </a:r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04CD4893-A647-6550-66B1-F0812EA746E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Google Shape;337;p45">
            <a:extLst>
              <a:ext uri="{FF2B5EF4-FFF2-40B4-BE49-F238E27FC236}">
                <a16:creationId xmlns:a16="http://schemas.microsoft.com/office/drawing/2014/main" id="{637E519A-3C88-EC23-FEAD-7250E391145E}"/>
              </a:ext>
            </a:extLst>
          </p:cNvPr>
          <p:cNvSpPr txBox="1">
            <a:spLocks/>
          </p:cNvSpPr>
          <p:nvPr/>
        </p:nvSpPr>
        <p:spPr>
          <a:xfrm>
            <a:off x="2062389" y="3577652"/>
            <a:ext cx="2090511" cy="69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/>
              <a:t>Robin Denni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63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A90501D1-D069-DAC1-6A4F-0940C320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73D6951-12E9-357F-A915-E2DD8E97F894}"/>
              </a:ext>
            </a:extLst>
          </p:cNvPr>
          <p:cNvSpPr txBox="1"/>
          <p:nvPr/>
        </p:nvSpPr>
        <p:spPr>
          <a:xfrm>
            <a:off x="3686155" y="1505616"/>
            <a:ext cx="53389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E0E0E"/>
                </a:solidFill>
                <a:effectLst/>
              </a:rPr>
              <a:t>Main pages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Property page: Detailed property view and information </a:t>
            </a:r>
          </a:p>
          <a:p>
            <a:endParaRPr lang="en-GB" sz="1400" b="1" dirty="0">
              <a:solidFill>
                <a:srgbClr val="0E0E0E"/>
              </a:solidFill>
            </a:endParaRPr>
          </a:p>
          <a:p>
            <a:r>
              <a:rPr lang="en-GB" sz="1400" b="1" dirty="0">
                <a:solidFill>
                  <a:srgbClr val="0E0E0E"/>
                </a:solidFill>
              </a:rPr>
              <a:t>M</a:t>
            </a:r>
            <a:r>
              <a:rPr lang="en-GB" sz="1400" b="1" dirty="0">
                <a:solidFill>
                  <a:srgbClr val="0E0E0E"/>
                </a:solidFill>
                <a:effectLst/>
              </a:rPr>
              <a:t>anagement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Add Property page: Interface for registering new properties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Profile page: Management of personal information and </a:t>
            </a:r>
          </a:p>
          <a:p>
            <a:endParaRPr lang="en-GB" sz="1400" b="1" dirty="0">
              <a:solidFill>
                <a:srgbClr val="0E0E0E"/>
              </a:solidFill>
            </a:endParaRPr>
          </a:p>
          <a:p>
            <a:r>
              <a:rPr lang="en-GB" sz="1400" b="1" dirty="0">
                <a:solidFill>
                  <a:srgbClr val="0E0E0E"/>
                </a:solidFill>
              </a:rPr>
              <a:t>P</a:t>
            </a:r>
            <a:r>
              <a:rPr lang="en-GB" sz="1400" b="1" dirty="0">
                <a:solidFill>
                  <a:srgbClr val="0E0E0E"/>
                </a:solidFill>
                <a:effectLst/>
              </a:rPr>
              <a:t>references</a:t>
            </a:r>
          </a:p>
          <a:p>
            <a:endParaRPr lang="en-GB" sz="1400" b="1" dirty="0">
              <a:solidFill>
                <a:srgbClr val="0E0E0E"/>
              </a:solidFill>
              <a:effectLst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Tests and quality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Instrumented testing</a:t>
            </a:r>
          </a:p>
          <a:p>
            <a:endParaRPr lang="en-GB" sz="1400" b="1" dirty="0">
              <a:solidFill>
                <a:srgbClr val="0E0E0E"/>
              </a:solidFill>
              <a:effectLst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Documentation</a:t>
            </a:r>
          </a:p>
        </p:txBody>
      </p:sp>
    </p:spTree>
    <p:extLst>
      <p:ext uri="{BB962C8B-B14F-4D97-AF65-F5344CB8AC3E}">
        <p14:creationId xmlns:p14="http://schemas.microsoft.com/office/powerpoint/2010/main" val="234041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F18238B5-7EF0-C9D5-7FD9-7BA853581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oogle Shape;332;p45">
            <a:extLst>
              <a:ext uri="{FF2B5EF4-FFF2-40B4-BE49-F238E27FC236}">
                <a16:creationId xmlns:a16="http://schemas.microsoft.com/office/drawing/2014/main" id="{948FCA51-CFBC-D8F8-47B9-83F25D6C449B}"/>
              </a:ext>
            </a:extLst>
          </p:cNvPr>
          <p:cNvGrpSpPr/>
          <p:nvPr/>
        </p:nvGrpSpPr>
        <p:grpSpPr>
          <a:xfrm>
            <a:off x="0" y="0"/>
            <a:ext cx="3298400" cy="5508000"/>
            <a:chOff x="0" y="0"/>
            <a:chExt cx="2473800" cy="4131000"/>
          </a:xfrm>
        </p:grpSpPr>
        <p:sp>
          <p:nvSpPr>
            <p:cNvPr id="333" name="Google Shape;333;p45">
              <a:extLst>
                <a:ext uri="{FF2B5EF4-FFF2-40B4-BE49-F238E27FC236}">
                  <a16:creationId xmlns:a16="http://schemas.microsoft.com/office/drawing/2014/main" id="{D3DA73AE-6E82-D977-1139-970BA999856B}"/>
                </a:ext>
              </a:extLst>
            </p:cNvPr>
            <p:cNvSpPr/>
            <p:nvPr/>
          </p:nvSpPr>
          <p:spPr>
            <a:xfrm>
              <a:off x="0" y="1012500"/>
              <a:ext cx="2473800" cy="870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334" name="Google Shape;334;p45">
              <a:extLst>
                <a:ext uri="{FF2B5EF4-FFF2-40B4-BE49-F238E27FC236}">
                  <a16:creationId xmlns:a16="http://schemas.microsoft.com/office/drawing/2014/main" id="{A287B959-7A0C-3479-4929-F34853526311}"/>
                </a:ext>
              </a:extLst>
            </p:cNvPr>
            <p:cNvCxnSpPr/>
            <p:nvPr/>
          </p:nvCxnSpPr>
          <p:spPr>
            <a:xfrm rot="10800000">
              <a:off x="71125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45">
            <a:extLst>
              <a:ext uri="{FF2B5EF4-FFF2-40B4-BE49-F238E27FC236}">
                <a16:creationId xmlns:a16="http://schemas.microsoft.com/office/drawing/2014/main" id="{41DA4F34-7F0C-FBE9-CD72-24CA658A9F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6100" y="2715067"/>
            <a:ext cx="4777891" cy="107087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fr-FR" dirty="0"/>
              <a:t>IOS mobile</a:t>
            </a:r>
            <a:endParaRPr dirty="0"/>
          </a:p>
        </p:txBody>
      </p:sp>
      <p:sp>
        <p:nvSpPr>
          <p:cNvPr id="336" name="Google Shape;336;p45">
            <a:extLst>
              <a:ext uri="{FF2B5EF4-FFF2-40B4-BE49-F238E27FC236}">
                <a16:creationId xmlns:a16="http://schemas.microsoft.com/office/drawing/2014/main" id="{EAD62E52-0770-7576-9A59-CCB840A40B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16100" y="1350000"/>
            <a:ext cx="1434800" cy="1160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>
                <a:solidFill>
                  <a:schemeClr val="bg1"/>
                </a:solidFill>
              </a:rPr>
              <a:t>04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Google Shape;337;p45">
            <a:extLst>
              <a:ext uri="{FF2B5EF4-FFF2-40B4-BE49-F238E27FC236}">
                <a16:creationId xmlns:a16="http://schemas.microsoft.com/office/drawing/2014/main" id="{F7185FF7-995C-BFDA-43D7-83E33E6A23E4}"/>
              </a:ext>
            </a:extLst>
          </p:cNvPr>
          <p:cNvSpPr txBox="1">
            <a:spLocks/>
          </p:cNvSpPr>
          <p:nvPr/>
        </p:nvSpPr>
        <p:spPr>
          <a:xfrm>
            <a:off x="2062389" y="3437188"/>
            <a:ext cx="2090511" cy="697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lvl="0" indent="-228600" algn="l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0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r" defTabSz="9144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Arial" panose="020B0604020202020204" pitchFamily="34" charset="0"/>
              <a:buNone/>
              <a:defRPr sz="2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fr-FR"/>
              <a:t>Alessio Liebenguth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175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C112EC6A-9281-9B23-3220-80082F43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957F621-D33D-A9B5-9D97-38670BCA2AD3}"/>
              </a:ext>
            </a:extLst>
          </p:cNvPr>
          <p:cNvSpPr txBox="1"/>
          <p:nvPr/>
        </p:nvSpPr>
        <p:spPr>
          <a:xfrm>
            <a:off x="3622147" y="1402447"/>
            <a:ext cx="56689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E0E0E"/>
                </a:solidFill>
                <a:effectLst/>
              </a:rPr>
              <a:t>Customization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Multi-language management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Theme management</a:t>
            </a:r>
          </a:p>
          <a:p>
            <a:endParaRPr lang="en-GB" sz="1400" b="1" dirty="0">
              <a:solidFill>
                <a:srgbClr val="0E0E0E"/>
              </a:solidFill>
              <a:effectLst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CI/CD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Builds and automated tests with GitHub Actions</a:t>
            </a:r>
          </a:p>
          <a:p>
            <a:endParaRPr lang="en-GB" sz="1400" b="1" dirty="0">
              <a:solidFill>
                <a:srgbClr val="0E0E0E"/>
              </a:solidFill>
              <a:effectLst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Main pages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Property page: detailed property view and information management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Add Property page: Interface for registering new properties</a:t>
            </a:r>
          </a:p>
          <a:p>
            <a:r>
              <a:rPr lang="en-GB" sz="1400" dirty="0">
                <a:solidFill>
                  <a:srgbClr val="0E0E0E"/>
                </a:solidFill>
                <a:effectLst/>
              </a:rPr>
              <a:t>    - Property details page: complete view of property information</a:t>
            </a:r>
          </a:p>
          <a:p>
            <a:endParaRPr lang="en-GB" sz="1400" b="1" dirty="0">
              <a:solidFill>
                <a:srgbClr val="0E0E0E"/>
              </a:solidFill>
              <a:effectLst/>
            </a:endParaRP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Testing and quality</a:t>
            </a:r>
          </a:p>
          <a:p>
            <a:r>
              <a:rPr lang="en-GB" sz="1400" b="1" dirty="0">
                <a:solidFill>
                  <a:srgbClr val="0E0E0E"/>
                </a:solidFill>
                <a:effectLst/>
              </a:rPr>
              <a:t>    </a:t>
            </a:r>
            <a:r>
              <a:rPr lang="en-GB" sz="1400" dirty="0">
                <a:solidFill>
                  <a:srgbClr val="0E0E0E"/>
                </a:solidFill>
                <a:effectLst/>
              </a:rPr>
              <a:t>- Complete coverage with unit and UI tests</a:t>
            </a:r>
          </a:p>
        </p:txBody>
      </p:sp>
    </p:spTree>
    <p:extLst>
      <p:ext uri="{BB962C8B-B14F-4D97-AF65-F5344CB8AC3E}">
        <p14:creationId xmlns:p14="http://schemas.microsoft.com/office/powerpoint/2010/main" val="161524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304</Words>
  <Application>Microsoft Macintosh PowerPoint</Application>
  <PresentationFormat>Widescreen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Follow-up #3</vt:lpstr>
      <vt:lpstr>Objectives</vt:lpstr>
      <vt:lpstr>PowerPoint Presentation</vt:lpstr>
      <vt:lpstr>Server</vt:lpstr>
      <vt:lpstr>PowerPoint Presentation</vt:lpstr>
      <vt:lpstr>Android mobile</vt:lpstr>
      <vt:lpstr>PowerPoint Presentation</vt:lpstr>
      <vt:lpstr>IOS mobile</vt:lpstr>
      <vt:lpstr>PowerPoint Presentation</vt:lpstr>
      <vt:lpstr>Web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Binder</dc:creator>
  <cp:lastModifiedBy>Lucas Binder</cp:lastModifiedBy>
  <cp:revision>5</cp:revision>
  <dcterms:created xsi:type="dcterms:W3CDTF">2024-12-07T17:49:33Z</dcterms:created>
  <dcterms:modified xsi:type="dcterms:W3CDTF">2024-12-10T06:28:33Z</dcterms:modified>
</cp:coreProperties>
</file>