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74" r:id="rId7"/>
    <p:sldId id="288" r:id="rId8"/>
    <p:sldId id="287" r:id="rId9"/>
    <p:sldId id="290" r:id="rId10"/>
    <p:sldId id="292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12FB7-13A8-F041-B7D6-B940966D490A}" v="746" dt="2021-06-23T08:37:4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5234"/>
  </p:normalViewPr>
  <p:slideViewPr>
    <p:cSldViewPr snapToGrid="0" snapToObjects="1">
      <p:cViewPr varScale="1">
        <p:scale>
          <a:sx n="87" d="100"/>
          <a:sy n="87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ly Amenyogbe" userId="4f0fe7e3-f5d4-4835-abaa-a9db7e00c074" providerId="ADAL" clId="{F7312FB7-13A8-F041-B7D6-B940966D490A}"/>
    <pc:docChg chg="custSel addSld delSld modSld">
      <pc:chgData name="Nelly Amenyogbe" userId="4f0fe7e3-f5d4-4835-abaa-a9db7e00c074" providerId="ADAL" clId="{F7312FB7-13A8-F041-B7D6-B940966D490A}" dt="2021-06-23T08:37:40.165" v="745" actId="20577"/>
      <pc:docMkLst>
        <pc:docMk/>
      </pc:docMkLst>
      <pc:sldChg chg="addSp delSp modSp">
        <pc:chgData name="Nelly Amenyogbe" userId="4f0fe7e3-f5d4-4835-abaa-a9db7e00c074" providerId="ADAL" clId="{F7312FB7-13A8-F041-B7D6-B940966D490A}" dt="2021-06-23T08:35:33.683" v="510"/>
        <pc:sldMkLst>
          <pc:docMk/>
          <pc:sldMk cId="2518726537" sldId="256"/>
        </pc:sldMkLst>
        <pc:spChg chg="del mod">
          <ac:chgData name="Nelly Amenyogbe" userId="4f0fe7e3-f5d4-4835-abaa-a9db7e00c074" providerId="ADAL" clId="{F7312FB7-13A8-F041-B7D6-B940966D490A}" dt="2021-06-23T08:35:20.779" v="507" actId="478"/>
          <ac:spMkLst>
            <pc:docMk/>
            <pc:sldMk cId="2518726537" sldId="256"/>
            <ac:spMk id="2" creationId="{091B3931-335B-FC44-967B-97BCA20BDC98}"/>
          </ac:spMkLst>
        </pc:spChg>
        <pc:spChg chg="del">
          <ac:chgData name="Nelly Amenyogbe" userId="4f0fe7e3-f5d4-4835-abaa-a9db7e00c074" providerId="ADAL" clId="{F7312FB7-13A8-F041-B7D6-B940966D490A}" dt="2021-06-23T08:34:23.601" v="323" actId="478"/>
          <ac:spMkLst>
            <pc:docMk/>
            <pc:sldMk cId="2518726537" sldId="256"/>
            <ac:spMk id="3" creationId="{8ED19EE8-B9F5-DC4C-862C-CB4F105DBA1A}"/>
          </ac:spMkLst>
        </pc:spChg>
        <pc:spChg chg="add mod">
          <ac:chgData name="Nelly Amenyogbe" userId="4f0fe7e3-f5d4-4835-abaa-a9db7e00c074" providerId="ADAL" clId="{F7312FB7-13A8-F041-B7D6-B940966D490A}" dt="2021-06-23T08:35:16.118" v="506" actId="20577"/>
          <ac:spMkLst>
            <pc:docMk/>
            <pc:sldMk cId="2518726537" sldId="256"/>
            <ac:spMk id="4" creationId="{ECEAF043-3E58-A64B-9C16-54B45516E1C1}"/>
          </ac:spMkLst>
        </pc:spChg>
        <pc:spChg chg="add del mod">
          <ac:chgData name="Nelly Amenyogbe" userId="4f0fe7e3-f5d4-4835-abaa-a9db7e00c074" providerId="ADAL" clId="{F7312FB7-13A8-F041-B7D6-B940966D490A}" dt="2021-06-23T08:35:23.069" v="508" actId="478"/>
          <ac:spMkLst>
            <pc:docMk/>
            <pc:sldMk cId="2518726537" sldId="256"/>
            <ac:spMk id="6" creationId="{B4C37700-0D01-7F43-83E4-EB34CA6C443F}"/>
          </ac:spMkLst>
        </pc:spChg>
        <pc:spChg chg="add">
          <ac:chgData name="Nelly Amenyogbe" userId="4f0fe7e3-f5d4-4835-abaa-a9db7e00c074" providerId="ADAL" clId="{F7312FB7-13A8-F041-B7D6-B940966D490A}" dt="2021-06-23T08:35:28.943" v="509"/>
          <ac:spMkLst>
            <pc:docMk/>
            <pc:sldMk cId="2518726537" sldId="256"/>
            <ac:spMk id="7" creationId="{E1313940-56AF-4147-B6F1-BA95EE906332}"/>
          </ac:spMkLst>
        </pc:spChg>
        <pc:picChg chg="add">
          <ac:chgData name="Nelly Amenyogbe" userId="4f0fe7e3-f5d4-4835-abaa-a9db7e00c074" providerId="ADAL" clId="{F7312FB7-13A8-F041-B7D6-B940966D490A}" dt="2021-06-23T08:35:33.683" v="510"/>
          <ac:picMkLst>
            <pc:docMk/>
            <pc:sldMk cId="2518726537" sldId="256"/>
            <ac:picMk id="8" creationId="{7309E5E8-FA23-A946-A0A9-02CCF4802CE7}"/>
          </ac:picMkLst>
        </pc:picChg>
      </pc:sldChg>
      <pc:sldChg chg="add">
        <pc:chgData name="Nelly Amenyogbe" userId="4f0fe7e3-f5d4-4835-abaa-a9db7e00c074" providerId="ADAL" clId="{F7312FB7-13A8-F041-B7D6-B940966D490A}" dt="2021-06-23T08:35:42.058" v="511"/>
        <pc:sldMkLst>
          <pc:docMk/>
          <pc:sldMk cId="1955508861" sldId="264"/>
        </pc:sldMkLst>
      </pc:sldChg>
      <pc:sldChg chg="modSp add">
        <pc:chgData name="Nelly Amenyogbe" userId="4f0fe7e3-f5d4-4835-abaa-a9db7e00c074" providerId="ADAL" clId="{F7312FB7-13A8-F041-B7D6-B940966D490A}" dt="2021-06-23T08:37:26.816" v="729" actId="20577"/>
        <pc:sldMkLst>
          <pc:docMk/>
          <pc:sldMk cId="548037988" sldId="274"/>
        </pc:sldMkLst>
        <pc:spChg chg="mod">
          <ac:chgData name="Nelly Amenyogbe" userId="4f0fe7e3-f5d4-4835-abaa-a9db7e00c074" providerId="ADAL" clId="{F7312FB7-13A8-F041-B7D6-B940966D490A}" dt="2021-06-23T08:37:26.816" v="729" actId="20577"/>
          <ac:spMkLst>
            <pc:docMk/>
            <pc:sldMk cId="548037988" sldId="274"/>
            <ac:spMk id="3" creationId="{F97C62BC-F20A-8047-8E9D-134CC93BDE59}"/>
          </ac:spMkLst>
        </pc:spChg>
      </pc:sldChg>
      <pc:sldChg chg="del">
        <pc:chgData name="Nelly Amenyogbe" userId="4f0fe7e3-f5d4-4835-abaa-a9db7e00c074" providerId="ADAL" clId="{F7312FB7-13A8-F041-B7D6-B940966D490A}" dt="2021-06-23T08:06:15.854" v="0" actId="2696"/>
        <pc:sldMkLst>
          <pc:docMk/>
          <pc:sldMk cId="4040908916" sldId="278"/>
        </pc:sldMkLst>
      </pc:sldChg>
      <pc:sldChg chg="modSp">
        <pc:chgData name="Nelly Amenyogbe" userId="4f0fe7e3-f5d4-4835-abaa-a9db7e00c074" providerId="ADAL" clId="{F7312FB7-13A8-F041-B7D6-B940966D490A}" dt="2021-06-23T08:06:27.330" v="24" actId="20577"/>
        <pc:sldMkLst>
          <pc:docMk/>
          <pc:sldMk cId="2486427981" sldId="287"/>
        </pc:sldMkLst>
        <pc:spChg chg="mod">
          <ac:chgData name="Nelly Amenyogbe" userId="4f0fe7e3-f5d4-4835-abaa-a9db7e00c074" providerId="ADAL" clId="{F7312FB7-13A8-F041-B7D6-B940966D490A}" dt="2021-06-23T08:06:27.330" v="24" actId="20577"/>
          <ac:spMkLst>
            <pc:docMk/>
            <pc:sldMk cId="2486427981" sldId="287"/>
            <ac:spMk id="4" creationId="{30C18904-6E7F-EF44-AA56-4B567F49EF06}"/>
          </ac:spMkLst>
        </pc:spChg>
      </pc:sldChg>
      <pc:sldChg chg="modSp">
        <pc:chgData name="Nelly Amenyogbe" userId="4f0fe7e3-f5d4-4835-abaa-a9db7e00c074" providerId="ADAL" clId="{F7312FB7-13A8-F041-B7D6-B940966D490A}" dt="2021-06-23T08:37:40.165" v="745" actId="20577"/>
        <pc:sldMkLst>
          <pc:docMk/>
          <pc:sldMk cId="408825730" sldId="288"/>
        </pc:sldMkLst>
        <pc:spChg chg="mod">
          <ac:chgData name="Nelly Amenyogbe" userId="4f0fe7e3-f5d4-4835-abaa-a9db7e00c074" providerId="ADAL" clId="{F7312FB7-13A8-F041-B7D6-B940966D490A}" dt="2021-06-23T08:37:40.165" v="745" actId="20577"/>
          <ac:spMkLst>
            <pc:docMk/>
            <pc:sldMk cId="408825730" sldId="288"/>
            <ac:spMk id="2" creationId="{CE91D3F9-8A75-E346-A537-A89F860CED77}"/>
          </ac:spMkLst>
        </pc:spChg>
      </pc:sldChg>
      <pc:sldChg chg="modSp">
        <pc:chgData name="Nelly Amenyogbe" userId="4f0fe7e3-f5d4-4835-abaa-a9db7e00c074" providerId="ADAL" clId="{F7312FB7-13A8-F041-B7D6-B940966D490A}" dt="2021-06-23T08:07:20.893" v="176" actId="20577"/>
        <pc:sldMkLst>
          <pc:docMk/>
          <pc:sldMk cId="3495663304" sldId="289"/>
        </pc:sldMkLst>
        <pc:spChg chg="mod">
          <ac:chgData name="Nelly Amenyogbe" userId="4f0fe7e3-f5d4-4835-abaa-a9db7e00c074" providerId="ADAL" clId="{F7312FB7-13A8-F041-B7D6-B940966D490A}" dt="2021-06-23T08:07:20.893" v="176" actId="20577"/>
          <ac:spMkLst>
            <pc:docMk/>
            <pc:sldMk cId="3495663304" sldId="289"/>
            <ac:spMk id="2" creationId="{CE13D0AE-8977-4E43-B728-5354FA7589AF}"/>
          </ac:spMkLst>
        </pc:spChg>
      </pc:sldChg>
      <pc:sldChg chg="modSp add del">
        <pc:chgData name="Nelly Amenyogbe" userId="4f0fe7e3-f5d4-4835-abaa-a9db7e00c074" providerId="ADAL" clId="{F7312FB7-13A8-F041-B7D6-B940966D490A}" dt="2021-06-23T08:07:04.811" v="134" actId="2696"/>
        <pc:sldMkLst>
          <pc:docMk/>
          <pc:sldMk cId="2515979777" sldId="291"/>
        </pc:sldMkLst>
        <pc:spChg chg="mod">
          <ac:chgData name="Nelly Amenyogbe" userId="4f0fe7e3-f5d4-4835-abaa-a9db7e00c074" providerId="ADAL" clId="{F7312FB7-13A8-F041-B7D6-B940966D490A}" dt="2021-06-23T08:06:40.606" v="63" actId="20577"/>
          <ac:spMkLst>
            <pc:docMk/>
            <pc:sldMk cId="2515979777" sldId="291"/>
            <ac:spMk id="2" creationId="{72DF995A-D099-B840-A74C-A42EFB89C9CF}"/>
          </ac:spMkLst>
        </pc:spChg>
      </pc:sldChg>
      <pc:sldChg chg="modSp add">
        <pc:chgData name="Nelly Amenyogbe" userId="4f0fe7e3-f5d4-4835-abaa-a9db7e00c074" providerId="ADAL" clId="{F7312FB7-13A8-F041-B7D6-B940966D490A}" dt="2021-06-23T08:08:24.869" v="319" actId="1076"/>
        <pc:sldMkLst>
          <pc:docMk/>
          <pc:sldMk cId="874966329" sldId="292"/>
        </pc:sldMkLst>
        <pc:spChg chg="mod">
          <ac:chgData name="Nelly Amenyogbe" userId="4f0fe7e3-f5d4-4835-abaa-a9db7e00c074" providerId="ADAL" clId="{F7312FB7-13A8-F041-B7D6-B940966D490A}" dt="2021-06-23T08:07:01.692" v="133" actId="20577"/>
          <ac:spMkLst>
            <pc:docMk/>
            <pc:sldMk cId="874966329" sldId="292"/>
            <ac:spMk id="2" creationId="{F03E8DBC-F8E0-E944-8C7A-DE5886AF5396}"/>
          </ac:spMkLst>
        </pc:spChg>
        <pc:spChg chg="mod">
          <ac:chgData name="Nelly Amenyogbe" userId="4f0fe7e3-f5d4-4835-abaa-a9db7e00c074" providerId="ADAL" clId="{F7312FB7-13A8-F041-B7D6-B940966D490A}" dt="2021-06-23T08:08:24.869" v="319" actId="1076"/>
          <ac:spMkLst>
            <pc:docMk/>
            <pc:sldMk cId="874966329" sldId="292"/>
            <ac:spMk id="3" creationId="{E53473CE-BE02-104E-A09B-5397460190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5E80-D807-0743-BD13-B27E73249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BE37-0EF3-B048-8C98-EB928A21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C443-5D3A-714E-BEDB-9F718745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3C75-4979-F34C-A0E2-3E0C60C5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51E4-D365-714C-9AF3-7DAB3219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F1F3-9B01-A941-9C50-144DC787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FD5B3-31D9-D14A-9F87-29AEF8F3F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88F0-862C-854F-B6E9-049667E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12B2-9A73-594C-A69B-7A77BB48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462E-CF1E-834E-9E54-D71B7D23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D1166-157F-9646-B44B-3C249D081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25865-3CAF-A542-90DF-B6F85291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7046-7CDE-D54A-881F-2AB01E6C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15D7A-A435-DE45-9F19-E1184780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81F2-4563-0A45-9F39-860D72D6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5B6B-FF25-834C-B13D-40DCF22F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2EFF-C373-7B4C-A05C-7766ECC6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459B-25C8-0A48-A2C6-208A6052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B403-A371-BC48-9717-3159E334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6006-3B9C-394D-9D64-519632BF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635-ADA0-A846-B77F-46AB9684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5DF1-31AC-834D-AEFF-A22ED986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F4C0-FAC6-0740-892B-9B7D91B9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FBC2-0A63-6E42-BCA0-DAF02350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1F4C-80D6-E644-9D25-C063F191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2AD4-4830-EE49-99A0-294D1B28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15AB-F595-084D-AB36-24C87AB4D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CC9A7-7FE9-6C4C-A749-8795BC57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ED7AE-AA1B-AA42-BAB7-E78269F9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A5DE8-F42B-BE43-8A74-9022C868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14437-A43A-CA48-9367-23107AAE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BD9A-80EF-3C42-8E03-1D8A3F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3948-76DE-E04E-9E0E-56ED559B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C6CD3-3441-3742-AFD1-5C8A6253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1206C-E2F7-124D-9386-F0306368F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DD6D5-26F2-4849-8942-8BE8B4D71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4E3FE-2BC6-AF41-90F3-B00F1F0A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F171-92F9-8D48-852D-B7C69220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85A0E-44DF-1546-8FB3-61E753A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CDCF-D40A-5A46-9706-5F84A417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01740-571D-4446-B042-58E325BF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F8003-8BDC-F34E-99E9-3E84E282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7BF5-34CE-3549-A9C4-27070A6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F3073-F4C7-4243-A625-F22FEC63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CB17E-E8E7-C240-BA05-CD981AC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2F989-DFED-AE4B-9E62-FF488C31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685F-D71E-2F4C-BD33-E84DEF66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9881-C31B-5144-8279-9D9EFDF7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7565C-CDAB-6146-985A-D91FDC505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9B07B-D758-9B43-BA7E-B5374FE8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95788-0FB4-154A-9A20-DA786D93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575A-4FB4-8247-9C17-1CAE4BB9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85E6-4F55-914F-B6C0-CD4D11C4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DE5C0-E139-DA46-A787-F7553A16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D5BBD-13B6-BF4F-A5E8-2AB8C83B8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7604-123B-264B-B18A-EF7D238A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AAA0F-66FE-BE4C-82D4-FE2BE958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47D04-2ACE-C948-9E25-D914D122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7C019-6601-614E-9B33-79FDA9A7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0589-5949-3B46-80B0-D19EDB3F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6A15-5D54-6345-9DB4-967DC32B3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CF08-E989-364C-8560-24FED7953C7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E13E-61C4-7F4C-80A0-DE7298E31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2D2E-87B7-B044-82F8-F42F54A43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549D-A4CD-CA4C-A236-668116A1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CEAF043-3E58-A64B-9C16-54B45516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4000" dirty="0">
                <a:ea typeface="+mn-lt"/>
                <a:cs typeface="+mn-lt"/>
              </a:rPr>
              <a:t>Week 3: </a:t>
            </a:r>
          </a:p>
          <a:p>
            <a:r>
              <a:rPr lang="en-US" sz="4000" dirty="0"/>
              <a:t>An introduction to basic data analysis (vector math, statistical tests, filtering, and plotting)</a:t>
            </a:r>
            <a:endParaRPr lang="en-GB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13940-56AF-4147-B6F1-BA95EE90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Lea      </a:t>
            </a:r>
            <a:r>
              <a:rPr lang="en-US" b="1" dirty="0" err="1"/>
              <a:t>ning</a:t>
            </a:r>
            <a:r>
              <a:rPr lang="en-US" b="1" dirty="0"/>
              <a:t> </a:t>
            </a:r>
            <a:endParaRPr lang="en-US" b="1" dirty="0">
              <a:cs typeface="Calibri Light"/>
            </a:endParaRPr>
          </a:p>
        </p:txBody>
      </p:sp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7309E5E8-FA23-A946-A0A9-02CCF480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46" y="1831791"/>
            <a:ext cx="996575" cy="9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C2790F-FB6E-DC4C-A7F3-273D54D7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1" y="1501530"/>
            <a:ext cx="11403070" cy="36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1ABA-FBED-9E42-B4DE-83687B2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on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62BC-F20A-8047-8E9D-134CC93B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Recap from last class: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Reading in data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Navigating data frames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Changing values</a:t>
            </a:r>
          </a:p>
          <a:p>
            <a:pPr marL="514350" indent="-514350">
              <a:buAutoNum type="arabicPeriod"/>
            </a:pPr>
            <a:r>
              <a:rPr lang="en-US" dirty="0"/>
              <a:t>An introduction to the CFU data set</a:t>
            </a:r>
          </a:p>
          <a:p>
            <a:pPr marL="514350" indent="-514350">
              <a:buAutoNum type="arabicPeriod"/>
            </a:pPr>
            <a:r>
              <a:rPr lang="en-US" dirty="0"/>
              <a:t>Vector Math </a:t>
            </a:r>
            <a:r>
              <a:rPr lang="en-US" b="1" dirty="0"/>
              <a:t>(hands-on R lesson)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Filtering your data </a:t>
            </a:r>
            <a:r>
              <a:rPr lang="en-US" b="1" dirty="0"/>
              <a:t>(</a:t>
            </a:r>
            <a:r>
              <a:rPr lang="en-US" dirty="0"/>
              <a:t>c data set math and manipulation </a:t>
            </a:r>
            <a:r>
              <a:rPr lang="en-US" b="1" dirty="0"/>
              <a:t>hands-on R lesson)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Plotting your data using base R and ggplot2 (</a:t>
            </a:r>
            <a:r>
              <a:rPr lang="en-US" b="1" dirty="0"/>
              <a:t>hands-on R lesson)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D3F9-8A75-E346-A537-A89F860C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CFU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ACF1-2218-074D-AF33-3C84D03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2"/>
            <a:ext cx="10515600" cy="418256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We will be working with the </a:t>
            </a:r>
            <a:r>
              <a:rPr lang="en-US" dirty="0"/>
              <a:t>LeaRning_week2_cfu_data.csv data set</a:t>
            </a:r>
          </a:p>
          <a:p>
            <a:r>
              <a:rPr lang="en-US" dirty="0"/>
              <a:t>This data set comes from </a:t>
            </a:r>
            <a:r>
              <a:rPr lang="en-CA" dirty="0"/>
              <a:t>the infectious diseases field. Scientists were out to test a new vaccine against a nasty bug! So they thought they’d start with animal models, and vaccinate the critters and then infect them.</a:t>
            </a:r>
          </a:p>
          <a:p>
            <a:r>
              <a:rPr lang="en-CA" dirty="0"/>
              <a:t>Some time later the animals were humanely euthanized, and tissues were collected for the </a:t>
            </a:r>
            <a:r>
              <a:rPr lang="en-CA" b="1" dirty="0"/>
              <a:t>CFU assay.</a:t>
            </a:r>
            <a:endParaRPr lang="en-US" b="1" dirty="0"/>
          </a:p>
          <a:p>
            <a:r>
              <a:rPr lang="en-US" dirty="0"/>
              <a:t>Your supervisor is busy and handed you their data, and need the results pronto! And your prism </a:t>
            </a:r>
            <a:r>
              <a:rPr lang="en-US" dirty="0" err="1"/>
              <a:t>licence</a:t>
            </a:r>
            <a:r>
              <a:rPr lang="en-US" dirty="0"/>
              <a:t> just expired. But you just heard about this R thing….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2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C18904-6E7F-EF44-AA56-4B567F49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276F-FC2B-2B43-B6CE-7AC22607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977">
            <a:off x="1057523" y="2450532"/>
            <a:ext cx="2274370" cy="832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27E69-0821-DD44-9BFD-F65781C6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977">
            <a:off x="519804" y="2741577"/>
            <a:ext cx="2274370" cy="832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C5B63-43F5-754C-9B48-2C5091ABD186}"/>
              </a:ext>
            </a:extLst>
          </p:cNvPr>
          <p:cNvSpPr txBox="1"/>
          <p:nvPr/>
        </p:nvSpPr>
        <p:spPr>
          <a:xfrm>
            <a:off x="1550745" y="2545469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65F9-4FA1-B143-93B2-BDE62A3BC087}"/>
              </a:ext>
            </a:extLst>
          </p:cNvPr>
          <p:cNvSpPr txBox="1"/>
          <p:nvPr/>
        </p:nvSpPr>
        <p:spPr>
          <a:xfrm>
            <a:off x="1150880" y="2914801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0CA4A-E514-7541-872A-F96BE46E5E09}"/>
              </a:ext>
            </a:extLst>
          </p:cNvPr>
          <p:cNvCxnSpPr/>
          <p:nvPr/>
        </p:nvCxnSpPr>
        <p:spPr>
          <a:xfrm>
            <a:off x="3521313" y="2280905"/>
            <a:ext cx="1126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2A71A5-71F4-2D4E-BAF5-FBADDEC54D59}"/>
              </a:ext>
            </a:extLst>
          </p:cNvPr>
          <p:cNvSpPr txBox="1"/>
          <p:nvPr/>
        </p:nvSpPr>
        <p:spPr>
          <a:xfrm>
            <a:off x="4968240" y="195773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Infection with the BAD BUGS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26F359-111D-794C-9570-06C69A71079D}"/>
              </a:ext>
            </a:extLst>
          </p:cNvPr>
          <p:cNvCxnSpPr/>
          <p:nvPr/>
        </p:nvCxnSpPr>
        <p:spPr>
          <a:xfrm>
            <a:off x="6568440" y="2250424"/>
            <a:ext cx="1126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F5A6E2-3DD1-D243-B2C9-CA937C05FB62}"/>
              </a:ext>
            </a:extLst>
          </p:cNvPr>
          <p:cNvSpPr txBox="1"/>
          <p:nvPr/>
        </p:nvSpPr>
        <p:spPr>
          <a:xfrm>
            <a:off x="8038080" y="1957739"/>
            <a:ext cx="215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Taking your tissues:</a:t>
            </a:r>
          </a:p>
          <a:p>
            <a:r>
              <a:rPr lang="en-US" dirty="0"/>
              <a:t>Liver</a:t>
            </a:r>
          </a:p>
          <a:p>
            <a:r>
              <a:rPr lang="en-US" dirty="0"/>
              <a:t>Lung</a:t>
            </a:r>
          </a:p>
          <a:p>
            <a:r>
              <a:rPr lang="en-US" dirty="0"/>
              <a:t>Spleen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796B95-FBFE-AA4E-AEFA-EB95E97B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3039">
            <a:off x="5415759" y="2508890"/>
            <a:ext cx="621198" cy="9677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BF0F06-9133-6140-841A-468D8194BC13}"/>
              </a:ext>
            </a:extLst>
          </p:cNvPr>
          <p:cNvCxnSpPr>
            <a:cxnSpLocks/>
          </p:cNvCxnSpPr>
          <p:nvPr/>
        </p:nvCxnSpPr>
        <p:spPr>
          <a:xfrm>
            <a:off x="9173607" y="3158068"/>
            <a:ext cx="0" cy="6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20048E-5947-0848-9990-EBF48D9FA35D}"/>
              </a:ext>
            </a:extLst>
          </p:cNvPr>
          <p:cNvSpPr txBox="1"/>
          <p:nvPr/>
        </p:nvSpPr>
        <p:spPr>
          <a:xfrm>
            <a:off x="8038080" y="3918942"/>
            <a:ext cx="2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Grind up the tissues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8AEA61-D320-E64F-8BF7-17404423E713}"/>
              </a:ext>
            </a:extLst>
          </p:cNvPr>
          <p:cNvCxnSpPr>
            <a:cxnSpLocks/>
          </p:cNvCxnSpPr>
          <p:nvPr/>
        </p:nvCxnSpPr>
        <p:spPr>
          <a:xfrm>
            <a:off x="9116820" y="4576922"/>
            <a:ext cx="0" cy="6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20CB38-7AC4-8F48-9288-264037D52168}"/>
              </a:ext>
            </a:extLst>
          </p:cNvPr>
          <p:cNvSpPr txBox="1"/>
          <p:nvPr/>
        </p:nvSpPr>
        <p:spPr>
          <a:xfrm>
            <a:off x="8632440" y="5380887"/>
            <a:ext cx="272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 serial 1:10 dilutions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0ADEB9-ED67-6946-8DA0-CC1FBC5E9DE0}"/>
              </a:ext>
            </a:extLst>
          </p:cNvPr>
          <p:cNvCxnSpPr>
            <a:cxnSpLocks/>
          </p:cNvCxnSpPr>
          <p:nvPr/>
        </p:nvCxnSpPr>
        <p:spPr>
          <a:xfrm flipH="1">
            <a:off x="7695327" y="5565553"/>
            <a:ext cx="811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9F5B01-2565-1A40-A3C7-C257902867E1}"/>
              </a:ext>
            </a:extLst>
          </p:cNvPr>
          <p:cNvSpPr txBox="1"/>
          <p:nvPr/>
        </p:nvSpPr>
        <p:spPr>
          <a:xfrm>
            <a:off x="6003687" y="5242387"/>
            <a:ext cx="215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Plate them on a petri dish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4442C6-EF76-DF40-ACF6-D65DFDB44A31}"/>
              </a:ext>
            </a:extLst>
          </p:cNvPr>
          <p:cNvCxnSpPr>
            <a:cxnSpLocks/>
          </p:cNvCxnSpPr>
          <p:nvPr/>
        </p:nvCxnSpPr>
        <p:spPr>
          <a:xfrm flipH="1">
            <a:off x="4968240" y="5565552"/>
            <a:ext cx="811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42A47B-7E24-CC47-BAB4-D8E40985FAFC}"/>
              </a:ext>
            </a:extLst>
          </p:cNvPr>
          <p:cNvSpPr txBox="1"/>
          <p:nvPr/>
        </p:nvSpPr>
        <p:spPr>
          <a:xfrm>
            <a:off x="2325611" y="4625448"/>
            <a:ext cx="2391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numbers of “Colony Forming Units” or CFU from the best dilution</a:t>
            </a:r>
          </a:p>
          <a:p>
            <a:endParaRPr lang="en-US" b="1" dirty="0"/>
          </a:p>
          <a:p>
            <a:r>
              <a:rPr lang="en-US" b="1" dirty="0"/>
              <a:t>(each CFU represents one bacterial cell) 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4D889E-4063-7A4F-A31F-D156154FD9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33"/>
          <a:stretch/>
        </p:blipFill>
        <p:spPr>
          <a:xfrm>
            <a:off x="583201" y="4794022"/>
            <a:ext cx="1640882" cy="15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D3F9-8A75-E346-A537-A89F860C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steps do you need to take to calculate the numbers of bacteria?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D144A-8542-6647-9107-35F190569FE1}"/>
              </a:ext>
            </a:extLst>
          </p:cNvPr>
          <p:cNvSpPr txBox="1"/>
          <p:nvPr/>
        </p:nvSpPr>
        <p:spPr>
          <a:xfrm>
            <a:off x="838200" y="1962012"/>
            <a:ext cx="5257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calculate number of CFU per mL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/>
              <a:t>CFU per mL </a:t>
            </a:r>
            <a:r>
              <a:rPr lang="en-US" u="sng" dirty="0"/>
              <a:t>= number of colonies</a:t>
            </a:r>
            <a:r>
              <a:rPr lang="en-US" dirty="0"/>
              <a:t> * the dilution factor</a:t>
            </a:r>
            <a:endParaRPr lang="en-US" u="sng" dirty="0"/>
          </a:p>
          <a:p>
            <a:r>
              <a:rPr lang="en-US" dirty="0"/>
              <a:t>	       Volume plated (mL)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B232E-8224-494C-BCB3-FF20FA040C05}"/>
              </a:ext>
            </a:extLst>
          </p:cNvPr>
          <p:cNvSpPr txBox="1"/>
          <p:nvPr/>
        </p:nvSpPr>
        <p:spPr>
          <a:xfrm>
            <a:off x="7030450" y="1962011"/>
            <a:ext cx="43233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calculate TOTAL number of CFU in your liquid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/>
              <a:t>CFU total = CFU per mL * sample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AB884-C5C6-D04F-B67D-5A9C23111975}"/>
              </a:ext>
            </a:extLst>
          </p:cNvPr>
          <p:cNvSpPr txBox="1"/>
          <p:nvPr/>
        </p:nvSpPr>
        <p:spPr>
          <a:xfrm>
            <a:off x="838200" y="3991337"/>
            <a:ext cx="48407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 Calculate CFU per gram </a:t>
            </a:r>
            <a:r>
              <a:rPr lang="en-US" b="1" dirty="0" err="1"/>
              <a:t>tissu</a:t>
            </a: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/>
              <a:t>CFU per gram tissue = CFU TOTAL / tissue weight</a:t>
            </a:r>
          </a:p>
        </p:txBody>
      </p:sp>
    </p:spTree>
    <p:extLst>
      <p:ext uri="{BB962C8B-B14F-4D97-AF65-F5344CB8AC3E}">
        <p14:creationId xmlns:p14="http://schemas.microsoft.com/office/powerpoint/2010/main" val="42283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8DBC-F8E0-E944-8C7A-DE5886AF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steps do you need to take to finalize your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73CE-BE02-104E-A09B-53974601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044"/>
            <a:ext cx="5356123" cy="2244930"/>
          </a:xfrm>
        </p:spPr>
        <p:txBody>
          <a:bodyPr/>
          <a:lstStyle/>
          <a:p>
            <a:r>
              <a:rPr lang="en-US" dirty="0"/>
              <a:t>Do your math</a:t>
            </a:r>
          </a:p>
          <a:p>
            <a:r>
              <a:rPr lang="en-US" i="1" dirty="0"/>
              <a:t>Subset </a:t>
            </a:r>
            <a:r>
              <a:rPr lang="en-US" dirty="0"/>
              <a:t> your data</a:t>
            </a:r>
          </a:p>
          <a:p>
            <a:r>
              <a:rPr lang="en-US" dirty="0"/>
              <a:t>Perform a pairwise comparison</a:t>
            </a:r>
          </a:p>
          <a:p>
            <a:r>
              <a:rPr lang="en-US" i="1" dirty="0"/>
              <a:t>Plot</a:t>
            </a:r>
            <a:r>
              <a:rPr lang="en-US" dirty="0"/>
              <a:t> your results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496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D0AE-8977-4E43-B728-5354FA75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TURN: Let’s analyze our dataset in 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7EAA-3EFB-4749-B9C8-53D96FD88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ED580C0F2CC428D2B57DE0C455BC4" ma:contentTypeVersion="5" ma:contentTypeDescription="Create a new document." ma:contentTypeScope="" ma:versionID="59c84771ad63734aae1f958032dffe6c">
  <xsd:schema xmlns:xsd="http://www.w3.org/2001/XMLSchema" xmlns:xs="http://www.w3.org/2001/XMLSchema" xmlns:p="http://schemas.microsoft.com/office/2006/metadata/properties" xmlns:ns2="0ccad5ac-2916-4ba3-8f73-0110bf8096eb" xmlns:ns3="47708293-9140-4b35-addc-7f00dbd9da6c" targetNamespace="http://schemas.microsoft.com/office/2006/metadata/properties" ma:root="true" ma:fieldsID="fcbd362cf10372e1ef663ca7eaf4e7d1" ns2:_="" ns3:_="">
    <xsd:import namespace="0ccad5ac-2916-4ba3-8f73-0110bf8096eb"/>
    <xsd:import namespace="47708293-9140-4b35-addc-7f00dbd9da6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ad5ac-2916-4ba3-8f73-0110bf8096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08293-9140-4b35-addc-7f00dbd9d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06419B-2F19-4242-9516-CF9E7E1CD81F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b75a546-e2ab-4a54-9e7f-e2f7bec5e322"/>
  </ds:schemaRefs>
</ds:datastoreItem>
</file>

<file path=customXml/itemProps2.xml><?xml version="1.0" encoding="utf-8"?>
<ds:datastoreItem xmlns:ds="http://schemas.openxmlformats.org/officeDocument/2006/customXml" ds:itemID="{3C0DF0C3-B488-4F0F-94E4-63EBE25A3E43}"/>
</file>

<file path=customXml/itemProps3.xml><?xml version="1.0" encoding="utf-8"?>
<ds:datastoreItem xmlns:ds="http://schemas.openxmlformats.org/officeDocument/2006/customXml" ds:itemID="{40ED4362-C133-4B29-9B3A-97BECB6961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Lea      ning </vt:lpstr>
      <vt:lpstr>PowerPoint Presentation</vt:lpstr>
      <vt:lpstr>What’s on for today</vt:lpstr>
      <vt:lpstr>The CFU data set</vt:lpstr>
      <vt:lpstr>The experiment</vt:lpstr>
      <vt:lpstr>What steps do you need to take to calculate the numbers of bacteria?</vt:lpstr>
      <vt:lpstr> What steps do you need to take to finalize your analysis?</vt:lpstr>
      <vt:lpstr>YOUR TURN: Let’s analyze our dataset in R!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Week 3: An introduction to data analysis</dc:title>
  <dc:creator>Nelly Amenyogbe</dc:creator>
  <cp:lastModifiedBy>Nelly Amenyogbe</cp:lastModifiedBy>
  <cp:revision>1</cp:revision>
  <dcterms:created xsi:type="dcterms:W3CDTF">2021-05-21T05:56:58Z</dcterms:created>
  <dcterms:modified xsi:type="dcterms:W3CDTF">2021-06-23T08:37:45Z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0x010100502ED580C0F2CC428D2B57DE0C455BC4</vt:lpwstr>
  </property>
</Properties>
</file>