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368" r:id="rId2"/>
    <p:sldId id="378" r:id="rId3"/>
    <p:sldId id="385" r:id="rId4"/>
    <p:sldId id="370" r:id="rId5"/>
    <p:sldId id="375" r:id="rId6"/>
    <p:sldId id="369" r:id="rId7"/>
    <p:sldId id="391" r:id="rId8"/>
    <p:sldId id="390" r:id="rId9"/>
    <p:sldId id="388" r:id="rId10"/>
    <p:sldId id="387" r:id="rId11"/>
    <p:sldId id="395" r:id="rId12"/>
    <p:sldId id="371" r:id="rId13"/>
    <p:sldId id="376" r:id="rId14"/>
    <p:sldId id="386" r:id="rId15"/>
    <p:sldId id="399" r:id="rId16"/>
    <p:sldId id="397" r:id="rId17"/>
    <p:sldId id="392" r:id="rId18"/>
    <p:sldId id="400" r:id="rId19"/>
    <p:sldId id="408" r:id="rId20"/>
    <p:sldId id="398" r:id="rId21"/>
    <p:sldId id="396" r:id="rId22"/>
    <p:sldId id="380" r:id="rId23"/>
    <p:sldId id="381" r:id="rId24"/>
    <p:sldId id="401" r:id="rId25"/>
    <p:sldId id="382" r:id="rId26"/>
    <p:sldId id="402" r:id="rId27"/>
    <p:sldId id="384" r:id="rId28"/>
    <p:sldId id="403" r:id="rId29"/>
    <p:sldId id="404" r:id="rId30"/>
    <p:sldId id="393" r:id="rId31"/>
    <p:sldId id="394" r:id="rId32"/>
    <p:sldId id="405" r:id="rId33"/>
    <p:sldId id="406" r:id="rId34"/>
    <p:sldId id="407" r:id="rId35"/>
    <p:sldId id="372" r:id="rId36"/>
    <p:sldId id="410" r:id="rId37"/>
    <p:sldId id="373" r:id="rId38"/>
    <p:sldId id="411" r:id="rId39"/>
    <p:sldId id="409" r:id="rId40"/>
    <p:sldId id="412" r:id="rId41"/>
    <p:sldId id="389" r:id="rId42"/>
    <p:sldId id="374"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7A"/>
    <a:srgbClr val="B55274"/>
    <a:srgbClr val="B89411"/>
    <a:srgbClr val="FFFD78"/>
    <a:srgbClr val="FFFC00"/>
    <a:srgbClr val="AB7942"/>
    <a:srgbClr val="ECEDED"/>
    <a:srgbClr val="052049"/>
    <a:srgbClr val="424242"/>
    <a:srgbClr val="CFDE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17" autoAdjust="0"/>
    <p:restoredTop sz="95014" autoAdjust="0"/>
  </p:normalViewPr>
  <p:slideViewPr>
    <p:cSldViewPr snapToGrid="0" snapToObjects="1">
      <p:cViewPr varScale="1">
        <p:scale>
          <a:sx n="116" d="100"/>
          <a:sy n="116" d="100"/>
        </p:scale>
        <p:origin x="41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7" d="100"/>
        <a:sy n="167" d="100"/>
      </p:scale>
      <p:origin x="0" y="0"/>
    </p:cViewPr>
  </p:sorterViewPr>
  <p:notesViewPr>
    <p:cSldViewPr snapToGrid="0" snapToObjects="1">
      <p:cViewPr varScale="1">
        <p:scale>
          <a:sx n="109" d="100"/>
          <a:sy n="109" d="100"/>
        </p:scale>
        <p:origin x="438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FF3F0-DB8D-444E-B6A4-4764F78E699F}" type="datetimeFigureOut">
              <a:rPr lang="en-GB" smtClean="0"/>
              <a:pPr/>
              <a:t>12/02/2020</a:t>
            </a:fld>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540F3E-D909-4BE4-8668-4D09E255FF9B}" type="slidenum">
              <a:rPr lang="en-GB" smtClean="0"/>
              <a:pPr/>
              <a:t>‹#›</a:t>
            </a:fld>
            <a:endParaRPr lang="en-GB"/>
          </a:p>
        </p:txBody>
      </p:sp>
      <p:sp>
        <p:nvSpPr>
          <p:cNvPr id="8" name="Slide Image Placeholder 7">
            <a:extLst>
              <a:ext uri="{FF2B5EF4-FFF2-40B4-BE49-F238E27FC236}">
                <a16:creationId xmlns:a16="http://schemas.microsoft.com/office/drawing/2014/main" id="{279EEB90-9785-6848-AF51-71E8591D627E}"/>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529395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540F3E-D909-4BE4-8668-4D09E255FF9B}" type="slidenum">
              <a:rPr lang="en-GB" smtClean="0"/>
              <a:pPr/>
              <a:t>2</a:t>
            </a:fld>
            <a:endParaRPr lang="en-GB"/>
          </a:p>
        </p:txBody>
      </p:sp>
    </p:spTree>
    <p:extLst>
      <p:ext uri="{BB962C8B-B14F-4D97-AF65-F5344CB8AC3E}">
        <p14:creationId xmlns:p14="http://schemas.microsoft.com/office/powerpoint/2010/main" val="2819611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people recently have noticed that scientist pay for the value of their work…</a:t>
            </a:r>
          </a:p>
        </p:txBody>
      </p:sp>
      <p:sp>
        <p:nvSpPr>
          <p:cNvPr id="4" name="Slide Number Placeholder 3"/>
          <p:cNvSpPr>
            <a:spLocks noGrp="1"/>
          </p:cNvSpPr>
          <p:nvPr>
            <p:ph type="sldNum" sz="quarter" idx="5"/>
          </p:nvPr>
        </p:nvSpPr>
        <p:spPr/>
        <p:txBody>
          <a:bodyPr/>
          <a:lstStyle/>
          <a:p>
            <a:fld id="{6A540F3E-D909-4BE4-8668-4D09E255FF9B}" type="slidenum">
              <a:rPr lang="en-GB" smtClean="0"/>
              <a:pPr/>
              <a:t>5</a:t>
            </a:fld>
            <a:endParaRPr lang="en-GB"/>
          </a:p>
        </p:txBody>
      </p:sp>
    </p:spTree>
    <p:extLst>
      <p:ext uri="{BB962C8B-B14F-4D97-AF65-F5344CB8AC3E}">
        <p14:creationId xmlns:p14="http://schemas.microsoft.com/office/powerpoint/2010/main" val="185271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540F3E-D909-4BE4-8668-4D09E255FF9B}" type="slidenum">
              <a:rPr lang="en-GB" smtClean="0"/>
              <a:pPr/>
              <a:t>8</a:t>
            </a:fld>
            <a:endParaRPr lang="en-GB"/>
          </a:p>
        </p:txBody>
      </p:sp>
    </p:spTree>
    <p:extLst>
      <p:ext uri="{BB962C8B-B14F-4D97-AF65-F5344CB8AC3E}">
        <p14:creationId xmlns:p14="http://schemas.microsoft.com/office/powerpoint/2010/main" val="3300207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amateur opinions of why we get/give bad reviews. </a:t>
            </a:r>
          </a:p>
        </p:txBody>
      </p:sp>
      <p:sp>
        <p:nvSpPr>
          <p:cNvPr id="4" name="Slide Number Placeholder 3"/>
          <p:cNvSpPr>
            <a:spLocks noGrp="1"/>
          </p:cNvSpPr>
          <p:nvPr>
            <p:ph type="sldNum" sz="quarter" idx="5"/>
          </p:nvPr>
        </p:nvSpPr>
        <p:spPr/>
        <p:txBody>
          <a:bodyPr/>
          <a:lstStyle/>
          <a:p>
            <a:fld id="{6A540F3E-D909-4BE4-8668-4D09E255FF9B}" type="slidenum">
              <a:rPr lang="en-GB" smtClean="0"/>
              <a:pPr/>
              <a:t>9</a:t>
            </a:fld>
            <a:endParaRPr lang="en-GB"/>
          </a:p>
        </p:txBody>
      </p:sp>
    </p:spTree>
    <p:extLst>
      <p:ext uri="{BB962C8B-B14F-4D97-AF65-F5344CB8AC3E}">
        <p14:creationId xmlns:p14="http://schemas.microsoft.com/office/powerpoint/2010/main" val="1508220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solidFill>
                  <a:srgbClr val="FF0000"/>
                </a:solidFill>
                <a:latin typeface="Helvetica Neue" charset="0"/>
                <a:ea typeface="Helvetica Neue" charset="0"/>
                <a:cs typeface="Helvetica Neue" charset="0"/>
              </a:rPr>
              <a:t>If Discussing this topic as a community, this is a place to share types of issues and solutions</a:t>
            </a:r>
            <a:endParaRPr lang="en-US" dirty="0">
              <a:latin typeface="Helvetica Neue" charset="0"/>
              <a:ea typeface="Helvetica Neue" charset="0"/>
              <a:cs typeface="Helvetica Neue" charset="0"/>
            </a:endParaRPr>
          </a:p>
          <a:p>
            <a:pPr marL="342900" indent="-342900">
              <a:buFont typeface="Arial" panose="020B0604020202020204" pitchFamily="34" charset="0"/>
              <a:buChar char="•"/>
            </a:pPr>
            <a:r>
              <a:rPr lang="en-US" i="1" dirty="0">
                <a:latin typeface="Helvetica Neue" charset="0"/>
                <a:ea typeface="Helvetica Neue" charset="0"/>
                <a:cs typeface="Helvetica Neue" charset="0"/>
              </a:rPr>
              <a:t>If anyone has text from actual reviews to share, that could be useful (they are anonymous, </a:t>
            </a:r>
            <a:r>
              <a:rPr lang="en-US" i="1" dirty="0" err="1">
                <a:latin typeface="Helvetica Neue" charset="0"/>
                <a:ea typeface="Helvetica Neue" charset="0"/>
                <a:cs typeface="Helvetica Neue" charset="0"/>
              </a:rPr>
              <a:t>afterall</a:t>
            </a:r>
            <a:r>
              <a:rPr lang="en-US" i="1" dirty="0">
                <a:latin typeface="Helvetica Neue" charset="0"/>
                <a:ea typeface="Helvetica Neue" charset="0"/>
                <a:cs typeface="Helvetica Neue" charset="0"/>
              </a:rPr>
              <a:t>!</a:t>
            </a:r>
          </a:p>
        </p:txBody>
      </p:sp>
      <p:sp>
        <p:nvSpPr>
          <p:cNvPr id="4" name="Slide Number Placeholder 3"/>
          <p:cNvSpPr>
            <a:spLocks noGrp="1"/>
          </p:cNvSpPr>
          <p:nvPr>
            <p:ph type="sldNum" sz="quarter" idx="5"/>
          </p:nvPr>
        </p:nvSpPr>
        <p:spPr/>
        <p:txBody>
          <a:bodyPr/>
          <a:lstStyle/>
          <a:p>
            <a:fld id="{6A540F3E-D909-4BE4-8668-4D09E255FF9B}" type="slidenum">
              <a:rPr lang="en-GB" smtClean="0"/>
              <a:pPr/>
              <a:t>18</a:t>
            </a:fld>
            <a:endParaRPr lang="en-GB"/>
          </a:p>
        </p:txBody>
      </p:sp>
    </p:spTree>
    <p:extLst>
      <p:ext uri="{BB962C8B-B14F-4D97-AF65-F5344CB8AC3E}">
        <p14:creationId xmlns:p14="http://schemas.microsoft.com/office/powerpoint/2010/main" val="555426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540F3E-D909-4BE4-8668-4D09E255FF9B}" type="slidenum">
              <a:rPr lang="en-GB" smtClean="0"/>
              <a:pPr/>
              <a:t>23</a:t>
            </a:fld>
            <a:endParaRPr lang="en-GB"/>
          </a:p>
        </p:txBody>
      </p:sp>
    </p:spTree>
    <p:extLst>
      <p:ext uri="{BB962C8B-B14F-4D97-AF65-F5344CB8AC3E}">
        <p14:creationId xmlns:p14="http://schemas.microsoft.com/office/powerpoint/2010/main" val="36116159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flip="none" rotWithShape="1">
          <a:gsLst>
            <a:gs pos="0">
              <a:schemeClr val="accent5">
                <a:lumMod val="0"/>
                <a:lumOff val="100000"/>
              </a:schemeClr>
            </a:gs>
            <a:gs pos="24000">
              <a:schemeClr val="accent5">
                <a:lumMod val="0"/>
                <a:lumOff val="100000"/>
              </a:schemeClr>
            </a:gs>
            <a:gs pos="100000">
              <a:srgbClr val="CFDEE3"/>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E766F30-C435-394F-91F3-8230977B343D}"/>
              </a:ext>
            </a:extLst>
          </p:cNvPr>
          <p:cNvPicPr>
            <a:picLocks noChangeAspect="1"/>
          </p:cNvPicPr>
          <p:nvPr userDrawn="1"/>
        </p:nvPicPr>
        <p:blipFill>
          <a:blip r:embed="rId2"/>
          <a:stretch>
            <a:fillRect/>
          </a:stretch>
        </p:blipFill>
        <p:spPr>
          <a:xfrm>
            <a:off x="4166886" y="281281"/>
            <a:ext cx="4519913" cy="4519913"/>
          </a:xfrm>
          <a:prstGeom prst="rect">
            <a:avLst/>
          </a:prstGeom>
        </p:spPr>
      </p:pic>
      <p:sp>
        <p:nvSpPr>
          <p:cNvPr id="18" name="Rectangle 17">
            <a:extLst>
              <a:ext uri="{FF2B5EF4-FFF2-40B4-BE49-F238E27FC236}">
                <a16:creationId xmlns:a16="http://schemas.microsoft.com/office/drawing/2014/main" id="{6FAB7881-DDEB-384F-9A57-1BDCA44C7F3A}"/>
              </a:ext>
            </a:extLst>
          </p:cNvPr>
          <p:cNvSpPr/>
          <p:nvPr userDrawn="1"/>
        </p:nvSpPr>
        <p:spPr>
          <a:xfrm>
            <a:off x="0" y="5190277"/>
            <a:ext cx="9144000" cy="1668162"/>
          </a:xfrm>
          <a:prstGeom prst="rect">
            <a:avLst/>
          </a:prstGeom>
          <a:pattFill prst="dkUpDiag">
            <a:fgClr>
              <a:schemeClr val="tx1"/>
            </a:fgClr>
            <a:bgClr>
              <a:schemeClr val="tx1">
                <a:lumMod val="85000"/>
                <a:lumOff val="1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457200" y="3512553"/>
            <a:ext cx="8686800" cy="4656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7" name="Rectangle 6"/>
          <p:cNvSpPr/>
          <p:nvPr userDrawn="1"/>
        </p:nvSpPr>
        <p:spPr>
          <a:xfrm>
            <a:off x="265774" y="2681426"/>
            <a:ext cx="8878226" cy="829896"/>
          </a:xfrm>
          <a:prstGeom prst="rect">
            <a:avLst/>
          </a:prstGeom>
          <a:solidFill>
            <a:srgbClr val="576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2" name="Title 1"/>
          <p:cNvSpPr>
            <a:spLocks noGrp="1"/>
          </p:cNvSpPr>
          <p:nvPr>
            <p:ph type="ctrTitle"/>
          </p:nvPr>
        </p:nvSpPr>
        <p:spPr>
          <a:xfrm>
            <a:off x="457200" y="2681427"/>
            <a:ext cx="7664836" cy="829895"/>
          </a:xfrm>
        </p:spPr>
        <p:txBody>
          <a:bodyPr/>
          <a:lstStyle>
            <a:lvl1pPr algn="l">
              <a:defRPr b="0">
                <a:solidFill>
                  <a:srgbClr val="FFFFFF"/>
                </a:solidFill>
              </a:defRPr>
            </a:lvl1pPr>
          </a:lstStyle>
          <a:p>
            <a:r>
              <a:rPr lang="en-GB"/>
              <a:t>Click to edit Master title style</a:t>
            </a:r>
            <a:endParaRPr lang="en-GB" dirty="0"/>
          </a:p>
        </p:txBody>
      </p:sp>
      <p:sp>
        <p:nvSpPr>
          <p:cNvPr id="3" name="Subtitle 2"/>
          <p:cNvSpPr>
            <a:spLocks noGrp="1"/>
          </p:cNvSpPr>
          <p:nvPr>
            <p:ph type="subTitle" idx="1"/>
          </p:nvPr>
        </p:nvSpPr>
        <p:spPr>
          <a:xfrm>
            <a:off x="2590800" y="3512553"/>
            <a:ext cx="6400800" cy="465667"/>
          </a:xfrm>
        </p:spPr>
        <p:txBody>
          <a:bodyPr>
            <a:noAutofit/>
          </a:bodyPr>
          <a:lstStyle>
            <a:lvl1pPr marL="0" indent="0" algn="r">
              <a:buNone/>
              <a:defRPr sz="2400">
                <a:solidFill>
                  <a:srgbClr val="576D7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A1C89658-FBDE-224D-88DE-D9AAB616238A}" type="datetimeFigureOut">
              <a:rPr lang="en-US" smtClean="0"/>
              <a:pPr/>
              <a:t>2/12/20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4D3608-FC00-A64E-B6F7-DC038B3E6E9B}" type="slidenum">
              <a:rPr lang="en-GB" smtClean="0"/>
              <a:pPr/>
              <a:t>‹#›</a:t>
            </a:fld>
            <a:endParaRPr lang="en-GB"/>
          </a:p>
        </p:txBody>
      </p:sp>
      <p:pic>
        <p:nvPicPr>
          <p:cNvPr id="12" name="Picture 11">
            <a:extLst>
              <a:ext uri="{FF2B5EF4-FFF2-40B4-BE49-F238E27FC236}">
                <a16:creationId xmlns:a16="http://schemas.microsoft.com/office/drawing/2014/main" id="{8E39CEED-A891-3948-B92F-1C0F94F1160A}"/>
              </a:ext>
            </a:extLst>
          </p:cNvPr>
          <p:cNvPicPr>
            <a:picLocks noChangeAspect="1"/>
          </p:cNvPicPr>
          <p:nvPr userDrawn="1"/>
        </p:nvPicPr>
        <p:blipFill>
          <a:blip r:embed="rId3"/>
          <a:stretch>
            <a:fillRect/>
          </a:stretch>
        </p:blipFill>
        <p:spPr>
          <a:xfrm>
            <a:off x="2958737" y="5385496"/>
            <a:ext cx="3226526" cy="952967"/>
          </a:xfrm>
          <a:prstGeom prst="rect">
            <a:avLst/>
          </a:prstGeom>
        </p:spPr>
      </p:pic>
    </p:spTree>
    <p:extLst>
      <p:ext uri="{BB962C8B-B14F-4D97-AF65-F5344CB8AC3E}">
        <p14:creationId xmlns:p14="http://schemas.microsoft.com/office/powerpoint/2010/main" val="3275882619"/>
      </p:ext>
    </p:extLst>
  </p:cSld>
  <p:clrMapOvr>
    <a:masterClrMapping/>
  </p:clrMapOvr>
  <p:transition spd="slow" advTm="1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457200" y="274638"/>
            <a:ext cx="8229600" cy="528478"/>
          </a:xfrm>
          <a:prstGeom prst="rect">
            <a:avLst/>
          </a:prstGeom>
          <a:solidFill>
            <a:srgbClr val="576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3" name="Content Placeholder 2"/>
          <p:cNvSpPr>
            <a:spLocks noGrp="1"/>
          </p:cNvSpPr>
          <p:nvPr>
            <p:ph idx="1"/>
          </p:nvPr>
        </p:nvSpPr>
        <p:spPr>
          <a:xfrm>
            <a:off x="457200" y="943194"/>
            <a:ext cx="8229600" cy="5014803"/>
          </a:xfrm>
        </p:spPr>
        <p:txBody>
          <a:bodyPr/>
          <a:lstStyle>
            <a:lvl1pPr>
              <a:buClr>
                <a:schemeClr val="accent2"/>
              </a:buClr>
              <a:defRPr>
                <a:solidFill>
                  <a:schemeClr val="tx1">
                    <a:lumMod val="90000"/>
                    <a:lumOff val="10000"/>
                  </a:schemeClr>
                </a:solidFill>
              </a:defRPr>
            </a:lvl1pPr>
            <a:lvl2pPr>
              <a:buClr>
                <a:schemeClr val="accent3"/>
              </a:buClr>
              <a:defRPr>
                <a:solidFill>
                  <a:schemeClr val="tx1">
                    <a:lumMod val="90000"/>
                    <a:lumOff val="10000"/>
                  </a:schemeClr>
                </a:solidFill>
              </a:defRPr>
            </a:lvl2pPr>
            <a:lvl3pPr>
              <a:buClr>
                <a:schemeClr val="accent5"/>
              </a:buClr>
              <a:defRPr>
                <a:solidFill>
                  <a:schemeClr val="tx1">
                    <a:lumMod val="90000"/>
                    <a:lumOff val="10000"/>
                  </a:schemeClr>
                </a:solidFill>
              </a:defRPr>
            </a:lvl3pPr>
            <a:lvl4pPr>
              <a:buClr>
                <a:schemeClr val="accent6">
                  <a:lumMod val="60000"/>
                  <a:lumOff val="40000"/>
                </a:schemeClr>
              </a:buClr>
              <a:defRPr>
                <a:solidFill>
                  <a:schemeClr val="tx1">
                    <a:lumMod val="90000"/>
                    <a:lumOff val="10000"/>
                  </a:schemeClr>
                </a:solidFill>
              </a:defRPr>
            </a:lvl4pPr>
            <a:lvl5pPr>
              <a:buClr>
                <a:schemeClr val="accent4"/>
              </a:buClr>
              <a:defRPr>
                <a:solidFill>
                  <a:schemeClr val="tx1">
                    <a:lumMod val="90000"/>
                    <a:lumOff val="10000"/>
                  </a:schemeClr>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p:cNvSpPr>
            <a:spLocks noGrp="1"/>
          </p:cNvSpPr>
          <p:nvPr>
            <p:ph type="ftr" sz="quarter" idx="11"/>
          </p:nvPr>
        </p:nvSpPr>
        <p:spPr/>
        <p:txBody>
          <a:bodyPr/>
          <a:lstStyle/>
          <a:p>
            <a:endParaRPr lang="en-GB"/>
          </a:p>
        </p:txBody>
      </p:sp>
      <p:sp>
        <p:nvSpPr>
          <p:cNvPr id="10" name="Title 9"/>
          <p:cNvSpPr>
            <a:spLocks noGrp="1"/>
          </p:cNvSpPr>
          <p:nvPr>
            <p:ph type="title"/>
          </p:nvPr>
        </p:nvSpPr>
        <p:spPr>
          <a:xfrm>
            <a:off x="457200" y="274638"/>
            <a:ext cx="8229600" cy="528478"/>
          </a:xfrm>
        </p:spPr>
        <p:txBody>
          <a:bodyPr>
            <a:noAutofit/>
          </a:bodyPr>
          <a:lstStyle>
            <a:lvl1pPr algn="ctr">
              <a:defRPr sz="2800">
                <a:solidFill>
                  <a:srgbClr val="FFFFFF"/>
                </a:solidFill>
              </a:defRPr>
            </a:lvl1pPr>
          </a:lstStyle>
          <a:p>
            <a:r>
              <a:rPr lang="en-GB" dirty="0"/>
              <a:t>Click to edit Master title style</a:t>
            </a:r>
          </a:p>
        </p:txBody>
      </p:sp>
      <p:pic>
        <p:nvPicPr>
          <p:cNvPr id="11" name="Picture 10">
            <a:extLst>
              <a:ext uri="{FF2B5EF4-FFF2-40B4-BE49-F238E27FC236}">
                <a16:creationId xmlns:a16="http://schemas.microsoft.com/office/drawing/2014/main" id="{9D64D3CD-8DAE-B54A-A8DB-A774F6B5C467}"/>
              </a:ext>
            </a:extLst>
          </p:cNvPr>
          <p:cNvPicPr>
            <a:picLocks noChangeAspect="1"/>
          </p:cNvPicPr>
          <p:nvPr userDrawn="1"/>
        </p:nvPicPr>
        <p:blipFill>
          <a:blip r:embed="rId3"/>
          <a:stretch>
            <a:fillRect/>
          </a:stretch>
        </p:blipFill>
        <p:spPr>
          <a:xfrm>
            <a:off x="300948" y="6296234"/>
            <a:ext cx="1495102" cy="404624"/>
          </a:xfrm>
          <a:prstGeom prst="rect">
            <a:avLst/>
          </a:prstGeom>
        </p:spPr>
      </p:pic>
      <p:pic>
        <p:nvPicPr>
          <p:cNvPr id="9" name="Picture 8">
            <a:extLst>
              <a:ext uri="{FF2B5EF4-FFF2-40B4-BE49-F238E27FC236}">
                <a16:creationId xmlns:a16="http://schemas.microsoft.com/office/drawing/2014/main" id="{483CA6BC-CC6F-A44D-A0BE-C9BEF9698BC9}"/>
              </a:ext>
            </a:extLst>
          </p:cNvPr>
          <p:cNvPicPr>
            <a:picLocks noChangeAspect="1"/>
          </p:cNvPicPr>
          <p:nvPr userDrawn="1"/>
        </p:nvPicPr>
        <p:blipFill>
          <a:blip r:embed="rId4"/>
          <a:stretch>
            <a:fillRect/>
          </a:stretch>
        </p:blipFill>
        <p:spPr>
          <a:xfrm>
            <a:off x="8195442" y="6256394"/>
            <a:ext cx="741484" cy="484303"/>
          </a:xfrm>
          <a:prstGeom prst="rect">
            <a:avLst/>
          </a:prstGeom>
        </p:spPr>
      </p:pic>
    </p:spTree>
    <p:extLst>
      <p:ext uri="{BB962C8B-B14F-4D97-AF65-F5344CB8AC3E}">
        <p14:creationId xmlns:p14="http://schemas.microsoft.com/office/powerpoint/2010/main" val="2167958471"/>
      </p:ext>
    </p:extLst>
  </p:cSld>
  <p:clrMapOvr>
    <a:masterClrMapping/>
  </p:clrMapOvr>
  <p:transition spd="slow" advTm="1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C6A122C-A467-0E4B-A162-FCDB8E8F062C}"/>
              </a:ext>
            </a:extLst>
          </p:cNvPr>
          <p:cNvSpPr>
            <a:spLocks noGrp="1"/>
          </p:cNvSpPr>
          <p:nvPr>
            <p:ph type="ftr" sz="quarter" idx="11"/>
          </p:nvPr>
        </p:nvSpPr>
        <p:spPr/>
        <p:txBody>
          <a:bodyPr/>
          <a:lstStyle/>
          <a:p>
            <a:endParaRPr lang="en-GB"/>
          </a:p>
        </p:txBody>
      </p:sp>
      <p:pic>
        <p:nvPicPr>
          <p:cNvPr id="7" name="Picture 6">
            <a:extLst>
              <a:ext uri="{FF2B5EF4-FFF2-40B4-BE49-F238E27FC236}">
                <a16:creationId xmlns:a16="http://schemas.microsoft.com/office/drawing/2014/main" id="{49623E7A-8B10-6542-BDF6-68323CD98E21}"/>
              </a:ext>
            </a:extLst>
          </p:cNvPr>
          <p:cNvPicPr>
            <a:picLocks noChangeAspect="1"/>
          </p:cNvPicPr>
          <p:nvPr userDrawn="1"/>
        </p:nvPicPr>
        <p:blipFill>
          <a:blip r:embed="rId2"/>
          <a:stretch>
            <a:fillRect/>
          </a:stretch>
        </p:blipFill>
        <p:spPr>
          <a:xfrm>
            <a:off x="300948" y="6296234"/>
            <a:ext cx="1495102" cy="404624"/>
          </a:xfrm>
          <a:prstGeom prst="rect">
            <a:avLst/>
          </a:prstGeom>
        </p:spPr>
      </p:pic>
      <p:pic>
        <p:nvPicPr>
          <p:cNvPr id="6" name="Picture 5">
            <a:extLst>
              <a:ext uri="{FF2B5EF4-FFF2-40B4-BE49-F238E27FC236}">
                <a16:creationId xmlns:a16="http://schemas.microsoft.com/office/drawing/2014/main" id="{A21C2991-7709-1841-A9F6-F259AC2FE0B3}"/>
              </a:ext>
            </a:extLst>
          </p:cNvPr>
          <p:cNvPicPr>
            <a:picLocks noChangeAspect="1"/>
          </p:cNvPicPr>
          <p:nvPr userDrawn="1"/>
        </p:nvPicPr>
        <p:blipFill>
          <a:blip r:embed="rId3"/>
          <a:stretch>
            <a:fillRect/>
          </a:stretch>
        </p:blipFill>
        <p:spPr>
          <a:xfrm>
            <a:off x="8195442" y="6256394"/>
            <a:ext cx="741484" cy="484303"/>
          </a:xfrm>
          <a:prstGeom prst="rect">
            <a:avLst/>
          </a:prstGeom>
        </p:spPr>
      </p:pic>
    </p:spTree>
    <p:extLst>
      <p:ext uri="{BB962C8B-B14F-4D97-AF65-F5344CB8AC3E}">
        <p14:creationId xmlns:p14="http://schemas.microsoft.com/office/powerpoint/2010/main" val="374353536"/>
      </p:ext>
    </p:extLst>
  </p:cSld>
  <p:clrMapOvr>
    <a:masterClrMapping/>
  </p:clrMapOvr>
  <p:transition spd="slow" advTm="2000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20FEC1-782F-9D47-BED6-20A5DD30AF12}" type="datetimeFigureOut">
              <a:rPr lang="en-US" smtClean="0">
                <a:solidFill>
                  <a:prstClr val="black">
                    <a:tint val="75000"/>
                  </a:prstClr>
                </a:solidFill>
              </a:rPr>
              <a:pPr/>
              <a:t>2/12/20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0328640-B5CE-C246-8F99-2013C2343D5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288413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6"/>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89658-FBDE-224D-88DE-D9AAB616238A}" type="datetimeFigureOut">
              <a:rPr lang="en-US" smtClean="0"/>
              <a:pPr/>
              <a:t>2/12/20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D3608-FC00-A64E-B6F7-DC038B3E6E9B}" type="slidenum">
              <a:rPr lang="en-GB" smtClean="0"/>
              <a:pPr/>
              <a:t>‹#›</a:t>
            </a:fld>
            <a:endParaRPr lang="en-GB"/>
          </a:p>
        </p:txBody>
      </p:sp>
    </p:spTree>
    <p:extLst>
      <p:ext uri="{BB962C8B-B14F-4D97-AF65-F5344CB8AC3E}">
        <p14:creationId xmlns:p14="http://schemas.microsoft.com/office/powerpoint/2010/main" val="489345378"/>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61" r:id="rId3"/>
    <p:sldLayoutId id="2147483662" r:id="rId4"/>
  </p:sldLayoutIdLst>
  <p:transition spd="slow" advTm="1000">
    <p:fade/>
  </p:transition>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krummellab.com/images/Publications/UP-Review.pdf"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ImmunoX/UPReview"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peerageofscience.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pubmed.ncbi.nlm.nih.gov/30753179/?from_term=A+proposal+for+the+future+of+scientific+publishing&amp;from_pos=1"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www.peerageofscience.org/how-it-works/overview/"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pubmed.ncbi.nlm.nih.gov/30753179/?from_term=A+proposal+for+the+future+of+scientific+publishing&amp;from_pos=1" TargetMode="External"/><Relationship Id="rId2" Type="http://schemas.openxmlformats.org/officeDocument/2006/relationships/hyperlink" Target="https://www.aje.com/arc/peer-review-process-15-million-hours-lost-time/" TargetMode="External"/><Relationship Id="rId1" Type="http://schemas.openxmlformats.org/officeDocument/2006/relationships/slideLayout" Target="../slideLayouts/slideLayout2.xml"/><Relationship Id="rId4" Type="http://schemas.openxmlformats.org/officeDocument/2006/relationships/hyperlink" Target="https://www.ascb.org/publications-columns/presidents-column/on-publishing-and-the-sneetches-a-wake-up-call-november-december-2016-newsletter/"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slideshare.net/StephanieDawson1/publishing-berlin-25thesc140917shor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ascb.org/publications-columns/presidents-column/on-publishing-and-the-sneetches-a-wake-up-call-november-december-2016-newslett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The Practice of Peer Review</a:t>
            </a:r>
          </a:p>
        </p:txBody>
      </p:sp>
      <p:sp>
        <p:nvSpPr>
          <p:cNvPr id="4" name="TextBox 3"/>
          <p:cNvSpPr txBox="1"/>
          <p:nvPr/>
        </p:nvSpPr>
        <p:spPr>
          <a:xfrm>
            <a:off x="155605" y="4264273"/>
            <a:ext cx="8531195" cy="338554"/>
          </a:xfrm>
          <a:prstGeom prst="rect">
            <a:avLst/>
          </a:prstGeom>
          <a:noFill/>
        </p:spPr>
        <p:txBody>
          <a:bodyPr wrap="square" rtlCol="0">
            <a:spAutoFit/>
          </a:bodyPr>
          <a:lstStyle/>
          <a:p>
            <a:r>
              <a:rPr lang="en-US" sz="1600" dirty="0">
                <a:latin typeface="Helvetica Neue" charset="0"/>
                <a:ea typeface="Helvetica Neue" charset="0"/>
                <a:cs typeface="Helvetica Neue" charset="0"/>
              </a:rPr>
              <a:t>Possible Key Document for this discussion </a:t>
            </a:r>
            <a:r>
              <a:rPr lang="en-US" sz="1200" dirty="0">
                <a:latin typeface="Helvetica Neue" charset="0"/>
                <a:ea typeface="Helvetica Neue" charset="0"/>
                <a:cs typeface="Helvetica Neue" charset="0"/>
              </a:rPr>
              <a:t>(</a:t>
            </a:r>
            <a:r>
              <a:rPr lang="en-US" sz="1200" dirty="0">
                <a:latin typeface="Helvetica Neue" charset="0"/>
                <a:ea typeface="Helvetica Neue" charset="0"/>
                <a:cs typeface="Helvetica Neue" charset="0"/>
                <a:hlinkClick r:id="rId2"/>
              </a:rPr>
              <a:t>click</a:t>
            </a:r>
            <a:r>
              <a:rPr lang="en-US" sz="1200" dirty="0">
                <a:latin typeface="Helvetica Neue" charset="0"/>
                <a:ea typeface="Helvetica Neue" charset="0"/>
                <a:cs typeface="Helvetica Neue" charset="0"/>
              </a:rPr>
              <a:t> to open entire document)</a:t>
            </a:r>
            <a:endParaRPr lang="en-US" sz="2400" dirty="0">
              <a:latin typeface="Helvetica Neue" charset="0"/>
              <a:ea typeface="Helvetica Neue" charset="0"/>
              <a:cs typeface="Helvetica Neue" charset="0"/>
            </a:endParaRPr>
          </a:p>
        </p:txBody>
      </p:sp>
      <p:pic>
        <p:nvPicPr>
          <p:cNvPr id="5" name="Picture 4">
            <a:hlinkClick r:id="rId2"/>
            <a:extLst>
              <a:ext uri="{FF2B5EF4-FFF2-40B4-BE49-F238E27FC236}">
                <a16:creationId xmlns:a16="http://schemas.microsoft.com/office/drawing/2014/main" id="{263E7579-8723-7B44-A832-6A7C615BB3D3}"/>
              </a:ext>
            </a:extLst>
          </p:cNvPr>
          <p:cNvPicPr>
            <a:picLocks noChangeAspect="1"/>
          </p:cNvPicPr>
          <p:nvPr/>
        </p:nvPicPr>
        <p:blipFill>
          <a:blip r:embed="rId3"/>
          <a:stretch>
            <a:fillRect/>
          </a:stretch>
        </p:blipFill>
        <p:spPr>
          <a:xfrm>
            <a:off x="282410" y="4600074"/>
            <a:ext cx="3518410" cy="929549"/>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2185362-BD15-6E4A-ADCE-A44D3E80D420}"/>
              </a:ext>
            </a:extLst>
          </p:cNvPr>
          <p:cNvPicPr>
            <a:picLocks noChangeAspect="1"/>
          </p:cNvPicPr>
          <p:nvPr/>
        </p:nvPicPr>
        <p:blipFill>
          <a:blip r:embed="rId4"/>
          <a:stretch>
            <a:fillRect/>
          </a:stretch>
        </p:blipFill>
        <p:spPr>
          <a:xfrm>
            <a:off x="2006600" y="1135636"/>
            <a:ext cx="5130800" cy="2676939"/>
          </a:xfrm>
          <a:prstGeom prst="rect">
            <a:avLst/>
          </a:prstGeom>
          <a:ln w="28575">
            <a:solidFill>
              <a:schemeClr val="tx1"/>
            </a:solidFill>
          </a:ln>
        </p:spPr>
      </p:pic>
      <p:sp>
        <p:nvSpPr>
          <p:cNvPr id="2" name="Rectangle 1">
            <a:extLst>
              <a:ext uri="{FF2B5EF4-FFF2-40B4-BE49-F238E27FC236}">
                <a16:creationId xmlns:a16="http://schemas.microsoft.com/office/drawing/2014/main" id="{0B1BB1A1-7A86-BB4A-8650-018D8834EE10}"/>
              </a:ext>
            </a:extLst>
          </p:cNvPr>
          <p:cNvSpPr/>
          <p:nvPr/>
        </p:nvSpPr>
        <p:spPr>
          <a:xfrm>
            <a:off x="0" y="5553355"/>
            <a:ext cx="9144000" cy="430887"/>
          </a:xfrm>
          <a:prstGeom prst="rect">
            <a:avLst/>
          </a:prstGeom>
        </p:spPr>
        <p:txBody>
          <a:bodyPr wrap="square">
            <a:spAutoFit/>
          </a:bodyPr>
          <a:lstStyle/>
          <a:p>
            <a:pPr algn="ctr"/>
            <a:r>
              <a:rPr lang="en-US" sz="1100" dirty="0">
                <a:latin typeface="Helvetica Neue" charset="0"/>
                <a:ea typeface="Helvetica Neue" charset="0"/>
                <a:cs typeface="Helvetica Neue" charset="0"/>
              </a:rPr>
              <a:t>Originally assembled and edited by </a:t>
            </a:r>
            <a:r>
              <a:rPr lang="en-US" sz="1100" dirty="0"/>
              <a:t>Matthew </a:t>
            </a:r>
            <a:r>
              <a:rPr lang="en-US" sz="1100" dirty="0" err="1"/>
              <a:t>Krummel</a:t>
            </a:r>
            <a:r>
              <a:rPr lang="en-US" sz="1100" dirty="0"/>
              <a:t> Catherine </a:t>
            </a:r>
            <a:r>
              <a:rPr lang="en-US" sz="1100" dirty="0" err="1"/>
              <a:t>Blish</a:t>
            </a:r>
            <a:r>
              <a:rPr lang="en-US" sz="1100" dirty="0"/>
              <a:t>, Michael Kuhns, Ken </a:t>
            </a:r>
            <a:r>
              <a:rPr lang="en-US" sz="1100" dirty="0" err="1"/>
              <a:t>Cadwell</a:t>
            </a:r>
            <a:r>
              <a:rPr lang="en-US" sz="1100" dirty="0"/>
              <a:t>, Andrew </a:t>
            </a:r>
            <a:r>
              <a:rPr lang="en-US" sz="1100" dirty="0" err="1"/>
              <a:t>Oberst</a:t>
            </a:r>
            <a:r>
              <a:rPr lang="en-US" sz="1100" dirty="0"/>
              <a:t>, Ananda </a:t>
            </a:r>
            <a:r>
              <a:rPr lang="en-US" sz="1100" dirty="0" err="1"/>
              <a:t>Goldrath</a:t>
            </a:r>
            <a:r>
              <a:rPr lang="en-US" sz="1100" dirty="0"/>
              <a:t>, K. Mark Ansel, </a:t>
            </a:r>
            <a:r>
              <a:rPr lang="en-US" sz="1100" dirty="0" err="1"/>
              <a:t>Hongbo</a:t>
            </a:r>
            <a:r>
              <a:rPr lang="en-US" sz="1100" dirty="0"/>
              <a:t> Chi, Ryan O’Connell, E. John Wherry, Marion Pepper </a:t>
            </a:r>
            <a:endParaRPr lang="en-US" sz="1100" dirty="0">
              <a:latin typeface="Helvetica Neue" charset="0"/>
              <a:ea typeface="Helvetica Neue" charset="0"/>
              <a:cs typeface="Helvetica Neue" charset="0"/>
            </a:endParaRPr>
          </a:p>
        </p:txBody>
      </p:sp>
    </p:spTree>
    <p:extLst>
      <p:ext uri="{BB962C8B-B14F-4D97-AF65-F5344CB8AC3E}">
        <p14:creationId xmlns:p14="http://schemas.microsoft.com/office/powerpoint/2010/main" val="1816503522"/>
      </p:ext>
    </p:extLst>
  </p:cSld>
  <p:clrMapOvr>
    <a:masterClrMapping/>
  </p:clrMapOvr>
  <p:transition spd="slow" advTm="1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Value of Peer Review</a:t>
            </a:r>
          </a:p>
        </p:txBody>
      </p:sp>
      <p:sp>
        <p:nvSpPr>
          <p:cNvPr id="4" name="TextBox 3"/>
          <p:cNvSpPr txBox="1"/>
          <p:nvPr/>
        </p:nvSpPr>
        <p:spPr>
          <a:xfrm>
            <a:off x="632569" y="803116"/>
            <a:ext cx="6805966" cy="830997"/>
          </a:xfrm>
          <a:prstGeom prst="rect">
            <a:avLst/>
          </a:prstGeom>
          <a:noFill/>
        </p:spPr>
        <p:txBody>
          <a:bodyPr wrap="none" rtlCol="0">
            <a:spAutoFit/>
          </a:bodyPr>
          <a:lstStyle/>
          <a:p>
            <a:r>
              <a:rPr lang="en-US" sz="2400" dirty="0">
                <a:solidFill>
                  <a:srgbClr val="FF0000"/>
                </a:solidFill>
                <a:latin typeface="Helvetica Neue" charset="0"/>
                <a:ea typeface="Helvetica Neue" charset="0"/>
                <a:cs typeface="Helvetica Neue" charset="0"/>
              </a:rPr>
              <a:t>Using the White Board, what is the value added </a:t>
            </a:r>
            <a:br>
              <a:rPr lang="en-US" sz="2400" dirty="0">
                <a:solidFill>
                  <a:srgbClr val="FF0000"/>
                </a:solidFill>
                <a:latin typeface="Helvetica Neue" charset="0"/>
                <a:ea typeface="Helvetica Neue" charset="0"/>
                <a:cs typeface="Helvetica Neue" charset="0"/>
              </a:rPr>
            </a:br>
            <a:r>
              <a:rPr lang="en-US" sz="2400" dirty="0">
                <a:solidFill>
                  <a:srgbClr val="FF0000"/>
                </a:solidFill>
                <a:latin typeface="Helvetica Neue" charset="0"/>
                <a:ea typeface="Helvetica Neue" charset="0"/>
                <a:cs typeface="Helvetica Neue" charset="0"/>
              </a:rPr>
              <a:t>by having outside readers vet scientific works?</a:t>
            </a:r>
          </a:p>
        </p:txBody>
      </p:sp>
    </p:spTree>
    <p:extLst>
      <p:ext uri="{BB962C8B-B14F-4D97-AF65-F5344CB8AC3E}">
        <p14:creationId xmlns:p14="http://schemas.microsoft.com/office/powerpoint/2010/main" val="3878067365"/>
      </p:ext>
    </p:extLst>
  </p:cSld>
  <p:clrMapOvr>
    <a:masterClrMapping/>
  </p:clrMapOvr>
  <p:transition spd="slow" advTm="100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Value of Peer Review</a:t>
            </a:r>
          </a:p>
        </p:txBody>
      </p:sp>
      <p:sp>
        <p:nvSpPr>
          <p:cNvPr id="5" name="Rectangle 4">
            <a:extLst>
              <a:ext uri="{FF2B5EF4-FFF2-40B4-BE49-F238E27FC236}">
                <a16:creationId xmlns:a16="http://schemas.microsoft.com/office/drawing/2014/main" id="{33E19F65-234B-194B-BF07-B31A089E85D3}"/>
              </a:ext>
            </a:extLst>
          </p:cNvPr>
          <p:cNvSpPr/>
          <p:nvPr/>
        </p:nvSpPr>
        <p:spPr>
          <a:xfrm>
            <a:off x="738806" y="1634113"/>
            <a:ext cx="7947994" cy="4708981"/>
          </a:xfrm>
          <a:prstGeom prst="rect">
            <a:avLst/>
          </a:prstGeom>
        </p:spPr>
        <p:txBody>
          <a:bodyPr wrap="square">
            <a:spAutoFit/>
          </a:bodyPr>
          <a:lstStyle/>
          <a:p>
            <a:pPr marL="342900" indent="-342900">
              <a:buFont typeface="Arial" panose="020B0604020202020204" pitchFamily="34" charset="0"/>
              <a:buChar char="•"/>
            </a:pPr>
            <a:r>
              <a:rPr lang="en-US" sz="2000" dirty="0">
                <a:latin typeface="Helvetica Neue" charset="0"/>
                <a:ea typeface="Helvetica Neue" charset="0"/>
                <a:cs typeface="Helvetica Neue" charset="0"/>
              </a:rPr>
              <a:t>Additional ‘Eyes’ on the data.  </a:t>
            </a:r>
          </a:p>
          <a:p>
            <a:pPr marL="742950" lvl="1" indent="-285750">
              <a:buFont typeface="Arial" panose="020B0604020202020204" pitchFamily="34" charset="0"/>
              <a:buChar char="•"/>
            </a:pPr>
            <a:r>
              <a:rPr lang="en-US" sz="2000" dirty="0"/>
              <a:t>Help identify technical issues that lead to mistaken conclusions</a:t>
            </a:r>
          </a:p>
          <a:p>
            <a:pPr marL="742950" lvl="1" indent="-285750">
              <a:buFont typeface="Arial" panose="020B0604020202020204" pitchFamily="34" charset="0"/>
              <a:buChar char="•"/>
            </a:pPr>
            <a:r>
              <a:rPr lang="en-US" sz="2000" dirty="0"/>
              <a:t>Ensures that field-specific standards are applied (e.g., the performance and reporting of replicate experiments and application of statistical tests)</a:t>
            </a:r>
          </a:p>
          <a:p>
            <a:pPr marL="742950" lvl="1" indent="-285750">
              <a:buFont typeface="Arial" panose="020B0604020202020204" pitchFamily="34" charset="0"/>
              <a:buChar char="•"/>
            </a:pPr>
            <a:r>
              <a:rPr lang="en-US" sz="2000" dirty="0">
                <a:solidFill>
                  <a:prstClr val="black"/>
                </a:solidFill>
                <a:latin typeface="Helvetica Neue" charset="0"/>
                <a:ea typeface="Helvetica Neue" charset="0"/>
                <a:cs typeface="Helvetica Neue" charset="0"/>
              </a:rPr>
              <a:t>Broadly: QC to minimize time wasted by the field, following experiments that are not high-quality or ideas that are poorly supported.</a:t>
            </a:r>
          </a:p>
          <a:p>
            <a:pPr marL="285750" indent="-285750">
              <a:buFont typeface="Arial" panose="020B0604020202020204" pitchFamily="34" charset="0"/>
              <a:buChar char="•"/>
            </a:pPr>
            <a:r>
              <a:rPr lang="en-US" sz="2000" dirty="0">
                <a:solidFill>
                  <a:prstClr val="black"/>
                </a:solidFill>
                <a:latin typeface="Helvetica Neue" charset="0"/>
                <a:ea typeface="Helvetica Neue" charset="0"/>
                <a:cs typeface="Helvetica Neue" charset="0"/>
              </a:rPr>
              <a:t>Add additional interpretations of the data to provide alternatives and ‘balance’.</a:t>
            </a:r>
          </a:p>
          <a:p>
            <a:pPr marL="285750" indent="-285750">
              <a:buFont typeface="Arial" panose="020B0604020202020204" pitchFamily="34" charset="0"/>
              <a:buChar char="•"/>
            </a:pPr>
            <a:r>
              <a:rPr lang="en-US" sz="2000" dirty="0">
                <a:solidFill>
                  <a:prstClr val="black"/>
                </a:solidFill>
                <a:latin typeface="Helvetica Neue" charset="0"/>
                <a:ea typeface="Helvetica Neue" charset="0"/>
                <a:cs typeface="Helvetica Neue" charset="0"/>
              </a:rPr>
              <a:t>Helping to prioritize the work we read.  Reading every paper every week would be paralyzing.   We rely on expert opinions of the community about the merit of a work, to help us prioritize our time, in our field.</a:t>
            </a:r>
            <a:endParaRPr lang="en-US" sz="2000" dirty="0">
              <a:latin typeface="Helvetica Neue" charset="0"/>
              <a:ea typeface="Helvetica Neue" charset="0"/>
              <a:cs typeface="Helvetica Neue" charset="0"/>
            </a:endParaRPr>
          </a:p>
          <a:p>
            <a:pPr marL="342900" indent="-342900">
              <a:buFont typeface="Arial" panose="020B0604020202020204" pitchFamily="34" charset="0"/>
              <a:buChar char="•"/>
            </a:pPr>
            <a:endParaRPr lang="en-US" sz="2000" dirty="0">
              <a:latin typeface="Helvetica Neue" charset="0"/>
              <a:ea typeface="Helvetica Neue" charset="0"/>
              <a:cs typeface="Helvetica Neue" charset="0"/>
            </a:endParaRPr>
          </a:p>
        </p:txBody>
      </p:sp>
      <p:sp>
        <p:nvSpPr>
          <p:cNvPr id="7" name="TextBox 6">
            <a:extLst>
              <a:ext uri="{FF2B5EF4-FFF2-40B4-BE49-F238E27FC236}">
                <a16:creationId xmlns:a16="http://schemas.microsoft.com/office/drawing/2014/main" id="{F302A3EB-128C-B343-BF9B-D0633BF16358}"/>
              </a:ext>
            </a:extLst>
          </p:cNvPr>
          <p:cNvSpPr txBox="1"/>
          <p:nvPr/>
        </p:nvSpPr>
        <p:spPr>
          <a:xfrm>
            <a:off x="632569" y="803116"/>
            <a:ext cx="6805966" cy="830997"/>
          </a:xfrm>
          <a:prstGeom prst="rect">
            <a:avLst/>
          </a:prstGeom>
          <a:noFill/>
        </p:spPr>
        <p:txBody>
          <a:bodyPr wrap="none" rtlCol="0">
            <a:spAutoFit/>
          </a:bodyPr>
          <a:lstStyle/>
          <a:p>
            <a:r>
              <a:rPr lang="en-US" sz="2400" dirty="0">
                <a:latin typeface="Helvetica Neue" charset="0"/>
                <a:ea typeface="Helvetica Neue" charset="0"/>
                <a:cs typeface="Helvetica Neue" charset="0"/>
              </a:rPr>
              <a:t>Using the White Board, what is the value added </a:t>
            </a:r>
            <a:br>
              <a:rPr lang="en-US" sz="2400" dirty="0">
                <a:latin typeface="Helvetica Neue" charset="0"/>
                <a:ea typeface="Helvetica Neue" charset="0"/>
                <a:cs typeface="Helvetica Neue" charset="0"/>
              </a:rPr>
            </a:br>
            <a:r>
              <a:rPr lang="en-US" sz="2400" dirty="0">
                <a:latin typeface="Helvetica Neue" charset="0"/>
                <a:ea typeface="Helvetica Neue" charset="0"/>
                <a:cs typeface="Helvetica Neue" charset="0"/>
              </a:rPr>
              <a:t>by having outside readers vet scientific works?</a:t>
            </a:r>
          </a:p>
        </p:txBody>
      </p:sp>
      <p:sp>
        <p:nvSpPr>
          <p:cNvPr id="2" name="Rectangle 1">
            <a:extLst>
              <a:ext uri="{FF2B5EF4-FFF2-40B4-BE49-F238E27FC236}">
                <a16:creationId xmlns:a16="http://schemas.microsoft.com/office/drawing/2014/main" id="{34402CCE-06BE-5C47-BC0F-453AB53AB4C3}"/>
              </a:ext>
            </a:extLst>
          </p:cNvPr>
          <p:cNvSpPr/>
          <p:nvPr/>
        </p:nvSpPr>
        <p:spPr>
          <a:xfrm>
            <a:off x="4035552" y="5685552"/>
            <a:ext cx="4572000" cy="369332"/>
          </a:xfrm>
          <a:prstGeom prst="rect">
            <a:avLst/>
          </a:prstGeom>
        </p:spPr>
        <p:txBody>
          <a:bodyPr>
            <a:spAutoFit/>
          </a:bodyPr>
          <a:lstStyle/>
          <a:p>
            <a:r>
              <a:rPr lang="en-US" dirty="0">
                <a:solidFill>
                  <a:srgbClr val="FF0000"/>
                </a:solidFill>
                <a:latin typeface="Helvetica Neue" charset="0"/>
                <a:ea typeface="Helvetica Neue" charset="0"/>
                <a:cs typeface="Helvetica Neue" charset="0"/>
              </a:rPr>
              <a:t>Which one(s) of these are most subjective?</a:t>
            </a:r>
            <a:endParaRPr lang="en-US" dirty="0"/>
          </a:p>
        </p:txBody>
      </p:sp>
    </p:spTree>
    <p:extLst>
      <p:ext uri="{BB962C8B-B14F-4D97-AF65-F5344CB8AC3E}">
        <p14:creationId xmlns:p14="http://schemas.microsoft.com/office/powerpoint/2010/main" val="495606959"/>
      </p:ext>
    </p:extLst>
  </p:cSld>
  <p:clrMapOvr>
    <a:masterClrMapping/>
  </p:clrMapOvr>
  <p:transition spd="slow" advTm="100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41184"/>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An Irony (?) About the ‘Best’ Journals</a:t>
            </a:r>
          </a:p>
        </p:txBody>
      </p:sp>
      <p:sp>
        <p:nvSpPr>
          <p:cNvPr id="7" name="TextBox 6">
            <a:extLst>
              <a:ext uri="{FF2B5EF4-FFF2-40B4-BE49-F238E27FC236}">
                <a16:creationId xmlns:a16="http://schemas.microsoft.com/office/drawing/2014/main" id="{9BD69C9A-45DF-FE40-B9BD-5F39C32E7E21}"/>
              </a:ext>
            </a:extLst>
          </p:cNvPr>
          <p:cNvSpPr txBox="1"/>
          <p:nvPr/>
        </p:nvSpPr>
        <p:spPr>
          <a:xfrm>
            <a:off x="457201" y="1105287"/>
            <a:ext cx="8229600" cy="464742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Helvetica Neue" charset="0"/>
                <a:ea typeface="Helvetica Neue" charset="0"/>
                <a:cs typeface="Helvetica Neue" charset="0"/>
              </a:rPr>
              <a:t>We think that the ‘best’ journals deserve our best papers.</a:t>
            </a:r>
          </a:p>
          <a:p>
            <a:pPr marL="342900" indent="-342900">
              <a:buFont typeface="Arial" panose="020B0604020202020204" pitchFamily="34" charset="0"/>
              <a:buChar char="•"/>
            </a:pPr>
            <a:r>
              <a:rPr lang="en-US" sz="2400" dirty="0">
                <a:latin typeface="Helvetica Neue" charset="0"/>
                <a:ea typeface="Helvetica Neue" charset="0"/>
                <a:cs typeface="Helvetica Neue" charset="0"/>
              </a:rPr>
              <a:t>We send our top work to them.</a:t>
            </a:r>
          </a:p>
          <a:p>
            <a:pPr marL="342900" indent="-342900">
              <a:buFont typeface="Arial" panose="020B0604020202020204" pitchFamily="34" charset="0"/>
              <a:buChar char="•"/>
            </a:pPr>
            <a:r>
              <a:rPr lang="en-US" sz="2400" dirty="0">
                <a:latin typeface="Helvetica Neue" charset="0"/>
                <a:ea typeface="Helvetica Neue" charset="0"/>
                <a:cs typeface="Helvetica Neue" charset="0"/>
              </a:rPr>
              <a:t>They often have the slowest review process, thinking that they are protecting their brand.</a:t>
            </a:r>
          </a:p>
          <a:p>
            <a:pPr marL="342900" indent="-342900">
              <a:buFont typeface="Arial" panose="020B0604020202020204" pitchFamily="34" charset="0"/>
              <a:buChar char="•"/>
            </a:pPr>
            <a:r>
              <a:rPr lang="en-US" sz="2400" dirty="0">
                <a:latin typeface="Helvetica Neue" charset="0"/>
                <a:ea typeface="Helvetica Neue" charset="0"/>
                <a:cs typeface="Helvetica Neue" charset="0"/>
                <a:sym typeface="Wingdings" pitchFamily="2" charset="2"/>
              </a:rPr>
              <a:t></a:t>
            </a:r>
            <a:r>
              <a:rPr lang="en-US" sz="2400" dirty="0">
                <a:latin typeface="Helvetica Neue" charset="0"/>
                <a:ea typeface="Helvetica Neue" charset="0"/>
                <a:cs typeface="Helvetica Neue" charset="0"/>
              </a:rPr>
              <a:t>The work we consider ‘best’ takes the longest to publish. This is clearly a serious problem and their lack of investment in streamlining is egregious, given profits.</a:t>
            </a:r>
          </a:p>
          <a:p>
            <a:endParaRPr lang="en-US" sz="2400" dirty="0">
              <a:latin typeface="Helvetica Neue" charset="0"/>
              <a:ea typeface="Helvetica Neue" charset="0"/>
              <a:cs typeface="Helvetica Neue" charset="0"/>
            </a:endParaRPr>
          </a:p>
          <a:p>
            <a:r>
              <a:rPr lang="en-US" sz="2000" dirty="0">
                <a:latin typeface="Helvetica Neue" charset="0"/>
                <a:ea typeface="Helvetica Neue" charset="0"/>
                <a:cs typeface="Helvetica Neue" charset="0"/>
              </a:rPr>
              <a:t>Ergo:  High-impact journals are likely to remain so without them doing much work.  It is likely at least partially self-fulfilling that they have high impact—we only send them our best works and relegate the rest elsewhere, even before review.</a:t>
            </a:r>
          </a:p>
        </p:txBody>
      </p:sp>
    </p:spTree>
    <p:extLst>
      <p:ext uri="{BB962C8B-B14F-4D97-AF65-F5344CB8AC3E}">
        <p14:creationId xmlns:p14="http://schemas.microsoft.com/office/powerpoint/2010/main" val="1692001476"/>
      </p:ext>
    </p:extLst>
  </p:cSld>
  <p:clrMapOvr>
    <a:masterClrMapping/>
  </p:clrMapOvr>
  <p:transition spd="slow" advTm="100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Undesirable Outcomes of Peer Review</a:t>
            </a:r>
          </a:p>
        </p:txBody>
      </p:sp>
      <p:sp>
        <p:nvSpPr>
          <p:cNvPr id="5" name="TextBox 4">
            <a:extLst>
              <a:ext uri="{FF2B5EF4-FFF2-40B4-BE49-F238E27FC236}">
                <a16:creationId xmlns:a16="http://schemas.microsoft.com/office/drawing/2014/main" id="{EDBDB501-031F-5645-95A0-F92898D1969A}"/>
              </a:ext>
            </a:extLst>
          </p:cNvPr>
          <p:cNvSpPr txBox="1"/>
          <p:nvPr/>
        </p:nvSpPr>
        <p:spPr>
          <a:xfrm>
            <a:off x="381000" y="803116"/>
            <a:ext cx="8763000" cy="400110"/>
          </a:xfrm>
          <a:prstGeom prst="rect">
            <a:avLst/>
          </a:prstGeom>
          <a:noFill/>
        </p:spPr>
        <p:txBody>
          <a:bodyPr wrap="square" rtlCol="0">
            <a:spAutoFit/>
          </a:bodyPr>
          <a:lstStyle/>
          <a:p>
            <a:r>
              <a:rPr lang="en-US" sz="2000" dirty="0">
                <a:solidFill>
                  <a:srgbClr val="FF0000"/>
                </a:solidFill>
                <a:latin typeface="Helvetica Neue" charset="0"/>
                <a:ea typeface="Helvetica Neue" charset="0"/>
                <a:cs typeface="Helvetica Neue" charset="0"/>
              </a:rPr>
              <a:t>White Board some of the  less-desirable consequences?</a:t>
            </a:r>
          </a:p>
        </p:txBody>
      </p:sp>
    </p:spTree>
    <p:extLst>
      <p:ext uri="{BB962C8B-B14F-4D97-AF65-F5344CB8AC3E}">
        <p14:creationId xmlns:p14="http://schemas.microsoft.com/office/powerpoint/2010/main" val="1648098626"/>
      </p:ext>
    </p:extLst>
  </p:cSld>
  <p:clrMapOvr>
    <a:masterClrMapping/>
  </p:clrMapOvr>
  <p:transition spd="slow" advTm="1000">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Undesirable Uses of Peer Review</a:t>
            </a:r>
          </a:p>
        </p:txBody>
      </p:sp>
      <p:sp>
        <p:nvSpPr>
          <p:cNvPr id="4" name="TextBox 3">
            <a:extLst>
              <a:ext uri="{FF2B5EF4-FFF2-40B4-BE49-F238E27FC236}">
                <a16:creationId xmlns:a16="http://schemas.microsoft.com/office/drawing/2014/main" id="{5E1915E4-A2D5-164C-B8AF-CF4EBE90E138}"/>
              </a:ext>
            </a:extLst>
          </p:cNvPr>
          <p:cNvSpPr txBox="1"/>
          <p:nvPr/>
        </p:nvSpPr>
        <p:spPr>
          <a:xfrm>
            <a:off x="457200" y="1203226"/>
            <a:ext cx="8686800" cy="4708981"/>
          </a:xfrm>
          <a:prstGeom prst="rect">
            <a:avLst/>
          </a:prstGeom>
          <a:noFill/>
        </p:spPr>
        <p:txBody>
          <a:bodyPr wrap="square" rtlCol="0">
            <a:spAutoFit/>
          </a:bodyPr>
          <a:lstStyle/>
          <a:p>
            <a:pPr marL="342900" indent="-342900">
              <a:buFont typeface="Arial" panose="020B0604020202020204" pitchFamily="34" charset="0"/>
              <a:buChar char="•"/>
            </a:pPr>
            <a:r>
              <a:rPr lang="en-US" b="1" dirty="0">
                <a:latin typeface="Helvetica Neue" charset="0"/>
                <a:ea typeface="Helvetica Neue" charset="0"/>
                <a:cs typeface="Helvetica Neue" charset="0"/>
              </a:rPr>
              <a:t>Sandbagging the competition by proposing a ton of new experiments.</a:t>
            </a:r>
          </a:p>
          <a:p>
            <a:pPr marL="800100" lvl="1" indent="-342900">
              <a:buFont typeface="Arial" panose="020B0604020202020204" pitchFamily="34" charset="0"/>
              <a:buChar char="•"/>
            </a:pPr>
            <a:r>
              <a:rPr lang="en-US" sz="1600" dirty="0">
                <a:latin typeface="Helvetica Neue" charset="0"/>
                <a:ea typeface="Helvetica Neue" charset="0"/>
                <a:cs typeface="Helvetica Neue" charset="0"/>
              </a:rPr>
              <a:t>Some reviewers may hold back other’s work to give them time to ’catch up’.</a:t>
            </a:r>
          </a:p>
          <a:p>
            <a:pPr marL="800100" lvl="1" indent="-342900">
              <a:buFont typeface="Arial" panose="020B0604020202020204" pitchFamily="34" charset="0"/>
              <a:buChar char="•"/>
            </a:pPr>
            <a:r>
              <a:rPr lang="en-US" sz="1600" dirty="0">
                <a:latin typeface="Helvetica Neue" charset="0"/>
                <a:ea typeface="Helvetica Neue" charset="0"/>
                <a:cs typeface="Helvetica Neue" charset="0"/>
              </a:rPr>
              <a:t>Some reviewers may believe that non-standard ideas or approaches do not ‘deserve’ consideration.</a:t>
            </a:r>
            <a:br>
              <a:rPr lang="en-US" sz="1600" dirty="0">
                <a:latin typeface="Helvetica Neue" charset="0"/>
                <a:ea typeface="Helvetica Neue" charset="0"/>
                <a:cs typeface="Helvetica Neue" charset="0"/>
              </a:rPr>
            </a:br>
            <a:endParaRPr lang="en-US" b="1" dirty="0">
              <a:latin typeface="Helvetica Neue" charset="0"/>
              <a:ea typeface="Helvetica Neue" charset="0"/>
              <a:cs typeface="Helvetica Neue" charset="0"/>
            </a:endParaRPr>
          </a:p>
          <a:p>
            <a:pPr marL="342900" indent="-342900">
              <a:buFont typeface="Arial" panose="020B0604020202020204" pitchFamily="34" charset="0"/>
              <a:buChar char="•"/>
            </a:pPr>
            <a:r>
              <a:rPr lang="en-US" b="1" dirty="0">
                <a:latin typeface="Helvetica Neue" charset="0"/>
                <a:ea typeface="Helvetica Neue" charset="0"/>
                <a:cs typeface="Helvetica Neue" charset="0"/>
              </a:rPr>
              <a:t>Protecting the Field. (Keeping ideas that disagree with dogma in lower journals).</a:t>
            </a:r>
          </a:p>
          <a:p>
            <a:pPr marL="800100" lvl="1" indent="-342900">
              <a:buFont typeface="Arial" panose="020B0604020202020204" pitchFamily="34" charset="0"/>
              <a:buChar char="•"/>
            </a:pPr>
            <a:r>
              <a:rPr lang="en-US" sz="1600" dirty="0">
                <a:latin typeface="Helvetica Neue" charset="0"/>
                <a:ea typeface="Helvetica Neue" charset="0"/>
                <a:cs typeface="Helvetica Neue" charset="0"/>
              </a:rPr>
              <a:t>Reviewers feel that an idea that is contrary to their favorite ones.</a:t>
            </a:r>
          </a:p>
          <a:p>
            <a:pPr marL="800100" lvl="1" indent="-342900">
              <a:buFont typeface="Arial" panose="020B0604020202020204" pitchFamily="34" charset="0"/>
              <a:buChar char="•"/>
            </a:pPr>
            <a:r>
              <a:rPr lang="en-US" sz="1600" dirty="0">
                <a:latin typeface="Helvetica Neue" charset="0"/>
                <a:ea typeface="Helvetica Neue" charset="0"/>
                <a:cs typeface="Helvetica Neue" charset="0"/>
              </a:rPr>
              <a:t>Sometimes the ideas are indeed currently poorly constructed/supported.</a:t>
            </a:r>
          </a:p>
          <a:p>
            <a:pPr marL="342900" indent="-342900">
              <a:buFont typeface="Arial" panose="020B0604020202020204" pitchFamily="34" charset="0"/>
              <a:buChar char="•"/>
            </a:pPr>
            <a:endParaRPr lang="en-US" sz="1600" dirty="0">
              <a:latin typeface="Helvetica Neue" charset="0"/>
              <a:ea typeface="Helvetica Neue" charset="0"/>
              <a:cs typeface="Helvetica Neue" charset="0"/>
            </a:endParaRPr>
          </a:p>
          <a:p>
            <a:pPr marL="342900" indent="-342900">
              <a:buFont typeface="Arial" panose="020B0604020202020204" pitchFamily="34" charset="0"/>
              <a:buChar char="•"/>
            </a:pPr>
            <a:r>
              <a:rPr lang="en-US" b="1" dirty="0">
                <a:latin typeface="Helvetica Neue" charset="0"/>
                <a:ea typeface="Helvetica Neue" charset="0"/>
                <a:cs typeface="Helvetica Neue" charset="0"/>
              </a:rPr>
              <a:t>Judging the Impact from a very high seat (playing the part of ‘God’ or ‘A really smart person’</a:t>
            </a:r>
          </a:p>
          <a:p>
            <a:pPr marL="742950" lvl="1" indent="-285750">
              <a:buFont typeface="Arial" panose="020B0604020202020204" pitchFamily="34" charset="0"/>
              <a:buChar char="•"/>
            </a:pPr>
            <a:r>
              <a:rPr lang="en-US" sz="1600" dirty="0">
                <a:latin typeface="Helvetica Neue" charset="0"/>
                <a:ea typeface="Helvetica Neue" charset="0"/>
                <a:cs typeface="Helvetica Neue" charset="0"/>
              </a:rPr>
              <a:t>Only some papers can be considered impactful.  If you award this one with that stamp of approval, others must lose (the zero sum-game of fashion).</a:t>
            </a:r>
          </a:p>
          <a:p>
            <a:pPr marL="800100" lvl="1" indent="-342900">
              <a:buFont typeface="Arial" panose="020B0604020202020204" pitchFamily="34" charset="0"/>
              <a:buChar char="•"/>
            </a:pPr>
            <a:r>
              <a:rPr lang="en-US" sz="1600" dirty="0">
                <a:latin typeface="Helvetica Neue" charset="0"/>
                <a:ea typeface="Helvetica Neue" charset="0"/>
                <a:cs typeface="Helvetica Neue" charset="0"/>
              </a:rPr>
              <a:t>‘Smart’ people like to think ‘I could have thought of this idea’ even if they never did nor ever proved it.  A proliferation of review journals increases the odds that a lot of ‘new’ ideas have already been partially conceived. (Nevertheless, we should make no mistake that nothing beats data and experiments).</a:t>
            </a:r>
          </a:p>
        </p:txBody>
      </p:sp>
      <p:sp>
        <p:nvSpPr>
          <p:cNvPr id="7" name="TextBox 6">
            <a:extLst>
              <a:ext uri="{FF2B5EF4-FFF2-40B4-BE49-F238E27FC236}">
                <a16:creationId xmlns:a16="http://schemas.microsoft.com/office/drawing/2014/main" id="{9D665C69-4341-4844-A72C-622208DCDEE5}"/>
              </a:ext>
            </a:extLst>
          </p:cNvPr>
          <p:cNvSpPr txBox="1"/>
          <p:nvPr/>
        </p:nvSpPr>
        <p:spPr>
          <a:xfrm>
            <a:off x="381000" y="803116"/>
            <a:ext cx="8763000" cy="400110"/>
          </a:xfrm>
          <a:prstGeom prst="rect">
            <a:avLst/>
          </a:prstGeom>
          <a:noFill/>
        </p:spPr>
        <p:txBody>
          <a:bodyPr wrap="square" rtlCol="0">
            <a:spAutoFit/>
          </a:bodyPr>
          <a:lstStyle/>
          <a:p>
            <a:r>
              <a:rPr lang="en-US" sz="2000" dirty="0">
                <a:latin typeface="Helvetica Neue" charset="0"/>
                <a:ea typeface="Helvetica Neue" charset="0"/>
                <a:cs typeface="Helvetica Neue" charset="0"/>
              </a:rPr>
              <a:t>White Board some of the  less-desirable consequences?</a:t>
            </a:r>
          </a:p>
        </p:txBody>
      </p:sp>
      <p:sp>
        <p:nvSpPr>
          <p:cNvPr id="8" name="Rectangle 7">
            <a:extLst>
              <a:ext uri="{FF2B5EF4-FFF2-40B4-BE49-F238E27FC236}">
                <a16:creationId xmlns:a16="http://schemas.microsoft.com/office/drawing/2014/main" id="{98B2AFAC-469C-A04A-84F2-F8FDB4D99782}"/>
              </a:ext>
            </a:extLst>
          </p:cNvPr>
          <p:cNvSpPr/>
          <p:nvPr/>
        </p:nvSpPr>
        <p:spPr>
          <a:xfrm>
            <a:off x="5566897" y="5782626"/>
            <a:ext cx="4572000" cy="369332"/>
          </a:xfrm>
          <a:prstGeom prst="rect">
            <a:avLst/>
          </a:prstGeom>
        </p:spPr>
        <p:txBody>
          <a:bodyPr>
            <a:spAutoFit/>
          </a:bodyPr>
          <a:lstStyle/>
          <a:p>
            <a:r>
              <a:rPr lang="en-US" dirty="0">
                <a:solidFill>
                  <a:srgbClr val="FF0000"/>
                </a:solidFill>
                <a:latin typeface="Helvetica Neue" charset="0"/>
                <a:ea typeface="Helvetica Neue" charset="0"/>
                <a:cs typeface="Helvetica Neue" charset="0"/>
              </a:rPr>
              <a:t>All of these slow down science.</a:t>
            </a:r>
            <a:endParaRPr lang="en-US" dirty="0"/>
          </a:p>
        </p:txBody>
      </p:sp>
    </p:spTree>
    <p:extLst>
      <p:ext uri="{BB962C8B-B14F-4D97-AF65-F5344CB8AC3E}">
        <p14:creationId xmlns:p14="http://schemas.microsoft.com/office/powerpoint/2010/main" val="2153037967"/>
      </p:ext>
    </p:extLst>
  </p:cSld>
  <p:clrMapOvr>
    <a:masterClrMapping/>
  </p:clrMapOvr>
  <p:transition spd="slow" advTm="1000">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The Traditional Peer Review Format</a:t>
            </a:r>
          </a:p>
        </p:txBody>
      </p:sp>
      <p:sp>
        <p:nvSpPr>
          <p:cNvPr id="2" name="Rectangle 1">
            <a:extLst>
              <a:ext uri="{FF2B5EF4-FFF2-40B4-BE49-F238E27FC236}">
                <a16:creationId xmlns:a16="http://schemas.microsoft.com/office/drawing/2014/main" id="{FDE04250-02BD-1E47-84BC-C3C6C869C2C4}"/>
              </a:ext>
            </a:extLst>
          </p:cNvPr>
          <p:cNvSpPr/>
          <p:nvPr/>
        </p:nvSpPr>
        <p:spPr>
          <a:xfrm>
            <a:off x="844296" y="1191030"/>
            <a:ext cx="7455408" cy="3631763"/>
          </a:xfrm>
          <a:prstGeom prst="rect">
            <a:avLst/>
          </a:prstGeom>
        </p:spPr>
        <p:txBody>
          <a:bodyPr wrap="square">
            <a:spAutoFit/>
          </a:bodyPr>
          <a:lstStyle/>
          <a:p>
            <a:pPr marL="342900" indent="-342900">
              <a:buFont typeface="Arial" panose="020B0604020202020204" pitchFamily="34" charset="0"/>
              <a:buChar char="•"/>
            </a:pPr>
            <a:r>
              <a:rPr lang="en-US" dirty="0">
                <a:latin typeface="Helvetica Neue" charset="0"/>
                <a:ea typeface="Helvetica Neue" charset="0"/>
                <a:cs typeface="Helvetica Neue" charset="0"/>
              </a:rPr>
              <a:t>Opening Paragraph—summarize the paper and its key findings.  Generally conclude with a statement about whether it should get in to the journal where it was submitted. </a:t>
            </a:r>
            <a:r>
              <a:rPr lang="en-US" sz="1400" i="1" dirty="0">
                <a:latin typeface="Helvetica Neue" charset="0"/>
                <a:ea typeface="Helvetica Neue" charset="0"/>
                <a:cs typeface="Helvetica Neue" charset="0"/>
              </a:rPr>
              <a:t>(Sometimes akin to either a ‘Love Letter’ or a ‘Dear John’ letter.)</a:t>
            </a:r>
            <a:endParaRPr lang="en-US" sz="1400" i="1" dirty="0"/>
          </a:p>
          <a:p>
            <a:pPr marL="342900" indent="-342900">
              <a:buFont typeface="Arial" panose="020B0604020202020204" pitchFamily="34" charset="0"/>
              <a:buChar char="•"/>
            </a:pPr>
            <a:endParaRPr lang="en-US" dirty="0">
              <a:latin typeface="Helvetica Neue" charset="0"/>
              <a:ea typeface="Helvetica Neue" charset="0"/>
              <a:cs typeface="Helvetica Neue" charset="0"/>
            </a:endParaRPr>
          </a:p>
          <a:p>
            <a:pPr marL="342900" indent="-342900">
              <a:buFont typeface="Arial" panose="020B0604020202020204" pitchFamily="34" charset="0"/>
              <a:buChar char="•"/>
            </a:pPr>
            <a:endParaRPr lang="en-US" dirty="0">
              <a:latin typeface="Helvetica Neue" charset="0"/>
              <a:ea typeface="Helvetica Neue" charset="0"/>
              <a:cs typeface="Helvetica Neue" charset="0"/>
            </a:endParaRPr>
          </a:p>
          <a:p>
            <a:pPr marL="342900" indent="-342900">
              <a:buFont typeface="Arial" panose="020B0604020202020204" pitchFamily="34" charset="0"/>
              <a:buChar char="•"/>
            </a:pPr>
            <a:r>
              <a:rPr lang="en-US" dirty="0">
                <a:latin typeface="Helvetica Neue" charset="0"/>
                <a:ea typeface="Helvetica Neue" charset="0"/>
                <a:cs typeface="Helvetica Neue" charset="0"/>
              </a:rPr>
              <a:t>Major Comments</a:t>
            </a:r>
          </a:p>
          <a:p>
            <a:pPr marL="800100" lvl="1" indent="-342900">
              <a:buFont typeface="Arial" panose="020B0604020202020204" pitchFamily="34" charset="0"/>
              <a:buChar char="•"/>
            </a:pPr>
            <a:r>
              <a:rPr lang="en-US" dirty="0">
                <a:latin typeface="Helvetica Neue" charset="0"/>
                <a:ea typeface="Helvetica Neue" charset="0"/>
                <a:cs typeface="Helvetica Neue" charset="0"/>
              </a:rPr>
              <a:t>These are typically meant to be ‘must do’ to achieve a bar for the journal</a:t>
            </a:r>
          </a:p>
          <a:p>
            <a:endParaRPr lang="en-US" dirty="0">
              <a:latin typeface="Helvetica Neue" charset="0"/>
              <a:ea typeface="Helvetica Neue" charset="0"/>
              <a:cs typeface="Helvetica Neue" charset="0"/>
            </a:endParaRPr>
          </a:p>
          <a:p>
            <a:pPr marL="342900" indent="-342900">
              <a:buFont typeface="Arial" panose="020B0604020202020204" pitchFamily="34" charset="0"/>
              <a:buChar char="•"/>
            </a:pPr>
            <a:r>
              <a:rPr lang="en-US" dirty="0">
                <a:latin typeface="Helvetica Neue" charset="0"/>
                <a:ea typeface="Helvetica Neue" charset="0"/>
                <a:cs typeface="Helvetica Neue" charset="0"/>
              </a:rPr>
              <a:t>Minor Comments</a:t>
            </a:r>
          </a:p>
          <a:p>
            <a:pPr marL="800100" lvl="1" indent="-342900">
              <a:buFont typeface="Arial" panose="020B0604020202020204" pitchFamily="34" charset="0"/>
              <a:buChar char="•"/>
            </a:pPr>
            <a:r>
              <a:rPr lang="en-US" dirty="0">
                <a:latin typeface="Helvetica Neue" charset="0"/>
                <a:ea typeface="Helvetica Neue" charset="0"/>
                <a:cs typeface="Helvetica Neue" charset="0"/>
              </a:rPr>
              <a:t>These are typically meant to be ‘smaller’ things like spelling mistakes or mislabeled figures.</a:t>
            </a:r>
          </a:p>
        </p:txBody>
      </p:sp>
      <p:sp>
        <p:nvSpPr>
          <p:cNvPr id="3" name="Rectangle 2">
            <a:extLst>
              <a:ext uri="{FF2B5EF4-FFF2-40B4-BE49-F238E27FC236}">
                <a16:creationId xmlns:a16="http://schemas.microsoft.com/office/drawing/2014/main" id="{91D96BEB-652E-C24F-B720-87A305A2770F}"/>
              </a:ext>
            </a:extLst>
          </p:cNvPr>
          <p:cNvSpPr/>
          <p:nvPr/>
        </p:nvSpPr>
        <p:spPr>
          <a:xfrm>
            <a:off x="609600" y="5057215"/>
            <a:ext cx="8077200" cy="923330"/>
          </a:xfrm>
          <a:prstGeom prst="rect">
            <a:avLst/>
          </a:prstGeom>
        </p:spPr>
        <p:txBody>
          <a:bodyPr wrap="square">
            <a:spAutoFit/>
          </a:bodyPr>
          <a:lstStyle/>
          <a:p>
            <a:r>
              <a:rPr lang="en-US" dirty="0">
                <a:latin typeface="Helvetica Neue" charset="0"/>
                <a:ea typeface="Helvetica Neue" charset="0"/>
                <a:cs typeface="Helvetica Neue" charset="0"/>
              </a:rPr>
              <a:t>There are no hard/firm rules about the above.  Objective ”QC” critiques mingle with Subjective “Impact” ones, quite interchangeably most times.</a:t>
            </a:r>
          </a:p>
          <a:p>
            <a:endParaRPr lang="en-US" dirty="0">
              <a:latin typeface="Helvetica Neue" charset="0"/>
              <a:ea typeface="Helvetica Neue" charset="0"/>
              <a:cs typeface="Helvetica Neue" charset="0"/>
            </a:endParaRPr>
          </a:p>
        </p:txBody>
      </p:sp>
    </p:spTree>
    <p:extLst>
      <p:ext uri="{BB962C8B-B14F-4D97-AF65-F5344CB8AC3E}">
        <p14:creationId xmlns:p14="http://schemas.microsoft.com/office/powerpoint/2010/main" val="1684327209"/>
      </p:ext>
    </p:extLst>
  </p:cSld>
  <p:clrMapOvr>
    <a:masterClrMapping/>
  </p:clrMapOvr>
  <p:transition spd="slow" advTm="100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How to Address (Poor) Peer Review</a:t>
            </a:r>
          </a:p>
        </p:txBody>
      </p:sp>
      <p:sp>
        <p:nvSpPr>
          <p:cNvPr id="2" name="Rectangle 1">
            <a:extLst>
              <a:ext uri="{FF2B5EF4-FFF2-40B4-BE49-F238E27FC236}">
                <a16:creationId xmlns:a16="http://schemas.microsoft.com/office/drawing/2014/main" id="{FDE04250-02BD-1E47-84BC-C3C6C869C2C4}"/>
              </a:ext>
            </a:extLst>
          </p:cNvPr>
          <p:cNvSpPr/>
          <p:nvPr/>
        </p:nvSpPr>
        <p:spPr>
          <a:xfrm>
            <a:off x="771144" y="4620131"/>
            <a:ext cx="7601712" cy="1477328"/>
          </a:xfrm>
          <a:prstGeom prst="rect">
            <a:avLst/>
          </a:prstGeom>
        </p:spPr>
        <p:txBody>
          <a:bodyPr wrap="square">
            <a:spAutoFit/>
          </a:bodyPr>
          <a:lstStyle/>
          <a:p>
            <a:pPr marL="342900" indent="-342900">
              <a:buFont typeface="Arial" panose="020B0604020202020204" pitchFamily="34" charset="0"/>
              <a:buChar char="•"/>
            </a:pPr>
            <a:r>
              <a:rPr lang="en-US" dirty="0">
                <a:latin typeface="Helvetica Neue" charset="0"/>
                <a:ea typeface="Helvetica Neue" charset="0"/>
                <a:cs typeface="Helvetica Neue" charset="0"/>
              </a:rPr>
              <a:t>If Discussing this topic as a community, this is a place to share types of issues and solutions</a:t>
            </a:r>
          </a:p>
          <a:p>
            <a:pPr marL="342900" indent="-342900">
              <a:buFont typeface="Arial" panose="020B0604020202020204" pitchFamily="34" charset="0"/>
              <a:buChar char="•"/>
            </a:pPr>
            <a:endParaRPr lang="en-US" dirty="0">
              <a:latin typeface="Helvetica Neue" charset="0"/>
              <a:ea typeface="Helvetica Neue" charset="0"/>
              <a:cs typeface="Helvetica Neue" charset="0"/>
            </a:endParaRPr>
          </a:p>
          <a:p>
            <a:pPr marL="342900" indent="-342900">
              <a:buFont typeface="Arial" panose="020B0604020202020204" pitchFamily="34" charset="0"/>
              <a:buChar char="•"/>
            </a:pPr>
            <a:r>
              <a:rPr lang="en-US" i="1" dirty="0">
                <a:latin typeface="Helvetica Neue" charset="0"/>
                <a:ea typeface="Helvetica Neue" charset="0"/>
                <a:cs typeface="Helvetica Neue" charset="0"/>
              </a:rPr>
              <a:t>If anyone has text from actual reviews to share, that could be useful (they are anonymous, </a:t>
            </a:r>
            <a:r>
              <a:rPr lang="en-US" i="1" dirty="0" err="1">
                <a:latin typeface="Helvetica Neue" charset="0"/>
                <a:ea typeface="Helvetica Neue" charset="0"/>
                <a:cs typeface="Helvetica Neue" charset="0"/>
              </a:rPr>
              <a:t>afterall</a:t>
            </a:r>
            <a:r>
              <a:rPr lang="en-US" i="1" dirty="0">
                <a:latin typeface="Helvetica Neue" charset="0"/>
                <a:ea typeface="Helvetica Neue" charset="0"/>
                <a:cs typeface="Helvetica Neue" charset="0"/>
              </a:rPr>
              <a:t>!)</a:t>
            </a:r>
          </a:p>
        </p:txBody>
      </p:sp>
      <p:sp>
        <p:nvSpPr>
          <p:cNvPr id="7" name="Rectangle 6">
            <a:extLst>
              <a:ext uri="{FF2B5EF4-FFF2-40B4-BE49-F238E27FC236}">
                <a16:creationId xmlns:a16="http://schemas.microsoft.com/office/drawing/2014/main" id="{4D938FB0-A08C-F64B-981B-0D2446460D00}"/>
              </a:ext>
            </a:extLst>
          </p:cNvPr>
          <p:cNvSpPr/>
          <p:nvPr/>
        </p:nvSpPr>
        <p:spPr>
          <a:xfrm>
            <a:off x="1246632" y="957297"/>
            <a:ext cx="6650736" cy="4524315"/>
          </a:xfrm>
          <a:prstGeom prst="rect">
            <a:avLst/>
          </a:prstGeom>
        </p:spPr>
        <p:txBody>
          <a:bodyPr wrap="square">
            <a:spAutoFit/>
          </a:bodyPr>
          <a:lstStyle/>
          <a:p>
            <a:pPr marL="342900" indent="-342900">
              <a:buFont typeface="Arial" panose="020B0604020202020204" pitchFamily="34" charset="0"/>
              <a:buChar char="•"/>
            </a:pPr>
            <a:r>
              <a:rPr lang="en-US" dirty="0">
                <a:latin typeface="Helvetica Neue" charset="0"/>
                <a:ea typeface="Helvetica Neue" charset="0"/>
                <a:cs typeface="Helvetica Neue" charset="0"/>
              </a:rPr>
              <a:t>Get angry. Call Editor in Rage </a:t>
            </a:r>
            <a:r>
              <a:rPr lang="en-US" i="1" dirty="0">
                <a:latin typeface="Helvetica Neue" charset="0"/>
                <a:ea typeface="Helvetica Neue" charset="0"/>
                <a:cs typeface="Helvetica Neue" charset="0"/>
              </a:rPr>
              <a:t>(not advised).    </a:t>
            </a:r>
            <a:r>
              <a:rPr lang="en-US" dirty="0">
                <a:latin typeface="Helvetica Neue" charset="0"/>
                <a:ea typeface="Helvetica Neue" charset="0"/>
                <a:cs typeface="Helvetica Neue" charset="0"/>
              </a:rPr>
              <a:t>Voodoo.</a:t>
            </a:r>
            <a:endParaRPr lang="en-US" i="1" dirty="0">
              <a:latin typeface="Helvetica Neue" charset="0"/>
              <a:ea typeface="Helvetica Neue" charset="0"/>
              <a:cs typeface="Helvetica Neue" charset="0"/>
            </a:endParaRPr>
          </a:p>
          <a:p>
            <a:pPr marL="342900" indent="-342900">
              <a:buFont typeface="Arial" panose="020B0604020202020204" pitchFamily="34" charset="0"/>
              <a:buChar char="•"/>
            </a:pPr>
            <a:r>
              <a:rPr lang="en-US" dirty="0">
                <a:latin typeface="Helvetica Neue" charset="0"/>
                <a:ea typeface="Helvetica Neue" charset="0"/>
                <a:cs typeface="Helvetica Neue" charset="0"/>
              </a:rPr>
              <a:t>(Drink.) </a:t>
            </a:r>
          </a:p>
          <a:p>
            <a:pPr marL="342900" indent="-342900">
              <a:buFont typeface="Arial" panose="020B0604020202020204" pitchFamily="34" charset="0"/>
              <a:buChar char="•"/>
            </a:pPr>
            <a:endParaRPr lang="en-US" dirty="0">
              <a:latin typeface="Helvetica Neue" charset="0"/>
              <a:ea typeface="Helvetica Neue" charset="0"/>
              <a:cs typeface="Helvetica Neue" charset="0"/>
            </a:endParaRPr>
          </a:p>
          <a:p>
            <a:pPr marL="342900" indent="-342900">
              <a:buFont typeface="Arial" panose="020B0604020202020204" pitchFamily="34" charset="0"/>
              <a:buChar char="•"/>
            </a:pPr>
            <a:r>
              <a:rPr lang="en-US" dirty="0">
                <a:latin typeface="Helvetica Neue" charset="0"/>
                <a:ea typeface="Helvetica Neue" charset="0"/>
                <a:cs typeface="Helvetica Neue" charset="0"/>
              </a:rPr>
              <a:t>Reflect on what is reasonable/not.  Wait at least 24 hours.</a:t>
            </a:r>
          </a:p>
          <a:p>
            <a:pPr marL="800100" lvl="1" indent="-342900">
              <a:buFont typeface="Arial" panose="020B0604020202020204" pitchFamily="34" charset="0"/>
              <a:buChar char="•"/>
            </a:pPr>
            <a:r>
              <a:rPr lang="en-US" dirty="0">
                <a:latin typeface="Helvetica Neue" charset="0"/>
                <a:ea typeface="Helvetica Neue" charset="0"/>
                <a:cs typeface="Helvetica Neue" charset="0"/>
              </a:rPr>
              <a:t>(Drink.). Make a plan for revision—for this journal or another.</a:t>
            </a:r>
          </a:p>
          <a:p>
            <a:pPr marL="342900" indent="-342900">
              <a:buFont typeface="Arial" panose="020B0604020202020204" pitchFamily="34" charset="0"/>
              <a:buChar char="•"/>
            </a:pPr>
            <a:endParaRPr lang="en-US" dirty="0">
              <a:latin typeface="Helvetica Neue" charset="0"/>
              <a:ea typeface="Helvetica Neue" charset="0"/>
              <a:cs typeface="Helvetica Neue" charset="0"/>
            </a:endParaRPr>
          </a:p>
          <a:p>
            <a:pPr marL="342900" indent="-342900">
              <a:buFont typeface="Arial" panose="020B0604020202020204" pitchFamily="34" charset="0"/>
              <a:buChar char="•"/>
            </a:pPr>
            <a:r>
              <a:rPr lang="en-US" dirty="0">
                <a:latin typeface="Helvetica Neue" charset="0"/>
                <a:ea typeface="Helvetica Neue" charset="0"/>
                <a:cs typeface="Helvetica Neue" charset="0"/>
              </a:rPr>
              <a:t>Contact editor to discuss a plan.  A good editor would/should negate bad commentary and should be willing to engage if you are rational.</a:t>
            </a:r>
          </a:p>
          <a:p>
            <a:pPr marL="342900" indent="-342900">
              <a:buFont typeface="Arial" panose="020B0604020202020204" pitchFamily="34" charset="0"/>
              <a:buChar char="•"/>
            </a:pPr>
            <a:endParaRPr lang="en-US" dirty="0">
              <a:latin typeface="Helvetica Neue" charset="0"/>
              <a:ea typeface="Helvetica Neue" charset="0"/>
              <a:cs typeface="Helvetica Neue" charset="0"/>
            </a:endParaRPr>
          </a:p>
          <a:p>
            <a:pPr marL="342900" indent="-342900">
              <a:buFont typeface="Arial" panose="020B0604020202020204" pitchFamily="34" charset="0"/>
              <a:buChar char="•"/>
            </a:pPr>
            <a:r>
              <a:rPr lang="en-US" dirty="0">
                <a:latin typeface="Helvetica Neue" charset="0"/>
                <a:ea typeface="Helvetica Neue" charset="0"/>
                <a:cs typeface="Helvetica Neue" charset="0"/>
              </a:rPr>
              <a:t>Revise/Resubmit or Go to another journal (lower, same or higher “level”).</a:t>
            </a:r>
          </a:p>
          <a:p>
            <a:pPr marL="342900" indent="-342900">
              <a:buFont typeface="Arial" panose="020B0604020202020204" pitchFamily="34" charset="0"/>
              <a:buChar char="•"/>
            </a:pPr>
            <a:endParaRPr lang="en-US" dirty="0">
              <a:latin typeface="Helvetica Neue" charset="0"/>
              <a:ea typeface="Helvetica Neue" charset="0"/>
              <a:cs typeface="Helvetica Neue" charset="0"/>
            </a:endParaRPr>
          </a:p>
          <a:p>
            <a:pPr marL="342900" indent="-342900">
              <a:buFont typeface="Arial" panose="020B0604020202020204" pitchFamily="34" charset="0"/>
              <a:buChar char="•"/>
            </a:pPr>
            <a:endParaRPr lang="en-US" dirty="0">
              <a:latin typeface="Helvetica Neue" charset="0"/>
              <a:ea typeface="Helvetica Neue" charset="0"/>
              <a:cs typeface="Helvetica Neue" charset="0"/>
            </a:endParaRPr>
          </a:p>
          <a:p>
            <a:pPr marL="342900" indent="-342900">
              <a:buFont typeface="Arial" panose="020B0604020202020204" pitchFamily="34" charset="0"/>
              <a:buChar char="•"/>
            </a:pPr>
            <a:endParaRPr lang="en-US" dirty="0">
              <a:latin typeface="Helvetica Neue" charset="0"/>
              <a:ea typeface="Helvetica Neue" charset="0"/>
              <a:cs typeface="Helvetica Neue" charset="0"/>
            </a:endParaRPr>
          </a:p>
        </p:txBody>
      </p:sp>
    </p:spTree>
    <p:extLst>
      <p:ext uri="{BB962C8B-B14F-4D97-AF65-F5344CB8AC3E}">
        <p14:creationId xmlns:p14="http://schemas.microsoft.com/office/powerpoint/2010/main" val="4052952242"/>
      </p:ext>
    </p:extLst>
  </p:cSld>
  <p:clrMapOvr>
    <a:masterClrMapping/>
  </p:clrMapOvr>
  <p:transition spd="slow" advTm="1000">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Plan Ahead for Peer Review?</a:t>
            </a:r>
            <a:endParaRPr lang="en-US" sz="36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 name="TextBox 1">
            <a:extLst>
              <a:ext uri="{FF2B5EF4-FFF2-40B4-BE49-F238E27FC236}">
                <a16:creationId xmlns:a16="http://schemas.microsoft.com/office/drawing/2014/main" id="{690224E9-943F-E546-BB8B-86D09A1C716A}"/>
              </a:ext>
            </a:extLst>
          </p:cNvPr>
          <p:cNvSpPr txBox="1"/>
          <p:nvPr/>
        </p:nvSpPr>
        <p:spPr>
          <a:xfrm>
            <a:off x="802256" y="1155939"/>
            <a:ext cx="7540847" cy="3693319"/>
          </a:xfrm>
          <a:prstGeom prst="rect">
            <a:avLst/>
          </a:prstGeom>
          <a:noFill/>
        </p:spPr>
        <p:txBody>
          <a:bodyPr wrap="none" rtlCol="0">
            <a:spAutoFit/>
          </a:bodyPr>
          <a:lstStyle/>
          <a:p>
            <a:r>
              <a:rPr lang="en-US" u="sng" dirty="0"/>
              <a:t>Before You Submit</a:t>
            </a:r>
          </a:p>
          <a:p>
            <a:pPr marL="285750" indent="-285750">
              <a:buFont typeface="Arial" panose="020B0604020202020204" pitchFamily="34" charset="0"/>
              <a:buChar char="•"/>
            </a:pPr>
            <a:r>
              <a:rPr lang="en-US" dirty="0"/>
              <a:t>Getting Editor/Field Attention, in Advance.  Phone calls, present at meetings.</a:t>
            </a:r>
          </a:p>
          <a:p>
            <a:pPr marL="285750" indent="-285750">
              <a:buFont typeface="Arial" panose="020B0604020202020204" pitchFamily="34" charset="0"/>
              <a:buChar char="•"/>
            </a:pPr>
            <a:r>
              <a:rPr lang="en-US" dirty="0" err="1"/>
              <a:t>Presubmission</a:t>
            </a:r>
            <a:r>
              <a:rPr lang="en-US" dirty="0"/>
              <a:t>?</a:t>
            </a:r>
          </a:p>
          <a:p>
            <a:pPr marL="285750" indent="-285750">
              <a:buFont typeface="Arial" panose="020B0604020202020204" pitchFamily="34" charset="0"/>
              <a:buChar char="•"/>
            </a:pPr>
            <a:r>
              <a:rPr lang="en-US" dirty="0"/>
              <a:t>Cover letter.</a:t>
            </a:r>
          </a:p>
          <a:p>
            <a:pPr marL="285750" indent="-285750">
              <a:buFont typeface="Arial" panose="020B0604020202020204" pitchFamily="34" charset="0"/>
              <a:buChar char="•"/>
            </a:pPr>
            <a:r>
              <a:rPr lang="en-US" dirty="0"/>
              <a:t>Look/tone of the MS, given the field/reviewers.</a:t>
            </a:r>
          </a:p>
          <a:p>
            <a:pPr marL="285750" indent="-285750">
              <a:buFont typeface="Arial" panose="020B0604020202020204" pitchFamily="34" charset="0"/>
              <a:buChar char="•"/>
            </a:pPr>
            <a:r>
              <a:rPr lang="en-US" dirty="0"/>
              <a:t>Should you contact journal every so often to discourage stalling?</a:t>
            </a:r>
          </a:p>
          <a:p>
            <a:endParaRPr lang="en-US" dirty="0"/>
          </a:p>
          <a:p>
            <a:r>
              <a:rPr lang="en-US" dirty="0"/>
              <a:t>Once you get reviews back:</a:t>
            </a:r>
          </a:p>
          <a:p>
            <a:pPr marL="285750" indent="-285750">
              <a:buFont typeface="Arial" panose="020B0604020202020204" pitchFamily="34" charset="0"/>
              <a:buChar char="•"/>
            </a:pPr>
            <a:r>
              <a:rPr lang="en-US" dirty="0"/>
              <a:t>Plan for the initial shock.</a:t>
            </a:r>
          </a:p>
          <a:p>
            <a:pPr marL="285750" indent="-285750">
              <a:buFont typeface="Arial" panose="020B0604020202020204" pitchFamily="34" charset="0"/>
              <a:buChar char="•"/>
            </a:pPr>
            <a:r>
              <a:rPr lang="en-US" dirty="0"/>
              <a:t>Know you will need to make some changes.</a:t>
            </a:r>
          </a:p>
          <a:p>
            <a:pPr marL="285750" indent="-285750">
              <a:buFont typeface="Arial" panose="020B0604020202020204" pitchFamily="34" charset="0"/>
              <a:buChar char="•"/>
            </a:pPr>
            <a:r>
              <a:rPr lang="en-US" dirty="0"/>
              <a:t>Use the Editor.</a:t>
            </a:r>
          </a:p>
          <a:p>
            <a:pPr marL="285750" indent="-285750">
              <a:buFont typeface="Arial" panose="020B0604020202020204" pitchFamily="34" charset="0"/>
              <a:buChar char="•"/>
            </a:pPr>
            <a:r>
              <a:rPr lang="en-US" dirty="0"/>
              <a:t>Moving On.</a:t>
            </a:r>
          </a:p>
          <a:p>
            <a:endParaRPr lang="en-US" dirty="0"/>
          </a:p>
        </p:txBody>
      </p:sp>
      <p:sp>
        <p:nvSpPr>
          <p:cNvPr id="3" name="TextBox 2">
            <a:extLst>
              <a:ext uri="{FF2B5EF4-FFF2-40B4-BE49-F238E27FC236}">
                <a16:creationId xmlns:a16="http://schemas.microsoft.com/office/drawing/2014/main" id="{44B28D09-ED8F-C44E-AF25-88D19DA323DF}"/>
              </a:ext>
            </a:extLst>
          </p:cNvPr>
          <p:cNvSpPr txBox="1"/>
          <p:nvPr/>
        </p:nvSpPr>
        <p:spPr>
          <a:xfrm>
            <a:off x="5374256" y="3916392"/>
            <a:ext cx="2916889" cy="1477328"/>
          </a:xfrm>
          <a:prstGeom prst="rect">
            <a:avLst/>
          </a:prstGeom>
          <a:noFill/>
        </p:spPr>
        <p:txBody>
          <a:bodyPr wrap="none" rtlCol="0">
            <a:spAutoFit/>
          </a:bodyPr>
          <a:lstStyle/>
          <a:p>
            <a:r>
              <a:rPr lang="en-US" dirty="0">
                <a:solidFill>
                  <a:srgbClr val="FF0000"/>
                </a:solidFill>
              </a:rPr>
              <a:t>This should be </a:t>
            </a:r>
            <a:r>
              <a:rPr lang="en-US" dirty="0" err="1">
                <a:solidFill>
                  <a:srgbClr val="FF0000"/>
                </a:solidFill>
              </a:rPr>
              <a:t>OpenForum</a:t>
            </a:r>
            <a:r>
              <a:rPr lang="en-US" dirty="0">
                <a:solidFill>
                  <a:srgbClr val="FF0000"/>
                </a:solidFill>
              </a:rPr>
              <a:t>.  </a:t>
            </a:r>
            <a:br>
              <a:rPr lang="en-US" dirty="0">
                <a:solidFill>
                  <a:srgbClr val="FF0000"/>
                </a:solidFill>
              </a:rPr>
            </a:br>
            <a:r>
              <a:rPr lang="en-US" dirty="0">
                <a:solidFill>
                  <a:srgbClr val="FF0000"/>
                </a:solidFill>
              </a:rPr>
              <a:t>Share Examples of Reviews, </a:t>
            </a:r>
          </a:p>
          <a:p>
            <a:pPr marL="285750" indent="-285750">
              <a:buFont typeface="Arial" panose="020B0604020202020204" pitchFamily="34" charset="0"/>
              <a:buChar char="•"/>
            </a:pPr>
            <a:r>
              <a:rPr lang="en-US" dirty="0">
                <a:solidFill>
                  <a:srgbClr val="FF0000"/>
                </a:solidFill>
              </a:rPr>
              <a:t>how you responded, </a:t>
            </a:r>
          </a:p>
          <a:p>
            <a:pPr marL="285750" indent="-285750">
              <a:buFont typeface="Arial" panose="020B0604020202020204" pitchFamily="34" charset="0"/>
              <a:buChar char="•"/>
            </a:pPr>
            <a:r>
              <a:rPr lang="en-US" dirty="0">
                <a:solidFill>
                  <a:srgbClr val="FF0000"/>
                </a:solidFill>
              </a:rPr>
              <a:t>what happened, </a:t>
            </a:r>
          </a:p>
          <a:p>
            <a:pPr marL="285750" indent="-285750">
              <a:buFont typeface="Arial" panose="020B0604020202020204" pitchFamily="34" charset="0"/>
              <a:buChar char="•"/>
            </a:pPr>
            <a:r>
              <a:rPr lang="en-US" dirty="0">
                <a:solidFill>
                  <a:srgbClr val="FF0000"/>
                </a:solidFill>
              </a:rPr>
              <a:t>what you learned.</a:t>
            </a:r>
          </a:p>
        </p:txBody>
      </p:sp>
    </p:spTree>
    <p:extLst>
      <p:ext uri="{BB962C8B-B14F-4D97-AF65-F5344CB8AC3E}">
        <p14:creationId xmlns:p14="http://schemas.microsoft.com/office/powerpoint/2010/main" val="2585301922"/>
      </p:ext>
    </p:extLst>
  </p:cSld>
  <p:clrMapOvr>
    <a:masterClrMapping/>
  </p:clrMapOvr>
  <p:transition spd="slow" advTm="1000">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Difficulties in Addressing Problems</a:t>
            </a:r>
          </a:p>
        </p:txBody>
      </p:sp>
      <p:sp>
        <p:nvSpPr>
          <p:cNvPr id="5" name="Rectangle 4">
            <a:extLst>
              <a:ext uri="{FF2B5EF4-FFF2-40B4-BE49-F238E27FC236}">
                <a16:creationId xmlns:a16="http://schemas.microsoft.com/office/drawing/2014/main" id="{12C6AA21-DBC1-E849-8834-28F34A1369C7}"/>
              </a:ext>
            </a:extLst>
          </p:cNvPr>
          <p:cNvSpPr/>
          <p:nvPr/>
        </p:nvSpPr>
        <p:spPr>
          <a:xfrm>
            <a:off x="598712" y="818681"/>
            <a:ext cx="8229599" cy="369332"/>
          </a:xfrm>
          <a:prstGeom prst="rect">
            <a:avLst/>
          </a:prstGeom>
        </p:spPr>
        <p:txBody>
          <a:bodyPr wrap="square">
            <a:spAutoFit/>
          </a:bodyPr>
          <a:lstStyle/>
          <a:p>
            <a:r>
              <a:rPr lang="en-US" dirty="0">
                <a:solidFill>
                  <a:srgbClr val="FF0000"/>
                </a:solidFill>
                <a:latin typeface="Helvetica Neue" charset="0"/>
                <a:ea typeface="Helvetica Neue" charset="0"/>
                <a:cs typeface="Helvetica Neue" charset="0"/>
              </a:rPr>
              <a:t>What could go wrong?</a:t>
            </a:r>
            <a:endParaRPr lang="en-US" dirty="0">
              <a:latin typeface="Helvetica Neue" charset="0"/>
              <a:ea typeface="Helvetica Neue" charset="0"/>
              <a:cs typeface="Helvetica Neue" charset="0"/>
            </a:endParaRPr>
          </a:p>
        </p:txBody>
      </p:sp>
    </p:spTree>
    <p:extLst>
      <p:ext uri="{BB962C8B-B14F-4D97-AF65-F5344CB8AC3E}">
        <p14:creationId xmlns:p14="http://schemas.microsoft.com/office/powerpoint/2010/main" val="3382533346"/>
      </p:ext>
    </p:extLst>
  </p:cSld>
  <p:clrMapOvr>
    <a:masterClrMapping/>
  </p:clrMapOvr>
  <p:transition spd="slow" advTm="1000">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Difficulties in Addressing Problems</a:t>
            </a:r>
          </a:p>
        </p:txBody>
      </p:sp>
      <p:sp>
        <p:nvSpPr>
          <p:cNvPr id="7" name="Rectangle 6">
            <a:extLst>
              <a:ext uri="{FF2B5EF4-FFF2-40B4-BE49-F238E27FC236}">
                <a16:creationId xmlns:a16="http://schemas.microsoft.com/office/drawing/2014/main" id="{4D938FB0-A08C-F64B-981B-0D2446460D00}"/>
              </a:ext>
            </a:extLst>
          </p:cNvPr>
          <p:cNvSpPr/>
          <p:nvPr/>
        </p:nvSpPr>
        <p:spPr>
          <a:xfrm>
            <a:off x="457200" y="1305640"/>
            <a:ext cx="8229600" cy="3416320"/>
          </a:xfrm>
          <a:prstGeom prst="rect">
            <a:avLst/>
          </a:prstGeom>
        </p:spPr>
        <p:txBody>
          <a:bodyPr wrap="square">
            <a:spAutoFit/>
          </a:bodyPr>
          <a:lstStyle/>
          <a:p>
            <a:pPr marL="342900" indent="-342900">
              <a:buFont typeface="Arial" panose="020B0604020202020204" pitchFamily="34" charset="0"/>
              <a:buChar char="•"/>
            </a:pPr>
            <a:r>
              <a:rPr lang="en-US" dirty="0">
                <a:latin typeface="Helvetica Neue" charset="0"/>
                <a:ea typeface="Helvetica Neue" charset="0"/>
                <a:cs typeface="Helvetica Neue" charset="0"/>
              </a:rPr>
              <a:t>Editors are too busy/ non-responsive.</a:t>
            </a:r>
          </a:p>
          <a:p>
            <a:pPr marL="342900" indent="-342900">
              <a:buFont typeface="Arial" panose="020B0604020202020204" pitchFamily="34" charset="0"/>
              <a:buChar char="•"/>
            </a:pPr>
            <a:r>
              <a:rPr lang="en-US" dirty="0">
                <a:latin typeface="Helvetica Neue" charset="0"/>
                <a:ea typeface="Helvetica Neue" charset="0"/>
                <a:cs typeface="Helvetica Neue" charset="0"/>
              </a:rPr>
              <a:t>Editors have too little spine to oppose ‘famous’ reviewers’ opinions, even when those famous reviewers are being unreasonable.</a:t>
            </a:r>
          </a:p>
          <a:p>
            <a:pPr marL="342900" indent="-342900">
              <a:buFont typeface="Arial" panose="020B0604020202020204" pitchFamily="34" charset="0"/>
              <a:buChar char="•"/>
            </a:pPr>
            <a:r>
              <a:rPr lang="en-US" dirty="0">
                <a:latin typeface="Helvetica Neue" charset="0"/>
                <a:ea typeface="Helvetica Neue" charset="0"/>
                <a:cs typeface="Helvetica Neue" charset="0"/>
              </a:rPr>
              <a:t>The single ‘reviewer 3’ who holds a paper up (odds are that 1 out of 3 reviewers will be irrational.</a:t>
            </a:r>
          </a:p>
          <a:p>
            <a:pPr marL="342900" indent="-342900">
              <a:buFont typeface="Arial" panose="020B0604020202020204" pitchFamily="34" charset="0"/>
              <a:buChar char="•"/>
            </a:pPr>
            <a:r>
              <a:rPr lang="en-US" dirty="0">
                <a:latin typeface="Helvetica Neue" charset="0"/>
                <a:ea typeface="Helvetica Neue" charset="0"/>
                <a:cs typeface="Helvetica Neue" charset="0"/>
              </a:rPr>
              <a:t>The sum of the comments from 3 reviewers is far too high to address in a lifetime (there is no consensus).</a:t>
            </a:r>
          </a:p>
          <a:p>
            <a:pPr marL="342900" indent="-342900">
              <a:buFont typeface="Arial" panose="020B0604020202020204" pitchFamily="34" charset="0"/>
              <a:buChar char="•"/>
            </a:pPr>
            <a:endParaRPr lang="en-US" dirty="0">
              <a:latin typeface="Helvetica Neue" charset="0"/>
              <a:ea typeface="Helvetica Neue" charset="0"/>
              <a:cs typeface="Helvetica Neue" charset="0"/>
            </a:endParaRPr>
          </a:p>
          <a:p>
            <a:pPr marL="342900" indent="-342900">
              <a:buFont typeface="Arial" panose="020B0604020202020204" pitchFamily="34" charset="0"/>
              <a:buChar char="•"/>
            </a:pPr>
            <a:r>
              <a:rPr lang="en-US" dirty="0">
                <a:latin typeface="Helvetica Neue" charset="0"/>
                <a:ea typeface="Helvetica Neue" charset="0"/>
                <a:cs typeface="Helvetica Neue" charset="0"/>
              </a:rPr>
              <a:t>The paper is high quality but you placed it ‘too high’ and Reviewers are unwilling to give you the nod for impact…</a:t>
            </a:r>
          </a:p>
          <a:p>
            <a:pPr marL="800100" lvl="1" indent="-342900">
              <a:buFont typeface="Arial" panose="020B0604020202020204" pitchFamily="34" charset="0"/>
              <a:buChar char="•"/>
            </a:pPr>
            <a:r>
              <a:rPr lang="en-US" dirty="0">
                <a:latin typeface="Helvetica Neue" charset="0"/>
                <a:ea typeface="Helvetica Neue" charset="0"/>
                <a:cs typeface="Helvetica Neue" charset="0"/>
              </a:rPr>
              <a:t>In the current system, reviews are only ‘portable’ within a publisher (e.g. Nature to Nature Immunology).</a:t>
            </a:r>
          </a:p>
        </p:txBody>
      </p:sp>
      <p:sp>
        <p:nvSpPr>
          <p:cNvPr id="3" name="Rectangle 2">
            <a:extLst>
              <a:ext uri="{FF2B5EF4-FFF2-40B4-BE49-F238E27FC236}">
                <a16:creationId xmlns:a16="http://schemas.microsoft.com/office/drawing/2014/main" id="{1F99073D-F83E-4244-B45B-2A78DC6EA38B}"/>
              </a:ext>
            </a:extLst>
          </p:cNvPr>
          <p:cNvSpPr/>
          <p:nvPr/>
        </p:nvSpPr>
        <p:spPr>
          <a:xfrm>
            <a:off x="598712" y="818681"/>
            <a:ext cx="8229599" cy="369332"/>
          </a:xfrm>
          <a:prstGeom prst="rect">
            <a:avLst/>
          </a:prstGeom>
        </p:spPr>
        <p:txBody>
          <a:bodyPr wrap="square">
            <a:spAutoFit/>
          </a:bodyPr>
          <a:lstStyle/>
          <a:p>
            <a:r>
              <a:rPr lang="en-US" dirty="0">
                <a:solidFill>
                  <a:srgbClr val="FF0000"/>
                </a:solidFill>
                <a:latin typeface="Helvetica Neue" charset="0"/>
                <a:ea typeface="Helvetica Neue" charset="0"/>
                <a:cs typeface="Helvetica Neue" charset="0"/>
              </a:rPr>
              <a:t>What could go wrong?</a:t>
            </a:r>
            <a:endParaRPr lang="en-US" dirty="0">
              <a:latin typeface="Helvetica Neue" charset="0"/>
              <a:ea typeface="Helvetica Neue" charset="0"/>
              <a:cs typeface="Helvetica Neue" charset="0"/>
            </a:endParaRPr>
          </a:p>
        </p:txBody>
      </p:sp>
    </p:spTree>
    <p:extLst>
      <p:ext uri="{BB962C8B-B14F-4D97-AF65-F5344CB8AC3E}">
        <p14:creationId xmlns:p14="http://schemas.microsoft.com/office/powerpoint/2010/main" val="1520554079"/>
      </p:ext>
    </p:extLst>
  </p:cSld>
  <p:clrMapOvr>
    <a:masterClrMapping/>
  </p:clrMapOvr>
  <p:transition spd="slow" advTm="1000">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sz="2400" dirty="0">
                <a:latin typeface="Helvetica Neue" panose="02000503000000020004" pitchFamily="2" charset="0"/>
                <a:ea typeface="Helvetica Neue" panose="02000503000000020004" pitchFamily="2" charset="0"/>
                <a:cs typeface="Helvetica Neue" panose="02000503000000020004" pitchFamily="2" charset="0"/>
              </a:rPr>
              <a:t>Principles of Peer Review—For Users</a:t>
            </a:r>
          </a:p>
        </p:txBody>
      </p:sp>
      <p:sp>
        <p:nvSpPr>
          <p:cNvPr id="4" name="TextBox 3"/>
          <p:cNvSpPr txBox="1"/>
          <p:nvPr/>
        </p:nvSpPr>
        <p:spPr>
          <a:xfrm>
            <a:off x="457200" y="1244209"/>
            <a:ext cx="8531195" cy="4154984"/>
          </a:xfrm>
          <a:prstGeom prst="rect">
            <a:avLst/>
          </a:prstGeom>
          <a:noFill/>
        </p:spPr>
        <p:txBody>
          <a:bodyPr wrap="square" rtlCol="0">
            <a:spAutoFit/>
          </a:bodyPr>
          <a:lstStyle/>
          <a:p>
            <a:pPr algn="ctr"/>
            <a:r>
              <a:rPr lang="en-US" sz="2400" dirty="0">
                <a:latin typeface="Helvetica Neue" charset="0"/>
                <a:ea typeface="Helvetica Neue" charset="0"/>
                <a:cs typeface="Helvetica Neue" charset="0"/>
              </a:rPr>
              <a:t>To modify this document and ’make it your own’, click on ‘View’ and ‘Master’ and modify the master slide to place your favorite logo in place of the </a:t>
            </a:r>
            <a:r>
              <a:rPr lang="en-US" sz="2400" dirty="0" err="1">
                <a:latin typeface="Helvetica Neue" charset="0"/>
                <a:ea typeface="Helvetica Neue" charset="0"/>
                <a:cs typeface="Helvetica Neue" charset="0"/>
              </a:rPr>
              <a:t>ImmunoX</a:t>
            </a:r>
            <a:r>
              <a:rPr lang="en-US" sz="2400" dirty="0">
                <a:latin typeface="Helvetica Neue" charset="0"/>
                <a:ea typeface="Helvetica Neue" charset="0"/>
                <a:cs typeface="Helvetica Neue" charset="0"/>
              </a:rPr>
              <a:t> and UCSF one.</a:t>
            </a:r>
          </a:p>
          <a:p>
            <a:pPr algn="ctr"/>
            <a:endParaRPr lang="en-US" sz="2400" dirty="0">
              <a:latin typeface="Helvetica Neue" charset="0"/>
              <a:ea typeface="Helvetica Neue" charset="0"/>
              <a:cs typeface="Helvetica Neue" charset="0"/>
            </a:endParaRPr>
          </a:p>
          <a:p>
            <a:pPr algn="ctr"/>
            <a:r>
              <a:rPr lang="en-US" sz="2400" dirty="0">
                <a:latin typeface="Helvetica Neue" charset="0"/>
                <a:ea typeface="Helvetica Neue" charset="0"/>
                <a:cs typeface="Helvetica Neue" charset="0"/>
              </a:rPr>
              <a:t>If you make substantial modifications and want to share your version, please visit the </a:t>
            </a:r>
            <a:r>
              <a:rPr lang="en-US" sz="2400" dirty="0" err="1">
                <a:latin typeface="Helvetica Neue" charset="0"/>
                <a:ea typeface="Helvetica Neue" charset="0"/>
                <a:cs typeface="Helvetica Neue" charset="0"/>
              </a:rPr>
              <a:t>Github</a:t>
            </a:r>
            <a:r>
              <a:rPr lang="en-US" sz="2400" dirty="0">
                <a:latin typeface="Helvetica Neue" charset="0"/>
                <a:ea typeface="Helvetica Neue" charset="0"/>
                <a:cs typeface="Helvetica Neue" charset="0"/>
              </a:rPr>
              <a:t> page for UP Review</a:t>
            </a:r>
            <a:r>
              <a:rPr lang="en-US" sz="2400" dirty="0">
                <a:latin typeface="Helvetica Neue" charset="0"/>
                <a:ea typeface="Helvetica Neue" charset="0"/>
                <a:cs typeface="Helvetica Neue" charset="0"/>
                <a:hlinkClick r:id="rId3"/>
              </a:rPr>
              <a:t> here</a:t>
            </a:r>
            <a:r>
              <a:rPr lang="en-US" sz="2400" dirty="0">
                <a:latin typeface="Helvetica Neue" charset="0"/>
                <a:ea typeface="Helvetica Neue" charset="0"/>
                <a:cs typeface="Helvetica Neue" charset="0"/>
              </a:rPr>
              <a:t>. </a:t>
            </a:r>
          </a:p>
          <a:p>
            <a:pPr algn="ctr"/>
            <a:endParaRPr lang="en-US" sz="2400" dirty="0">
              <a:latin typeface="Helvetica Neue" charset="0"/>
              <a:ea typeface="Helvetica Neue" charset="0"/>
              <a:cs typeface="Helvetica Neue" charset="0"/>
            </a:endParaRPr>
          </a:p>
          <a:p>
            <a:pPr algn="ctr"/>
            <a:r>
              <a:rPr lang="en-US" sz="2400" dirty="0">
                <a:solidFill>
                  <a:srgbClr val="FF0000"/>
                </a:solidFill>
                <a:latin typeface="Helvetica Neue" charset="0"/>
                <a:ea typeface="Helvetica Neue" charset="0"/>
                <a:cs typeface="Helvetica Neue" charset="0"/>
              </a:rPr>
              <a:t>Highlighted text </a:t>
            </a:r>
            <a:r>
              <a:rPr lang="en-US" sz="2400" dirty="0">
                <a:latin typeface="Helvetica Neue" charset="0"/>
                <a:ea typeface="Helvetica Neue" charset="0"/>
                <a:cs typeface="Helvetica Neue" charset="0"/>
              </a:rPr>
              <a:t>is meant to be a stopping point where the class/group could first be queried as to their opinions.  Use a white board to get thoughts from the room and compare to the subsequent bullet points. Add more if you like.</a:t>
            </a:r>
          </a:p>
        </p:txBody>
      </p:sp>
    </p:spTree>
    <p:extLst>
      <p:ext uri="{BB962C8B-B14F-4D97-AF65-F5344CB8AC3E}">
        <p14:creationId xmlns:p14="http://schemas.microsoft.com/office/powerpoint/2010/main" val="2610059580"/>
      </p:ext>
    </p:extLst>
  </p:cSld>
  <p:clrMapOvr>
    <a:masterClrMapping/>
  </p:clrMapOvr>
  <p:transition spd="slow" advTm="1000">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How to Address Defects in this System.</a:t>
            </a:r>
          </a:p>
        </p:txBody>
      </p:sp>
      <p:sp>
        <p:nvSpPr>
          <p:cNvPr id="5" name="TextBox 4">
            <a:extLst>
              <a:ext uri="{FF2B5EF4-FFF2-40B4-BE49-F238E27FC236}">
                <a16:creationId xmlns:a16="http://schemas.microsoft.com/office/drawing/2014/main" id="{454416CD-2BEC-154D-BCBA-7B15B831DF3E}"/>
              </a:ext>
            </a:extLst>
          </p:cNvPr>
          <p:cNvSpPr txBox="1"/>
          <p:nvPr/>
        </p:nvSpPr>
        <p:spPr>
          <a:xfrm>
            <a:off x="778102" y="1195724"/>
            <a:ext cx="8229600"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Helvetica Neue" charset="0"/>
                <a:ea typeface="Helvetica Neue" charset="0"/>
                <a:cs typeface="Helvetica Neue" charset="0"/>
              </a:rPr>
              <a:t>Rules for Reviewing to encourage or separate non-emotional comments?  “Universal Principled (UP) Review” v1 (Collection of Peers, original drafters of this deck). Also, provide exemplars of </a:t>
            </a:r>
            <a:r>
              <a:rPr lang="en-US" sz="2000" dirty="0" err="1">
                <a:latin typeface="Helvetica Neue" charset="0"/>
                <a:ea typeface="Helvetica Neue" charset="0"/>
                <a:cs typeface="Helvetica Neue" charset="0"/>
              </a:rPr>
              <a:t>NoNos</a:t>
            </a:r>
            <a:r>
              <a:rPr lang="en-US" sz="2000" dirty="0">
                <a:latin typeface="Helvetica Neue" charset="0"/>
                <a:ea typeface="Helvetica Neue" charset="0"/>
                <a:cs typeface="Helvetica Neue" charset="0"/>
              </a:rPr>
              <a:t> (bad behaviors) for the community (and editors) to recognize/police.  Intended to be usable cross-journal. Aimed at decreasing sand-bags.</a:t>
            </a:r>
          </a:p>
          <a:p>
            <a:pPr marL="800100" lvl="1" indent="-342900">
              <a:buFont typeface="Arial" panose="020B0604020202020204" pitchFamily="34" charset="0"/>
              <a:buChar char="•"/>
            </a:pPr>
            <a:endParaRPr lang="en-US" sz="2000" dirty="0">
              <a:latin typeface="Helvetica Neue" charset="0"/>
              <a:ea typeface="Helvetica Neue" charset="0"/>
              <a:cs typeface="Helvetica Neue" charset="0"/>
            </a:endParaRPr>
          </a:p>
          <a:p>
            <a:pPr marL="342900" indent="-342900">
              <a:buFont typeface="Arial" panose="020B0604020202020204" pitchFamily="34" charset="0"/>
              <a:buChar char="•"/>
            </a:pPr>
            <a:r>
              <a:rPr lang="en-US" sz="2000" dirty="0">
                <a:latin typeface="Helvetica Neue" charset="0"/>
                <a:ea typeface="Helvetica Neue" charset="0"/>
                <a:cs typeface="Helvetica Neue" charset="0"/>
              </a:rPr>
              <a:t>Peerage of Science.  </a:t>
            </a:r>
            <a:r>
              <a:rPr lang="en-US" sz="2000" dirty="0">
                <a:latin typeface="Helvetica Neue" charset="0"/>
                <a:ea typeface="Helvetica Neue" charset="0"/>
                <a:cs typeface="Helvetica Neue" charset="0"/>
                <a:hlinkClick r:id="rId2"/>
              </a:rPr>
              <a:t>https://www.peerageofscience.org/</a:t>
            </a:r>
            <a:r>
              <a:rPr lang="en-US" sz="2000" dirty="0">
                <a:latin typeface="Helvetica Neue" charset="0"/>
                <a:ea typeface="Helvetica Neue" charset="0"/>
                <a:cs typeface="Helvetica Neue" charset="0"/>
              </a:rPr>
              <a:t> as a peer-operated service for reviewing—would be cross-journal.  Seeks to have reviewers self-select.</a:t>
            </a:r>
          </a:p>
          <a:p>
            <a:pPr marL="800100" lvl="1" indent="-342900">
              <a:buFont typeface="Arial" panose="020B0604020202020204" pitchFamily="34" charset="0"/>
              <a:buChar char="•"/>
            </a:pPr>
            <a:endParaRPr lang="en-US" sz="2000" dirty="0">
              <a:latin typeface="Helvetica Neue" charset="0"/>
              <a:ea typeface="Helvetica Neue" charset="0"/>
              <a:cs typeface="Helvetica Neue" charset="0"/>
            </a:endParaRPr>
          </a:p>
          <a:p>
            <a:pPr marL="342900" indent="-342900">
              <a:buFont typeface="Arial" panose="020B0604020202020204" pitchFamily="34" charset="0"/>
              <a:buChar char="•"/>
            </a:pPr>
            <a:r>
              <a:rPr lang="en-US" sz="2000" dirty="0" err="1">
                <a:latin typeface="Helvetica Neue" charset="0"/>
                <a:ea typeface="Helvetica Neue" charset="0"/>
                <a:cs typeface="Helvetica Neue" charset="0"/>
              </a:rPr>
              <a:t>eLife</a:t>
            </a:r>
            <a:r>
              <a:rPr lang="en-US" sz="2000" dirty="0">
                <a:latin typeface="Helvetica Neue" charset="0"/>
                <a:ea typeface="Helvetica Neue" charset="0"/>
                <a:cs typeface="Helvetica Neue" charset="0"/>
              </a:rPr>
              <a:t> is seeking to get reviewers to agree on ‘consensus’.</a:t>
            </a:r>
          </a:p>
          <a:p>
            <a:pPr marL="342900" indent="-342900">
              <a:buFont typeface="Arial" panose="020B0604020202020204" pitchFamily="34" charset="0"/>
              <a:buChar char="•"/>
            </a:pPr>
            <a:endParaRPr lang="en-US" sz="2000" dirty="0">
              <a:latin typeface="Helvetica Neue" charset="0"/>
              <a:ea typeface="Helvetica Neue" charset="0"/>
              <a:cs typeface="Helvetica Neue" charset="0"/>
            </a:endParaRPr>
          </a:p>
          <a:p>
            <a:pPr marL="342900" indent="-342900">
              <a:buFont typeface="Arial" panose="020B0604020202020204" pitchFamily="34" charset="0"/>
              <a:buChar char="•"/>
            </a:pPr>
            <a:r>
              <a:rPr lang="en-US" sz="2000" dirty="0">
                <a:latin typeface="Helvetica Neue" charset="0"/>
                <a:ea typeface="Helvetica Neue" charset="0"/>
                <a:cs typeface="Helvetica Neue" charset="0"/>
              </a:rPr>
              <a:t>More radical re-envisioning of Publication Industry? Engagement of PubMed to provide post—publication review options?</a:t>
            </a:r>
          </a:p>
        </p:txBody>
      </p:sp>
    </p:spTree>
    <p:extLst>
      <p:ext uri="{BB962C8B-B14F-4D97-AF65-F5344CB8AC3E}">
        <p14:creationId xmlns:p14="http://schemas.microsoft.com/office/powerpoint/2010/main" val="3751224064"/>
      </p:ext>
    </p:extLst>
  </p:cSld>
  <p:clrMapOvr>
    <a:masterClrMapping/>
  </p:clrMapOvr>
  <p:transition spd="slow" advTm="1000">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The UP Review Positive Template</a:t>
            </a:r>
          </a:p>
        </p:txBody>
      </p:sp>
      <p:sp>
        <p:nvSpPr>
          <p:cNvPr id="5" name="TextBox 4">
            <a:extLst>
              <a:ext uri="{FF2B5EF4-FFF2-40B4-BE49-F238E27FC236}">
                <a16:creationId xmlns:a16="http://schemas.microsoft.com/office/drawing/2014/main" id="{454416CD-2BEC-154D-BCBA-7B15B831DF3E}"/>
              </a:ext>
            </a:extLst>
          </p:cNvPr>
          <p:cNvSpPr txBox="1"/>
          <p:nvPr/>
        </p:nvSpPr>
        <p:spPr>
          <a:xfrm>
            <a:off x="595222" y="1085996"/>
            <a:ext cx="822960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Helvetica Neue" charset="0"/>
                <a:ea typeface="Helvetica Neue" charset="0"/>
                <a:cs typeface="Helvetica Neue" charset="0"/>
              </a:rPr>
              <a:t>How to divorce reptilian responses from carefully-considered ones.</a:t>
            </a:r>
          </a:p>
          <a:p>
            <a:pPr marL="342900" indent="-342900">
              <a:buFont typeface="Arial" panose="020B0604020202020204" pitchFamily="34" charset="0"/>
              <a:buChar char="•"/>
            </a:pPr>
            <a:endParaRPr lang="en-US" sz="2400" dirty="0">
              <a:latin typeface="Helvetica Neue" charset="0"/>
              <a:ea typeface="Helvetica Neue" charset="0"/>
              <a:cs typeface="Helvetica Neue" charset="0"/>
            </a:endParaRPr>
          </a:p>
          <a:p>
            <a:pPr marL="342900" indent="-342900">
              <a:buFont typeface="Arial" panose="020B0604020202020204" pitchFamily="34" charset="0"/>
              <a:buChar char="•"/>
            </a:pPr>
            <a:r>
              <a:rPr lang="en-US" sz="2400" dirty="0">
                <a:latin typeface="Helvetica Neue" charset="0"/>
                <a:ea typeface="Helvetica Neue" charset="0"/>
                <a:cs typeface="Helvetica Neue" charset="0"/>
              </a:rPr>
              <a:t>UP proposes to template yourself to look for what is most important (a template helps—we took a variation of what the NIH introduced for study section peer-review which has merits (but still, yes, can be abused).</a:t>
            </a:r>
          </a:p>
          <a:p>
            <a:pPr marL="342900" indent="-342900">
              <a:buFont typeface="Arial" panose="020B0604020202020204" pitchFamily="34" charset="0"/>
              <a:buChar char="•"/>
            </a:pPr>
            <a:endParaRPr lang="en-US" sz="2400" dirty="0">
              <a:latin typeface="Helvetica Neue" charset="0"/>
              <a:ea typeface="Helvetica Neue" charset="0"/>
              <a:cs typeface="Helvetica Neue" charset="0"/>
            </a:endParaRPr>
          </a:p>
          <a:p>
            <a:pPr marL="342900" indent="-342900">
              <a:buFont typeface="Arial" panose="020B0604020202020204" pitchFamily="34" charset="0"/>
              <a:buChar char="•"/>
            </a:pPr>
            <a:r>
              <a:rPr lang="en-US" sz="2400" dirty="0">
                <a:latin typeface="Helvetica Neue" charset="0"/>
                <a:ea typeface="Helvetica Neue" charset="0"/>
                <a:cs typeface="Helvetica Neue" charset="0"/>
              </a:rPr>
              <a:t>UP proposes to try to help differentiate and separately (transparently, </a:t>
            </a:r>
            <a:r>
              <a:rPr lang="en-US" sz="2400" u="sng" dirty="0">
                <a:latin typeface="Helvetica Neue" charset="0"/>
                <a:ea typeface="Helvetica Neue" charset="0"/>
                <a:cs typeface="Helvetica Neue" charset="0"/>
              </a:rPr>
              <a:t>objectively</a:t>
            </a:r>
            <a:r>
              <a:rPr lang="en-US" sz="2400" dirty="0">
                <a:latin typeface="Helvetica Neue" charset="0"/>
                <a:ea typeface="Helvetica Neue" charset="0"/>
                <a:cs typeface="Helvetica Neue" charset="0"/>
              </a:rPr>
              <a:t>) score the must-haves of data </a:t>
            </a:r>
            <a:r>
              <a:rPr lang="en-US" sz="2400" b="1" dirty="0">
                <a:latin typeface="Helvetica Neue" charset="0"/>
                <a:ea typeface="Helvetica Neue" charset="0"/>
                <a:cs typeface="Helvetica Neue" charset="0"/>
              </a:rPr>
              <a:t>Quality </a:t>
            </a:r>
            <a:r>
              <a:rPr lang="en-US" sz="2400" dirty="0">
                <a:latin typeface="Helvetica Neue" charset="0"/>
                <a:ea typeface="Helvetica Neue" charset="0"/>
                <a:cs typeface="Helvetica Neue" charset="0"/>
              </a:rPr>
              <a:t>along with the more </a:t>
            </a:r>
            <a:r>
              <a:rPr lang="en-US" sz="2400" u="sng" dirty="0">
                <a:latin typeface="Helvetica Neue" charset="0"/>
                <a:ea typeface="Helvetica Neue" charset="0"/>
                <a:cs typeface="Helvetica Neue" charset="0"/>
              </a:rPr>
              <a:t>subjective</a:t>
            </a:r>
            <a:r>
              <a:rPr lang="en-US" sz="2400" dirty="0">
                <a:latin typeface="Helvetica Neue" charset="0"/>
                <a:ea typeface="Helvetica Neue" charset="0"/>
                <a:cs typeface="Helvetica Neue" charset="0"/>
              </a:rPr>
              <a:t> impression of the </a:t>
            </a:r>
            <a:r>
              <a:rPr lang="en-US" sz="2400" b="1" dirty="0">
                <a:latin typeface="Helvetica Neue" charset="0"/>
                <a:ea typeface="Helvetica Neue" charset="0"/>
                <a:cs typeface="Helvetica Neue" charset="0"/>
              </a:rPr>
              <a:t>Impact</a:t>
            </a:r>
            <a:r>
              <a:rPr lang="en-US" sz="2400" dirty="0">
                <a:latin typeface="Helvetica Neue" charset="0"/>
                <a:ea typeface="Helvetica Neue" charset="0"/>
                <a:cs typeface="Helvetica Neue" charset="0"/>
              </a:rPr>
              <a:t> of the work.</a:t>
            </a:r>
          </a:p>
        </p:txBody>
      </p:sp>
    </p:spTree>
    <p:extLst>
      <p:ext uri="{BB962C8B-B14F-4D97-AF65-F5344CB8AC3E}">
        <p14:creationId xmlns:p14="http://schemas.microsoft.com/office/powerpoint/2010/main" val="2847965060"/>
      </p:ext>
    </p:extLst>
  </p:cSld>
  <p:clrMapOvr>
    <a:masterClrMapping/>
  </p:clrMapOvr>
  <p:transition spd="slow" advTm="1000">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 UP Review Positive Template Proposal</a:t>
            </a:r>
          </a:p>
        </p:txBody>
      </p:sp>
      <p:sp>
        <p:nvSpPr>
          <p:cNvPr id="5" name="TextBox 4">
            <a:extLst>
              <a:ext uri="{FF2B5EF4-FFF2-40B4-BE49-F238E27FC236}">
                <a16:creationId xmlns:a16="http://schemas.microsoft.com/office/drawing/2014/main" id="{454416CD-2BEC-154D-BCBA-7B15B831DF3E}"/>
              </a:ext>
            </a:extLst>
          </p:cNvPr>
          <p:cNvSpPr txBox="1"/>
          <p:nvPr/>
        </p:nvSpPr>
        <p:spPr>
          <a:xfrm>
            <a:off x="457200" y="1039942"/>
            <a:ext cx="8260210" cy="2554545"/>
          </a:xfrm>
          <a:prstGeom prst="rect">
            <a:avLst/>
          </a:prstGeom>
          <a:noFill/>
        </p:spPr>
        <p:txBody>
          <a:bodyPr wrap="none" rtlCol="0">
            <a:spAutoFit/>
          </a:bodyPr>
          <a:lstStyle/>
          <a:p>
            <a:pPr marL="342900" indent="-342900">
              <a:buFont typeface="Arial" panose="020B0604020202020204" pitchFamily="34" charset="0"/>
              <a:buChar char="•"/>
            </a:pPr>
            <a:r>
              <a:rPr lang="en-US" sz="2400" dirty="0">
                <a:latin typeface="Helvetica Neue" charset="0"/>
                <a:ea typeface="Helvetica Neue" charset="0"/>
                <a:cs typeface="Helvetica Neue" charset="0"/>
              </a:rPr>
              <a:t>Quality Considerations</a:t>
            </a:r>
          </a:p>
          <a:p>
            <a:pPr marL="800100" lvl="1" indent="-342900">
              <a:buFont typeface="Arial" panose="020B0604020202020204" pitchFamily="34" charset="0"/>
              <a:buChar char="•"/>
            </a:pPr>
            <a:r>
              <a:rPr lang="en-US" sz="2400" dirty="0">
                <a:latin typeface="Helvetica Neue" charset="0"/>
                <a:ea typeface="Helvetica Neue" charset="0"/>
                <a:cs typeface="Helvetica Neue" charset="0"/>
              </a:rPr>
              <a:t>Experiments</a:t>
            </a:r>
          </a:p>
          <a:p>
            <a:pPr marL="800100" lvl="1" indent="-342900">
              <a:buFont typeface="Arial" panose="020B0604020202020204" pitchFamily="34" charset="0"/>
              <a:buChar char="•"/>
            </a:pPr>
            <a:r>
              <a:rPr lang="en-US" sz="2400" dirty="0">
                <a:latin typeface="Helvetica Neue" charset="0"/>
                <a:ea typeface="Helvetica Neue" charset="0"/>
                <a:cs typeface="Helvetica Neue" charset="0"/>
              </a:rPr>
              <a:t>Completeness</a:t>
            </a:r>
          </a:p>
          <a:p>
            <a:pPr marL="800100" lvl="1" indent="-342900">
              <a:buFont typeface="Arial" panose="020B0604020202020204" pitchFamily="34" charset="0"/>
              <a:buChar char="•"/>
            </a:pPr>
            <a:r>
              <a:rPr lang="en-US" sz="2400" dirty="0">
                <a:latin typeface="Helvetica Neue" charset="0"/>
                <a:ea typeface="Helvetica Neue" charset="0"/>
                <a:cs typeface="Helvetica Neue" charset="0"/>
              </a:rPr>
              <a:t>Reproducibility</a:t>
            </a:r>
          </a:p>
          <a:p>
            <a:pPr marL="800100" lvl="1" indent="-342900">
              <a:buFont typeface="Arial" panose="020B0604020202020204" pitchFamily="34" charset="0"/>
              <a:buChar char="•"/>
            </a:pPr>
            <a:r>
              <a:rPr lang="en-US" sz="2400" dirty="0">
                <a:latin typeface="Helvetica Neue" charset="0"/>
                <a:ea typeface="Helvetica Neue" charset="0"/>
                <a:cs typeface="Helvetica Neue" charset="0"/>
              </a:rPr>
              <a:t>Scholarship</a:t>
            </a:r>
          </a:p>
          <a:p>
            <a:pPr marL="800100" lvl="1" indent="-342900">
              <a:buFont typeface="Arial" panose="020B0604020202020204" pitchFamily="34" charset="0"/>
              <a:buChar char="•"/>
            </a:pPr>
            <a:r>
              <a:rPr lang="en-US" sz="2000" dirty="0">
                <a:latin typeface="Helvetica Neue" charset="0"/>
                <a:ea typeface="Helvetica Neue" charset="0"/>
                <a:cs typeface="Helvetica Neue" charset="0"/>
              </a:rPr>
              <a:t>Typically a 3-point scale (1: v good, 2:marginal, 3:unacceptable)</a:t>
            </a:r>
          </a:p>
          <a:p>
            <a:pPr marL="1257300" lvl="2" indent="-342900">
              <a:buFont typeface="Arial" panose="020B0604020202020204" pitchFamily="34" charset="0"/>
              <a:buChar char="•"/>
            </a:pPr>
            <a:r>
              <a:rPr lang="en-US" sz="2000" dirty="0">
                <a:latin typeface="Helvetica Neue" charset="0"/>
                <a:ea typeface="Helvetica Neue" charset="0"/>
                <a:cs typeface="Helvetica Neue" charset="0"/>
              </a:rPr>
              <a:t>Same for any journal.  ‘Objective’.</a:t>
            </a:r>
          </a:p>
        </p:txBody>
      </p:sp>
      <p:sp>
        <p:nvSpPr>
          <p:cNvPr id="7" name="TextBox 6">
            <a:extLst>
              <a:ext uri="{FF2B5EF4-FFF2-40B4-BE49-F238E27FC236}">
                <a16:creationId xmlns:a16="http://schemas.microsoft.com/office/drawing/2014/main" id="{8CC5764D-BC65-EC49-AED5-284EDEFDF12C}"/>
              </a:ext>
            </a:extLst>
          </p:cNvPr>
          <p:cNvSpPr txBox="1"/>
          <p:nvPr/>
        </p:nvSpPr>
        <p:spPr>
          <a:xfrm>
            <a:off x="457200" y="3831313"/>
            <a:ext cx="8365524" cy="212365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Helvetica Neue" charset="0"/>
                <a:ea typeface="Helvetica Neue" charset="0"/>
                <a:cs typeface="Helvetica Neue" charset="0"/>
              </a:rPr>
              <a:t>Impact Considerations</a:t>
            </a:r>
          </a:p>
          <a:p>
            <a:pPr marL="800100" lvl="1" indent="-342900">
              <a:buFont typeface="Arial" panose="020B0604020202020204" pitchFamily="34" charset="0"/>
              <a:buChar char="•"/>
            </a:pPr>
            <a:r>
              <a:rPr lang="en-US" sz="2400" dirty="0">
                <a:latin typeface="Helvetica Neue" charset="0"/>
                <a:ea typeface="Helvetica Neue" charset="0"/>
                <a:cs typeface="Helvetica Neue" charset="0"/>
              </a:rPr>
              <a:t>Novelty/Fundamental and Broad Interest</a:t>
            </a:r>
          </a:p>
          <a:p>
            <a:pPr marL="800100" lvl="1" indent="-342900">
              <a:buFont typeface="Arial" panose="020B0604020202020204" pitchFamily="34" charset="0"/>
              <a:buChar char="•"/>
            </a:pPr>
            <a:r>
              <a:rPr lang="en-US" sz="2400" dirty="0">
                <a:latin typeface="Helvetica Neue" charset="0"/>
                <a:ea typeface="Helvetica Neue" charset="0"/>
                <a:cs typeface="Helvetica Neue" charset="0"/>
              </a:rPr>
              <a:t>Extensibility</a:t>
            </a:r>
            <a:endParaRPr lang="en-US" sz="2000" dirty="0">
              <a:latin typeface="Helvetica Neue" charset="0"/>
              <a:ea typeface="Helvetica Neue" charset="0"/>
              <a:cs typeface="Helvetica Neue" charset="0"/>
            </a:endParaRPr>
          </a:p>
          <a:p>
            <a:pPr marL="800100" lvl="1" indent="-342900">
              <a:buFont typeface="Arial" panose="020B0604020202020204" pitchFamily="34" charset="0"/>
              <a:buChar char="•"/>
            </a:pPr>
            <a:r>
              <a:rPr lang="en-US" sz="2000" dirty="0">
                <a:latin typeface="Helvetica Neue" charset="0"/>
                <a:ea typeface="Helvetica Neue" charset="0"/>
                <a:cs typeface="Helvetica Neue" charset="0"/>
              </a:rPr>
              <a:t>Typically a 4-point scale (1: CNS level journals, 2:Field-specific (e.g. Nat. Immunol), 3: Field-specific catch-all (e.g. JI), 4: Nowhere. ‘Subjective’.</a:t>
            </a:r>
          </a:p>
        </p:txBody>
      </p:sp>
    </p:spTree>
    <p:extLst>
      <p:ext uri="{BB962C8B-B14F-4D97-AF65-F5344CB8AC3E}">
        <p14:creationId xmlns:p14="http://schemas.microsoft.com/office/powerpoint/2010/main" val="1833243280"/>
      </p:ext>
    </p:extLst>
  </p:cSld>
  <p:clrMapOvr>
    <a:masterClrMapping/>
  </p:clrMapOvr>
  <p:transition spd="slow" advTm="1000">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Quality</a:t>
            </a:r>
          </a:p>
        </p:txBody>
      </p:sp>
      <p:sp>
        <p:nvSpPr>
          <p:cNvPr id="3" name="Rectangle 2">
            <a:extLst>
              <a:ext uri="{FF2B5EF4-FFF2-40B4-BE49-F238E27FC236}">
                <a16:creationId xmlns:a16="http://schemas.microsoft.com/office/drawing/2014/main" id="{B73CE9B6-1EAB-6542-946F-0BDBAD9DE140}"/>
              </a:ext>
            </a:extLst>
          </p:cNvPr>
          <p:cNvSpPr/>
          <p:nvPr/>
        </p:nvSpPr>
        <p:spPr>
          <a:xfrm>
            <a:off x="352167" y="889843"/>
            <a:ext cx="8439665" cy="5078313"/>
          </a:xfrm>
          <a:prstGeom prst="rect">
            <a:avLst/>
          </a:prstGeom>
        </p:spPr>
        <p:txBody>
          <a:bodyPr wrap="square">
            <a:spAutoFit/>
          </a:bodyPr>
          <a:lstStyle/>
          <a:p>
            <a:pPr marL="228600" marR="0">
              <a:spcBef>
                <a:spcPts val="0"/>
              </a:spcBef>
              <a:spcAft>
                <a:spcPts val="0"/>
              </a:spcAft>
            </a:pPr>
            <a:r>
              <a:rPr lang="en-US" i="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Quality: Experiments</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1-3 scale addressing the following:</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Figure by Figure, do experiments, as performed, have the proper controls?</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Are specific analyses performed using methods that are consistent with answering the specific question?</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Is there the appropriate technical expertise in the collection and analysis of data presented?</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Do analyses use the best possible (most unambiguous) available methods, quantified via appropriate statistical comparisons?</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Are controls or experimental foundations consistent with established findings in the field? A review that raises concerns regarding inconsistency with widely reproduced observations should list at least 2 examples in the literature of such results. To address this question may occasionally require a supplemental figure that, for example, re-graphs multi-axis data from the primary figure using established axes or gating strategies to demonstrate how results in this paper line up with established understandings. It should not be necessary to defend exactly why these may be different from established truths, although doing so may increase the impact of the study and discussion of discrepancies is an important aspect of scholarship.</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8995802"/>
      </p:ext>
    </p:extLst>
  </p:cSld>
  <p:clrMapOvr>
    <a:masterClrMapping/>
  </p:clrMapOvr>
  <p:transition spd="slow" advTm="1000">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Quality</a:t>
            </a:r>
          </a:p>
        </p:txBody>
      </p:sp>
      <p:sp>
        <p:nvSpPr>
          <p:cNvPr id="5" name="TextBox 4">
            <a:extLst>
              <a:ext uri="{FF2B5EF4-FFF2-40B4-BE49-F238E27FC236}">
                <a16:creationId xmlns:a16="http://schemas.microsoft.com/office/drawing/2014/main" id="{454416CD-2BEC-154D-BCBA-7B15B831DF3E}"/>
              </a:ext>
            </a:extLst>
          </p:cNvPr>
          <p:cNvSpPr txBox="1"/>
          <p:nvPr/>
        </p:nvSpPr>
        <p:spPr>
          <a:xfrm>
            <a:off x="457200" y="1163510"/>
            <a:ext cx="8229600" cy="3693319"/>
          </a:xfrm>
          <a:prstGeom prst="rect">
            <a:avLst/>
          </a:prstGeom>
          <a:noFill/>
        </p:spPr>
        <p:txBody>
          <a:bodyPr wrap="square" rtlCol="0">
            <a:spAutoFit/>
          </a:bodyPr>
          <a:lstStyle/>
          <a:p>
            <a:r>
              <a:rPr lang="en-US" dirty="0"/>
              <a:t>Quality: Completeness (1–3 scale)</a:t>
            </a:r>
          </a:p>
          <a:p>
            <a:endParaRPr lang="en-US" dirty="0"/>
          </a:p>
          <a:p>
            <a:pPr marL="285750" indent="-285750">
              <a:buFont typeface="Arial" panose="020B0604020202020204" pitchFamily="34" charset="0"/>
              <a:buChar char="•"/>
            </a:pPr>
            <a:r>
              <a:rPr lang="en-US" dirty="0"/>
              <a:t>Does the collection of experiments and associated analysis of data support the proposed title- and abstract-level conclusions? Typically, the major (title- or abstract-level) conclusions are expected to be supported by at least two experimental systems.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Are there experiments or analyses that have not been performed but if ‘‘true’’ would disprove the conclusion (sometimes considered a fatal flaw in the study)? In some cases, a reviewer may propose an alternative conclusion and abstract that is clearly defensible with the experiments as presented, and one solution to ‘‘completeness’’ here should always be to temper an abstract or remove a conclusion and to discuss this alternative in the discussion section.</a:t>
            </a:r>
          </a:p>
        </p:txBody>
      </p:sp>
    </p:spTree>
    <p:extLst>
      <p:ext uri="{BB962C8B-B14F-4D97-AF65-F5344CB8AC3E}">
        <p14:creationId xmlns:p14="http://schemas.microsoft.com/office/powerpoint/2010/main" val="1105026046"/>
      </p:ext>
    </p:extLst>
  </p:cSld>
  <p:clrMapOvr>
    <a:masterClrMapping/>
  </p:clrMapOvr>
  <p:transition spd="slow" advTm="1000">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Quality</a:t>
            </a:r>
          </a:p>
        </p:txBody>
      </p:sp>
      <p:sp>
        <p:nvSpPr>
          <p:cNvPr id="5" name="TextBox 4">
            <a:extLst>
              <a:ext uri="{FF2B5EF4-FFF2-40B4-BE49-F238E27FC236}">
                <a16:creationId xmlns:a16="http://schemas.microsoft.com/office/drawing/2014/main" id="{454416CD-2BEC-154D-BCBA-7B15B831DF3E}"/>
              </a:ext>
            </a:extLst>
          </p:cNvPr>
          <p:cNvSpPr txBox="1"/>
          <p:nvPr/>
        </p:nvSpPr>
        <p:spPr>
          <a:xfrm>
            <a:off x="457200" y="1163510"/>
            <a:ext cx="8229600" cy="3416320"/>
          </a:xfrm>
          <a:prstGeom prst="rect">
            <a:avLst/>
          </a:prstGeom>
          <a:noFill/>
        </p:spPr>
        <p:txBody>
          <a:bodyPr wrap="square" rtlCol="0">
            <a:spAutoFit/>
          </a:bodyPr>
          <a:lstStyle/>
          <a:p>
            <a:r>
              <a:rPr lang="en-US" dirty="0"/>
              <a:t>Quality: Reproducibility (1–3 scale)</a:t>
            </a:r>
          </a:p>
          <a:p>
            <a:endParaRPr lang="en-US" dirty="0"/>
          </a:p>
          <a:p>
            <a:pPr marL="285750" indent="-285750">
              <a:buFont typeface="Arial" panose="020B0604020202020204" pitchFamily="34" charset="0"/>
              <a:buChar char="•"/>
            </a:pPr>
            <a:r>
              <a:rPr lang="en-US" dirty="0"/>
              <a:t>Figure by figure, were experiments repeated per a standard of 3 repeats or 5 mice per cohort,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Is there sufficient raw data presented to assess rigor of the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Are methods for experimentation and analysis adequately outlined to permit reproducibility?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a ‘‘discovery’’ dataset is used, has a ‘‘validation’’ cohort been assessed and/or has the issue of false discovery been addressed?</a:t>
            </a:r>
          </a:p>
        </p:txBody>
      </p:sp>
    </p:spTree>
    <p:extLst>
      <p:ext uri="{BB962C8B-B14F-4D97-AF65-F5344CB8AC3E}">
        <p14:creationId xmlns:p14="http://schemas.microsoft.com/office/powerpoint/2010/main" val="229087131"/>
      </p:ext>
    </p:extLst>
  </p:cSld>
  <p:clrMapOvr>
    <a:masterClrMapping/>
  </p:clrMapOvr>
  <p:transition spd="slow" advTm="1000">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Quality</a:t>
            </a:r>
          </a:p>
        </p:txBody>
      </p:sp>
      <p:sp>
        <p:nvSpPr>
          <p:cNvPr id="5" name="TextBox 4">
            <a:extLst>
              <a:ext uri="{FF2B5EF4-FFF2-40B4-BE49-F238E27FC236}">
                <a16:creationId xmlns:a16="http://schemas.microsoft.com/office/drawing/2014/main" id="{454416CD-2BEC-154D-BCBA-7B15B831DF3E}"/>
              </a:ext>
            </a:extLst>
          </p:cNvPr>
          <p:cNvSpPr txBox="1"/>
          <p:nvPr/>
        </p:nvSpPr>
        <p:spPr>
          <a:xfrm>
            <a:off x="457200" y="1163510"/>
            <a:ext cx="8229600" cy="3693319"/>
          </a:xfrm>
          <a:prstGeom prst="rect">
            <a:avLst/>
          </a:prstGeom>
          <a:noFill/>
        </p:spPr>
        <p:txBody>
          <a:bodyPr wrap="square" rtlCol="0">
            <a:spAutoFit/>
          </a:bodyPr>
          <a:lstStyle/>
          <a:p>
            <a:r>
              <a:rPr lang="en-US" i="1" dirty="0"/>
              <a:t>Quality:</a:t>
            </a:r>
            <a:r>
              <a:rPr lang="en-US" dirty="0"/>
              <a:t> </a:t>
            </a:r>
            <a:r>
              <a:rPr lang="en-US" i="1" dirty="0"/>
              <a:t>Scholarship </a:t>
            </a:r>
            <a:r>
              <a:rPr lang="en-US" dirty="0"/>
              <a:t>         1-4 scale, but generally not the basis for acceptance/rejection:</a:t>
            </a:r>
          </a:p>
          <a:p>
            <a:endParaRPr lang="en-US" dirty="0"/>
          </a:p>
          <a:p>
            <a:r>
              <a:rPr lang="en-US" dirty="0"/>
              <a:t>●      Has the author cited and discussed the merits of the relevant data that would argue against their conclusion?</a:t>
            </a:r>
          </a:p>
          <a:p>
            <a:endParaRPr lang="en-US" dirty="0"/>
          </a:p>
          <a:p>
            <a:r>
              <a:rPr lang="en-US" dirty="0"/>
              <a:t>●      Has the author cited and/or discussed the important works that are consistent with their conclusion and which a reader should be especially familiar when considering the work?</a:t>
            </a:r>
          </a:p>
          <a:p>
            <a:endParaRPr lang="en-US" dirty="0"/>
          </a:p>
          <a:p>
            <a:r>
              <a:rPr lang="en-US" dirty="0"/>
              <a:t>●      Specific (helpful) comments on grammar/diction, paper structure or data presentation (e.g. change a graph style or color scheme) go in this section, but scores in this area not to be significant bases for decisions.</a:t>
            </a:r>
          </a:p>
          <a:p>
            <a:r>
              <a:rPr lang="en-US" dirty="0"/>
              <a:t> </a:t>
            </a:r>
          </a:p>
        </p:txBody>
      </p:sp>
    </p:spTree>
    <p:extLst>
      <p:ext uri="{BB962C8B-B14F-4D97-AF65-F5344CB8AC3E}">
        <p14:creationId xmlns:p14="http://schemas.microsoft.com/office/powerpoint/2010/main" val="3351576902"/>
      </p:ext>
    </p:extLst>
  </p:cSld>
  <p:clrMapOvr>
    <a:masterClrMapping/>
  </p:clrMapOvr>
  <p:transition spd="slow" advTm="1000">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More on Scholarship</a:t>
            </a:r>
          </a:p>
        </p:txBody>
      </p:sp>
      <p:sp>
        <p:nvSpPr>
          <p:cNvPr id="5" name="TextBox 4">
            <a:extLst>
              <a:ext uri="{FF2B5EF4-FFF2-40B4-BE49-F238E27FC236}">
                <a16:creationId xmlns:a16="http://schemas.microsoft.com/office/drawing/2014/main" id="{454416CD-2BEC-154D-BCBA-7B15B831DF3E}"/>
              </a:ext>
            </a:extLst>
          </p:cNvPr>
          <p:cNvSpPr txBox="1"/>
          <p:nvPr/>
        </p:nvSpPr>
        <p:spPr>
          <a:xfrm>
            <a:off x="546652" y="1022689"/>
            <a:ext cx="8050696" cy="4801314"/>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Helvetica Neue" charset="0"/>
                <a:ea typeface="Helvetica Neue" charset="0"/>
                <a:cs typeface="Helvetica Neue" charset="0"/>
              </a:rPr>
              <a:t>In the long-term, we all acknowledge that this is quite an important part of what gets work to be read. It is here that you tell the history of the field (so, where authors being accurate and appropriately inclusive).  This is where proper citation/attribution actually plays a role—putting your work into good perspective, largely to minimize a reptilian response but also to </a:t>
            </a:r>
            <a:r>
              <a:rPr lang="en-US" i="1" dirty="0">
                <a:latin typeface="Helvetica Neue" charset="0"/>
                <a:ea typeface="Helvetica Neue" charset="0"/>
                <a:cs typeface="Helvetica Neue" charset="0"/>
              </a:rPr>
              <a:t>accurately</a:t>
            </a:r>
            <a:r>
              <a:rPr lang="en-US" dirty="0">
                <a:latin typeface="Helvetica Neue" charset="0"/>
                <a:ea typeface="Helvetica Neue" charset="0"/>
                <a:cs typeface="Helvetica Neue" charset="0"/>
              </a:rPr>
              <a:t> draw attention to the proposed </a:t>
            </a:r>
            <a:r>
              <a:rPr lang="en-US" b="1" dirty="0">
                <a:latin typeface="Helvetica Neue" charset="0"/>
                <a:ea typeface="Helvetica Neue" charset="0"/>
                <a:cs typeface="Helvetica Neue" charset="0"/>
              </a:rPr>
              <a:t>Actual Impact.</a:t>
            </a:r>
          </a:p>
          <a:p>
            <a:pPr marL="342900" indent="-342900">
              <a:buFont typeface="Arial" panose="020B0604020202020204" pitchFamily="34" charset="0"/>
              <a:buChar char="•"/>
            </a:pPr>
            <a:endParaRPr lang="en-US" dirty="0">
              <a:latin typeface="Helvetica Neue" charset="0"/>
              <a:ea typeface="Helvetica Neue" charset="0"/>
              <a:cs typeface="Helvetica Neue" charset="0"/>
            </a:endParaRPr>
          </a:p>
          <a:p>
            <a:pPr marL="342900" indent="-342900">
              <a:buFont typeface="Arial" panose="020B0604020202020204" pitchFamily="34" charset="0"/>
              <a:buChar char="•"/>
            </a:pPr>
            <a:r>
              <a:rPr lang="en-US" dirty="0">
                <a:latin typeface="Helvetica Neue" charset="0"/>
                <a:ea typeface="Helvetica Neue" charset="0"/>
                <a:cs typeface="Helvetica Neue" charset="0"/>
              </a:rPr>
              <a:t>Scholarship also means readability. Although the data of a paper whose mastery of English is poor is ‘just as good’ as other data done in perfect English, having a manuscript be easily readable does matter for consumption of your </a:t>
            </a:r>
            <a:r>
              <a:rPr lang="en-US" sz="1600" dirty="0">
                <a:latin typeface="Helvetica Neue" charset="0"/>
                <a:ea typeface="Helvetica Neue" charset="0"/>
                <a:cs typeface="Helvetica Neue" charset="0"/>
              </a:rPr>
              <a:t>idea</a:t>
            </a:r>
            <a:r>
              <a:rPr lang="en-US" dirty="0">
                <a:latin typeface="Helvetica Neue" charset="0"/>
                <a:ea typeface="Helvetica Neue" charset="0"/>
                <a:cs typeface="Helvetica Neue" charset="0"/>
              </a:rPr>
              <a:t>. </a:t>
            </a:r>
          </a:p>
          <a:p>
            <a:pPr marL="342900" indent="-342900">
              <a:buFont typeface="Arial" panose="020B0604020202020204" pitchFamily="34" charset="0"/>
              <a:buChar char="•"/>
            </a:pPr>
            <a:endParaRPr lang="en-US" dirty="0">
              <a:latin typeface="Helvetica Neue" charset="0"/>
              <a:ea typeface="Helvetica Neue" charset="0"/>
              <a:cs typeface="Helvetica Neue" charset="0"/>
            </a:endParaRPr>
          </a:p>
          <a:p>
            <a:pPr marL="342900" indent="-342900">
              <a:buFont typeface="Arial" panose="020B0604020202020204" pitchFamily="34" charset="0"/>
              <a:buChar char="•"/>
            </a:pPr>
            <a:r>
              <a:rPr lang="en-US" dirty="0">
                <a:latin typeface="Helvetica Neue" charset="0"/>
                <a:ea typeface="Helvetica Neue" charset="0"/>
                <a:cs typeface="Helvetica Neue" charset="0"/>
              </a:rPr>
              <a:t>Importantly, </a:t>
            </a:r>
            <a:r>
              <a:rPr lang="en-US" b="1" dirty="0">
                <a:latin typeface="Helvetica Neue" charset="0"/>
                <a:ea typeface="Helvetica Neue" charset="0"/>
                <a:cs typeface="Helvetica Neue" charset="0"/>
              </a:rPr>
              <a:t>Scholarship</a:t>
            </a:r>
            <a:r>
              <a:rPr lang="en-US" dirty="0">
                <a:latin typeface="Helvetica Neue" charset="0"/>
                <a:ea typeface="Helvetica Neue" charset="0"/>
                <a:cs typeface="Helvetica Neue" charset="0"/>
              </a:rPr>
              <a:t> and </a:t>
            </a:r>
            <a:r>
              <a:rPr lang="en-US" b="1" dirty="0">
                <a:latin typeface="Helvetica Neue" charset="0"/>
                <a:ea typeface="Helvetica Neue" charset="0"/>
                <a:cs typeface="Helvetica Neue" charset="0"/>
              </a:rPr>
              <a:t>Scientific Quality </a:t>
            </a:r>
            <a:r>
              <a:rPr lang="en-US" dirty="0">
                <a:latin typeface="Helvetica Neue" charset="0"/>
                <a:ea typeface="Helvetica Neue" charset="0"/>
                <a:cs typeface="Helvetica Neue" charset="0"/>
              </a:rPr>
              <a:t>are not synonymous.  The latter would seem a more critical role than the former, There is no denying that a journal, in particular one that is at the top of its field, should ideally be able to help manage the former such that it optimizes readership and acceptance (</a:t>
            </a:r>
            <a:r>
              <a:rPr lang="en-US" b="1" dirty="0">
                <a:latin typeface="Helvetica Neue" charset="0"/>
                <a:ea typeface="Helvetica Neue" charset="0"/>
                <a:cs typeface="Helvetica Neue" charset="0"/>
              </a:rPr>
              <a:t>Actual Impact</a:t>
            </a:r>
            <a:r>
              <a:rPr lang="en-US" dirty="0">
                <a:latin typeface="Helvetica Neue" charset="0"/>
                <a:ea typeface="Helvetica Neue" charset="0"/>
                <a:cs typeface="Helvetica Neue" charset="0"/>
              </a:rPr>
              <a:t>) of a paper.</a:t>
            </a:r>
          </a:p>
        </p:txBody>
      </p:sp>
    </p:spTree>
    <p:extLst>
      <p:ext uri="{BB962C8B-B14F-4D97-AF65-F5344CB8AC3E}">
        <p14:creationId xmlns:p14="http://schemas.microsoft.com/office/powerpoint/2010/main" val="3820323036"/>
      </p:ext>
    </p:extLst>
  </p:cSld>
  <p:clrMapOvr>
    <a:masterClrMapping/>
  </p:clrMapOvr>
  <p:transition spd="slow" advTm="1000">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Impact</a:t>
            </a:r>
          </a:p>
        </p:txBody>
      </p:sp>
      <p:sp>
        <p:nvSpPr>
          <p:cNvPr id="5" name="TextBox 4">
            <a:extLst>
              <a:ext uri="{FF2B5EF4-FFF2-40B4-BE49-F238E27FC236}">
                <a16:creationId xmlns:a16="http://schemas.microsoft.com/office/drawing/2014/main" id="{454416CD-2BEC-154D-BCBA-7B15B831DF3E}"/>
              </a:ext>
            </a:extLst>
          </p:cNvPr>
          <p:cNvSpPr txBox="1"/>
          <p:nvPr/>
        </p:nvSpPr>
        <p:spPr>
          <a:xfrm>
            <a:off x="457200" y="1163510"/>
            <a:ext cx="8229600" cy="3693319"/>
          </a:xfrm>
          <a:prstGeom prst="rect">
            <a:avLst/>
          </a:prstGeom>
          <a:noFill/>
        </p:spPr>
        <p:txBody>
          <a:bodyPr wrap="square" rtlCol="0">
            <a:spAutoFit/>
          </a:bodyPr>
          <a:lstStyle/>
          <a:p>
            <a:r>
              <a:rPr lang="en-US" i="1" dirty="0"/>
              <a:t>Impact:</a:t>
            </a:r>
            <a:r>
              <a:rPr lang="en-US" dirty="0"/>
              <a:t> </a:t>
            </a:r>
            <a:r>
              <a:rPr lang="en-US" i="1" dirty="0"/>
              <a:t>Novelty/Fundamental and Broad Interest</a:t>
            </a:r>
            <a:r>
              <a:rPr lang="en-US" dirty="0"/>
              <a:t>       1-4 scale addressing the following:</a:t>
            </a:r>
          </a:p>
          <a:p>
            <a:endParaRPr lang="en-US" dirty="0"/>
          </a:p>
          <a:p>
            <a:r>
              <a:rPr lang="en-US" dirty="0"/>
              <a:t>●      A score here should be accompanied by a statement delineating the most interesting/important conceptual finding(s), as they stand right now with the current scope of the paper. A ‘1’ would be expected to be understood for the importance by a layperson but would also be of top interest (will have lasting impact) on the field.</a:t>
            </a:r>
          </a:p>
          <a:p>
            <a:endParaRPr lang="en-US" dirty="0"/>
          </a:p>
          <a:p>
            <a:r>
              <a:rPr lang="en-US" dirty="0"/>
              <a:t>●      How big of an advance would you consider the findings to be if fully supported but not extended? It would be appropriate to cite literature to provide context for evaluating the advance. However, great care must be taken to avoid exaggerating what is known comparing these findings to the current dogma (see Table 2). Citations (figure by figure) are essential here.</a:t>
            </a:r>
          </a:p>
          <a:p>
            <a:r>
              <a:rPr lang="en-US" dirty="0"/>
              <a:t> </a:t>
            </a:r>
          </a:p>
        </p:txBody>
      </p:sp>
    </p:spTree>
    <p:extLst>
      <p:ext uri="{BB962C8B-B14F-4D97-AF65-F5344CB8AC3E}">
        <p14:creationId xmlns:p14="http://schemas.microsoft.com/office/powerpoint/2010/main" val="1568313940"/>
      </p:ext>
    </p:extLst>
  </p:cSld>
  <p:clrMapOvr>
    <a:masterClrMapping/>
  </p:clrMapOvr>
  <p:transition spd="slow" advTm="1000">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Impact</a:t>
            </a:r>
          </a:p>
        </p:txBody>
      </p:sp>
      <p:sp>
        <p:nvSpPr>
          <p:cNvPr id="5" name="TextBox 4">
            <a:extLst>
              <a:ext uri="{FF2B5EF4-FFF2-40B4-BE49-F238E27FC236}">
                <a16:creationId xmlns:a16="http://schemas.microsoft.com/office/drawing/2014/main" id="{454416CD-2BEC-154D-BCBA-7B15B831DF3E}"/>
              </a:ext>
            </a:extLst>
          </p:cNvPr>
          <p:cNvSpPr txBox="1"/>
          <p:nvPr/>
        </p:nvSpPr>
        <p:spPr>
          <a:xfrm>
            <a:off x="457200" y="1163510"/>
            <a:ext cx="8229600" cy="4247317"/>
          </a:xfrm>
          <a:prstGeom prst="rect">
            <a:avLst/>
          </a:prstGeom>
          <a:noFill/>
        </p:spPr>
        <p:txBody>
          <a:bodyPr wrap="square" rtlCol="0">
            <a:spAutoFit/>
          </a:bodyPr>
          <a:lstStyle/>
          <a:p>
            <a:r>
              <a:rPr lang="en-US" i="1" dirty="0"/>
              <a:t>Impact:</a:t>
            </a:r>
            <a:r>
              <a:rPr lang="en-US" dirty="0"/>
              <a:t> </a:t>
            </a:r>
            <a:r>
              <a:rPr lang="en-US" i="1" dirty="0"/>
              <a:t>Extensibility </a:t>
            </a:r>
            <a:r>
              <a:rPr lang="en-US" dirty="0"/>
              <a:t>                           1-4 or N/A scale, addressing the following:</a:t>
            </a:r>
          </a:p>
          <a:p>
            <a:endParaRPr lang="en-US" dirty="0"/>
          </a:p>
          <a:p>
            <a:r>
              <a:rPr lang="en-US" dirty="0"/>
              <a:t>●      Has an initial result (e.g. of a paradigm in a cell line) been extended to be shown (or implicated) to be important in a bigger scheme (e.g. in animals, or in a human cohort)?</a:t>
            </a:r>
          </a:p>
          <a:p>
            <a:endParaRPr lang="en-US" dirty="0"/>
          </a:p>
          <a:p>
            <a:r>
              <a:rPr lang="en-US" dirty="0"/>
              <a:t>●      This criterion is only valuable as a scoring parameter if it is present, indicated by the N/A option if it simply doesn’t apply. The extent to which this is necessary for a result to be considered of value is important. It should be explicitly discussed by a reviewer why it would be required. What work (scope and expected time) and/or discussion would improve this score, and what would this improvement add to the conclusions of the study? Care should be taken to avoid casually suggesting experiments of great cost (e.g. ‘repeat a mouse-based experiment in humans’) and difficulty that merely confirm, but do not extend. (see Bad Behaviors, Table 2).</a:t>
            </a:r>
          </a:p>
          <a:p>
            <a:r>
              <a:rPr lang="en-US" dirty="0"/>
              <a:t> </a:t>
            </a:r>
          </a:p>
        </p:txBody>
      </p:sp>
    </p:spTree>
    <p:extLst>
      <p:ext uri="{BB962C8B-B14F-4D97-AF65-F5344CB8AC3E}">
        <p14:creationId xmlns:p14="http://schemas.microsoft.com/office/powerpoint/2010/main" val="75043557"/>
      </p:ext>
    </p:extLst>
  </p:cSld>
  <p:clrMapOvr>
    <a:masterClrMapping/>
  </p:clrMapOvr>
  <p:transition spd="slow" advTm="1000">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charset="0"/>
                <a:ea typeface="Helvetica Neue" charset="0"/>
                <a:cs typeface="Helvetica Neue" charset="0"/>
              </a:rPr>
              <a:t>Goals</a:t>
            </a:r>
          </a:p>
        </p:txBody>
      </p:sp>
      <p:sp>
        <p:nvSpPr>
          <p:cNvPr id="4" name="TextBox 3"/>
          <p:cNvSpPr txBox="1"/>
          <p:nvPr/>
        </p:nvSpPr>
        <p:spPr>
          <a:xfrm>
            <a:off x="306402" y="751344"/>
            <a:ext cx="8531195" cy="535531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Helvetica Neue" charset="0"/>
                <a:ea typeface="Helvetica Neue" charset="0"/>
                <a:cs typeface="Helvetica Neue" charset="0"/>
              </a:rPr>
              <a:t>Discuss Current and Teach Best Practices in Peer Review. </a:t>
            </a:r>
          </a:p>
          <a:p>
            <a:pPr marL="342900" indent="-342900">
              <a:buFont typeface="Arial" panose="020B0604020202020204" pitchFamily="34" charset="0"/>
              <a:buChar char="•"/>
            </a:pPr>
            <a:endParaRPr lang="en-US" sz="2400" dirty="0">
              <a:latin typeface="Helvetica Neue" charset="0"/>
              <a:ea typeface="Helvetica Neue" charset="0"/>
              <a:cs typeface="Helvetica Neue" charset="0"/>
            </a:endParaRPr>
          </a:p>
          <a:p>
            <a:pPr marL="342900" indent="-342900">
              <a:buFont typeface="Arial" panose="020B0604020202020204" pitchFamily="34" charset="0"/>
              <a:buChar char="•"/>
            </a:pPr>
            <a:r>
              <a:rPr lang="en-US" sz="2400" dirty="0">
                <a:latin typeface="Helvetica Neue" charset="0"/>
                <a:ea typeface="Helvetica Neue" charset="0"/>
                <a:cs typeface="Helvetica Neue" charset="0"/>
              </a:rPr>
              <a:t>Consider Peer Review in Context. How do we read/review papers and why do we offer criticism?</a:t>
            </a:r>
          </a:p>
          <a:p>
            <a:endParaRPr lang="en-US" sz="2400" dirty="0">
              <a:latin typeface="Helvetica Neue" charset="0"/>
              <a:ea typeface="Helvetica Neue" charset="0"/>
              <a:cs typeface="Helvetica Neue" charset="0"/>
            </a:endParaRPr>
          </a:p>
          <a:p>
            <a:pPr marL="342900" indent="-342900">
              <a:buFont typeface="Arial" panose="020B0604020202020204" pitchFamily="34" charset="0"/>
              <a:buChar char="•"/>
            </a:pPr>
            <a:r>
              <a:rPr lang="en-US" sz="2400" dirty="0">
                <a:latin typeface="Helvetica Neue" charset="0"/>
                <a:ea typeface="Helvetica Neue" charset="0"/>
                <a:cs typeface="Helvetica Neue" charset="0"/>
              </a:rPr>
              <a:t>Talk about current and best practices for reviewing and how reviewers, editors and authors should all align on these. </a:t>
            </a:r>
            <a:r>
              <a:rPr lang="en-US" sz="2000" i="1" dirty="0">
                <a:latin typeface="Helvetica Neue" charset="0"/>
                <a:ea typeface="Helvetica Neue" charset="0"/>
                <a:cs typeface="Helvetica Neue" charset="0"/>
              </a:rPr>
              <a:t>Open Forum   </a:t>
            </a:r>
            <a:endParaRPr lang="en-US" sz="2400" i="1" dirty="0">
              <a:latin typeface="Helvetica Neue" charset="0"/>
              <a:ea typeface="Helvetica Neue" charset="0"/>
              <a:cs typeface="Helvetica Neue" charset="0"/>
            </a:endParaRPr>
          </a:p>
          <a:p>
            <a:endParaRPr lang="en-US" sz="2400" dirty="0">
              <a:latin typeface="Helvetica Neue" charset="0"/>
              <a:ea typeface="Helvetica Neue" charset="0"/>
              <a:cs typeface="Helvetica Neue" charset="0"/>
            </a:endParaRPr>
          </a:p>
          <a:p>
            <a:pPr marL="342900" lvl="0" indent="-342900">
              <a:buFont typeface="Arial" panose="020B0604020202020204" pitchFamily="34" charset="0"/>
              <a:buChar char="•"/>
            </a:pPr>
            <a:r>
              <a:rPr lang="en-US" sz="2400" dirty="0">
                <a:solidFill>
                  <a:prstClr val="black"/>
                </a:solidFill>
                <a:latin typeface="Helvetica Neue" charset="0"/>
                <a:ea typeface="Helvetica Neue" charset="0"/>
                <a:cs typeface="Helvetica Neue" charset="0"/>
              </a:rPr>
              <a:t>Talk about how one might navigate the process, as an author.  </a:t>
            </a:r>
            <a:r>
              <a:rPr lang="en-US" i="1" dirty="0">
                <a:solidFill>
                  <a:prstClr val="black"/>
                </a:solidFill>
                <a:latin typeface="Helvetica Neue" charset="0"/>
                <a:ea typeface="Helvetica Neue" charset="0"/>
                <a:cs typeface="Helvetica Neue" charset="0"/>
              </a:rPr>
              <a:t>Open Forum. Examples of decision</a:t>
            </a:r>
            <a:r>
              <a:rPr lang="en-US" i="1" dirty="0">
                <a:solidFill>
                  <a:prstClr val="black"/>
                </a:solidFill>
                <a:latin typeface="Helvetica Neue" charset="0"/>
                <a:ea typeface="Helvetica Neue" charset="0"/>
                <a:cs typeface="Helvetica Neue" charset="0"/>
                <a:sym typeface="Wingdings" pitchFamily="2" charset="2"/>
              </a:rPr>
              <a:t> approach decision.</a:t>
            </a:r>
          </a:p>
          <a:p>
            <a:pPr marL="342900" lvl="0" indent="-342900">
              <a:buFont typeface="Arial" panose="020B0604020202020204" pitchFamily="34" charset="0"/>
              <a:buChar char="•"/>
            </a:pPr>
            <a:endParaRPr lang="en-US" i="1" dirty="0">
              <a:solidFill>
                <a:prstClr val="black"/>
              </a:solidFill>
              <a:latin typeface="Helvetica Neue" charset="0"/>
              <a:ea typeface="Helvetica Neue" charset="0"/>
              <a:cs typeface="Helvetica Neue" charset="0"/>
              <a:sym typeface="Wingdings" pitchFamily="2" charset="2"/>
            </a:endParaRPr>
          </a:p>
          <a:p>
            <a:pPr marL="342900" lvl="0" indent="-342900">
              <a:buFont typeface="Arial" panose="020B0604020202020204" pitchFamily="34" charset="0"/>
              <a:buChar char="•"/>
            </a:pPr>
            <a:r>
              <a:rPr lang="en-US" sz="2400" dirty="0">
                <a:solidFill>
                  <a:prstClr val="black"/>
                </a:solidFill>
                <a:latin typeface="Helvetica Neue" charset="0"/>
                <a:ea typeface="Helvetica Neue" charset="0"/>
                <a:cs typeface="Helvetica Neue" charset="0"/>
              </a:rPr>
              <a:t>Talk about how our field should/could practice this important part of our research life. </a:t>
            </a:r>
            <a:r>
              <a:rPr lang="en-US" sz="2000" i="1" dirty="0">
                <a:solidFill>
                  <a:prstClr val="black"/>
                </a:solidFill>
                <a:latin typeface="Helvetica Neue" charset="0"/>
                <a:ea typeface="Helvetica Neue" charset="0"/>
                <a:cs typeface="Helvetica Neue" charset="0"/>
              </a:rPr>
              <a:t> </a:t>
            </a:r>
            <a:endParaRPr lang="en-US" i="1" dirty="0">
              <a:solidFill>
                <a:prstClr val="black"/>
              </a:solidFill>
              <a:latin typeface="Helvetica Neue" charset="0"/>
              <a:ea typeface="Helvetica Neue" charset="0"/>
              <a:cs typeface="Helvetica Neue" charset="0"/>
            </a:endParaRPr>
          </a:p>
          <a:p>
            <a:endParaRPr lang="en-US" sz="1200" dirty="0">
              <a:latin typeface="Helvetica Neue" charset="0"/>
              <a:ea typeface="Helvetica Neue" charset="0"/>
              <a:cs typeface="Helvetica Neue" charset="0"/>
            </a:endParaRPr>
          </a:p>
        </p:txBody>
      </p:sp>
    </p:spTree>
    <p:extLst>
      <p:ext uri="{BB962C8B-B14F-4D97-AF65-F5344CB8AC3E}">
        <p14:creationId xmlns:p14="http://schemas.microsoft.com/office/powerpoint/2010/main" val="2966157033"/>
      </p:ext>
    </p:extLst>
  </p:cSld>
  <p:clrMapOvr>
    <a:masterClrMapping/>
  </p:clrMapOvr>
  <p:transition spd="slow" advTm="1000">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UP Review “</a:t>
            </a:r>
            <a:r>
              <a:rPr lang="en-US" dirty="0" err="1">
                <a:latin typeface="Helvetica Neue" panose="02000503000000020004" pitchFamily="2" charset="0"/>
                <a:ea typeface="Helvetica Neue" panose="02000503000000020004" pitchFamily="2" charset="0"/>
                <a:cs typeface="Helvetica Neue" panose="02000503000000020004" pitchFamily="2" charset="0"/>
              </a:rPr>
              <a:t>NoNos</a:t>
            </a:r>
            <a:r>
              <a:rPr lang="en-US" dirty="0">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5" name="TextBox 4">
            <a:extLst>
              <a:ext uri="{FF2B5EF4-FFF2-40B4-BE49-F238E27FC236}">
                <a16:creationId xmlns:a16="http://schemas.microsoft.com/office/drawing/2014/main" id="{454416CD-2BEC-154D-BCBA-7B15B831DF3E}"/>
              </a:ext>
            </a:extLst>
          </p:cNvPr>
          <p:cNvSpPr txBox="1"/>
          <p:nvPr/>
        </p:nvSpPr>
        <p:spPr>
          <a:xfrm>
            <a:off x="457200" y="1358506"/>
            <a:ext cx="82296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Helvetica Neue" charset="0"/>
                <a:ea typeface="Helvetica Neue" charset="0"/>
                <a:cs typeface="Helvetica Neue" charset="0"/>
              </a:rPr>
              <a:t>Provide ourselves and our editors with templates of behaviors that are to be eliminated.</a:t>
            </a:r>
          </a:p>
          <a:p>
            <a:pPr marL="342900" indent="-342900">
              <a:buFont typeface="Arial" panose="020B0604020202020204" pitchFamily="34" charset="0"/>
              <a:buChar char="•"/>
            </a:pPr>
            <a:endParaRPr lang="en-US" sz="2400" dirty="0">
              <a:latin typeface="Helvetica Neue" charset="0"/>
              <a:ea typeface="Helvetica Neue" charset="0"/>
              <a:cs typeface="Helvetica Neue" charset="0"/>
            </a:endParaRPr>
          </a:p>
          <a:p>
            <a:pPr marL="342900" indent="-342900">
              <a:buFont typeface="Arial" panose="020B0604020202020204" pitchFamily="34" charset="0"/>
              <a:buChar char="•"/>
            </a:pPr>
            <a:r>
              <a:rPr lang="en-US" sz="2400" dirty="0">
                <a:latin typeface="Helvetica Neue" charset="0"/>
                <a:ea typeface="Helvetica Neue" charset="0"/>
                <a:cs typeface="Helvetica Neue" charset="0"/>
              </a:rPr>
              <a:t>In so doing, provide avenues for neutralizing or reforming consistent reptiles and eliminating this from the reviewer pool.</a:t>
            </a:r>
          </a:p>
          <a:p>
            <a:pPr marL="342900" indent="-342900">
              <a:buFont typeface="Arial" panose="020B0604020202020204" pitchFamily="34" charset="0"/>
              <a:buChar char="•"/>
            </a:pPr>
            <a:endParaRPr lang="en-US" sz="2400" dirty="0">
              <a:latin typeface="Helvetica Neue" charset="0"/>
              <a:ea typeface="Helvetica Neue" charset="0"/>
              <a:cs typeface="Helvetica Neue" charset="0"/>
            </a:endParaRPr>
          </a:p>
          <a:p>
            <a:pPr marL="342900" indent="-342900">
              <a:buFont typeface="Arial" panose="020B0604020202020204" pitchFamily="34" charset="0"/>
              <a:buChar char="•"/>
            </a:pPr>
            <a:r>
              <a:rPr lang="en-US" sz="2400" dirty="0">
                <a:latin typeface="Helvetica Neue" charset="0"/>
                <a:ea typeface="Helvetica Neue" charset="0"/>
                <a:cs typeface="Helvetica Neue" charset="0"/>
              </a:rPr>
              <a:t>Watch yourself for these—they have been with the field for a while, and likely we’ve been learning them from each other.</a:t>
            </a:r>
          </a:p>
        </p:txBody>
      </p:sp>
    </p:spTree>
    <p:extLst>
      <p:ext uri="{BB962C8B-B14F-4D97-AF65-F5344CB8AC3E}">
        <p14:creationId xmlns:p14="http://schemas.microsoft.com/office/powerpoint/2010/main" val="701960782"/>
      </p:ext>
    </p:extLst>
  </p:cSld>
  <p:clrMapOvr>
    <a:masterClrMapping/>
  </p:clrMapOvr>
  <p:transition spd="slow" advTm="1000">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Up Review </a:t>
            </a:r>
            <a:r>
              <a:rPr lang="en-US" dirty="0" err="1">
                <a:latin typeface="Helvetica Neue" panose="02000503000000020004" pitchFamily="2" charset="0"/>
                <a:ea typeface="Helvetica Neue" panose="02000503000000020004" pitchFamily="2" charset="0"/>
                <a:cs typeface="Helvetica Neue" panose="02000503000000020004" pitchFamily="2" charset="0"/>
              </a:rPr>
              <a:t>NoNos</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 name="Rectangle 1">
            <a:extLst>
              <a:ext uri="{FF2B5EF4-FFF2-40B4-BE49-F238E27FC236}">
                <a16:creationId xmlns:a16="http://schemas.microsoft.com/office/drawing/2014/main" id="{220D863B-62DB-BD45-A31E-50BD323F2C24}"/>
              </a:ext>
            </a:extLst>
          </p:cNvPr>
          <p:cNvSpPr/>
          <p:nvPr/>
        </p:nvSpPr>
        <p:spPr>
          <a:xfrm>
            <a:off x="358347" y="1000896"/>
            <a:ext cx="8414952" cy="5016758"/>
          </a:xfrm>
          <a:prstGeom prst="rect">
            <a:avLst/>
          </a:prstGeom>
        </p:spPr>
        <p:txBody>
          <a:bodyPr wrap="square">
            <a:spAutoFit/>
          </a:bodyPr>
          <a:lstStyle/>
          <a:p>
            <a:pPr marL="228600" marR="0">
              <a:spcBef>
                <a:spcPts val="0"/>
              </a:spcBef>
              <a:spcAft>
                <a:spcPts val="0"/>
              </a:spcAf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Blanket statements that lack justification (e.g. “I don’t believe the data”) indicate that the reviewer is not an active reader nor a careful judge. A review should call out concrete experiments, controls, etc. to address their issues. If a modification is needed to a method, a criticism should call out experiments to the degree that they can describe how they are achievable in a timely manner. A review should seek to pull meaning from the labors of others wherever possible.</a:t>
            </a:r>
          </a:p>
          <a:p>
            <a:pPr marL="228600" marR="0">
              <a:spcBef>
                <a:spcPts val="0"/>
              </a:spcBef>
              <a:spcAft>
                <a:spcPts val="0"/>
              </a:spcAft>
            </a:pP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0"/>
              </a:spcAf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Claims of non-novelty based on papers that are non-synonymous, reviews, or cartoons (not primary data) are bases for eliminating a review or a score in that category. In particular, if a reviewer suggests that something is ‘known’ but no clear experiments that definitely show it have been performed, then their comment is false. Due to the proliferation of review articles and journals dedicated to reviews, many ideas may have been conceived but not experimentally demonstrated. The data needs to be shown and such experiments are very valuable. Further, the claims by a reviewer of ‘non-novelty’ or ‘known’ may not be shared by the broader community. It is fair for a reviewer to suggest that a review or primary article be cited and discussed (under Scholarship).</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6445070"/>
      </p:ext>
    </p:extLst>
  </p:cSld>
  <p:clrMapOvr>
    <a:masterClrMapping/>
  </p:clrMapOvr>
  <p:transition spd="slow" advTm="1000">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Up Review </a:t>
            </a:r>
            <a:r>
              <a:rPr lang="en-US" dirty="0" err="1">
                <a:latin typeface="Helvetica Neue" panose="02000503000000020004" pitchFamily="2" charset="0"/>
                <a:ea typeface="Helvetica Neue" panose="02000503000000020004" pitchFamily="2" charset="0"/>
                <a:cs typeface="Helvetica Neue" panose="02000503000000020004" pitchFamily="2" charset="0"/>
              </a:rPr>
              <a:t>NoNos</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 name="Rectangle 1">
            <a:extLst>
              <a:ext uri="{FF2B5EF4-FFF2-40B4-BE49-F238E27FC236}">
                <a16:creationId xmlns:a16="http://schemas.microsoft.com/office/drawing/2014/main" id="{220D863B-62DB-BD45-A31E-50BD323F2C24}"/>
              </a:ext>
            </a:extLst>
          </p:cNvPr>
          <p:cNvSpPr/>
          <p:nvPr/>
        </p:nvSpPr>
        <p:spPr>
          <a:xfrm>
            <a:off x="364524" y="1618733"/>
            <a:ext cx="8414952" cy="3139321"/>
          </a:xfrm>
          <a:prstGeom prst="rect">
            <a:avLst/>
          </a:prstGeom>
        </p:spPr>
        <p:txBody>
          <a:bodyPr wrap="square">
            <a:spAutoFit/>
          </a:bodyPr>
          <a:lstStyle/>
          <a:p>
            <a:r>
              <a:rPr lang="en-US" dirty="0"/>
              <a:t>●      Critiques that compare current data against ‘ideas’ or ‘works of person X’ can suggest inappropriate bias. A paper and its data should be put up against 'data' from the past and not just 'ideas' or weighty individuals. Previous publications should have to be weighed for their data, while very carefully scrutinizing the source of momentum of a possibly incorrect or incomplete idea. The relevant Figure from previous studies (</a:t>
            </a:r>
            <a:r>
              <a:rPr lang="en-US" dirty="0" err="1"/>
              <a:t>e.g</a:t>
            </a:r>
            <a:r>
              <a:rPr lang="en-US" dirty="0"/>
              <a:t> “</a:t>
            </a:r>
            <a:r>
              <a:rPr lang="en-US" dirty="0" err="1"/>
              <a:t>PubMedID</a:t>
            </a:r>
            <a:r>
              <a:rPr lang="en-US" dirty="0"/>
              <a:t> XX Figure Y”) that seems to propose alternative conclusions should always be explicitly called out. The conclusions we hold dear from past papers might be based on data or experimental approaches that would not meet our current standards. We cannot rely on our recollection of our take-home message of an old paper. We have to go look at it and decide if we would reach the same conclusion, or if the interpretation an overreach or may be tempered given what is now known.</a:t>
            </a:r>
          </a:p>
        </p:txBody>
      </p:sp>
    </p:spTree>
    <p:extLst>
      <p:ext uri="{BB962C8B-B14F-4D97-AF65-F5344CB8AC3E}">
        <p14:creationId xmlns:p14="http://schemas.microsoft.com/office/powerpoint/2010/main" val="3358369056"/>
      </p:ext>
    </p:extLst>
  </p:cSld>
  <p:clrMapOvr>
    <a:masterClrMapping/>
  </p:clrMapOvr>
  <p:transition spd="slow" advTm="1000">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Up Review </a:t>
            </a:r>
            <a:r>
              <a:rPr lang="en-US" dirty="0" err="1">
                <a:latin typeface="Helvetica Neue" panose="02000503000000020004" pitchFamily="2" charset="0"/>
                <a:ea typeface="Helvetica Neue" panose="02000503000000020004" pitchFamily="2" charset="0"/>
                <a:cs typeface="Helvetica Neue" panose="02000503000000020004" pitchFamily="2" charset="0"/>
              </a:rPr>
              <a:t>NoNos</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 name="Rectangle 1">
            <a:extLst>
              <a:ext uri="{FF2B5EF4-FFF2-40B4-BE49-F238E27FC236}">
                <a16:creationId xmlns:a16="http://schemas.microsoft.com/office/drawing/2014/main" id="{220D863B-62DB-BD45-A31E-50BD323F2C24}"/>
              </a:ext>
            </a:extLst>
          </p:cNvPr>
          <p:cNvSpPr/>
          <p:nvPr/>
        </p:nvSpPr>
        <p:spPr>
          <a:xfrm>
            <a:off x="364524" y="1618733"/>
            <a:ext cx="8414952" cy="3416320"/>
          </a:xfrm>
          <a:prstGeom prst="rect">
            <a:avLst/>
          </a:prstGeom>
        </p:spPr>
        <p:txBody>
          <a:bodyPr wrap="square">
            <a:spAutoFit/>
          </a:bodyPr>
          <a:lstStyle/>
          <a:p>
            <a:r>
              <a:rPr lang="en-US" dirty="0"/>
              <a:t>●      A reviewer who significantly confuses extensibility-level questions with quality and reproducibility and uses this as a primary reason for low scores in the ‘Quality’ categories should be eliminated. A good paper opens many new questions, but these new questions are often more appropriate for the next paper(s). When using the proposed guidelines, asking for further experiments (extending the result, possibly adding import) should be distinguished from assessing a feature that informs ‘Quality’, like the adequate repeat of an experiment. A reviewer should beware if they propose enough experiments for an entirely new (and entirely different paper).  What does this paper show and does it support the fundamental idea of the publication, regardless of whether different experiments might also address that?  Likewise, a reviewer should not delay publication of ‘mouse’ studies to demand data regarding human trials.  Doing such significantly undervalues the value of basic science.</a:t>
            </a:r>
          </a:p>
        </p:txBody>
      </p:sp>
    </p:spTree>
    <p:extLst>
      <p:ext uri="{BB962C8B-B14F-4D97-AF65-F5344CB8AC3E}">
        <p14:creationId xmlns:p14="http://schemas.microsoft.com/office/powerpoint/2010/main" val="1596444916"/>
      </p:ext>
    </p:extLst>
  </p:cSld>
  <p:clrMapOvr>
    <a:masterClrMapping/>
  </p:clrMapOvr>
  <p:transition spd="slow" advTm="1000">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Up Review </a:t>
            </a:r>
            <a:r>
              <a:rPr lang="en-US" dirty="0" err="1">
                <a:latin typeface="Helvetica Neue" panose="02000503000000020004" pitchFamily="2" charset="0"/>
                <a:ea typeface="Helvetica Neue" panose="02000503000000020004" pitchFamily="2" charset="0"/>
                <a:cs typeface="Helvetica Neue" panose="02000503000000020004" pitchFamily="2" charset="0"/>
              </a:rPr>
              <a:t>NoNos</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 name="Rectangle 1">
            <a:extLst>
              <a:ext uri="{FF2B5EF4-FFF2-40B4-BE49-F238E27FC236}">
                <a16:creationId xmlns:a16="http://schemas.microsoft.com/office/drawing/2014/main" id="{220D863B-62DB-BD45-A31E-50BD323F2C24}"/>
              </a:ext>
            </a:extLst>
          </p:cNvPr>
          <p:cNvSpPr/>
          <p:nvPr/>
        </p:nvSpPr>
        <p:spPr>
          <a:xfrm>
            <a:off x="364524" y="1618733"/>
            <a:ext cx="8414952" cy="2862322"/>
          </a:xfrm>
          <a:prstGeom prst="rect">
            <a:avLst/>
          </a:prstGeom>
        </p:spPr>
        <p:txBody>
          <a:bodyPr wrap="square">
            <a:spAutoFit/>
          </a:bodyPr>
          <a:lstStyle/>
          <a:p>
            <a:r>
              <a:rPr lang="en-US" dirty="0"/>
              <a:t>●      A reviewer who shows evidence that their ultimate satisfaction is the primary goal. This is most evidenced by a reviewer, following a response to their primary review, asking for new material or material that was not a direct consequence of a point raised in an initial review. Rather than increasing the value of science, this behavior mostly adds further burden in the whole process and delays science. Unless material evidence of fraud has emerged (or something equally onerous), reviewers should raise all major quality and impact issues in the first review.  A general guideline should be for a reviewer to simply respond ‘Yes’ or ‘No’ as to whether an author’s increased discussion, modification of text or added experiment addresses the questions raised in a primary review.</a:t>
            </a:r>
          </a:p>
        </p:txBody>
      </p:sp>
    </p:spTree>
    <p:extLst>
      <p:ext uri="{BB962C8B-B14F-4D97-AF65-F5344CB8AC3E}">
        <p14:creationId xmlns:p14="http://schemas.microsoft.com/office/powerpoint/2010/main" val="1216686501"/>
      </p:ext>
    </p:extLst>
  </p:cSld>
  <p:clrMapOvr>
    <a:masterClrMapping/>
  </p:clrMapOvr>
  <p:transition spd="slow" advTm="1000">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A best condition is that reviews help </a:t>
            </a:r>
            <a:r>
              <a:rPr lang="en-US" sz="1600" u="sng" dirty="0">
                <a:latin typeface="Helvetica Neue" panose="02000503000000020004" pitchFamily="2" charset="0"/>
                <a:ea typeface="Helvetica Neue" panose="02000503000000020004" pitchFamily="2" charset="0"/>
                <a:cs typeface="Helvetica Neue" panose="02000503000000020004" pitchFamily="2" charset="0"/>
              </a:rPr>
              <a:t>quality </a:t>
            </a:r>
            <a:r>
              <a:rPr lang="en-US" sz="1600" dirty="0">
                <a:latin typeface="Helvetica Neue" panose="02000503000000020004" pitchFamily="2" charset="0"/>
                <a:ea typeface="Helvetica Neue" panose="02000503000000020004" pitchFamily="2" charset="0"/>
                <a:cs typeface="Helvetica Neue" panose="02000503000000020004" pitchFamily="2" charset="0"/>
              </a:rPr>
              <a:t>experiments get seen and </a:t>
            </a:r>
            <a:br>
              <a:rPr lang="en-US" sz="1600" dirty="0">
                <a:latin typeface="Helvetica Neue" panose="02000503000000020004" pitchFamily="2" charset="0"/>
                <a:ea typeface="Helvetica Neue" panose="02000503000000020004" pitchFamily="2" charset="0"/>
                <a:cs typeface="Helvetica Neue" panose="02000503000000020004" pitchFamily="2" charset="0"/>
              </a:rPr>
            </a:br>
            <a:r>
              <a:rPr lang="en-US" sz="1600" u="sng" dirty="0">
                <a:latin typeface="Helvetica Neue" panose="02000503000000020004" pitchFamily="2" charset="0"/>
                <a:ea typeface="Helvetica Neue" panose="02000503000000020004" pitchFamily="2" charset="0"/>
                <a:cs typeface="Helvetica Neue" panose="02000503000000020004" pitchFamily="2" charset="0"/>
              </a:rPr>
              <a:t>reasonable perspectives</a:t>
            </a:r>
            <a:r>
              <a:rPr lang="en-US" sz="1600" dirty="0">
                <a:latin typeface="Helvetica Neue" panose="02000503000000020004" pitchFamily="2" charset="0"/>
                <a:ea typeface="Helvetica Neue" panose="02000503000000020004" pitchFamily="2" charset="0"/>
                <a:cs typeface="Helvetica Neue" panose="02000503000000020004" pitchFamily="2" charset="0"/>
              </a:rPr>
              <a:t> be advanced for public consumption.</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4" name="Picture 3" descr="A picture containing drawing&#10;&#10;Description automatically generated">
            <a:extLst>
              <a:ext uri="{FF2B5EF4-FFF2-40B4-BE49-F238E27FC236}">
                <a16:creationId xmlns:a16="http://schemas.microsoft.com/office/drawing/2014/main" id="{74B76DBA-2B9B-CD4A-9886-838F3995DB2D}"/>
              </a:ext>
            </a:extLst>
          </p:cNvPr>
          <p:cNvPicPr>
            <a:picLocks noChangeAspect="1"/>
          </p:cNvPicPr>
          <p:nvPr/>
        </p:nvPicPr>
        <p:blipFill>
          <a:blip r:embed="rId2"/>
          <a:stretch>
            <a:fillRect/>
          </a:stretch>
        </p:blipFill>
        <p:spPr>
          <a:xfrm>
            <a:off x="2116354" y="1361782"/>
            <a:ext cx="5130800" cy="2676939"/>
          </a:xfrm>
          <a:prstGeom prst="rect">
            <a:avLst/>
          </a:prstGeom>
          <a:ln w="28575">
            <a:solidFill>
              <a:schemeClr val="tx1"/>
            </a:solidFill>
          </a:ln>
        </p:spPr>
      </p:pic>
      <p:sp>
        <p:nvSpPr>
          <p:cNvPr id="2" name="Rectangle 1">
            <a:extLst>
              <a:ext uri="{FF2B5EF4-FFF2-40B4-BE49-F238E27FC236}">
                <a16:creationId xmlns:a16="http://schemas.microsoft.com/office/drawing/2014/main" id="{65293D57-0216-B748-8028-6E761E0F254F}"/>
              </a:ext>
            </a:extLst>
          </p:cNvPr>
          <p:cNvSpPr/>
          <p:nvPr/>
        </p:nvSpPr>
        <p:spPr>
          <a:xfrm>
            <a:off x="1818897" y="4318462"/>
            <a:ext cx="6194709" cy="1631216"/>
          </a:xfrm>
          <a:prstGeom prst="rect">
            <a:avLst/>
          </a:prstGeom>
        </p:spPr>
        <p:txBody>
          <a:bodyPr wrap="none">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Write reviews ‘as if you will sign your name to it’</a:t>
            </a:r>
          </a:p>
          <a:p>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r>
              <a:rPr lang="en-US" sz="2000" dirty="0">
                <a:latin typeface="Helvetica Neue" panose="02000503000000020004" pitchFamily="2" charset="0"/>
                <a:ea typeface="Helvetica Neue" panose="02000503000000020004" pitchFamily="2" charset="0"/>
                <a:cs typeface="Helvetica Neue" panose="02000503000000020004" pitchFamily="2" charset="0"/>
              </a:rPr>
              <a:t>Its OK to accept papers with minimal revisions </a:t>
            </a:r>
            <a:br>
              <a:rPr lang="en-US" sz="2000" dirty="0">
                <a:latin typeface="Helvetica Neue" panose="02000503000000020004" pitchFamily="2" charset="0"/>
                <a:ea typeface="Helvetica Neue" panose="02000503000000020004" pitchFamily="2" charset="0"/>
                <a:cs typeface="Helvetica Neue" panose="02000503000000020004" pitchFamily="2" charset="0"/>
              </a:rPr>
            </a:br>
            <a:r>
              <a:rPr lang="en-US" sz="2000" dirty="0">
                <a:latin typeface="Helvetica Neue" panose="02000503000000020004" pitchFamily="2" charset="0"/>
                <a:ea typeface="Helvetica Neue" panose="02000503000000020004" pitchFamily="2" charset="0"/>
                <a:cs typeface="Helvetica Neue" panose="02000503000000020004" pitchFamily="2" charset="0"/>
              </a:rPr>
              <a:t>if the experimental quality is there and interpretation </a:t>
            </a:r>
          </a:p>
          <a:p>
            <a:r>
              <a:rPr lang="en-US" sz="2000" dirty="0">
                <a:latin typeface="Helvetica Neue" panose="02000503000000020004" pitchFamily="2" charset="0"/>
                <a:ea typeface="Helvetica Neue" panose="02000503000000020004" pitchFamily="2" charset="0"/>
                <a:cs typeface="Helvetica Neue" panose="02000503000000020004" pitchFamily="2" charset="0"/>
              </a:rPr>
              <a:t>is defensible.</a:t>
            </a:r>
            <a:endParaRPr lang="en-US" sz="2000" dirty="0"/>
          </a:p>
        </p:txBody>
      </p:sp>
    </p:spTree>
    <p:extLst>
      <p:ext uri="{BB962C8B-B14F-4D97-AF65-F5344CB8AC3E}">
        <p14:creationId xmlns:p14="http://schemas.microsoft.com/office/powerpoint/2010/main" val="3858220195"/>
      </p:ext>
    </p:extLst>
  </p:cSld>
  <p:clrMapOvr>
    <a:masterClrMapping/>
  </p:clrMapOvr>
  <p:transition spd="slow" advTm="1000">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Publish First, Peer-Review Later?</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Rectangle 4">
            <a:extLst>
              <a:ext uri="{FF2B5EF4-FFF2-40B4-BE49-F238E27FC236}">
                <a16:creationId xmlns:a16="http://schemas.microsoft.com/office/drawing/2014/main" id="{E22C7979-81E2-3148-89C2-7A12CC986721}"/>
              </a:ext>
            </a:extLst>
          </p:cNvPr>
          <p:cNvSpPr/>
          <p:nvPr/>
        </p:nvSpPr>
        <p:spPr>
          <a:xfrm>
            <a:off x="974992" y="1006332"/>
            <a:ext cx="7463927" cy="646331"/>
          </a:xfrm>
          <a:prstGeom prst="rect">
            <a:avLst/>
          </a:prstGeom>
        </p:spPr>
        <p:txBody>
          <a:bodyPr wrap="square">
            <a:spAutoFit/>
          </a:bodyPr>
          <a:lstStyle/>
          <a:p>
            <a:r>
              <a:rPr lang="en-US" dirty="0">
                <a:hlinkClick r:id="rId2"/>
              </a:rPr>
              <a:t>A </a:t>
            </a:r>
            <a:r>
              <a:rPr lang="en-US" b="1" dirty="0">
                <a:hlinkClick r:id="rId2"/>
              </a:rPr>
              <a:t>proposal</a:t>
            </a:r>
            <a:r>
              <a:rPr lang="en-US" dirty="0">
                <a:hlinkClick r:id="rId2"/>
              </a:rPr>
              <a:t> for the </a:t>
            </a:r>
            <a:r>
              <a:rPr lang="en-US" b="1" dirty="0">
                <a:hlinkClick r:id="rId2"/>
              </a:rPr>
              <a:t>future</a:t>
            </a:r>
            <a:r>
              <a:rPr lang="en-US" dirty="0">
                <a:hlinkClick r:id="rId2"/>
              </a:rPr>
              <a:t> of </a:t>
            </a:r>
            <a:r>
              <a:rPr lang="en-US" b="1" dirty="0">
                <a:hlinkClick r:id="rId2"/>
              </a:rPr>
              <a:t>scientific</a:t>
            </a:r>
            <a:r>
              <a:rPr lang="en-US" dirty="0">
                <a:hlinkClick r:id="rId2"/>
              </a:rPr>
              <a:t> </a:t>
            </a:r>
            <a:r>
              <a:rPr lang="en-US" b="1" dirty="0">
                <a:hlinkClick r:id="rId2"/>
              </a:rPr>
              <a:t>publishing</a:t>
            </a:r>
            <a:r>
              <a:rPr lang="en-US" dirty="0">
                <a:hlinkClick r:id="rId2"/>
              </a:rPr>
              <a:t> in the life sciences. </a:t>
            </a:r>
            <a:r>
              <a:rPr lang="en-US" dirty="0"/>
              <a:t>Stern BM and O'Shea EK. </a:t>
            </a:r>
            <a:r>
              <a:rPr lang="en-US" dirty="0" err="1"/>
              <a:t>PLoS</a:t>
            </a:r>
            <a:r>
              <a:rPr lang="en-US" dirty="0"/>
              <a:t> Biol 2019. PMID 30753179</a:t>
            </a:r>
          </a:p>
        </p:txBody>
      </p:sp>
      <p:sp>
        <p:nvSpPr>
          <p:cNvPr id="7" name="Rectangle 6">
            <a:extLst>
              <a:ext uri="{FF2B5EF4-FFF2-40B4-BE49-F238E27FC236}">
                <a16:creationId xmlns:a16="http://schemas.microsoft.com/office/drawing/2014/main" id="{7E7FB15F-A894-8547-BF61-000AD98275F0}"/>
              </a:ext>
            </a:extLst>
          </p:cNvPr>
          <p:cNvSpPr/>
          <p:nvPr/>
        </p:nvSpPr>
        <p:spPr>
          <a:xfrm>
            <a:off x="1156771" y="1904992"/>
            <a:ext cx="7160962" cy="3416320"/>
          </a:xfrm>
          <a:prstGeom prst="rect">
            <a:avLst/>
          </a:prstGeom>
        </p:spPr>
        <p:txBody>
          <a:bodyPr wrap="square">
            <a:spAutoFit/>
          </a:bodyPr>
          <a:lstStyle/>
          <a:p>
            <a:r>
              <a:rPr lang="en-US" dirty="0"/>
              <a:t>“Although journals have their strengths, the traditional approach of selecting articles before publication ("curate first, publish second") forces a focus on "getting into the right journals," which can delay dissemination of scientific work, create opportunity costs for pushing science forward, and promote undesirable behaviors among scientists and the institutions that evaluate them. We believe that a "publish first, curate second" approach with the following features would be a strong alternative: authors decide when and what to publish; peer review reports are published, either anonymously or with attribution; and curation occurs after publication, incorporating community feedback and expert judgment to select articles for target audiences and to evaluate whether scientific work has stood the test of time.”</a:t>
            </a:r>
          </a:p>
        </p:txBody>
      </p:sp>
    </p:spTree>
    <p:extLst>
      <p:ext uri="{BB962C8B-B14F-4D97-AF65-F5344CB8AC3E}">
        <p14:creationId xmlns:p14="http://schemas.microsoft.com/office/powerpoint/2010/main" val="3692323040"/>
      </p:ext>
    </p:extLst>
  </p:cSld>
  <p:clrMapOvr>
    <a:masterClrMapping/>
  </p:clrMapOvr>
  <p:transition spd="slow" advTm="1000">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Variations on this already </a:t>
            </a:r>
            <a:r>
              <a:rPr lang="en-US" sz="2000" dirty="0" err="1">
                <a:latin typeface="Helvetica Neue" panose="02000503000000020004" pitchFamily="2" charset="0"/>
                <a:ea typeface="Helvetica Neue" panose="02000503000000020004" pitchFamily="2" charset="0"/>
                <a:cs typeface="Helvetica Neue" panose="02000503000000020004" pitchFamily="2" charset="0"/>
              </a:rPr>
              <a:t>undeway</a:t>
            </a:r>
            <a:r>
              <a:rPr lang="en-US" sz="2000" dirty="0">
                <a:latin typeface="Helvetica Neue" panose="02000503000000020004" pitchFamily="2" charset="0"/>
                <a:ea typeface="Helvetica Neue" panose="02000503000000020004" pitchFamily="2" charset="0"/>
                <a:cs typeface="Helvetica Neue" panose="02000503000000020004" pitchFamily="2" charset="0"/>
              </a:rPr>
              <a:t> with </a:t>
            </a:r>
            <a:r>
              <a:rPr lang="en-US" sz="2000" dirty="0" err="1">
                <a:latin typeface="Helvetica Neue" panose="02000503000000020004" pitchFamily="2" charset="0"/>
                <a:ea typeface="Helvetica Neue" panose="02000503000000020004" pitchFamily="2" charset="0"/>
                <a:cs typeface="Helvetica Neue" panose="02000503000000020004" pitchFamily="2" charset="0"/>
              </a:rPr>
              <a:t>BioRXIV</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 name="Rectangle 1">
            <a:extLst>
              <a:ext uri="{FF2B5EF4-FFF2-40B4-BE49-F238E27FC236}">
                <a16:creationId xmlns:a16="http://schemas.microsoft.com/office/drawing/2014/main" id="{4D6CE13A-628D-D846-A975-226690F939D4}"/>
              </a:ext>
            </a:extLst>
          </p:cNvPr>
          <p:cNvSpPr/>
          <p:nvPr/>
        </p:nvSpPr>
        <p:spPr>
          <a:xfrm>
            <a:off x="3055434" y="5732837"/>
            <a:ext cx="6088566" cy="246221"/>
          </a:xfrm>
          <a:prstGeom prst="rect">
            <a:avLst/>
          </a:prstGeom>
        </p:spPr>
        <p:txBody>
          <a:bodyPr wrap="square">
            <a:spAutoFit/>
          </a:bodyPr>
          <a:lstStyle/>
          <a:p>
            <a:r>
              <a:rPr lang="en-US" sz="1000" dirty="0"/>
              <a:t>https://</a:t>
            </a:r>
            <a:r>
              <a:rPr lang="en-US" sz="1000" dirty="0" err="1"/>
              <a:t>book.fosteropenscience.eu</a:t>
            </a:r>
            <a:r>
              <a:rPr lang="en-US" sz="1000" dirty="0"/>
              <a:t>/</a:t>
            </a:r>
            <a:r>
              <a:rPr lang="en-US" sz="1000" dirty="0" err="1"/>
              <a:t>en</a:t>
            </a:r>
            <a:r>
              <a:rPr lang="en-US" sz="1000" dirty="0"/>
              <a:t>/Images/02%20Open%20Science%20Basics/02_open_access_archives.png</a:t>
            </a:r>
          </a:p>
        </p:txBody>
      </p:sp>
      <p:pic>
        <p:nvPicPr>
          <p:cNvPr id="1026" name="Picture 2" descr="Related image">
            <a:extLst>
              <a:ext uri="{FF2B5EF4-FFF2-40B4-BE49-F238E27FC236}">
                <a16:creationId xmlns:a16="http://schemas.microsoft.com/office/drawing/2014/main" id="{B76322C7-9138-F54D-AF8B-40936A658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073" y="981535"/>
            <a:ext cx="5882268" cy="38643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06FE6EF-4EC7-D64E-B26C-D1FB06FF1634}"/>
              </a:ext>
            </a:extLst>
          </p:cNvPr>
          <p:cNvSpPr txBox="1"/>
          <p:nvPr/>
        </p:nvSpPr>
        <p:spPr>
          <a:xfrm>
            <a:off x="380081" y="4889926"/>
            <a:ext cx="8582139" cy="923330"/>
          </a:xfrm>
          <a:prstGeom prst="rect">
            <a:avLst/>
          </a:prstGeom>
          <a:noFill/>
        </p:spPr>
        <p:txBody>
          <a:bodyPr wrap="square" rtlCol="0">
            <a:spAutoFit/>
          </a:bodyPr>
          <a:lstStyle/>
          <a:p>
            <a:r>
              <a:rPr lang="en-US" dirty="0"/>
              <a:t>There are clearly benefits and opportunities if we as scientists self-organize to ‘provide’ peer-review to ourselves, as an organized service.  “Peerage of Science” appears as a first-try.  Unclear if it will succeed without major support.</a:t>
            </a:r>
          </a:p>
        </p:txBody>
      </p:sp>
    </p:spTree>
    <p:extLst>
      <p:ext uri="{BB962C8B-B14F-4D97-AF65-F5344CB8AC3E}">
        <p14:creationId xmlns:p14="http://schemas.microsoft.com/office/powerpoint/2010/main" val="1026611312"/>
      </p:ext>
    </p:extLst>
  </p:cSld>
  <p:clrMapOvr>
    <a:masterClrMapping/>
  </p:clrMapOvr>
  <p:transition spd="slow" advTm="1000">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sz="2400" dirty="0">
                <a:latin typeface="Helvetica Neue" panose="02000503000000020004" pitchFamily="2" charset="0"/>
                <a:ea typeface="Helvetica Neue" panose="02000503000000020004" pitchFamily="2" charset="0"/>
                <a:cs typeface="Helvetica Neue" panose="02000503000000020004" pitchFamily="2" charset="0"/>
              </a:rPr>
              <a:t>Peerage of Science?</a:t>
            </a:r>
            <a:endParaRPr lang="en-US" sz="32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Rectangle 3">
            <a:extLst>
              <a:ext uri="{FF2B5EF4-FFF2-40B4-BE49-F238E27FC236}">
                <a16:creationId xmlns:a16="http://schemas.microsoft.com/office/drawing/2014/main" id="{E348E88E-AB68-B140-919B-1AAB6AB9A77A}"/>
              </a:ext>
            </a:extLst>
          </p:cNvPr>
          <p:cNvSpPr/>
          <p:nvPr/>
        </p:nvSpPr>
        <p:spPr>
          <a:xfrm>
            <a:off x="457200" y="1228397"/>
            <a:ext cx="8229600" cy="4401205"/>
          </a:xfrm>
          <a:prstGeom prst="rect">
            <a:avLst/>
          </a:prstGeom>
        </p:spPr>
        <p:txBody>
          <a:bodyPr wrap="square">
            <a:spAutoFit/>
          </a:bodyPr>
          <a:lstStyle/>
          <a:p>
            <a:r>
              <a:rPr lang="en-US" sz="1400" b="1" dirty="0"/>
              <a:t>How it works</a:t>
            </a:r>
          </a:p>
          <a:p>
            <a:r>
              <a:rPr lang="en-US" sz="1400" b="1" dirty="0">
                <a:solidFill>
                  <a:srgbClr val="003366"/>
                </a:solidFill>
              </a:rPr>
              <a:t>Authors submit manuscript to Peerage of Science, before submitting to any journal. Submitting Author decides the deadlines for </a:t>
            </a:r>
            <a:r>
              <a:rPr lang="en-US" sz="1400" b="1" dirty="0">
                <a:solidFill>
                  <a:srgbClr val="003366"/>
                </a:solidFill>
                <a:hlinkClick r:id="rId2" tooltip="Overview"/>
              </a:rPr>
              <a:t>the four stages</a:t>
            </a:r>
            <a:r>
              <a:rPr lang="en-US" sz="1400" b="1" dirty="0">
                <a:solidFill>
                  <a:srgbClr val="003366"/>
                </a:solidFill>
              </a:rPr>
              <a:t> of the process, which are thereafter automatically enforced.</a:t>
            </a:r>
            <a:endParaRPr lang="en-US" sz="1400" b="1" dirty="0"/>
          </a:p>
          <a:p>
            <a:br>
              <a:rPr lang="en-US" sz="1400" dirty="0"/>
            </a:br>
            <a:r>
              <a:rPr lang="en-US" sz="1400" b="1" dirty="0">
                <a:solidFill>
                  <a:srgbClr val="003366"/>
                </a:solidFill>
              </a:rPr>
              <a:t>Once submitted, any qualified* non-affiliated** Peer can engage to review the manuscript.</a:t>
            </a:r>
            <a:endParaRPr lang="en-US" sz="1400" b="1" dirty="0"/>
          </a:p>
          <a:p>
            <a:br>
              <a:rPr lang="en-US" sz="1400" dirty="0"/>
            </a:br>
            <a:r>
              <a:rPr lang="en-US" sz="1400" b="1" dirty="0">
                <a:solidFill>
                  <a:srgbClr val="003366"/>
                </a:solidFill>
              </a:rPr>
              <a:t>Peer reviews are themselves peer reviewed, increasing and quantifying the quality of peer review.</a:t>
            </a:r>
            <a:endParaRPr lang="en-US" sz="1400" b="1" dirty="0"/>
          </a:p>
          <a:p>
            <a:br>
              <a:rPr lang="en-US" sz="1400" dirty="0"/>
            </a:br>
            <a:r>
              <a:rPr lang="en-US" sz="1400" b="1" dirty="0">
                <a:solidFill>
                  <a:srgbClr val="003366"/>
                </a:solidFill>
              </a:rPr>
              <a:t>The peer review process is available concurrently to all subscribing journals, with automated event tracking.</a:t>
            </a:r>
            <a:endParaRPr lang="en-US" sz="1400" b="1" dirty="0"/>
          </a:p>
          <a:p>
            <a:br>
              <a:rPr lang="en-US" sz="1400" dirty="0"/>
            </a:br>
            <a:r>
              <a:rPr lang="en-US" sz="1400" b="1" dirty="0">
                <a:solidFill>
                  <a:srgbClr val="003366"/>
                </a:solidFill>
              </a:rPr>
              <a:t>Authors may accept a direct publishing offer from subscribing journal, or choose to export the peer reviews to any journal of their choice.</a:t>
            </a:r>
            <a:endParaRPr lang="en-US" sz="1400" b="1" dirty="0"/>
          </a:p>
          <a:p>
            <a:br>
              <a:rPr lang="en-US" sz="1400" dirty="0"/>
            </a:br>
            <a:br>
              <a:rPr lang="en-US" sz="1400" dirty="0"/>
            </a:br>
            <a:r>
              <a:rPr lang="en-US" sz="1400" b="1" dirty="0">
                <a:solidFill>
                  <a:srgbClr val="000000"/>
                </a:solidFill>
              </a:rPr>
              <a:t>*Has published a peer reviewed scientific article in an established international journal, as first or corresponding author.</a:t>
            </a:r>
            <a:br>
              <a:rPr lang="en-US" sz="1400" dirty="0"/>
            </a:br>
            <a:r>
              <a:rPr lang="en-US" sz="1400" b="1" dirty="0">
                <a:solidFill>
                  <a:srgbClr val="000000"/>
                </a:solidFill>
              </a:rPr>
              <a:t>**Peers from the same institution, or who have co-authored articles with the authors within the last 3 years, are prohibited from engaging as reviewers.</a:t>
            </a:r>
            <a:endParaRPr lang="en-US" sz="1400" dirty="0">
              <a:effectLst/>
            </a:endParaRPr>
          </a:p>
        </p:txBody>
      </p:sp>
      <p:sp>
        <p:nvSpPr>
          <p:cNvPr id="5" name="Rectangle 4">
            <a:extLst>
              <a:ext uri="{FF2B5EF4-FFF2-40B4-BE49-F238E27FC236}">
                <a16:creationId xmlns:a16="http://schemas.microsoft.com/office/drawing/2014/main" id="{85D98539-3594-3449-B1EC-D929ADBE47EB}"/>
              </a:ext>
            </a:extLst>
          </p:cNvPr>
          <p:cNvSpPr/>
          <p:nvPr/>
        </p:nvSpPr>
        <p:spPr>
          <a:xfrm>
            <a:off x="3817344" y="5685553"/>
            <a:ext cx="6791899" cy="369332"/>
          </a:xfrm>
          <a:prstGeom prst="rect">
            <a:avLst/>
          </a:prstGeom>
        </p:spPr>
        <p:txBody>
          <a:bodyPr wrap="square">
            <a:spAutoFit/>
          </a:bodyPr>
          <a:lstStyle/>
          <a:p>
            <a:r>
              <a:rPr lang="en-US" dirty="0"/>
              <a:t>Unclear if it will succeed without major support.</a:t>
            </a:r>
          </a:p>
        </p:txBody>
      </p:sp>
    </p:spTree>
    <p:extLst>
      <p:ext uri="{BB962C8B-B14F-4D97-AF65-F5344CB8AC3E}">
        <p14:creationId xmlns:p14="http://schemas.microsoft.com/office/powerpoint/2010/main" val="278337306"/>
      </p:ext>
    </p:extLst>
  </p:cSld>
  <p:clrMapOvr>
    <a:masterClrMapping/>
  </p:clrMapOvr>
  <p:transition spd="slow" advTm="1000">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Should we petition PubMed to ‘Do More’?</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 name="Rectangle 6">
            <a:extLst>
              <a:ext uri="{FF2B5EF4-FFF2-40B4-BE49-F238E27FC236}">
                <a16:creationId xmlns:a16="http://schemas.microsoft.com/office/drawing/2014/main" id="{33247462-21D2-8149-86CD-ABC29AAE1919}"/>
              </a:ext>
            </a:extLst>
          </p:cNvPr>
          <p:cNvSpPr/>
          <p:nvPr/>
        </p:nvSpPr>
        <p:spPr>
          <a:xfrm>
            <a:off x="540794" y="1100940"/>
            <a:ext cx="8030329" cy="4093428"/>
          </a:xfrm>
          <a:prstGeom prst="rect">
            <a:avLst/>
          </a:prstGeom>
        </p:spPr>
        <p:txBody>
          <a:bodyPr wrap="square">
            <a:spAutoFit/>
          </a:bodyPr>
          <a:lstStyle/>
          <a:p>
            <a:r>
              <a:rPr lang="en-US" sz="2000" dirty="0"/>
              <a:t>●      PubMed is ‘Our’ platform for papers.  It would be a logical place for some improvements toward post-publication review.</a:t>
            </a:r>
          </a:p>
          <a:p>
            <a:endParaRPr lang="en-US" sz="2000" dirty="0"/>
          </a:p>
          <a:p>
            <a:r>
              <a:rPr lang="en-US" sz="2000" dirty="0"/>
              <a:t>●	Why is there no way to place ‘tokens’ on published papers so as that more than three people can ‘vote up’ an exceptional paper or ‘fail to vote up’ a lesser one, regardless of the journal published?  PubMed could be configured to do this.  It could have features (and, yea, downsides) of Yelp.</a:t>
            </a:r>
          </a:p>
          <a:p>
            <a:endParaRPr lang="en-US" sz="2000" dirty="0"/>
          </a:p>
          <a:p>
            <a:r>
              <a:rPr lang="en-US" sz="2000" dirty="0"/>
              <a:t>●	Relatedly, why can’t corresponding authors add modest ‘post-publication’ information to their papers, for public consumption?  (It could be marked as non peer-reviewed).  In short, we don’t publish paper copies anymore anyway—why do we still have historical restrictions of papers being ‘living manuscripts)</a:t>
            </a:r>
          </a:p>
        </p:txBody>
      </p:sp>
    </p:spTree>
    <p:extLst>
      <p:ext uri="{BB962C8B-B14F-4D97-AF65-F5344CB8AC3E}">
        <p14:creationId xmlns:p14="http://schemas.microsoft.com/office/powerpoint/2010/main" val="1607234622"/>
      </p:ext>
    </p:extLst>
  </p:cSld>
  <p:clrMapOvr>
    <a:masterClrMapping/>
  </p:clrMapOvr>
  <p:transition spd="slow" advTm="1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Overview</a:t>
            </a:r>
          </a:p>
        </p:txBody>
      </p:sp>
      <p:sp>
        <p:nvSpPr>
          <p:cNvPr id="4" name="TextBox 3"/>
          <p:cNvSpPr txBox="1"/>
          <p:nvPr/>
        </p:nvSpPr>
        <p:spPr>
          <a:xfrm>
            <a:off x="457200" y="923886"/>
            <a:ext cx="8686800" cy="4524315"/>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Helvetica Neue" charset="0"/>
                <a:ea typeface="Helvetica Neue" charset="0"/>
                <a:cs typeface="Helvetica Neue" charset="0"/>
              </a:rPr>
              <a:t>A brief introduction to the various goals of publishing </a:t>
            </a:r>
            <a:br>
              <a:rPr lang="en-US" dirty="0">
                <a:latin typeface="Helvetica Neue" charset="0"/>
                <a:ea typeface="Helvetica Neue" charset="0"/>
                <a:cs typeface="Helvetica Neue" charset="0"/>
              </a:rPr>
            </a:br>
            <a:r>
              <a:rPr lang="en-US" dirty="0">
                <a:latin typeface="Helvetica Neue" charset="0"/>
                <a:ea typeface="Helvetica Neue" charset="0"/>
                <a:cs typeface="Helvetica Neue" charset="0"/>
              </a:rPr>
              <a:t>	and their alignments. Consideration of human psychology.</a:t>
            </a:r>
          </a:p>
          <a:p>
            <a:pPr marL="342900" indent="-342900">
              <a:buFont typeface="Arial" panose="020B0604020202020204" pitchFamily="34" charset="0"/>
              <a:buChar char="•"/>
            </a:pPr>
            <a:r>
              <a:rPr lang="en-US" dirty="0">
                <a:latin typeface="Helvetica Neue" charset="0"/>
                <a:ea typeface="Helvetica Neue" charset="0"/>
                <a:cs typeface="Helvetica Neue" charset="0"/>
              </a:rPr>
              <a:t>The ”good” goals of peer review.</a:t>
            </a:r>
          </a:p>
          <a:p>
            <a:pPr marL="342900" indent="-342900">
              <a:buFont typeface="Arial" panose="020B0604020202020204" pitchFamily="34" charset="0"/>
              <a:buChar char="•"/>
            </a:pPr>
            <a:r>
              <a:rPr lang="en-US" dirty="0">
                <a:latin typeface="Helvetica Neue" charset="0"/>
                <a:ea typeface="Helvetica Neue" charset="0"/>
                <a:cs typeface="Helvetica Neue" charset="0"/>
              </a:rPr>
              <a:t>The un-desirable facets of peer-review.</a:t>
            </a:r>
          </a:p>
          <a:p>
            <a:pPr marL="285750" indent="-285750">
              <a:buFont typeface="Arial" panose="020B0604020202020204" pitchFamily="34" charset="0"/>
              <a:buChar char="•"/>
            </a:pPr>
            <a:endParaRPr lang="en-US" dirty="0">
              <a:latin typeface="Helvetica Neue" charset="0"/>
              <a:ea typeface="Helvetica Neue" charset="0"/>
              <a:cs typeface="Helvetica Neue" charset="0"/>
            </a:endParaRPr>
          </a:p>
          <a:p>
            <a:pPr marL="285750" indent="-285750">
              <a:buFont typeface="Arial" panose="020B0604020202020204" pitchFamily="34" charset="0"/>
              <a:buChar char="•"/>
            </a:pPr>
            <a:r>
              <a:rPr lang="en-US" dirty="0">
                <a:latin typeface="Helvetica Neue" charset="0"/>
                <a:ea typeface="Helvetica Neue" charset="0"/>
                <a:cs typeface="Helvetica Neue" charset="0"/>
              </a:rPr>
              <a:t>The Results of ‘Traditional’ Peer Review. </a:t>
            </a:r>
          </a:p>
          <a:p>
            <a:endParaRPr lang="en-US" dirty="0">
              <a:latin typeface="Helvetica Neue" charset="0"/>
              <a:ea typeface="Helvetica Neue" charset="0"/>
              <a:cs typeface="Helvetica Neue" charset="0"/>
            </a:endParaRPr>
          </a:p>
          <a:p>
            <a:pPr marL="342900" indent="-342900">
              <a:buFont typeface="Arial" panose="020B0604020202020204" pitchFamily="34" charset="0"/>
              <a:buChar char="•"/>
            </a:pPr>
            <a:r>
              <a:rPr lang="en-US" dirty="0">
                <a:latin typeface="Helvetica Neue" charset="0"/>
                <a:ea typeface="Helvetica Neue" charset="0"/>
                <a:cs typeface="Helvetica Neue" charset="0"/>
              </a:rPr>
              <a:t>One (partial?) solution set. Universal Principled Review v1. </a:t>
            </a:r>
          </a:p>
          <a:p>
            <a:pPr marL="800100" lvl="1" indent="-342900">
              <a:buFont typeface="Arial" panose="020B0604020202020204" pitchFamily="34" charset="0"/>
              <a:buChar char="•"/>
            </a:pPr>
            <a:r>
              <a:rPr lang="en-US" dirty="0">
                <a:latin typeface="Helvetica Neue" charset="0"/>
                <a:ea typeface="Helvetica Neue" charset="0"/>
                <a:cs typeface="Helvetica Neue" charset="0"/>
              </a:rPr>
              <a:t>Templated QC and distinct ‘Impact’ scoring.</a:t>
            </a:r>
          </a:p>
          <a:p>
            <a:pPr marL="800100" lvl="1" indent="-342900">
              <a:buFont typeface="Arial" panose="020B0604020202020204" pitchFamily="34" charset="0"/>
              <a:buChar char="•"/>
            </a:pPr>
            <a:r>
              <a:rPr lang="en-US" dirty="0">
                <a:latin typeface="Helvetica Neue" charset="0"/>
                <a:ea typeface="Helvetica Neue" charset="0"/>
                <a:cs typeface="Helvetica Neue" charset="0"/>
              </a:rPr>
              <a:t>Community-definitions of ‘bad behaviors’ and how to call them</a:t>
            </a:r>
            <a:br>
              <a:rPr lang="en-US" dirty="0">
                <a:latin typeface="Helvetica Neue" charset="0"/>
                <a:ea typeface="Helvetica Neue" charset="0"/>
                <a:cs typeface="Helvetica Neue" charset="0"/>
              </a:rPr>
            </a:br>
            <a:r>
              <a:rPr lang="en-US" dirty="0">
                <a:latin typeface="Helvetica Neue" charset="0"/>
                <a:ea typeface="Helvetica Neue" charset="0"/>
                <a:cs typeface="Helvetica Neue" charset="0"/>
              </a:rPr>
              <a:t>out and act on them (for authors, editors, reviewers).</a:t>
            </a:r>
          </a:p>
          <a:p>
            <a:pPr marL="800100" lvl="1" indent="-342900">
              <a:buFont typeface="Arial" panose="020B0604020202020204" pitchFamily="34" charset="0"/>
              <a:buChar char="•"/>
            </a:pPr>
            <a:r>
              <a:rPr lang="en-US" dirty="0">
                <a:latin typeface="Helvetica Neue" charset="0"/>
                <a:ea typeface="Helvetica Neue" charset="0"/>
                <a:cs typeface="Helvetica Neue" charset="0"/>
              </a:rPr>
              <a:t>Unlinking the reptilian brain?</a:t>
            </a:r>
          </a:p>
          <a:p>
            <a:pPr lvl="1"/>
            <a:endParaRPr lang="en-US" dirty="0">
              <a:latin typeface="Helvetica Neue" charset="0"/>
              <a:ea typeface="Helvetica Neue" charset="0"/>
              <a:cs typeface="Helvetica Neue" charset="0"/>
            </a:endParaRPr>
          </a:p>
          <a:p>
            <a:pPr marL="342900" indent="-342900">
              <a:buFont typeface="Arial" panose="020B0604020202020204" pitchFamily="34" charset="0"/>
              <a:buChar char="•"/>
            </a:pPr>
            <a:r>
              <a:rPr lang="en-US" dirty="0">
                <a:latin typeface="Helvetica Neue" charset="0"/>
                <a:ea typeface="Helvetica Neue" charset="0"/>
                <a:cs typeface="Helvetica Neue" charset="0"/>
              </a:rPr>
              <a:t>Reviewing in the next generation and the impacts  of technology/publication changes.</a:t>
            </a:r>
          </a:p>
          <a:p>
            <a:pPr marL="742950" lvl="1" indent="-285750">
              <a:buFont typeface="Arial" panose="020B0604020202020204" pitchFamily="34" charset="0"/>
              <a:buChar char="•"/>
            </a:pPr>
            <a:r>
              <a:rPr lang="en-US" dirty="0">
                <a:latin typeface="Helvetica Neue" charset="0"/>
                <a:ea typeface="Helvetica Neue" charset="0"/>
                <a:cs typeface="Helvetica Neue" charset="0"/>
              </a:rPr>
              <a:t>Pre-publication and post-’publication’ peer review</a:t>
            </a:r>
          </a:p>
        </p:txBody>
      </p:sp>
    </p:spTree>
    <p:extLst>
      <p:ext uri="{BB962C8B-B14F-4D97-AF65-F5344CB8AC3E}">
        <p14:creationId xmlns:p14="http://schemas.microsoft.com/office/powerpoint/2010/main" val="3515323297"/>
      </p:ext>
    </p:extLst>
  </p:cSld>
  <p:clrMapOvr>
    <a:masterClrMapping/>
  </p:clrMapOvr>
  <p:transition spd="slow" advTm="1000">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A best condition is that reviews help </a:t>
            </a:r>
            <a:r>
              <a:rPr lang="en-US" sz="1600" u="sng" dirty="0">
                <a:latin typeface="Helvetica Neue" panose="02000503000000020004" pitchFamily="2" charset="0"/>
                <a:ea typeface="Helvetica Neue" panose="02000503000000020004" pitchFamily="2" charset="0"/>
                <a:cs typeface="Helvetica Neue" panose="02000503000000020004" pitchFamily="2" charset="0"/>
              </a:rPr>
              <a:t>quality </a:t>
            </a:r>
            <a:r>
              <a:rPr lang="en-US" sz="1600" dirty="0">
                <a:latin typeface="Helvetica Neue" panose="02000503000000020004" pitchFamily="2" charset="0"/>
                <a:ea typeface="Helvetica Neue" panose="02000503000000020004" pitchFamily="2" charset="0"/>
                <a:cs typeface="Helvetica Neue" panose="02000503000000020004" pitchFamily="2" charset="0"/>
              </a:rPr>
              <a:t>experiments get seen and </a:t>
            </a:r>
            <a:br>
              <a:rPr lang="en-US" sz="1600" dirty="0">
                <a:latin typeface="Helvetica Neue" panose="02000503000000020004" pitchFamily="2" charset="0"/>
                <a:ea typeface="Helvetica Neue" panose="02000503000000020004" pitchFamily="2" charset="0"/>
                <a:cs typeface="Helvetica Neue" panose="02000503000000020004" pitchFamily="2" charset="0"/>
              </a:rPr>
            </a:br>
            <a:r>
              <a:rPr lang="en-US" sz="1600" u="sng" dirty="0">
                <a:latin typeface="Helvetica Neue" panose="02000503000000020004" pitchFamily="2" charset="0"/>
                <a:ea typeface="Helvetica Neue" panose="02000503000000020004" pitchFamily="2" charset="0"/>
                <a:cs typeface="Helvetica Neue" panose="02000503000000020004" pitchFamily="2" charset="0"/>
              </a:rPr>
              <a:t>reasonable perspectives</a:t>
            </a:r>
            <a:r>
              <a:rPr lang="en-US" sz="1600" dirty="0">
                <a:latin typeface="Helvetica Neue" panose="02000503000000020004" pitchFamily="2" charset="0"/>
                <a:ea typeface="Helvetica Neue" panose="02000503000000020004" pitchFamily="2" charset="0"/>
                <a:cs typeface="Helvetica Neue" panose="02000503000000020004" pitchFamily="2" charset="0"/>
              </a:rPr>
              <a:t> be advanced for public consumption.</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4" name="Picture 3" descr="A picture containing drawing&#10;&#10;Description automatically generated">
            <a:extLst>
              <a:ext uri="{FF2B5EF4-FFF2-40B4-BE49-F238E27FC236}">
                <a16:creationId xmlns:a16="http://schemas.microsoft.com/office/drawing/2014/main" id="{74B76DBA-2B9B-CD4A-9886-838F3995DB2D}"/>
              </a:ext>
            </a:extLst>
          </p:cNvPr>
          <p:cNvPicPr>
            <a:picLocks noChangeAspect="1"/>
          </p:cNvPicPr>
          <p:nvPr/>
        </p:nvPicPr>
        <p:blipFill>
          <a:blip r:embed="rId2"/>
          <a:stretch>
            <a:fillRect/>
          </a:stretch>
        </p:blipFill>
        <p:spPr>
          <a:xfrm>
            <a:off x="2127370" y="1593136"/>
            <a:ext cx="5130800" cy="2676939"/>
          </a:xfrm>
          <a:prstGeom prst="rect">
            <a:avLst/>
          </a:prstGeom>
          <a:ln w="28575">
            <a:solidFill>
              <a:schemeClr val="tx1"/>
            </a:solidFill>
          </a:ln>
        </p:spPr>
      </p:pic>
      <p:sp>
        <p:nvSpPr>
          <p:cNvPr id="2" name="Rectangle 1">
            <a:extLst>
              <a:ext uri="{FF2B5EF4-FFF2-40B4-BE49-F238E27FC236}">
                <a16:creationId xmlns:a16="http://schemas.microsoft.com/office/drawing/2014/main" id="{65293D57-0216-B748-8028-6E761E0F254F}"/>
              </a:ext>
            </a:extLst>
          </p:cNvPr>
          <p:cNvSpPr/>
          <p:nvPr/>
        </p:nvSpPr>
        <p:spPr>
          <a:xfrm>
            <a:off x="2127370" y="4659985"/>
            <a:ext cx="5654497" cy="400110"/>
          </a:xfrm>
          <a:prstGeom prst="rect">
            <a:avLst/>
          </a:prstGeom>
        </p:spPr>
        <p:txBody>
          <a:bodyPr wrap="none">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Write reviews ‘as if you will sign your name to it’</a:t>
            </a:r>
            <a:endParaRPr lang="en-US" sz="2000" dirty="0"/>
          </a:p>
        </p:txBody>
      </p:sp>
    </p:spTree>
    <p:extLst>
      <p:ext uri="{BB962C8B-B14F-4D97-AF65-F5344CB8AC3E}">
        <p14:creationId xmlns:p14="http://schemas.microsoft.com/office/powerpoint/2010/main" val="3283924617"/>
      </p:ext>
    </p:extLst>
  </p:cSld>
  <p:clrMapOvr>
    <a:masterClrMapping/>
  </p:clrMapOvr>
  <p:transition spd="slow" advTm="1000">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Contributors to this Perspective</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94372389"/>
      </p:ext>
    </p:extLst>
  </p:cSld>
  <p:clrMapOvr>
    <a:masterClrMapping/>
  </p:clrMapOvr>
  <p:transition spd="slow" advTm="1000">
    <p:fad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Additional References</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 name="Rectangle 1">
            <a:extLst>
              <a:ext uri="{FF2B5EF4-FFF2-40B4-BE49-F238E27FC236}">
                <a16:creationId xmlns:a16="http://schemas.microsoft.com/office/drawing/2014/main" id="{9CB66F7C-11C5-E042-9151-50D6A8364546}"/>
              </a:ext>
            </a:extLst>
          </p:cNvPr>
          <p:cNvSpPr/>
          <p:nvPr/>
        </p:nvSpPr>
        <p:spPr>
          <a:xfrm>
            <a:off x="457200" y="1100913"/>
            <a:ext cx="8074471" cy="4401205"/>
          </a:xfrm>
          <a:prstGeom prst="rect">
            <a:avLst/>
          </a:prstGeom>
        </p:spPr>
        <p:txBody>
          <a:bodyPr wrap="square">
            <a:spAutoFit/>
          </a:bodyPr>
          <a:lstStyle/>
          <a:p>
            <a:pPr marL="285750" indent="-285750">
              <a:buFont typeface="Arial" panose="020B0604020202020204" pitchFamily="34" charset="0"/>
              <a:buChar char="•"/>
            </a:pPr>
            <a:r>
              <a:rPr lang="en-US" dirty="0" err="1">
                <a:latin typeface="Calibri" panose="020F0502020204030204" pitchFamily="34" charset="0"/>
                <a:ea typeface="Calibri" panose="020F0502020204030204" pitchFamily="34" charset="0"/>
              </a:rPr>
              <a:t>Kaelin</a:t>
            </a:r>
            <a:r>
              <a:rPr lang="en-US" dirty="0">
                <a:latin typeface="Calibri" panose="020F0502020204030204" pitchFamily="34" charset="0"/>
                <a:ea typeface="Calibri" panose="020F0502020204030204" pitchFamily="34" charset="0"/>
              </a:rPr>
              <a:t>, W.G., Jr. (2017). Publish houses of brick, not mansions of straw. Nature</a:t>
            </a:r>
            <a:r>
              <a:rPr lang="en-US" i="1" dirty="0">
                <a:latin typeface="Calibri" panose="020F0502020204030204" pitchFamily="34" charset="0"/>
                <a:ea typeface="Calibri" panose="020F0502020204030204" pitchFamily="34" charset="0"/>
              </a:rPr>
              <a:t> 545</a:t>
            </a:r>
            <a:r>
              <a:rPr lang="en-US" dirty="0">
                <a:latin typeface="Calibri" panose="020F0502020204030204" pitchFamily="34" charset="0"/>
                <a:ea typeface="Calibri" panose="020F0502020204030204" pitchFamily="34" charset="0"/>
              </a:rPr>
              <a:t>, 387.</a:t>
            </a:r>
            <a:endParaRPr lang="en-US" sz="2800"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rPr>
              <a:t>NCB (2017). Principles of refereeing. Nat Cell Biol</a:t>
            </a:r>
            <a:r>
              <a:rPr lang="en-US" i="1" dirty="0">
                <a:latin typeface="Calibri" panose="020F0502020204030204" pitchFamily="34" charset="0"/>
                <a:ea typeface="Calibri" panose="020F0502020204030204" pitchFamily="34" charset="0"/>
              </a:rPr>
              <a:t> 19</a:t>
            </a:r>
            <a:r>
              <a:rPr lang="en-US" dirty="0">
                <a:latin typeface="Calibri" panose="020F0502020204030204" pitchFamily="34" charset="0"/>
                <a:ea typeface="Calibri" panose="020F0502020204030204" pitchFamily="34" charset="0"/>
              </a:rPr>
              <a:t>, 1005.</a:t>
            </a:r>
            <a:endParaRPr lang="en-US" sz="2800"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dirty="0" err="1">
                <a:latin typeface="Calibri" panose="020F0502020204030204" pitchFamily="34" charset="0"/>
                <a:ea typeface="Calibri" panose="020F0502020204030204" pitchFamily="34" charset="0"/>
              </a:rPr>
              <a:t>Ploegh</a:t>
            </a:r>
            <a:r>
              <a:rPr lang="en-US" dirty="0">
                <a:latin typeface="Calibri" panose="020F0502020204030204" pitchFamily="34" charset="0"/>
                <a:ea typeface="Calibri" panose="020F0502020204030204" pitchFamily="34" charset="0"/>
              </a:rPr>
              <a:t>, H. (2011). End the wasteful tyranny of reviewer experiments. Nature</a:t>
            </a:r>
            <a:r>
              <a:rPr lang="en-US" i="1" dirty="0">
                <a:latin typeface="Calibri" panose="020F0502020204030204" pitchFamily="34" charset="0"/>
                <a:ea typeface="Calibri" panose="020F0502020204030204" pitchFamily="34" charset="0"/>
              </a:rPr>
              <a:t> 472</a:t>
            </a:r>
            <a:r>
              <a:rPr lang="en-US" dirty="0">
                <a:latin typeface="Calibri" panose="020F0502020204030204" pitchFamily="34" charset="0"/>
                <a:ea typeface="Calibri" panose="020F0502020204030204" pitchFamily="34" charset="0"/>
              </a:rPr>
              <a:t>, 391.</a:t>
            </a:r>
            <a:endParaRPr lang="en-US" sz="2800"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dirty="0" err="1">
                <a:latin typeface="Calibri" panose="020F0502020204030204" pitchFamily="34" charset="0"/>
                <a:ea typeface="Calibri" panose="020F0502020204030204" pitchFamily="34" charset="0"/>
                <a:cs typeface="Times New Roman" panose="02020603050405020304" pitchFamily="18" charset="0"/>
              </a:rPr>
              <a:t>Rubriq</a:t>
            </a:r>
            <a:r>
              <a:rPr lang="en-US" dirty="0">
                <a:latin typeface="Calibri" panose="020F0502020204030204" pitchFamily="34" charset="0"/>
                <a:ea typeface="Calibri" panose="020F0502020204030204" pitchFamily="34" charset="0"/>
                <a:cs typeface="Times New Roman" panose="02020603050405020304" pitchFamily="18" charset="0"/>
              </a:rPr>
              <a:t> (2013). Peer Review: How We Found 15 Million Hours of Lost Time. AJE Scholar. </a:t>
            </a:r>
            <a:r>
              <a:rPr lang="en-US" u="sng" dirty="0">
                <a:solidFill>
                  <a:srgbClr val="954F72"/>
                </a:solidFill>
                <a:latin typeface="Calibri" panose="020F0502020204030204" pitchFamily="34" charset="0"/>
                <a:ea typeface="Calibri" panose="020F0502020204030204" pitchFamily="34" charset="0"/>
                <a:cs typeface="Calibri" panose="020F0502020204030204" pitchFamily="34" charset="0"/>
                <a:hlinkClick r:id="rId2" tooltip="https://urldefense.proofpoint.com/v2/url?u=https-3A__www.aje.com_arc_peer-2Dreview-2Dprocess-2D15-2Dmillion-2Dhours-2Dlost-2Dtime_&amp;d=DwMGaQ&amp;c=iORugZls2LlYyCAZRB3XLg&amp;r=uNjd3ocy6ZLr8d77fu-P0WAkLbnUyHMnAoXK-jobHMs&amp;m=d-qwVjLU8ky5ebVKiTnewdtT8lf0sfhTqN5YUGOVW7"/>
              </a:rPr>
              <a:t>https://www.aje.com/arc/peer-review-process-15-million-hours-lost-time/</a:t>
            </a:r>
            <a:endParaRPr lang="en-US" u="sng" dirty="0">
              <a:solidFill>
                <a:srgbClr val="954F72"/>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Stern BM and O'Shea EK. </a:t>
            </a:r>
            <a:r>
              <a:rPr lang="en-US" dirty="0">
                <a:latin typeface="Calibri" panose="020F0502020204030204" pitchFamily="34" charset="0"/>
                <a:cs typeface="Calibri" panose="020F0502020204030204" pitchFamily="34" charset="0"/>
                <a:hlinkClick r:id="rId3"/>
              </a:rPr>
              <a:t>A proposal for the future of scientific publishing in the life sciences. </a:t>
            </a:r>
            <a:r>
              <a:rPr lang="en-US" dirty="0" err="1">
                <a:latin typeface="Calibri" panose="020F0502020204030204" pitchFamily="34" charset="0"/>
                <a:cs typeface="Calibri" panose="020F0502020204030204" pitchFamily="34" charset="0"/>
              </a:rPr>
              <a:t>PLoS</a:t>
            </a:r>
            <a:r>
              <a:rPr lang="en-US" dirty="0">
                <a:latin typeface="Calibri" panose="020F0502020204030204" pitchFamily="34" charset="0"/>
                <a:cs typeface="Calibri" panose="020F0502020204030204" pitchFamily="34" charset="0"/>
              </a:rPr>
              <a:t> Biol 2019. PMID 30753179</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Walter, P and Mullins D. On Publishing and the Sneetches: A Wake-up Call? </a:t>
            </a:r>
            <a:r>
              <a:rPr lang="en-US" dirty="0">
                <a:latin typeface="Calibri" panose="020F0502020204030204" pitchFamily="34" charset="0"/>
                <a:cs typeface="Calibri" panose="020F0502020204030204" pitchFamily="34" charset="0"/>
                <a:hlinkClick r:id="rId4"/>
              </a:rPr>
              <a:t>https://www.ascb.org/publications-columns/presidents-column/on-publishing-and-the-sneetches-a-wake-up-call-november-december-2016-newsletter/</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8736388"/>
      </p:ext>
    </p:extLst>
  </p:cSld>
  <p:clrMapOvr>
    <a:masterClrMapping/>
  </p:clrMapOvr>
  <p:transition spd="slow" advTm="10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A Primer to the Playing Field</a:t>
            </a:r>
          </a:p>
        </p:txBody>
      </p:sp>
      <p:sp>
        <p:nvSpPr>
          <p:cNvPr id="3" name="Rectangle 2">
            <a:extLst>
              <a:ext uri="{FF2B5EF4-FFF2-40B4-BE49-F238E27FC236}">
                <a16:creationId xmlns:a16="http://schemas.microsoft.com/office/drawing/2014/main" id="{436C8565-3378-7B40-9C6F-DDAEA062CDEC}"/>
              </a:ext>
            </a:extLst>
          </p:cNvPr>
          <p:cNvSpPr/>
          <p:nvPr/>
        </p:nvSpPr>
        <p:spPr>
          <a:xfrm>
            <a:off x="544405" y="840243"/>
            <a:ext cx="8419171" cy="369332"/>
          </a:xfrm>
          <a:prstGeom prst="rect">
            <a:avLst/>
          </a:prstGeom>
        </p:spPr>
        <p:txBody>
          <a:bodyPr wrap="square">
            <a:spAutoFit/>
          </a:bodyPr>
          <a:lstStyle/>
          <a:p>
            <a:r>
              <a:rPr lang="en-US" dirty="0">
                <a:latin typeface="Helvetica Neue" charset="0"/>
                <a:ea typeface="Helvetica Neue" charset="0"/>
                <a:cs typeface="Helvetica Neue" charset="0"/>
              </a:rPr>
              <a:t>Peer Review Takes Place Against a Backdrop of the Publishing Industry.  </a:t>
            </a:r>
          </a:p>
        </p:txBody>
      </p:sp>
      <p:sp>
        <p:nvSpPr>
          <p:cNvPr id="5" name="Rectangle 4">
            <a:extLst>
              <a:ext uri="{FF2B5EF4-FFF2-40B4-BE49-F238E27FC236}">
                <a16:creationId xmlns:a16="http://schemas.microsoft.com/office/drawing/2014/main" id="{62D68A8D-54CC-F44A-A3D7-BDF342D1393A}"/>
              </a:ext>
            </a:extLst>
          </p:cNvPr>
          <p:cNvSpPr/>
          <p:nvPr/>
        </p:nvSpPr>
        <p:spPr>
          <a:xfrm>
            <a:off x="544405" y="1161127"/>
            <a:ext cx="7756200" cy="2062103"/>
          </a:xfrm>
          <a:prstGeom prst="rect">
            <a:avLst/>
          </a:prstGeom>
        </p:spPr>
        <p:txBody>
          <a:bodyPr wrap="square">
            <a:spAutoFit/>
          </a:bodyPr>
          <a:lstStyle/>
          <a:p>
            <a:pPr marL="285750" indent="-285750">
              <a:buFont typeface="Arial" panose="020B0604020202020204" pitchFamily="34" charset="0"/>
              <a:buChar char="•"/>
            </a:pPr>
            <a:r>
              <a:rPr lang="en-US" sz="1600" dirty="0">
                <a:latin typeface="Helvetica Neue" charset="0"/>
                <a:ea typeface="Helvetica Neue" charset="0"/>
                <a:cs typeface="Helvetica Neue" charset="0"/>
              </a:rPr>
              <a:t>This industry has served us to help prioritize and categorize (curate) science. </a:t>
            </a:r>
          </a:p>
          <a:p>
            <a:pPr marL="285750" indent="-285750">
              <a:buFont typeface="Arial" panose="020B0604020202020204" pitchFamily="34" charset="0"/>
              <a:buChar char="•"/>
            </a:pPr>
            <a:r>
              <a:rPr lang="en-US" sz="1600" dirty="0">
                <a:latin typeface="Helvetica Neue" charset="0"/>
                <a:ea typeface="Helvetica Neue" charset="0"/>
                <a:cs typeface="Helvetica Neue" charset="0"/>
              </a:rPr>
              <a:t>Their goals include providing us with curation both:</a:t>
            </a:r>
          </a:p>
          <a:p>
            <a:pPr marL="742950" lvl="1" indent="-285750">
              <a:buFont typeface="Arial" panose="020B0604020202020204" pitchFamily="34" charset="0"/>
              <a:buChar char="•"/>
            </a:pPr>
            <a:r>
              <a:rPr lang="en-US" sz="1600" dirty="0">
                <a:latin typeface="Helvetica Neue" charset="0"/>
                <a:ea typeface="Helvetica Neue" charset="0"/>
                <a:cs typeface="Helvetica Neue" charset="0"/>
              </a:rPr>
              <a:t>to a known level (here, scientists interests are aligned since we like to know where to look for high quality—this is helpful)</a:t>
            </a:r>
          </a:p>
          <a:p>
            <a:pPr marL="742950" lvl="1" indent="-285750">
              <a:buFont typeface="Arial" panose="020B0604020202020204" pitchFamily="34" charset="0"/>
              <a:buChar char="•"/>
            </a:pPr>
            <a:r>
              <a:rPr lang="en-US" sz="1600" dirty="0">
                <a:latin typeface="Helvetica Neue" charset="0"/>
                <a:ea typeface="Helvetica Neue" charset="0"/>
                <a:cs typeface="Helvetica Neue" charset="0"/>
              </a:rPr>
              <a:t>to the </a:t>
            </a:r>
            <a:r>
              <a:rPr lang="en-US" sz="1600" i="1" dirty="0">
                <a:latin typeface="Helvetica Neue" charset="0"/>
                <a:ea typeface="Helvetica Neue" charset="0"/>
                <a:cs typeface="Helvetica Neue" charset="0"/>
              </a:rPr>
              <a:t>highest</a:t>
            </a:r>
            <a:r>
              <a:rPr lang="en-US" sz="1600" dirty="0">
                <a:latin typeface="Helvetica Neue" charset="0"/>
                <a:ea typeface="Helvetica Neue" charset="0"/>
                <a:cs typeface="Helvetica Neue" charset="0"/>
              </a:rPr>
              <a:t> level </a:t>
            </a:r>
          </a:p>
          <a:p>
            <a:pPr marL="1200150" lvl="2" indent="-285750">
              <a:buFont typeface="Arial" panose="020B0604020202020204" pitchFamily="34" charset="0"/>
              <a:buChar char="•"/>
            </a:pPr>
            <a:r>
              <a:rPr lang="en-US" sz="1600" dirty="0">
                <a:latin typeface="Helvetica Neue" charset="0"/>
                <a:ea typeface="Helvetica Neue" charset="0"/>
                <a:cs typeface="Helvetica Neue" charset="0"/>
              </a:rPr>
              <a:t>Increasing their ‘impact’ serves their ‘business interests’ which are not necessarily aligned with ours.  </a:t>
            </a:r>
          </a:p>
          <a:p>
            <a:pPr marL="1657350" lvl="3" indent="-285750">
              <a:buFont typeface="Arial" panose="020B0604020202020204" pitchFamily="34" charset="0"/>
              <a:buChar char="•"/>
            </a:pPr>
            <a:r>
              <a:rPr lang="en-US" sz="1600" dirty="0">
                <a:latin typeface="Helvetica Neue" charset="0"/>
                <a:ea typeface="Helvetica Neue" charset="0"/>
                <a:cs typeface="Helvetica Neue" charset="0"/>
              </a:rPr>
              <a:t>More impact=more subscriptions=more advertising revenue.</a:t>
            </a:r>
            <a:endParaRPr lang="en-US" sz="1600" dirty="0"/>
          </a:p>
        </p:txBody>
      </p:sp>
      <p:sp>
        <p:nvSpPr>
          <p:cNvPr id="7" name="Rectangle 6">
            <a:extLst>
              <a:ext uri="{FF2B5EF4-FFF2-40B4-BE49-F238E27FC236}">
                <a16:creationId xmlns:a16="http://schemas.microsoft.com/office/drawing/2014/main" id="{67DDE452-BC7A-0346-9853-40F5FDF19269}"/>
              </a:ext>
            </a:extLst>
          </p:cNvPr>
          <p:cNvSpPr/>
          <p:nvPr/>
        </p:nvSpPr>
        <p:spPr>
          <a:xfrm>
            <a:off x="117087" y="5849035"/>
            <a:ext cx="9026913" cy="261610"/>
          </a:xfrm>
          <a:prstGeom prst="rect">
            <a:avLst/>
          </a:prstGeom>
        </p:spPr>
        <p:txBody>
          <a:bodyPr wrap="square">
            <a:spAutoFit/>
          </a:bodyPr>
          <a:lstStyle/>
          <a:p>
            <a:r>
              <a:rPr lang="en-US" sz="1100" dirty="0"/>
              <a:t>See also:  </a:t>
            </a:r>
            <a:r>
              <a:rPr lang="en-US" sz="1100" dirty="0">
                <a:hlinkClick r:id="rId3"/>
              </a:rPr>
              <a:t>https://www.slideshare.net/StephanieDawson1/publishing-berlin-25thesc140917short</a:t>
            </a:r>
            <a:r>
              <a:rPr lang="en-US" sz="1100" dirty="0"/>
              <a:t>  and </a:t>
            </a:r>
            <a:r>
              <a:rPr lang="en-US" sz="1100" dirty="0">
                <a:hlinkClick r:id="rId4"/>
              </a:rPr>
              <a:t>Publishing and Sneetches</a:t>
            </a:r>
            <a:endParaRPr lang="en-US" sz="1100" dirty="0"/>
          </a:p>
        </p:txBody>
      </p:sp>
      <p:sp>
        <p:nvSpPr>
          <p:cNvPr id="2" name="Oval 1">
            <a:extLst>
              <a:ext uri="{FF2B5EF4-FFF2-40B4-BE49-F238E27FC236}">
                <a16:creationId xmlns:a16="http://schemas.microsoft.com/office/drawing/2014/main" id="{D7B76113-660C-214A-975E-01C4F70D9224}"/>
              </a:ext>
            </a:extLst>
          </p:cNvPr>
          <p:cNvSpPr/>
          <p:nvPr/>
        </p:nvSpPr>
        <p:spPr>
          <a:xfrm>
            <a:off x="117087" y="3025064"/>
            <a:ext cx="1388851" cy="139545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Scientists</a:t>
            </a:r>
          </a:p>
          <a:p>
            <a:pPr algn="ctr"/>
            <a:r>
              <a:rPr lang="en-US" sz="1200" dirty="0"/>
              <a:t>(Producers)</a:t>
            </a:r>
          </a:p>
        </p:txBody>
      </p:sp>
      <p:sp>
        <p:nvSpPr>
          <p:cNvPr id="8" name="Oval 7">
            <a:extLst>
              <a:ext uri="{FF2B5EF4-FFF2-40B4-BE49-F238E27FC236}">
                <a16:creationId xmlns:a16="http://schemas.microsoft.com/office/drawing/2014/main" id="{9A6B6913-FF5F-9446-9789-37F441B1400B}"/>
              </a:ext>
            </a:extLst>
          </p:cNvPr>
          <p:cNvSpPr/>
          <p:nvPr/>
        </p:nvSpPr>
        <p:spPr>
          <a:xfrm>
            <a:off x="6587428" y="3288166"/>
            <a:ext cx="1029698" cy="1043395"/>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900" dirty="0">
                <a:solidFill>
                  <a:prstClr val="white"/>
                </a:solidFill>
              </a:rPr>
              <a:t>Advertisers</a:t>
            </a:r>
          </a:p>
        </p:txBody>
      </p:sp>
      <p:sp>
        <p:nvSpPr>
          <p:cNvPr id="9" name="Oval 8">
            <a:extLst>
              <a:ext uri="{FF2B5EF4-FFF2-40B4-BE49-F238E27FC236}">
                <a16:creationId xmlns:a16="http://schemas.microsoft.com/office/drawing/2014/main" id="{85EE6004-6772-A747-A076-A2761A9865BA}"/>
              </a:ext>
            </a:extLst>
          </p:cNvPr>
          <p:cNvSpPr/>
          <p:nvPr/>
        </p:nvSpPr>
        <p:spPr>
          <a:xfrm>
            <a:off x="3608998" y="3207234"/>
            <a:ext cx="1398321" cy="142573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Journal</a:t>
            </a:r>
          </a:p>
          <a:p>
            <a:pPr algn="ctr"/>
            <a:r>
              <a:rPr lang="en-US" sz="700" dirty="0"/>
              <a:t>(Curators)</a:t>
            </a:r>
          </a:p>
        </p:txBody>
      </p:sp>
      <p:cxnSp>
        <p:nvCxnSpPr>
          <p:cNvPr id="10" name="Straight Arrow Connector 9">
            <a:extLst>
              <a:ext uri="{FF2B5EF4-FFF2-40B4-BE49-F238E27FC236}">
                <a16:creationId xmlns:a16="http://schemas.microsoft.com/office/drawing/2014/main" id="{546417F2-E10A-0043-BDEF-FE272F8ECF48}"/>
              </a:ext>
            </a:extLst>
          </p:cNvPr>
          <p:cNvCxnSpPr>
            <a:cxnSpLocks/>
            <a:stCxn id="8" idx="2"/>
            <a:endCxn id="9" idx="6"/>
          </p:cNvCxnSpPr>
          <p:nvPr/>
        </p:nvCxnSpPr>
        <p:spPr>
          <a:xfrm flipH="1">
            <a:off x="5007319" y="3809864"/>
            <a:ext cx="1580109" cy="1102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B783F06D-8752-A949-8ACC-BBD3CB10E7EA}"/>
              </a:ext>
            </a:extLst>
          </p:cNvPr>
          <p:cNvSpPr txBox="1"/>
          <p:nvPr/>
        </p:nvSpPr>
        <p:spPr>
          <a:xfrm rot="21195625">
            <a:off x="5101350" y="3538128"/>
            <a:ext cx="309700" cy="369332"/>
          </a:xfrm>
          <a:prstGeom prst="rect">
            <a:avLst/>
          </a:prstGeom>
          <a:noFill/>
        </p:spPr>
        <p:txBody>
          <a:bodyPr wrap="none" rtlCol="0">
            <a:spAutoFit/>
          </a:bodyPr>
          <a:lstStyle/>
          <a:p>
            <a:r>
              <a:rPr lang="en-US" dirty="0"/>
              <a:t>$</a:t>
            </a:r>
          </a:p>
        </p:txBody>
      </p:sp>
      <p:sp>
        <p:nvSpPr>
          <p:cNvPr id="12" name="Rectangle 11">
            <a:extLst>
              <a:ext uri="{FF2B5EF4-FFF2-40B4-BE49-F238E27FC236}">
                <a16:creationId xmlns:a16="http://schemas.microsoft.com/office/drawing/2014/main" id="{C6A669A5-2187-654F-9553-3AF8079353D6}"/>
              </a:ext>
            </a:extLst>
          </p:cNvPr>
          <p:cNvSpPr/>
          <p:nvPr/>
        </p:nvSpPr>
        <p:spPr>
          <a:xfrm rot="21415824">
            <a:off x="5296472" y="3473485"/>
            <a:ext cx="1346816" cy="369332"/>
          </a:xfrm>
          <a:prstGeom prst="rect">
            <a:avLst/>
          </a:prstGeom>
        </p:spPr>
        <p:txBody>
          <a:bodyPr wrap="square">
            <a:spAutoFit/>
          </a:bodyPr>
          <a:lstStyle/>
          <a:p>
            <a:r>
              <a:rPr lang="en-US" dirty="0"/>
              <a:t>(</a:t>
            </a:r>
            <a:r>
              <a:rPr lang="en-US" dirty="0">
                <a:sym typeface="Symbol" pitchFamily="2" charset="2"/>
              </a:rPr>
              <a:t> </a:t>
            </a:r>
            <a:r>
              <a:rPr lang="en-US" dirty="0"/>
              <a:t>‘Impact’)</a:t>
            </a:r>
          </a:p>
        </p:txBody>
      </p:sp>
      <p:cxnSp>
        <p:nvCxnSpPr>
          <p:cNvPr id="13" name="Straight Arrow Connector 12">
            <a:extLst>
              <a:ext uri="{FF2B5EF4-FFF2-40B4-BE49-F238E27FC236}">
                <a16:creationId xmlns:a16="http://schemas.microsoft.com/office/drawing/2014/main" id="{624E29CF-0F19-CE44-9501-FA6608119180}"/>
              </a:ext>
            </a:extLst>
          </p:cNvPr>
          <p:cNvCxnSpPr>
            <a:cxnSpLocks/>
            <a:stCxn id="2" idx="6"/>
            <a:endCxn id="9" idx="2"/>
          </p:cNvCxnSpPr>
          <p:nvPr/>
        </p:nvCxnSpPr>
        <p:spPr>
          <a:xfrm>
            <a:off x="1505938" y="3722794"/>
            <a:ext cx="2103060" cy="1973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24F22086-715A-484F-8F49-289870AB9E77}"/>
              </a:ext>
            </a:extLst>
          </p:cNvPr>
          <p:cNvSpPr/>
          <p:nvPr/>
        </p:nvSpPr>
        <p:spPr>
          <a:xfrm rot="357490">
            <a:off x="1968155" y="3459927"/>
            <a:ext cx="970137" cy="369332"/>
          </a:xfrm>
          <a:prstGeom prst="rect">
            <a:avLst/>
          </a:prstGeom>
        </p:spPr>
        <p:txBody>
          <a:bodyPr wrap="none">
            <a:spAutoFit/>
          </a:bodyPr>
          <a:lstStyle/>
          <a:p>
            <a:r>
              <a:rPr lang="en-US" dirty="0"/>
              <a:t>Content</a:t>
            </a:r>
          </a:p>
        </p:txBody>
      </p:sp>
      <p:sp>
        <p:nvSpPr>
          <p:cNvPr id="17" name="Oval 16">
            <a:extLst>
              <a:ext uri="{FF2B5EF4-FFF2-40B4-BE49-F238E27FC236}">
                <a16:creationId xmlns:a16="http://schemas.microsoft.com/office/drawing/2014/main" id="{AFDED3EB-535E-2A4A-93BB-AAE308D65585}"/>
              </a:ext>
            </a:extLst>
          </p:cNvPr>
          <p:cNvSpPr/>
          <p:nvPr/>
        </p:nvSpPr>
        <p:spPr>
          <a:xfrm>
            <a:off x="6671587" y="4425270"/>
            <a:ext cx="1437138" cy="1423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Scientists</a:t>
            </a:r>
          </a:p>
          <a:p>
            <a:pPr algn="ctr"/>
            <a:r>
              <a:rPr lang="en-US" sz="1050" dirty="0"/>
              <a:t>(Subscribers)</a:t>
            </a:r>
          </a:p>
        </p:txBody>
      </p:sp>
      <p:cxnSp>
        <p:nvCxnSpPr>
          <p:cNvPr id="18" name="Straight Arrow Connector 17">
            <a:extLst>
              <a:ext uri="{FF2B5EF4-FFF2-40B4-BE49-F238E27FC236}">
                <a16:creationId xmlns:a16="http://schemas.microsoft.com/office/drawing/2014/main" id="{6DB1AA16-EA8B-8647-8445-E1E88D6A6D58}"/>
              </a:ext>
            </a:extLst>
          </p:cNvPr>
          <p:cNvCxnSpPr>
            <a:cxnSpLocks/>
            <a:stCxn id="17" idx="2"/>
          </p:cNvCxnSpPr>
          <p:nvPr/>
        </p:nvCxnSpPr>
        <p:spPr>
          <a:xfrm flipH="1" flipV="1">
            <a:off x="4737375" y="4477223"/>
            <a:ext cx="1934212" cy="6599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E9AD01AA-98D3-1144-ADD1-7F57BB03F740}"/>
              </a:ext>
            </a:extLst>
          </p:cNvPr>
          <p:cNvSpPr/>
          <p:nvPr/>
        </p:nvSpPr>
        <p:spPr>
          <a:xfrm rot="1233527">
            <a:off x="4923785" y="4260658"/>
            <a:ext cx="559769" cy="369332"/>
          </a:xfrm>
          <a:prstGeom prst="rect">
            <a:avLst/>
          </a:prstGeom>
        </p:spPr>
        <p:txBody>
          <a:bodyPr wrap="none">
            <a:spAutoFit/>
          </a:bodyPr>
          <a:lstStyle/>
          <a:p>
            <a:r>
              <a:rPr lang="en-US" dirty="0"/>
              <a:t>$$$</a:t>
            </a:r>
          </a:p>
        </p:txBody>
      </p:sp>
      <p:sp>
        <p:nvSpPr>
          <p:cNvPr id="22" name="Rectangle 21">
            <a:extLst>
              <a:ext uri="{FF2B5EF4-FFF2-40B4-BE49-F238E27FC236}">
                <a16:creationId xmlns:a16="http://schemas.microsoft.com/office/drawing/2014/main" id="{7D94C65B-D763-5948-AFF5-6F3757A0A5B8}"/>
              </a:ext>
            </a:extLst>
          </p:cNvPr>
          <p:cNvSpPr/>
          <p:nvPr/>
        </p:nvSpPr>
        <p:spPr>
          <a:xfrm rot="1079472">
            <a:off x="5360729" y="4489846"/>
            <a:ext cx="1251625" cy="369332"/>
          </a:xfrm>
          <a:prstGeom prst="rect">
            <a:avLst/>
          </a:prstGeom>
        </p:spPr>
        <p:txBody>
          <a:bodyPr wrap="none">
            <a:spAutoFit/>
          </a:bodyPr>
          <a:lstStyle/>
          <a:p>
            <a:r>
              <a:rPr lang="en-US" dirty="0"/>
              <a:t>(</a:t>
            </a:r>
            <a:r>
              <a:rPr lang="en-US" dirty="0">
                <a:sym typeface="Symbol" pitchFamily="2" charset="2"/>
              </a:rPr>
              <a:t> </a:t>
            </a:r>
            <a:r>
              <a:rPr lang="en-US" dirty="0"/>
              <a:t>‘Impact’)</a:t>
            </a:r>
          </a:p>
        </p:txBody>
      </p:sp>
      <p:sp>
        <p:nvSpPr>
          <p:cNvPr id="24" name="Oval 23">
            <a:extLst>
              <a:ext uri="{FF2B5EF4-FFF2-40B4-BE49-F238E27FC236}">
                <a16:creationId xmlns:a16="http://schemas.microsoft.com/office/drawing/2014/main" id="{16068634-0530-8D40-9825-2C38859D8715}"/>
              </a:ext>
            </a:extLst>
          </p:cNvPr>
          <p:cNvSpPr/>
          <p:nvPr/>
        </p:nvSpPr>
        <p:spPr>
          <a:xfrm>
            <a:off x="2200625" y="4424762"/>
            <a:ext cx="1388851" cy="139545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Scientists</a:t>
            </a:r>
          </a:p>
          <a:p>
            <a:pPr algn="ctr"/>
            <a:r>
              <a:rPr lang="en-US" sz="1200" dirty="0"/>
              <a:t>(Reviewers)</a:t>
            </a:r>
          </a:p>
        </p:txBody>
      </p:sp>
      <p:sp>
        <p:nvSpPr>
          <p:cNvPr id="26" name="Freeform 25">
            <a:extLst>
              <a:ext uri="{FF2B5EF4-FFF2-40B4-BE49-F238E27FC236}">
                <a16:creationId xmlns:a16="http://schemas.microsoft.com/office/drawing/2014/main" id="{EA5CECAF-DB2D-1148-B8AB-50CA1F3E96A0}"/>
              </a:ext>
            </a:extLst>
          </p:cNvPr>
          <p:cNvSpPr/>
          <p:nvPr/>
        </p:nvSpPr>
        <p:spPr>
          <a:xfrm>
            <a:off x="3482943" y="4377450"/>
            <a:ext cx="550068" cy="456865"/>
          </a:xfrm>
          <a:custGeom>
            <a:avLst/>
            <a:gdLst>
              <a:gd name="connsiteX0" fmla="*/ 545451 w 550068"/>
              <a:gd name="connsiteY0" fmla="*/ 220159 h 456865"/>
              <a:gd name="connsiteX1" fmla="*/ 476440 w 550068"/>
              <a:gd name="connsiteY1" fmla="*/ 453072 h 456865"/>
              <a:gd name="connsiteX2" fmla="*/ 36493 w 550068"/>
              <a:gd name="connsiteY2" fmla="*/ 340929 h 456865"/>
              <a:gd name="connsiteX3" fmla="*/ 53746 w 550068"/>
              <a:gd name="connsiteY3" fmla="*/ 39004 h 456865"/>
              <a:gd name="connsiteX4" fmla="*/ 286659 w 550068"/>
              <a:gd name="connsiteY4" fmla="*/ 13125 h 45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8" h="456865">
                <a:moveTo>
                  <a:pt x="545451" y="220159"/>
                </a:moveTo>
                <a:cubicBezTo>
                  <a:pt x="553358" y="326551"/>
                  <a:pt x="561266" y="432944"/>
                  <a:pt x="476440" y="453072"/>
                </a:cubicBezTo>
                <a:cubicBezTo>
                  <a:pt x="391614" y="473200"/>
                  <a:pt x="106942" y="409940"/>
                  <a:pt x="36493" y="340929"/>
                </a:cubicBezTo>
                <a:cubicBezTo>
                  <a:pt x="-33956" y="271918"/>
                  <a:pt x="12052" y="93638"/>
                  <a:pt x="53746" y="39004"/>
                </a:cubicBezTo>
                <a:cubicBezTo>
                  <a:pt x="95440" y="-15630"/>
                  <a:pt x="191049" y="-1253"/>
                  <a:pt x="286659" y="13125"/>
                </a:cubicBezTo>
              </a:path>
            </a:pathLst>
          </a:custGeom>
          <a:noFill/>
          <a:ln w="38100">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0874AAC-7BD9-5A40-98ED-626A70019631}"/>
              </a:ext>
            </a:extLst>
          </p:cNvPr>
          <p:cNvSpPr/>
          <p:nvPr/>
        </p:nvSpPr>
        <p:spPr>
          <a:xfrm rot="357490">
            <a:off x="3543443" y="4867092"/>
            <a:ext cx="1488806" cy="646331"/>
          </a:xfrm>
          <a:prstGeom prst="rect">
            <a:avLst/>
          </a:prstGeom>
        </p:spPr>
        <p:txBody>
          <a:bodyPr wrap="none">
            <a:spAutoFit/>
          </a:bodyPr>
          <a:lstStyle/>
          <a:p>
            <a:r>
              <a:rPr lang="en-US" dirty="0"/>
              <a:t>Opinions</a:t>
            </a:r>
          </a:p>
          <a:p>
            <a:r>
              <a:rPr lang="en-US" dirty="0"/>
              <a:t>(Peer-Review)</a:t>
            </a:r>
          </a:p>
        </p:txBody>
      </p:sp>
    </p:spTree>
    <p:extLst>
      <p:ext uri="{BB962C8B-B14F-4D97-AF65-F5344CB8AC3E}">
        <p14:creationId xmlns:p14="http://schemas.microsoft.com/office/powerpoint/2010/main" val="1294499383"/>
      </p:ext>
    </p:extLst>
  </p:cSld>
  <p:clrMapOvr>
    <a:masterClrMapping/>
  </p:clrMapOvr>
  <p:transition spd="slow" advTm="100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Definitions: Quality and two kinds of Impact</a:t>
            </a:r>
          </a:p>
        </p:txBody>
      </p:sp>
      <p:sp>
        <p:nvSpPr>
          <p:cNvPr id="2" name="Rectangle 1">
            <a:extLst>
              <a:ext uri="{FF2B5EF4-FFF2-40B4-BE49-F238E27FC236}">
                <a16:creationId xmlns:a16="http://schemas.microsoft.com/office/drawing/2014/main" id="{B70F5744-8128-3649-BF90-7CD2F1174FE6}"/>
              </a:ext>
            </a:extLst>
          </p:cNvPr>
          <p:cNvSpPr/>
          <p:nvPr/>
        </p:nvSpPr>
        <p:spPr>
          <a:xfrm>
            <a:off x="457200" y="1688248"/>
            <a:ext cx="8229600" cy="1107996"/>
          </a:xfrm>
          <a:prstGeom prst="rect">
            <a:avLst/>
          </a:prstGeom>
        </p:spPr>
        <p:txBody>
          <a:bodyPr wrap="square">
            <a:spAutoFit/>
          </a:bodyPr>
          <a:lstStyle/>
          <a:p>
            <a:pPr marL="342900" indent="-342900">
              <a:buFont typeface="Arial" panose="020B0604020202020204" pitchFamily="34" charset="0"/>
              <a:buChar char="•"/>
            </a:pPr>
            <a:r>
              <a:rPr lang="en-US" sz="2400" b="1" dirty="0">
                <a:latin typeface="Calibri" panose="020F0502020204030204" pitchFamily="34" charset="0"/>
                <a:ea typeface="Helvetica Neue" charset="0"/>
                <a:cs typeface="Calibri" panose="020F0502020204030204" pitchFamily="34" charset="0"/>
              </a:rPr>
              <a:t>Actual Impact </a:t>
            </a:r>
            <a:r>
              <a:rPr lang="en-US" dirty="0">
                <a:latin typeface="Calibri" panose="020F0502020204030204" pitchFamily="34" charset="0"/>
                <a:ea typeface="Helvetica Neue" charset="0"/>
                <a:cs typeface="Calibri" panose="020F0502020204030204" pitchFamily="34" charset="0"/>
              </a:rPr>
              <a:t>(your paper actually moves the field)</a:t>
            </a:r>
          </a:p>
          <a:p>
            <a:pPr marL="342900" indent="-342900">
              <a:buFont typeface="Arial" panose="020B0604020202020204" pitchFamily="34" charset="0"/>
              <a:buChar char="•"/>
            </a:pPr>
            <a:r>
              <a:rPr lang="en-US" sz="2400" b="1" dirty="0">
                <a:latin typeface="Calibri" panose="020F0502020204030204" pitchFamily="34" charset="0"/>
                <a:ea typeface="Helvetica Neue" charset="0"/>
                <a:cs typeface="Calibri" panose="020F0502020204030204" pitchFamily="34" charset="0"/>
              </a:rPr>
              <a:t>Perceived Impact </a:t>
            </a:r>
            <a:r>
              <a:rPr lang="en-US" dirty="0">
                <a:latin typeface="Calibri" panose="020F0502020204030204" pitchFamily="34" charset="0"/>
                <a:ea typeface="Helvetica Neue" charset="0"/>
                <a:cs typeface="Calibri" panose="020F0502020204030204" pitchFamily="34" charset="0"/>
              </a:rPr>
              <a:t>(your paper shows up in ‘Big’ journal, with big ’impact factor’, people read it and even cite it because it becomes in fashion.)</a:t>
            </a:r>
            <a:endParaRPr lang="en-US"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D9A694A7-7025-5A46-92D9-4763D7BA3B2A}"/>
              </a:ext>
            </a:extLst>
          </p:cNvPr>
          <p:cNvSpPr txBox="1"/>
          <p:nvPr/>
        </p:nvSpPr>
        <p:spPr>
          <a:xfrm>
            <a:off x="457199" y="779165"/>
            <a:ext cx="7792948" cy="1015663"/>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Calibri" panose="020F0502020204030204" pitchFamily="34" charset="0"/>
                <a:ea typeface="Helvetica Neue" charset="0"/>
                <a:cs typeface="Calibri" panose="020F0502020204030204" pitchFamily="34" charset="0"/>
              </a:rPr>
              <a:t>Quality</a:t>
            </a:r>
            <a:r>
              <a:rPr lang="en-US" sz="2400" dirty="0">
                <a:latin typeface="Calibri" panose="020F0502020204030204" pitchFamily="34" charset="0"/>
                <a:ea typeface="Helvetica Neue" charset="0"/>
                <a:cs typeface="Calibri" panose="020F0502020204030204" pitchFamily="34" charset="0"/>
              </a:rPr>
              <a:t>. </a:t>
            </a:r>
            <a:r>
              <a:rPr lang="en-US" dirty="0">
                <a:latin typeface="Calibri" panose="020F0502020204030204" pitchFamily="34" charset="0"/>
                <a:ea typeface="Helvetica Neue" charset="0"/>
                <a:cs typeface="Calibri" panose="020F0502020204030204" pitchFamily="34" charset="0"/>
              </a:rPr>
              <a:t>Are experiments done well? Can I interpret this etc.  Does it help the field to work out a problem? Is it a stable stepping-stone in a path across a thick marsh?</a:t>
            </a:r>
            <a:endParaRPr lang="en-US" sz="2400" dirty="0">
              <a:latin typeface="Calibri" panose="020F0502020204030204" pitchFamily="34" charset="0"/>
              <a:ea typeface="Helvetica Neue" charset="0"/>
              <a:cs typeface="Calibri" panose="020F0502020204030204" pitchFamily="34" charset="0"/>
            </a:endParaRPr>
          </a:p>
        </p:txBody>
      </p:sp>
      <p:sp>
        <p:nvSpPr>
          <p:cNvPr id="12" name="TextBox 11">
            <a:extLst>
              <a:ext uri="{FF2B5EF4-FFF2-40B4-BE49-F238E27FC236}">
                <a16:creationId xmlns:a16="http://schemas.microsoft.com/office/drawing/2014/main" id="{74183DAE-A8D7-FB4D-AD8F-52416C254D86}"/>
              </a:ext>
            </a:extLst>
          </p:cNvPr>
          <p:cNvSpPr txBox="1"/>
          <p:nvPr/>
        </p:nvSpPr>
        <p:spPr>
          <a:xfrm>
            <a:off x="2639121" y="2827021"/>
            <a:ext cx="7318918" cy="646331"/>
          </a:xfrm>
          <a:prstGeom prst="rect">
            <a:avLst/>
          </a:prstGeom>
          <a:noFill/>
        </p:spPr>
        <p:txBody>
          <a:bodyPr wrap="square" rtlCol="0">
            <a:spAutoFit/>
          </a:bodyPr>
          <a:lstStyle/>
          <a:p>
            <a:r>
              <a:rPr lang="en-US" dirty="0">
                <a:solidFill>
                  <a:srgbClr val="FF0000"/>
                </a:solidFill>
                <a:latin typeface="Helvetica Neue" charset="0"/>
                <a:ea typeface="Helvetica Neue" charset="0"/>
                <a:cs typeface="Helvetica Neue" charset="0"/>
              </a:rPr>
              <a:t>How are these things related?  </a:t>
            </a:r>
            <a:br>
              <a:rPr lang="en-US" dirty="0">
                <a:solidFill>
                  <a:srgbClr val="FF0000"/>
                </a:solidFill>
                <a:latin typeface="Helvetica Neue" charset="0"/>
                <a:ea typeface="Helvetica Neue" charset="0"/>
                <a:cs typeface="Helvetica Neue" charset="0"/>
              </a:rPr>
            </a:br>
            <a:r>
              <a:rPr lang="en-US" dirty="0">
                <a:solidFill>
                  <a:srgbClr val="FF0000"/>
                </a:solidFill>
                <a:latin typeface="Helvetica Neue" charset="0"/>
                <a:ea typeface="Helvetica Neue" charset="0"/>
                <a:cs typeface="Helvetica Neue" charset="0"/>
              </a:rPr>
              <a:t>Which ones can be assessed by review?</a:t>
            </a:r>
          </a:p>
        </p:txBody>
      </p:sp>
    </p:spTree>
    <p:extLst>
      <p:ext uri="{BB962C8B-B14F-4D97-AF65-F5344CB8AC3E}">
        <p14:creationId xmlns:p14="http://schemas.microsoft.com/office/powerpoint/2010/main" val="2368853865"/>
      </p:ext>
    </p:extLst>
  </p:cSld>
  <p:clrMapOvr>
    <a:masterClrMapping/>
  </p:clrMapOvr>
  <p:transition spd="slow" advTm="100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Quality and the Two Kinds of Impact</a:t>
            </a:r>
          </a:p>
        </p:txBody>
      </p:sp>
      <p:sp>
        <p:nvSpPr>
          <p:cNvPr id="11" name="TextBox 10">
            <a:extLst>
              <a:ext uri="{FF2B5EF4-FFF2-40B4-BE49-F238E27FC236}">
                <a16:creationId xmlns:a16="http://schemas.microsoft.com/office/drawing/2014/main" id="{03CF1528-8193-1B4F-AB7F-9C7A2EBDD9FB}"/>
              </a:ext>
            </a:extLst>
          </p:cNvPr>
          <p:cNvSpPr txBox="1"/>
          <p:nvPr/>
        </p:nvSpPr>
        <p:spPr>
          <a:xfrm>
            <a:off x="584918" y="3655765"/>
            <a:ext cx="7483202" cy="2062103"/>
          </a:xfrm>
          <a:prstGeom prst="rect">
            <a:avLst/>
          </a:prstGeom>
          <a:noFill/>
        </p:spPr>
        <p:txBody>
          <a:bodyPr wrap="none" rtlCol="0">
            <a:spAutoFit/>
          </a:bodyPr>
          <a:lstStyle/>
          <a:p>
            <a:r>
              <a:rPr lang="en-US" sz="1600" b="1" dirty="0">
                <a:latin typeface="Helvetica Neue" charset="0"/>
                <a:ea typeface="Helvetica Neue" charset="0"/>
                <a:cs typeface="Helvetica Neue" charset="0"/>
              </a:rPr>
              <a:t>Quality </a:t>
            </a:r>
            <a:r>
              <a:rPr lang="en-US" sz="1600" dirty="0">
                <a:latin typeface="Helvetica Neue" charset="0"/>
                <a:ea typeface="Helvetica Neue" charset="0"/>
                <a:cs typeface="Helvetica Neue" charset="0"/>
              </a:rPr>
              <a:t>is (nearly) an </a:t>
            </a:r>
            <a:r>
              <a:rPr lang="en-US" sz="1600" b="1" dirty="0">
                <a:latin typeface="Helvetica Neue" charset="0"/>
                <a:ea typeface="Helvetica Neue" charset="0"/>
                <a:cs typeface="Helvetica Neue" charset="0"/>
              </a:rPr>
              <a:t>absolute requirement </a:t>
            </a:r>
            <a:r>
              <a:rPr lang="en-US" sz="1600" dirty="0">
                <a:latin typeface="Helvetica Neue" charset="0"/>
                <a:ea typeface="Helvetica Neue" charset="0"/>
                <a:cs typeface="Helvetica Neue" charset="0"/>
              </a:rPr>
              <a:t>for</a:t>
            </a:r>
            <a:r>
              <a:rPr lang="en-US" sz="1600" b="1" dirty="0">
                <a:latin typeface="Helvetica Neue" charset="0"/>
                <a:ea typeface="Helvetica Neue" charset="0"/>
                <a:cs typeface="Helvetica Neue" charset="0"/>
              </a:rPr>
              <a:t> Actual Impact. </a:t>
            </a:r>
          </a:p>
          <a:p>
            <a:endParaRPr lang="en-US" sz="1600" b="1" dirty="0">
              <a:latin typeface="Helvetica Neue" charset="0"/>
              <a:ea typeface="Helvetica Neue" charset="0"/>
              <a:cs typeface="Helvetica Neue" charset="0"/>
            </a:endParaRPr>
          </a:p>
          <a:p>
            <a:r>
              <a:rPr lang="en-US" sz="1600" dirty="0">
                <a:latin typeface="Helvetica Neue" charset="0"/>
                <a:ea typeface="Helvetica Neue" charset="0"/>
                <a:cs typeface="Helvetica Neue" charset="0"/>
              </a:rPr>
              <a:t>When judging very new data we can only have opinions of Perceived Impact</a:t>
            </a:r>
            <a:r>
              <a:rPr lang="en-US" sz="1600" b="1" dirty="0">
                <a:latin typeface="Helvetica Neue" charset="0"/>
                <a:ea typeface="Helvetica Neue" charset="0"/>
                <a:cs typeface="Helvetica Neue" charset="0"/>
              </a:rPr>
              <a:t>:</a:t>
            </a:r>
          </a:p>
          <a:p>
            <a:r>
              <a:rPr lang="en-US" sz="1600" b="1" dirty="0">
                <a:latin typeface="Helvetica Neue" charset="0"/>
                <a:ea typeface="Helvetica Neue" charset="0"/>
                <a:cs typeface="Helvetica Neue" charset="0"/>
              </a:rPr>
              <a:t>	+ </a:t>
            </a:r>
            <a:r>
              <a:rPr lang="en-US" sz="1600" dirty="0">
                <a:latin typeface="Helvetica Neue" charset="0"/>
                <a:ea typeface="Helvetica Neue" charset="0"/>
                <a:cs typeface="Helvetica Neue" charset="0"/>
              </a:rPr>
              <a:t>Perceived Impact may only have modest requirements for Quality. </a:t>
            </a:r>
            <a:br>
              <a:rPr lang="en-US" sz="1600" dirty="0">
                <a:latin typeface="Helvetica Neue" charset="0"/>
                <a:ea typeface="Helvetica Neue" charset="0"/>
                <a:cs typeface="Helvetica Neue" charset="0"/>
              </a:rPr>
            </a:br>
            <a:r>
              <a:rPr lang="en-US" sz="1600" dirty="0">
                <a:latin typeface="Helvetica Neue" charset="0"/>
                <a:ea typeface="Helvetica Neue" charset="0"/>
                <a:cs typeface="Helvetica Neue" charset="0"/>
              </a:rPr>
              <a:t>	(i.e. rushed papers that aren’t really what we think)</a:t>
            </a:r>
          </a:p>
          <a:p>
            <a:endParaRPr lang="en-US" sz="1600" b="1" dirty="0">
              <a:latin typeface="Helvetica Neue" charset="0"/>
              <a:ea typeface="Helvetica Neue" charset="0"/>
              <a:cs typeface="Helvetica Neue" charset="0"/>
            </a:endParaRPr>
          </a:p>
          <a:p>
            <a:r>
              <a:rPr lang="en-US" sz="1600" dirty="0">
                <a:latin typeface="Helvetica Neue" charset="0"/>
                <a:ea typeface="Helvetica Neue" charset="0"/>
                <a:cs typeface="Helvetica Neue" charset="0"/>
              </a:rPr>
              <a:t>Long-term</a:t>
            </a:r>
            <a:r>
              <a:rPr lang="en-US" sz="1600" b="1" dirty="0">
                <a:latin typeface="Helvetica Neue" charset="0"/>
                <a:ea typeface="Helvetica Neue" charset="0"/>
                <a:cs typeface="Helvetica Neue" charset="0"/>
              </a:rPr>
              <a:t> </a:t>
            </a:r>
            <a:r>
              <a:rPr lang="en-US" sz="1600" dirty="0">
                <a:latin typeface="Helvetica Neue" charset="0"/>
                <a:ea typeface="Helvetica Neue" charset="0"/>
                <a:cs typeface="Helvetica Neue" charset="0"/>
              </a:rPr>
              <a:t>we can possibly assess Actual Impact.</a:t>
            </a:r>
          </a:p>
          <a:p>
            <a:r>
              <a:rPr lang="en-US" sz="1600" b="1" dirty="0">
                <a:latin typeface="Helvetica Neue" charset="0"/>
                <a:ea typeface="Helvetica Neue" charset="0"/>
                <a:cs typeface="Helvetica Neue" charset="0"/>
              </a:rPr>
              <a:t>	</a:t>
            </a:r>
            <a:r>
              <a:rPr lang="en-US" sz="1600" dirty="0">
                <a:latin typeface="Helvetica Neue" charset="0"/>
                <a:ea typeface="Helvetica Neue" charset="0"/>
                <a:cs typeface="Helvetica Neue" charset="0"/>
              </a:rPr>
              <a:t>Prediction of ‘Actual Impact’ is often subjective /difficult.</a:t>
            </a:r>
          </a:p>
        </p:txBody>
      </p:sp>
      <p:sp>
        <p:nvSpPr>
          <p:cNvPr id="12" name="TextBox 11">
            <a:extLst>
              <a:ext uri="{FF2B5EF4-FFF2-40B4-BE49-F238E27FC236}">
                <a16:creationId xmlns:a16="http://schemas.microsoft.com/office/drawing/2014/main" id="{74183DAE-A8D7-FB4D-AD8F-52416C254D86}"/>
              </a:ext>
            </a:extLst>
          </p:cNvPr>
          <p:cNvSpPr txBox="1"/>
          <p:nvPr/>
        </p:nvSpPr>
        <p:spPr>
          <a:xfrm>
            <a:off x="2639121" y="2827021"/>
            <a:ext cx="7318918" cy="646331"/>
          </a:xfrm>
          <a:prstGeom prst="rect">
            <a:avLst/>
          </a:prstGeom>
          <a:noFill/>
        </p:spPr>
        <p:txBody>
          <a:bodyPr wrap="square" rtlCol="0">
            <a:spAutoFit/>
          </a:bodyPr>
          <a:lstStyle/>
          <a:p>
            <a:r>
              <a:rPr lang="en-US" dirty="0">
                <a:latin typeface="Helvetica Neue" charset="0"/>
                <a:ea typeface="Helvetica Neue" charset="0"/>
                <a:cs typeface="Helvetica Neue" charset="0"/>
              </a:rPr>
              <a:t>How are these things related?  </a:t>
            </a:r>
            <a:br>
              <a:rPr lang="en-US" dirty="0">
                <a:latin typeface="Helvetica Neue" charset="0"/>
                <a:ea typeface="Helvetica Neue" charset="0"/>
                <a:cs typeface="Helvetica Neue" charset="0"/>
              </a:rPr>
            </a:br>
            <a:r>
              <a:rPr lang="en-US" dirty="0">
                <a:latin typeface="Helvetica Neue" charset="0"/>
                <a:ea typeface="Helvetica Neue" charset="0"/>
                <a:cs typeface="Helvetica Neue" charset="0"/>
              </a:rPr>
              <a:t>Which ones can be assessed by review?</a:t>
            </a:r>
          </a:p>
        </p:txBody>
      </p:sp>
      <p:sp>
        <p:nvSpPr>
          <p:cNvPr id="9" name="Rectangle 8">
            <a:extLst>
              <a:ext uri="{FF2B5EF4-FFF2-40B4-BE49-F238E27FC236}">
                <a16:creationId xmlns:a16="http://schemas.microsoft.com/office/drawing/2014/main" id="{7E297EEB-ADC3-6D4F-9756-0F6E10AC5B50}"/>
              </a:ext>
            </a:extLst>
          </p:cNvPr>
          <p:cNvSpPr/>
          <p:nvPr/>
        </p:nvSpPr>
        <p:spPr>
          <a:xfrm>
            <a:off x="457200" y="1688248"/>
            <a:ext cx="8229600" cy="1107996"/>
          </a:xfrm>
          <a:prstGeom prst="rect">
            <a:avLst/>
          </a:prstGeom>
        </p:spPr>
        <p:txBody>
          <a:bodyPr wrap="square">
            <a:spAutoFit/>
          </a:bodyPr>
          <a:lstStyle/>
          <a:p>
            <a:pPr marL="342900" indent="-342900">
              <a:buFont typeface="Arial" panose="020B0604020202020204" pitchFamily="34" charset="0"/>
              <a:buChar char="•"/>
            </a:pPr>
            <a:r>
              <a:rPr lang="en-US" sz="2400" b="1" dirty="0">
                <a:latin typeface="Calibri" panose="020F0502020204030204" pitchFamily="34" charset="0"/>
                <a:ea typeface="Helvetica Neue" charset="0"/>
                <a:cs typeface="Calibri" panose="020F0502020204030204" pitchFamily="34" charset="0"/>
              </a:rPr>
              <a:t>Actual Impact </a:t>
            </a:r>
            <a:r>
              <a:rPr lang="en-US" dirty="0">
                <a:latin typeface="Calibri" panose="020F0502020204030204" pitchFamily="34" charset="0"/>
                <a:ea typeface="Helvetica Neue" charset="0"/>
                <a:cs typeface="Calibri" panose="020F0502020204030204" pitchFamily="34" charset="0"/>
              </a:rPr>
              <a:t>(your paper actually moves the field)</a:t>
            </a:r>
          </a:p>
          <a:p>
            <a:pPr marL="342900" indent="-342900">
              <a:buFont typeface="Arial" panose="020B0604020202020204" pitchFamily="34" charset="0"/>
              <a:buChar char="•"/>
            </a:pPr>
            <a:r>
              <a:rPr lang="en-US" sz="2400" b="1" dirty="0">
                <a:latin typeface="Calibri" panose="020F0502020204030204" pitchFamily="34" charset="0"/>
                <a:ea typeface="Helvetica Neue" charset="0"/>
                <a:cs typeface="Calibri" panose="020F0502020204030204" pitchFamily="34" charset="0"/>
              </a:rPr>
              <a:t>Perceived Impact </a:t>
            </a:r>
            <a:r>
              <a:rPr lang="en-US" dirty="0">
                <a:latin typeface="Calibri" panose="020F0502020204030204" pitchFamily="34" charset="0"/>
                <a:ea typeface="Helvetica Neue" charset="0"/>
                <a:cs typeface="Calibri" panose="020F0502020204030204" pitchFamily="34" charset="0"/>
              </a:rPr>
              <a:t>(your paper shows up in ‘Big’ journal, with big ’impact factor’, people read it and even cite it because it becomes in fashion.)</a:t>
            </a:r>
            <a:endParaRPr lang="en-US"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8E54E8EB-A72E-734B-BD7B-72AC1379531E}"/>
              </a:ext>
            </a:extLst>
          </p:cNvPr>
          <p:cNvSpPr txBox="1"/>
          <p:nvPr/>
        </p:nvSpPr>
        <p:spPr>
          <a:xfrm>
            <a:off x="457199" y="779165"/>
            <a:ext cx="7792948" cy="1015663"/>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Calibri" panose="020F0502020204030204" pitchFamily="34" charset="0"/>
                <a:ea typeface="Helvetica Neue" charset="0"/>
                <a:cs typeface="Calibri" panose="020F0502020204030204" pitchFamily="34" charset="0"/>
              </a:rPr>
              <a:t>Quality</a:t>
            </a:r>
            <a:r>
              <a:rPr lang="en-US" sz="2400" dirty="0">
                <a:latin typeface="Calibri" panose="020F0502020204030204" pitchFamily="34" charset="0"/>
                <a:ea typeface="Helvetica Neue" charset="0"/>
                <a:cs typeface="Calibri" panose="020F0502020204030204" pitchFamily="34" charset="0"/>
              </a:rPr>
              <a:t>. </a:t>
            </a:r>
            <a:r>
              <a:rPr lang="en-US" dirty="0">
                <a:latin typeface="Calibri" panose="020F0502020204030204" pitchFamily="34" charset="0"/>
                <a:ea typeface="Helvetica Neue" charset="0"/>
                <a:cs typeface="Calibri" panose="020F0502020204030204" pitchFamily="34" charset="0"/>
              </a:rPr>
              <a:t>Are experiments done well? Can I interpret this etc.  Does it help the field to work out a problem? Is it a stable stepping-stone in a path across a thick marsh?</a:t>
            </a:r>
            <a:endParaRPr lang="en-US" sz="2400" dirty="0">
              <a:latin typeface="Calibri" panose="020F0502020204030204" pitchFamily="34" charset="0"/>
              <a:ea typeface="Helvetica Neue" charset="0"/>
              <a:cs typeface="Calibri" panose="020F0502020204030204" pitchFamily="34" charset="0"/>
            </a:endParaRPr>
          </a:p>
        </p:txBody>
      </p:sp>
    </p:spTree>
    <p:extLst>
      <p:ext uri="{BB962C8B-B14F-4D97-AF65-F5344CB8AC3E}">
        <p14:creationId xmlns:p14="http://schemas.microsoft.com/office/powerpoint/2010/main" val="3342041535"/>
      </p:ext>
    </p:extLst>
  </p:cSld>
  <p:clrMapOvr>
    <a:masterClrMapping/>
  </p:clrMapOvr>
  <p:transition spd="slow" advTm="100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We (People) Are Reviewers</a:t>
            </a:r>
          </a:p>
        </p:txBody>
      </p:sp>
      <p:sp>
        <p:nvSpPr>
          <p:cNvPr id="7" name="TextBox 6">
            <a:extLst>
              <a:ext uri="{FF2B5EF4-FFF2-40B4-BE49-F238E27FC236}">
                <a16:creationId xmlns:a16="http://schemas.microsoft.com/office/drawing/2014/main" id="{6CBEA056-FD56-B84A-BF7A-E007D4042DD3}"/>
              </a:ext>
            </a:extLst>
          </p:cNvPr>
          <p:cNvSpPr txBox="1"/>
          <p:nvPr/>
        </p:nvSpPr>
        <p:spPr>
          <a:xfrm>
            <a:off x="564448" y="788556"/>
            <a:ext cx="8122352" cy="923330"/>
          </a:xfrm>
          <a:prstGeom prst="rect">
            <a:avLst/>
          </a:prstGeom>
          <a:noFill/>
        </p:spPr>
        <p:txBody>
          <a:bodyPr wrap="square" rtlCol="0">
            <a:spAutoFit/>
          </a:bodyPr>
          <a:lstStyle/>
          <a:p>
            <a:r>
              <a:rPr lang="en-US" dirty="0">
                <a:latin typeface="Helvetica Neue" charset="0"/>
                <a:ea typeface="Helvetica Neue" charset="0"/>
                <a:cs typeface="Helvetica Neue" charset="0"/>
              </a:rPr>
              <a:t>Consider that Reviewers (us) are human. </a:t>
            </a:r>
            <a:br>
              <a:rPr lang="en-US" dirty="0">
                <a:latin typeface="Helvetica Neue" charset="0"/>
                <a:ea typeface="Helvetica Neue" charset="0"/>
                <a:cs typeface="Helvetica Neue" charset="0"/>
              </a:rPr>
            </a:br>
            <a:r>
              <a:rPr lang="en-US" dirty="0">
                <a:latin typeface="Helvetica Neue" charset="0"/>
                <a:ea typeface="Helvetica Neue" charset="0"/>
                <a:cs typeface="Helvetica Neue" charset="0"/>
              </a:rPr>
              <a:t>	Consider the Triune Brain Hypothesis:  Immediate emotional responses </a:t>
            </a:r>
            <a:br>
              <a:rPr lang="en-US" dirty="0">
                <a:latin typeface="Helvetica Neue" charset="0"/>
                <a:ea typeface="Helvetica Neue" charset="0"/>
                <a:cs typeface="Helvetica Neue" charset="0"/>
              </a:rPr>
            </a:br>
            <a:r>
              <a:rPr lang="en-US" dirty="0">
                <a:latin typeface="Helvetica Neue" charset="0"/>
                <a:ea typeface="Helvetica Neue" charset="0"/>
                <a:cs typeface="Helvetica Neue" charset="0"/>
              </a:rPr>
              <a:t>		can serve as the source for later ‘rational’ decisions.</a:t>
            </a:r>
          </a:p>
        </p:txBody>
      </p:sp>
      <p:pic>
        <p:nvPicPr>
          <p:cNvPr id="2050" name="Picture 2" descr="Image result for Reptilian brain decision making">
            <a:extLst>
              <a:ext uri="{FF2B5EF4-FFF2-40B4-BE49-F238E27FC236}">
                <a16:creationId xmlns:a16="http://schemas.microsoft.com/office/drawing/2014/main" id="{A3B44733-D866-C147-AC6C-FB1FA9C861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45940"/>
            <a:ext cx="3281942" cy="21617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1C3984D-1584-4F40-B65D-BCAF33D3C18B}"/>
              </a:ext>
            </a:extLst>
          </p:cNvPr>
          <p:cNvSpPr/>
          <p:nvPr/>
        </p:nvSpPr>
        <p:spPr>
          <a:xfrm>
            <a:off x="296704" y="3888198"/>
            <a:ext cx="4572000" cy="215444"/>
          </a:xfrm>
          <a:prstGeom prst="rect">
            <a:avLst/>
          </a:prstGeom>
        </p:spPr>
        <p:txBody>
          <a:bodyPr>
            <a:spAutoFit/>
          </a:bodyPr>
          <a:lstStyle/>
          <a:p>
            <a:r>
              <a:rPr lang="en-US" sz="800" dirty="0"/>
              <a:t>https://</a:t>
            </a:r>
            <a:r>
              <a:rPr lang="en-US" sz="800" dirty="0" err="1"/>
              <a:t>hackernoon.com</a:t>
            </a:r>
            <a:r>
              <a:rPr lang="en-US" sz="800" dirty="0"/>
              <a:t>/its-completely-irrational-to-think-decision-making-is-rational-2fabe48dfb4c</a:t>
            </a:r>
          </a:p>
        </p:txBody>
      </p:sp>
      <p:pic>
        <p:nvPicPr>
          <p:cNvPr id="2052" name="Picture 4" descr="https://brainhealthnorthwest.com/wp-content/uploads/2018/12/Screen-Shot-2018-12-09-at-3.07.59-PM.png">
            <a:extLst>
              <a:ext uri="{FF2B5EF4-FFF2-40B4-BE49-F238E27FC236}">
                <a16:creationId xmlns:a16="http://schemas.microsoft.com/office/drawing/2014/main" id="{87342EDA-1D63-B141-B975-4396ED1256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8344" y="1728393"/>
            <a:ext cx="4200954" cy="22755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BF1D3C7-FE06-7849-93D6-CDFD02CF2873}"/>
              </a:ext>
            </a:extLst>
          </p:cNvPr>
          <p:cNvSpPr/>
          <p:nvPr/>
        </p:nvSpPr>
        <p:spPr>
          <a:xfrm>
            <a:off x="621746" y="4315118"/>
            <a:ext cx="8104142" cy="1754326"/>
          </a:xfrm>
          <a:prstGeom prst="rect">
            <a:avLst/>
          </a:prstGeom>
        </p:spPr>
        <p:txBody>
          <a:bodyPr wrap="none">
            <a:spAutoFit/>
          </a:bodyPr>
          <a:lstStyle/>
          <a:p>
            <a:r>
              <a:rPr lang="en-US" dirty="0">
                <a:latin typeface="Helvetica Neue" charset="0"/>
                <a:ea typeface="Helvetica Neue" charset="0"/>
                <a:cs typeface="Helvetica Neue" charset="0"/>
              </a:rPr>
              <a:t>It’s likely that most of us have an emotional response to: </a:t>
            </a:r>
          </a:p>
          <a:p>
            <a:pPr marL="742950" lvl="1" indent="-285750">
              <a:buFont typeface="Arial" panose="020B0604020202020204" pitchFamily="34" charset="0"/>
              <a:buChar char="•"/>
            </a:pPr>
            <a:r>
              <a:rPr lang="en-US" dirty="0">
                <a:latin typeface="Helvetica Neue" charset="0"/>
                <a:ea typeface="Helvetica Neue" charset="0"/>
                <a:cs typeface="Helvetica Neue" charset="0"/>
              </a:rPr>
              <a:t>a paper, </a:t>
            </a:r>
          </a:p>
          <a:p>
            <a:pPr marL="742950" lvl="1" indent="-285750">
              <a:buFont typeface="Arial" panose="020B0604020202020204" pitchFamily="34" charset="0"/>
              <a:buChar char="•"/>
            </a:pPr>
            <a:r>
              <a:rPr lang="en-US" dirty="0">
                <a:latin typeface="Helvetica Neue" charset="0"/>
                <a:ea typeface="Helvetica Neue" charset="0"/>
                <a:cs typeface="Helvetica Neue" charset="0"/>
              </a:rPr>
              <a:t>the author, </a:t>
            </a:r>
          </a:p>
          <a:p>
            <a:pPr marL="742950" lvl="1" indent="-285750">
              <a:buFont typeface="Arial" panose="020B0604020202020204" pitchFamily="34" charset="0"/>
              <a:buChar char="•"/>
            </a:pPr>
            <a:r>
              <a:rPr lang="en-US" dirty="0">
                <a:latin typeface="Helvetica Neue" charset="0"/>
                <a:ea typeface="Helvetica Neue" charset="0"/>
                <a:cs typeface="Helvetica Neue" charset="0"/>
              </a:rPr>
              <a:t>the topic and its overlap with our work, </a:t>
            </a:r>
          </a:p>
          <a:p>
            <a:pPr marL="742950" lvl="1" indent="-285750">
              <a:buFont typeface="Arial" panose="020B0604020202020204" pitchFamily="34" charset="0"/>
              <a:buChar char="•"/>
            </a:pPr>
            <a:r>
              <a:rPr lang="en-US" dirty="0">
                <a:latin typeface="Helvetica Neue" charset="0"/>
                <a:ea typeface="Helvetica Neue" charset="0"/>
                <a:cs typeface="Helvetica Neue" charset="0"/>
              </a:rPr>
              <a:t>its writing style, font, layout of figures, </a:t>
            </a:r>
          </a:p>
          <a:p>
            <a:r>
              <a:rPr lang="en-US" b="1" dirty="0">
                <a:latin typeface="Helvetica Neue" charset="0"/>
                <a:ea typeface="Helvetica Neue" charset="0"/>
                <a:cs typeface="Helvetica Neue" charset="0"/>
              </a:rPr>
              <a:t>before (or in addition to) writing our assessments of the merit of a paper.</a:t>
            </a:r>
            <a:endParaRPr lang="en-US" b="1" dirty="0"/>
          </a:p>
        </p:txBody>
      </p:sp>
      <p:sp>
        <p:nvSpPr>
          <p:cNvPr id="5" name="Rectangle 4">
            <a:extLst>
              <a:ext uri="{FF2B5EF4-FFF2-40B4-BE49-F238E27FC236}">
                <a16:creationId xmlns:a16="http://schemas.microsoft.com/office/drawing/2014/main" id="{A4ACAB15-9027-6A48-82C2-584883A93F44}"/>
              </a:ext>
            </a:extLst>
          </p:cNvPr>
          <p:cNvSpPr/>
          <p:nvPr/>
        </p:nvSpPr>
        <p:spPr>
          <a:xfrm>
            <a:off x="5399997" y="3936935"/>
            <a:ext cx="4572000" cy="230832"/>
          </a:xfrm>
          <a:prstGeom prst="rect">
            <a:avLst/>
          </a:prstGeom>
        </p:spPr>
        <p:txBody>
          <a:bodyPr>
            <a:spAutoFit/>
          </a:bodyPr>
          <a:lstStyle/>
          <a:p>
            <a:r>
              <a:rPr lang="en-US" sz="900" dirty="0"/>
              <a:t>https://</a:t>
            </a:r>
            <a:r>
              <a:rPr lang="en-US" sz="900" dirty="0" err="1"/>
              <a:t>brainhealthnorthwest.com</a:t>
            </a:r>
            <a:r>
              <a:rPr lang="en-US" sz="900" dirty="0"/>
              <a:t>/why-do-</a:t>
            </a:r>
            <a:r>
              <a:rPr lang="en-US" sz="900" dirty="0" err="1"/>
              <a:t>i</a:t>
            </a:r>
            <a:r>
              <a:rPr lang="en-US" sz="900" dirty="0"/>
              <a:t>-keep-making-bad-decisions/</a:t>
            </a:r>
          </a:p>
        </p:txBody>
      </p:sp>
    </p:spTree>
    <p:extLst>
      <p:ext uri="{BB962C8B-B14F-4D97-AF65-F5344CB8AC3E}">
        <p14:creationId xmlns:p14="http://schemas.microsoft.com/office/powerpoint/2010/main" val="2237144470"/>
      </p:ext>
    </p:extLst>
  </p:cSld>
  <p:clrMapOvr>
    <a:masterClrMapping/>
  </p:clrMapOvr>
  <p:transition spd="slow" advTm="100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sz="2400" dirty="0">
                <a:latin typeface="Helvetica Neue" panose="02000503000000020004" pitchFamily="2" charset="0"/>
                <a:ea typeface="Helvetica Neue" panose="02000503000000020004" pitchFamily="2" charset="0"/>
                <a:cs typeface="Helvetica Neue" panose="02000503000000020004" pitchFamily="2" charset="0"/>
              </a:rPr>
              <a:t>Possible Sources of Emotional Responses to a Paper</a:t>
            </a:r>
          </a:p>
        </p:txBody>
      </p:sp>
      <p:sp>
        <p:nvSpPr>
          <p:cNvPr id="5" name="TextBox 4">
            <a:extLst>
              <a:ext uri="{FF2B5EF4-FFF2-40B4-BE49-F238E27FC236}">
                <a16:creationId xmlns:a16="http://schemas.microsoft.com/office/drawing/2014/main" id="{446E9AA3-D5DD-5448-B916-3FE0925A0011}"/>
              </a:ext>
            </a:extLst>
          </p:cNvPr>
          <p:cNvSpPr txBox="1"/>
          <p:nvPr/>
        </p:nvSpPr>
        <p:spPr>
          <a:xfrm>
            <a:off x="383058" y="803116"/>
            <a:ext cx="8575591" cy="526297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Helvetica Neue" charset="0"/>
                <a:ea typeface="Helvetica Neue" charset="0"/>
                <a:cs typeface="Helvetica Neue" charset="0"/>
              </a:rPr>
              <a:t>Fear:  </a:t>
            </a:r>
          </a:p>
          <a:p>
            <a:pPr marL="800100" lvl="1" indent="-342900">
              <a:buFont typeface="Arial" panose="020B0604020202020204" pitchFamily="34" charset="0"/>
              <a:buChar char="•"/>
            </a:pPr>
            <a:r>
              <a:rPr lang="en-US" sz="1600" dirty="0">
                <a:latin typeface="Helvetica Neue" charset="0"/>
                <a:ea typeface="Helvetica Neue" charset="0"/>
                <a:cs typeface="Helvetica Neue" charset="0"/>
              </a:rPr>
              <a:t>Reviewers may fear that a new set of data will ruin the meaning of their work or field by explaining things they missed, or by bringing a (better?) viewpoint. </a:t>
            </a:r>
          </a:p>
          <a:p>
            <a:pPr marL="800100" lvl="1" indent="-342900">
              <a:buFont typeface="Arial" panose="020B0604020202020204" pitchFamily="34" charset="0"/>
              <a:buChar char="•"/>
            </a:pPr>
            <a:r>
              <a:rPr lang="en-US" sz="1600" dirty="0">
                <a:latin typeface="Helvetica Neue" charset="0"/>
                <a:ea typeface="Helvetica Neue" charset="0"/>
                <a:cs typeface="Helvetica Neue" charset="0"/>
              </a:rPr>
              <a:t>They may fear that a new set of data will be the new bright shiny thing and make them (and their lab) obsolete.</a:t>
            </a:r>
          </a:p>
          <a:p>
            <a:pPr marL="800100" lvl="1" indent="-342900">
              <a:buFont typeface="Arial" panose="020B0604020202020204" pitchFamily="34" charset="0"/>
              <a:buChar char="•"/>
            </a:pPr>
            <a:endParaRPr lang="en-US" sz="2000" dirty="0">
              <a:latin typeface="Helvetica Neue" charset="0"/>
              <a:ea typeface="Helvetica Neue" charset="0"/>
              <a:cs typeface="Helvetica Neue" charset="0"/>
            </a:endParaRPr>
          </a:p>
          <a:p>
            <a:pPr marL="342900" indent="-342900">
              <a:buFont typeface="Arial" panose="020B0604020202020204" pitchFamily="34" charset="0"/>
              <a:buChar char="•"/>
            </a:pPr>
            <a:r>
              <a:rPr lang="en-US" sz="2000" dirty="0">
                <a:latin typeface="Helvetica Neue" charset="0"/>
                <a:ea typeface="Helvetica Neue" charset="0"/>
                <a:cs typeface="Helvetica Neue" charset="0"/>
              </a:rPr>
              <a:t>Anger/Hurt</a:t>
            </a:r>
          </a:p>
          <a:p>
            <a:pPr marL="800100" lvl="1" indent="-342900">
              <a:buFont typeface="Arial" panose="020B0604020202020204" pitchFamily="34" charset="0"/>
              <a:buChar char="•"/>
            </a:pPr>
            <a:r>
              <a:rPr lang="en-US" sz="1600" dirty="0">
                <a:latin typeface="Helvetica Neue" charset="0"/>
                <a:ea typeface="Helvetica Neue" charset="0"/>
                <a:cs typeface="Helvetica Neue" charset="0"/>
              </a:rPr>
              <a:t>They may be angry/hurt that someone isn’t giving them credit for their work or isn’t giving a valued colleague credit for their work.</a:t>
            </a:r>
          </a:p>
          <a:p>
            <a:pPr marL="800100" lvl="1" indent="-342900">
              <a:buFont typeface="Arial" panose="020B0604020202020204" pitchFamily="34" charset="0"/>
              <a:buChar char="•"/>
            </a:pPr>
            <a:r>
              <a:rPr lang="en-US" sz="1600" dirty="0">
                <a:latin typeface="Helvetica Neue" charset="0"/>
                <a:ea typeface="Helvetica Neue" charset="0"/>
                <a:cs typeface="Helvetica Neue" charset="0"/>
              </a:rPr>
              <a:t>They may be angry/hurt that reading this paper is ‘wasting’ their time, particularly when it’s a beautiful day and others around are having fun but they are stuck inside with a paper full of spelling-mistakes.</a:t>
            </a:r>
          </a:p>
          <a:p>
            <a:pPr marL="800100" lvl="1" indent="-342900">
              <a:buFont typeface="Arial" panose="020B0604020202020204" pitchFamily="34" charset="0"/>
              <a:buChar char="•"/>
            </a:pPr>
            <a:r>
              <a:rPr lang="en-US" sz="1600" dirty="0">
                <a:latin typeface="Helvetica Neue" charset="0"/>
                <a:ea typeface="Helvetica Neue" charset="0"/>
                <a:cs typeface="Helvetica Neue" charset="0"/>
              </a:rPr>
              <a:t>They may be jealous or angry at you for a previous personal slight: at a meeting, in a bar…</a:t>
            </a:r>
          </a:p>
          <a:p>
            <a:pPr marL="800100" lvl="1" indent="-342900">
              <a:buFont typeface="Arial" panose="020B0604020202020204" pitchFamily="34" charset="0"/>
              <a:buChar char="•"/>
            </a:pPr>
            <a:endParaRPr lang="en-US" sz="1600" dirty="0">
              <a:latin typeface="Helvetica Neue" charset="0"/>
              <a:ea typeface="Helvetica Neue" charset="0"/>
              <a:cs typeface="Helvetica Neue" charset="0"/>
            </a:endParaRPr>
          </a:p>
          <a:p>
            <a:pPr marL="342900" indent="-342900">
              <a:buFont typeface="Arial" panose="020B0604020202020204" pitchFamily="34" charset="0"/>
              <a:buChar char="•"/>
            </a:pPr>
            <a:r>
              <a:rPr lang="en-US" sz="2000" dirty="0">
                <a:latin typeface="Helvetica Neue" charset="0"/>
                <a:ea typeface="Helvetica Neue" charset="0"/>
                <a:cs typeface="Helvetica Neue" charset="0"/>
              </a:rPr>
              <a:t>Competitiveness? (Aggression?)</a:t>
            </a:r>
          </a:p>
          <a:p>
            <a:pPr lvl="1"/>
            <a:r>
              <a:rPr lang="en-US" sz="1600" dirty="0">
                <a:latin typeface="Helvetica Neue" charset="0"/>
                <a:ea typeface="Helvetica Neue" charset="0"/>
                <a:cs typeface="Helvetica Neue" charset="0"/>
              </a:rPr>
              <a:t>When Horses run on the track, some horses seek to will run faster when another horse is sprinting ahead (‘spirit’).  Some reviewers appear to want to run alongside your work, intellectually, and  then sprint ahead. The excitement of your work can make them want to ‘prove’ their intelligence, by suggesting more and more experiments.  </a:t>
            </a:r>
            <a:endParaRPr lang="en-US" sz="2000" dirty="0">
              <a:latin typeface="Helvetica Neue" charset="0"/>
              <a:ea typeface="Helvetica Neue" charset="0"/>
              <a:cs typeface="Helvetica Neue" charset="0"/>
            </a:endParaRPr>
          </a:p>
        </p:txBody>
      </p:sp>
    </p:spTree>
    <p:extLst>
      <p:ext uri="{BB962C8B-B14F-4D97-AF65-F5344CB8AC3E}">
        <p14:creationId xmlns:p14="http://schemas.microsoft.com/office/powerpoint/2010/main" val="3773244033"/>
      </p:ext>
    </p:extLst>
  </p:cSld>
  <p:clrMapOvr>
    <a:masterClrMapping/>
  </p:clrMapOvr>
  <p:transition spd="slow" advTm="1000">
    <p:fade/>
  </p:transition>
</p:sld>
</file>

<file path=ppt/theme/theme1.xml><?xml version="1.0" encoding="utf-8"?>
<a:theme xmlns:a="http://schemas.openxmlformats.org/drawingml/2006/main" name="OBR Powerpoint Templat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15429</TotalTime>
  <Words>5268</Words>
  <Application>Microsoft Macintosh PowerPoint</Application>
  <PresentationFormat>On-screen Show (4:3)</PresentationFormat>
  <Paragraphs>322</Paragraphs>
  <Slides>42</Slides>
  <Notes>6</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Gill Sans MT</vt:lpstr>
      <vt:lpstr>Helvetica Neue</vt:lpstr>
      <vt:lpstr>OBR Powerpoint Template</vt:lpstr>
      <vt:lpstr>The Practice of Peer Review</vt:lpstr>
      <vt:lpstr>Principles of Peer Review—For Users</vt:lpstr>
      <vt:lpstr>Goals</vt:lpstr>
      <vt:lpstr>Overview</vt:lpstr>
      <vt:lpstr>A Primer to the Playing Field</vt:lpstr>
      <vt:lpstr>Definitions: Quality and two kinds of Impact</vt:lpstr>
      <vt:lpstr>Quality and the Two Kinds of Impact</vt:lpstr>
      <vt:lpstr>We (People) Are Reviewers</vt:lpstr>
      <vt:lpstr>Possible Sources of Emotional Responses to a Paper</vt:lpstr>
      <vt:lpstr>Value of Peer Review</vt:lpstr>
      <vt:lpstr>Value of Peer Review</vt:lpstr>
      <vt:lpstr>An Irony (?) About the ‘Best’ Journals</vt:lpstr>
      <vt:lpstr>Undesirable Outcomes of Peer Review</vt:lpstr>
      <vt:lpstr>Undesirable Uses of Peer Review</vt:lpstr>
      <vt:lpstr>The Traditional Peer Review Format</vt:lpstr>
      <vt:lpstr>How to Address (Poor) Peer Review</vt:lpstr>
      <vt:lpstr>Plan Ahead for Peer Review?</vt:lpstr>
      <vt:lpstr>Difficulties in Addressing Problems</vt:lpstr>
      <vt:lpstr>Difficulties in Addressing Problems</vt:lpstr>
      <vt:lpstr>How to Address Defects in this System.</vt:lpstr>
      <vt:lpstr>The UP Review Positive Template</vt:lpstr>
      <vt:lpstr> UP Review Positive Template Proposal</vt:lpstr>
      <vt:lpstr>Quality</vt:lpstr>
      <vt:lpstr>Quality</vt:lpstr>
      <vt:lpstr>Quality</vt:lpstr>
      <vt:lpstr>Quality</vt:lpstr>
      <vt:lpstr>More on Scholarship</vt:lpstr>
      <vt:lpstr>Impact</vt:lpstr>
      <vt:lpstr>Impact</vt:lpstr>
      <vt:lpstr>UP Review “NoNos”</vt:lpstr>
      <vt:lpstr>Up Review NoNos</vt:lpstr>
      <vt:lpstr>Up Review NoNos</vt:lpstr>
      <vt:lpstr>Up Review NoNos</vt:lpstr>
      <vt:lpstr>Up Review NoNos</vt:lpstr>
      <vt:lpstr>A best condition is that reviews help quality experiments get seen and  reasonable perspectives be advanced for public consumption.</vt:lpstr>
      <vt:lpstr>Publish First, Peer-Review Later?</vt:lpstr>
      <vt:lpstr>Variations on this already undeway with BioRXIV</vt:lpstr>
      <vt:lpstr>Peerage of Science?</vt:lpstr>
      <vt:lpstr>Should we petition PubMed to ‘Do More’?</vt:lpstr>
      <vt:lpstr>A best condition is that reviews help quality experiments get seen and  reasonable perspectives be advanced for public consumption.</vt:lpstr>
      <vt:lpstr>Contributors to this Perspective</vt:lpstr>
      <vt:lpstr>Additional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Mehmet Fidanboylu</dc:creator>
  <cp:lastModifiedBy>Krummel, Matthew</cp:lastModifiedBy>
  <cp:revision>381</cp:revision>
  <dcterms:created xsi:type="dcterms:W3CDTF">2012-09-25T01:45:08Z</dcterms:created>
  <dcterms:modified xsi:type="dcterms:W3CDTF">2020-02-13T08:00:30Z</dcterms:modified>
</cp:coreProperties>
</file>