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3" r:id="rId15"/>
    <p:sldId id="270" r:id="rId16"/>
    <p:sldId id="271" r:id="rId17"/>
    <p:sldId id="275" r:id="rId18"/>
    <p:sldId id="274" r:id="rId19"/>
    <p:sldId id="276" r:id="rId20"/>
    <p:sldId id="27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3" d="100"/>
          <a:sy n="53" d="100"/>
        </p:scale>
        <p:origin x="703" y="3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0295917-8D78-4E21-A33E-52387B7D2291}" type="datetimeFigureOut">
              <a:rPr lang="en-US" smtClean="0"/>
              <a:t>2/22/2024</a:t>
            </a:fld>
            <a:endParaRPr lang="en-US"/>
          </a:p>
        </p:txBody>
      </p:sp>
      <p:sp>
        <p:nvSpPr>
          <p:cNvPr id="5" name="Footer Placeholder 4"/>
          <p:cNvSpPr>
            <a:spLocks noGrp="1"/>
          </p:cNvSpPr>
          <p:nvPr>
            <p:ph type="ftr" sz="quarter" idx="11"/>
          </p:nvPr>
        </p:nvSpPr>
        <p:spPr>
          <a:xfrm>
            <a:off x="1451579" y="329307"/>
            <a:ext cx="5626774" cy="309201"/>
          </a:xfrm>
        </p:spPr>
        <p:txBody>
          <a:bodyPr/>
          <a:lstStyle/>
          <a:p>
            <a:endParaRPr lang="en-US"/>
          </a:p>
        </p:txBody>
      </p:sp>
      <p:sp>
        <p:nvSpPr>
          <p:cNvPr id="6" name="Slide Number Placeholder 5"/>
          <p:cNvSpPr>
            <a:spLocks noGrp="1"/>
          </p:cNvSpPr>
          <p:nvPr>
            <p:ph type="sldNum" sz="quarter" idx="12"/>
          </p:nvPr>
        </p:nvSpPr>
        <p:spPr>
          <a:xfrm>
            <a:off x="476834" y="798973"/>
            <a:ext cx="811019" cy="503578"/>
          </a:xfrm>
        </p:spPr>
        <p:txBody>
          <a:bodyPr/>
          <a:lstStyle/>
          <a:p>
            <a:fld id="{CD6B7C57-90DA-4780-8104-192A7E61FAFD}" type="slidenum">
              <a:rPr lang="en-US" smtClean="0"/>
              <a:t>‹#›</a:t>
            </a:fld>
            <a:endParaRPr lang="en-US"/>
          </a:p>
        </p:txBody>
      </p:sp>
    </p:spTree>
    <p:extLst>
      <p:ext uri="{BB962C8B-B14F-4D97-AF65-F5344CB8AC3E}">
        <p14:creationId xmlns:p14="http://schemas.microsoft.com/office/powerpoint/2010/main" val="863574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295917-8D78-4E21-A33E-52387B7D2291}" type="datetimeFigureOut">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6B7C57-90DA-4780-8104-192A7E61FAFD}" type="slidenum">
              <a:rPr lang="en-US" smtClean="0"/>
              <a:t>‹#›</a:t>
            </a:fld>
            <a:endParaRPr lang="en-US"/>
          </a:p>
        </p:txBody>
      </p:sp>
    </p:spTree>
    <p:extLst>
      <p:ext uri="{BB962C8B-B14F-4D97-AF65-F5344CB8AC3E}">
        <p14:creationId xmlns:p14="http://schemas.microsoft.com/office/powerpoint/2010/main" val="4117701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295917-8D78-4E21-A33E-52387B7D2291}" type="datetimeFigureOut">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6B7C57-90DA-4780-8104-192A7E61FAFD}" type="slidenum">
              <a:rPr lang="en-US" smtClean="0"/>
              <a:t>‹#›</a:t>
            </a:fld>
            <a:endParaRPr lang="en-US"/>
          </a:p>
        </p:txBody>
      </p:sp>
    </p:spTree>
    <p:extLst>
      <p:ext uri="{BB962C8B-B14F-4D97-AF65-F5344CB8AC3E}">
        <p14:creationId xmlns:p14="http://schemas.microsoft.com/office/powerpoint/2010/main" val="4047548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295917-8D78-4E21-A33E-52387B7D2291}" type="datetimeFigureOut">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6B7C57-90DA-4780-8104-192A7E61FAFD}" type="slidenum">
              <a:rPr lang="en-US" smtClean="0"/>
              <a:t>‹#›</a:t>
            </a:fld>
            <a:endParaRPr lang="en-US"/>
          </a:p>
        </p:txBody>
      </p:sp>
    </p:spTree>
    <p:extLst>
      <p:ext uri="{BB962C8B-B14F-4D97-AF65-F5344CB8AC3E}">
        <p14:creationId xmlns:p14="http://schemas.microsoft.com/office/powerpoint/2010/main" val="143500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0295917-8D78-4E21-A33E-52387B7D2291}" type="datetimeFigureOut">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6B7C57-90DA-4780-8104-192A7E61FAFD}" type="slidenum">
              <a:rPr lang="en-US" smtClean="0"/>
              <a:t>‹#›</a:t>
            </a:fld>
            <a:endParaRPr lang="en-US"/>
          </a:p>
        </p:txBody>
      </p:sp>
    </p:spTree>
    <p:extLst>
      <p:ext uri="{BB962C8B-B14F-4D97-AF65-F5344CB8AC3E}">
        <p14:creationId xmlns:p14="http://schemas.microsoft.com/office/powerpoint/2010/main" val="1065438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295917-8D78-4E21-A33E-52387B7D2291}" type="datetimeFigureOut">
              <a:rPr lang="en-US" smtClean="0"/>
              <a:t>2/22/2024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6B7C57-90DA-4780-8104-192A7E61FAFD}" type="slidenum">
              <a:rPr lang="en-US" smtClean="0"/>
              <a:t>‹#›</a:t>
            </a:fld>
            <a:endParaRPr lang="en-US"/>
          </a:p>
        </p:txBody>
      </p:sp>
    </p:spTree>
    <p:extLst>
      <p:ext uri="{BB962C8B-B14F-4D97-AF65-F5344CB8AC3E}">
        <p14:creationId xmlns:p14="http://schemas.microsoft.com/office/powerpoint/2010/main" val="725711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295917-8D78-4E21-A33E-52387B7D2291}" type="datetimeFigureOut">
              <a:rPr lang="en-US" smtClean="0"/>
              <a:t>2/22/2024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6B7C57-90DA-4780-8104-192A7E61FAFD}" type="slidenum">
              <a:rPr lang="en-US" smtClean="0"/>
              <a:t>‹#›</a:t>
            </a:fld>
            <a:endParaRPr lang="en-US"/>
          </a:p>
        </p:txBody>
      </p:sp>
    </p:spTree>
    <p:extLst>
      <p:ext uri="{BB962C8B-B14F-4D97-AF65-F5344CB8AC3E}">
        <p14:creationId xmlns:p14="http://schemas.microsoft.com/office/powerpoint/2010/main" val="505207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295917-8D78-4E21-A33E-52387B7D2291}" type="datetimeFigureOut">
              <a:rPr lang="en-US" smtClean="0"/>
              <a:t>2/22/2024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6B7C57-90DA-4780-8104-192A7E61FAFD}" type="slidenum">
              <a:rPr lang="en-US" smtClean="0"/>
              <a:t>‹#›</a:t>
            </a:fld>
            <a:endParaRPr lang="en-US"/>
          </a:p>
        </p:txBody>
      </p:sp>
    </p:spTree>
    <p:extLst>
      <p:ext uri="{BB962C8B-B14F-4D97-AF65-F5344CB8AC3E}">
        <p14:creationId xmlns:p14="http://schemas.microsoft.com/office/powerpoint/2010/main" val="3753698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295917-8D78-4E21-A33E-52387B7D2291}" type="datetimeFigureOut">
              <a:rPr lang="en-US" smtClean="0"/>
              <a:t>2/22/2024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6B7C57-90DA-4780-8104-192A7E61FAFD}" type="slidenum">
              <a:rPr lang="en-US" smtClean="0"/>
              <a:t>‹#›</a:t>
            </a:fld>
            <a:endParaRPr lang="en-US"/>
          </a:p>
        </p:txBody>
      </p:sp>
    </p:spTree>
    <p:extLst>
      <p:ext uri="{BB962C8B-B14F-4D97-AF65-F5344CB8AC3E}">
        <p14:creationId xmlns:p14="http://schemas.microsoft.com/office/powerpoint/2010/main" val="3067823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0295917-8D78-4E21-A33E-52387B7D2291}" type="datetimeFigureOut">
              <a:rPr lang="en-US" smtClean="0"/>
              <a:t>2/22/2024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6B7C57-90DA-4780-8104-192A7E61FAFD}" type="slidenum">
              <a:rPr lang="en-US" smtClean="0"/>
              <a:t>‹#›</a:t>
            </a:fld>
            <a:endParaRPr lang="en-US"/>
          </a:p>
        </p:txBody>
      </p:sp>
    </p:spTree>
    <p:extLst>
      <p:ext uri="{BB962C8B-B14F-4D97-AF65-F5344CB8AC3E}">
        <p14:creationId xmlns:p14="http://schemas.microsoft.com/office/powerpoint/2010/main" val="587980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00295917-8D78-4E21-A33E-52387B7D2291}" type="datetimeFigureOut">
              <a:rPr lang="en-US" smtClean="0"/>
              <a:t>2/22/2024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CD6B7C57-90DA-4780-8104-192A7E61FAFD}" type="slidenum">
              <a:rPr lang="en-US" smtClean="0"/>
              <a:t>‹#›</a:t>
            </a:fld>
            <a:endParaRPr lang="en-US"/>
          </a:p>
        </p:txBody>
      </p:sp>
    </p:spTree>
    <p:extLst>
      <p:ext uri="{BB962C8B-B14F-4D97-AF65-F5344CB8AC3E}">
        <p14:creationId xmlns:p14="http://schemas.microsoft.com/office/powerpoint/2010/main" val="1092432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0295917-8D78-4E21-A33E-52387B7D2291}" type="datetimeFigureOut">
              <a:rPr lang="en-US" smtClean="0"/>
              <a:t>2/22/2024</a:t>
            </a:fld>
            <a:endParaRPr lang="en-US"/>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CD6B7C57-90DA-4780-8104-192A7E61FAFD}" type="slidenum">
              <a:rPr lang="en-US" smtClean="0"/>
              <a:t>‹#›</a:t>
            </a:fld>
            <a:endParaRPr lang="en-US"/>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7273230"/>
      </p:ext>
    </p:extLst>
  </p:cSld>
  <p:clrMap bg1="dk1" tx1="lt1" bg2="dk2" tx2="lt2" accent1="accent1" accent2="accent2" accent3="accent3" accent4="accent4" accent5="accent5" accent6="accent6" hlink="hlink" folHlink="folHlink"/>
  <p:sldLayoutIdLst>
    <p:sldLayoutId id="2147483967" r:id="rId1"/>
    <p:sldLayoutId id="2147483968" r:id="rId2"/>
    <p:sldLayoutId id="2147483969" r:id="rId3"/>
    <p:sldLayoutId id="2147483970" r:id="rId4"/>
    <p:sldLayoutId id="2147483971" r:id="rId5"/>
    <p:sldLayoutId id="2147483972" r:id="rId6"/>
    <p:sldLayoutId id="2147483973" r:id="rId7"/>
    <p:sldLayoutId id="2147483974" r:id="rId8"/>
    <p:sldLayoutId id="2147483975" r:id="rId9"/>
    <p:sldLayoutId id="2147483976" r:id="rId10"/>
    <p:sldLayoutId id="2147483977"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drive.google.com/file/d/1ju--k8MGJmHE82DZjUb5QXbhsYZzEAYK/view?usp=sharing" TargetMode="External"/><Relationship Id="rId2" Type="http://schemas.openxmlformats.org/officeDocument/2006/relationships/hyperlink" Target="https://docs.google.com/spreadsheets/d/1LBs1WkvZHW3TcDRcwxLRAqYk4irOTOw2/edit?usp=sharing&amp;ouid=110870154336160920200&amp;rtpof=true&amp;sd=tru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E4C41-848B-4114-96FE-C9DCAB8EB49D}"/>
              </a:ext>
            </a:extLst>
          </p:cNvPr>
          <p:cNvSpPr>
            <a:spLocks noGrp="1"/>
          </p:cNvSpPr>
          <p:nvPr>
            <p:ph type="ctrTitle"/>
          </p:nvPr>
        </p:nvSpPr>
        <p:spPr/>
        <p:txBody>
          <a:bodyPr>
            <a:normAutofit fontScale="90000"/>
          </a:bodyPr>
          <a:lstStyle/>
          <a:p>
            <a:pPr algn="l"/>
            <a:r>
              <a:rPr lang="en-IN" b="1" kern="100" dirty="0">
                <a:latin typeface="Times New Roman"/>
                <a:cs typeface="Times New Roman"/>
              </a:rPr>
              <a:t>Western Countries Financial</a:t>
            </a:r>
            <a:br>
              <a:rPr lang="en-IN" b="1" kern="100" dirty="0">
                <a:latin typeface="Times New Roman"/>
                <a:cs typeface="Times New Roman"/>
              </a:rPr>
            </a:br>
            <a:r>
              <a:rPr lang="en-IN" b="1" kern="100" dirty="0">
                <a:latin typeface="Times New Roman"/>
                <a:cs typeface="Times New Roman"/>
              </a:rPr>
              <a:t>Data Analysis</a:t>
            </a:r>
            <a:endParaRPr lang="en-US" dirty="0"/>
          </a:p>
        </p:txBody>
      </p:sp>
      <p:sp>
        <p:nvSpPr>
          <p:cNvPr id="3" name="Subtitle 2">
            <a:extLst>
              <a:ext uri="{FF2B5EF4-FFF2-40B4-BE49-F238E27FC236}">
                <a16:creationId xmlns:a16="http://schemas.microsoft.com/office/drawing/2014/main" id="{6DB292CD-0F32-46D7-A055-08F4148E66C2}"/>
              </a:ext>
            </a:extLst>
          </p:cNvPr>
          <p:cNvSpPr>
            <a:spLocks noGrp="1"/>
          </p:cNvSpPr>
          <p:nvPr>
            <p:ph type="subTitle" idx="1"/>
          </p:nvPr>
        </p:nvSpPr>
        <p:spPr/>
        <p:txBody>
          <a:bodyPr/>
          <a:lstStyle/>
          <a:p>
            <a:pPr algn="l"/>
            <a:r>
              <a:rPr lang="en-US" kern="100" dirty="0">
                <a:latin typeface="Times New Roman"/>
                <a:cs typeface="Times New Roman"/>
              </a:rPr>
              <a:t>Capstone Project</a:t>
            </a:r>
            <a:endParaRPr lang="en-US" dirty="0"/>
          </a:p>
          <a:p>
            <a:pPr lvl="0" algn="l"/>
            <a:r>
              <a:rPr lang="en-US" kern="100" dirty="0">
                <a:latin typeface="Times New Roman" panose="02020603050405020304" pitchFamily="18" charset="0"/>
              </a:rPr>
              <a:t>Presented by Niranjan (Business Analyst)</a:t>
            </a:r>
          </a:p>
          <a:p>
            <a:endParaRPr lang="en-US" dirty="0"/>
          </a:p>
        </p:txBody>
      </p:sp>
    </p:spTree>
    <p:extLst>
      <p:ext uri="{BB962C8B-B14F-4D97-AF65-F5344CB8AC3E}">
        <p14:creationId xmlns:p14="http://schemas.microsoft.com/office/powerpoint/2010/main" val="22744108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F7DAA-5BC4-44C4-BD73-8C97DB91D783}"/>
              </a:ext>
            </a:extLst>
          </p:cNvPr>
          <p:cNvSpPr>
            <a:spLocks noGrp="1"/>
          </p:cNvSpPr>
          <p:nvPr>
            <p:ph type="title"/>
          </p:nvPr>
        </p:nvSpPr>
        <p:spPr>
          <a:xfrm>
            <a:off x="1348838" y="270263"/>
            <a:ext cx="9291215" cy="1049235"/>
          </a:xfrm>
        </p:spPr>
        <p:txBody>
          <a:bodyPr/>
          <a:lstStyle/>
          <a:p>
            <a:r>
              <a:rPr lang="en-US" b="1" i="1" u="sng" dirty="0">
                <a:solidFill>
                  <a:schemeClr val="accent2"/>
                </a:solidFill>
                <a:latin typeface="Raleway SemiBold" pitchFamily="2" charset="0"/>
                <a:ea typeface="Calibri" panose="020F0502020204030204"/>
                <a:cs typeface="Calibri" panose="020F0502020204030204"/>
              </a:rPr>
              <a:t>ii. </a:t>
            </a:r>
            <a:r>
              <a:rPr lang="en-US" b="1" u="sng" dirty="0">
                <a:solidFill>
                  <a:schemeClr val="accent2"/>
                </a:solidFill>
                <a:latin typeface="Raleway SemiBold" pitchFamily="2" charset="0"/>
                <a:ea typeface="Calibri" panose="020F0502020204030204"/>
                <a:cs typeface="Calibri" panose="020F0502020204030204"/>
              </a:rPr>
              <a:t>Excel Graphical Analysis:</a:t>
            </a:r>
            <a:endParaRPr lang="en-US" b="1" dirty="0"/>
          </a:p>
        </p:txBody>
      </p:sp>
      <p:pic>
        <p:nvPicPr>
          <p:cNvPr id="5" name="Content Placeholder 4">
            <a:extLst>
              <a:ext uri="{FF2B5EF4-FFF2-40B4-BE49-F238E27FC236}">
                <a16:creationId xmlns:a16="http://schemas.microsoft.com/office/drawing/2014/main" id="{8AE59906-F85F-4296-BEE5-592D9597C4B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5717" y="1110587"/>
            <a:ext cx="8660565" cy="4957470"/>
          </a:xfrm>
        </p:spPr>
      </p:pic>
    </p:spTree>
    <p:extLst>
      <p:ext uri="{BB962C8B-B14F-4D97-AF65-F5344CB8AC3E}">
        <p14:creationId xmlns:p14="http://schemas.microsoft.com/office/powerpoint/2010/main" val="12854881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9E437-A8D9-4B17-8EC4-16D64910112B}"/>
              </a:ext>
            </a:extLst>
          </p:cNvPr>
          <p:cNvSpPr>
            <a:spLocks noGrp="1"/>
          </p:cNvSpPr>
          <p:nvPr>
            <p:ph type="title"/>
          </p:nvPr>
        </p:nvSpPr>
        <p:spPr>
          <a:xfrm>
            <a:off x="1606514" y="798974"/>
            <a:ext cx="2961967" cy="636952"/>
          </a:xfrm>
        </p:spPr>
        <p:txBody>
          <a:bodyPr>
            <a:normAutofit/>
          </a:bodyPr>
          <a:lstStyle/>
          <a:p>
            <a:pPr algn="ctr"/>
            <a:r>
              <a:rPr lang="en-US" sz="2000" b="1" i="1" u="sng" dirty="0">
                <a:solidFill>
                  <a:schemeClr val="accent2"/>
                </a:solidFill>
                <a:latin typeface="Raleway SemiBold" pitchFamily="2" charset="0"/>
                <a:ea typeface="Calibri" panose="020F0502020204030204"/>
                <a:cs typeface="Calibri" panose="020F0502020204030204"/>
              </a:rPr>
              <a:t>iii. </a:t>
            </a:r>
            <a:r>
              <a:rPr lang="en-US" sz="2000" u="sng" dirty="0">
                <a:solidFill>
                  <a:schemeClr val="accent2"/>
                </a:solidFill>
                <a:latin typeface="Raleway SemiBold" pitchFamily="2" charset="0"/>
                <a:ea typeface="Calibri" panose="020F0502020204030204"/>
                <a:cs typeface="Calibri" panose="020F0502020204030204"/>
              </a:rPr>
              <a:t>SQL Analysis:</a:t>
            </a:r>
            <a:endParaRPr lang="en-US" sz="2000" dirty="0"/>
          </a:p>
        </p:txBody>
      </p:sp>
      <p:pic>
        <p:nvPicPr>
          <p:cNvPr id="6" name="Content Placeholder 5">
            <a:extLst>
              <a:ext uri="{FF2B5EF4-FFF2-40B4-BE49-F238E27FC236}">
                <a16:creationId xmlns:a16="http://schemas.microsoft.com/office/drawing/2014/main" id="{974B604C-A2A1-4E36-ABDE-EF5E80D2788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30931" y="1250258"/>
            <a:ext cx="6714480" cy="4171489"/>
          </a:xfrm>
        </p:spPr>
      </p:pic>
      <p:sp>
        <p:nvSpPr>
          <p:cNvPr id="4" name="Text Placeholder 3">
            <a:extLst>
              <a:ext uri="{FF2B5EF4-FFF2-40B4-BE49-F238E27FC236}">
                <a16:creationId xmlns:a16="http://schemas.microsoft.com/office/drawing/2014/main" id="{D94EDCDD-CFE2-4372-B252-A154E5E92EFA}"/>
              </a:ext>
            </a:extLst>
          </p:cNvPr>
          <p:cNvSpPr>
            <a:spLocks noGrp="1"/>
          </p:cNvSpPr>
          <p:nvPr>
            <p:ph type="body" sz="half" idx="2"/>
          </p:nvPr>
        </p:nvSpPr>
        <p:spPr>
          <a:xfrm>
            <a:off x="1449206" y="1551398"/>
            <a:ext cx="2961967" cy="3870349"/>
          </a:xfrm>
        </p:spPr>
        <p:txBody>
          <a:bodyPr>
            <a:normAutofit fontScale="92500" lnSpcReduction="10000"/>
          </a:bodyPr>
          <a:lstStyle/>
          <a:p>
            <a:r>
              <a:rPr lang="en-US" b="1" dirty="0">
                <a:solidFill>
                  <a:schemeClr val="accent2">
                    <a:lumMod val="50000"/>
                  </a:schemeClr>
                </a:solidFill>
                <a:latin typeface="Raleway SemiBold" pitchFamily="2" charset="0"/>
              </a:rPr>
              <a:t>Let’s load our data into SQL and check the first 5 rows to make sure it imported well.</a:t>
            </a:r>
          </a:p>
          <a:p>
            <a:r>
              <a:rPr lang="en-IN" dirty="0">
                <a:solidFill>
                  <a:srgbClr val="0000FF"/>
                </a:solidFill>
                <a:latin typeface="Consolas" panose="020B0609020204030204" pitchFamily="49" charset="0"/>
              </a:rPr>
              <a:t>Select</a:t>
            </a:r>
            <a:r>
              <a:rPr lang="en-IN" dirty="0">
                <a:solidFill>
                  <a:srgbClr val="000000"/>
                </a:solidFill>
                <a:latin typeface="Consolas" panose="020B0609020204030204" pitchFamily="49" charset="0"/>
              </a:rPr>
              <a:t> </a:t>
            </a:r>
            <a:r>
              <a:rPr lang="en-IN" dirty="0">
                <a:solidFill>
                  <a:srgbClr val="0000FF"/>
                </a:solidFill>
                <a:latin typeface="Consolas" panose="020B0609020204030204" pitchFamily="49" charset="0"/>
              </a:rPr>
              <a:t>Top</a:t>
            </a:r>
            <a:r>
              <a:rPr lang="en-IN" dirty="0">
                <a:solidFill>
                  <a:srgbClr val="000000"/>
                </a:solidFill>
                <a:latin typeface="Consolas" panose="020B0609020204030204" pitchFamily="49" charset="0"/>
              </a:rPr>
              <a:t> 5 </a:t>
            </a:r>
            <a:r>
              <a:rPr lang="en-IN" dirty="0">
                <a:solidFill>
                  <a:srgbClr val="808080"/>
                </a:solidFill>
                <a:latin typeface="Consolas" panose="020B0609020204030204" pitchFamily="49" charset="0"/>
              </a:rPr>
              <a:t>*</a:t>
            </a:r>
            <a:r>
              <a:rPr lang="en-IN" dirty="0">
                <a:solidFill>
                  <a:srgbClr val="000000"/>
                </a:solidFill>
                <a:latin typeface="Consolas" panose="020B0609020204030204" pitchFamily="49" charset="0"/>
              </a:rPr>
              <a:t> </a:t>
            </a:r>
            <a:r>
              <a:rPr lang="en-IN" dirty="0">
                <a:solidFill>
                  <a:srgbClr val="0000FF"/>
                </a:solidFill>
                <a:latin typeface="Consolas" panose="020B0609020204030204" pitchFamily="49" charset="0"/>
              </a:rPr>
              <a:t>From</a:t>
            </a:r>
            <a:r>
              <a:rPr lang="en-IN" dirty="0">
                <a:solidFill>
                  <a:srgbClr val="000000"/>
                </a:solidFill>
                <a:latin typeface="Consolas" panose="020B0609020204030204" pitchFamily="49" charset="0"/>
              </a:rPr>
              <a:t> </a:t>
            </a:r>
            <a:r>
              <a:rPr lang="en-IN" dirty="0">
                <a:latin typeface="Consolas" panose="020B0609020204030204" pitchFamily="49" charset="0"/>
              </a:rPr>
              <a:t>Western_Countries_Financial_Data;</a:t>
            </a:r>
            <a:endParaRPr lang="en-US" b="1" dirty="0">
              <a:latin typeface="Arimo"/>
            </a:endParaRPr>
          </a:p>
          <a:p>
            <a:r>
              <a:rPr lang="en-US" b="1" dirty="0">
                <a:latin typeface="Raleway" pitchFamily="2" charset="0"/>
              </a:rPr>
              <a:t>We are using SQL Database for our analysis Through SQL queries, we'll answer critical questions, helping us gain a deeper understanding of the dataset. These insights will be pivotal in addressing the business problem effectively</a:t>
            </a:r>
            <a:endParaRPr lang="en-US" dirty="0"/>
          </a:p>
        </p:txBody>
      </p:sp>
    </p:spTree>
    <p:extLst>
      <p:ext uri="{BB962C8B-B14F-4D97-AF65-F5344CB8AC3E}">
        <p14:creationId xmlns:p14="http://schemas.microsoft.com/office/powerpoint/2010/main" val="1552067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9E437-A8D9-4B17-8EC4-16D64910112B}"/>
              </a:ext>
            </a:extLst>
          </p:cNvPr>
          <p:cNvSpPr>
            <a:spLocks noGrp="1"/>
          </p:cNvSpPr>
          <p:nvPr>
            <p:ph type="title"/>
          </p:nvPr>
        </p:nvSpPr>
        <p:spPr>
          <a:xfrm>
            <a:off x="1449206" y="480498"/>
            <a:ext cx="2961967" cy="636952"/>
          </a:xfrm>
        </p:spPr>
        <p:txBody>
          <a:bodyPr>
            <a:normAutofit/>
          </a:bodyPr>
          <a:lstStyle/>
          <a:p>
            <a:pPr algn="ctr"/>
            <a:r>
              <a:rPr lang="en-US" sz="2000" b="1" i="1" u="sng" dirty="0">
                <a:solidFill>
                  <a:schemeClr val="accent2"/>
                </a:solidFill>
                <a:latin typeface="Raleway SemiBold" pitchFamily="2" charset="0"/>
                <a:ea typeface="Calibri" panose="020F0502020204030204"/>
                <a:cs typeface="Calibri" panose="020F0502020204030204"/>
              </a:rPr>
              <a:t>iii. </a:t>
            </a:r>
            <a:r>
              <a:rPr lang="en-US" sz="2000" u="sng" dirty="0">
                <a:solidFill>
                  <a:schemeClr val="accent2"/>
                </a:solidFill>
                <a:latin typeface="Raleway SemiBold" pitchFamily="2" charset="0"/>
                <a:ea typeface="Calibri" panose="020F0502020204030204"/>
                <a:cs typeface="Calibri" panose="020F0502020204030204"/>
              </a:rPr>
              <a:t>SQL Analysis:</a:t>
            </a:r>
            <a:endParaRPr lang="en-US" sz="2000" dirty="0"/>
          </a:p>
        </p:txBody>
      </p:sp>
      <p:sp>
        <p:nvSpPr>
          <p:cNvPr id="4" name="Text Placeholder 3">
            <a:extLst>
              <a:ext uri="{FF2B5EF4-FFF2-40B4-BE49-F238E27FC236}">
                <a16:creationId xmlns:a16="http://schemas.microsoft.com/office/drawing/2014/main" id="{D94EDCDD-CFE2-4372-B252-A154E5E92EFA}"/>
              </a:ext>
            </a:extLst>
          </p:cNvPr>
          <p:cNvSpPr>
            <a:spLocks noGrp="1"/>
          </p:cNvSpPr>
          <p:nvPr>
            <p:ph type="body" sz="half" idx="2"/>
          </p:nvPr>
        </p:nvSpPr>
        <p:spPr>
          <a:xfrm>
            <a:off x="1449205" y="1175185"/>
            <a:ext cx="2961967" cy="4246562"/>
          </a:xfrm>
        </p:spPr>
        <p:txBody>
          <a:bodyPr>
            <a:normAutofit/>
          </a:bodyPr>
          <a:lstStyle/>
          <a:p>
            <a:r>
              <a:rPr lang="en-US" sz="1500" b="1" dirty="0">
                <a:solidFill>
                  <a:schemeClr val="accent2">
                    <a:lumMod val="50000"/>
                  </a:schemeClr>
                </a:solidFill>
                <a:latin typeface="Raleway SemiBold" pitchFamily="2" charset="0"/>
              </a:rPr>
              <a:t>Profit and sales by </a:t>
            </a:r>
            <a:r>
              <a:rPr lang="en-US" sz="1500" b="1" dirty="0" err="1">
                <a:solidFill>
                  <a:schemeClr val="accent2">
                    <a:lumMod val="50000"/>
                  </a:schemeClr>
                </a:solidFill>
                <a:latin typeface="Raleway SemiBold" pitchFamily="2" charset="0"/>
              </a:rPr>
              <a:t>Qtr</a:t>
            </a:r>
            <a:endParaRPr lang="en-US" sz="1500" b="1" dirty="0">
              <a:solidFill>
                <a:schemeClr val="accent2">
                  <a:lumMod val="50000"/>
                </a:schemeClr>
              </a:solidFill>
              <a:latin typeface="Raleway SemiBold" pitchFamily="2" charset="0"/>
            </a:endParaRPr>
          </a:p>
          <a:p>
            <a:r>
              <a:rPr lang="en-US" b="1" dirty="0">
                <a:solidFill>
                  <a:schemeClr val="tx1">
                    <a:lumMod val="75000"/>
                    <a:lumOff val="25000"/>
                  </a:schemeClr>
                </a:solidFill>
                <a:latin typeface="Raleway" pitchFamily="2" charset="0"/>
              </a:rPr>
              <a:t>Quarterly sales and profits show a consistent upward trend throughout the year, with Q4 exhibiting the highest sales ($51,690,077.51) and profits ($7,527,213.50), suggesting a strong performance and potential for strategic planning to maintain growth momentum.</a:t>
            </a:r>
            <a:endParaRPr lang="en-US" sz="2000" b="1" dirty="0">
              <a:solidFill>
                <a:schemeClr val="tx1">
                  <a:lumMod val="75000"/>
                  <a:lumOff val="25000"/>
                </a:schemeClr>
              </a:solidFill>
              <a:latin typeface="Raleway" pitchFamily="2" charset="0"/>
            </a:endParaRPr>
          </a:p>
          <a:p>
            <a:endParaRPr lang="en-US" sz="1500" b="1" dirty="0">
              <a:solidFill>
                <a:schemeClr val="accent2">
                  <a:lumMod val="50000"/>
                </a:schemeClr>
              </a:solidFill>
              <a:latin typeface="Raleway SemiBold" pitchFamily="2" charset="0"/>
            </a:endParaRPr>
          </a:p>
        </p:txBody>
      </p:sp>
      <p:pic>
        <p:nvPicPr>
          <p:cNvPr id="8" name="Content Placeholder 7">
            <a:extLst>
              <a:ext uri="{FF2B5EF4-FFF2-40B4-BE49-F238E27FC236}">
                <a16:creationId xmlns:a16="http://schemas.microsoft.com/office/drawing/2014/main" id="{42C4E192-5541-47C6-B520-C1E0F41CC2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30750" y="798974"/>
            <a:ext cx="6529726" cy="4622773"/>
          </a:xfrm>
        </p:spPr>
      </p:pic>
    </p:spTree>
    <p:extLst>
      <p:ext uri="{BB962C8B-B14F-4D97-AF65-F5344CB8AC3E}">
        <p14:creationId xmlns:p14="http://schemas.microsoft.com/office/powerpoint/2010/main" val="1392452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D683B-4F15-4A4D-BCAB-B3135B3E953E}"/>
              </a:ext>
            </a:extLst>
          </p:cNvPr>
          <p:cNvSpPr>
            <a:spLocks noGrp="1"/>
          </p:cNvSpPr>
          <p:nvPr>
            <p:ph type="title"/>
          </p:nvPr>
        </p:nvSpPr>
        <p:spPr>
          <a:xfrm>
            <a:off x="1777429" y="537425"/>
            <a:ext cx="8965365" cy="479717"/>
          </a:xfrm>
        </p:spPr>
        <p:txBody>
          <a:bodyPr>
            <a:normAutofit fontScale="90000"/>
          </a:bodyPr>
          <a:lstStyle/>
          <a:p>
            <a:r>
              <a:rPr lang="en-US" b="1" i="1" u="sng" dirty="0">
                <a:solidFill>
                  <a:schemeClr val="accent2"/>
                </a:solidFill>
                <a:latin typeface="Raleway SemiBold" pitchFamily="2" charset="0"/>
                <a:ea typeface="Calibri" panose="020F0502020204030204"/>
                <a:cs typeface="Calibri" panose="020F0502020204030204"/>
              </a:rPr>
              <a:t>iv. </a:t>
            </a:r>
            <a:r>
              <a:rPr lang="en-US" u="sng" dirty="0">
                <a:solidFill>
                  <a:schemeClr val="accent2"/>
                </a:solidFill>
                <a:latin typeface="Raleway SemiBold" pitchFamily="2" charset="0"/>
                <a:ea typeface="Calibri" panose="020F0502020204030204"/>
                <a:cs typeface="Calibri" panose="020F0502020204030204"/>
              </a:rPr>
              <a:t>SQL Analysis:</a:t>
            </a:r>
            <a:endParaRPr lang="en-US" dirty="0"/>
          </a:p>
        </p:txBody>
      </p:sp>
      <p:sp>
        <p:nvSpPr>
          <p:cNvPr id="3" name="Text Placeholder 2">
            <a:extLst>
              <a:ext uri="{FF2B5EF4-FFF2-40B4-BE49-F238E27FC236}">
                <a16:creationId xmlns:a16="http://schemas.microsoft.com/office/drawing/2014/main" id="{34655227-B6CA-4697-B48D-A061EDF3D385}"/>
              </a:ext>
            </a:extLst>
          </p:cNvPr>
          <p:cNvSpPr>
            <a:spLocks noGrp="1"/>
          </p:cNvSpPr>
          <p:nvPr>
            <p:ph type="body" idx="1"/>
          </p:nvPr>
        </p:nvSpPr>
        <p:spPr>
          <a:xfrm>
            <a:off x="1446260" y="1103568"/>
            <a:ext cx="2909983" cy="772076"/>
          </a:xfrm>
        </p:spPr>
        <p:txBody>
          <a:bodyPr/>
          <a:lstStyle/>
          <a:p>
            <a:r>
              <a:rPr lang="en-GB" dirty="0"/>
              <a:t>Yearly Sales</a:t>
            </a:r>
            <a:endParaRPr lang="en-US" dirty="0"/>
          </a:p>
        </p:txBody>
      </p:sp>
      <p:pic>
        <p:nvPicPr>
          <p:cNvPr id="8" name="Content Placeholder 7">
            <a:extLst>
              <a:ext uri="{FF2B5EF4-FFF2-40B4-BE49-F238E27FC236}">
                <a16:creationId xmlns:a16="http://schemas.microsoft.com/office/drawing/2014/main" id="{E6830309-4C7E-4402-9553-0A715A342DD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447191" y="1875644"/>
            <a:ext cx="4487863" cy="2599759"/>
          </a:xfrm>
        </p:spPr>
      </p:pic>
      <p:sp>
        <p:nvSpPr>
          <p:cNvPr id="5" name="Text Placeholder 4">
            <a:extLst>
              <a:ext uri="{FF2B5EF4-FFF2-40B4-BE49-F238E27FC236}">
                <a16:creationId xmlns:a16="http://schemas.microsoft.com/office/drawing/2014/main" id="{BC63046F-9672-4DBE-8117-DF583D950963}"/>
              </a:ext>
            </a:extLst>
          </p:cNvPr>
          <p:cNvSpPr>
            <a:spLocks noGrp="1"/>
          </p:cNvSpPr>
          <p:nvPr>
            <p:ph type="body" sz="quarter" idx="3"/>
          </p:nvPr>
        </p:nvSpPr>
        <p:spPr>
          <a:xfrm>
            <a:off x="6256338" y="1193684"/>
            <a:ext cx="4136511" cy="655371"/>
          </a:xfrm>
        </p:spPr>
        <p:txBody>
          <a:bodyPr/>
          <a:lstStyle/>
          <a:p>
            <a:r>
              <a:rPr lang="en-GB" dirty="0"/>
              <a:t>Country wise sales</a:t>
            </a:r>
            <a:endParaRPr lang="en-US" dirty="0"/>
          </a:p>
        </p:txBody>
      </p:sp>
      <p:pic>
        <p:nvPicPr>
          <p:cNvPr id="10" name="Content Placeholder 9">
            <a:extLst>
              <a:ext uri="{FF2B5EF4-FFF2-40B4-BE49-F238E27FC236}">
                <a16:creationId xmlns:a16="http://schemas.microsoft.com/office/drawing/2014/main" id="{8698F3EF-25F8-4E17-9A7C-D0A12FC396FB}"/>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254932" y="1849055"/>
            <a:ext cx="4487862" cy="2607528"/>
          </a:xfrm>
        </p:spPr>
      </p:pic>
      <p:sp>
        <p:nvSpPr>
          <p:cNvPr id="11" name="TextBox 10">
            <a:extLst>
              <a:ext uri="{FF2B5EF4-FFF2-40B4-BE49-F238E27FC236}">
                <a16:creationId xmlns:a16="http://schemas.microsoft.com/office/drawing/2014/main" id="{A7CDC921-98DB-4528-A006-7B4934428C61}"/>
              </a:ext>
            </a:extLst>
          </p:cNvPr>
          <p:cNvSpPr txBox="1"/>
          <p:nvPr/>
        </p:nvSpPr>
        <p:spPr>
          <a:xfrm>
            <a:off x="1334176" y="4544707"/>
            <a:ext cx="4244692" cy="1446550"/>
          </a:xfrm>
          <a:prstGeom prst="rect">
            <a:avLst/>
          </a:prstGeom>
          <a:noFill/>
        </p:spPr>
        <p:txBody>
          <a:bodyPr wrap="square" rtlCol="0">
            <a:spAutoFit/>
          </a:bodyPr>
          <a:lstStyle/>
          <a:p>
            <a:r>
              <a:rPr lang="en-US" sz="1400" b="1" dirty="0">
                <a:solidFill>
                  <a:schemeClr val="tx1">
                    <a:lumMod val="75000"/>
                    <a:lumOff val="25000"/>
                  </a:schemeClr>
                </a:solidFill>
                <a:latin typeface="Raleway" pitchFamily="2" charset="0"/>
              </a:rPr>
              <a:t>Yearly sales significantly increased from 2013 ($26,415,255.52) to 2014 ($92,311,094.79), indicating a substantial growth trend over the year. Also, increased because in 2013 our operation was only active for 4 months.</a:t>
            </a:r>
          </a:p>
          <a:p>
            <a:endParaRPr lang="en-US" dirty="0"/>
          </a:p>
        </p:txBody>
      </p:sp>
      <p:sp>
        <p:nvSpPr>
          <p:cNvPr id="12" name="TextBox 11">
            <a:extLst>
              <a:ext uri="{FF2B5EF4-FFF2-40B4-BE49-F238E27FC236}">
                <a16:creationId xmlns:a16="http://schemas.microsoft.com/office/drawing/2014/main" id="{A7AB8E9D-C2EB-4AC8-A23B-B1ED9AE47CF5}"/>
              </a:ext>
            </a:extLst>
          </p:cNvPr>
          <p:cNvSpPr txBox="1"/>
          <p:nvPr/>
        </p:nvSpPr>
        <p:spPr>
          <a:xfrm>
            <a:off x="6202247" y="4565222"/>
            <a:ext cx="4136511" cy="1554272"/>
          </a:xfrm>
          <a:prstGeom prst="rect">
            <a:avLst/>
          </a:prstGeom>
          <a:noFill/>
        </p:spPr>
        <p:txBody>
          <a:bodyPr wrap="square" rtlCol="0">
            <a:spAutoFit/>
          </a:bodyPr>
          <a:lstStyle/>
          <a:p>
            <a:pPr defTabSz="685800">
              <a:spcAft>
                <a:spcPts val="600"/>
              </a:spcAft>
            </a:pPr>
            <a:r>
              <a:rPr lang="en-US" sz="1200" b="1" dirty="0">
                <a:solidFill>
                  <a:schemeClr val="tx1">
                    <a:lumMod val="75000"/>
                    <a:lumOff val="25000"/>
                  </a:schemeClr>
                </a:solidFill>
                <a:latin typeface="Raleway" pitchFamily="2" charset="0"/>
              </a:rPr>
              <a:t>The United States of America leads in country-wise sales with $25,029,830.18, followed closely by Canada ($24,887,654.89), France ($24,354,172.30), Germany ($23,505,340.82), and Mexico ($20,949,352.11), showcasing a competitive distribution of sales across these key markets.</a:t>
            </a:r>
          </a:p>
          <a:p>
            <a:endParaRPr lang="en-US" dirty="0"/>
          </a:p>
        </p:txBody>
      </p:sp>
    </p:spTree>
    <p:extLst>
      <p:ext uri="{BB962C8B-B14F-4D97-AF65-F5344CB8AC3E}">
        <p14:creationId xmlns:p14="http://schemas.microsoft.com/office/powerpoint/2010/main" val="3809418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7F143-409D-45BB-994D-2B55ADB9EC59}"/>
              </a:ext>
            </a:extLst>
          </p:cNvPr>
          <p:cNvSpPr>
            <a:spLocks noGrp="1"/>
          </p:cNvSpPr>
          <p:nvPr>
            <p:ph type="title"/>
          </p:nvPr>
        </p:nvSpPr>
        <p:spPr/>
        <p:txBody>
          <a:bodyPr/>
          <a:lstStyle/>
          <a:p>
            <a:r>
              <a:rPr lang="en-US" dirty="0"/>
              <a:t>To import data from MySQL Workbench to Power BI</a:t>
            </a:r>
          </a:p>
        </p:txBody>
      </p:sp>
      <p:sp>
        <p:nvSpPr>
          <p:cNvPr id="3" name="Content Placeholder 2">
            <a:extLst>
              <a:ext uri="{FF2B5EF4-FFF2-40B4-BE49-F238E27FC236}">
                <a16:creationId xmlns:a16="http://schemas.microsoft.com/office/drawing/2014/main" id="{380E1156-CACA-4DF9-9D03-480339AAD8CE}"/>
              </a:ext>
            </a:extLst>
          </p:cNvPr>
          <p:cNvSpPr>
            <a:spLocks noGrp="1"/>
          </p:cNvSpPr>
          <p:nvPr>
            <p:ph idx="1"/>
          </p:nvPr>
        </p:nvSpPr>
        <p:spPr/>
        <p:txBody>
          <a:bodyPr>
            <a:normAutofit fontScale="47500" lnSpcReduction="20000"/>
          </a:bodyPr>
          <a:lstStyle/>
          <a:p>
            <a:r>
              <a:rPr lang="en-US" b="1" dirty="0">
                <a:latin typeface="Arial Black" panose="020B0A04020102020204" pitchFamily="34" charset="0"/>
              </a:rPr>
              <a:t>Open Power BI Desktop</a:t>
            </a:r>
            <a:r>
              <a:rPr lang="en-US" dirty="0">
                <a:latin typeface="Arial Black" panose="020B0A04020102020204" pitchFamily="34" charset="0"/>
              </a:rPr>
              <a:t>: Launch Power BI Desktop application on your computer.</a:t>
            </a:r>
          </a:p>
          <a:p>
            <a:r>
              <a:rPr lang="en-US" b="1" dirty="0">
                <a:solidFill>
                  <a:srgbClr val="FFFF00"/>
                </a:solidFill>
                <a:latin typeface="Arial Black" panose="020B0A04020102020204" pitchFamily="34" charset="0"/>
              </a:rPr>
              <a:t>Get Data</a:t>
            </a:r>
            <a:r>
              <a:rPr lang="en-US" dirty="0">
                <a:latin typeface="Arial Black" panose="020B0A04020102020204" pitchFamily="34" charset="0"/>
              </a:rPr>
              <a:t>: Click on the "Get Data" button located on the Home tab of the Power BI Desktop.</a:t>
            </a:r>
          </a:p>
          <a:p>
            <a:r>
              <a:rPr lang="en-US" b="1" dirty="0">
                <a:solidFill>
                  <a:srgbClr val="FFFF00"/>
                </a:solidFill>
                <a:latin typeface="Arial Black" panose="020B0A04020102020204" pitchFamily="34" charset="0"/>
              </a:rPr>
              <a:t>Select MySQL Database: </a:t>
            </a:r>
            <a:r>
              <a:rPr lang="en-US" dirty="0">
                <a:latin typeface="Arial Black" panose="020B0A04020102020204" pitchFamily="34" charset="0"/>
              </a:rPr>
              <a:t>In the "Get Data" window, choose "MySQL database" from the list of available data sources.</a:t>
            </a:r>
          </a:p>
          <a:p>
            <a:r>
              <a:rPr lang="en-US" b="1" dirty="0">
                <a:solidFill>
                  <a:srgbClr val="FFFF00"/>
                </a:solidFill>
                <a:latin typeface="Arial Black" panose="020B0A04020102020204" pitchFamily="34" charset="0"/>
              </a:rPr>
              <a:t>Enter Connection Details: </a:t>
            </a:r>
            <a:r>
              <a:rPr lang="en-US" dirty="0">
                <a:latin typeface="Arial Black" panose="020B0A04020102020204" pitchFamily="34" charset="0"/>
              </a:rPr>
              <a:t>Enter the required connection details such as server name, database name, and authentication method.</a:t>
            </a:r>
          </a:p>
          <a:p>
            <a:r>
              <a:rPr lang="en-US" b="1" dirty="0">
                <a:solidFill>
                  <a:srgbClr val="FFFF00"/>
                </a:solidFill>
                <a:latin typeface="Arial Black" panose="020B0A04020102020204" pitchFamily="34" charset="0"/>
              </a:rPr>
              <a:t>Connect to MySQL Database: </a:t>
            </a:r>
            <a:r>
              <a:rPr lang="en-US" dirty="0">
                <a:latin typeface="Arial Black" panose="020B0A04020102020204" pitchFamily="34" charset="0"/>
              </a:rPr>
              <a:t>Click on the "Connect" button to establish a connection to your MySQL database.</a:t>
            </a:r>
          </a:p>
          <a:p>
            <a:r>
              <a:rPr lang="en-US" b="1" dirty="0">
                <a:solidFill>
                  <a:srgbClr val="FFFF00"/>
                </a:solidFill>
                <a:latin typeface="Arial Black" panose="020B0A04020102020204" pitchFamily="34" charset="0"/>
              </a:rPr>
              <a:t>Select Tables or Write Query: </a:t>
            </a:r>
            <a:r>
              <a:rPr lang="en-US" dirty="0">
                <a:latin typeface="Arial Black" panose="020B0A04020102020204" pitchFamily="34" charset="0"/>
              </a:rPr>
              <a:t>Once connected, you can either select specific tables you want to import or write custom SQL queries to retrieve data.</a:t>
            </a:r>
          </a:p>
          <a:p>
            <a:r>
              <a:rPr lang="en-US" b="1" dirty="0">
                <a:solidFill>
                  <a:srgbClr val="FFFF00"/>
                </a:solidFill>
                <a:latin typeface="Arial Black" panose="020B0A04020102020204" pitchFamily="34" charset="0"/>
              </a:rPr>
              <a:t>Load Data</a:t>
            </a:r>
            <a:r>
              <a:rPr lang="en-US" dirty="0">
                <a:latin typeface="Arial Black" panose="020B0A04020102020204" pitchFamily="34" charset="0"/>
              </a:rPr>
              <a:t>: After selecting tables or writing queries, click on the "Load" button to import the data into Power BI.</a:t>
            </a:r>
          </a:p>
          <a:p>
            <a:r>
              <a:rPr lang="en-US" b="1" dirty="0">
                <a:solidFill>
                  <a:srgbClr val="FFFF00"/>
                </a:solidFill>
                <a:latin typeface="Arial Black" panose="020B0A04020102020204" pitchFamily="34" charset="0"/>
              </a:rPr>
              <a:t>Data Import Complete</a:t>
            </a:r>
            <a:r>
              <a:rPr lang="en-US" dirty="0">
                <a:latin typeface="Arial Black" panose="020B0A04020102020204" pitchFamily="34" charset="0"/>
              </a:rPr>
              <a:t>: Power BI will import the data from MySQL Workbench into your Power BI Desktop application. You can now use this data to create reports and visualizations.</a:t>
            </a:r>
          </a:p>
          <a:p>
            <a:r>
              <a:rPr lang="en-US" b="1" dirty="0">
                <a:solidFill>
                  <a:srgbClr val="FFFF00"/>
                </a:solidFill>
                <a:latin typeface="Arial Black" panose="020B0A04020102020204" pitchFamily="34" charset="0"/>
              </a:rPr>
              <a:t>Data Refresh (Optional)</a:t>
            </a:r>
            <a:r>
              <a:rPr lang="en-US" dirty="0">
                <a:solidFill>
                  <a:srgbClr val="FFFF00"/>
                </a:solidFill>
                <a:latin typeface="Arial Black" panose="020B0A04020102020204" pitchFamily="34" charset="0"/>
              </a:rPr>
              <a:t>: </a:t>
            </a:r>
            <a:r>
              <a:rPr lang="en-US" dirty="0">
                <a:latin typeface="Arial Black" panose="020B0A04020102020204" pitchFamily="34" charset="0"/>
              </a:rPr>
              <a:t>Set up data refresh schedules if you want Power BI to automatically update the imported data at regular intervals</a:t>
            </a:r>
          </a:p>
          <a:p>
            <a:pPr marL="0" indent="0">
              <a:buNone/>
            </a:pPr>
            <a:endParaRPr lang="en-US" dirty="0"/>
          </a:p>
        </p:txBody>
      </p:sp>
    </p:spTree>
    <p:extLst>
      <p:ext uri="{BB962C8B-B14F-4D97-AF65-F5344CB8AC3E}">
        <p14:creationId xmlns:p14="http://schemas.microsoft.com/office/powerpoint/2010/main" val="23302259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CB8AC-99E2-4F03-948E-715BBFB89DAE}"/>
              </a:ext>
            </a:extLst>
          </p:cNvPr>
          <p:cNvSpPr>
            <a:spLocks noGrp="1"/>
          </p:cNvSpPr>
          <p:nvPr>
            <p:ph type="title"/>
          </p:nvPr>
        </p:nvSpPr>
        <p:spPr/>
        <p:txBody>
          <a:bodyPr/>
          <a:lstStyle/>
          <a:p>
            <a:r>
              <a:rPr lang="en-US" u="sng" dirty="0">
                <a:solidFill>
                  <a:schemeClr val="accent2"/>
                </a:solidFill>
                <a:latin typeface="Raleway SemiBold" pitchFamily="2" charset="0"/>
                <a:ea typeface="Calibri" panose="020F0502020204030204"/>
                <a:cs typeface="Calibri" panose="020F0502020204030204"/>
              </a:rPr>
              <a:t>Power BI Summery :</a:t>
            </a:r>
            <a:endParaRPr lang="en-US" dirty="0"/>
          </a:p>
        </p:txBody>
      </p:sp>
      <p:sp>
        <p:nvSpPr>
          <p:cNvPr id="3" name="Content Placeholder 2">
            <a:extLst>
              <a:ext uri="{FF2B5EF4-FFF2-40B4-BE49-F238E27FC236}">
                <a16:creationId xmlns:a16="http://schemas.microsoft.com/office/drawing/2014/main" id="{41BC7CE8-914C-4AE0-8FD5-FABF39D76B6E}"/>
              </a:ext>
            </a:extLst>
          </p:cNvPr>
          <p:cNvSpPr>
            <a:spLocks noGrp="1"/>
          </p:cNvSpPr>
          <p:nvPr>
            <p:ph idx="1"/>
          </p:nvPr>
        </p:nvSpPr>
        <p:spPr>
          <a:xfrm>
            <a:off x="1451579" y="2015732"/>
            <a:ext cx="9291215" cy="3450613"/>
          </a:xfrm>
        </p:spPr>
        <p:txBody>
          <a:bodyPr/>
          <a:lstStyle/>
          <a:p>
            <a:pPr marL="0" indent="0">
              <a:buNone/>
            </a:pPr>
            <a:r>
              <a:rPr lang="en-GB" dirty="0"/>
              <a:t>This Analysis dashboard empowers managers and stakeholder to efficiently monitor product sales both by country and Segment, Facilitating targeted strategies for maximizing profitability and diving business growth. </a:t>
            </a:r>
          </a:p>
          <a:p>
            <a:pPr marL="0" indent="0">
              <a:buNone/>
            </a:pPr>
            <a:endParaRPr lang="en-GB" dirty="0"/>
          </a:p>
          <a:p>
            <a:pPr marL="0" indent="0">
              <a:buNone/>
            </a:pPr>
            <a:r>
              <a:rPr lang="en-GB" dirty="0"/>
              <a:t>	</a:t>
            </a:r>
            <a:endParaRPr lang="en-US" dirty="0"/>
          </a:p>
        </p:txBody>
      </p:sp>
      <p:pic>
        <p:nvPicPr>
          <p:cNvPr id="4" name="Picture 3">
            <a:extLst>
              <a:ext uri="{FF2B5EF4-FFF2-40B4-BE49-F238E27FC236}">
                <a16:creationId xmlns:a16="http://schemas.microsoft.com/office/drawing/2014/main" id="{F695E042-BBCF-4611-AB3D-971EA890B491}"/>
              </a:ext>
            </a:extLst>
          </p:cNvPr>
          <p:cNvPicPr>
            <a:picLocks noChangeAspect="1"/>
          </p:cNvPicPr>
          <p:nvPr/>
        </p:nvPicPr>
        <p:blipFill>
          <a:blip r:embed="rId2"/>
          <a:stretch>
            <a:fillRect/>
          </a:stretch>
        </p:blipFill>
        <p:spPr>
          <a:xfrm>
            <a:off x="2236364" y="3429000"/>
            <a:ext cx="7256957" cy="2054832"/>
          </a:xfrm>
          <a:prstGeom prst="rect">
            <a:avLst/>
          </a:prstGeom>
        </p:spPr>
      </p:pic>
    </p:spTree>
    <p:extLst>
      <p:ext uri="{BB962C8B-B14F-4D97-AF65-F5344CB8AC3E}">
        <p14:creationId xmlns:p14="http://schemas.microsoft.com/office/powerpoint/2010/main" val="40679463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1AEB9-EAC5-421F-ADFC-EF42412F9885}"/>
              </a:ext>
            </a:extLst>
          </p:cNvPr>
          <p:cNvSpPr>
            <a:spLocks noGrp="1"/>
          </p:cNvSpPr>
          <p:nvPr>
            <p:ph type="title"/>
          </p:nvPr>
        </p:nvSpPr>
        <p:spPr>
          <a:xfrm>
            <a:off x="1530849" y="133564"/>
            <a:ext cx="9098930" cy="698643"/>
          </a:xfrm>
        </p:spPr>
        <p:txBody>
          <a:bodyPr>
            <a:normAutofit fontScale="90000"/>
          </a:bodyPr>
          <a:lstStyle/>
          <a:p>
            <a:r>
              <a:rPr lang="en-US" u="sng" dirty="0">
                <a:solidFill>
                  <a:schemeClr val="accent2"/>
                </a:solidFill>
                <a:latin typeface="Raleway SemiBold" pitchFamily="2" charset="0"/>
                <a:ea typeface="Calibri" panose="020F0502020204030204"/>
                <a:cs typeface="Calibri" panose="020F0502020204030204"/>
              </a:rPr>
              <a:t>Power BI Dashboard:</a:t>
            </a:r>
            <a:br>
              <a:rPr lang="en-US" u="sng" dirty="0">
                <a:solidFill>
                  <a:schemeClr val="accent2"/>
                </a:solidFill>
                <a:latin typeface="Raleway SemiBold" pitchFamily="2" charset="0"/>
                <a:ea typeface="Calibri" panose="020F0502020204030204"/>
                <a:cs typeface="Calibri" panose="020F0502020204030204"/>
              </a:rPr>
            </a:br>
            <a:r>
              <a:rPr lang="en-US" sz="2000" b="1" dirty="0">
                <a:solidFill>
                  <a:schemeClr val="tx1"/>
                </a:solidFill>
                <a:latin typeface="Raleway SemiBold" pitchFamily="2" charset="0"/>
              </a:rPr>
              <a:t>Power BI Dashboard of Western Countries Financial Data</a:t>
            </a:r>
            <a:endParaRPr lang="en-US" dirty="0"/>
          </a:p>
        </p:txBody>
      </p:sp>
      <p:pic>
        <p:nvPicPr>
          <p:cNvPr id="4" name="Content Placeholder 3">
            <a:extLst>
              <a:ext uri="{FF2B5EF4-FFF2-40B4-BE49-F238E27FC236}">
                <a16:creationId xmlns:a16="http://schemas.microsoft.com/office/drawing/2014/main" id="{899D0572-4CD9-4736-AB33-F6E2D412C813}"/>
              </a:ext>
            </a:extLst>
          </p:cNvPr>
          <p:cNvPicPr>
            <a:picLocks noGrp="1" noChangeAspect="1"/>
          </p:cNvPicPr>
          <p:nvPr>
            <p:ph idx="1"/>
          </p:nvPr>
        </p:nvPicPr>
        <p:blipFill>
          <a:blip r:embed="rId2"/>
          <a:stretch>
            <a:fillRect/>
          </a:stretch>
        </p:blipFill>
        <p:spPr>
          <a:xfrm>
            <a:off x="1530849" y="832207"/>
            <a:ext cx="9687020" cy="5202427"/>
          </a:xfrm>
          <a:prstGeom prst="rect">
            <a:avLst/>
          </a:prstGeom>
        </p:spPr>
      </p:pic>
    </p:spTree>
    <p:extLst>
      <p:ext uri="{BB962C8B-B14F-4D97-AF65-F5344CB8AC3E}">
        <p14:creationId xmlns:p14="http://schemas.microsoft.com/office/powerpoint/2010/main" val="10951212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3C527-7FE2-43EC-B78C-4D3C92BFDE0F}"/>
              </a:ext>
            </a:extLst>
          </p:cNvPr>
          <p:cNvSpPr>
            <a:spLocks noGrp="1"/>
          </p:cNvSpPr>
          <p:nvPr>
            <p:ph type="title"/>
          </p:nvPr>
        </p:nvSpPr>
        <p:spPr>
          <a:xfrm>
            <a:off x="1449217" y="157618"/>
            <a:ext cx="9293577" cy="1059305"/>
          </a:xfrm>
        </p:spPr>
        <p:txBody>
          <a:bodyPr/>
          <a:lstStyle/>
          <a:p>
            <a:r>
              <a:rPr lang="en-IN" sz="2900" u="sng" dirty="0">
                <a:solidFill>
                  <a:schemeClr val="accent2"/>
                </a:solidFill>
                <a:latin typeface="Raleway SemiBold" pitchFamily="2" charset="0"/>
                <a:ea typeface="Calibri" panose="020F0502020204030204"/>
                <a:cs typeface="Calibri" panose="020F0502020204030204"/>
              </a:rPr>
              <a:t>Analysed</a:t>
            </a:r>
            <a:endParaRPr lang="en-US" sz="2900" u="sng" dirty="0">
              <a:solidFill>
                <a:schemeClr val="accent2"/>
              </a:solidFill>
              <a:latin typeface="Raleway SemiBold" pitchFamily="2" charset="0"/>
              <a:ea typeface="Calibri" panose="020F0502020204030204"/>
              <a:cs typeface="Calibri" panose="020F0502020204030204"/>
            </a:endParaRPr>
          </a:p>
        </p:txBody>
      </p:sp>
      <p:sp>
        <p:nvSpPr>
          <p:cNvPr id="3" name="Content Placeholder 2">
            <a:extLst>
              <a:ext uri="{FF2B5EF4-FFF2-40B4-BE49-F238E27FC236}">
                <a16:creationId xmlns:a16="http://schemas.microsoft.com/office/drawing/2014/main" id="{7AC83074-6E62-4A45-8362-7BCCD09B9956}"/>
              </a:ext>
            </a:extLst>
          </p:cNvPr>
          <p:cNvSpPr>
            <a:spLocks noGrp="1"/>
          </p:cNvSpPr>
          <p:nvPr>
            <p:ph sz="half" idx="1"/>
          </p:nvPr>
        </p:nvSpPr>
        <p:spPr>
          <a:xfrm>
            <a:off x="1607346" y="983462"/>
            <a:ext cx="4488654" cy="4739244"/>
          </a:xfrm>
        </p:spPr>
        <p:txBody>
          <a:bodyPr>
            <a:normAutofit fontScale="47500" lnSpcReduction="20000"/>
          </a:bodyPr>
          <a:lstStyle/>
          <a:p>
            <a:pPr lvl="0"/>
            <a:r>
              <a:rPr lang="en-IN" sz="2900" kern="100" dirty="0">
                <a:latin typeface="Calibri" panose="020F0502020204030204" pitchFamily="34" charset="0"/>
              </a:rPr>
              <a:t>Statistical Analysis in Excel</a:t>
            </a:r>
          </a:p>
          <a:p>
            <a:pPr lvl="0"/>
            <a:r>
              <a:rPr lang="en-IN" sz="2900" kern="100" dirty="0">
                <a:latin typeface="Calibri" panose="020F0502020204030204" pitchFamily="34" charset="0"/>
              </a:rPr>
              <a:t>Explore data distributions, trends, and correlations.</a:t>
            </a:r>
          </a:p>
          <a:p>
            <a:pPr lvl="0"/>
            <a:r>
              <a:rPr lang="en-IN" sz="2900" kern="100" dirty="0">
                <a:latin typeface="Calibri" panose="020F0502020204030204" pitchFamily="34" charset="0"/>
              </a:rPr>
              <a:t>Perform descriptive statistics.</a:t>
            </a:r>
          </a:p>
          <a:p>
            <a:pPr lvl="0"/>
            <a:r>
              <a:rPr lang="en-IN" sz="2900" kern="100" dirty="0">
                <a:latin typeface="Calibri" panose="020F0502020204030204" pitchFamily="34" charset="0"/>
              </a:rPr>
              <a:t>Identify outliers and anomalies.</a:t>
            </a:r>
          </a:p>
          <a:p>
            <a:pPr lvl="0"/>
            <a:r>
              <a:rPr lang="en-IN" sz="2900" kern="100" dirty="0">
                <a:latin typeface="Calibri" panose="020F0502020204030204" pitchFamily="34" charset="0"/>
              </a:rPr>
              <a:t>Visualization Dashboard in Excel</a:t>
            </a:r>
          </a:p>
          <a:p>
            <a:pPr lvl="0"/>
            <a:r>
              <a:rPr lang="en-US" sz="2900" kern="100" dirty="0">
                <a:latin typeface="Calibri" panose="020F0502020204030204" pitchFamily="34" charset="0"/>
              </a:rPr>
              <a:t>Create visual representations of key metrics.</a:t>
            </a:r>
          </a:p>
          <a:p>
            <a:pPr lvl="0"/>
            <a:r>
              <a:rPr lang="en-US" sz="2900" kern="100" dirty="0">
                <a:latin typeface="Calibri" panose="020F0502020204030204" pitchFamily="34" charset="0"/>
              </a:rPr>
              <a:t>Design interactive dashboards for data exploration.</a:t>
            </a:r>
          </a:p>
          <a:p>
            <a:pPr lvl="0"/>
            <a:r>
              <a:rPr lang="en-IN" sz="2900" kern="100" dirty="0">
                <a:latin typeface="Calibri" panose="020F0502020204030204" pitchFamily="34" charset="0"/>
              </a:rPr>
              <a:t>SQL Database Import</a:t>
            </a:r>
          </a:p>
          <a:p>
            <a:pPr lvl="0"/>
            <a:r>
              <a:rPr lang="en-IN" sz="2900" kern="100" dirty="0">
                <a:latin typeface="Calibri" panose="020F0502020204030204" pitchFamily="34" charset="0"/>
              </a:rPr>
              <a:t>Establish database schema.</a:t>
            </a:r>
          </a:p>
          <a:p>
            <a:pPr lvl="0"/>
            <a:r>
              <a:rPr lang="en-US" sz="2900" kern="100" dirty="0">
                <a:latin typeface="Calibri" panose="020F0502020204030204" pitchFamily="34" charset="0"/>
              </a:rPr>
              <a:t>Import data into SQL server.</a:t>
            </a:r>
          </a:p>
          <a:p>
            <a:pPr lvl="0"/>
            <a:r>
              <a:rPr lang="en-US" sz="2900" kern="100" dirty="0">
                <a:latin typeface="Calibri" panose="020F0502020204030204" pitchFamily="34" charset="0"/>
              </a:rPr>
              <a:t>Verify data integrity through queries.</a:t>
            </a:r>
          </a:p>
          <a:p>
            <a:pPr marL="0" indent="0">
              <a:buNone/>
            </a:pPr>
            <a:endParaRPr lang="en-US" dirty="0"/>
          </a:p>
        </p:txBody>
      </p:sp>
      <p:sp>
        <p:nvSpPr>
          <p:cNvPr id="4" name="Content Placeholder 3">
            <a:extLst>
              <a:ext uri="{FF2B5EF4-FFF2-40B4-BE49-F238E27FC236}">
                <a16:creationId xmlns:a16="http://schemas.microsoft.com/office/drawing/2014/main" id="{385F21E1-27FA-4DD6-B58B-B61FBB700136}"/>
              </a:ext>
            </a:extLst>
          </p:cNvPr>
          <p:cNvSpPr>
            <a:spLocks noGrp="1"/>
          </p:cNvSpPr>
          <p:nvPr>
            <p:ph sz="half" idx="2"/>
          </p:nvPr>
        </p:nvSpPr>
        <p:spPr>
          <a:xfrm>
            <a:off x="6175070" y="983462"/>
            <a:ext cx="4488654" cy="4739244"/>
          </a:xfrm>
        </p:spPr>
        <p:txBody>
          <a:bodyPr>
            <a:normAutofit fontScale="47500" lnSpcReduction="20000"/>
          </a:bodyPr>
          <a:lstStyle/>
          <a:p>
            <a:pPr lvl="0"/>
            <a:r>
              <a:rPr lang="en-IN" sz="2900" kern="100" dirty="0" err="1">
                <a:latin typeface="Calibri" panose="020F0502020204030204" pitchFamily="34" charset="0"/>
              </a:rPr>
              <a:t>PowerBI</a:t>
            </a:r>
            <a:r>
              <a:rPr lang="en-IN" sz="2900" kern="100" dirty="0">
                <a:latin typeface="Calibri" panose="020F0502020204030204" pitchFamily="34" charset="0"/>
              </a:rPr>
              <a:t> Visualization</a:t>
            </a:r>
          </a:p>
          <a:p>
            <a:pPr lvl="0"/>
            <a:r>
              <a:rPr lang="en-US" sz="2900" kern="100" dirty="0">
                <a:latin typeface="Calibri" panose="020F0502020204030204" pitchFamily="34" charset="0"/>
              </a:rPr>
              <a:t>Develop interactive visualizations for deeper insights.</a:t>
            </a:r>
          </a:p>
          <a:p>
            <a:pPr lvl="0"/>
            <a:r>
              <a:rPr lang="en-US" sz="2900" kern="100" dirty="0">
                <a:latin typeface="Calibri" panose="020F0502020204030204" pitchFamily="34" charset="0"/>
              </a:rPr>
              <a:t>Answer key business questions through dynamic dashboards.</a:t>
            </a:r>
          </a:p>
          <a:p>
            <a:pPr lvl="0"/>
            <a:r>
              <a:rPr lang="en-IN" sz="2900" kern="100" dirty="0">
                <a:latin typeface="Calibri" panose="020F0502020204030204" pitchFamily="34" charset="0"/>
              </a:rPr>
              <a:t>Dashboard Slides (Empty)</a:t>
            </a:r>
          </a:p>
          <a:p>
            <a:pPr lvl="0"/>
            <a:r>
              <a:rPr lang="en-IN" sz="2900" kern="100" dirty="0">
                <a:latin typeface="Calibri" panose="020F0502020204030204" pitchFamily="34" charset="0"/>
              </a:rPr>
              <a:t>Product wise Sales</a:t>
            </a:r>
          </a:p>
          <a:p>
            <a:pPr lvl="0"/>
            <a:r>
              <a:rPr lang="en-IN" sz="2900" kern="100" dirty="0">
                <a:latin typeface="Calibri" panose="020F0502020204030204" pitchFamily="34" charset="0"/>
              </a:rPr>
              <a:t>Segment wise Profit</a:t>
            </a:r>
          </a:p>
          <a:p>
            <a:pPr lvl="0"/>
            <a:r>
              <a:rPr lang="en-IN" sz="2900" kern="100" dirty="0">
                <a:latin typeface="Calibri" panose="020F0502020204030204" pitchFamily="34" charset="0"/>
              </a:rPr>
              <a:t>Yearly Sales</a:t>
            </a:r>
          </a:p>
          <a:p>
            <a:pPr lvl="0"/>
            <a:r>
              <a:rPr lang="en-IN" sz="2900" kern="100" dirty="0">
                <a:latin typeface="Calibri" panose="020F0502020204030204" pitchFamily="34" charset="0"/>
              </a:rPr>
              <a:t>Country wise Sales</a:t>
            </a:r>
          </a:p>
          <a:p>
            <a:pPr lvl="0"/>
            <a:r>
              <a:rPr lang="en-US" sz="2900" kern="100" dirty="0">
                <a:latin typeface="Calibri" panose="020F0502020204030204" pitchFamily="34" charset="0"/>
              </a:rPr>
              <a:t>Profit and Sales by Quarter</a:t>
            </a:r>
          </a:p>
          <a:p>
            <a:pPr lvl="0"/>
            <a:r>
              <a:rPr lang="en-IN" sz="2900" kern="100" dirty="0">
                <a:latin typeface="Calibri" panose="020F0502020204030204" pitchFamily="34" charset="0"/>
              </a:rPr>
              <a:t>Yearly Profit</a:t>
            </a:r>
          </a:p>
          <a:p>
            <a:pPr lvl="0"/>
            <a:r>
              <a:rPr lang="en-IN" sz="2900" kern="100" dirty="0">
                <a:latin typeface="Calibri" panose="020F0502020204030204" pitchFamily="34" charset="0"/>
              </a:rPr>
              <a:t>Top 2 Countries</a:t>
            </a:r>
          </a:p>
          <a:p>
            <a:pPr lvl="0"/>
            <a:r>
              <a:rPr lang="en-IN" sz="2900" kern="100" dirty="0">
                <a:latin typeface="Calibri" panose="020F0502020204030204" pitchFamily="34" charset="0"/>
              </a:rPr>
              <a:t>Bottom 3 Products</a:t>
            </a:r>
          </a:p>
          <a:p>
            <a:pPr lvl="0"/>
            <a:endParaRPr lang="en-US" kern="100" dirty="0">
              <a:latin typeface="Calibri" panose="020F0502020204030204" pitchFamily="34" charset="0"/>
            </a:endParaRPr>
          </a:p>
          <a:p>
            <a:endParaRPr lang="en-US" dirty="0"/>
          </a:p>
        </p:txBody>
      </p:sp>
    </p:spTree>
    <p:extLst>
      <p:ext uri="{BB962C8B-B14F-4D97-AF65-F5344CB8AC3E}">
        <p14:creationId xmlns:p14="http://schemas.microsoft.com/office/powerpoint/2010/main" val="19670546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CB8AC-99E2-4F03-948E-715BBFB89DAE}"/>
              </a:ext>
            </a:extLst>
          </p:cNvPr>
          <p:cNvSpPr>
            <a:spLocks noGrp="1"/>
          </p:cNvSpPr>
          <p:nvPr>
            <p:ph type="title"/>
          </p:nvPr>
        </p:nvSpPr>
        <p:spPr/>
        <p:txBody>
          <a:bodyPr/>
          <a:lstStyle/>
          <a:p>
            <a:r>
              <a:rPr lang="en-US" b="1" dirty="0"/>
              <a:t>Conclusion and Inferences</a:t>
            </a:r>
            <a:endParaRPr lang="en-US" dirty="0"/>
          </a:p>
        </p:txBody>
      </p:sp>
      <p:sp>
        <p:nvSpPr>
          <p:cNvPr id="3" name="Content Placeholder 2">
            <a:extLst>
              <a:ext uri="{FF2B5EF4-FFF2-40B4-BE49-F238E27FC236}">
                <a16:creationId xmlns:a16="http://schemas.microsoft.com/office/drawing/2014/main" id="{41BC7CE8-914C-4AE0-8FD5-FABF39D76B6E}"/>
              </a:ext>
            </a:extLst>
          </p:cNvPr>
          <p:cNvSpPr>
            <a:spLocks noGrp="1"/>
          </p:cNvSpPr>
          <p:nvPr>
            <p:ph idx="1"/>
          </p:nvPr>
        </p:nvSpPr>
        <p:spPr>
          <a:xfrm>
            <a:off x="1451579" y="2015732"/>
            <a:ext cx="9291215" cy="3450613"/>
          </a:xfrm>
        </p:spPr>
        <p:txBody>
          <a:bodyPr>
            <a:normAutofit fontScale="92500" lnSpcReduction="10000"/>
          </a:bodyPr>
          <a:lstStyle/>
          <a:p>
            <a:r>
              <a:rPr lang="en-GB" sz="1600" dirty="0"/>
              <a:t>There is Impressive Growth in Sales in 2014 as compared to 2013 year.</a:t>
            </a:r>
          </a:p>
          <a:p>
            <a:r>
              <a:rPr lang="en-GB" sz="1600" dirty="0"/>
              <a:t>The United States of America has </a:t>
            </a:r>
            <a:r>
              <a:rPr lang="en-US" sz="1600" dirty="0"/>
              <a:t>phenomenal</a:t>
            </a:r>
            <a:r>
              <a:rPr lang="en-GB" sz="1600" dirty="0"/>
              <a:t> record in Terms of Overall Sales.</a:t>
            </a:r>
          </a:p>
          <a:p>
            <a:r>
              <a:rPr lang="en-GB" sz="1600" dirty="0" err="1"/>
              <a:t>Paseo</a:t>
            </a:r>
            <a:r>
              <a:rPr lang="en-GB" sz="1600" dirty="0"/>
              <a:t> has the highest share as compared to other products.</a:t>
            </a:r>
          </a:p>
          <a:p>
            <a:r>
              <a:rPr lang="en-GB" sz="1600" dirty="0"/>
              <a:t>Through, Pareto Chart analysis, Government and Small Business Segment shares almost 80% of sales in 2013 and 2014.</a:t>
            </a:r>
          </a:p>
          <a:p>
            <a:r>
              <a:rPr lang="en-GB" sz="1600" dirty="0"/>
              <a:t>There is trend noticed , sales in December months is highest as Compared to other months.</a:t>
            </a:r>
          </a:p>
          <a:p>
            <a:r>
              <a:rPr lang="en-US" sz="1600" dirty="0"/>
              <a:t>Through comprehensive data analysis and visualization, we've uncovered valuable insights into the financial landscape of Western countries. Our findings provide actionable recommendations for maximizing profitability and strategic growth opportunities. This project demonstrates the power of business analytics in driving informed decision-making</a:t>
            </a:r>
            <a:r>
              <a:rPr lang="en-US" kern="100" dirty="0">
                <a:solidFill>
                  <a:srgbClr val="2F5496"/>
                </a:solidFill>
                <a:latin typeface="Times New Roman" panose="02020603050405020304" pitchFamily="18" charset="0"/>
              </a:rPr>
              <a:t>.</a:t>
            </a:r>
          </a:p>
          <a:p>
            <a:endParaRPr lang="en-GB" dirty="0"/>
          </a:p>
          <a:p>
            <a:pPr marL="0" indent="0">
              <a:buNone/>
            </a:pPr>
            <a:endParaRPr lang="en-US" dirty="0"/>
          </a:p>
        </p:txBody>
      </p:sp>
    </p:spTree>
    <p:extLst>
      <p:ext uri="{BB962C8B-B14F-4D97-AF65-F5344CB8AC3E}">
        <p14:creationId xmlns:p14="http://schemas.microsoft.com/office/powerpoint/2010/main" val="32335453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C4E03-35D5-420A-980A-2D5CCDA8F58A}"/>
              </a:ext>
            </a:extLst>
          </p:cNvPr>
          <p:cNvSpPr>
            <a:spLocks noGrp="1"/>
          </p:cNvSpPr>
          <p:nvPr>
            <p:ph type="title"/>
          </p:nvPr>
        </p:nvSpPr>
        <p:spPr/>
        <p:txBody>
          <a:bodyPr/>
          <a:lstStyle/>
          <a:p>
            <a:r>
              <a:rPr lang="en-US" b="1" dirty="0"/>
              <a:t>Endnotes</a:t>
            </a:r>
            <a:endParaRPr lang="en-US" dirty="0"/>
          </a:p>
        </p:txBody>
      </p:sp>
      <p:sp>
        <p:nvSpPr>
          <p:cNvPr id="3" name="Content Placeholder 2">
            <a:extLst>
              <a:ext uri="{FF2B5EF4-FFF2-40B4-BE49-F238E27FC236}">
                <a16:creationId xmlns:a16="http://schemas.microsoft.com/office/drawing/2014/main" id="{441A049A-6076-467F-A0A2-54B9D4BB05CF}"/>
              </a:ext>
            </a:extLst>
          </p:cNvPr>
          <p:cNvSpPr>
            <a:spLocks noGrp="1"/>
          </p:cNvSpPr>
          <p:nvPr>
            <p:ph idx="1"/>
          </p:nvPr>
        </p:nvSpPr>
        <p:spPr/>
        <p:txBody>
          <a:bodyPr>
            <a:normAutofit/>
          </a:bodyPr>
          <a:lstStyle/>
          <a:p>
            <a:r>
              <a:rPr lang="en-GB" dirty="0"/>
              <a:t>Excel Dashboard Link:  </a:t>
            </a:r>
            <a:r>
              <a:rPr lang="en-GB" dirty="0">
                <a:hlinkClick r:id="rId2"/>
              </a:rPr>
              <a:t>https://docs.google.com/spreadsheets/d/1LBs1WkvZHW3TcDRcwxLRAqYk4irOTOw2/edit?usp=sharing&amp;ouid=110870154336160920200&amp;rtpof=true&amp;sd=true</a:t>
            </a:r>
            <a:endParaRPr lang="en-GB" dirty="0"/>
          </a:p>
          <a:p>
            <a:pPr marL="0" indent="0">
              <a:buNone/>
            </a:pPr>
            <a:endParaRPr lang="en-GB" dirty="0"/>
          </a:p>
          <a:p>
            <a:endParaRPr lang="en-GB" dirty="0"/>
          </a:p>
          <a:p>
            <a:r>
              <a:rPr lang="en-GB" dirty="0"/>
              <a:t>Power Bi Dashboard Link: </a:t>
            </a:r>
            <a:r>
              <a:rPr lang="en-GB" dirty="0">
                <a:hlinkClick r:id="rId3"/>
              </a:rPr>
              <a:t>https://drive.google.com/file/d/1ju--k8MGJmHE82DZjUb5QXbhsYZzEAYK/view?usp=sharing</a:t>
            </a:r>
            <a:endParaRPr lang="en-GB" dirty="0"/>
          </a:p>
          <a:p>
            <a:pPr marL="0" indent="0">
              <a:buNone/>
            </a:pPr>
            <a:endParaRPr lang="en-US" dirty="0"/>
          </a:p>
        </p:txBody>
      </p:sp>
    </p:spTree>
    <p:extLst>
      <p:ext uri="{BB962C8B-B14F-4D97-AF65-F5344CB8AC3E}">
        <p14:creationId xmlns:p14="http://schemas.microsoft.com/office/powerpoint/2010/main" val="3170215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B9D4D-6BEE-4167-A562-94DB65B09D89}"/>
              </a:ext>
            </a:extLst>
          </p:cNvPr>
          <p:cNvSpPr>
            <a:spLocks noGrp="1"/>
          </p:cNvSpPr>
          <p:nvPr>
            <p:ph type="title"/>
          </p:nvPr>
        </p:nvSpPr>
        <p:spPr>
          <a:ln>
            <a:solidFill>
              <a:srgbClr val="FFFF00"/>
            </a:solidFill>
          </a:ln>
        </p:spPr>
        <p:txBody>
          <a:bodyPr/>
          <a:lstStyle/>
          <a:p>
            <a:r>
              <a:rPr lang="en-GB" dirty="0"/>
              <a:t>INTRODUCTION</a:t>
            </a:r>
            <a:endParaRPr lang="en-US" dirty="0"/>
          </a:p>
        </p:txBody>
      </p:sp>
      <p:sp>
        <p:nvSpPr>
          <p:cNvPr id="3" name="Content Placeholder 2">
            <a:extLst>
              <a:ext uri="{FF2B5EF4-FFF2-40B4-BE49-F238E27FC236}">
                <a16:creationId xmlns:a16="http://schemas.microsoft.com/office/drawing/2014/main" id="{2911F476-C07F-4BC5-90FB-4E52BD2482A2}"/>
              </a:ext>
            </a:extLst>
          </p:cNvPr>
          <p:cNvSpPr>
            <a:spLocks noGrp="1"/>
          </p:cNvSpPr>
          <p:nvPr>
            <p:ph idx="1"/>
          </p:nvPr>
        </p:nvSpPr>
        <p:spPr>
          <a:xfrm>
            <a:off x="1451579" y="2015732"/>
            <a:ext cx="9291215" cy="2463801"/>
          </a:xfrm>
        </p:spPr>
        <p:txBody>
          <a:bodyPr/>
          <a:lstStyle/>
          <a:p>
            <a:r>
              <a:rPr lang="en-US" b="1" dirty="0">
                <a:latin typeface="Raleway" pitchFamily="2" charset="0"/>
              </a:rPr>
              <a:t>In this project, we delve into the financial data of Western countries to derive insights and recommendations for strategic business decisions.</a:t>
            </a:r>
          </a:p>
          <a:p>
            <a:r>
              <a:rPr lang="en-US" b="1" dirty="0">
                <a:latin typeface="Raleway" pitchFamily="2" charset="0"/>
                <a:ea typeface="+mn-lt"/>
                <a:cs typeface="+mn-lt"/>
              </a:rPr>
              <a:t>We follow six key steps: Ask, Prepare, Process, Analyze, Share, and Act. Let's dive in!</a:t>
            </a:r>
          </a:p>
          <a:p>
            <a:endParaRPr lang="en-US" dirty="0"/>
          </a:p>
        </p:txBody>
      </p:sp>
    </p:spTree>
    <p:extLst>
      <p:ext uri="{BB962C8B-B14F-4D97-AF65-F5344CB8AC3E}">
        <p14:creationId xmlns:p14="http://schemas.microsoft.com/office/powerpoint/2010/main" val="11562876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ank You Images - Free Download on Freepik">
            <a:extLst>
              <a:ext uri="{FF2B5EF4-FFF2-40B4-BE49-F238E27FC236}">
                <a16:creationId xmlns:a16="http://schemas.microsoft.com/office/drawing/2014/main" id="{4574A3CA-EA70-4AD8-BC07-60561B4D86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9071" y="1202075"/>
            <a:ext cx="6628075" cy="384688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465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93485-8064-443B-94E6-6269157221DE}"/>
              </a:ext>
            </a:extLst>
          </p:cNvPr>
          <p:cNvSpPr>
            <a:spLocks noGrp="1"/>
          </p:cNvSpPr>
          <p:nvPr>
            <p:ph type="title"/>
          </p:nvPr>
        </p:nvSpPr>
        <p:spPr/>
        <p:txBody>
          <a:bodyPr/>
          <a:lstStyle/>
          <a:p>
            <a:r>
              <a:rPr lang="en-US" sz="4000" b="1" dirty="0">
                <a:solidFill>
                  <a:srgbClr val="ED7D31"/>
                </a:solidFill>
                <a:latin typeface="Raleway SemiBold" pitchFamily="2" charset="0"/>
              </a:rPr>
              <a:t>Step</a:t>
            </a:r>
            <a:r>
              <a:rPr lang="en-US" sz="4000" b="1" dirty="0">
                <a:solidFill>
                  <a:srgbClr val="ED7D31"/>
                </a:solidFill>
              </a:rPr>
              <a:t> 01: - Ask</a:t>
            </a:r>
            <a:endParaRPr lang="en-US" dirty="0"/>
          </a:p>
        </p:txBody>
      </p:sp>
      <p:sp>
        <p:nvSpPr>
          <p:cNvPr id="3" name="Content Placeholder 2">
            <a:extLst>
              <a:ext uri="{FF2B5EF4-FFF2-40B4-BE49-F238E27FC236}">
                <a16:creationId xmlns:a16="http://schemas.microsoft.com/office/drawing/2014/main" id="{16985A1E-7338-4961-BF21-B0082CD714C4}"/>
              </a:ext>
            </a:extLst>
          </p:cNvPr>
          <p:cNvSpPr>
            <a:spLocks noGrp="1"/>
          </p:cNvSpPr>
          <p:nvPr>
            <p:ph sz="half" idx="1"/>
          </p:nvPr>
        </p:nvSpPr>
        <p:spPr/>
        <p:txBody>
          <a:bodyPr/>
          <a:lstStyle/>
          <a:p>
            <a:pPr marL="0" indent="0">
              <a:buNone/>
            </a:pPr>
            <a:r>
              <a:rPr lang="en-US" sz="1600" b="1" i="1" dirty="0">
                <a:solidFill>
                  <a:schemeClr val="accent2"/>
                </a:solidFill>
                <a:latin typeface="Arial Black" panose="020B0A04020102020204" pitchFamily="34" charset="0"/>
              </a:rPr>
              <a:t>Business Objectives:</a:t>
            </a:r>
            <a:endParaRPr lang="en-US" sz="1600" b="1" i="1" dirty="0">
              <a:solidFill>
                <a:schemeClr val="accent2"/>
              </a:solidFill>
              <a:latin typeface="Arial Black" panose="020B0A04020102020204" pitchFamily="34" charset="0"/>
              <a:cs typeface="Calibri"/>
            </a:endParaRPr>
          </a:p>
          <a:p>
            <a:pPr lvl="1"/>
            <a:r>
              <a:rPr lang="en-US" sz="1400" b="1" dirty="0">
                <a:solidFill>
                  <a:schemeClr val="accent2"/>
                </a:solidFill>
                <a:latin typeface="Arial Black" panose="020B0A04020102020204" pitchFamily="34" charset="0"/>
                <a:ea typeface="+mn-lt"/>
                <a:cs typeface="+mn-lt"/>
              </a:rPr>
              <a:t>Optimize Profits:</a:t>
            </a:r>
            <a:r>
              <a:rPr lang="en-US" sz="1400" dirty="0">
                <a:solidFill>
                  <a:schemeClr val="accent2"/>
                </a:solidFill>
                <a:latin typeface="Arial Black" panose="020B0A04020102020204" pitchFamily="34" charset="0"/>
                <a:ea typeface="+mn-lt"/>
                <a:cs typeface="+mn-lt"/>
              </a:rPr>
              <a:t> </a:t>
            </a:r>
            <a:r>
              <a:rPr lang="en-US" sz="1400" b="1" dirty="0">
                <a:latin typeface="Arial Black" panose="020B0A04020102020204" pitchFamily="34" charset="0"/>
                <a:ea typeface="+mn-lt"/>
                <a:cs typeface="+mn-lt"/>
              </a:rPr>
              <a:t>We aim to determine how we can best optimize our profits.</a:t>
            </a:r>
            <a:endParaRPr lang="en-US" sz="1400" b="1" dirty="0">
              <a:latin typeface="Arial Black" panose="020B0A04020102020204" pitchFamily="34" charset="0"/>
              <a:cs typeface="Calibri"/>
            </a:endParaRPr>
          </a:p>
          <a:p>
            <a:pPr lvl="1"/>
            <a:r>
              <a:rPr lang="en-US" sz="1400" b="1" dirty="0">
                <a:solidFill>
                  <a:schemeClr val="accent2"/>
                </a:solidFill>
                <a:latin typeface="Arial Black" panose="020B0A04020102020204" pitchFamily="34" charset="0"/>
                <a:ea typeface="+mn-lt"/>
                <a:cs typeface="+mn-lt"/>
              </a:rPr>
              <a:t>Identify Emerging Trends: </a:t>
            </a:r>
            <a:r>
              <a:rPr lang="en-US" sz="1400" b="1" dirty="0">
                <a:latin typeface="Arial Black" panose="020B0A04020102020204" pitchFamily="34" charset="0"/>
                <a:ea typeface="+mn-lt"/>
                <a:cs typeface="+mn-lt"/>
              </a:rPr>
              <a:t>We seek to identify emerging market trends that can give us a competitive edge.</a:t>
            </a:r>
            <a:endParaRPr lang="en-US" sz="1400" b="1" dirty="0">
              <a:latin typeface="Arial Black" panose="020B0A04020102020204" pitchFamily="34" charset="0"/>
              <a:cs typeface="Calibri"/>
            </a:endParaRPr>
          </a:p>
          <a:p>
            <a:pPr lvl="1"/>
            <a:r>
              <a:rPr lang="en-US" sz="1400" b="1" dirty="0">
                <a:solidFill>
                  <a:schemeClr val="accent2"/>
                </a:solidFill>
                <a:latin typeface="Arial Black" panose="020B0A04020102020204" pitchFamily="34" charset="0"/>
                <a:ea typeface="+mn-lt"/>
                <a:cs typeface="+mn-lt"/>
              </a:rPr>
              <a:t>Recommendations: </a:t>
            </a:r>
            <a:r>
              <a:rPr lang="en-US" sz="1400" b="1" dirty="0">
                <a:latin typeface="Arial Black" panose="020B0A04020102020204" pitchFamily="34" charset="0"/>
                <a:ea typeface="+mn-lt"/>
                <a:cs typeface="+mn-lt"/>
              </a:rPr>
              <a:t>We will use these insights to formulate actionable recommendations for our organization</a:t>
            </a:r>
            <a:endParaRPr lang="en-US" dirty="0">
              <a:latin typeface="Arial Black" panose="020B0A04020102020204" pitchFamily="34" charset="0"/>
            </a:endParaRPr>
          </a:p>
        </p:txBody>
      </p:sp>
      <p:sp>
        <p:nvSpPr>
          <p:cNvPr id="4" name="Content Placeholder 3">
            <a:extLst>
              <a:ext uri="{FF2B5EF4-FFF2-40B4-BE49-F238E27FC236}">
                <a16:creationId xmlns:a16="http://schemas.microsoft.com/office/drawing/2014/main" id="{0CCE286A-0AF5-4971-A9DB-8664523A6DBF}"/>
              </a:ext>
            </a:extLst>
          </p:cNvPr>
          <p:cNvSpPr>
            <a:spLocks noGrp="1"/>
          </p:cNvSpPr>
          <p:nvPr>
            <p:ph sz="half" idx="2"/>
          </p:nvPr>
        </p:nvSpPr>
        <p:spPr/>
        <p:txBody>
          <a:bodyPr/>
          <a:lstStyle/>
          <a:p>
            <a:pPr marL="0" marR="0" lvl="0" indent="0">
              <a:buNone/>
            </a:pPr>
            <a:r>
              <a:rPr lang="en-US" sz="1600" b="1" i="1" dirty="0">
                <a:solidFill>
                  <a:schemeClr val="accent2"/>
                </a:solidFill>
                <a:latin typeface="Arial Black" panose="020B0A04020102020204" pitchFamily="34" charset="0"/>
              </a:rPr>
              <a:t>Deliverables:</a:t>
            </a:r>
            <a:endParaRPr lang="en-US" sz="1600" b="1" i="1" dirty="0">
              <a:solidFill>
                <a:schemeClr val="accent2"/>
              </a:solidFill>
              <a:latin typeface="Arial Black" panose="020B0A04020102020204" pitchFamily="34" charset="0"/>
              <a:cs typeface="Calibri"/>
            </a:endParaRPr>
          </a:p>
          <a:p>
            <a:pPr lvl="1"/>
            <a:r>
              <a:rPr lang="en-US" sz="1400" b="1" dirty="0">
                <a:latin typeface="Arial Black" panose="020B0A04020102020204" pitchFamily="34" charset="0"/>
                <a:ea typeface="+mn-lt"/>
                <a:cs typeface="+mn-lt"/>
              </a:rPr>
              <a:t>A clear, concise summary of our business objectives. A clear, concise summary of our business objectives.</a:t>
            </a:r>
          </a:p>
          <a:p>
            <a:pPr lvl="1"/>
            <a:r>
              <a:rPr lang="en-US" sz="1400" b="1" dirty="0">
                <a:latin typeface="Arial Black" panose="020B0A04020102020204" pitchFamily="34" charset="0"/>
                <a:ea typeface="+mn-lt"/>
                <a:cs typeface="+mn-lt"/>
              </a:rPr>
              <a:t>Comprehensive documentation of all data cleaning, manipulation, and analysis.</a:t>
            </a:r>
            <a:endParaRPr lang="en-US" sz="1400" b="1" dirty="0">
              <a:latin typeface="Arial Black" panose="020B0A04020102020204" pitchFamily="34" charset="0"/>
              <a:cs typeface="Calibri"/>
            </a:endParaRPr>
          </a:p>
          <a:p>
            <a:pPr lvl="1"/>
            <a:r>
              <a:rPr lang="en-US" sz="1400" b="1" dirty="0">
                <a:latin typeface="Arial Black" panose="020B0A04020102020204" pitchFamily="34" charset="0"/>
                <a:ea typeface="+mn-lt"/>
                <a:cs typeface="+mn-lt"/>
              </a:rPr>
              <a:t>Formulation of recommendations based on our analysis, designed to guide strategic decision-making.</a:t>
            </a:r>
            <a:endParaRPr lang="en-US" sz="1400" b="1" dirty="0">
              <a:latin typeface="Arial Black" panose="020B0A04020102020204" pitchFamily="34" charset="0"/>
              <a:cs typeface="Calibri"/>
            </a:endParaRPr>
          </a:p>
          <a:p>
            <a:endParaRPr lang="en-US" dirty="0"/>
          </a:p>
        </p:txBody>
      </p:sp>
    </p:spTree>
    <p:extLst>
      <p:ext uri="{BB962C8B-B14F-4D97-AF65-F5344CB8AC3E}">
        <p14:creationId xmlns:p14="http://schemas.microsoft.com/office/powerpoint/2010/main" val="340344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93485-8064-443B-94E6-6269157221DE}"/>
              </a:ext>
            </a:extLst>
          </p:cNvPr>
          <p:cNvSpPr>
            <a:spLocks noGrp="1"/>
          </p:cNvSpPr>
          <p:nvPr>
            <p:ph type="title"/>
          </p:nvPr>
        </p:nvSpPr>
        <p:spPr>
          <a:xfrm>
            <a:off x="1289196" y="822107"/>
            <a:ext cx="9293577" cy="873129"/>
          </a:xfrm>
        </p:spPr>
        <p:txBody>
          <a:bodyPr/>
          <a:lstStyle/>
          <a:p>
            <a:r>
              <a:rPr lang="en-US" dirty="0"/>
              <a:t>Step 02: - Prepare</a:t>
            </a:r>
          </a:p>
        </p:txBody>
      </p:sp>
      <p:sp>
        <p:nvSpPr>
          <p:cNvPr id="6" name="Content Placeholder 5">
            <a:extLst>
              <a:ext uri="{FF2B5EF4-FFF2-40B4-BE49-F238E27FC236}">
                <a16:creationId xmlns:a16="http://schemas.microsoft.com/office/drawing/2014/main" id="{59017A72-2C09-41AF-AE64-0078BF0AD67B}"/>
              </a:ext>
            </a:extLst>
          </p:cNvPr>
          <p:cNvSpPr>
            <a:spLocks noGrp="1"/>
          </p:cNvSpPr>
          <p:nvPr>
            <p:ph sz="half" idx="1"/>
          </p:nvPr>
        </p:nvSpPr>
        <p:spPr/>
        <p:txBody>
          <a:bodyPr>
            <a:normAutofit fontScale="70000" lnSpcReduction="20000"/>
          </a:bodyPr>
          <a:lstStyle/>
          <a:p>
            <a:r>
              <a:rPr lang="en-US" b="1" i="1" dirty="0">
                <a:latin typeface="Arial Black" panose="020B0A04020102020204" pitchFamily="34" charset="0"/>
              </a:rPr>
              <a:t>Dataset Overview: </a:t>
            </a:r>
            <a:r>
              <a:rPr lang="en-US" b="1" dirty="0">
                <a:latin typeface="Arial Black" panose="020B0A04020102020204" pitchFamily="34" charset="0"/>
              </a:rPr>
              <a:t>The dataset comprises 701 rows, with 700 rows dedicated to pure data and one row containing column headers. The recorded data spans two years, starting from the 1</a:t>
            </a:r>
            <a:r>
              <a:rPr lang="en-US" b="1" baseline="30000" dirty="0">
                <a:latin typeface="Arial Black" panose="020B0A04020102020204" pitchFamily="34" charset="0"/>
              </a:rPr>
              <a:t>st</a:t>
            </a:r>
            <a:r>
              <a:rPr lang="en-US" b="1" dirty="0">
                <a:latin typeface="Arial Black" panose="020B0A04020102020204" pitchFamily="34" charset="0"/>
              </a:rPr>
              <a:t>  of September 2013 (the first date of transaction) to the 1st of December 2014 (the last shipping date). We've chosen to use this date range to represent two years of business activity. The dataset encompasses information about 5 unique countries, 5 unique segments and 6 unique products</a:t>
            </a:r>
            <a:r>
              <a:rPr lang="en-US" dirty="0">
                <a:latin typeface="Arial Black" panose="020B0A04020102020204" pitchFamily="34" charset="0"/>
              </a:rPr>
              <a:t>.</a:t>
            </a:r>
          </a:p>
          <a:p>
            <a:endParaRPr lang="en-US" dirty="0"/>
          </a:p>
        </p:txBody>
      </p:sp>
      <p:sp>
        <p:nvSpPr>
          <p:cNvPr id="7" name="Content Placeholder 6">
            <a:extLst>
              <a:ext uri="{FF2B5EF4-FFF2-40B4-BE49-F238E27FC236}">
                <a16:creationId xmlns:a16="http://schemas.microsoft.com/office/drawing/2014/main" id="{F259E075-FEB8-4642-BEBC-F476EC35B291}"/>
              </a:ext>
            </a:extLst>
          </p:cNvPr>
          <p:cNvSpPr>
            <a:spLocks noGrp="1"/>
          </p:cNvSpPr>
          <p:nvPr>
            <p:ph sz="half" idx="2"/>
          </p:nvPr>
        </p:nvSpPr>
        <p:spPr>
          <a:xfrm>
            <a:off x="6254140" y="2017343"/>
            <a:ext cx="4488654" cy="2862882"/>
          </a:xfrm>
        </p:spPr>
        <p:txBody>
          <a:bodyPr>
            <a:normAutofit fontScale="70000" lnSpcReduction="20000"/>
          </a:bodyPr>
          <a:lstStyle/>
          <a:p>
            <a:r>
              <a:rPr lang="en-US" b="1" i="1" dirty="0">
                <a:latin typeface="Arial Black" panose="020B0A04020102020204" pitchFamily="34" charset="0"/>
              </a:rPr>
              <a:t>Data Columns: </a:t>
            </a:r>
            <a:r>
              <a:rPr lang="en-US" b="1" dirty="0">
                <a:latin typeface="Arial Black" panose="020B0A04020102020204" pitchFamily="34" charset="0"/>
              </a:rPr>
              <a:t>The dataset consists of 16 columns, each serving as a unique attribute: Segment, Country, Product, Discount Band, Units Sold, Manufacturing Price, Sale Price, Gross Sales, Discounts, Sales, COGS, Profit, Date, Month Number, Month Name, Year.</a:t>
            </a:r>
            <a:endParaRPr lang="en-US" dirty="0">
              <a:latin typeface="Arial Black" panose="020B0A04020102020204" pitchFamily="34" charset="0"/>
            </a:endParaRPr>
          </a:p>
          <a:p>
            <a:endParaRPr lang="en-US" dirty="0"/>
          </a:p>
        </p:txBody>
      </p:sp>
    </p:spTree>
    <p:extLst>
      <p:ext uri="{BB962C8B-B14F-4D97-AF65-F5344CB8AC3E}">
        <p14:creationId xmlns:p14="http://schemas.microsoft.com/office/powerpoint/2010/main" val="2364474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91786-0049-4CB1-B35B-2F5A0E46A04C}"/>
              </a:ext>
            </a:extLst>
          </p:cNvPr>
          <p:cNvSpPr>
            <a:spLocks noGrp="1"/>
          </p:cNvSpPr>
          <p:nvPr>
            <p:ph type="title"/>
          </p:nvPr>
        </p:nvSpPr>
        <p:spPr/>
        <p:txBody>
          <a:bodyPr/>
          <a:lstStyle/>
          <a:p>
            <a:r>
              <a:rPr lang="en-US" dirty="0"/>
              <a:t>Step 03: - Process</a:t>
            </a:r>
          </a:p>
        </p:txBody>
      </p:sp>
      <p:sp>
        <p:nvSpPr>
          <p:cNvPr id="3" name="Content Placeholder 2">
            <a:extLst>
              <a:ext uri="{FF2B5EF4-FFF2-40B4-BE49-F238E27FC236}">
                <a16:creationId xmlns:a16="http://schemas.microsoft.com/office/drawing/2014/main" id="{792EFD20-848B-432D-86F2-EDCF461AB319}"/>
              </a:ext>
            </a:extLst>
          </p:cNvPr>
          <p:cNvSpPr>
            <a:spLocks noGrp="1"/>
          </p:cNvSpPr>
          <p:nvPr>
            <p:ph idx="1"/>
          </p:nvPr>
        </p:nvSpPr>
        <p:spPr>
          <a:xfrm>
            <a:off x="1451579" y="1756882"/>
            <a:ext cx="9291215" cy="3247366"/>
          </a:xfrm>
        </p:spPr>
        <p:txBody>
          <a:bodyPr>
            <a:normAutofit fontScale="92500" lnSpcReduction="10000"/>
          </a:bodyPr>
          <a:lstStyle/>
          <a:p>
            <a:r>
              <a:rPr lang="en-US" b="1" dirty="0">
                <a:latin typeface="Arial Black" panose="020B0A04020102020204" pitchFamily="34" charset="0"/>
              </a:rPr>
              <a:t>In the "Process" phase, we will ensure that our dataset is well-prepared and cleaned to facilitate for further analysis. We will utilize Excel for this purpose, as the data is already in XLSX format.</a:t>
            </a:r>
          </a:p>
          <a:p>
            <a:pPr marL="142875" indent="-142875" defTabSz="457200">
              <a:spcAft>
                <a:spcPts val="600"/>
              </a:spcAft>
            </a:pPr>
            <a:r>
              <a:rPr lang="en-US" b="1" dirty="0">
                <a:latin typeface="Arial Black" panose="020B0A04020102020204" pitchFamily="34" charset="0"/>
              </a:rPr>
              <a:t>Data Cleaning: I examine the data thoroughly in Excel and reaches to the conclusion. Data is almost clean except some minor error in Data Type. Additionally, we convert the Year column from text format to a numerical format for consistency and clarity in data interpretation.</a:t>
            </a:r>
          </a:p>
          <a:p>
            <a:pPr marL="0" indent="0" defTabSz="457200">
              <a:spcAft>
                <a:spcPts val="600"/>
              </a:spcAft>
              <a:buNone/>
            </a:pPr>
            <a:endParaRPr lang="en-US" b="1" dirty="0">
              <a:solidFill>
                <a:schemeClr val="accent2">
                  <a:lumMod val="50000"/>
                </a:schemeClr>
              </a:solidFill>
              <a:latin typeface="Raleway"/>
            </a:endParaRPr>
          </a:p>
          <a:p>
            <a:endParaRPr lang="en-US" dirty="0"/>
          </a:p>
        </p:txBody>
      </p:sp>
    </p:spTree>
    <p:extLst>
      <p:ext uri="{BB962C8B-B14F-4D97-AF65-F5344CB8AC3E}">
        <p14:creationId xmlns:p14="http://schemas.microsoft.com/office/powerpoint/2010/main" val="1196474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91786-0049-4CB1-B35B-2F5A0E46A04C}"/>
              </a:ext>
            </a:extLst>
          </p:cNvPr>
          <p:cNvSpPr>
            <a:spLocks noGrp="1"/>
          </p:cNvSpPr>
          <p:nvPr>
            <p:ph type="title"/>
          </p:nvPr>
        </p:nvSpPr>
        <p:spPr/>
        <p:txBody>
          <a:bodyPr>
            <a:normAutofit/>
          </a:bodyPr>
          <a:lstStyle/>
          <a:p>
            <a:r>
              <a:rPr lang="en-US" dirty="0"/>
              <a:t>Step 04: - Analyze</a:t>
            </a:r>
          </a:p>
        </p:txBody>
      </p:sp>
      <p:sp>
        <p:nvSpPr>
          <p:cNvPr id="3" name="Content Placeholder 2">
            <a:extLst>
              <a:ext uri="{FF2B5EF4-FFF2-40B4-BE49-F238E27FC236}">
                <a16:creationId xmlns:a16="http://schemas.microsoft.com/office/drawing/2014/main" id="{792EFD20-848B-432D-86F2-EDCF461AB319}"/>
              </a:ext>
            </a:extLst>
          </p:cNvPr>
          <p:cNvSpPr>
            <a:spLocks noGrp="1"/>
          </p:cNvSpPr>
          <p:nvPr>
            <p:ph idx="1"/>
          </p:nvPr>
        </p:nvSpPr>
        <p:spPr>
          <a:xfrm>
            <a:off x="1451579" y="1756882"/>
            <a:ext cx="9291215" cy="3247366"/>
          </a:xfrm>
        </p:spPr>
        <p:txBody>
          <a:bodyPr>
            <a:normAutofit fontScale="92500" lnSpcReduction="20000"/>
          </a:bodyPr>
          <a:lstStyle/>
          <a:p>
            <a:pPr marL="0" indent="0">
              <a:buNone/>
            </a:pPr>
            <a:r>
              <a:rPr lang="en-US" sz="2200" dirty="0">
                <a:solidFill>
                  <a:schemeClr val="accent2">
                    <a:lumMod val="50000"/>
                  </a:schemeClr>
                </a:solidFill>
                <a:latin typeface="Arial Black" panose="020B0A04020102020204" pitchFamily="34" charset="0"/>
                <a:ea typeface="Nirmala UI Semilight" panose="020B0402040204020203" pitchFamily="34" charset="0"/>
                <a:cs typeface="Nirmala UI Semilight" panose="020B0402040204020203" pitchFamily="34" charset="0"/>
              </a:rPr>
              <a:t>We approach our data analysis through a structured process, leveraging Excel, SQL, and Power BI to extract insights and drive informed decision-making. Our methodology consists of:</a:t>
            </a:r>
          </a:p>
          <a:p>
            <a:pPr marL="400050" indent="-400050">
              <a:buFont typeface="+mj-lt"/>
              <a:buAutoNum type="romanLcPeriod"/>
            </a:pPr>
            <a:r>
              <a:rPr lang="en-US" b="1" i="1" dirty="0">
                <a:solidFill>
                  <a:schemeClr val="accent2"/>
                </a:solidFill>
                <a:latin typeface="Arial Black" panose="020B0A04020102020204" pitchFamily="34" charset="0"/>
                <a:ea typeface="Calibri" panose="020F0502020204030204"/>
                <a:cs typeface="Calibri" panose="020F0502020204030204"/>
              </a:rPr>
              <a:t>Excel Statistical Analysis: </a:t>
            </a:r>
            <a:r>
              <a:rPr lang="en-US" b="1" dirty="0">
                <a:latin typeface="Arial Black" panose="020B0A04020102020204" pitchFamily="34" charset="0"/>
                <a:ea typeface="Calibri" panose="020F0502020204030204"/>
                <a:cs typeface="Calibri" panose="020F0502020204030204"/>
              </a:rPr>
              <a:t>Extracting correlation, using statistical tools, and presenting findings visually. </a:t>
            </a:r>
          </a:p>
          <a:p>
            <a:pPr marL="400050" indent="-400050">
              <a:buFont typeface="+mj-lt"/>
              <a:buAutoNum type="romanLcPeriod"/>
            </a:pPr>
            <a:r>
              <a:rPr lang="en-US" b="1" i="1" dirty="0">
                <a:solidFill>
                  <a:schemeClr val="accent2"/>
                </a:solidFill>
                <a:latin typeface="Arial Black" panose="020B0A04020102020204" pitchFamily="34" charset="0"/>
                <a:ea typeface="Calibri" panose="020F0502020204030204"/>
                <a:cs typeface="Calibri" panose="020F0502020204030204"/>
              </a:rPr>
              <a:t>SQL Analysis: </a:t>
            </a:r>
            <a:r>
              <a:rPr lang="en-US" b="1" dirty="0">
                <a:latin typeface="Arial Black" panose="020B0A04020102020204" pitchFamily="34" charset="0"/>
                <a:ea typeface="Calibri" panose="020F0502020204030204"/>
                <a:cs typeface="Calibri" panose="020F0502020204030204"/>
              </a:rPr>
              <a:t>Manipulating data with SQL queries for deeper insights. </a:t>
            </a:r>
          </a:p>
          <a:p>
            <a:pPr marL="400050" indent="-400050">
              <a:buFont typeface="+mj-lt"/>
              <a:buAutoNum type="romanLcPeriod"/>
            </a:pPr>
            <a:r>
              <a:rPr lang="en-US" b="1" i="1" dirty="0">
                <a:solidFill>
                  <a:schemeClr val="accent2"/>
                </a:solidFill>
                <a:latin typeface="Arial Black" panose="020B0A04020102020204" pitchFamily="34" charset="0"/>
                <a:ea typeface="Calibri" panose="020F0502020204030204"/>
                <a:cs typeface="Calibri" panose="020F0502020204030204"/>
              </a:rPr>
              <a:t>Power BI Dashboard : </a:t>
            </a:r>
            <a:r>
              <a:rPr lang="en-US" b="1" dirty="0">
                <a:latin typeface="Arial Black" panose="020B0A04020102020204" pitchFamily="34" charset="0"/>
                <a:ea typeface="Calibri" panose="020F0502020204030204"/>
                <a:cs typeface="Calibri" panose="020F0502020204030204"/>
              </a:rPr>
              <a:t>Integrating data into Power BI, designing dynamic dashboards for reporting.</a:t>
            </a:r>
          </a:p>
          <a:p>
            <a:pPr marL="457200" indent="-457200">
              <a:buFont typeface="+mj-lt"/>
              <a:buAutoNum type="arabicPeriod"/>
            </a:pPr>
            <a:endParaRPr lang="en-US" b="1" dirty="0">
              <a:latin typeface="Raleway"/>
              <a:ea typeface="Calibri" panose="020F0502020204030204"/>
              <a:cs typeface="Calibri" panose="020F0502020204030204"/>
            </a:endParaRPr>
          </a:p>
          <a:p>
            <a:pPr marL="0" indent="0">
              <a:buNone/>
            </a:pPr>
            <a:endParaRPr lang="en-US" b="1" dirty="0">
              <a:latin typeface="Raleway"/>
              <a:ea typeface="Calibri" panose="020F0502020204030204"/>
              <a:cs typeface="Calibri" panose="020F0502020204030204"/>
            </a:endParaRPr>
          </a:p>
          <a:p>
            <a:pPr marL="457200" indent="-457200">
              <a:buFont typeface="+mj-lt"/>
              <a:buAutoNum type="arabicPeriod"/>
            </a:pPr>
            <a:endParaRPr lang="en-US" b="1" dirty="0">
              <a:solidFill>
                <a:schemeClr val="accent2">
                  <a:lumMod val="50000"/>
                </a:schemeClr>
              </a:solidFill>
              <a:latin typeface="Raleway"/>
            </a:endParaRPr>
          </a:p>
          <a:p>
            <a:pPr marL="0" indent="0" defTabSz="457200">
              <a:spcAft>
                <a:spcPts val="600"/>
              </a:spcAft>
              <a:buNone/>
            </a:pPr>
            <a:endParaRPr lang="en-US" b="1" dirty="0">
              <a:solidFill>
                <a:schemeClr val="accent2">
                  <a:lumMod val="50000"/>
                </a:schemeClr>
              </a:solidFill>
              <a:latin typeface="Raleway"/>
            </a:endParaRPr>
          </a:p>
          <a:p>
            <a:endParaRPr lang="en-US" dirty="0"/>
          </a:p>
        </p:txBody>
      </p:sp>
    </p:spTree>
    <p:extLst>
      <p:ext uri="{BB962C8B-B14F-4D97-AF65-F5344CB8AC3E}">
        <p14:creationId xmlns:p14="http://schemas.microsoft.com/office/powerpoint/2010/main" val="1631880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78A6D6C-29A0-4119-A24F-E3F2124623C7}"/>
              </a:ext>
            </a:extLst>
          </p:cNvPr>
          <p:cNvSpPr>
            <a:spLocks noGrp="1"/>
          </p:cNvSpPr>
          <p:nvPr>
            <p:ph type="title"/>
          </p:nvPr>
        </p:nvSpPr>
        <p:spPr>
          <a:xfrm>
            <a:off x="1444672" y="957309"/>
            <a:ext cx="2808830" cy="2248181"/>
          </a:xfrm>
        </p:spPr>
        <p:txBody>
          <a:bodyPr>
            <a:normAutofit fontScale="90000"/>
          </a:bodyPr>
          <a:lstStyle/>
          <a:p>
            <a:r>
              <a:rPr lang="en-US" b="1" dirty="0">
                <a:solidFill>
                  <a:schemeClr val="accent2">
                    <a:lumMod val="50000"/>
                  </a:schemeClr>
                </a:solidFill>
                <a:latin typeface="Arial Black" panose="020B0A04020102020204" pitchFamily="34" charset="0"/>
              </a:rPr>
              <a:t>Insights from the Product-wise statistical sales analysis:</a:t>
            </a:r>
            <a:br>
              <a:rPr lang="en-US" b="1" dirty="0">
                <a:solidFill>
                  <a:schemeClr val="accent2">
                    <a:lumMod val="50000"/>
                  </a:schemeClr>
                </a:solidFill>
                <a:latin typeface="Raleway SemiBold" pitchFamily="2" charset="0"/>
              </a:rPr>
            </a:br>
            <a:endParaRPr lang="en-US" dirty="0"/>
          </a:p>
        </p:txBody>
      </p:sp>
      <p:sp>
        <p:nvSpPr>
          <p:cNvPr id="7" name="Text Placeholder 6">
            <a:extLst>
              <a:ext uri="{FF2B5EF4-FFF2-40B4-BE49-F238E27FC236}">
                <a16:creationId xmlns:a16="http://schemas.microsoft.com/office/drawing/2014/main" id="{80153D6B-E471-429A-ACEA-855B5DAA1B8C}"/>
              </a:ext>
            </a:extLst>
          </p:cNvPr>
          <p:cNvSpPr>
            <a:spLocks noGrp="1"/>
          </p:cNvSpPr>
          <p:nvPr>
            <p:ph type="body" sz="half" idx="2"/>
          </p:nvPr>
        </p:nvSpPr>
        <p:spPr/>
        <p:txBody>
          <a:bodyPr>
            <a:normAutofit fontScale="92500"/>
          </a:bodyPr>
          <a:lstStyle/>
          <a:p>
            <a:pPr marL="285750" indent="-285750">
              <a:buFont typeface="Arial" panose="020B0604020202020204" pitchFamily="34" charset="0"/>
              <a:buChar char="•"/>
            </a:pPr>
            <a:r>
              <a:rPr lang="en-US" b="1" dirty="0">
                <a:latin typeface="Arial Black" panose="020B0A04020102020204" pitchFamily="34" charset="0"/>
              </a:rPr>
              <a:t>Paseo leads with $33011143.96  in sales.</a:t>
            </a:r>
          </a:p>
          <a:p>
            <a:pPr marL="285750" indent="-285750">
              <a:buFont typeface="Arial" panose="020B0604020202020204" pitchFamily="34" charset="0"/>
              <a:buChar char="•"/>
            </a:pPr>
            <a:r>
              <a:rPr lang="en-US" b="1" dirty="0">
                <a:latin typeface="Arial Black" panose="020B0A04020102020204" pitchFamily="34" charset="0"/>
              </a:rPr>
              <a:t>VTT follows closely with $20511921.02.</a:t>
            </a:r>
          </a:p>
          <a:p>
            <a:pPr marL="285750" indent="-285750">
              <a:buFont typeface="Arial" panose="020B0604020202020204" pitchFamily="34" charset="0"/>
              <a:buChar char="•"/>
            </a:pPr>
            <a:r>
              <a:rPr lang="en-US" b="1" dirty="0">
                <a:latin typeface="Arial Black" panose="020B0A04020102020204" pitchFamily="34" charset="0"/>
              </a:rPr>
              <a:t>Carretera Product contributes lowest in Sales is $13815307.89</a:t>
            </a:r>
            <a:r>
              <a:rPr lang="en-US" b="1" dirty="0">
                <a:latin typeface="Raleway SemiBold" pitchFamily="2" charset="0"/>
              </a:rPr>
              <a:t>.</a:t>
            </a:r>
          </a:p>
        </p:txBody>
      </p:sp>
      <p:pic>
        <p:nvPicPr>
          <p:cNvPr id="13" name="Content Placeholder 12">
            <a:extLst>
              <a:ext uri="{FF2B5EF4-FFF2-40B4-BE49-F238E27FC236}">
                <a16:creationId xmlns:a16="http://schemas.microsoft.com/office/drawing/2014/main" id="{9D703517-F886-4323-B296-9F66C03E55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1193" y="1428108"/>
            <a:ext cx="5110977" cy="3657600"/>
          </a:xfrm>
        </p:spPr>
      </p:pic>
    </p:spTree>
    <p:extLst>
      <p:ext uri="{BB962C8B-B14F-4D97-AF65-F5344CB8AC3E}">
        <p14:creationId xmlns:p14="http://schemas.microsoft.com/office/powerpoint/2010/main" val="2695240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78A6D6C-29A0-4119-A24F-E3F2124623C7}"/>
              </a:ext>
            </a:extLst>
          </p:cNvPr>
          <p:cNvSpPr>
            <a:spLocks noGrp="1"/>
          </p:cNvSpPr>
          <p:nvPr>
            <p:ph type="title"/>
          </p:nvPr>
        </p:nvSpPr>
        <p:spPr>
          <a:xfrm>
            <a:off x="924675" y="205483"/>
            <a:ext cx="3400745" cy="1921268"/>
          </a:xfrm>
        </p:spPr>
        <p:txBody>
          <a:bodyPr>
            <a:normAutofit/>
          </a:bodyPr>
          <a:lstStyle/>
          <a:p>
            <a:r>
              <a:rPr lang="en-US" b="1" dirty="0">
                <a:solidFill>
                  <a:schemeClr val="accent2">
                    <a:lumMod val="50000"/>
                  </a:schemeClr>
                </a:solidFill>
                <a:latin typeface="Arial Black" panose="020B0A04020102020204" pitchFamily="34" charset="0"/>
              </a:rPr>
              <a:t>Insights from the country-wise statistical sales analysis:</a:t>
            </a:r>
            <a:endParaRPr lang="en-US" dirty="0">
              <a:latin typeface="Arial Black" panose="020B0A04020102020204" pitchFamily="34" charset="0"/>
            </a:endParaRPr>
          </a:p>
        </p:txBody>
      </p:sp>
      <p:sp>
        <p:nvSpPr>
          <p:cNvPr id="7" name="Text Placeholder 6">
            <a:extLst>
              <a:ext uri="{FF2B5EF4-FFF2-40B4-BE49-F238E27FC236}">
                <a16:creationId xmlns:a16="http://schemas.microsoft.com/office/drawing/2014/main" id="{80153D6B-E471-429A-ACEA-855B5DAA1B8C}"/>
              </a:ext>
            </a:extLst>
          </p:cNvPr>
          <p:cNvSpPr>
            <a:spLocks noGrp="1"/>
          </p:cNvSpPr>
          <p:nvPr>
            <p:ph type="body" sz="half" idx="2"/>
          </p:nvPr>
        </p:nvSpPr>
        <p:spPr>
          <a:xfrm>
            <a:off x="770563" y="2126751"/>
            <a:ext cx="3636076" cy="3326921"/>
          </a:xfrm>
        </p:spPr>
        <p:txBody>
          <a:bodyPr>
            <a:normAutofit fontScale="92500" lnSpcReduction="20000"/>
          </a:bodyPr>
          <a:lstStyle/>
          <a:p>
            <a:pPr marL="285750" indent="-285750">
              <a:buFont typeface="Arial" panose="020B0604020202020204" pitchFamily="34" charset="0"/>
              <a:buChar char="•"/>
            </a:pPr>
            <a:r>
              <a:rPr lang="en-US" b="1" dirty="0">
                <a:latin typeface="Arial Black" panose="020B0A04020102020204" pitchFamily="34" charset="0"/>
              </a:rPr>
              <a:t>USA leads with $25,029,830.18, followed closely by Canada and France.</a:t>
            </a:r>
          </a:p>
          <a:p>
            <a:pPr marL="285750" indent="-285750">
              <a:buFont typeface="Arial" panose="020B0604020202020204" pitchFamily="34" charset="0"/>
              <a:buChar char="•"/>
            </a:pPr>
            <a:r>
              <a:rPr lang="en-US" b="1" dirty="0">
                <a:latin typeface="Arial Black" panose="020B0A04020102020204" pitchFamily="34" charset="0"/>
              </a:rPr>
              <a:t>Germany and Mexico also contribute significantly to total sales.</a:t>
            </a:r>
          </a:p>
          <a:p>
            <a:pPr marL="285750" indent="-285750">
              <a:buFont typeface="Arial" panose="020B0604020202020204" pitchFamily="34" charset="0"/>
              <a:buChar char="•"/>
            </a:pPr>
            <a:r>
              <a:rPr lang="en-US" b="1" dirty="0">
                <a:latin typeface="Arial Black" panose="020B0A04020102020204" pitchFamily="34" charset="0"/>
              </a:rPr>
              <a:t>Mean sales amount aligns closely with the United States' sales figure, indicating consistent performance.</a:t>
            </a:r>
          </a:p>
          <a:p>
            <a:endParaRPr lang="en-US" b="1" dirty="0">
              <a:latin typeface="Raleway SemiBold" pitchFamily="2" charset="0"/>
            </a:endParaRPr>
          </a:p>
        </p:txBody>
      </p:sp>
      <p:pic>
        <p:nvPicPr>
          <p:cNvPr id="12" name="Content Placeholder 11">
            <a:extLst>
              <a:ext uri="{FF2B5EF4-FFF2-40B4-BE49-F238E27FC236}">
                <a16:creationId xmlns:a16="http://schemas.microsoft.com/office/drawing/2014/main" id="{60C9E6C9-2FE8-481E-B62F-8FADF9DD78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95436" y="729464"/>
            <a:ext cx="5682491" cy="4212405"/>
          </a:xfrm>
        </p:spPr>
      </p:pic>
    </p:spTree>
    <p:extLst>
      <p:ext uri="{BB962C8B-B14F-4D97-AF65-F5344CB8AC3E}">
        <p14:creationId xmlns:p14="http://schemas.microsoft.com/office/powerpoint/2010/main" val="1937667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78A6D6C-29A0-4119-A24F-E3F2124623C7}"/>
              </a:ext>
            </a:extLst>
          </p:cNvPr>
          <p:cNvSpPr>
            <a:spLocks noGrp="1"/>
          </p:cNvSpPr>
          <p:nvPr>
            <p:ph type="title"/>
          </p:nvPr>
        </p:nvSpPr>
        <p:spPr>
          <a:xfrm>
            <a:off x="924675" y="205483"/>
            <a:ext cx="3400745" cy="1921268"/>
          </a:xfrm>
        </p:spPr>
        <p:txBody>
          <a:bodyPr>
            <a:normAutofit fontScale="90000"/>
          </a:bodyPr>
          <a:lstStyle/>
          <a:p>
            <a:r>
              <a:rPr lang="en-US" sz="2000" b="1" dirty="0">
                <a:solidFill>
                  <a:schemeClr val="accent2">
                    <a:lumMod val="50000"/>
                  </a:schemeClr>
                </a:solidFill>
                <a:latin typeface="Arial Black" panose="020B0A04020102020204" pitchFamily="34" charset="0"/>
              </a:rPr>
              <a:t>Correlation Analysis of Manufacturing Price, Sale Price, Gross Sales, Discounts, Sales, COGS, Profit is: </a:t>
            </a:r>
            <a:r>
              <a:rPr lang="en-US" b="1" dirty="0">
                <a:solidFill>
                  <a:schemeClr val="accent2">
                    <a:lumMod val="50000"/>
                  </a:schemeClr>
                </a:solidFill>
                <a:latin typeface="Arial Black" panose="020B0A04020102020204" pitchFamily="34" charset="0"/>
              </a:rPr>
              <a:t>-</a:t>
            </a:r>
            <a:br>
              <a:rPr lang="en-US" b="1" dirty="0">
                <a:solidFill>
                  <a:schemeClr val="accent2">
                    <a:lumMod val="50000"/>
                  </a:schemeClr>
                </a:solidFill>
                <a:latin typeface="Raleway SemiBold" pitchFamily="2" charset="0"/>
              </a:rPr>
            </a:br>
            <a:endParaRPr lang="en-US" dirty="0"/>
          </a:p>
        </p:txBody>
      </p:sp>
      <p:sp>
        <p:nvSpPr>
          <p:cNvPr id="7" name="Text Placeholder 6">
            <a:extLst>
              <a:ext uri="{FF2B5EF4-FFF2-40B4-BE49-F238E27FC236}">
                <a16:creationId xmlns:a16="http://schemas.microsoft.com/office/drawing/2014/main" id="{80153D6B-E471-429A-ACEA-855B5DAA1B8C}"/>
              </a:ext>
            </a:extLst>
          </p:cNvPr>
          <p:cNvSpPr>
            <a:spLocks noGrp="1"/>
          </p:cNvSpPr>
          <p:nvPr>
            <p:ph type="body" sz="half" idx="2"/>
          </p:nvPr>
        </p:nvSpPr>
        <p:spPr>
          <a:xfrm>
            <a:off x="770563" y="2126751"/>
            <a:ext cx="3636076" cy="3326921"/>
          </a:xfrm>
        </p:spPr>
        <p:txBody>
          <a:bodyPr>
            <a:normAutofit fontScale="55000" lnSpcReduction="20000"/>
          </a:bodyPr>
          <a:lstStyle/>
          <a:p>
            <a:pPr marL="285750" indent="-285750">
              <a:buFont typeface="Arial" panose="020B0604020202020204" pitchFamily="34" charset="0"/>
              <a:buChar char="•"/>
            </a:pPr>
            <a:r>
              <a:rPr lang="en-US" b="1" dirty="0">
                <a:latin typeface="Arial Black" panose="020B0A04020102020204" pitchFamily="34" charset="0"/>
              </a:rPr>
              <a:t>Strong positive correlation between Sale Price and Gross Sales (0.8083), indicating higher prices correlate with higher sales revenue.</a:t>
            </a:r>
          </a:p>
          <a:p>
            <a:pPr marL="285750" indent="-285750">
              <a:buFont typeface="Arial" panose="020B0604020202020204" pitchFamily="34" charset="0"/>
              <a:buChar char="•"/>
            </a:pPr>
            <a:r>
              <a:rPr lang="en-US" b="1" dirty="0">
                <a:latin typeface="Arial Black" panose="020B0A04020102020204" pitchFamily="34" charset="0"/>
              </a:rPr>
              <a:t>Moderate negative correlation between Discounts and Gross Sales (-0.7825), implying discounts may reduce overall revenue.</a:t>
            </a:r>
          </a:p>
          <a:p>
            <a:pPr marL="285750" indent="-285750">
              <a:buFont typeface="Arial" panose="020B0604020202020204" pitchFamily="34" charset="0"/>
              <a:buChar char="•"/>
            </a:pPr>
            <a:r>
              <a:rPr lang="en-US" b="1" dirty="0">
                <a:latin typeface="Arial Black" panose="020B0A04020102020204" pitchFamily="34" charset="0"/>
              </a:rPr>
              <a:t>Strong positive correlation between Sales and Gross Sales (0.9982), suggesting most sales directly contribute to gross sales.</a:t>
            </a:r>
          </a:p>
          <a:p>
            <a:pPr marL="285750" indent="-285750">
              <a:buFont typeface="Arial" panose="020B0604020202020204" pitchFamily="34" charset="0"/>
              <a:buChar char="•"/>
            </a:pPr>
            <a:r>
              <a:rPr lang="en-US" b="1" dirty="0">
                <a:latin typeface="Arial Black" panose="020B0A04020102020204" pitchFamily="34" charset="0"/>
              </a:rPr>
              <a:t>Strong positive correlation between COGS and Gross Sales (0.9945), indicating higher sales are associated with higher production costs.</a:t>
            </a:r>
          </a:p>
          <a:p>
            <a:pPr marL="285750" indent="-285750">
              <a:buFont typeface="Arial" panose="020B0604020202020204" pitchFamily="34" charset="0"/>
              <a:buChar char="•"/>
            </a:pPr>
            <a:r>
              <a:rPr lang="en-US" b="1" dirty="0">
                <a:latin typeface="Arial Black" panose="020B0A04020102020204" pitchFamily="34" charset="0"/>
              </a:rPr>
              <a:t>Moderate positive correlation between Profit and Gross Sales (0.7845), indicating higher sales contribute to improved profitability.</a:t>
            </a:r>
          </a:p>
          <a:p>
            <a:endParaRPr lang="en-US" b="1" dirty="0">
              <a:latin typeface="Raleway SemiBold" pitchFamily="2" charset="0"/>
            </a:endParaRPr>
          </a:p>
        </p:txBody>
      </p:sp>
      <p:pic>
        <p:nvPicPr>
          <p:cNvPr id="6" name="Content Placeholder 5">
            <a:extLst>
              <a:ext uri="{FF2B5EF4-FFF2-40B4-BE49-F238E27FC236}">
                <a16:creationId xmlns:a16="http://schemas.microsoft.com/office/drawing/2014/main" id="{0D5ACCF1-8890-4221-95D9-532F786C0F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58906" y="410967"/>
            <a:ext cx="6950892" cy="4541178"/>
          </a:xfrm>
        </p:spPr>
      </p:pic>
    </p:spTree>
    <p:extLst>
      <p:ext uri="{BB962C8B-B14F-4D97-AF65-F5344CB8AC3E}">
        <p14:creationId xmlns:p14="http://schemas.microsoft.com/office/powerpoint/2010/main" val="349670338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Gallery</Template>
  <TotalTime>207</TotalTime>
  <Words>1481</Words>
  <Application>Microsoft Office PowerPoint</Application>
  <PresentationFormat>Widescreen</PresentationFormat>
  <Paragraphs>107</Paragraphs>
  <Slides>20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Arial</vt:lpstr>
      <vt:lpstr>Arial Black</vt:lpstr>
      <vt:lpstr>Arimo</vt:lpstr>
      <vt:lpstr>Calibri</vt:lpstr>
      <vt:lpstr>Consolas</vt:lpstr>
      <vt:lpstr>Nirmala UI Semilight</vt:lpstr>
      <vt:lpstr>Raleway</vt:lpstr>
      <vt:lpstr>Raleway SemiBold</vt:lpstr>
      <vt:lpstr>Rockwell</vt:lpstr>
      <vt:lpstr>Times New Roman</vt:lpstr>
      <vt:lpstr>Gallery</vt:lpstr>
      <vt:lpstr>Western Countries Financial Data Analysis</vt:lpstr>
      <vt:lpstr>INTRODUCTION</vt:lpstr>
      <vt:lpstr>Step 01: - Ask</vt:lpstr>
      <vt:lpstr>Step 02: - Prepare</vt:lpstr>
      <vt:lpstr>Step 03: - Process</vt:lpstr>
      <vt:lpstr>Step 04: - Analyze</vt:lpstr>
      <vt:lpstr>Insights from the Product-wise statistical sales analysis: </vt:lpstr>
      <vt:lpstr>Insights from the country-wise statistical sales analysis:</vt:lpstr>
      <vt:lpstr>Correlation Analysis of Manufacturing Price, Sale Price, Gross Sales, Discounts, Sales, COGS, Profit is: - </vt:lpstr>
      <vt:lpstr>ii. Excel Graphical Analysis:</vt:lpstr>
      <vt:lpstr>iii. SQL Analysis:</vt:lpstr>
      <vt:lpstr>iii. SQL Analysis:</vt:lpstr>
      <vt:lpstr>iv. SQL Analysis:</vt:lpstr>
      <vt:lpstr>To import data from MySQL Workbench to Power BI</vt:lpstr>
      <vt:lpstr>Power BI Summery :</vt:lpstr>
      <vt:lpstr>Power BI Dashboard: Power BI Dashboard of Western Countries Financial Data</vt:lpstr>
      <vt:lpstr>Analysed</vt:lpstr>
      <vt:lpstr>Conclusion and Inferences</vt:lpstr>
      <vt:lpstr>Endnotes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Niranjan</dc:creator>
  <cp:lastModifiedBy>Niranjan</cp:lastModifiedBy>
  <cp:revision>37</cp:revision>
  <dcterms:created xsi:type="dcterms:W3CDTF">2024-02-22T04:18:03Z</dcterms:created>
  <dcterms:modified xsi:type="dcterms:W3CDTF">2024-02-22T13:33:18Z</dcterms:modified>
</cp:coreProperties>
</file>