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61" r:id="rId3"/>
    <p:sldId id="296" r:id="rId4"/>
    <p:sldId id="262" r:id="rId5"/>
    <p:sldId id="259" r:id="rId6"/>
    <p:sldId id="271" r:id="rId7"/>
    <p:sldId id="272" r:id="rId8"/>
    <p:sldId id="275" r:id="rId9"/>
    <p:sldId id="267" r:id="rId10"/>
    <p:sldId id="263" r:id="rId11"/>
    <p:sldId id="276" r:id="rId12"/>
    <p:sldId id="277" r:id="rId13"/>
    <p:sldId id="278" r:id="rId14"/>
    <p:sldId id="268" r:id="rId15"/>
    <p:sldId id="332" r:id="rId16"/>
    <p:sldId id="333" r:id="rId17"/>
    <p:sldId id="334" r:id="rId18"/>
    <p:sldId id="291" r:id="rId19"/>
    <p:sldId id="335" r:id="rId20"/>
    <p:sldId id="279" r:id="rId21"/>
    <p:sldId id="336" r:id="rId22"/>
    <p:sldId id="337" r:id="rId23"/>
    <p:sldId id="281" r:id="rId24"/>
    <p:sldId id="338" r:id="rId25"/>
    <p:sldId id="339" r:id="rId26"/>
    <p:sldId id="340" r:id="rId27"/>
    <p:sldId id="341" r:id="rId28"/>
    <p:sldId id="342" r:id="rId29"/>
    <p:sldId id="269" r:id="rId30"/>
    <p:sldId id="270" r:id="rId31"/>
    <p:sldId id="266" r:id="rId32"/>
    <p:sldId id="288" r:id="rId33"/>
    <p:sldId id="343" r:id="rId34"/>
    <p:sldId id="258" r:id="rId35"/>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1" autoAdjust="0"/>
    <p:restoredTop sz="94660"/>
  </p:normalViewPr>
  <p:slideViewPr>
    <p:cSldViewPr snapToGrid="0" showGuides="1">
      <p:cViewPr varScale="1">
        <p:scale>
          <a:sx n="99" d="100"/>
          <a:sy n="99" d="100"/>
        </p:scale>
        <p:origin x="149" y="77"/>
      </p:cViewPr>
      <p:guideLst>
        <p:guide orient="horz" pos="642"/>
        <p:guide orient="horz" pos="1884"/>
        <p:guide pos="820"/>
        <p:guide pos="6174"/>
      </p:guideLst>
    </p:cSldViewPr>
  </p:slideViewPr>
  <p:notesTextViewPr>
    <p:cViewPr>
      <p:scale>
        <a:sx n="1" d="1"/>
        <a:sy n="1" d="1"/>
      </p:scale>
      <p:origin x="0" y="0"/>
    </p:cViewPr>
  </p:notesTextViewPr>
  <p:sorterViewPr>
    <p:cViewPr varScale="1">
      <p:scale>
        <a:sx n="1" d="1"/>
        <a:sy n="1" d="1"/>
      </p:scale>
      <p:origin x="0" y="-150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2.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5235-D026-46CF-A71B-93F0B23D54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8DEEC-5D81-46A3-9935-FF96FF36E3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fld>
            <a:endParaRPr lang="zh-CN" altLang="en-US"/>
          </a:p>
        </p:txBody>
      </p:sp>
      <p:sp>
        <p:nvSpPr>
          <p:cNvPr id="7" name="Freeform 5"/>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5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研究概述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1989540"/>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2770847"/>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研究过程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356102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研究成果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435367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结论建议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1046201" y="5566054"/>
            <a:ext cx="716362" cy="845938"/>
            <a:chOff x="8367154" y="5203814"/>
            <a:chExt cx="1890395" cy="2232329"/>
          </a:xfrm>
        </p:grpSpPr>
        <p:sp>
          <p:nvSpPr>
            <p:cNvPr id="11"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6"/>
            <p:cNvSpPr>
              <a:spLocks noEditPoints="1"/>
            </p:cNvSpPr>
            <p:nvPr/>
          </p:nvSpPr>
          <p:spPr bwMode="auto">
            <a:xfrm>
              <a:off x="8530421" y="5338329"/>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47"/>
            <p:cNvSpPr>
              <a:spLocks noEditPoints="1"/>
            </p:cNvSpPr>
            <p:nvPr/>
          </p:nvSpPr>
          <p:spPr bwMode="auto">
            <a:xfrm>
              <a:off x="8462650" y="5260290"/>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261"/>
            <p:cNvSpPr>
              <a:spLocks noEditPoints="1"/>
            </p:cNvSpPr>
            <p:nvPr/>
          </p:nvSpPr>
          <p:spPr bwMode="auto">
            <a:xfrm>
              <a:off x="9015085" y="5797322"/>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9A0741C5-8F5C-4213-BB69-8C2D02590C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41C5-8F5C-4213-BB69-8C2D02590C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93EA9-123D-489F-8313-43A8A4AC456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4.emf"/><Relationship Id="rId3" Type="http://schemas.openxmlformats.org/officeDocument/2006/relationships/oleObject" Target="../embeddings/oleObject5.bin"/><Relationship Id="rId2" Type="http://schemas.openxmlformats.org/officeDocument/2006/relationships/image" Target="../media/image13.emf"/><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15.e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文本框 34"/>
          <p:cNvSpPr txBox="1"/>
          <p:nvPr/>
        </p:nvSpPr>
        <p:spPr>
          <a:xfrm>
            <a:off x="930275" y="2113280"/>
            <a:ext cx="10331450" cy="645160"/>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基于CocosCreator引擎的回合制对战游戏设计</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4300116" y="3221798"/>
            <a:ext cx="3712029" cy="398780"/>
          </a:xfrm>
          <a:prstGeom prst="rect">
            <a:avLst/>
          </a:prstGeom>
          <a:noFill/>
        </p:spPr>
        <p:txBody>
          <a:bodyPr wrap="square" rtlCol="0">
            <a:spAutoFit/>
          </a:bodyPr>
          <a:lstStyle/>
          <a:p>
            <a:pPr algn="ctr"/>
            <a:r>
              <a:rPr lang="zh-CN" altLang="en-US" sz="2000" b="1" dirty="0">
                <a:solidFill>
                  <a:schemeClr val="accent2">
                    <a:lumMod val="75000"/>
                  </a:schemeClr>
                </a:solidFill>
                <a:latin typeface="黑体" panose="02010609060101010101" charset="-122"/>
                <a:ea typeface="黑体" panose="02010609060101010101" charset="-122"/>
                <a:cs typeface="黑体" panose="02010609060101010101" charset="-122"/>
              </a:rPr>
              <a:t>答辩</a:t>
            </a:r>
            <a:r>
              <a:rPr lang="en-US" altLang="zh-CN" sz="2000" b="1" dirty="0">
                <a:solidFill>
                  <a:schemeClr val="accent2">
                    <a:lumMod val="75000"/>
                  </a:schemeClr>
                </a:solidFill>
                <a:latin typeface="黑体" panose="02010609060101010101" charset="-122"/>
                <a:ea typeface="黑体" panose="02010609060101010101" charset="-122"/>
                <a:cs typeface="黑体" panose="02010609060101010101" charset="-122"/>
              </a:rPr>
              <a:t>PPT</a:t>
            </a:r>
            <a:endParaRPr lang="en-US" altLang="zh-CN" sz="2000" b="1" dirty="0">
              <a:solidFill>
                <a:schemeClr val="accent2">
                  <a:lumMod val="75000"/>
                </a:schemeClr>
              </a:solidFill>
              <a:latin typeface="黑体" panose="02010609060101010101" charset="-122"/>
              <a:ea typeface="黑体" panose="02010609060101010101" charset="-122"/>
              <a:cs typeface="黑体" panose="02010609060101010101" charset="-122"/>
            </a:endParaRPr>
          </a:p>
        </p:txBody>
      </p:sp>
      <p:cxnSp>
        <p:nvCxnSpPr>
          <p:cNvPr id="5" name="直接连接符 4"/>
          <p:cNvCxnSpPr/>
          <p:nvPr/>
        </p:nvCxnSpPr>
        <p:spPr>
          <a:xfrm>
            <a:off x="1929130" y="3422015"/>
            <a:ext cx="36195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394858" y="3918525"/>
            <a:ext cx="7402285" cy="460375"/>
          </a:xfrm>
          <a:prstGeom prst="rect">
            <a:avLst/>
          </a:prstGeom>
          <a:noFill/>
        </p:spPr>
        <p:txBody>
          <a:bodyPr wrap="square" rtlCol="0">
            <a:sp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学号：</a:t>
            </a:r>
            <a:r>
              <a:rPr lang="en-US" altLang="zh-CN" sz="2000" b="1" dirty="0">
                <a:solidFill>
                  <a:schemeClr val="bg1"/>
                </a:solidFill>
                <a:latin typeface="微软雅黑" panose="020B0503020204020204" pitchFamily="34" charset="-122"/>
                <a:ea typeface="微软雅黑" panose="020B0503020204020204" pitchFamily="34" charset="-122"/>
              </a:rPr>
              <a:t>183117044	</a:t>
            </a:r>
            <a:r>
              <a:rPr lang="zh-CN" altLang="en-US" sz="2000" b="1" dirty="0">
                <a:solidFill>
                  <a:schemeClr val="bg1"/>
                </a:solidFill>
                <a:latin typeface="微软雅黑" panose="020B0503020204020204" pitchFamily="34" charset="-122"/>
                <a:ea typeface="微软雅黑" panose="020B0503020204020204" pitchFamily="34" charset="-122"/>
              </a:rPr>
              <a:t>学生：肖龙昊</a:t>
            </a:r>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导师：于娟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3" name="直接连接符 52"/>
          <p:cNvCxnSpPr/>
          <p:nvPr/>
        </p:nvCxnSpPr>
        <p:spPr>
          <a:xfrm>
            <a:off x="6756400" y="3422015"/>
            <a:ext cx="351599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descr="10cb7d7b3a9119036e0ce90bc488d28"/>
          <p:cNvPicPr>
            <a:picLocks noChangeAspect="1"/>
          </p:cNvPicPr>
          <p:nvPr/>
        </p:nvPicPr>
        <p:blipFill>
          <a:blip r:embed="rId1"/>
          <a:stretch>
            <a:fillRect/>
          </a:stretch>
        </p:blipFill>
        <p:spPr>
          <a:xfrm>
            <a:off x="517525" y="272415"/>
            <a:ext cx="862330" cy="862330"/>
          </a:xfrm>
          <a:prstGeom prst="rect">
            <a:avLst/>
          </a:prstGeom>
        </p:spPr>
      </p:pic>
      <p:sp>
        <p:nvSpPr>
          <p:cNvPr id="4" name="文本框 3" descr="7b0a20202020227461726765744d6f64756c65223a202270726f636573734f6e6c696e65466f6e7473220a7d0a"/>
          <p:cNvSpPr txBox="1"/>
          <p:nvPr/>
        </p:nvSpPr>
        <p:spPr>
          <a:xfrm>
            <a:off x="1379855" y="372745"/>
            <a:ext cx="6176010" cy="583565"/>
          </a:xfrm>
          <a:prstGeom prst="rect">
            <a:avLst/>
          </a:prstGeom>
          <a:noFill/>
        </p:spPr>
        <p:txBody>
          <a:bodyPr wrap="square" rtlCol="0">
            <a:spAutoFit/>
          </a:bodyPr>
          <a:p>
            <a:r>
              <a:rPr lang="zh-CN" altLang="en-US" sz="3200" b="1">
                <a:latin typeface="微软雅黑" panose="020B0503020204020204" pitchFamily="34" charset="-122"/>
                <a:ea typeface="微软雅黑" panose="020B0503020204020204" pitchFamily="34" charset="-122"/>
                <a:sym typeface="汉仪颜楷简" panose="00020600040101010101" charset="-122"/>
              </a:rPr>
              <a:t>泉州师范学院</a:t>
            </a:r>
            <a:endParaRPr lang="zh-CN" altLang="en-US" sz="3200" b="1">
              <a:latin typeface="微软雅黑" panose="020B0503020204020204" pitchFamily="34" charset="-122"/>
              <a:ea typeface="微软雅黑" panose="020B0503020204020204" pitchFamily="34" charset="-122"/>
              <a:sym typeface="汉仪颜楷简"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10" presetClass="entr" presetSubtype="0" fill="hold" grpId="0" nodeType="withEffect">
                                  <p:stCondLst>
                                    <p:cond delay="1250"/>
                                  </p:stCondLst>
                                  <p:iterate type="lt">
                                    <p:tmPct val="10000"/>
                                  </p:iterate>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22" presetClass="entr" presetSubtype="2" fill="hold" nodeType="withEffect">
                                  <p:stCondLst>
                                    <p:cond delay="1500"/>
                                  </p:stCondLst>
                                  <p:childTnLst>
                                    <p:set>
                                      <p:cBhvr>
                                        <p:cTn id="15" dur="1" fill="hold">
                                          <p:stCondLst>
                                            <p:cond delay="0"/>
                                          </p:stCondLst>
                                        </p:cTn>
                                        <p:tgtEl>
                                          <p:spTgt spid="53"/>
                                        </p:tgtEl>
                                        <p:attrNameLst>
                                          <p:attrName>style.visibility</p:attrName>
                                        </p:attrNameLst>
                                      </p:cBhvr>
                                      <p:to>
                                        <p:strVal val="visible"/>
                                      </p:to>
                                    </p:set>
                                    <p:animEffect transition="in" filter="wipe(right)">
                                      <p:cBhvr>
                                        <p:cTn id="16" dur="500"/>
                                        <p:tgtEl>
                                          <p:spTgt spid="53"/>
                                        </p:tgtEl>
                                      </p:cBhvr>
                                    </p:animEffect>
                                  </p:childTnLst>
                                </p:cTn>
                              </p:par>
                              <p:par>
                                <p:cTn id="17" presetID="22" presetClass="entr" presetSubtype="8" fill="hold" nodeType="with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16" presetClass="entr" presetSubtype="37" fill="hold" grpId="0" nodeType="withEffect">
                                  <p:stCondLst>
                                    <p:cond delay="2000"/>
                                  </p:stCondLst>
                                  <p:iterate type="lt">
                                    <p:tmPct val="10000"/>
                                  </p:iterate>
                                  <p:childTnLst>
                                    <p:set>
                                      <p:cBhvr>
                                        <p:cTn id="21" dur="1" fill="hold">
                                          <p:stCondLst>
                                            <p:cond delay="0"/>
                                          </p:stCondLst>
                                        </p:cTn>
                                        <p:tgtEl>
                                          <p:spTgt spid="50"/>
                                        </p:tgtEl>
                                        <p:attrNameLst>
                                          <p:attrName>style.visibility</p:attrName>
                                        </p:attrNameLst>
                                      </p:cBhvr>
                                      <p:to>
                                        <p:strVal val="visible"/>
                                      </p:to>
                                    </p:set>
                                    <p:animEffect transition="in" filter="barn(outVertical)">
                                      <p:cBhvr>
                                        <p:cTn id="22" dur="500"/>
                                        <p:tgtEl>
                                          <p:spTgt spid="50"/>
                                        </p:tgtEl>
                                      </p:cBhvr>
                                    </p:animEffect>
                                  </p:childTnLst>
                                </p:cTn>
                              </p:par>
                              <p:par>
                                <p:cTn id="23" presetID="47" presetClass="entr" presetSubtype="0" fill="hold" grpId="0" nodeType="withEffect">
                                  <p:stCondLst>
                                    <p:cond delay="2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35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animBg="1"/>
      <p:bldP spid="35" grpId="0"/>
      <p:bldP spid="47" grpId="0"/>
      <p:bldP spid="50"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具体方法</a:t>
            </a:r>
            <a:endParaRPr lang="zh-CN" altLang="en-US" dirty="0"/>
          </a:p>
        </p:txBody>
      </p:sp>
      <p:sp>
        <p:nvSpPr>
          <p:cNvPr id="153" name="文本框 152"/>
          <p:cNvSpPr txBox="1"/>
          <p:nvPr/>
        </p:nvSpPr>
        <p:spPr>
          <a:xfrm>
            <a:off x="1631315" y="1742440"/>
            <a:ext cx="2841625" cy="368300"/>
          </a:xfrm>
          <a:prstGeom prst="rect">
            <a:avLst/>
          </a:prstGeom>
          <a:noFill/>
        </p:spPr>
        <p:txBody>
          <a:bodyPr wrap="square" rtlCol="0">
            <a:spAutoFit/>
          </a:bodyPr>
          <a:lstStyle/>
          <a:p>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CocosCreator</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引擎</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55" name="文本框 154"/>
          <p:cNvSpPr txBox="1"/>
          <p:nvPr/>
        </p:nvSpPr>
        <p:spPr>
          <a:xfrm>
            <a:off x="1631315" y="2078355"/>
            <a:ext cx="4037330"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CocosCreator是一款轻量、高效、免费开源的跨平台游戏引擎，其具有强大的编辑器功能</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0" name="组合 159"/>
          <p:cNvGrpSpPr/>
          <p:nvPr/>
        </p:nvGrpSpPr>
        <p:grpSpPr>
          <a:xfrm>
            <a:off x="1318649" y="1800536"/>
            <a:ext cx="352611" cy="278538"/>
            <a:chOff x="1318649" y="4242684"/>
            <a:chExt cx="352611" cy="278538"/>
          </a:xfrm>
        </p:grpSpPr>
        <p:sp>
          <p:nvSpPr>
            <p:cNvPr id="156" name="矩形 155"/>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63" name="文本框 162"/>
          <p:cNvSpPr txBox="1"/>
          <p:nvPr/>
        </p:nvSpPr>
        <p:spPr>
          <a:xfrm>
            <a:off x="1631315" y="2809240"/>
            <a:ext cx="2317750" cy="368300"/>
          </a:xfrm>
          <a:prstGeom prst="rect">
            <a:avLst/>
          </a:prstGeom>
          <a:noFill/>
        </p:spPr>
        <p:txBody>
          <a:bodyPr wrap="square" rtlCol="0">
            <a:spAutoFit/>
          </a:bodyPr>
          <a:lstStyle/>
          <a:p>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Simple-code插件</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4" name="文本框 163"/>
          <p:cNvSpPr txBox="1"/>
          <p:nvPr/>
        </p:nvSpPr>
        <p:spPr>
          <a:xfrm>
            <a:off x="1631315" y="3144520"/>
            <a:ext cx="4037330"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对CocosCreator开发的一款能够提升游戏开发效率的插件，可以实现一键导出预制体节点脚本、一键将预制体导入至脚本等强大功能。</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5" name="组合 164"/>
          <p:cNvGrpSpPr/>
          <p:nvPr/>
        </p:nvGrpSpPr>
        <p:grpSpPr>
          <a:xfrm>
            <a:off x="1318649" y="2866864"/>
            <a:ext cx="352611" cy="278538"/>
            <a:chOff x="1318649" y="4242684"/>
            <a:chExt cx="352611" cy="278538"/>
          </a:xfrm>
        </p:grpSpPr>
        <p:sp>
          <p:nvSpPr>
            <p:cNvPr id="166" name="矩形 165"/>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69" name="文本框 168"/>
          <p:cNvSpPr txBox="1"/>
          <p:nvPr/>
        </p:nvSpPr>
        <p:spPr>
          <a:xfrm>
            <a:off x="1631315" y="3875405"/>
            <a:ext cx="2317750" cy="368300"/>
          </a:xfrm>
          <a:prstGeom prst="rect">
            <a:avLst/>
          </a:prstGeom>
          <a:noFill/>
        </p:spPr>
        <p:txBody>
          <a:bodyPr wrap="square" rtlCol="0">
            <a:spAutoFit/>
          </a:bodyPr>
          <a:lstStyle/>
          <a:p>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exturePackerGUI</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0" name="文本框 169"/>
          <p:cNvSpPr txBox="1"/>
          <p:nvPr/>
        </p:nvSpPr>
        <p:spPr>
          <a:xfrm>
            <a:off x="1631405" y="4210866"/>
            <a:ext cx="3908842"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TexturePackerGUI是图集打包工具，其拥有高效的打图集算法，能最大程度的节省项目资源，释放项目空间。</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1" name="组合 170"/>
          <p:cNvGrpSpPr/>
          <p:nvPr/>
        </p:nvGrpSpPr>
        <p:grpSpPr>
          <a:xfrm>
            <a:off x="1318649" y="3933192"/>
            <a:ext cx="352611" cy="278538"/>
            <a:chOff x="1318649" y="4242684"/>
            <a:chExt cx="352611" cy="278538"/>
          </a:xfrm>
        </p:grpSpPr>
        <p:sp>
          <p:nvSpPr>
            <p:cNvPr id="172" name="矩形 171"/>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文本框 172"/>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75" name="文本框 174"/>
          <p:cNvSpPr txBox="1"/>
          <p:nvPr/>
        </p:nvSpPr>
        <p:spPr>
          <a:xfrm>
            <a:off x="1631405" y="4941732"/>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开发</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框架</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6" name="文本框 175"/>
          <p:cNvSpPr txBox="1"/>
          <p:nvPr/>
        </p:nvSpPr>
        <p:spPr>
          <a:xfrm>
            <a:off x="1631405" y="5277195"/>
            <a:ext cx="4907754"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由于3.3.2引擎使用了新的API，为了提高开发效率，结合新的API开发了新的开发框架，自定义了些扩展开发插件。</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7" name="组合 176"/>
          <p:cNvGrpSpPr/>
          <p:nvPr/>
        </p:nvGrpSpPr>
        <p:grpSpPr>
          <a:xfrm>
            <a:off x="1318649" y="4999521"/>
            <a:ext cx="352611" cy="278538"/>
            <a:chOff x="1318649" y="4242684"/>
            <a:chExt cx="352611" cy="278538"/>
          </a:xfrm>
        </p:grpSpPr>
        <p:sp>
          <p:nvSpPr>
            <p:cNvPr id="178" name="矩形 17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178"/>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37" name="Freeform 6"/>
          <p:cNvSpPr/>
          <p:nvPr/>
        </p:nvSpPr>
        <p:spPr bwMode="auto">
          <a:xfrm>
            <a:off x="6204857" y="1836738"/>
            <a:ext cx="3747298" cy="3952582"/>
          </a:xfrm>
          <a:custGeom>
            <a:avLst/>
            <a:gdLst>
              <a:gd name="T0" fmla="*/ 151 w 456"/>
              <a:gd name="T1" fmla="*/ 0 h 481"/>
              <a:gd name="T2" fmla="*/ 214 w 456"/>
              <a:gd name="T3" fmla="*/ 58 h 481"/>
              <a:gd name="T4" fmla="*/ 214 w 456"/>
              <a:gd name="T5" fmla="*/ 56 h 481"/>
              <a:gd name="T6" fmla="*/ 294 w 456"/>
              <a:gd name="T7" fmla="*/ 106 h 481"/>
              <a:gd name="T8" fmla="*/ 294 w 456"/>
              <a:gd name="T9" fmla="*/ 106 h 481"/>
              <a:gd name="T10" fmla="*/ 349 w 456"/>
              <a:gd name="T11" fmla="*/ 91 h 481"/>
              <a:gd name="T12" fmla="*/ 456 w 456"/>
              <a:gd name="T13" fmla="*/ 198 h 481"/>
              <a:gd name="T14" fmla="*/ 349 w 456"/>
              <a:gd name="T15" fmla="*/ 305 h 481"/>
              <a:gd name="T16" fmla="*/ 346 w 456"/>
              <a:gd name="T17" fmla="*/ 304 h 481"/>
              <a:gd name="T18" fmla="*/ 349 w 456"/>
              <a:gd name="T19" fmla="*/ 305 h 481"/>
              <a:gd name="T20" fmla="*/ 329 w 456"/>
              <a:gd name="T21" fmla="*/ 388 h 481"/>
              <a:gd name="T22" fmla="*/ 329 w 456"/>
              <a:gd name="T23" fmla="*/ 387 h 481"/>
              <a:gd name="T24" fmla="*/ 344 w 456"/>
              <a:gd name="T25" fmla="*/ 426 h 481"/>
              <a:gd name="T26" fmla="*/ 288 w 456"/>
              <a:gd name="T27" fmla="*/ 481 h 481"/>
              <a:gd name="T28" fmla="*/ 233 w 456"/>
              <a:gd name="T29" fmla="*/ 426 h 481"/>
              <a:gd name="T30" fmla="*/ 269 w 456"/>
              <a:gd name="T31" fmla="*/ 374 h 481"/>
              <a:gd name="T32" fmla="*/ 268 w 456"/>
              <a:gd name="T33" fmla="*/ 374 h 481"/>
              <a:gd name="T34" fmla="*/ 296 w 456"/>
              <a:gd name="T35" fmla="*/ 291 h 481"/>
              <a:gd name="T36" fmla="*/ 285 w 456"/>
              <a:gd name="T37" fmla="*/ 283 h 481"/>
              <a:gd name="T38" fmla="*/ 287 w 456"/>
              <a:gd name="T39" fmla="*/ 284 h 481"/>
              <a:gd name="T40" fmla="*/ 200 w 456"/>
              <a:gd name="T41" fmla="*/ 353 h 481"/>
              <a:gd name="T42" fmla="*/ 200 w 456"/>
              <a:gd name="T43" fmla="*/ 352 h 481"/>
              <a:gd name="T44" fmla="*/ 200 w 456"/>
              <a:gd name="T45" fmla="*/ 359 h 481"/>
              <a:gd name="T46" fmla="*/ 143 w 456"/>
              <a:gd name="T47" fmla="*/ 416 h 481"/>
              <a:gd name="T48" fmla="*/ 86 w 456"/>
              <a:gd name="T49" fmla="*/ 359 h 481"/>
              <a:gd name="T50" fmla="*/ 143 w 456"/>
              <a:gd name="T51" fmla="*/ 302 h 481"/>
              <a:gd name="T52" fmla="*/ 160 w 456"/>
              <a:gd name="T53" fmla="*/ 305 h 481"/>
              <a:gd name="T54" fmla="*/ 160 w 456"/>
              <a:gd name="T55" fmla="*/ 304 h 481"/>
              <a:gd name="T56" fmla="*/ 249 w 456"/>
              <a:gd name="T57" fmla="*/ 236 h 481"/>
              <a:gd name="T58" fmla="*/ 245 w 456"/>
              <a:gd name="T59" fmla="*/ 224 h 481"/>
              <a:gd name="T60" fmla="*/ 246 w 456"/>
              <a:gd name="T61" fmla="*/ 227 h 481"/>
              <a:gd name="T62" fmla="*/ 139 w 456"/>
              <a:gd name="T63" fmla="*/ 240 h 481"/>
              <a:gd name="T64" fmla="*/ 139 w 456"/>
              <a:gd name="T65" fmla="*/ 239 h 481"/>
              <a:gd name="T66" fmla="*/ 75 w 456"/>
              <a:gd name="T67" fmla="*/ 274 h 481"/>
              <a:gd name="T68" fmla="*/ 0 w 456"/>
              <a:gd name="T69" fmla="*/ 199 h 481"/>
              <a:gd name="T70" fmla="*/ 75 w 456"/>
              <a:gd name="T71" fmla="*/ 123 h 481"/>
              <a:gd name="T72" fmla="*/ 141 w 456"/>
              <a:gd name="T73" fmla="*/ 161 h 481"/>
              <a:gd name="T74" fmla="*/ 141 w 456"/>
              <a:gd name="T75" fmla="*/ 161 h 481"/>
              <a:gd name="T76" fmla="*/ 246 w 456"/>
              <a:gd name="T77" fmla="*/ 170 h 481"/>
              <a:gd name="T78" fmla="*/ 157 w 456"/>
              <a:gd name="T79" fmla="*/ 127 h 481"/>
              <a:gd name="T80" fmla="*/ 157 w 456"/>
              <a:gd name="T81" fmla="*/ 127 h 481"/>
              <a:gd name="T82" fmla="*/ 151 w 456"/>
              <a:gd name="T83" fmla="*/ 128 h 481"/>
              <a:gd name="T84" fmla="*/ 87 w 456"/>
              <a:gd name="T85" fmla="*/ 64 h 481"/>
              <a:gd name="T86" fmla="*/ 151 w 456"/>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6" h="481">
                <a:moveTo>
                  <a:pt x="151" y="0"/>
                </a:moveTo>
                <a:cubicBezTo>
                  <a:pt x="184" y="0"/>
                  <a:pt x="211" y="25"/>
                  <a:pt x="214" y="58"/>
                </a:cubicBezTo>
                <a:cubicBezTo>
                  <a:pt x="214" y="57"/>
                  <a:pt x="214" y="57"/>
                  <a:pt x="214" y="56"/>
                </a:cubicBezTo>
                <a:cubicBezTo>
                  <a:pt x="238" y="102"/>
                  <a:pt x="265" y="119"/>
                  <a:pt x="294" y="106"/>
                </a:cubicBezTo>
                <a:cubicBezTo>
                  <a:pt x="294" y="106"/>
                  <a:pt x="294" y="106"/>
                  <a:pt x="294" y="106"/>
                </a:cubicBezTo>
                <a:cubicBezTo>
                  <a:pt x="310" y="96"/>
                  <a:pt x="329" y="91"/>
                  <a:pt x="349" y="91"/>
                </a:cubicBezTo>
                <a:cubicBezTo>
                  <a:pt x="408" y="91"/>
                  <a:pt x="456" y="138"/>
                  <a:pt x="456" y="198"/>
                </a:cubicBezTo>
                <a:cubicBezTo>
                  <a:pt x="456" y="257"/>
                  <a:pt x="408" y="305"/>
                  <a:pt x="349" y="305"/>
                </a:cubicBezTo>
                <a:cubicBezTo>
                  <a:pt x="348" y="305"/>
                  <a:pt x="347" y="305"/>
                  <a:pt x="346" y="304"/>
                </a:cubicBezTo>
                <a:cubicBezTo>
                  <a:pt x="347" y="305"/>
                  <a:pt x="348" y="305"/>
                  <a:pt x="349" y="305"/>
                </a:cubicBezTo>
                <a:cubicBezTo>
                  <a:pt x="327" y="333"/>
                  <a:pt x="320" y="361"/>
                  <a:pt x="329" y="388"/>
                </a:cubicBezTo>
                <a:cubicBezTo>
                  <a:pt x="329" y="387"/>
                  <a:pt x="329" y="387"/>
                  <a:pt x="329" y="387"/>
                </a:cubicBezTo>
                <a:cubicBezTo>
                  <a:pt x="338" y="397"/>
                  <a:pt x="344" y="411"/>
                  <a:pt x="344" y="426"/>
                </a:cubicBezTo>
                <a:cubicBezTo>
                  <a:pt x="344" y="456"/>
                  <a:pt x="319" y="481"/>
                  <a:pt x="288" y="481"/>
                </a:cubicBezTo>
                <a:cubicBezTo>
                  <a:pt x="258" y="481"/>
                  <a:pt x="233" y="456"/>
                  <a:pt x="233" y="426"/>
                </a:cubicBezTo>
                <a:cubicBezTo>
                  <a:pt x="233" y="402"/>
                  <a:pt x="248" y="381"/>
                  <a:pt x="269" y="374"/>
                </a:cubicBezTo>
                <a:cubicBezTo>
                  <a:pt x="269" y="374"/>
                  <a:pt x="269" y="374"/>
                  <a:pt x="268" y="374"/>
                </a:cubicBezTo>
                <a:cubicBezTo>
                  <a:pt x="292" y="351"/>
                  <a:pt x="301" y="323"/>
                  <a:pt x="296" y="291"/>
                </a:cubicBezTo>
                <a:cubicBezTo>
                  <a:pt x="302" y="294"/>
                  <a:pt x="286" y="284"/>
                  <a:pt x="285" y="283"/>
                </a:cubicBezTo>
                <a:cubicBezTo>
                  <a:pt x="286" y="284"/>
                  <a:pt x="286" y="284"/>
                  <a:pt x="287" y="284"/>
                </a:cubicBezTo>
                <a:cubicBezTo>
                  <a:pt x="259" y="282"/>
                  <a:pt x="230" y="305"/>
                  <a:pt x="200" y="353"/>
                </a:cubicBezTo>
                <a:cubicBezTo>
                  <a:pt x="200" y="352"/>
                  <a:pt x="200" y="352"/>
                  <a:pt x="200" y="352"/>
                </a:cubicBezTo>
                <a:cubicBezTo>
                  <a:pt x="200" y="354"/>
                  <a:pt x="200" y="357"/>
                  <a:pt x="200" y="359"/>
                </a:cubicBezTo>
                <a:cubicBezTo>
                  <a:pt x="200" y="391"/>
                  <a:pt x="175" y="416"/>
                  <a:pt x="143" y="416"/>
                </a:cubicBezTo>
                <a:cubicBezTo>
                  <a:pt x="112" y="416"/>
                  <a:pt x="86" y="391"/>
                  <a:pt x="86" y="359"/>
                </a:cubicBezTo>
                <a:cubicBezTo>
                  <a:pt x="86" y="328"/>
                  <a:pt x="112" y="302"/>
                  <a:pt x="143" y="302"/>
                </a:cubicBezTo>
                <a:cubicBezTo>
                  <a:pt x="149" y="302"/>
                  <a:pt x="155" y="303"/>
                  <a:pt x="160" y="305"/>
                </a:cubicBezTo>
                <a:cubicBezTo>
                  <a:pt x="160" y="304"/>
                  <a:pt x="160" y="304"/>
                  <a:pt x="160" y="304"/>
                </a:cubicBezTo>
                <a:cubicBezTo>
                  <a:pt x="209" y="296"/>
                  <a:pt x="239" y="274"/>
                  <a:pt x="249" y="236"/>
                </a:cubicBezTo>
                <a:cubicBezTo>
                  <a:pt x="250" y="237"/>
                  <a:pt x="246" y="227"/>
                  <a:pt x="245" y="224"/>
                </a:cubicBezTo>
                <a:cubicBezTo>
                  <a:pt x="246" y="225"/>
                  <a:pt x="246" y="226"/>
                  <a:pt x="246" y="227"/>
                </a:cubicBezTo>
                <a:cubicBezTo>
                  <a:pt x="207" y="206"/>
                  <a:pt x="171" y="210"/>
                  <a:pt x="139" y="240"/>
                </a:cubicBezTo>
                <a:cubicBezTo>
                  <a:pt x="139" y="239"/>
                  <a:pt x="139" y="239"/>
                  <a:pt x="139" y="239"/>
                </a:cubicBezTo>
                <a:cubicBezTo>
                  <a:pt x="126" y="260"/>
                  <a:pt x="102" y="274"/>
                  <a:pt x="75" y="274"/>
                </a:cubicBezTo>
                <a:cubicBezTo>
                  <a:pt x="34" y="274"/>
                  <a:pt x="0" y="240"/>
                  <a:pt x="0" y="199"/>
                </a:cubicBezTo>
                <a:cubicBezTo>
                  <a:pt x="0" y="157"/>
                  <a:pt x="34" y="123"/>
                  <a:pt x="75" y="123"/>
                </a:cubicBezTo>
                <a:cubicBezTo>
                  <a:pt x="103" y="123"/>
                  <a:pt x="128" y="138"/>
                  <a:pt x="141" y="161"/>
                </a:cubicBezTo>
                <a:cubicBezTo>
                  <a:pt x="141" y="161"/>
                  <a:pt x="141" y="161"/>
                  <a:pt x="141" y="161"/>
                </a:cubicBezTo>
                <a:cubicBezTo>
                  <a:pt x="176" y="187"/>
                  <a:pt x="211" y="190"/>
                  <a:pt x="246" y="170"/>
                </a:cubicBezTo>
                <a:cubicBezTo>
                  <a:pt x="237" y="141"/>
                  <a:pt x="207" y="127"/>
                  <a:pt x="157" y="127"/>
                </a:cubicBezTo>
                <a:cubicBezTo>
                  <a:pt x="157" y="127"/>
                  <a:pt x="157" y="127"/>
                  <a:pt x="157" y="127"/>
                </a:cubicBezTo>
                <a:cubicBezTo>
                  <a:pt x="155" y="128"/>
                  <a:pt x="153" y="128"/>
                  <a:pt x="151" y="128"/>
                </a:cubicBezTo>
                <a:cubicBezTo>
                  <a:pt x="116" y="128"/>
                  <a:pt x="87" y="99"/>
                  <a:pt x="87" y="64"/>
                </a:cubicBezTo>
                <a:cubicBezTo>
                  <a:pt x="87" y="29"/>
                  <a:pt x="116" y="0"/>
                  <a:pt x="151" y="0"/>
                </a:cubicBezTo>
                <a:close/>
              </a:path>
            </a:pathLst>
          </a:custGeom>
          <a:solidFill>
            <a:schemeClr val="tx1">
              <a:lumMod val="40000"/>
              <a:lumOff val="60000"/>
            </a:schemeClr>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138" name="椭圆 137"/>
          <p:cNvSpPr/>
          <p:nvPr/>
        </p:nvSpPr>
        <p:spPr>
          <a:xfrm>
            <a:off x="6205410" y="2849226"/>
            <a:ext cx="1241249" cy="1241249"/>
          </a:xfrm>
          <a:prstGeom prst="ellipse">
            <a:avLst/>
          </a:prstGeom>
          <a:gradFill flip="none" rotWithShape="1">
            <a:gsLst>
              <a:gs pos="50000">
                <a:schemeClr val="bg1">
                  <a:lumMod val="65000"/>
                </a:schemeClr>
              </a:gs>
              <a:gs pos="0">
                <a:schemeClr val="bg1">
                  <a:lumMod val="7500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39" name="椭圆 138"/>
          <p:cNvSpPr/>
          <p:nvPr/>
        </p:nvSpPr>
        <p:spPr>
          <a:xfrm>
            <a:off x="8215001" y="2590318"/>
            <a:ext cx="1737155" cy="1737155"/>
          </a:xfrm>
          <a:prstGeom prst="ellipse">
            <a:avLst/>
          </a:prstGeom>
          <a:gradFill flip="none" rotWithShape="1">
            <a:gsLst>
              <a:gs pos="38000">
                <a:schemeClr val="bg1">
                  <a:lumMod val="65000"/>
                </a:schemeClr>
              </a:gs>
              <a:gs pos="0">
                <a:schemeClr val="bg1">
                  <a:lumMod val="75000"/>
                </a:schemeClr>
              </a:gs>
            </a:gsLst>
            <a:lin ang="9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0" name="椭圆 139"/>
          <p:cNvSpPr/>
          <p:nvPr/>
        </p:nvSpPr>
        <p:spPr>
          <a:xfrm>
            <a:off x="6917119" y="1831891"/>
            <a:ext cx="1058713" cy="1058713"/>
          </a:xfrm>
          <a:prstGeom prst="ellipse">
            <a:avLst/>
          </a:prstGeom>
          <a:gradFill flip="none" rotWithShape="1">
            <a:gsLst>
              <a:gs pos="50000">
                <a:schemeClr val="bg1">
                  <a:lumMod val="65000"/>
                </a:schemeClr>
              </a:gs>
              <a:gs pos="0">
                <a:schemeClr val="bg1">
                  <a:lumMod val="75000"/>
                </a:schemeClr>
              </a:gs>
            </a:gsLst>
            <a:lin ang="27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141" name="直接连接符 140"/>
          <p:cNvCxnSpPr/>
          <p:nvPr/>
        </p:nvCxnSpPr>
        <p:spPr>
          <a:xfrm rot="180000">
            <a:off x="7758826" y="2590318"/>
            <a:ext cx="782760" cy="49715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7202579" y="3441882"/>
            <a:ext cx="1112497" cy="161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6905140" y="4314482"/>
            <a:ext cx="949191" cy="949191"/>
          </a:xfrm>
          <a:prstGeom prst="ellipse">
            <a:avLst/>
          </a:prstGeom>
          <a:gradFill flip="none" rotWithShape="1">
            <a:gsLst>
              <a:gs pos="50000">
                <a:schemeClr val="bg1">
                  <a:lumMod val="65000"/>
                </a:schemeClr>
              </a:gs>
              <a:gs pos="0">
                <a:schemeClr val="bg1">
                  <a:lumMod val="75000"/>
                </a:schemeClr>
              </a:gs>
            </a:gsLst>
            <a:lin ang="20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144" name="直接连接符 143"/>
          <p:cNvCxnSpPr/>
          <p:nvPr/>
        </p:nvCxnSpPr>
        <p:spPr>
          <a:xfrm rot="21480000" flipV="1">
            <a:off x="7519268" y="382594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5" name="椭圆 144"/>
          <p:cNvSpPr/>
          <p:nvPr/>
        </p:nvSpPr>
        <p:spPr>
          <a:xfrm>
            <a:off x="8103178" y="4854723"/>
            <a:ext cx="949568" cy="949568"/>
          </a:xfrm>
          <a:prstGeom prst="ellipse">
            <a:avLst/>
          </a:prstGeom>
          <a:gradFill flip="none" rotWithShape="1">
            <a:gsLst>
              <a:gs pos="50000">
                <a:schemeClr val="bg1">
                  <a:lumMod val="65000"/>
                </a:schemeClr>
              </a:gs>
              <a:gs pos="0">
                <a:schemeClr val="bg1">
                  <a:lumMod val="6500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146" name="直接连接符 145"/>
          <p:cNvCxnSpPr/>
          <p:nvPr/>
        </p:nvCxnSpPr>
        <p:spPr>
          <a:xfrm rot="19380000" flipV="1">
            <a:off x="8229764" y="414740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7" name="椭圆 146"/>
          <p:cNvSpPr/>
          <p:nvPr/>
        </p:nvSpPr>
        <p:spPr>
          <a:xfrm>
            <a:off x="7022113" y="1935271"/>
            <a:ext cx="857922" cy="85792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8" name="椭圆 147"/>
          <p:cNvSpPr/>
          <p:nvPr/>
        </p:nvSpPr>
        <p:spPr>
          <a:xfrm>
            <a:off x="6312648" y="2952700"/>
            <a:ext cx="1040459" cy="104045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9" name="椭圆 148"/>
          <p:cNvSpPr/>
          <p:nvPr/>
        </p:nvSpPr>
        <p:spPr>
          <a:xfrm>
            <a:off x="6992173" y="4409704"/>
            <a:ext cx="766654" cy="76665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50" name="椭圆 149"/>
          <p:cNvSpPr/>
          <p:nvPr/>
        </p:nvSpPr>
        <p:spPr>
          <a:xfrm>
            <a:off x="8199382" y="4950927"/>
            <a:ext cx="766816" cy="766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51" name="椭圆 150"/>
          <p:cNvSpPr/>
          <p:nvPr/>
        </p:nvSpPr>
        <p:spPr>
          <a:xfrm>
            <a:off x="8339673" y="2705329"/>
            <a:ext cx="1496800" cy="1496800"/>
          </a:xfrm>
          <a:prstGeom prst="ellipse">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81" name="文本框 180"/>
          <p:cNvSpPr txBox="1"/>
          <p:nvPr/>
        </p:nvSpPr>
        <p:spPr>
          <a:xfrm>
            <a:off x="8414224" y="2998951"/>
            <a:ext cx="1368042" cy="1014730"/>
          </a:xfrm>
          <a:prstGeom prst="rect">
            <a:avLst/>
          </a:prstGeom>
          <a:noFill/>
        </p:spPr>
        <p:txBody>
          <a:bodyPr wrap="square" rtlCol="0">
            <a:spAutoFit/>
          </a:bodyPr>
          <a:lstStyle/>
          <a:p>
            <a:pPr algn="ctr"/>
            <a:r>
              <a:rPr lang="zh-CN" altLang="en-US" sz="20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开发工具及相关技术</a:t>
            </a:r>
            <a:endParaRPr lang="zh-CN" altLang="en-US" sz="20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99" name="文本框 198"/>
          <p:cNvSpPr txBox="1"/>
          <p:nvPr/>
        </p:nvSpPr>
        <p:spPr>
          <a:xfrm>
            <a:off x="6929673" y="2004582"/>
            <a:ext cx="1046159" cy="64516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引擎</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00" name="文本框 199"/>
          <p:cNvSpPr txBox="1"/>
          <p:nvPr/>
        </p:nvSpPr>
        <p:spPr>
          <a:xfrm>
            <a:off x="6306526" y="3147269"/>
            <a:ext cx="1046159" cy="64516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插件</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8" name="文本框 217"/>
          <p:cNvSpPr txBox="1"/>
          <p:nvPr/>
        </p:nvSpPr>
        <p:spPr>
          <a:xfrm>
            <a:off x="6858349" y="4464344"/>
            <a:ext cx="1046159" cy="64516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工具</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9" name="文本框 218"/>
          <p:cNvSpPr txBox="1"/>
          <p:nvPr/>
        </p:nvSpPr>
        <p:spPr>
          <a:xfrm>
            <a:off x="8065872" y="5011338"/>
            <a:ext cx="1046159" cy="64516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框架</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137"/>
                                        </p:tgtEl>
                                        <p:attrNameLst>
                                          <p:attrName>style.visibility</p:attrName>
                                        </p:attrNameLst>
                                      </p:cBhvr>
                                      <p:to>
                                        <p:strVal val="visible"/>
                                      </p:to>
                                    </p:set>
                                    <p:anim calcmode="lin" valueType="num">
                                      <p:cBhvr>
                                        <p:cTn id="7" dur="500" fill="hold"/>
                                        <p:tgtEl>
                                          <p:spTgt spid="137"/>
                                        </p:tgtEl>
                                        <p:attrNameLst>
                                          <p:attrName>ppt_w</p:attrName>
                                        </p:attrNameLst>
                                      </p:cBhvr>
                                      <p:tavLst>
                                        <p:tav tm="0">
                                          <p:val>
                                            <p:fltVal val="0"/>
                                          </p:val>
                                        </p:tav>
                                        <p:tav tm="100000">
                                          <p:val>
                                            <p:strVal val="#ppt_w"/>
                                          </p:val>
                                        </p:tav>
                                      </p:tavLst>
                                    </p:anim>
                                    <p:anim calcmode="lin" valueType="num">
                                      <p:cBhvr>
                                        <p:cTn id="8" dur="500" fill="hold"/>
                                        <p:tgtEl>
                                          <p:spTgt spid="137"/>
                                        </p:tgtEl>
                                        <p:attrNameLst>
                                          <p:attrName>ppt_h</p:attrName>
                                        </p:attrNameLst>
                                      </p:cBhvr>
                                      <p:tavLst>
                                        <p:tav tm="0">
                                          <p:val>
                                            <p:fltVal val="0"/>
                                          </p:val>
                                        </p:tav>
                                        <p:tav tm="100000">
                                          <p:val>
                                            <p:strVal val="#ppt_h"/>
                                          </p:val>
                                        </p:tav>
                                      </p:tavLst>
                                    </p:anim>
                                    <p:animEffect transition="in" filter="fade">
                                      <p:cBhvr>
                                        <p:cTn id="9" dur="500"/>
                                        <p:tgtEl>
                                          <p:spTgt spid="137"/>
                                        </p:tgtEl>
                                      </p:cBhvr>
                                    </p:animEffect>
                                  </p:childTnLst>
                                </p:cTn>
                              </p:par>
                              <p:par>
                                <p:cTn id="10" presetID="2" presetClass="entr" presetSubtype="3" fill="hold" grpId="0" nodeType="withEffect">
                                  <p:stCondLst>
                                    <p:cond delay="3000"/>
                                  </p:stCondLst>
                                  <p:childTnLst>
                                    <p:set>
                                      <p:cBhvr>
                                        <p:cTn id="11" dur="1" fill="hold">
                                          <p:stCondLst>
                                            <p:cond delay="0"/>
                                          </p:stCondLst>
                                        </p:cTn>
                                        <p:tgtEl>
                                          <p:spTgt spid="151"/>
                                        </p:tgtEl>
                                        <p:attrNameLst>
                                          <p:attrName>style.visibility</p:attrName>
                                        </p:attrNameLst>
                                      </p:cBhvr>
                                      <p:to>
                                        <p:strVal val="visible"/>
                                      </p:to>
                                    </p:set>
                                    <p:anim calcmode="lin" valueType="num">
                                      <p:cBhvr additive="base">
                                        <p:cTn id="12" dur="500" fill="hold"/>
                                        <p:tgtEl>
                                          <p:spTgt spid="151"/>
                                        </p:tgtEl>
                                        <p:attrNameLst>
                                          <p:attrName>ppt_x</p:attrName>
                                        </p:attrNameLst>
                                      </p:cBhvr>
                                      <p:tavLst>
                                        <p:tav tm="0">
                                          <p:val>
                                            <p:strVal val="1+#ppt_w/2"/>
                                          </p:val>
                                        </p:tav>
                                        <p:tav tm="100000">
                                          <p:val>
                                            <p:strVal val="#ppt_x"/>
                                          </p:val>
                                        </p:tav>
                                      </p:tavLst>
                                    </p:anim>
                                    <p:anim calcmode="lin" valueType="num">
                                      <p:cBhvr additive="base">
                                        <p:cTn id="13" dur="500" fill="hold"/>
                                        <p:tgtEl>
                                          <p:spTgt spid="151"/>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stCondLst>
                                    <p:cond delay="3000"/>
                                  </p:stCondLst>
                                  <p:childTnLst>
                                    <p:set>
                                      <p:cBhvr>
                                        <p:cTn id="15" dur="1" fill="hold">
                                          <p:stCondLst>
                                            <p:cond delay="0"/>
                                          </p:stCondLst>
                                        </p:cTn>
                                        <p:tgtEl>
                                          <p:spTgt spid="147"/>
                                        </p:tgtEl>
                                        <p:attrNameLst>
                                          <p:attrName>style.visibility</p:attrName>
                                        </p:attrNameLst>
                                      </p:cBhvr>
                                      <p:to>
                                        <p:strVal val="visible"/>
                                      </p:to>
                                    </p:set>
                                    <p:anim calcmode="lin" valueType="num">
                                      <p:cBhvr additive="base">
                                        <p:cTn id="16" dur="500" fill="hold"/>
                                        <p:tgtEl>
                                          <p:spTgt spid="147"/>
                                        </p:tgtEl>
                                        <p:attrNameLst>
                                          <p:attrName>ppt_x</p:attrName>
                                        </p:attrNameLst>
                                      </p:cBhvr>
                                      <p:tavLst>
                                        <p:tav tm="0">
                                          <p:val>
                                            <p:strVal val="0-#ppt_w/2"/>
                                          </p:val>
                                        </p:tav>
                                        <p:tav tm="100000">
                                          <p:val>
                                            <p:strVal val="#ppt_x"/>
                                          </p:val>
                                        </p:tav>
                                      </p:tavLst>
                                    </p:anim>
                                    <p:anim calcmode="lin" valueType="num">
                                      <p:cBhvr additive="base">
                                        <p:cTn id="17" dur="500" fill="hold"/>
                                        <p:tgtEl>
                                          <p:spTgt spid="147"/>
                                        </p:tgtEl>
                                        <p:attrNameLst>
                                          <p:attrName>ppt_y</p:attrName>
                                        </p:attrNameLst>
                                      </p:cBhvr>
                                      <p:tavLst>
                                        <p:tav tm="0">
                                          <p:val>
                                            <p:strVal val="0-#ppt_h/2"/>
                                          </p:val>
                                        </p:tav>
                                        <p:tav tm="100000">
                                          <p:val>
                                            <p:strVal val="#ppt_y"/>
                                          </p:val>
                                        </p:tav>
                                      </p:tavLst>
                                    </p:anim>
                                  </p:childTnLst>
                                </p:cTn>
                              </p:par>
                              <p:par>
                                <p:cTn id="18" presetID="2" presetClass="entr" presetSubtype="8" fill="hold" grpId="0" nodeType="withEffect">
                                  <p:stCondLst>
                                    <p:cond delay="3000"/>
                                  </p:stCondLst>
                                  <p:childTnLst>
                                    <p:set>
                                      <p:cBhvr>
                                        <p:cTn id="19" dur="1" fill="hold">
                                          <p:stCondLst>
                                            <p:cond delay="0"/>
                                          </p:stCondLst>
                                        </p:cTn>
                                        <p:tgtEl>
                                          <p:spTgt spid="148"/>
                                        </p:tgtEl>
                                        <p:attrNameLst>
                                          <p:attrName>style.visibility</p:attrName>
                                        </p:attrNameLst>
                                      </p:cBhvr>
                                      <p:to>
                                        <p:strVal val="visible"/>
                                      </p:to>
                                    </p:set>
                                    <p:anim calcmode="lin" valueType="num">
                                      <p:cBhvr additive="base">
                                        <p:cTn id="20" dur="500" fill="hold"/>
                                        <p:tgtEl>
                                          <p:spTgt spid="148"/>
                                        </p:tgtEl>
                                        <p:attrNameLst>
                                          <p:attrName>ppt_x</p:attrName>
                                        </p:attrNameLst>
                                      </p:cBhvr>
                                      <p:tavLst>
                                        <p:tav tm="0">
                                          <p:val>
                                            <p:strVal val="0-#ppt_w/2"/>
                                          </p:val>
                                        </p:tav>
                                        <p:tav tm="100000">
                                          <p:val>
                                            <p:strVal val="#ppt_x"/>
                                          </p:val>
                                        </p:tav>
                                      </p:tavLst>
                                    </p:anim>
                                    <p:anim calcmode="lin" valueType="num">
                                      <p:cBhvr additive="base">
                                        <p:cTn id="21" dur="500" fill="hold"/>
                                        <p:tgtEl>
                                          <p:spTgt spid="148"/>
                                        </p:tgtEl>
                                        <p:attrNameLst>
                                          <p:attrName>ppt_y</p:attrName>
                                        </p:attrNameLst>
                                      </p:cBhvr>
                                      <p:tavLst>
                                        <p:tav tm="0">
                                          <p:val>
                                            <p:strVal val="#ppt_y"/>
                                          </p:val>
                                        </p:tav>
                                        <p:tav tm="100000">
                                          <p:val>
                                            <p:strVal val="#ppt_y"/>
                                          </p:val>
                                        </p:tav>
                                      </p:tavLst>
                                    </p:anim>
                                  </p:childTnLst>
                                </p:cTn>
                              </p:par>
                              <p:par>
                                <p:cTn id="22" presetID="2" presetClass="entr" presetSubtype="12" fill="hold" grpId="0" nodeType="withEffect">
                                  <p:stCondLst>
                                    <p:cond delay="3000"/>
                                  </p:stCondLst>
                                  <p:childTnLst>
                                    <p:set>
                                      <p:cBhvr>
                                        <p:cTn id="23" dur="1" fill="hold">
                                          <p:stCondLst>
                                            <p:cond delay="0"/>
                                          </p:stCondLst>
                                        </p:cTn>
                                        <p:tgtEl>
                                          <p:spTgt spid="149"/>
                                        </p:tgtEl>
                                        <p:attrNameLst>
                                          <p:attrName>style.visibility</p:attrName>
                                        </p:attrNameLst>
                                      </p:cBhvr>
                                      <p:to>
                                        <p:strVal val="visible"/>
                                      </p:to>
                                    </p:set>
                                    <p:anim calcmode="lin" valueType="num">
                                      <p:cBhvr additive="base">
                                        <p:cTn id="24" dur="500" fill="hold"/>
                                        <p:tgtEl>
                                          <p:spTgt spid="149"/>
                                        </p:tgtEl>
                                        <p:attrNameLst>
                                          <p:attrName>ppt_x</p:attrName>
                                        </p:attrNameLst>
                                      </p:cBhvr>
                                      <p:tavLst>
                                        <p:tav tm="0">
                                          <p:val>
                                            <p:strVal val="0-#ppt_w/2"/>
                                          </p:val>
                                        </p:tav>
                                        <p:tav tm="100000">
                                          <p:val>
                                            <p:strVal val="#ppt_x"/>
                                          </p:val>
                                        </p:tav>
                                      </p:tavLst>
                                    </p:anim>
                                    <p:anim calcmode="lin" valueType="num">
                                      <p:cBhvr additive="base">
                                        <p:cTn id="25" dur="500" fill="hold"/>
                                        <p:tgtEl>
                                          <p:spTgt spid="14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3000"/>
                                  </p:stCondLst>
                                  <p:childTnLst>
                                    <p:set>
                                      <p:cBhvr>
                                        <p:cTn id="27" dur="1" fill="hold">
                                          <p:stCondLst>
                                            <p:cond delay="0"/>
                                          </p:stCondLst>
                                        </p:cTn>
                                        <p:tgtEl>
                                          <p:spTgt spid="150"/>
                                        </p:tgtEl>
                                        <p:attrNameLst>
                                          <p:attrName>style.visibility</p:attrName>
                                        </p:attrNameLst>
                                      </p:cBhvr>
                                      <p:to>
                                        <p:strVal val="visible"/>
                                      </p:to>
                                    </p:set>
                                    <p:anim calcmode="lin" valueType="num">
                                      <p:cBhvr additive="base">
                                        <p:cTn id="28" dur="500" fill="hold"/>
                                        <p:tgtEl>
                                          <p:spTgt spid="150"/>
                                        </p:tgtEl>
                                        <p:attrNameLst>
                                          <p:attrName>ppt_x</p:attrName>
                                        </p:attrNameLst>
                                      </p:cBhvr>
                                      <p:tavLst>
                                        <p:tav tm="0">
                                          <p:val>
                                            <p:strVal val="#ppt_x"/>
                                          </p:val>
                                        </p:tav>
                                        <p:tav tm="100000">
                                          <p:val>
                                            <p:strVal val="#ppt_x"/>
                                          </p:val>
                                        </p:tav>
                                      </p:tavLst>
                                    </p:anim>
                                    <p:anim calcmode="lin" valueType="num">
                                      <p:cBhvr additive="base">
                                        <p:cTn id="29" dur="500" fill="hold"/>
                                        <p:tgtEl>
                                          <p:spTgt spid="150"/>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3500"/>
                                  </p:stCondLst>
                                  <p:childTnLst>
                                    <p:set>
                                      <p:cBhvr>
                                        <p:cTn id="31" dur="1" fill="hold">
                                          <p:stCondLst>
                                            <p:cond delay="0"/>
                                          </p:stCondLst>
                                        </p:cTn>
                                        <p:tgtEl>
                                          <p:spTgt spid="199"/>
                                        </p:tgtEl>
                                        <p:attrNameLst>
                                          <p:attrName>style.visibility</p:attrName>
                                        </p:attrNameLst>
                                      </p:cBhvr>
                                      <p:to>
                                        <p:strVal val="visible"/>
                                      </p:to>
                                    </p:set>
                                    <p:anim calcmode="lin" valueType="num">
                                      <p:cBhvr>
                                        <p:cTn id="32" dur="500" fill="hold"/>
                                        <p:tgtEl>
                                          <p:spTgt spid="199"/>
                                        </p:tgtEl>
                                        <p:attrNameLst>
                                          <p:attrName>ppt_w</p:attrName>
                                        </p:attrNameLst>
                                      </p:cBhvr>
                                      <p:tavLst>
                                        <p:tav tm="0">
                                          <p:val>
                                            <p:fltVal val="0"/>
                                          </p:val>
                                        </p:tav>
                                        <p:tav tm="100000">
                                          <p:val>
                                            <p:strVal val="#ppt_w"/>
                                          </p:val>
                                        </p:tav>
                                      </p:tavLst>
                                    </p:anim>
                                    <p:anim calcmode="lin" valueType="num">
                                      <p:cBhvr>
                                        <p:cTn id="33" dur="500" fill="hold"/>
                                        <p:tgtEl>
                                          <p:spTgt spid="199"/>
                                        </p:tgtEl>
                                        <p:attrNameLst>
                                          <p:attrName>ppt_h</p:attrName>
                                        </p:attrNameLst>
                                      </p:cBhvr>
                                      <p:tavLst>
                                        <p:tav tm="0">
                                          <p:val>
                                            <p:fltVal val="0"/>
                                          </p:val>
                                        </p:tav>
                                        <p:tav tm="100000">
                                          <p:val>
                                            <p:strVal val="#ppt_h"/>
                                          </p:val>
                                        </p:tav>
                                      </p:tavLst>
                                    </p:anim>
                                    <p:animEffect transition="in" filter="fade">
                                      <p:cBhvr>
                                        <p:cTn id="34" dur="500"/>
                                        <p:tgtEl>
                                          <p:spTgt spid="199"/>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200"/>
                                        </p:tgtEl>
                                        <p:attrNameLst>
                                          <p:attrName>style.visibility</p:attrName>
                                        </p:attrNameLst>
                                      </p:cBhvr>
                                      <p:to>
                                        <p:strVal val="visible"/>
                                      </p:to>
                                    </p:set>
                                    <p:anim calcmode="lin" valueType="num">
                                      <p:cBhvr>
                                        <p:cTn id="37" dur="500" fill="hold"/>
                                        <p:tgtEl>
                                          <p:spTgt spid="200"/>
                                        </p:tgtEl>
                                        <p:attrNameLst>
                                          <p:attrName>ppt_w</p:attrName>
                                        </p:attrNameLst>
                                      </p:cBhvr>
                                      <p:tavLst>
                                        <p:tav tm="0">
                                          <p:val>
                                            <p:fltVal val="0"/>
                                          </p:val>
                                        </p:tav>
                                        <p:tav tm="100000">
                                          <p:val>
                                            <p:strVal val="#ppt_w"/>
                                          </p:val>
                                        </p:tav>
                                      </p:tavLst>
                                    </p:anim>
                                    <p:anim calcmode="lin" valueType="num">
                                      <p:cBhvr>
                                        <p:cTn id="38" dur="500" fill="hold"/>
                                        <p:tgtEl>
                                          <p:spTgt spid="200"/>
                                        </p:tgtEl>
                                        <p:attrNameLst>
                                          <p:attrName>ppt_h</p:attrName>
                                        </p:attrNameLst>
                                      </p:cBhvr>
                                      <p:tavLst>
                                        <p:tav tm="0">
                                          <p:val>
                                            <p:fltVal val="0"/>
                                          </p:val>
                                        </p:tav>
                                        <p:tav tm="100000">
                                          <p:val>
                                            <p:strVal val="#ppt_h"/>
                                          </p:val>
                                        </p:tav>
                                      </p:tavLst>
                                    </p:anim>
                                    <p:animEffect transition="in" filter="fade">
                                      <p:cBhvr>
                                        <p:cTn id="39" dur="500"/>
                                        <p:tgtEl>
                                          <p:spTgt spid="200"/>
                                        </p:tgtEl>
                                      </p:cBhvr>
                                    </p:animEffect>
                                  </p:childTnLst>
                                </p:cTn>
                              </p:par>
                              <p:par>
                                <p:cTn id="40" presetID="53" presetClass="entr" presetSubtype="16" fill="hold" grpId="0" nodeType="withEffect">
                                  <p:stCondLst>
                                    <p:cond delay="3500"/>
                                  </p:stCondLst>
                                  <p:childTnLst>
                                    <p:set>
                                      <p:cBhvr>
                                        <p:cTn id="41" dur="1" fill="hold">
                                          <p:stCondLst>
                                            <p:cond delay="0"/>
                                          </p:stCondLst>
                                        </p:cTn>
                                        <p:tgtEl>
                                          <p:spTgt spid="218"/>
                                        </p:tgtEl>
                                        <p:attrNameLst>
                                          <p:attrName>style.visibility</p:attrName>
                                        </p:attrNameLst>
                                      </p:cBhvr>
                                      <p:to>
                                        <p:strVal val="visible"/>
                                      </p:to>
                                    </p:set>
                                    <p:anim calcmode="lin" valueType="num">
                                      <p:cBhvr>
                                        <p:cTn id="42" dur="500" fill="hold"/>
                                        <p:tgtEl>
                                          <p:spTgt spid="218"/>
                                        </p:tgtEl>
                                        <p:attrNameLst>
                                          <p:attrName>ppt_w</p:attrName>
                                        </p:attrNameLst>
                                      </p:cBhvr>
                                      <p:tavLst>
                                        <p:tav tm="0">
                                          <p:val>
                                            <p:fltVal val="0"/>
                                          </p:val>
                                        </p:tav>
                                        <p:tav tm="100000">
                                          <p:val>
                                            <p:strVal val="#ppt_w"/>
                                          </p:val>
                                        </p:tav>
                                      </p:tavLst>
                                    </p:anim>
                                    <p:anim calcmode="lin" valueType="num">
                                      <p:cBhvr>
                                        <p:cTn id="43" dur="500" fill="hold"/>
                                        <p:tgtEl>
                                          <p:spTgt spid="218"/>
                                        </p:tgtEl>
                                        <p:attrNameLst>
                                          <p:attrName>ppt_h</p:attrName>
                                        </p:attrNameLst>
                                      </p:cBhvr>
                                      <p:tavLst>
                                        <p:tav tm="0">
                                          <p:val>
                                            <p:fltVal val="0"/>
                                          </p:val>
                                        </p:tav>
                                        <p:tav tm="100000">
                                          <p:val>
                                            <p:strVal val="#ppt_h"/>
                                          </p:val>
                                        </p:tav>
                                      </p:tavLst>
                                    </p:anim>
                                    <p:animEffect transition="in" filter="fade">
                                      <p:cBhvr>
                                        <p:cTn id="44" dur="500"/>
                                        <p:tgtEl>
                                          <p:spTgt spid="218"/>
                                        </p:tgtEl>
                                      </p:cBhvr>
                                    </p:animEffect>
                                  </p:childTnLst>
                                </p:cTn>
                              </p:par>
                              <p:par>
                                <p:cTn id="45" presetID="53" presetClass="entr" presetSubtype="16" fill="hold" grpId="0" nodeType="withEffect">
                                  <p:stCondLst>
                                    <p:cond delay="3500"/>
                                  </p:stCondLst>
                                  <p:childTnLst>
                                    <p:set>
                                      <p:cBhvr>
                                        <p:cTn id="46" dur="1" fill="hold">
                                          <p:stCondLst>
                                            <p:cond delay="0"/>
                                          </p:stCondLst>
                                        </p:cTn>
                                        <p:tgtEl>
                                          <p:spTgt spid="219"/>
                                        </p:tgtEl>
                                        <p:attrNameLst>
                                          <p:attrName>style.visibility</p:attrName>
                                        </p:attrNameLst>
                                      </p:cBhvr>
                                      <p:to>
                                        <p:strVal val="visible"/>
                                      </p:to>
                                    </p:set>
                                    <p:anim calcmode="lin" valueType="num">
                                      <p:cBhvr>
                                        <p:cTn id="47" dur="500" fill="hold"/>
                                        <p:tgtEl>
                                          <p:spTgt spid="219"/>
                                        </p:tgtEl>
                                        <p:attrNameLst>
                                          <p:attrName>ppt_w</p:attrName>
                                        </p:attrNameLst>
                                      </p:cBhvr>
                                      <p:tavLst>
                                        <p:tav tm="0">
                                          <p:val>
                                            <p:fltVal val="0"/>
                                          </p:val>
                                        </p:tav>
                                        <p:tav tm="100000">
                                          <p:val>
                                            <p:strVal val="#ppt_w"/>
                                          </p:val>
                                        </p:tav>
                                      </p:tavLst>
                                    </p:anim>
                                    <p:anim calcmode="lin" valueType="num">
                                      <p:cBhvr>
                                        <p:cTn id="48" dur="500" fill="hold"/>
                                        <p:tgtEl>
                                          <p:spTgt spid="219"/>
                                        </p:tgtEl>
                                        <p:attrNameLst>
                                          <p:attrName>ppt_h</p:attrName>
                                        </p:attrNameLst>
                                      </p:cBhvr>
                                      <p:tavLst>
                                        <p:tav tm="0">
                                          <p:val>
                                            <p:fltVal val="0"/>
                                          </p:val>
                                        </p:tav>
                                        <p:tav tm="100000">
                                          <p:val>
                                            <p:strVal val="#ppt_h"/>
                                          </p:val>
                                        </p:tav>
                                      </p:tavLst>
                                    </p:anim>
                                    <p:animEffect transition="in" filter="fade">
                                      <p:cBhvr>
                                        <p:cTn id="49" dur="500"/>
                                        <p:tgtEl>
                                          <p:spTgt spid="219"/>
                                        </p:tgtEl>
                                      </p:cBhvr>
                                    </p:animEffect>
                                  </p:childTnLst>
                                </p:cTn>
                              </p:par>
                              <p:par>
                                <p:cTn id="50" presetID="53" presetClass="entr" presetSubtype="16" fill="hold" grpId="0" nodeType="withEffect">
                                  <p:stCondLst>
                                    <p:cond delay="3500"/>
                                  </p:stCondLst>
                                  <p:childTnLst>
                                    <p:set>
                                      <p:cBhvr>
                                        <p:cTn id="51" dur="1" fill="hold">
                                          <p:stCondLst>
                                            <p:cond delay="0"/>
                                          </p:stCondLst>
                                        </p:cTn>
                                        <p:tgtEl>
                                          <p:spTgt spid="181"/>
                                        </p:tgtEl>
                                        <p:attrNameLst>
                                          <p:attrName>style.visibility</p:attrName>
                                        </p:attrNameLst>
                                      </p:cBhvr>
                                      <p:to>
                                        <p:strVal val="visible"/>
                                      </p:to>
                                    </p:set>
                                    <p:anim calcmode="lin" valueType="num">
                                      <p:cBhvr>
                                        <p:cTn id="52" dur="500" fill="hold"/>
                                        <p:tgtEl>
                                          <p:spTgt spid="181"/>
                                        </p:tgtEl>
                                        <p:attrNameLst>
                                          <p:attrName>ppt_w</p:attrName>
                                        </p:attrNameLst>
                                      </p:cBhvr>
                                      <p:tavLst>
                                        <p:tav tm="0">
                                          <p:val>
                                            <p:fltVal val="0"/>
                                          </p:val>
                                        </p:tav>
                                        <p:tav tm="100000">
                                          <p:val>
                                            <p:strVal val="#ppt_w"/>
                                          </p:val>
                                        </p:tav>
                                      </p:tavLst>
                                    </p:anim>
                                    <p:anim calcmode="lin" valueType="num">
                                      <p:cBhvr>
                                        <p:cTn id="53" dur="500" fill="hold"/>
                                        <p:tgtEl>
                                          <p:spTgt spid="181"/>
                                        </p:tgtEl>
                                        <p:attrNameLst>
                                          <p:attrName>ppt_h</p:attrName>
                                        </p:attrNameLst>
                                      </p:cBhvr>
                                      <p:tavLst>
                                        <p:tav tm="0">
                                          <p:val>
                                            <p:fltVal val="0"/>
                                          </p:val>
                                        </p:tav>
                                        <p:tav tm="100000">
                                          <p:val>
                                            <p:strVal val="#ppt_h"/>
                                          </p:val>
                                        </p:tav>
                                      </p:tavLst>
                                    </p:anim>
                                    <p:animEffect transition="in" filter="fade">
                                      <p:cBhvr>
                                        <p:cTn id="54" dur="500"/>
                                        <p:tgtEl>
                                          <p:spTgt spid="181"/>
                                        </p:tgtEl>
                                      </p:cBhvr>
                                    </p:animEffect>
                                  </p:childTnLst>
                                </p:cTn>
                              </p:par>
                              <p:par>
                                <p:cTn id="55" presetID="10" presetClass="entr" presetSubtype="0" fill="hold" grpId="0" nodeType="withEffect">
                                  <p:stCondLst>
                                    <p:cond delay="3000"/>
                                  </p:stCondLst>
                                  <p:childTnLst>
                                    <p:set>
                                      <p:cBhvr>
                                        <p:cTn id="56" dur="1" fill="hold">
                                          <p:stCondLst>
                                            <p:cond delay="0"/>
                                          </p:stCondLst>
                                        </p:cTn>
                                        <p:tgtEl>
                                          <p:spTgt spid="145"/>
                                        </p:tgtEl>
                                        <p:attrNameLst>
                                          <p:attrName>style.visibility</p:attrName>
                                        </p:attrNameLst>
                                      </p:cBhvr>
                                      <p:to>
                                        <p:strVal val="visible"/>
                                      </p:to>
                                    </p:set>
                                    <p:animEffect transition="in" filter="fade">
                                      <p:cBhvr>
                                        <p:cTn id="57" dur="500"/>
                                        <p:tgtEl>
                                          <p:spTgt spid="145"/>
                                        </p:tgtEl>
                                      </p:cBhvr>
                                    </p:animEffect>
                                  </p:childTnLst>
                                </p:cTn>
                              </p:par>
                              <p:par>
                                <p:cTn id="58" presetID="10" presetClass="entr" presetSubtype="0" fill="hold" grpId="0" nodeType="withEffect">
                                  <p:stCondLst>
                                    <p:cond delay="3000"/>
                                  </p:stCondLst>
                                  <p:childTnLst>
                                    <p:set>
                                      <p:cBhvr>
                                        <p:cTn id="59" dur="1" fill="hold">
                                          <p:stCondLst>
                                            <p:cond delay="0"/>
                                          </p:stCondLst>
                                        </p:cTn>
                                        <p:tgtEl>
                                          <p:spTgt spid="143"/>
                                        </p:tgtEl>
                                        <p:attrNameLst>
                                          <p:attrName>style.visibility</p:attrName>
                                        </p:attrNameLst>
                                      </p:cBhvr>
                                      <p:to>
                                        <p:strVal val="visible"/>
                                      </p:to>
                                    </p:set>
                                    <p:animEffect transition="in" filter="fade">
                                      <p:cBhvr>
                                        <p:cTn id="60" dur="500"/>
                                        <p:tgtEl>
                                          <p:spTgt spid="143"/>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138"/>
                                        </p:tgtEl>
                                        <p:attrNameLst>
                                          <p:attrName>style.visibility</p:attrName>
                                        </p:attrNameLst>
                                      </p:cBhvr>
                                      <p:to>
                                        <p:strVal val="visible"/>
                                      </p:to>
                                    </p:set>
                                    <p:animEffect transition="in" filter="fade">
                                      <p:cBhvr>
                                        <p:cTn id="63" dur="500"/>
                                        <p:tgtEl>
                                          <p:spTgt spid="138"/>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500"/>
                                        <p:tgtEl>
                                          <p:spTgt spid="139"/>
                                        </p:tgtEl>
                                      </p:cBhvr>
                                    </p:animEffect>
                                  </p:childTnLst>
                                </p:cTn>
                              </p:par>
                              <p:par>
                                <p:cTn id="70" presetID="2" presetClass="entr" presetSubtype="8" fill="hold" nodeType="withEffect">
                                  <p:stCondLst>
                                    <p:cond delay="4000"/>
                                  </p:stCondLst>
                                  <p:childTnLst>
                                    <p:set>
                                      <p:cBhvr>
                                        <p:cTn id="71" dur="1" fill="hold">
                                          <p:stCondLst>
                                            <p:cond delay="0"/>
                                          </p:stCondLst>
                                        </p:cTn>
                                        <p:tgtEl>
                                          <p:spTgt spid="160"/>
                                        </p:tgtEl>
                                        <p:attrNameLst>
                                          <p:attrName>style.visibility</p:attrName>
                                        </p:attrNameLst>
                                      </p:cBhvr>
                                      <p:to>
                                        <p:strVal val="visible"/>
                                      </p:to>
                                    </p:set>
                                    <p:anim calcmode="lin" valueType="num">
                                      <p:cBhvr additive="base">
                                        <p:cTn id="72" dur="500" fill="hold"/>
                                        <p:tgtEl>
                                          <p:spTgt spid="160"/>
                                        </p:tgtEl>
                                        <p:attrNameLst>
                                          <p:attrName>ppt_x</p:attrName>
                                        </p:attrNameLst>
                                      </p:cBhvr>
                                      <p:tavLst>
                                        <p:tav tm="0">
                                          <p:val>
                                            <p:strVal val="0-#ppt_w/2"/>
                                          </p:val>
                                        </p:tav>
                                        <p:tav tm="100000">
                                          <p:val>
                                            <p:strVal val="#ppt_x"/>
                                          </p:val>
                                        </p:tav>
                                      </p:tavLst>
                                    </p:anim>
                                    <p:anim calcmode="lin" valueType="num">
                                      <p:cBhvr additive="base">
                                        <p:cTn id="73" dur="500" fill="hold"/>
                                        <p:tgtEl>
                                          <p:spTgt spid="160"/>
                                        </p:tgtEl>
                                        <p:attrNameLst>
                                          <p:attrName>ppt_y</p:attrName>
                                        </p:attrNameLst>
                                      </p:cBhvr>
                                      <p:tavLst>
                                        <p:tav tm="0">
                                          <p:val>
                                            <p:strVal val="#ppt_y"/>
                                          </p:val>
                                        </p:tav>
                                        <p:tav tm="100000">
                                          <p:val>
                                            <p:strVal val="#ppt_y"/>
                                          </p:val>
                                        </p:tav>
                                      </p:tavLst>
                                    </p:anim>
                                  </p:childTnLst>
                                </p:cTn>
                              </p:par>
                              <p:par>
                                <p:cTn id="74" presetID="10" presetClass="entr" presetSubtype="0" fill="hold" grpId="0" nodeType="withEffect">
                                  <p:stCondLst>
                                    <p:cond delay="4500"/>
                                  </p:stCondLst>
                                  <p:iterate type="lt">
                                    <p:tmPct val="10000"/>
                                  </p:iterate>
                                  <p:childTnLst>
                                    <p:set>
                                      <p:cBhvr>
                                        <p:cTn id="75" dur="1" fill="hold">
                                          <p:stCondLst>
                                            <p:cond delay="0"/>
                                          </p:stCondLst>
                                        </p:cTn>
                                        <p:tgtEl>
                                          <p:spTgt spid="153">
                                            <p:txEl>
                                              <p:pRg st="0" end="0"/>
                                            </p:txEl>
                                          </p:spTgt>
                                        </p:tgtEl>
                                        <p:attrNameLst>
                                          <p:attrName>style.visibility</p:attrName>
                                        </p:attrNameLst>
                                      </p:cBhvr>
                                      <p:to>
                                        <p:strVal val="visible"/>
                                      </p:to>
                                    </p:set>
                                    <p:animEffect transition="in" filter="fade">
                                      <p:cBhvr>
                                        <p:cTn id="76" dur="500"/>
                                        <p:tgtEl>
                                          <p:spTgt spid="153">
                                            <p:txEl>
                                              <p:pRg st="0" end="0"/>
                                            </p:txEl>
                                          </p:spTgt>
                                        </p:tgtEl>
                                      </p:cBhvr>
                                    </p:animEffect>
                                  </p:childTnLst>
                                </p:cTn>
                              </p:par>
                              <p:par>
                                <p:cTn id="77" presetID="10" presetClass="entr" presetSubtype="0" fill="hold" grpId="0" nodeType="withEffect">
                                  <p:stCondLst>
                                    <p:cond delay="5000"/>
                                  </p:stCondLst>
                                  <p:iterate type="lt">
                                    <p:tmPct val="10000"/>
                                  </p:iterate>
                                  <p:childTnLst>
                                    <p:set>
                                      <p:cBhvr>
                                        <p:cTn id="78" dur="1" fill="hold">
                                          <p:stCondLst>
                                            <p:cond delay="0"/>
                                          </p:stCondLst>
                                        </p:cTn>
                                        <p:tgtEl>
                                          <p:spTgt spid="155">
                                            <p:txEl>
                                              <p:pRg st="0" end="0"/>
                                            </p:txEl>
                                          </p:spTgt>
                                        </p:tgtEl>
                                        <p:attrNameLst>
                                          <p:attrName>style.visibility</p:attrName>
                                        </p:attrNameLst>
                                      </p:cBhvr>
                                      <p:to>
                                        <p:strVal val="visible"/>
                                      </p:to>
                                    </p:set>
                                    <p:animEffect transition="in" filter="fade">
                                      <p:cBhvr>
                                        <p:cTn id="79" dur="500"/>
                                        <p:tgtEl>
                                          <p:spTgt spid="155">
                                            <p:txEl>
                                              <p:pRg st="0" end="0"/>
                                            </p:txEl>
                                          </p:spTgt>
                                        </p:tgtEl>
                                      </p:cBhvr>
                                    </p:animEffect>
                                  </p:childTnLst>
                                </p:cTn>
                              </p:par>
                              <p:par>
                                <p:cTn id="80" presetID="2" presetClass="entr" presetSubtype="8" fill="hold" nodeType="withEffect">
                                  <p:stCondLst>
                                    <p:cond delay="5500"/>
                                  </p:stCondLst>
                                  <p:childTnLst>
                                    <p:set>
                                      <p:cBhvr>
                                        <p:cTn id="81" dur="1" fill="hold">
                                          <p:stCondLst>
                                            <p:cond delay="0"/>
                                          </p:stCondLst>
                                        </p:cTn>
                                        <p:tgtEl>
                                          <p:spTgt spid="165"/>
                                        </p:tgtEl>
                                        <p:attrNameLst>
                                          <p:attrName>style.visibility</p:attrName>
                                        </p:attrNameLst>
                                      </p:cBhvr>
                                      <p:to>
                                        <p:strVal val="visible"/>
                                      </p:to>
                                    </p:set>
                                    <p:anim calcmode="lin" valueType="num">
                                      <p:cBhvr additive="base">
                                        <p:cTn id="82" dur="500" fill="hold"/>
                                        <p:tgtEl>
                                          <p:spTgt spid="165"/>
                                        </p:tgtEl>
                                        <p:attrNameLst>
                                          <p:attrName>ppt_x</p:attrName>
                                        </p:attrNameLst>
                                      </p:cBhvr>
                                      <p:tavLst>
                                        <p:tav tm="0">
                                          <p:val>
                                            <p:strVal val="0-#ppt_w/2"/>
                                          </p:val>
                                        </p:tav>
                                        <p:tav tm="100000">
                                          <p:val>
                                            <p:strVal val="#ppt_x"/>
                                          </p:val>
                                        </p:tav>
                                      </p:tavLst>
                                    </p:anim>
                                    <p:anim calcmode="lin" valueType="num">
                                      <p:cBhvr additive="base">
                                        <p:cTn id="83" dur="500" fill="hold"/>
                                        <p:tgtEl>
                                          <p:spTgt spid="165"/>
                                        </p:tgtEl>
                                        <p:attrNameLst>
                                          <p:attrName>ppt_y</p:attrName>
                                        </p:attrNameLst>
                                      </p:cBhvr>
                                      <p:tavLst>
                                        <p:tav tm="0">
                                          <p:val>
                                            <p:strVal val="#ppt_y"/>
                                          </p:val>
                                        </p:tav>
                                        <p:tav tm="100000">
                                          <p:val>
                                            <p:strVal val="#ppt_y"/>
                                          </p:val>
                                        </p:tav>
                                      </p:tavLst>
                                    </p:anim>
                                  </p:childTnLst>
                                </p:cTn>
                              </p:par>
                              <p:par>
                                <p:cTn id="84" presetID="10" presetClass="entr" presetSubtype="0" fill="hold" grpId="0" nodeType="withEffect">
                                  <p:stCondLst>
                                    <p:cond delay="6000"/>
                                  </p:stCondLst>
                                  <p:iterate type="lt">
                                    <p:tmPct val="10000"/>
                                  </p:iterate>
                                  <p:childTnLst>
                                    <p:set>
                                      <p:cBhvr>
                                        <p:cTn id="85" dur="1" fill="hold">
                                          <p:stCondLst>
                                            <p:cond delay="0"/>
                                          </p:stCondLst>
                                        </p:cTn>
                                        <p:tgtEl>
                                          <p:spTgt spid="163">
                                            <p:txEl>
                                              <p:pRg st="0" end="0"/>
                                            </p:txEl>
                                          </p:spTgt>
                                        </p:tgtEl>
                                        <p:attrNameLst>
                                          <p:attrName>style.visibility</p:attrName>
                                        </p:attrNameLst>
                                      </p:cBhvr>
                                      <p:to>
                                        <p:strVal val="visible"/>
                                      </p:to>
                                    </p:set>
                                    <p:animEffect transition="in" filter="fade">
                                      <p:cBhvr>
                                        <p:cTn id="86" dur="500"/>
                                        <p:tgtEl>
                                          <p:spTgt spid="163">
                                            <p:txEl>
                                              <p:pRg st="0" end="0"/>
                                            </p:txEl>
                                          </p:spTgt>
                                        </p:tgtEl>
                                      </p:cBhvr>
                                    </p:animEffect>
                                  </p:childTnLst>
                                </p:cTn>
                              </p:par>
                              <p:par>
                                <p:cTn id="87" presetID="10" presetClass="entr" presetSubtype="0" fill="hold" grpId="0" nodeType="withEffect">
                                  <p:stCondLst>
                                    <p:cond delay="6500"/>
                                  </p:stCondLst>
                                  <p:iterate type="lt">
                                    <p:tmPct val="10000"/>
                                  </p:iterate>
                                  <p:childTnLst>
                                    <p:set>
                                      <p:cBhvr>
                                        <p:cTn id="88" dur="1" fill="hold">
                                          <p:stCondLst>
                                            <p:cond delay="0"/>
                                          </p:stCondLst>
                                        </p:cTn>
                                        <p:tgtEl>
                                          <p:spTgt spid="164">
                                            <p:txEl>
                                              <p:pRg st="0" end="0"/>
                                            </p:txEl>
                                          </p:spTgt>
                                        </p:tgtEl>
                                        <p:attrNameLst>
                                          <p:attrName>style.visibility</p:attrName>
                                        </p:attrNameLst>
                                      </p:cBhvr>
                                      <p:to>
                                        <p:strVal val="visible"/>
                                      </p:to>
                                    </p:set>
                                    <p:animEffect transition="in" filter="fade">
                                      <p:cBhvr>
                                        <p:cTn id="89" dur="500"/>
                                        <p:tgtEl>
                                          <p:spTgt spid="164">
                                            <p:txEl>
                                              <p:pRg st="0" end="0"/>
                                            </p:txEl>
                                          </p:spTgt>
                                        </p:tgtEl>
                                      </p:cBhvr>
                                    </p:animEffect>
                                  </p:childTnLst>
                                </p:cTn>
                              </p:par>
                              <p:par>
                                <p:cTn id="90" presetID="2" presetClass="entr" presetSubtype="8" fill="hold" nodeType="withEffect">
                                  <p:stCondLst>
                                    <p:cond delay="7000"/>
                                  </p:stCondLst>
                                  <p:childTnLst>
                                    <p:set>
                                      <p:cBhvr>
                                        <p:cTn id="91" dur="1" fill="hold">
                                          <p:stCondLst>
                                            <p:cond delay="0"/>
                                          </p:stCondLst>
                                        </p:cTn>
                                        <p:tgtEl>
                                          <p:spTgt spid="171"/>
                                        </p:tgtEl>
                                        <p:attrNameLst>
                                          <p:attrName>style.visibility</p:attrName>
                                        </p:attrNameLst>
                                      </p:cBhvr>
                                      <p:to>
                                        <p:strVal val="visible"/>
                                      </p:to>
                                    </p:set>
                                    <p:anim calcmode="lin" valueType="num">
                                      <p:cBhvr additive="base">
                                        <p:cTn id="92" dur="500" fill="hold"/>
                                        <p:tgtEl>
                                          <p:spTgt spid="171"/>
                                        </p:tgtEl>
                                        <p:attrNameLst>
                                          <p:attrName>ppt_x</p:attrName>
                                        </p:attrNameLst>
                                      </p:cBhvr>
                                      <p:tavLst>
                                        <p:tav tm="0">
                                          <p:val>
                                            <p:strVal val="0-#ppt_w/2"/>
                                          </p:val>
                                        </p:tav>
                                        <p:tav tm="100000">
                                          <p:val>
                                            <p:strVal val="#ppt_x"/>
                                          </p:val>
                                        </p:tav>
                                      </p:tavLst>
                                    </p:anim>
                                    <p:anim calcmode="lin" valueType="num">
                                      <p:cBhvr additive="base">
                                        <p:cTn id="93" dur="500" fill="hold"/>
                                        <p:tgtEl>
                                          <p:spTgt spid="171"/>
                                        </p:tgtEl>
                                        <p:attrNameLst>
                                          <p:attrName>ppt_y</p:attrName>
                                        </p:attrNameLst>
                                      </p:cBhvr>
                                      <p:tavLst>
                                        <p:tav tm="0">
                                          <p:val>
                                            <p:strVal val="#ppt_y"/>
                                          </p:val>
                                        </p:tav>
                                        <p:tav tm="100000">
                                          <p:val>
                                            <p:strVal val="#ppt_y"/>
                                          </p:val>
                                        </p:tav>
                                      </p:tavLst>
                                    </p:anim>
                                  </p:childTnLst>
                                </p:cTn>
                              </p:par>
                              <p:par>
                                <p:cTn id="94" presetID="10" presetClass="entr" presetSubtype="0" fill="hold" grpId="0" nodeType="withEffect">
                                  <p:stCondLst>
                                    <p:cond delay="7500"/>
                                  </p:stCondLst>
                                  <p:iterate type="lt">
                                    <p:tmPct val="10000"/>
                                  </p:iterate>
                                  <p:childTnLst>
                                    <p:set>
                                      <p:cBhvr>
                                        <p:cTn id="95" dur="1" fill="hold">
                                          <p:stCondLst>
                                            <p:cond delay="0"/>
                                          </p:stCondLst>
                                        </p:cTn>
                                        <p:tgtEl>
                                          <p:spTgt spid="169">
                                            <p:txEl>
                                              <p:pRg st="0" end="0"/>
                                            </p:txEl>
                                          </p:spTgt>
                                        </p:tgtEl>
                                        <p:attrNameLst>
                                          <p:attrName>style.visibility</p:attrName>
                                        </p:attrNameLst>
                                      </p:cBhvr>
                                      <p:to>
                                        <p:strVal val="visible"/>
                                      </p:to>
                                    </p:set>
                                    <p:animEffect transition="in" filter="fade">
                                      <p:cBhvr>
                                        <p:cTn id="96" dur="500"/>
                                        <p:tgtEl>
                                          <p:spTgt spid="169">
                                            <p:txEl>
                                              <p:pRg st="0" end="0"/>
                                            </p:txEl>
                                          </p:spTgt>
                                        </p:tgtEl>
                                      </p:cBhvr>
                                    </p:animEffect>
                                  </p:childTnLst>
                                </p:cTn>
                              </p:par>
                              <p:par>
                                <p:cTn id="97" presetID="10" presetClass="entr" presetSubtype="0" fill="hold" grpId="0" nodeType="withEffect">
                                  <p:stCondLst>
                                    <p:cond delay="8000"/>
                                  </p:stCondLst>
                                  <p:iterate type="lt">
                                    <p:tmPct val="10000"/>
                                  </p:iterate>
                                  <p:childTnLst>
                                    <p:set>
                                      <p:cBhvr>
                                        <p:cTn id="98" dur="1" fill="hold">
                                          <p:stCondLst>
                                            <p:cond delay="0"/>
                                          </p:stCondLst>
                                        </p:cTn>
                                        <p:tgtEl>
                                          <p:spTgt spid="170">
                                            <p:txEl>
                                              <p:pRg st="0" end="0"/>
                                            </p:txEl>
                                          </p:spTgt>
                                        </p:tgtEl>
                                        <p:attrNameLst>
                                          <p:attrName>style.visibility</p:attrName>
                                        </p:attrNameLst>
                                      </p:cBhvr>
                                      <p:to>
                                        <p:strVal val="visible"/>
                                      </p:to>
                                    </p:set>
                                    <p:animEffect transition="in" filter="fade">
                                      <p:cBhvr>
                                        <p:cTn id="99" dur="500"/>
                                        <p:tgtEl>
                                          <p:spTgt spid="170">
                                            <p:txEl>
                                              <p:pRg st="0" end="0"/>
                                            </p:txEl>
                                          </p:spTgt>
                                        </p:tgtEl>
                                      </p:cBhvr>
                                    </p:animEffect>
                                  </p:childTnLst>
                                </p:cTn>
                              </p:par>
                              <p:par>
                                <p:cTn id="100" presetID="2" presetClass="entr" presetSubtype="8" fill="hold" nodeType="withEffect">
                                  <p:stCondLst>
                                    <p:cond delay="8500"/>
                                  </p:stCondLst>
                                  <p:childTnLst>
                                    <p:set>
                                      <p:cBhvr>
                                        <p:cTn id="101" dur="1" fill="hold">
                                          <p:stCondLst>
                                            <p:cond delay="0"/>
                                          </p:stCondLst>
                                        </p:cTn>
                                        <p:tgtEl>
                                          <p:spTgt spid="177"/>
                                        </p:tgtEl>
                                        <p:attrNameLst>
                                          <p:attrName>style.visibility</p:attrName>
                                        </p:attrNameLst>
                                      </p:cBhvr>
                                      <p:to>
                                        <p:strVal val="visible"/>
                                      </p:to>
                                    </p:set>
                                    <p:anim calcmode="lin" valueType="num">
                                      <p:cBhvr additive="base">
                                        <p:cTn id="102" dur="500" fill="hold"/>
                                        <p:tgtEl>
                                          <p:spTgt spid="177"/>
                                        </p:tgtEl>
                                        <p:attrNameLst>
                                          <p:attrName>ppt_x</p:attrName>
                                        </p:attrNameLst>
                                      </p:cBhvr>
                                      <p:tavLst>
                                        <p:tav tm="0">
                                          <p:val>
                                            <p:strVal val="0-#ppt_w/2"/>
                                          </p:val>
                                        </p:tav>
                                        <p:tav tm="100000">
                                          <p:val>
                                            <p:strVal val="#ppt_x"/>
                                          </p:val>
                                        </p:tav>
                                      </p:tavLst>
                                    </p:anim>
                                    <p:anim calcmode="lin" valueType="num">
                                      <p:cBhvr additive="base">
                                        <p:cTn id="103" dur="500" fill="hold"/>
                                        <p:tgtEl>
                                          <p:spTgt spid="177"/>
                                        </p:tgtEl>
                                        <p:attrNameLst>
                                          <p:attrName>ppt_y</p:attrName>
                                        </p:attrNameLst>
                                      </p:cBhvr>
                                      <p:tavLst>
                                        <p:tav tm="0">
                                          <p:val>
                                            <p:strVal val="#ppt_y"/>
                                          </p:val>
                                        </p:tav>
                                        <p:tav tm="100000">
                                          <p:val>
                                            <p:strVal val="#ppt_y"/>
                                          </p:val>
                                        </p:tav>
                                      </p:tavLst>
                                    </p:anim>
                                  </p:childTnLst>
                                </p:cTn>
                              </p:par>
                              <p:par>
                                <p:cTn id="104" presetID="10" presetClass="entr" presetSubtype="0" fill="hold" grpId="0" nodeType="withEffect">
                                  <p:stCondLst>
                                    <p:cond delay="9000"/>
                                  </p:stCondLst>
                                  <p:iterate type="lt">
                                    <p:tmPct val="10000"/>
                                  </p:iterate>
                                  <p:childTnLst>
                                    <p:set>
                                      <p:cBhvr>
                                        <p:cTn id="105" dur="1" fill="hold">
                                          <p:stCondLst>
                                            <p:cond delay="0"/>
                                          </p:stCondLst>
                                        </p:cTn>
                                        <p:tgtEl>
                                          <p:spTgt spid="175">
                                            <p:txEl>
                                              <p:pRg st="0" end="0"/>
                                            </p:txEl>
                                          </p:spTgt>
                                        </p:tgtEl>
                                        <p:attrNameLst>
                                          <p:attrName>style.visibility</p:attrName>
                                        </p:attrNameLst>
                                      </p:cBhvr>
                                      <p:to>
                                        <p:strVal val="visible"/>
                                      </p:to>
                                    </p:set>
                                    <p:animEffect transition="in" filter="fade">
                                      <p:cBhvr>
                                        <p:cTn id="106" dur="500"/>
                                        <p:tgtEl>
                                          <p:spTgt spid="175">
                                            <p:txEl>
                                              <p:pRg st="0" end="0"/>
                                            </p:txEl>
                                          </p:spTgt>
                                        </p:tgtEl>
                                      </p:cBhvr>
                                    </p:animEffect>
                                  </p:childTnLst>
                                </p:cTn>
                              </p:par>
                              <p:par>
                                <p:cTn id="107" presetID="10" presetClass="entr" presetSubtype="0" fill="hold" grpId="0" nodeType="withEffect">
                                  <p:stCondLst>
                                    <p:cond delay="9500"/>
                                  </p:stCondLst>
                                  <p:iterate type="lt">
                                    <p:tmPct val="10000"/>
                                  </p:iterate>
                                  <p:childTnLst>
                                    <p:set>
                                      <p:cBhvr>
                                        <p:cTn id="108" dur="1" fill="hold">
                                          <p:stCondLst>
                                            <p:cond delay="0"/>
                                          </p:stCondLst>
                                        </p:cTn>
                                        <p:tgtEl>
                                          <p:spTgt spid="176">
                                            <p:txEl>
                                              <p:pRg st="0" end="0"/>
                                            </p:txEl>
                                          </p:spTgt>
                                        </p:tgtEl>
                                        <p:attrNameLst>
                                          <p:attrName>style.visibility</p:attrName>
                                        </p:attrNameLst>
                                      </p:cBhvr>
                                      <p:to>
                                        <p:strVal val="visible"/>
                                      </p:to>
                                    </p:set>
                                    <p:animEffect transition="in" filter="fade">
                                      <p:cBhvr>
                                        <p:cTn id="109" dur="500"/>
                                        <p:tgtEl>
                                          <p:spTgt spid="176">
                                            <p:txEl>
                                              <p:pRg st="0" end="0"/>
                                            </p:txEl>
                                          </p:spTgt>
                                        </p:tgtEl>
                                      </p:cBhvr>
                                    </p:animEffect>
                                  </p:childTnLst>
                                </p:cTn>
                              </p:par>
                              <p:par>
                                <p:cTn id="110" presetID="22" presetClass="entr" presetSubtype="2" fill="hold" nodeType="withEffect">
                                  <p:stCondLst>
                                    <p:cond delay="4000"/>
                                  </p:stCondLst>
                                  <p:childTnLst>
                                    <p:set>
                                      <p:cBhvr>
                                        <p:cTn id="111" dur="1" fill="hold">
                                          <p:stCondLst>
                                            <p:cond delay="0"/>
                                          </p:stCondLst>
                                        </p:cTn>
                                        <p:tgtEl>
                                          <p:spTgt spid="141"/>
                                        </p:tgtEl>
                                        <p:attrNameLst>
                                          <p:attrName>style.visibility</p:attrName>
                                        </p:attrNameLst>
                                      </p:cBhvr>
                                      <p:to>
                                        <p:strVal val="visible"/>
                                      </p:to>
                                    </p:set>
                                    <p:animEffect transition="in" filter="wipe(right)">
                                      <p:cBhvr>
                                        <p:cTn id="112" dur="500"/>
                                        <p:tgtEl>
                                          <p:spTgt spid="141"/>
                                        </p:tgtEl>
                                      </p:cBhvr>
                                    </p:animEffect>
                                  </p:childTnLst>
                                </p:cTn>
                              </p:par>
                              <p:par>
                                <p:cTn id="113" presetID="22" presetClass="entr" presetSubtype="2" fill="hold" nodeType="withEffect">
                                  <p:stCondLst>
                                    <p:cond delay="4000"/>
                                  </p:stCondLst>
                                  <p:childTnLst>
                                    <p:set>
                                      <p:cBhvr>
                                        <p:cTn id="114" dur="1" fill="hold">
                                          <p:stCondLst>
                                            <p:cond delay="0"/>
                                          </p:stCondLst>
                                        </p:cTn>
                                        <p:tgtEl>
                                          <p:spTgt spid="142"/>
                                        </p:tgtEl>
                                        <p:attrNameLst>
                                          <p:attrName>style.visibility</p:attrName>
                                        </p:attrNameLst>
                                      </p:cBhvr>
                                      <p:to>
                                        <p:strVal val="visible"/>
                                      </p:to>
                                    </p:set>
                                    <p:animEffect transition="in" filter="wipe(right)">
                                      <p:cBhvr>
                                        <p:cTn id="115" dur="500"/>
                                        <p:tgtEl>
                                          <p:spTgt spid="142"/>
                                        </p:tgtEl>
                                      </p:cBhvr>
                                    </p:animEffect>
                                  </p:childTnLst>
                                </p:cTn>
                              </p:par>
                              <p:par>
                                <p:cTn id="116" presetID="22" presetClass="entr" presetSubtype="2" fill="hold" nodeType="withEffect">
                                  <p:stCondLst>
                                    <p:cond delay="4000"/>
                                  </p:stCondLst>
                                  <p:childTnLst>
                                    <p:set>
                                      <p:cBhvr>
                                        <p:cTn id="117" dur="1" fill="hold">
                                          <p:stCondLst>
                                            <p:cond delay="0"/>
                                          </p:stCondLst>
                                        </p:cTn>
                                        <p:tgtEl>
                                          <p:spTgt spid="144"/>
                                        </p:tgtEl>
                                        <p:attrNameLst>
                                          <p:attrName>style.visibility</p:attrName>
                                        </p:attrNameLst>
                                      </p:cBhvr>
                                      <p:to>
                                        <p:strVal val="visible"/>
                                      </p:to>
                                    </p:set>
                                    <p:animEffect transition="in" filter="wipe(right)">
                                      <p:cBhvr>
                                        <p:cTn id="118" dur="500"/>
                                        <p:tgtEl>
                                          <p:spTgt spid="144"/>
                                        </p:tgtEl>
                                      </p:cBhvr>
                                    </p:animEffect>
                                  </p:childTnLst>
                                </p:cTn>
                              </p:par>
                              <p:par>
                                <p:cTn id="119" presetID="22" presetClass="entr" presetSubtype="2" fill="hold" nodeType="withEffect">
                                  <p:stCondLst>
                                    <p:cond delay="4000"/>
                                  </p:stCondLst>
                                  <p:childTnLst>
                                    <p:set>
                                      <p:cBhvr>
                                        <p:cTn id="120" dur="1" fill="hold">
                                          <p:stCondLst>
                                            <p:cond delay="0"/>
                                          </p:stCondLst>
                                        </p:cTn>
                                        <p:tgtEl>
                                          <p:spTgt spid="146"/>
                                        </p:tgtEl>
                                        <p:attrNameLst>
                                          <p:attrName>style.visibility</p:attrName>
                                        </p:attrNameLst>
                                      </p:cBhvr>
                                      <p:to>
                                        <p:strVal val="visible"/>
                                      </p:to>
                                    </p:set>
                                    <p:animEffect transition="in" filter="wipe(right)">
                                      <p:cBhvr>
                                        <p:cTn id="12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P spid="155" grpId="0" build="p"/>
      <p:bldP spid="163" grpId="0" build="p"/>
      <p:bldP spid="164" grpId="0" build="p"/>
      <p:bldP spid="169" grpId="0" build="p"/>
      <p:bldP spid="170" grpId="0" build="p"/>
      <p:bldP spid="175" grpId="0" build="p"/>
      <p:bldP spid="176" grpId="0" build="p"/>
      <p:bldP spid="137" grpId="0" animBg="1"/>
      <p:bldP spid="138" grpId="0" animBg="1"/>
      <p:bldP spid="139" grpId="0" animBg="1"/>
      <p:bldP spid="140" grpId="0" animBg="1"/>
      <p:bldP spid="143" grpId="0" animBg="1"/>
      <p:bldP spid="145" grpId="0" animBg="1"/>
      <p:bldP spid="147" grpId="0" animBg="1"/>
      <p:bldP spid="148" grpId="0" animBg="1"/>
      <p:bldP spid="149" grpId="0" animBg="1"/>
      <p:bldP spid="150" grpId="0" animBg="1"/>
      <p:bldP spid="151" grpId="0" animBg="1"/>
      <p:bldP spid="181" grpId="0"/>
      <p:bldP spid="199" grpId="0"/>
      <p:bldP spid="200" grpId="0"/>
      <p:bldP spid="218" grpId="0"/>
      <p:bldP spid="2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直接连接符 93"/>
          <p:cNvCxnSpPr/>
          <p:nvPr/>
        </p:nvCxnSpPr>
        <p:spPr>
          <a:xfrm>
            <a:off x="1379538" y="169039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4853198" y="1516810"/>
            <a:ext cx="1585492" cy="3635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研究方案的可行性</a:t>
            </a:r>
            <a:endParaRPr lang="zh-CN" altLang="en-US" dirty="0"/>
          </a:p>
        </p:txBody>
      </p:sp>
      <p:sp>
        <p:nvSpPr>
          <p:cNvPr id="15" name="Freeform 4"/>
          <p:cNvSpPr/>
          <p:nvPr/>
        </p:nvSpPr>
        <p:spPr bwMode="auto">
          <a:xfrm>
            <a:off x="2863121" y="3336028"/>
            <a:ext cx="3552025" cy="1854669"/>
          </a:xfrm>
          <a:custGeom>
            <a:avLst/>
            <a:gdLst>
              <a:gd name="T0" fmla="*/ 1558 w 1558"/>
              <a:gd name="T1" fmla="*/ 337 h 814"/>
              <a:gd name="T2" fmla="*/ 1221 w 1558"/>
              <a:gd name="T3" fmla="*/ 0 h 814"/>
              <a:gd name="T4" fmla="*/ 407 w 1558"/>
              <a:gd name="T5" fmla="*/ 814 h 814"/>
              <a:gd name="T6" fmla="*/ 0 w 1558"/>
              <a:gd name="T7" fmla="*/ 407 h 814"/>
              <a:gd name="T8" fmla="*/ 402 w 1558"/>
              <a:gd name="T9" fmla="*/ 5 h 814"/>
              <a:gd name="T10" fmla="*/ 734 w 1558"/>
              <a:gd name="T11" fmla="*/ 337 h 814"/>
            </a:gdLst>
            <a:ahLst/>
            <a:cxnLst>
              <a:cxn ang="0">
                <a:pos x="T0" y="T1"/>
              </a:cxn>
              <a:cxn ang="0">
                <a:pos x="T2" y="T3"/>
              </a:cxn>
              <a:cxn ang="0">
                <a:pos x="T4" y="T5"/>
              </a:cxn>
              <a:cxn ang="0">
                <a:pos x="T6" y="T7"/>
              </a:cxn>
              <a:cxn ang="0">
                <a:pos x="T8" y="T9"/>
              </a:cxn>
              <a:cxn ang="0">
                <a:pos x="T10" y="T11"/>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chemeClr val="tx1">
                <a:lumMod val="40000"/>
                <a:lumOff val="6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6" name="Freeform 5"/>
          <p:cNvSpPr/>
          <p:nvPr/>
        </p:nvSpPr>
        <p:spPr bwMode="auto">
          <a:xfrm flipH="1" flipV="1">
            <a:off x="4867119" y="3336028"/>
            <a:ext cx="3552025" cy="1854669"/>
          </a:xfrm>
          <a:custGeom>
            <a:avLst/>
            <a:gdLst>
              <a:gd name="T0" fmla="*/ 1558 w 1558"/>
              <a:gd name="T1" fmla="*/ 337 h 814"/>
              <a:gd name="T2" fmla="*/ 1221 w 1558"/>
              <a:gd name="T3" fmla="*/ 0 h 814"/>
              <a:gd name="T4" fmla="*/ 407 w 1558"/>
              <a:gd name="T5" fmla="*/ 814 h 814"/>
              <a:gd name="T6" fmla="*/ 0 w 1558"/>
              <a:gd name="T7" fmla="*/ 407 h 814"/>
              <a:gd name="T8" fmla="*/ 402 w 1558"/>
              <a:gd name="T9" fmla="*/ 5 h 814"/>
              <a:gd name="T10" fmla="*/ 734 w 1558"/>
              <a:gd name="T11" fmla="*/ 337 h 814"/>
            </a:gdLst>
            <a:ahLst/>
            <a:cxnLst>
              <a:cxn ang="0">
                <a:pos x="T0" y="T1"/>
              </a:cxn>
              <a:cxn ang="0">
                <a:pos x="T2" y="T3"/>
              </a:cxn>
              <a:cxn ang="0">
                <a:pos x="T4" y="T5"/>
              </a:cxn>
              <a:cxn ang="0">
                <a:pos x="T6" y="T7"/>
              </a:cxn>
              <a:cxn ang="0">
                <a:pos x="T8" y="T9"/>
              </a:cxn>
              <a:cxn ang="0">
                <a:pos x="T10" y="T11"/>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chemeClr val="tx1">
                <a:lumMod val="40000"/>
                <a:lumOff val="6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7" name="Rectangle 6"/>
          <p:cNvSpPr>
            <a:spLocks noChangeArrowheads="1"/>
          </p:cNvSpPr>
          <p:nvPr/>
        </p:nvSpPr>
        <p:spPr bwMode="auto">
          <a:xfrm rot="18900000">
            <a:off x="3311487" y="3820317"/>
            <a:ext cx="890082" cy="890081"/>
          </a:xfrm>
          <a:prstGeom prst="rect">
            <a:avLst/>
          </a:prstGeom>
          <a:solidFill>
            <a:schemeClr val="accent1"/>
          </a:solidFill>
          <a:ln>
            <a:noFill/>
          </a:ln>
          <a:effectLst/>
        </p:spPr>
        <p:txBody>
          <a:bodyPr wrap="none" lIns="0" tIns="0" rIns="0" bIns="0" anchor="ctr"/>
          <a:lstStyle/>
          <a:p>
            <a:endParaRPr lang="zh-CN" altLang="en-US"/>
          </a:p>
        </p:txBody>
      </p:sp>
      <p:sp>
        <p:nvSpPr>
          <p:cNvPr id="18" name="Rectangle 7"/>
          <p:cNvSpPr>
            <a:spLocks noChangeArrowheads="1"/>
          </p:cNvSpPr>
          <p:nvPr/>
        </p:nvSpPr>
        <p:spPr bwMode="auto">
          <a:xfrm rot="18900000">
            <a:off x="5191435" y="3820317"/>
            <a:ext cx="890081" cy="890081"/>
          </a:xfrm>
          <a:prstGeom prst="rect">
            <a:avLst/>
          </a:prstGeom>
          <a:solidFill>
            <a:schemeClr val="accent1"/>
          </a:solidFill>
          <a:ln>
            <a:noFill/>
          </a:ln>
          <a:effectLst/>
        </p:spPr>
        <p:txBody>
          <a:bodyPr wrap="none" lIns="0" tIns="0" rIns="0" bIns="0" anchor="ctr"/>
          <a:lstStyle/>
          <a:p>
            <a:endParaRPr lang="zh-CN" altLang="en-US"/>
          </a:p>
        </p:txBody>
      </p:sp>
      <p:sp>
        <p:nvSpPr>
          <p:cNvPr id="19" name="Rectangle 8"/>
          <p:cNvSpPr>
            <a:spLocks noChangeArrowheads="1"/>
          </p:cNvSpPr>
          <p:nvPr/>
        </p:nvSpPr>
        <p:spPr bwMode="auto">
          <a:xfrm rot="18900000">
            <a:off x="7054087" y="3820317"/>
            <a:ext cx="890081" cy="890081"/>
          </a:xfrm>
          <a:prstGeom prst="rect">
            <a:avLst/>
          </a:prstGeom>
          <a:solidFill>
            <a:schemeClr val="accent1"/>
          </a:solidFill>
          <a:ln>
            <a:noFill/>
          </a:ln>
          <a:effectLst/>
        </p:spPr>
        <p:txBody>
          <a:bodyPr wrap="none" lIns="0" tIns="0" rIns="0" bIns="0" anchor="ctr"/>
          <a:lstStyle/>
          <a:p>
            <a:endParaRPr lang="zh-CN" altLang="en-US"/>
          </a:p>
        </p:txBody>
      </p:sp>
      <p:sp>
        <p:nvSpPr>
          <p:cNvPr id="48" name="文本框 47"/>
          <p:cNvSpPr txBox="1"/>
          <p:nvPr/>
        </p:nvSpPr>
        <p:spPr>
          <a:xfrm>
            <a:off x="3147251" y="3955724"/>
            <a:ext cx="1238659" cy="64516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技术</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9" name="文本框 48"/>
          <p:cNvSpPr txBox="1"/>
          <p:nvPr/>
        </p:nvSpPr>
        <p:spPr>
          <a:xfrm>
            <a:off x="5027199" y="3955724"/>
            <a:ext cx="1238659" cy="64516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经济</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0" name="文本框 49"/>
          <p:cNvSpPr txBox="1"/>
          <p:nvPr/>
        </p:nvSpPr>
        <p:spPr>
          <a:xfrm>
            <a:off x="6886074" y="3955724"/>
            <a:ext cx="1238659" cy="64516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操作</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0" name="文本框 89"/>
          <p:cNvSpPr txBox="1"/>
          <p:nvPr/>
        </p:nvSpPr>
        <p:spPr>
          <a:xfrm>
            <a:off x="1302656" y="2008582"/>
            <a:ext cx="8730343"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对本课题所需要实现的内容进行评估，判断及研究，从而确定项目能否顺利完成开发，并提供能够综合分析系统可行性。</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1" name="文本框 90"/>
          <p:cNvSpPr txBox="1"/>
          <p:nvPr/>
        </p:nvSpPr>
        <p:spPr>
          <a:xfrm>
            <a:off x="4839034" y="1517992"/>
            <a:ext cx="1613820" cy="368300"/>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可行性</a:t>
            </a: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分析</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92" name="直接连接符 91"/>
          <p:cNvCxnSpPr/>
          <p:nvPr/>
        </p:nvCxnSpPr>
        <p:spPr>
          <a:xfrm>
            <a:off x="1379538" y="271909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3" name="等腰三角形 92"/>
          <p:cNvSpPr/>
          <p:nvPr/>
        </p:nvSpPr>
        <p:spPr>
          <a:xfrm flipV="1">
            <a:off x="5563416" y="2717978"/>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93"/>
                                        </p:tgtEl>
                                        <p:attrNameLst>
                                          <p:attrName>style.visibility</p:attrName>
                                        </p:attrNameLst>
                                      </p:cBhvr>
                                      <p:to>
                                        <p:strVal val="visible"/>
                                      </p:to>
                                    </p:set>
                                    <p:animEffect transition="in" filter="wipe(up)">
                                      <p:cBhvr>
                                        <p:cTn id="10" dur="500"/>
                                        <p:tgtEl>
                                          <p:spTgt spid="93"/>
                                        </p:tgtEl>
                                      </p:cBhvr>
                                    </p:animEffect>
                                  </p:childTnLst>
                                </p:cTn>
                              </p:par>
                              <p:par>
                                <p:cTn id="11" presetID="53" presetClass="entr" presetSubtype="16" fill="hold" grpId="0" nodeType="withEffect">
                                  <p:stCondLst>
                                    <p:cond delay="300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Effect transition="in" filter="fade">
                                      <p:cBhvr>
                                        <p:cTn id="15" dur="500"/>
                                        <p:tgtEl>
                                          <p:spTgt spid="51"/>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Effect transition="in" filter="fade">
                                      <p:cBhvr>
                                        <p:cTn id="20" dur="500"/>
                                        <p:tgtEl>
                                          <p:spTgt spid="91"/>
                                        </p:tgtEl>
                                      </p:cBhvr>
                                    </p:animEffect>
                                  </p:childTnLst>
                                </p:cTn>
                              </p:par>
                              <p:par>
                                <p:cTn id="21" presetID="10" presetClass="entr" presetSubtype="0" fill="hold" grpId="0" nodeType="withEffect">
                                  <p:stCondLst>
                                    <p:cond delay="3500"/>
                                  </p:stCondLst>
                                  <p:iterate type="lt">
                                    <p:tmPct val="10000"/>
                                  </p:iterate>
                                  <p:childTnLst>
                                    <p:set>
                                      <p:cBhvr>
                                        <p:cTn id="22" dur="1" fill="hold">
                                          <p:stCondLst>
                                            <p:cond delay="0"/>
                                          </p:stCondLst>
                                        </p:cTn>
                                        <p:tgtEl>
                                          <p:spTgt spid="90"/>
                                        </p:tgtEl>
                                        <p:attrNameLst>
                                          <p:attrName>style.visibility</p:attrName>
                                        </p:attrNameLst>
                                      </p:cBhvr>
                                      <p:to>
                                        <p:strVal val="visible"/>
                                      </p:to>
                                    </p:set>
                                    <p:animEffect transition="in" filter="fade">
                                      <p:cBhvr>
                                        <p:cTn id="23" dur="500"/>
                                        <p:tgtEl>
                                          <p:spTgt spid="90"/>
                                        </p:tgtEl>
                                      </p:cBhvr>
                                    </p:animEffect>
                                  </p:childTnLst>
                                </p:cTn>
                              </p:par>
                              <p:par>
                                <p:cTn id="24" presetID="22" presetClass="entr" presetSubtype="8" fill="hold" grpId="0" nodeType="withEffect">
                                  <p:stCondLst>
                                    <p:cond delay="400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grpId="0" nodeType="withEffect">
                                  <p:stCondLst>
                                    <p:cond delay="450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par>
                                <p:cTn id="30" presetID="53" presetClass="entr" presetSubtype="16" fill="hold" grpId="0" nodeType="withEffect">
                                  <p:stCondLst>
                                    <p:cond delay="550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par>
                                <p:cTn id="35" presetID="53" presetClass="entr" presetSubtype="16" fill="hold" grpId="0" nodeType="withEffect">
                                  <p:stCondLst>
                                    <p:cond delay="500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7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53" presetClass="entr" presetSubtype="16" fill="hold" grpId="0" nodeType="withEffect">
                                  <p:stCondLst>
                                    <p:cond delay="70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grpId="0" nodeType="withEffect">
                                  <p:stCondLst>
                                    <p:cond delay="100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Effect transition="in" filter="fade">
                                      <p:cBhvr>
                                        <p:cTn id="54" dur="500"/>
                                        <p:tgtEl>
                                          <p:spTgt spid="50"/>
                                        </p:tgtEl>
                                      </p:cBhvr>
                                    </p:animEffect>
                                  </p:childTnLst>
                                </p:cTn>
                              </p:par>
                              <p:par>
                                <p:cTn id="55" presetID="53" presetClass="entr" presetSubtype="16" fill="hold" grpId="0" nodeType="withEffect">
                                  <p:stCondLst>
                                    <p:cond delay="950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10" presetClass="entr" presetSubtype="0" fill="hold" nodeType="withEffect">
                                  <p:stCondLst>
                                    <p:cond delay="25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5" grpId="0" animBg="1"/>
      <p:bldP spid="16" grpId="0" animBg="1"/>
      <p:bldP spid="17" grpId="0" animBg="1"/>
      <p:bldP spid="18" grpId="0" animBg="1"/>
      <p:bldP spid="19" grpId="0" animBg="1"/>
      <p:bldP spid="48" grpId="0"/>
      <p:bldP spid="49" grpId="0"/>
      <p:bldP spid="50" grpId="0"/>
      <p:bldP spid="90" grpId="0"/>
      <p:bldP spid="91" grpId="0"/>
      <p:bldP spid="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研究方案的可行性</a:t>
            </a:r>
            <a:endParaRPr lang="zh-CN" altLang="en-US" dirty="0"/>
          </a:p>
        </p:txBody>
      </p:sp>
      <p:sp>
        <p:nvSpPr>
          <p:cNvPr id="14" name="AutoShape 2"/>
          <p:cNvSpPr>
            <a:spLocks noChangeArrowheads="1"/>
          </p:cNvSpPr>
          <p:nvPr/>
        </p:nvSpPr>
        <p:spPr bwMode="auto">
          <a:xfrm rot="5400000">
            <a:off x="2467770" y="661256"/>
            <a:ext cx="571500" cy="2747963"/>
          </a:xfrm>
          <a:prstGeom prst="homePlate">
            <a:avLst>
              <a:gd name="adj" fmla="val 26949"/>
            </a:avLst>
          </a:prstGeom>
          <a:solidFill>
            <a:schemeClr val="accent1"/>
          </a:solidFill>
          <a:ln>
            <a:noFill/>
          </a:ln>
          <a:effectLst/>
        </p:spPr>
        <p:txBody>
          <a:bodyPr lIns="0" tIns="0" rIns="0" bIns="0" anchor="ctr">
            <a:spAutoFit/>
          </a:bodyPr>
          <a:lstStyle/>
          <a:p>
            <a:endParaRPr lang="zh-CN" altLang="en-US"/>
          </a:p>
        </p:txBody>
      </p:sp>
      <p:sp>
        <p:nvSpPr>
          <p:cNvPr id="15" name="Freeform 3"/>
          <p:cNvSpPr/>
          <p:nvPr/>
        </p:nvSpPr>
        <p:spPr bwMode="auto">
          <a:xfrm>
            <a:off x="1379538" y="2265426"/>
            <a:ext cx="2747963" cy="318770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18" name="AutoShape 7"/>
          <p:cNvSpPr>
            <a:spLocks noChangeArrowheads="1"/>
          </p:cNvSpPr>
          <p:nvPr/>
        </p:nvSpPr>
        <p:spPr bwMode="auto">
          <a:xfrm rot="5400000">
            <a:off x="5357020" y="661256"/>
            <a:ext cx="571500" cy="2747963"/>
          </a:xfrm>
          <a:prstGeom prst="homePlate">
            <a:avLst>
              <a:gd name="adj" fmla="val 26949"/>
            </a:avLst>
          </a:prstGeom>
          <a:solidFill>
            <a:schemeClr val="accent1"/>
          </a:solidFill>
          <a:ln>
            <a:noFill/>
          </a:ln>
          <a:effectLst/>
        </p:spPr>
        <p:txBody>
          <a:bodyPr lIns="0" tIns="0" rIns="0" bIns="0" anchor="ctr">
            <a:spAutoFit/>
          </a:bodyPr>
          <a:lstStyle/>
          <a:p>
            <a:endParaRPr lang="zh-CN" altLang="en-US"/>
          </a:p>
        </p:txBody>
      </p:sp>
      <p:sp>
        <p:nvSpPr>
          <p:cNvPr id="19" name="Freeform 8"/>
          <p:cNvSpPr/>
          <p:nvPr/>
        </p:nvSpPr>
        <p:spPr bwMode="auto">
          <a:xfrm>
            <a:off x="4268788" y="2265426"/>
            <a:ext cx="2747963" cy="318770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22" name="AutoShape 11"/>
          <p:cNvSpPr>
            <a:spLocks noChangeArrowheads="1"/>
          </p:cNvSpPr>
          <p:nvPr/>
        </p:nvSpPr>
        <p:spPr bwMode="auto">
          <a:xfrm rot="5400000">
            <a:off x="8247857" y="661257"/>
            <a:ext cx="571500" cy="2747962"/>
          </a:xfrm>
          <a:prstGeom prst="homePlate">
            <a:avLst>
              <a:gd name="adj" fmla="val 26949"/>
            </a:avLst>
          </a:prstGeom>
          <a:solidFill>
            <a:schemeClr val="accent1"/>
          </a:solidFill>
          <a:ln>
            <a:noFill/>
          </a:ln>
          <a:effectLst/>
        </p:spPr>
        <p:txBody>
          <a:bodyPr lIns="0" tIns="0" rIns="0" bIns="0" anchor="ctr">
            <a:spAutoFit/>
          </a:bodyPr>
          <a:lstStyle/>
          <a:p>
            <a:endParaRPr lang="zh-CN" altLang="en-US"/>
          </a:p>
        </p:txBody>
      </p:sp>
      <p:sp>
        <p:nvSpPr>
          <p:cNvPr id="23" name="Freeform 12"/>
          <p:cNvSpPr/>
          <p:nvPr/>
        </p:nvSpPr>
        <p:spPr bwMode="auto">
          <a:xfrm>
            <a:off x="7159626" y="2265426"/>
            <a:ext cx="2747962" cy="318770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27" name="文本框 26"/>
          <p:cNvSpPr txBox="1"/>
          <p:nvPr/>
        </p:nvSpPr>
        <p:spPr>
          <a:xfrm>
            <a:off x="1891390" y="2960357"/>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难点</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1</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8" name="组合 27"/>
          <p:cNvGrpSpPr/>
          <p:nvPr/>
        </p:nvGrpSpPr>
        <p:grpSpPr>
          <a:xfrm>
            <a:off x="1649746" y="3051039"/>
            <a:ext cx="196101" cy="196101"/>
            <a:chOff x="1389761" y="2111236"/>
            <a:chExt cx="196101" cy="196101"/>
          </a:xfrm>
        </p:grpSpPr>
        <p:sp>
          <p:nvSpPr>
            <p:cNvPr id="30" name="矩形 2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891390" y="3295820"/>
            <a:ext cx="2029160"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较为考验开发者的代码能力与逻辑能力</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3" name="Freeform 9"/>
          <p:cNvSpPr/>
          <p:nvPr/>
        </p:nvSpPr>
        <p:spPr bwMode="auto">
          <a:xfrm>
            <a:off x="2644140" y="1925727"/>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48" name="文本框 47"/>
          <p:cNvSpPr txBox="1"/>
          <p:nvPr/>
        </p:nvSpPr>
        <p:spPr>
          <a:xfrm>
            <a:off x="1891390" y="4010824"/>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难点</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2</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9" name="组合 48"/>
          <p:cNvGrpSpPr/>
          <p:nvPr/>
        </p:nvGrpSpPr>
        <p:grpSpPr>
          <a:xfrm>
            <a:off x="1649746" y="4101506"/>
            <a:ext cx="196101" cy="196101"/>
            <a:chOff x="1389761" y="2111236"/>
            <a:chExt cx="196101" cy="196101"/>
          </a:xfrm>
        </p:grpSpPr>
        <p:sp>
          <p:nvSpPr>
            <p:cNvPr id="51" name="矩形 5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0" name="文本框 49"/>
          <p:cNvSpPr txBox="1"/>
          <p:nvPr/>
        </p:nvSpPr>
        <p:spPr>
          <a:xfrm>
            <a:off x="1891390" y="4346287"/>
            <a:ext cx="2029160"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对游戏主流程的逻辑优化。</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3" name="Freeform 9"/>
          <p:cNvSpPr/>
          <p:nvPr/>
        </p:nvSpPr>
        <p:spPr bwMode="auto">
          <a:xfrm>
            <a:off x="2417414" y="195229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54" name="Freeform 9"/>
          <p:cNvSpPr/>
          <p:nvPr/>
        </p:nvSpPr>
        <p:spPr bwMode="auto">
          <a:xfrm>
            <a:off x="2926408" y="195229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56" name="文本框 55"/>
          <p:cNvSpPr txBox="1"/>
          <p:nvPr/>
        </p:nvSpPr>
        <p:spPr>
          <a:xfrm>
            <a:off x="4749476" y="2960357"/>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游戏成本</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4507832" y="3051039"/>
            <a:ext cx="196101" cy="196101"/>
            <a:chOff x="1389761" y="2111236"/>
            <a:chExt cx="196101" cy="196101"/>
          </a:xfrm>
        </p:grpSpPr>
        <p:sp>
          <p:nvSpPr>
            <p:cNvPr id="59" name="矩形 5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8" name="文本框 57"/>
          <p:cNvSpPr txBox="1"/>
          <p:nvPr/>
        </p:nvSpPr>
        <p:spPr>
          <a:xfrm>
            <a:off x="4749476" y="3295820"/>
            <a:ext cx="2029160"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单机游戏，无网络功能，从而节省了搭建服务器的成本。</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6" name="Freeform 9"/>
          <p:cNvSpPr/>
          <p:nvPr/>
        </p:nvSpPr>
        <p:spPr bwMode="auto">
          <a:xfrm>
            <a:off x="5502226" y="1925727"/>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68" name="文本框 67"/>
          <p:cNvSpPr txBox="1"/>
          <p:nvPr/>
        </p:nvSpPr>
        <p:spPr>
          <a:xfrm>
            <a:off x="4749476" y="4010824"/>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游戏</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收入</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9" name="组合 68"/>
          <p:cNvGrpSpPr/>
          <p:nvPr/>
        </p:nvGrpSpPr>
        <p:grpSpPr>
          <a:xfrm>
            <a:off x="4507832" y="4101506"/>
            <a:ext cx="196101" cy="196101"/>
            <a:chOff x="1389761" y="2111236"/>
            <a:chExt cx="196101" cy="196101"/>
          </a:xfrm>
        </p:grpSpPr>
        <p:sp>
          <p:nvSpPr>
            <p:cNvPr id="71" name="矩形 7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0" name="文本框 69"/>
          <p:cNvSpPr txBox="1"/>
          <p:nvPr/>
        </p:nvSpPr>
        <p:spPr>
          <a:xfrm>
            <a:off x="4749476" y="4346287"/>
            <a:ext cx="2029160" cy="327660"/>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游戏发布，源码</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出售</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3" name="Freeform 9"/>
          <p:cNvSpPr/>
          <p:nvPr/>
        </p:nvSpPr>
        <p:spPr bwMode="auto">
          <a:xfrm>
            <a:off x="5275500" y="195229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74" name="Freeform 9"/>
          <p:cNvSpPr/>
          <p:nvPr/>
        </p:nvSpPr>
        <p:spPr bwMode="auto">
          <a:xfrm>
            <a:off x="5784494" y="195229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76" name="文本框 75"/>
          <p:cNvSpPr txBox="1"/>
          <p:nvPr/>
        </p:nvSpPr>
        <p:spPr>
          <a:xfrm>
            <a:off x="7670938" y="2960357"/>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游戏</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操作</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7" name="组合 76"/>
          <p:cNvGrpSpPr/>
          <p:nvPr/>
        </p:nvGrpSpPr>
        <p:grpSpPr>
          <a:xfrm>
            <a:off x="7429294" y="3051039"/>
            <a:ext cx="196101" cy="196101"/>
            <a:chOff x="1389761" y="2111236"/>
            <a:chExt cx="196101" cy="196101"/>
          </a:xfrm>
        </p:grpSpPr>
        <p:sp>
          <p:nvSpPr>
            <p:cNvPr id="79" name="矩形 7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8" name="文本框 77"/>
          <p:cNvSpPr txBox="1"/>
          <p:nvPr/>
        </p:nvSpPr>
        <p:spPr>
          <a:xfrm>
            <a:off x="7670938" y="3295820"/>
            <a:ext cx="2029160"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游戏流程简单，提示明显，游戏画面风格简洁清爽</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1" name="Freeform 9"/>
          <p:cNvSpPr/>
          <p:nvPr/>
        </p:nvSpPr>
        <p:spPr bwMode="auto">
          <a:xfrm>
            <a:off x="8423688" y="1925727"/>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9"/>
          <p:cNvSpPr/>
          <p:nvPr/>
        </p:nvSpPr>
        <p:spPr bwMode="auto">
          <a:xfrm>
            <a:off x="8196962" y="195229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9"/>
          <p:cNvSpPr/>
          <p:nvPr/>
        </p:nvSpPr>
        <p:spPr bwMode="auto">
          <a:xfrm>
            <a:off x="8705956" y="195229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cxnSp>
        <p:nvCxnSpPr>
          <p:cNvPr id="7" name="直接连接符 6"/>
          <p:cNvCxnSpPr/>
          <p:nvPr/>
        </p:nvCxnSpPr>
        <p:spPr>
          <a:xfrm>
            <a:off x="1379538" y="1749591"/>
            <a:ext cx="8532812" cy="0"/>
          </a:xfrm>
          <a:prstGeom prst="line">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1" fill="hold" grpId="0" nodeType="withEffect">
                                  <p:stCondLst>
                                    <p:cond delay="350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1" fill="hold" grpId="0" nodeType="withEffect">
                                  <p:stCondLst>
                                    <p:cond delay="350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22" presetClass="entr" presetSubtype="1" fill="hold" grpId="0" nodeType="withEffect">
                                  <p:stCondLst>
                                    <p:cond delay="350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par>
                                <p:cTn id="17" presetID="42" presetClass="entr" presetSubtype="0" fill="hold" grpId="0" nodeType="withEffect">
                                  <p:stCondLst>
                                    <p:cond delay="40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4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40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53" presetClass="entr" presetSubtype="16" fill="hold" grpId="0" nodeType="withEffect">
                                  <p:stCondLst>
                                    <p:cond delay="45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ppt_w</p:attrName>
                                        </p:attrNameLst>
                                      </p:cBhvr>
                                      <p:tavLst>
                                        <p:tav tm="0">
                                          <p:val>
                                            <p:fltVal val="0"/>
                                          </p:val>
                                        </p:tav>
                                        <p:tav tm="100000">
                                          <p:val>
                                            <p:strVal val="#ppt_w"/>
                                          </p:val>
                                        </p:tav>
                                      </p:tavLst>
                                    </p:anim>
                                    <p:anim calcmode="lin" valueType="num">
                                      <p:cBhvr>
                                        <p:cTn id="35" dur="500" fill="hold"/>
                                        <p:tgtEl>
                                          <p:spTgt spid="33"/>
                                        </p:tgtEl>
                                        <p:attrNameLst>
                                          <p:attrName>ppt_h</p:attrName>
                                        </p:attrNameLst>
                                      </p:cBhvr>
                                      <p:tavLst>
                                        <p:tav tm="0">
                                          <p:val>
                                            <p:fltVal val="0"/>
                                          </p:val>
                                        </p:tav>
                                        <p:tav tm="100000">
                                          <p:val>
                                            <p:strVal val="#ppt_h"/>
                                          </p:val>
                                        </p:tav>
                                      </p:tavLst>
                                    </p:anim>
                                    <p:animEffect transition="in" filter="fade">
                                      <p:cBhvr>
                                        <p:cTn id="36" dur="500"/>
                                        <p:tgtEl>
                                          <p:spTgt spid="33"/>
                                        </p:tgtEl>
                                      </p:cBhvr>
                                    </p:animEffect>
                                  </p:childTnLst>
                                </p:cTn>
                              </p:par>
                              <p:par>
                                <p:cTn id="37" presetID="53" presetClass="entr" presetSubtype="16" fill="hold" grpId="0" nodeType="withEffect">
                                  <p:stCondLst>
                                    <p:cond delay="450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par>
                                <p:cTn id="42" presetID="53" presetClass="entr" presetSubtype="16" fill="hold" grpId="0" nodeType="withEffect">
                                  <p:stCondLst>
                                    <p:cond delay="4500"/>
                                  </p:stCondLst>
                                  <p:childTnLst>
                                    <p:set>
                                      <p:cBhvr>
                                        <p:cTn id="43" dur="1" fill="hold">
                                          <p:stCondLst>
                                            <p:cond delay="0"/>
                                          </p:stCondLst>
                                        </p:cTn>
                                        <p:tgtEl>
                                          <p:spTgt spid="54"/>
                                        </p:tgtEl>
                                        <p:attrNameLst>
                                          <p:attrName>style.visibility</p:attrName>
                                        </p:attrNameLst>
                                      </p:cBhvr>
                                      <p:to>
                                        <p:strVal val="visible"/>
                                      </p:to>
                                    </p:set>
                                    <p:anim calcmode="lin" valueType="num">
                                      <p:cBhvr>
                                        <p:cTn id="44" dur="500" fill="hold"/>
                                        <p:tgtEl>
                                          <p:spTgt spid="54"/>
                                        </p:tgtEl>
                                        <p:attrNameLst>
                                          <p:attrName>ppt_w</p:attrName>
                                        </p:attrNameLst>
                                      </p:cBhvr>
                                      <p:tavLst>
                                        <p:tav tm="0">
                                          <p:val>
                                            <p:fltVal val="0"/>
                                          </p:val>
                                        </p:tav>
                                        <p:tav tm="100000">
                                          <p:val>
                                            <p:strVal val="#ppt_w"/>
                                          </p:val>
                                        </p:tav>
                                      </p:tavLst>
                                    </p:anim>
                                    <p:anim calcmode="lin" valueType="num">
                                      <p:cBhvr>
                                        <p:cTn id="45" dur="500" fill="hold"/>
                                        <p:tgtEl>
                                          <p:spTgt spid="54"/>
                                        </p:tgtEl>
                                        <p:attrNameLst>
                                          <p:attrName>ppt_h</p:attrName>
                                        </p:attrNameLst>
                                      </p:cBhvr>
                                      <p:tavLst>
                                        <p:tav tm="0">
                                          <p:val>
                                            <p:fltVal val="0"/>
                                          </p:val>
                                        </p:tav>
                                        <p:tav tm="100000">
                                          <p:val>
                                            <p:strVal val="#ppt_h"/>
                                          </p:val>
                                        </p:tav>
                                      </p:tavLst>
                                    </p:anim>
                                    <p:animEffect transition="in" filter="fade">
                                      <p:cBhvr>
                                        <p:cTn id="46" dur="500"/>
                                        <p:tgtEl>
                                          <p:spTgt spid="54"/>
                                        </p:tgtEl>
                                      </p:cBhvr>
                                    </p:animEffect>
                                  </p:childTnLst>
                                </p:cTn>
                              </p:par>
                              <p:par>
                                <p:cTn id="47" presetID="53" presetClass="entr" presetSubtype="16" fill="hold" grpId="0" nodeType="withEffect">
                                  <p:stCondLst>
                                    <p:cond delay="4500"/>
                                  </p:stCondLst>
                                  <p:childTnLst>
                                    <p:set>
                                      <p:cBhvr>
                                        <p:cTn id="48" dur="1" fill="hold">
                                          <p:stCondLst>
                                            <p:cond delay="0"/>
                                          </p:stCondLst>
                                        </p:cTn>
                                        <p:tgtEl>
                                          <p:spTgt spid="66"/>
                                        </p:tgtEl>
                                        <p:attrNameLst>
                                          <p:attrName>style.visibility</p:attrName>
                                        </p:attrNameLst>
                                      </p:cBhvr>
                                      <p:to>
                                        <p:strVal val="visible"/>
                                      </p:to>
                                    </p:set>
                                    <p:anim calcmode="lin" valueType="num">
                                      <p:cBhvr>
                                        <p:cTn id="49" dur="500" fill="hold"/>
                                        <p:tgtEl>
                                          <p:spTgt spid="66"/>
                                        </p:tgtEl>
                                        <p:attrNameLst>
                                          <p:attrName>ppt_w</p:attrName>
                                        </p:attrNameLst>
                                      </p:cBhvr>
                                      <p:tavLst>
                                        <p:tav tm="0">
                                          <p:val>
                                            <p:fltVal val="0"/>
                                          </p:val>
                                        </p:tav>
                                        <p:tav tm="100000">
                                          <p:val>
                                            <p:strVal val="#ppt_w"/>
                                          </p:val>
                                        </p:tav>
                                      </p:tavLst>
                                    </p:anim>
                                    <p:anim calcmode="lin" valueType="num">
                                      <p:cBhvr>
                                        <p:cTn id="50" dur="500" fill="hold"/>
                                        <p:tgtEl>
                                          <p:spTgt spid="66"/>
                                        </p:tgtEl>
                                        <p:attrNameLst>
                                          <p:attrName>ppt_h</p:attrName>
                                        </p:attrNameLst>
                                      </p:cBhvr>
                                      <p:tavLst>
                                        <p:tav tm="0">
                                          <p:val>
                                            <p:fltVal val="0"/>
                                          </p:val>
                                        </p:tav>
                                        <p:tav tm="100000">
                                          <p:val>
                                            <p:strVal val="#ppt_h"/>
                                          </p:val>
                                        </p:tav>
                                      </p:tavLst>
                                    </p:anim>
                                    <p:animEffect transition="in" filter="fade">
                                      <p:cBhvr>
                                        <p:cTn id="51" dur="500"/>
                                        <p:tgtEl>
                                          <p:spTgt spid="66"/>
                                        </p:tgtEl>
                                      </p:cBhvr>
                                    </p:animEffect>
                                  </p:childTnLst>
                                </p:cTn>
                              </p:par>
                              <p:par>
                                <p:cTn id="52" presetID="53" presetClass="entr" presetSubtype="16" fill="hold" grpId="0" nodeType="withEffect">
                                  <p:stCondLst>
                                    <p:cond delay="4500"/>
                                  </p:stCondLst>
                                  <p:childTnLst>
                                    <p:set>
                                      <p:cBhvr>
                                        <p:cTn id="53" dur="1" fill="hold">
                                          <p:stCondLst>
                                            <p:cond delay="0"/>
                                          </p:stCondLst>
                                        </p:cTn>
                                        <p:tgtEl>
                                          <p:spTgt spid="73"/>
                                        </p:tgtEl>
                                        <p:attrNameLst>
                                          <p:attrName>style.visibility</p:attrName>
                                        </p:attrNameLst>
                                      </p:cBhvr>
                                      <p:to>
                                        <p:strVal val="visible"/>
                                      </p:to>
                                    </p:set>
                                    <p:anim calcmode="lin" valueType="num">
                                      <p:cBhvr>
                                        <p:cTn id="54" dur="500" fill="hold"/>
                                        <p:tgtEl>
                                          <p:spTgt spid="73"/>
                                        </p:tgtEl>
                                        <p:attrNameLst>
                                          <p:attrName>ppt_w</p:attrName>
                                        </p:attrNameLst>
                                      </p:cBhvr>
                                      <p:tavLst>
                                        <p:tav tm="0">
                                          <p:val>
                                            <p:fltVal val="0"/>
                                          </p:val>
                                        </p:tav>
                                        <p:tav tm="100000">
                                          <p:val>
                                            <p:strVal val="#ppt_w"/>
                                          </p:val>
                                        </p:tav>
                                      </p:tavLst>
                                    </p:anim>
                                    <p:anim calcmode="lin" valueType="num">
                                      <p:cBhvr>
                                        <p:cTn id="55" dur="500" fill="hold"/>
                                        <p:tgtEl>
                                          <p:spTgt spid="73"/>
                                        </p:tgtEl>
                                        <p:attrNameLst>
                                          <p:attrName>ppt_h</p:attrName>
                                        </p:attrNameLst>
                                      </p:cBhvr>
                                      <p:tavLst>
                                        <p:tav tm="0">
                                          <p:val>
                                            <p:fltVal val="0"/>
                                          </p:val>
                                        </p:tav>
                                        <p:tav tm="100000">
                                          <p:val>
                                            <p:strVal val="#ppt_h"/>
                                          </p:val>
                                        </p:tav>
                                      </p:tavLst>
                                    </p:anim>
                                    <p:animEffect transition="in" filter="fade">
                                      <p:cBhvr>
                                        <p:cTn id="56" dur="500"/>
                                        <p:tgtEl>
                                          <p:spTgt spid="73"/>
                                        </p:tgtEl>
                                      </p:cBhvr>
                                    </p:animEffect>
                                  </p:childTnLst>
                                </p:cTn>
                              </p:par>
                              <p:par>
                                <p:cTn id="57" presetID="53" presetClass="entr" presetSubtype="16" fill="hold" grpId="0" nodeType="withEffect">
                                  <p:stCondLst>
                                    <p:cond delay="4500"/>
                                  </p:stCondLst>
                                  <p:childTnLst>
                                    <p:set>
                                      <p:cBhvr>
                                        <p:cTn id="58" dur="1" fill="hold">
                                          <p:stCondLst>
                                            <p:cond delay="0"/>
                                          </p:stCondLst>
                                        </p:cTn>
                                        <p:tgtEl>
                                          <p:spTgt spid="74"/>
                                        </p:tgtEl>
                                        <p:attrNameLst>
                                          <p:attrName>style.visibility</p:attrName>
                                        </p:attrNameLst>
                                      </p:cBhvr>
                                      <p:to>
                                        <p:strVal val="visible"/>
                                      </p:to>
                                    </p:set>
                                    <p:anim calcmode="lin" valueType="num">
                                      <p:cBhvr>
                                        <p:cTn id="59" dur="500" fill="hold"/>
                                        <p:tgtEl>
                                          <p:spTgt spid="74"/>
                                        </p:tgtEl>
                                        <p:attrNameLst>
                                          <p:attrName>ppt_w</p:attrName>
                                        </p:attrNameLst>
                                      </p:cBhvr>
                                      <p:tavLst>
                                        <p:tav tm="0">
                                          <p:val>
                                            <p:fltVal val="0"/>
                                          </p:val>
                                        </p:tav>
                                        <p:tav tm="100000">
                                          <p:val>
                                            <p:strVal val="#ppt_w"/>
                                          </p:val>
                                        </p:tav>
                                      </p:tavLst>
                                    </p:anim>
                                    <p:anim calcmode="lin" valueType="num">
                                      <p:cBhvr>
                                        <p:cTn id="60" dur="500" fill="hold"/>
                                        <p:tgtEl>
                                          <p:spTgt spid="74"/>
                                        </p:tgtEl>
                                        <p:attrNameLst>
                                          <p:attrName>ppt_h</p:attrName>
                                        </p:attrNameLst>
                                      </p:cBhvr>
                                      <p:tavLst>
                                        <p:tav tm="0">
                                          <p:val>
                                            <p:fltVal val="0"/>
                                          </p:val>
                                        </p:tav>
                                        <p:tav tm="100000">
                                          <p:val>
                                            <p:strVal val="#ppt_h"/>
                                          </p:val>
                                        </p:tav>
                                      </p:tavLst>
                                    </p:anim>
                                    <p:animEffect transition="in" filter="fade">
                                      <p:cBhvr>
                                        <p:cTn id="61" dur="500"/>
                                        <p:tgtEl>
                                          <p:spTgt spid="74"/>
                                        </p:tgtEl>
                                      </p:cBhvr>
                                    </p:animEffect>
                                  </p:childTnLst>
                                </p:cTn>
                              </p:par>
                              <p:par>
                                <p:cTn id="62" presetID="53" presetClass="entr" presetSubtype="16" fill="hold" grpId="0" nodeType="withEffect">
                                  <p:stCondLst>
                                    <p:cond delay="4500"/>
                                  </p:stCondLst>
                                  <p:childTnLst>
                                    <p:set>
                                      <p:cBhvr>
                                        <p:cTn id="63" dur="1" fill="hold">
                                          <p:stCondLst>
                                            <p:cond delay="0"/>
                                          </p:stCondLst>
                                        </p:cTn>
                                        <p:tgtEl>
                                          <p:spTgt spid="81"/>
                                        </p:tgtEl>
                                        <p:attrNameLst>
                                          <p:attrName>style.visibility</p:attrName>
                                        </p:attrNameLst>
                                      </p:cBhvr>
                                      <p:to>
                                        <p:strVal val="visible"/>
                                      </p:to>
                                    </p:set>
                                    <p:anim calcmode="lin" valueType="num">
                                      <p:cBhvr>
                                        <p:cTn id="64" dur="500" fill="hold"/>
                                        <p:tgtEl>
                                          <p:spTgt spid="81"/>
                                        </p:tgtEl>
                                        <p:attrNameLst>
                                          <p:attrName>ppt_w</p:attrName>
                                        </p:attrNameLst>
                                      </p:cBhvr>
                                      <p:tavLst>
                                        <p:tav tm="0">
                                          <p:val>
                                            <p:fltVal val="0"/>
                                          </p:val>
                                        </p:tav>
                                        <p:tav tm="100000">
                                          <p:val>
                                            <p:strVal val="#ppt_w"/>
                                          </p:val>
                                        </p:tav>
                                      </p:tavLst>
                                    </p:anim>
                                    <p:anim calcmode="lin" valueType="num">
                                      <p:cBhvr>
                                        <p:cTn id="65" dur="500" fill="hold"/>
                                        <p:tgtEl>
                                          <p:spTgt spid="81"/>
                                        </p:tgtEl>
                                        <p:attrNameLst>
                                          <p:attrName>ppt_h</p:attrName>
                                        </p:attrNameLst>
                                      </p:cBhvr>
                                      <p:tavLst>
                                        <p:tav tm="0">
                                          <p:val>
                                            <p:fltVal val="0"/>
                                          </p:val>
                                        </p:tav>
                                        <p:tav tm="100000">
                                          <p:val>
                                            <p:strVal val="#ppt_h"/>
                                          </p:val>
                                        </p:tav>
                                      </p:tavLst>
                                    </p:anim>
                                    <p:animEffect transition="in" filter="fade">
                                      <p:cBhvr>
                                        <p:cTn id="66" dur="500"/>
                                        <p:tgtEl>
                                          <p:spTgt spid="81"/>
                                        </p:tgtEl>
                                      </p:cBhvr>
                                    </p:animEffect>
                                  </p:childTnLst>
                                </p:cTn>
                              </p:par>
                              <p:par>
                                <p:cTn id="67" presetID="53" presetClass="entr" presetSubtype="16" fill="hold" grpId="0" nodeType="withEffect">
                                  <p:stCondLst>
                                    <p:cond delay="4500"/>
                                  </p:stCondLst>
                                  <p:childTnLst>
                                    <p:set>
                                      <p:cBhvr>
                                        <p:cTn id="68" dur="1" fill="hold">
                                          <p:stCondLst>
                                            <p:cond delay="0"/>
                                          </p:stCondLst>
                                        </p:cTn>
                                        <p:tgtEl>
                                          <p:spTgt spid="88"/>
                                        </p:tgtEl>
                                        <p:attrNameLst>
                                          <p:attrName>style.visibility</p:attrName>
                                        </p:attrNameLst>
                                      </p:cBhvr>
                                      <p:to>
                                        <p:strVal val="visible"/>
                                      </p:to>
                                    </p:set>
                                    <p:anim calcmode="lin" valueType="num">
                                      <p:cBhvr>
                                        <p:cTn id="69" dur="500" fill="hold"/>
                                        <p:tgtEl>
                                          <p:spTgt spid="88"/>
                                        </p:tgtEl>
                                        <p:attrNameLst>
                                          <p:attrName>ppt_w</p:attrName>
                                        </p:attrNameLst>
                                      </p:cBhvr>
                                      <p:tavLst>
                                        <p:tav tm="0">
                                          <p:val>
                                            <p:fltVal val="0"/>
                                          </p:val>
                                        </p:tav>
                                        <p:tav tm="100000">
                                          <p:val>
                                            <p:strVal val="#ppt_w"/>
                                          </p:val>
                                        </p:tav>
                                      </p:tavLst>
                                    </p:anim>
                                    <p:anim calcmode="lin" valueType="num">
                                      <p:cBhvr>
                                        <p:cTn id="70" dur="500" fill="hold"/>
                                        <p:tgtEl>
                                          <p:spTgt spid="88"/>
                                        </p:tgtEl>
                                        <p:attrNameLst>
                                          <p:attrName>ppt_h</p:attrName>
                                        </p:attrNameLst>
                                      </p:cBhvr>
                                      <p:tavLst>
                                        <p:tav tm="0">
                                          <p:val>
                                            <p:fltVal val="0"/>
                                          </p:val>
                                        </p:tav>
                                        <p:tav tm="100000">
                                          <p:val>
                                            <p:strVal val="#ppt_h"/>
                                          </p:val>
                                        </p:tav>
                                      </p:tavLst>
                                    </p:anim>
                                    <p:animEffect transition="in" filter="fade">
                                      <p:cBhvr>
                                        <p:cTn id="71" dur="500"/>
                                        <p:tgtEl>
                                          <p:spTgt spid="88"/>
                                        </p:tgtEl>
                                      </p:cBhvr>
                                    </p:animEffect>
                                  </p:childTnLst>
                                </p:cTn>
                              </p:par>
                              <p:par>
                                <p:cTn id="72" presetID="53" presetClass="entr" presetSubtype="16" fill="hold" grpId="0" nodeType="withEffect">
                                  <p:stCondLst>
                                    <p:cond delay="4500"/>
                                  </p:stCondLst>
                                  <p:childTnLst>
                                    <p:set>
                                      <p:cBhvr>
                                        <p:cTn id="73" dur="1" fill="hold">
                                          <p:stCondLst>
                                            <p:cond delay="0"/>
                                          </p:stCondLst>
                                        </p:cTn>
                                        <p:tgtEl>
                                          <p:spTgt spid="89"/>
                                        </p:tgtEl>
                                        <p:attrNameLst>
                                          <p:attrName>style.visibility</p:attrName>
                                        </p:attrNameLst>
                                      </p:cBhvr>
                                      <p:to>
                                        <p:strVal val="visible"/>
                                      </p:to>
                                    </p:set>
                                    <p:anim calcmode="lin" valueType="num">
                                      <p:cBhvr>
                                        <p:cTn id="74" dur="500" fill="hold"/>
                                        <p:tgtEl>
                                          <p:spTgt spid="89"/>
                                        </p:tgtEl>
                                        <p:attrNameLst>
                                          <p:attrName>ppt_w</p:attrName>
                                        </p:attrNameLst>
                                      </p:cBhvr>
                                      <p:tavLst>
                                        <p:tav tm="0">
                                          <p:val>
                                            <p:fltVal val="0"/>
                                          </p:val>
                                        </p:tav>
                                        <p:tav tm="100000">
                                          <p:val>
                                            <p:strVal val="#ppt_w"/>
                                          </p:val>
                                        </p:tav>
                                      </p:tavLst>
                                    </p:anim>
                                    <p:anim calcmode="lin" valueType="num">
                                      <p:cBhvr>
                                        <p:cTn id="75" dur="500" fill="hold"/>
                                        <p:tgtEl>
                                          <p:spTgt spid="89"/>
                                        </p:tgtEl>
                                        <p:attrNameLst>
                                          <p:attrName>ppt_h</p:attrName>
                                        </p:attrNameLst>
                                      </p:cBhvr>
                                      <p:tavLst>
                                        <p:tav tm="0">
                                          <p:val>
                                            <p:fltVal val="0"/>
                                          </p:val>
                                        </p:tav>
                                        <p:tav tm="100000">
                                          <p:val>
                                            <p:strVal val="#ppt_h"/>
                                          </p:val>
                                        </p:tav>
                                      </p:tavLst>
                                    </p:anim>
                                    <p:animEffect transition="in" filter="fade">
                                      <p:cBhvr>
                                        <p:cTn id="76" dur="500"/>
                                        <p:tgtEl>
                                          <p:spTgt spid="89"/>
                                        </p:tgtEl>
                                      </p:cBhvr>
                                    </p:animEffect>
                                  </p:childTnLst>
                                </p:cTn>
                              </p:par>
                              <p:par>
                                <p:cTn id="77" presetID="42" presetClass="entr" presetSubtype="0" fill="hold" nodeType="withEffect">
                                  <p:stCondLst>
                                    <p:cond delay="10500"/>
                                  </p:stCondLst>
                                  <p:childTnLst>
                                    <p:set>
                                      <p:cBhvr>
                                        <p:cTn id="78" dur="1" fill="hold">
                                          <p:stCondLst>
                                            <p:cond delay="0"/>
                                          </p:stCondLst>
                                        </p:cTn>
                                        <p:tgtEl>
                                          <p:spTgt spid="77"/>
                                        </p:tgtEl>
                                        <p:attrNameLst>
                                          <p:attrName>style.visibility</p:attrName>
                                        </p:attrNameLst>
                                      </p:cBhvr>
                                      <p:to>
                                        <p:strVal val="visible"/>
                                      </p:to>
                                    </p:set>
                                    <p:animEffect transition="in" filter="fade">
                                      <p:cBhvr>
                                        <p:cTn id="79" dur="1000"/>
                                        <p:tgtEl>
                                          <p:spTgt spid="77"/>
                                        </p:tgtEl>
                                      </p:cBhvr>
                                    </p:animEffect>
                                    <p:anim calcmode="lin" valueType="num">
                                      <p:cBhvr>
                                        <p:cTn id="80" dur="1000" fill="hold"/>
                                        <p:tgtEl>
                                          <p:spTgt spid="77"/>
                                        </p:tgtEl>
                                        <p:attrNameLst>
                                          <p:attrName>ppt_x</p:attrName>
                                        </p:attrNameLst>
                                      </p:cBhvr>
                                      <p:tavLst>
                                        <p:tav tm="0">
                                          <p:val>
                                            <p:strVal val="#ppt_x"/>
                                          </p:val>
                                        </p:tav>
                                        <p:tav tm="100000">
                                          <p:val>
                                            <p:strVal val="#ppt_x"/>
                                          </p:val>
                                        </p:tav>
                                      </p:tavLst>
                                    </p:anim>
                                    <p:anim calcmode="lin" valueType="num">
                                      <p:cBhvr>
                                        <p:cTn id="81" dur="1000" fill="hold"/>
                                        <p:tgtEl>
                                          <p:spTgt spid="77"/>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750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1000"/>
                                        <p:tgtEl>
                                          <p:spTgt spid="57"/>
                                        </p:tgtEl>
                                      </p:cBhvr>
                                    </p:animEffect>
                                    <p:anim calcmode="lin" valueType="num">
                                      <p:cBhvr>
                                        <p:cTn id="85" dur="1000" fill="hold"/>
                                        <p:tgtEl>
                                          <p:spTgt spid="57"/>
                                        </p:tgtEl>
                                        <p:attrNameLst>
                                          <p:attrName>ppt_x</p:attrName>
                                        </p:attrNameLst>
                                      </p:cBhvr>
                                      <p:tavLst>
                                        <p:tav tm="0">
                                          <p:val>
                                            <p:strVal val="#ppt_x"/>
                                          </p:val>
                                        </p:tav>
                                        <p:tav tm="100000">
                                          <p:val>
                                            <p:strVal val="#ppt_x"/>
                                          </p:val>
                                        </p:tav>
                                      </p:tavLst>
                                    </p:anim>
                                    <p:anim calcmode="lin" valueType="num">
                                      <p:cBhvr>
                                        <p:cTn id="86" dur="1000" fill="hold"/>
                                        <p:tgtEl>
                                          <p:spTgt spid="57"/>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9000"/>
                                  </p:stCondLst>
                                  <p:childTnLst>
                                    <p:set>
                                      <p:cBhvr>
                                        <p:cTn id="88" dur="1" fill="hold">
                                          <p:stCondLst>
                                            <p:cond delay="0"/>
                                          </p:stCondLst>
                                        </p:cTn>
                                        <p:tgtEl>
                                          <p:spTgt spid="69"/>
                                        </p:tgtEl>
                                        <p:attrNameLst>
                                          <p:attrName>style.visibility</p:attrName>
                                        </p:attrNameLst>
                                      </p:cBhvr>
                                      <p:to>
                                        <p:strVal val="visible"/>
                                      </p:to>
                                    </p:set>
                                    <p:animEffect transition="in" filter="fade">
                                      <p:cBhvr>
                                        <p:cTn id="89" dur="1000"/>
                                        <p:tgtEl>
                                          <p:spTgt spid="69"/>
                                        </p:tgtEl>
                                      </p:cBhvr>
                                    </p:animEffect>
                                    <p:anim calcmode="lin" valueType="num">
                                      <p:cBhvr>
                                        <p:cTn id="90" dur="1000" fill="hold"/>
                                        <p:tgtEl>
                                          <p:spTgt spid="69"/>
                                        </p:tgtEl>
                                        <p:attrNameLst>
                                          <p:attrName>ppt_x</p:attrName>
                                        </p:attrNameLst>
                                      </p:cBhvr>
                                      <p:tavLst>
                                        <p:tav tm="0">
                                          <p:val>
                                            <p:strVal val="#ppt_x"/>
                                          </p:val>
                                        </p:tav>
                                        <p:tav tm="100000">
                                          <p:val>
                                            <p:strVal val="#ppt_x"/>
                                          </p:val>
                                        </p:tav>
                                      </p:tavLst>
                                    </p:anim>
                                    <p:anim calcmode="lin" valueType="num">
                                      <p:cBhvr>
                                        <p:cTn id="91" dur="1000" fill="hold"/>
                                        <p:tgtEl>
                                          <p:spTgt spid="69"/>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525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anim calcmode="lin" valueType="num">
                                      <p:cBhvr>
                                        <p:cTn id="95" dur="1000" fill="hold"/>
                                        <p:tgtEl>
                                          <p:spTgt spid="28"/>
                                        </p:tgtEl>
                                        <p:attrNameLst>
                                          <p:attrName>ppt_x</p:attrName>
                                        </p:attrNameLst>
                                      </p:cBhvr>
                                      <p:tavLst>
                                        <p:tav tm="0">
                                          <p:val>
                                            <p:strVal val="#ppt_x"/>
                                          </p:val>
                                        </p:tav>
                                        <p:tav tm="100000">
                                          <p:val>
                                            <p:strVal val="#ppt_x"/>
                                          </p:val>
                                        </p:tav>
                                      </p:tavLst>
                                    </p:anim>
                                    <p:anim calcmode="lin" valueType="num">
                                      <p:cBhvr>
                                        <p:cTn id="96" dur="1000" fill="hold"/>
                                        <p:tgtEl>
                                          <p:spTgt spid="28"/>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600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1000"/>
                                        <p:tgtEl>
                                          <p:spTgt spid="49"/>
                                        </p:tgtEl>
                                      </p:cBhvr>
                                    </p:animEffect>
                                    <p:anim calcmode="lin" valueType="num">
                                      <p:cBhvr>
                                        <p:cTn id="100" dur="1000" fill="hold"/>
                                        <p:tgtEl>
                                          <p:spTgt spid="49"/>
                                        </p:tgtEl>
                                        <p:attrNameLst>
                                          <p:attrName>ppt_x</p:attrName>
                                        </p:attrNameLst>
                                      </p:cBhvr>
                                      <p:tavLst>
                                        <p:tav tm="0">
                                          <p:val>
                                            <p:strVal val="#ppt_x"/>
                                          </p:val>
                                        </p:tav>
                                        <p:tav tm="100000">
                                          <p:val>
                                            <p:strVal val="#ppt_x"/>
                                          </p:val>
                                        </p:tav>
                                      </p:tavLst>
                                    </p:anim>
                                    <p:anim calcmode="lin" valueType="num">
                                      <p:cBhvr>
                                        <p:cTn id="101" dur="1000" fill="hold"/>
                                        <p:tgtEl>
                                          <p:spTgt spid="49"/>
                                        </p:tgtEl>
                                        <p:attrNameLst>
                                          <p:attrName>ppt_y</p:attrName>
                                        </p:attrNameLst>
                                      </p:cBhvr>
                                      <p:tavLst>
                                        <p:tav tm="0">
                                          <p:val>
                                            <p:strVal val="#ppt_y+.1"/>
                                          </p:val>
                                        </p:tav>
                                        <p:tav tm="100000">
                                          <p:val>
                                            <p:strVal val="#ppt_y"/>
                                          </p:val>
                                        </p:tav>
                                      </p:tavLst>
                                    </p:anim>
                                  </p:childTnLst>
                                </p:cTn>
                              </p:par>
                              <p:par>
                                <p:cTn id="102" presetID="10" presetClass="entr" presetSubtype="0" fill="hold" grpId="0" nodeType="withEffect">
                                  <p:stCondLst>
                                    <p:cond delay="5500"/>
                                  </p:stCondLst>
                                  <p:iterate type="lt">
                                    <p:tmPct val="10000"/>
                                  </p:iterate>
                                  <p:childTnLst>
                                    <p:set>
                                      <p:cBhvr>
                                        <p:cTn id="103" dur="1" fill="hold">
                                          <p:stCondLst>
                                            <p:cond delay="0"/>
                                          </p:stCondLst>
                                        </p:cTn>
                                        <p:tgtEl>
                                          <p:spTgt spid="27"/>
                                        </p:tgtEl>
                                        <p:attrNameLst>
                                          <p:attrName>style.visibility</p:attrName>
                                        </p:attrNameLst>
                                      </p:cBhvr>
                                      <p:to>
                                        <p:strVal val="visible"/>
                                      </p:to>
                                    </p:set>
                                    <p:animEffect transition="in" filter="fade">
                                      <p:cBhvr>
                                        <p:cTn id="104" dur="500"/>
                                        <p:tgtEl>
                                          <p:spTgt spid="27"/>
                                        </p:tgtEl>
                                      </p:cBhvr>
                                    </p:animEffect>
                                  </p:childTnLst>
                                </p:cTn>
                              </p:par>
                              <p:par>
                                <p:cTn id="105" presetID="10" presetClass="entr" presetSubtype="0" fill="hold" grpId="0" nodeType="withEffect">
                                  <p:stCondLst>
                                    <p:cond delay="6000"/>
                                  </p:stCondLst>
                                  <p:iterate type="lt">
                                    <p:tmPct val="10000"/>
                                  </p:iterate>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par>
                                <p:cTn id="108" presetID="10" presetClass="entr" presetSubtype="0" fill="hold" grpId="0" nodeType="withEffect">
                                  <p:stCondLst>
                                    <p:cond delay="6500"/>
                                  </p:stCondLst>
                                  <p:iterate type="lt">
                                    <p:tmPct val="10000"/>
                                  </p:iterate>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childTnLst>
                                </p:cTn>
                              </p:par>
                              <p:par>
                                <p:cTn id="111" presetID="10" presetClass="entr" presetSubtype="0" fill="hold" grpId="0" nodeType="withEffect">
                                  <p:stCondLst>
                                    <p:cond delay="7000"/>
                                  </p:stCondLst>
                                  <p:iterate type="lt">
                                    <p:tmPct val="10000"/>
                                  </p:iterate>
                                  <p:childTnLst>
                                    <p:set>
                                      <p:cBhvr>
                                        <p:cTn id="112" dur="1" fill="hold">
                                          <p:stCondLst>
                                            <p:cond delay="0"/>
                                          </p:stCondLst>
                                        </p:cTn>
                                        <p:tgtEl>
                                          <p:spTgt spid="50"/>
                                        </p:tgtEl>
                                        <p:attrNameLst>
                                          <p:attrName>style.visibility</p:attrName>
                                        </p:attrNameLst>
                                      </p:cBhvr>
                                      <p:to>
                                        <p:strVal val="visible"/>
                                      </p:to>
                                    </p:set>
                                    <p:animEffect transition="in" filter="fade">
                                      <p:cBhvr>
                                        <p:cTn id="113" dur="500"/>
                                        <p:tgtEl>
                                          <p:spTgt spid="50"/>
                                        </p:tgtEl>
                                      </p:cBhvr>
                                    </p:animEffect>
                                  </p:childTnLst>
                                </p:cTn>
                              </p:par>
                              <p:par>
                                <p:cTn id="114" presetID="10" presetClass="entr" presetSubtype="0" fill="hold" grpId="0" nodeType="withEffect">
                                  <p:stCondLst>
                                    <p:cond delay="8000"/>
                                  </p:stCondLst>
                                  <p:iterate type="lt">
                                    <p:tmPct val="10000"/>
                                  </p:iterate>
                                  <p:childTnLst>
                                    <p:set>
                                      <p:cBhvr>
                                        <p:cTn id="115" dur="1" fill="hold">
                                          <p:stCondLst>
                                            <p:cond delay="0"/>
                                          </p:stCondLst>
                                        </p:cTn>
                                        <p:tgtEl>
                                          <p:spTgt spid="56"/>
                                        </p:tgtEl>
                                        <p:attrNameLst>
                                          <p:attrName>style.visibility</p:attrName>
                                        </p:attrNameLst>
                                      </p:cBhvr>
                                      <p:to>
                                        <p:strVal val="visible"/>
                                      </p:to>
                                    </p:set>
                                    <p:animEffect transition="in" filter="fade">
                                      <p:cBhvr>
                                        <p:cTn id="116" dur="500"/>
                                        <p:tgtEl>
                                          <p:spTgt spid="56"/>
                                        </p:tgtEl>
                                      </p:cBhvr>
                                    </p:animEffect>
                                  </p:childTnLst>
                                </p:cTn>
                              </p:par>
                              <p:par>
                                <p:cTn id="117" presetID="10" presetClass="entr" presetSubtype="0" fill="hold" grpId="0" nodeType="withEffect">
                                  <p:stCondLst>
                                    <p:cond delay="8500"/>
                                  </p:stCondLst>
                                  <p:iterate type="lt">
                                    <p:tmPct val="10000"/>
                                  </p:iterate>
                                  <p:childTnLst>
                                    <p:set>
                                      <p:cBhvr>
                                        <p:cTn id="118" dur="1" fill="hold">
                                          <p:stCondLst>
                                            <p:cond delay="0"/>
                                          </p:stCondLst>
                                        </p:cTn>
                                        <p:tgtEl>
                                          <p:spTgt spid="58"/>
                                        </p:tgtEl>
                                        <p:attrNameLst>
                                          <p:attrName>style.visibility</p:attrName>
                                        </p:attrNameLst>
                                      </p:cBhvr>
                                      <p:to>
                                        <p:strVal val="visible"/>
                                      </p:to>
                                    </p:set>
                                    <p:animEffect transition="in" filter="fade">
                                      <p:cBhvr>
                                        <p:cTn id="119" dur="500"/>
                                        <p:tgtEl>
                                          <p:spTgt spid="58"/>
                                        </p:tgtEl>
                                      </p:cBhvr>
                                    </p:animEffect>
                                  </p:childTnLst>
                                </p:cTn>
                              </p:par>
                              <p:par>
                                <p:cTn id="120" presetID="10" presetClass="entr" presetSubtype="0" fill="hold" grpId="0" nodeType="withEffect">
                                  <p:stCondLst>
                                    <p:cond delay="9500"/>
                                  </p:stCondLst>
                                  <p:iterate type="lt">
                                    <p:tmPct val="10000"/>
                                  </p:iterate>
                                  <p:childTnLst>
                                    <p:set>
                                      <p:cBhvr>
                                        <p:cTn id="121" dur="1" fill="hold">
                                          <p:stCondLst>
                                            <p:cond delay="0"/>
                                          </p:stCondLst>
                                        </p:cTn>
                                        <p:tgtEl>
                                          <p:spTgt spid="68"/>
                                        </p:tgtEl>
                                        <p:attrNameLst>
                                          <p:attrName>style.visibility</p:attrName>
                                        </p:attrNameLst>
                                      </p:cBhvr>
                                      <p:to>
                                        <p:strVal val="visible"/>
                                      </p:to>
                                    </p:set>
                                    <p:animEffect transition="in" filter="fade">
                                      <p:cBhvr>
                                        <p:cTn id="122" dur="500"/>
                                        <p:tgtEl>
                                          <p:spTgt spid="68"/>
                                        </p:tgtEl>
                                      </p:cBhvr>
                                    </p:animEffect>
                                  </p:childTnLst>
                                </p:cTn>
                              </p:par>
                              <p:par>
                                <p:cTn id="123" presetID="10" presetClass="entr" presetSubtype="0" fill="hold" grpId="0" nodeType="withEffect">
                                  <p:stCondLst>
                                    <p:cond delay="10000"/>
                                  </p:stCondLst>
                                  <p:iterate type="lt">
                                    <p:tmPct val="10000"/>
                                  </p:iterate>
                                  <p:childTnLst>
                                    <p:set>
                                      <p:cBhvr>
                                        <p:cTn id="124" dur="1" fill="hold">
                                          <p:stCondLst>
                                            <p:cond delay="0"/>
                                          </p:stCondLst>
                                        </p:cTn>
                                        <p:tgtEl>
                                          <p:spTgt spid="70"/>
                                        </p:tgtEl>
                                        <p:attrNameLst>
                                          <p:attrName>style.visibility</p:attrName>
                                        </p:attrNameLst>
                                      </p:cBhvr>
                                      <p:to>
                                        <p:strVal val="visible"/>
                                      </p:to>
                                    </p:set>
                                    <p:animEffect transition="in" filter="fade">
                                      <p:cBhvr>
                                        <p:cTn id="125" dur="500"/>
                                        <p:tgtEl>
                                          <p:spTgt spid="70"/>
                                        </p:tgtEl>
                                      </p:cBhvr>
                                    </p:animEffect>
                                  </p:childTnLst>
                                </p:cTn>
                              </p:par>
                              <p:par>
                                <p:cTn id="126" presetID="10" presetClass="entr" presetSubtype="0" fill="hold" grpId="0" nodeType="withEffect">
                                  <p:stCondLst>
                                    <p:cond delay="11000"/>
                                  </p:stCondLst>
                                  <p:iterate type="lt">
                                    <p:tmPct val="10000"/>
                                  </p:iterate>
                                  <p:childTnLst>
                                    <p:set>
                                      <p:cBhvr>
                                        <p:cTn id="127" dur="1" fill="hold">
                                          <p:stCondLst>
                                            <p:cond delay="0"/>
                                          </p:stCondLst>
                                        </p:cTn>
                                        <p:tgtEl>
                                          <p:spTgt spid="76"/>
                                        </p:tgtEl>
                                        <p:attrNameLst>
                                          <p:attrName>style.visibility</p:attrName>
                                        </p:attrNameLst>
                                      </p:cBhvr>
                                      <p:to>
                                        <p:strVal val="visible"/>
                                      </p:to>
                                    </p:set>
                                    <p:animEffect transition="in" filter="fade">
                                      <p:cBhvr>
                                        <p:cTn id="128" dur="500"/>
                                        <p:tgtEl>
                                          <p:spTgt spid="76"/>
                                        </p:tgtEl>
                                      </p:cBhvr>
                                    </p:animEffect>
                                  </p:childTnLst>
                                </p:cTn>
                              </p:par>
                              <p:par>
                                <p:cTn id="129" presetID="10" presetClass="entr" presetSubtype="0" fill="hold" grpId="0" nodeType="withEffect">
                                  <p:stCondLst>
                                    <p:cond delay="11500"/>
                                  </p:stCondLst>
                                  <p:iterate type="lt">
                                    <p:tmPct val="10000"/>
                                  </p:iterate>
                                  <p:childTnLst>
                                    <p:set>
                                      <p:cBhvr>
                                        <p:cTn id="130" dur="1" fill="hold">
                                          <p:stCondLst>
                                            <p:cond delay="0"/>
                                          </p:stCondLst>
                                        </p:cTn>
                                        <p:tgtEl>
                                          <p:spTgt spid="78"/>
                                        </p:tgtEl>
                                        <p:attrNameLst>
                                          <p:attrName>style.visibility</p:attrName>
                                        </p:attrNameLst>
                                      </p:cBhvr>
                                      <p:to>
                                        <p:strVal val="visible"/>
                                      </p:to>
                                    </p:set>
                                    <p:animEffect transition="in" filter="fade">
                                      <p:cBhvr>
                                        <p:cTn id="13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8" grpId="0" bldLvl="0" animBg="1"/>
      <p:bldP spid="19" grpId="0" bldLvl="0" animBg="1"/>
      <p:bldP spid="22" grpId="0" bldLvl="0" animBg="1"/>
      <p:bldP spid="23" grpId="0" bldLvl="0" animBg="1"/>
      <p:bldP spid="27" grpId="0"/>
      <p:bldP spid="29" grpId="0"/>
      <p:bldP spid="33" grpId="0" bldLvl="0" animBg="1"/>
      <p:bldP spid="48" grpId="0"/>
      <p:bldP spid="50" grpId="0"/>
      <p:bldP spid="53" grpId="0" bldLvl="0" animBg="1"/>
      <p:bldP spid="54" grpId="0" bldLvl="0" animBg="1"/>
      <p:bldP spid="56" grpId="0"/>
      <p:bldP spid="58" grpId="0"/>
      <p:bldP spid="66" grpId="0" bldLvl="0" animBg="1"/>
      <p:bldP spid="68" grpId="0"/>
      <p:bldP spid="70" grpId="0"/>
      <p:bldP spid="73" grpId="0" bldLvl="0" animBg="1"/>
      <p:bldP spid="74" grpId="0" bldLvl="0" animBg="1"/>
      <p:bldP spid="76" grpId="0"/>
      <p:bldP spid="78" grpId="0"/>
      <p:bldP spid="81" grpId="0" bldLvl="0" animBg="1"/>
      <p:bldP spid="88" grpId="0" bldLvl="0" animBg="1"/>
      <p:bldP spid="8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2306955"/>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sz="1800">
                <a:solidFill>
                  <a:schemeClr val="bg1"/>
                </a:solidFill>
              </a:rPr>
              <a:t>本课题设计的游戏为单机游戏，游戏客户端应具备以下基本功能：</a:t>
            </a:r>
            <a:endParaRPr lang="en-US" altLang="zh-CN" sz="1800">
              <a:solidFill>
                <a:schemeClr val="bg1"/>
              </a:solidFill>
            </a:endParaRPr>
          </a:p>
          <a:p>
            <a:pPr marL="285750" indent="-285750">
              <a:buFont typeface="Arial" panose="020B0604020202020204" pitchFamily="34" charset="0"/>
              <a:buChar char="•"/>
            </a:pPr>
            <a:r>
              <a:rPr lang="en-US" altLang="zh-CN" sz="1800">
                <a:solidFill>
                  <a:schemeClr val="bg1"/>
                </a:solidFill>
              </a:rPr>
              <a:t>游戏客户端稳定运行。玩家可以正常运行并操作游戏客户端，游戏客户端需支持在不同配置的PC环境下保持游戏系统的稳定性。实现游戏数据缓存至本地的功能，避免出现数据丢失的问题，使玩家可以正常进行游戏，从而不破坏游戏体验。</a:t>
            </a:r>
            <a:endParaRPr lang="en-US" altLang="zh-CN" sz="1800">
              <a:solidFill>
                <a:schemeClr val="bg1"/>
              </a:solidFill>
            </a:endParaRPr>
          </a:p>
          <a:p>
            <a:pPr marL="285750" indent="-285750">
              <a:buFont typeface="Arial" panose="020B0604020202020204" pitchFamily="34" charset="0"/>
              <a:buChar char="•"/>
            </a:pPr>
            <a:r>
              <a:rPr lang="en-US" altLang="zh-CN" sz="1800">
                <a:solidFill>
                  <a:schemeClr val="bg1"/>
                </a:solidFill>
              </a:rPr>
              <a:t>商店功能。玩家可以在商店购买游戏道具，游戏道具可以在对战时使用，点击道具图标即可查看道具的详细信息。游戏道具也具有对应货币价格，需要玩家消耗同等货币才能完成购买操作，若货币不足则购买失败，游戏货币可以在游戏对战中获取。商店模块用例图如图3-1所示。</a:t>
            </a:r>
            <a:endParaRPr lang="en-US" altLang="zh-CN" sz="1800">
              <a:solidFill>
                <a:schemeClr val="bg1"/>
              </a:solidFill>
            </a:endParaRPr>
          </a:p>
        </p:txBody>
      </p:sp>
      <p:sp>
        <p:nvSpPr>
          <p:cNvPr id="2" name="标题 1"/>
          <p:cNvSpPr>
            <a:spLocks noGrp="1"/>
          </p:cNvSpPr>
          <p:nvPr>
            <p:ph type="ctrTitle"/>
          </p:nvPr>
        </p:nvSpPr>
        <p:spPr/>
        <p:txBody>
          <a:bodyPr/>
          <a:lstStyle/>
          <a:p>
            <a:r>
              <a:rPr lang="zh-CN" altLang="en-US" dirty="0"/>
              <a:t>研究过程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商店模块</a:t>
            </a:r>
            <a:r>
              <a:rPr lang="zh-CN" altLang="en-US" dirty="0"/>
              <a:t>用例图</a:t>
            </a:r>
            <a:endParaRPr lang="zh-CN" altLang="en-US" dirty="0"/>
          </a:p>
        </p:txBody>
      </p:sp>
      <p:graphicFrame>
        <p:nvGraphicFramePr>
          <p:cNvPr id="3" name="对象 -2147482624"/>
          <p:cNvGraphicFramePr/>
          <p:nvPr/>
        </p:nvGraphicFramePr>
        <p:xfrm>
          <a:off x="1731010" y="1342390"/>
          <a:ext cx="7140575" cy="5221605"/>
        </p:xfrm>
        <a:graphic>
          <a:graphicData uri="http://schemas.openxmlformats.org/presentationml/2006/ole">
            <mc:AlternateContent xmlns:mc="http://schemas.openxmlformats.org/markup-compatibility/2006">
              <mc:Choice xmlns:v="urn:schemas-microsoft-com:vml" Requires="v">
                <p:oleObj spid="_x0000_s3076" name="" r:id="rId1" imgW="6986905" imgH="5108575" progId="Visio.Drawing.15">
                  <p:embed/>
                </p:oleObj>
              </mc:Choice>
              <mc:Fallback>
                <p:oleObj name="" r:id="rId1" imgW="6986905" imgH="5108575" progId="Visio.Drawing.15">
                  <p:embed/>
                  <p:pic>
                    <p:nvPicPr>
                      <p:cNvPr id="0" name="图片 3075"/>
                      <p:cNvPicPr/>
                      <p:nvPr/>
                    </p:nvPicPr>
                    <p:blipFill>
                      <a:blip r:embed="rId2"/>
                      <a:stretch>
                        <a:fillRect/>
                      </a:stretch>
                    </p:blipFill>
                    <p:spPr>
                      <a:xfrm>
                        <a:off x="1731010" y="1342390"/>
                        <a:ext cx="7140575" cy="5221605"/>
                      </a:xfrm>
                      <a:prstGeom prst="rect">
                        <a:avLst/>
                      </a:prstGeom>
                      <a:noFill/>
                      <a:ln w="38100">
                        <a:noFill/>
                        <a:miter/>
                      </a:ln>
                    </p:spPr>
                  </p:pic>
                </p:oleObj>
              </mc:Fallback>
            </mc:AlternateContent>
          </a:graphicData>
        </a:graphic>
      </p:graphicFrame>
      <p:pic>
        <p:nvPicPr>
          <p:cNvPr id="5" name="图片 4" descr="10cb7d7b3a9119036e0ce90bc488d28"/>
          <p:cNvPicPr>
            <a:picLocks noChangeAspect="1"/>
          </p:cNvPicPr>
          <p:nvPr/>
        </p:nvPicPr>
        <p:blipFill>
          <a:blip r:embed="rId3"/>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电脑</a:t>
            </a:r>
            <a:r>
              <a:rPr lang="en-US" altLang="zh-CN" dirty="0"/>
              <a:t>UI</a:t>
            </a:r>
            <a:r>
              <a:rPr lang="zh-CN" altLang="en-US" dirty="0"/>
              <a:t>用例图</a:t>
            </a:r>
            <a:endParaRPr lang="zh-CN" altLang="en-US" dirty="0"/>
          </a:p>
        </p:txBody>
      </p:sp>
      <p:graphicFrame>
        <p:nvGraphicFramePr>
          <p:cNvPr id="3" name="对象 -2147482617"/>
          <p:cNvGraphicFramePr/>
          <p:nvPr/>
        </p:nvGraphicFramePr>
        <p:xfrm>
          <a:off x="1894840" y="1290955"/>
          <a:ext cx="7146290" cy="5148580"/>
        </p:xfrm>
        <a:graphic>
          <a:graphicData uri="http://schemas.openxmlformats.org/presentationml/2006/ole">
            <mc:AlternateContent xmlns:mc="http://schemas.openxmlformats.org/markup-compatibility/2006">
              <mc:Choice xmlns:v="urn:schemas-microsoft-com:vml" Requires="v">
                <p:oleObj spid="_x0000_s4" name="" r:id="rId1" imgW="5725160" imgH="4124960" progId="Visio.Drawing.15">
                  <p:embed/>
                </p:oleObj>
              </mc:Choice>
              <mc:Fallback>
                <p:oleObj name="" r:id="rId1" imgW="5725160" imgH="4124960" progId="Visio.Drawing.15">
                  <p:embed/>
                  <p:pic>
                    <p:nvPicPr>
                      <p:cNvPr id="0" name="图片 3"/>
                      <p:cNvPicPr/>
                      <p:nvPr/>
                    </p:nvPicPr>
                    <p:blipFill>
                      <a:blip r:embed="rId2"/>
                      <a:stretch>
                        <a:fillRect/>
                      </a:stretch>
                    </p:blipFill>
                    <p:spPr>
                      <a:xfrm>
                        <a:off x="1894840" y="1290955"/>
                        <a:ext cx="7146290" cy="5148580"/>
                      </a:xfrm>
                      <a:prstGeom prst="rect">
                        <a:avLst/>
                      </a:prstGeom>
                      <a:noFill/>
                      <a:ln w="38100">
                        <a:noFill/>
                        <a:miter/>
                      </a:ln>
                    </p:spPr>
                  </p:pic>
                </p:oleObj>
              </mc:Fallback>
            </mc:AlternateContent>
          </a:graphicData>
        </a:graphic>
      </p:graphicFrame>
      <p:pic>
        <p:nvPicPr>
          <p:cNvPr id="5" name="图片 4" descr="10cb7d7b3a9119036e0ce90bc488d28"/>
          <p:cNvPicPr>
            <a:picLocks noChangeAspect="1"/>
          </p:cNvPicPr>
          <p:nvPr/>
        </p:nvPicPr>
        <p:blipFill>
          <a:blip r:embed="rId3"/>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a:t>
            </a:r>
            <a:r>
              <a:rPr lang="zh-CN" altLang="en-US" dirty="0"/>
              <a:t>类图</a:t>
            </a:r>
            <a:endParaRPr lang="zh-CN" altLang="en-US" dirty="0"/>
          </a:p>
        </p:txBody>
      </p:sp>
      <p:graphicFrame>
        <p:nvGraphicFramePr>
          <p:cNvPr id="3" name="对象 -2147482616"/>
          <p:cNvGraphicFramePr/>
          <p:nvPr/>
        </p:nvGraphicFramePr>
        <p:xfrm>
          <a:off x="2650490" y="914400"/>
          <a:ext cx="4758055" cy="5943600"/>
        </p:xfrm>
        <a:graphic>
          <a:graphicData uri="http://schemas.openxmlformats.org/presentationml/2006/ole">
            <mc:AlternateContent xmlns:mc="http://schemas.openxmlformats.org/markup-compatibility/2006">
              <mc:Choice xmlns:v="urn:schemas-microsoft-com:vml" Requires="v">
                <p:oleObj spid="_x0000_s5" name="" r:id="rId1" imgW="8219440" imgH="10267315" progId="Visio.Drawing.15">
                  <p:embed/>
                </p:oleObj>
              </mc:Choice>
              <mc:Fallback>
                <p:oleObj name="" r:id="rId1" imgW="8219440" imgH="10267315" progId="Visio.Drawing.15">
                  <p:embed/>
                  <p:pic>
                    <p:nvPicPr>
                      <p:cNvPr id="0" name="图片 4"/>
                      <p:cNvPicPr/>
                      <p:nvPr/>
                    </p:nvPicPr>
                    <p:blipFill>
                      <a:blip r:embed="rId2"/>
                      <a:stretch>
                        <a:fillRect/>
                      </a:stretch>
                    </p:blipFill>
                    <p:spPr>
                      <a:xfrm>
                        <a:off x="2650490" y="914400"/>
                        <a:ext cx="4758055" cy="5943600"/>
                      </a:xfrm>
                      <a:prstGeom prst="rect">
                        <a:avLst/>
                      </a:prstGeom>
                      <a:noFill/>
                      <a:ln w="38100">
                        <a:noFill/>
                        <a:miter/>
                      </a:ln>
                    </p:spPr>
                  </p:pic>
                </p:oleObj>
              </mc:Fallback>
            </mc:AlternateContent>
          </a:graphicData>
        </a:graphic>
      </p:graphicFrame>
      <p:pic>
        <p:nvPicPr>
          <p:cNvPr id="4" name="图片 3" descr="10cb7d7b3a9119036e0ce90bc488d28"/>
          <p:cNvPicPr>
            <a:picLocks noChangeAspect="1"/>
          </p:cNvPicPr>
          <p:nvPr/>
        </p:nvPicPr>
        <p:blipFill>
          <a:blip r:embed="rId3"/>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4"/>
          <p:cNvSpPr>
            <a:spLocks noChangeAspect="1"/>
          </p:cNvSpPr>
          <p:nvPr/>
        </p:nvSpPr>
        <p:spPr bwMode="auto">
          <a:xfrm>
            <a:off x="5585867" y="2823854"/>
            <a:ext cx="966345" cy="1775589"/>
          </a:xfrm>
          <a:custGeom>
            <a:avLst/>
            <a:gdLst>
              <a:gd name="T0" fmla="*/ 165 w 1384"/>
              <a:gd name="T1" fmla="*/ 636 h 2543"/>
              <a:gd name="T2" fmla="*/ 230 w 1384"/>
              <a:gd name="T3" fmla="*/ 645 h 2543"/>
              <a:gd name="T4" fmla="*/ 291 w 1384"/>
              <a:gd name="T5" fmla="*/ 659 h 2543"/>
              <a:gd name="T6" fmla="*/ 351 w 1384"/>
              <a:gd name="T7" fmla="*/ 679 h 2543"/>
              <a:gd name="T8" fmla="*/ 421 w 1384"/>
              <a:gd name="T9" fmla="*/ 711 h 2543"/>
              <a:gd name="T10" fmla="*/ 486 w 1384"/>
              <a:gd name="T11" fmla="*/ 753 h 2543"/>
              <a:gd name="T12" fmla="*/ 547 w 1384"/>
              <a:gd name="T13" fmla="*/ 801 h 2543"/>
              <a:gd name="T14" fmla="*/ 590 w 1384"/>
              <a:gd name="T15" fmla="*/ 844 h 2543"/>
              <a:gd name="T16" fmla="*/ 646 w 1384"/>
              <a:gd name="T17" fmla="*/ 917 h 2543"/>
              <a:gd name="T18" fmla="*/ 679 w 1384"/>
              <a:gd name="T19" fmla="*/ 969 h 2543"/>
              <a:gd name="T20" fmla="*/ 706 w 1384"/>
              <a:gd name="T21" fmla="*/ 1024 h 2543"/>
              <a:gd name="T22" fmla="*/ 727 w 1384"/>
              <a:gd name="T23" fmla="*/ 1084 h 2543"/>
              <a:gd name="T24" fmla="*/ 743 w 1384"/>
              <a:gd name="T25" fmla="*/ 1145 h 2543"/>
              <a:gd name="T26" fmla="*/ 752 w 1384"/>
              <a:gd name="T27" fmla="*/ 1209 h 2543"/>
              <a:gd name="T28" fmla="*/ 756 w 1384"/>
              <a:gd name="T29" fmla="*/ 1274 h 2543"/>
              <a:gd name="T30" fmla="*/ 753 w 1384"/>
              <a:gd name="T31" fmla="*/ 1331 h 2543"/>
              <a:gd name="T32" fmla="*/ 740 w 1384"/>
              <a:gd name="T33" fmla="*/ 1415 h 2543"/>
              <a:gd name="T34" fmla="*/ 716 w 1384"/>
              <a:gd name="T35" fmla="*/ 1494 h 2543"/>
              <a:gd name="T36" fmla="*/ 683 w 1384"/>
              <a:gd name="T37" fmla="*/ 1570 h 2543"/>
              <a:gd name="T38" fmla="*/ 624 w 1384"/>
              <a:gd name="T39" fmla="*/ 1661 h 2543"/>
              <a:gd name="T40" fmla="*/ 590 w 1384"/>
              <a:gd name="T41" fmla="*/ 1703 h 2543"/>
              <a:gd name="T42" fmla="*/ 532 w 1384"/>
              <a:gd name="T43" fmla="*/ 1759 h 2543"/>
              <a:gd name="T44" fmla="*/ 456 w 1384"/>
              <a:gd name="T45" fmla="*/ 1815 h 2543"/>
              <a:gd name="T46" fmla="*/ 372 w 1384"/>
              <a:gd name="T47" fmla="*/ 1860 h 2543"/>
              <a:gd name="T48" fmla="*/ 280 w 1384"/>
              <a:gd name="T49" fmla="*/ 1892 h 2543"/>
              <a:gd name="T50" fmla="*/ 0 w 1384"/>
              <a:gd name="T51" fmla="*/ 2230 h 2543"/>
              <a:gd name="T52" fmla="*/ 333 w 1384"/>
              <a:gd name="T53" fmla="*/ 2531 h 2543"/>
              <a:gd name="T54" fmla="*/ 449 w 1384"/>
              <a:gd name="T55" fmla="*/ 2505 h 2543"/>
              <a:gd name="T56" fmla="*/ 560 w 1384"/>
              <a:gd name="T57" fmla="*/ 2468 h 2543"/>
              <a:gd name="T58" fmla="*/ 666 w 1384"/>
              <a:gd name="T59" fmla="*/ 2422 h 2543"/>
              <a:gd name="T60" fmla="*/ 768 w 1384"/>
              <a:gd name="T61" fmla="*/ 2367 h 2543"/>
              <a:gd name="T62" fmla="*/ 864 w 1384"/>
              <a:gd name="T63" fmla="*/ 2302 h 2543"/>
              <a:gd name="T64" fmla="*/ 952 w 1384"/>
              <a:gd name="T65" fmla="*/ 2231 h 2543"/>
              <a:gd name="T66" fmla="*/ 1035 w 1384"/>
              <a:gd name="T67" fmla="*/ 2151 h 2543"/>
              <a:gd name="T68" fmla="*/ 1110 w 1384"/>
              <a:gd name="T69" fmla="*/ 2065 h 2543"/>
              <a:gd name="T70" fmla="*/ 1177 w 1384"/>
              <a:gd name="T71" fmla="*/ 1971 h 2543"/>
              <a:gd name="T72" fmla="*/ 1235 w 1384"/>
              <a:gd name="T73" fmla="*/ 1872 h 2543"/>
              <a:gd name="T74" fmla="*/ 1285 w 1384"/>
              <a:gd name="T75" fmla="*/ 1767 h 2543"/>
              <a:gd name="T76" fmla="*/ 1326 w 1384"/>
              <a:gd name="T77" fmla="*/ 1657 h 2543"/>
              <a:gd name="T78" fmla="*/ 1356 w 1384"/>
              <a:gd name="T79" fmla="*/ 1544 h 2543"/>
              <a:gd name="T80" fmla="*/ 1375 w 1384"/>
              <a:gd name="T81" fmla="*/ 1426 h 2543"/>
              <a:gd name="T82" fmla="*/ 1384 w 1384"/>
              <a:gd name="T83" fmla="*/ 1304 h 2543"/>
              <a:gd name="T84" fmla="*/ 1380 w 1384"/>
              <a:gd name="T85" fmla="*/ 1175 h 2543"/>
              <a:gd name="T86" fmla="*/ 1364 w 1384"/>
              <a:gd name="T87" fmla="*/ 1048 h 2543"/>
              <a:gd name="T88" fmla="*/ 1336 w 1384"/>
              <a:gd name="T89" fmla="*/ 925 h 2543"/>
              <a:gd name="T90" fmla="*/ 1295 w 1384"/>
              <a:gd name="T91" fmla="*/ 806 h 2543"/>
              <a:gd name="T92" fmla="*/ 1244 w 1384"/>
              <a:gd name="T93" fmla="*/ 693 h 2543"/>
              <a:gd name="T94" fmla="*/ 1182 w 1384"/>
              <a:gd name="T95" fmla="*/ 587 h 2543"/>
              <a:gd name="T96" fmla="*/ 1110 w 1384"/>
              <a:gd name="T97" fmla="*/ 487 h 2543"/>
              <a:gd name="T98" fmla="*/ 1030 w 1384"/>
              <a:gd name="T99" fmla="*/ 394 h 2543"/>
              <a:gd name="T100" fmla="*/ 941 w 1384"/>
              <a:gd name="T101" fmla="*/ 310 h 2543"/>
              <a:gd name="T102" fmla="*/ 845 w 1384"/>
              <a:gd name="T103" fmla="*/ 234 h 2543"/>
              <a:gd name="T104" fmla="*/ 741 w 1384"/>
              <a:gd name="T105" fmla="*/ 168 h 2543"/>
              <a:gd name="T106" fmla="*/ 630 w 1384"/>
              <a:gd name="T107" fmla="*/ 112 h 2543"/>
              <a:gd name="T108" fmla="*/ 515 w 1384"/>
              <a:gd name="T109" fmla="*/ 66 h 2543"/>
              <a:gd name="T110" fmla="*/ 394 w 1384"/>
              <a:gd name="T111" fmla="*/ 32 h 2543"/>
              <a:gd name="T112" fmla="*/ 268 w 1384"/>
              <a:gd name="T113" fmla="*/ 10 h 2543"/>
              <a:gd name="T114" fmla="*/ 138 w 1384"/>
              <a:gd name="T115" fmla="*/ 0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4" h="2543">
                <a:moveTo>
                  <a:pt x="114" y="635"/>
                </a:moveTo>
                <a:lnTo>
                  <a:pt x="117" y="635"/>
                </a:lnTo>
                <a:lnTo>
                  <a:pt x="149" y="635"/>
                </a:lnTo>
                <a:lnTo>
                  <a:pt x="165" y="636"/>
                </a:lnTo>
                <a:lnTo>
                  <a:pt x="181" y="638"/>
                </a:lnTo>
                <a:lnTo>
                  <a:pt x="198" y="640"/>
                </a:lnTo>
                <a:lnTo>
                  <a:pt x="214" y="642"/>
                </a:lnTo>
                <a:lnTo>
                  <a:pt x="230" y="645"/>
                </a:lnTo>
                <a:lnTo>
                  <a:pt x="246" y="648"/>
                </a:lnTo>
                <a:lnTo>
                  <a:pt x="261" y="651"/>
                </a:lnTo>
                <a:lnTo>
                  <a:pt x="276" y="655"/>
                </a:lnTo>
                <a:lnTo>
                  <a:pt x="291" y="659"/>
                </a:lnTo>
                <a:lnTo>
                  <a:pt x="306" y="663"/>
                </a:lnTo>
                <a:lnTo>
                  <a:pt x="321" y="668"/>
                </a:lnTo>
                <a:lnTo>
                  <a:pt x="336" y="673"/>
                </a:lnTo>
                <a:lnTo>
                  <a:pt x="351" y="679"/>
                </a:lnTo>
                <a:lnTo>
                  <a:pt x="366" y="685"/>
                </a:lnTo>
                <a:lnTo>
                  <a:pt x="380" y="691"/>
                </a:lnTo>
                <a:lnTo>
                  <a:pt x="394" y="697"/>
                </a:lnTo>
                <a:lnTo>
                  <a:pt x="421" y="711"/>
                </a:lnTo>
                <a:lnTo>
                  <a:pt x="448" y="728"/>
                </a:lnTo>
                <a:lnTo>
                  <a:pt x="461" y="736"/>
                </a:lnTo>
                <a:lnTo>
                  <a:pt x="474" y="744"/>
                </a:lnTo>
                <a:lnTo>
                  <a:pt x="486" y="753"/>
                </a:lnTo>
                <a:lnTo>
                  <a:pt x="498" y="762"/>
                </a:lnTo>
                <a:lnTo>
                  <a:pt x="512" y="771"/>
                </a:lnTo>
                <a:lnTo>
                  <a:pt x="523" y="781"/>
                </a:lnTo>
                <a:lnTo>
                  <a:pt x="547" y="801"/>
                </a:lnTo>
                <a:lnTo>
                  <a:pt x="558" y="811"/>
                </a:lnTo>
                <a:lnTo>
                  <a:pt x="569" y="822"/>
                </a:lnTo>
                <a:lnTo>
                  <a:pt x="579" y="833"/>
                </a:lnTo>
                <a:lnTo>
                  <a:pt x="590" y="844"/>
                </a:lnTo>
                <a:lnTo>
                  <a:pt x="610" y="867"/>
                </a:lnTo>
                <a:lnTo>
                  <a:pt x="619" y="880"/>
                </a:lnTo>
                <a:lnTo>
                  <a:pt x="628" y="892"/>
                </a:lnTo>
                <a:lnTo>
                  <a:pt x="646" y="917"/>
                </a:lnTo>
                <a:lnTo>
                  <a:pt x="655" y="929"/>
                </a:lnTo>
                <a:lnTo>
                  <a:pt x="663" y="942"/>
                </a:lnTo>
                <a:lnTo>
                  <a:pt x="671" y="956"/>
                </a:lnTo>
                <a:lnTo>
                  <a:pt x="679" y="969"/>
                </a:lnTo>
                <a:lnTo>
                  <a:pt x="686" y="983"/>
                </a:lnTo>
                <a:lnTo>
                  <a:pt x="693" y="996"/>
                </a:lnTo>
                <a:lnTo>
                  <a:pt x="699" y="1010"/>
                </a:lnTo>
                <a:lnTo>
                  <a:pt x="706" y="1024"/>
                </a:lnTo>
                <a:lnTo>
                  <a:pt x="712" y="1040"/>
                </a:lnTo>
                <a:lnTo>
                  <a:pt x="717" y="1054"/>
                </a:lnTo>
                <a:lnTo>
                  <a:pt x="722" y="1069"/>
                </a:lnTo>
                <a:lnTo>
                  <a:pt x="727" y="1084"/>
                </a:lnTo>
                <a:lnTo>
                  <a:pt x="731" y="1099"/>
                </a:lnTo>
                <a:lnTo>
                  <a:pt x="736" y="1114"/>
                </a:lnTo>
                <a:lnTo>
                  <a:pt x="739" y="1129"/>
                </a:lnTo>
                <a:lnTo>
                  <a:pt x="743" y="1145"/>
                </a:lnTo>
                <a:lnTo>
                  <a:pt x="746" y="1160"/>
                </a:lnTo>
                <a:lnTo>
                  <a:pt x="748" y="1176"/>
                </a:lnTo>
                <a:lnTo>
                  <a:pt x="750" y="1192"/>
                </a:lnTo>
                <a:lnTo>
                  <a:pt x="752" y="1209"/>
                </a:lnTo>
                <a:lnTo>
                  <a:pt x="754" y="1225"/>
                </a:lnTo>
                <a:lnTo>
                  <a:pt x="755" y="1241"/>
                </a:lnTo>
                <a:lnTo>
                  <a:pt x="755" y="1257"/>
                </a:lnTo>
                <a:lnTo>
                  <a:pt x="756" y="1274"/>
                </a:lnTo>
                <a:lnTo>
                  <a:pt x="755" y="1288"/>
                </a:lnTo>
                <a:lnTo>
                  <a:pt x="755" y="1302"/>
                </a:lnTo>
                <a:lnTo>
                  <a:pt x="754" y="1317"/>
                </a:lnTo>
                <a:lnTo>
                  <a:pt x="753" y="1331"/>
                </a:lnTo>
                <a:lnTo>
                  <a:pt x="752" y="1345"/>
                </a:lnTo>
                <a:lnTo>
                  <a:pt x="750" y="1360"/>
                </a:lnTo>
                <a:lnTo>
                  <a:pt x="746" y="1388"/>
                </a:lnTo>
                <a:lnTo>
                  <a:pt x="740" y="1415"/>
                </a:lnTo>
                <a:lnTo>
                  <a:pt x="733" y="1442"/>
                </a:lnTo>
                <a:lnTo>
                  <a:pt x="725" y="1469"/>
                </a:lnTo>
                <a:lnTo>
                  <a:pt x="721" y="1482"/>
                </a:lnTo>
                <a:lnTo>
                  <a:pt x="716" y="1494"/>
                </a:lnTo>
                <a:lnTo>
                  <a:pt x="706" y="1521"/>
                </a:lnTo>
                <a:lnTo>
                  <a:pt x="695" y="1546"/>
                </a:lnTo>
                <a:lnTo>
                  <a:pt x="690" y="1558"/>
                </a:lnTo>
                <a:lnTo>
                  <a:pt x="683" y="1570"/>
                </a:lnTo>
                <a:lnTo>
                  <a:pt x="670" y="1594"/>
                </a:lnTo>
                <a:lnTo>
                  <a:pt x="655" y="1617"/>
                </a:lnTo>
                <a:lnTo>
                  <a:pt x="640" y="1639"/>
                </a:lnTo>
                <a:lnTo>
                  <a:pt x="624" y="1661"/>
                </a:lnTo>
                <a:lnTo>
                  <a:pt x="616" y="1672"/>
                </a:lnTo>
                <a:lnTo>
                  <a:pt x="608" y="1683"/>
                </a:lnTo>
                <a:lnTo>
                  <a:pt x="599" y="1693"/>
                </a:lnTo>
                <a:lnTo>
                  <a:pt x="590" y="1703"/>
                </a:lnTo>
                <a:lnTo>
                  <a:pt x="581" y="1713"/>
                </a:lnTo>
                <a:lnTo>
                  <a:pt x="572" y="1723"/>
                </a:lnTo>
                <a:lnTo>
                  <a:pt x="552" y="1741"/>
                </a:lnTo>
                <a:lnTo>
                  <a:pt x="532" y="1759"/>
                </a:lnTo>
                <a:lnTo>
                  <a:pt x="512" y="1776"/>
                </a:lnTo>
                <a:lnTo>
                  <a:pt x="489" y="1793"/>
                </a:lnTo>
                <a:lnTo>
                  <a:pt x="467" y="1808"/>
                </a:lnTo>
                <a:lnTo>
                  <a:pt x="456" y="1815"/>
                </a:lnTo>
                <a:lnTo>
                  <a:pt x="444" y="1822"/>
                </a:lnTo>
                <a:lnTo>
                  <a:pt x="421" y="1837"/>
                </a:lnTo>
                <a:lnTo>
                  <a:pt x="396" y="1849"/>
                </a:lnTo>
                <a:lnTo>
                  <a:pt x="372" y="1860"/>
                </a:lnTo>
                <a:lnTo>
                  <a:pt x="346" y="1871"/>
                </a:lnTo>
                <a:lnTo>
                  <a:pt x="320" y="1880"/>
                </a:lnTo>
                <a:lnTo>
                  <a:pt x="294" y="1888"/>
                </a:lnTo>
                <a:lnTo>
                  <a:pt x="280" y="1892"/>
                </a:lnTo>
                <a:lnTo>
                  <a:pt x="267" y="1895"/>
                </a:lnTo>
                <a:lnTo>
                  <a:pt x="253" y="1898"/>
                </a:lnTo>
                <a:lnTo>
                  <a:pt x="240" y="1901"/>
                </a:lnTo>
                <a:lnTo>
                  <a:pt x="0" y="2230"/>
                </a:lnTo>
                <a:lnTo>
                  <a:pt x="244" y="2543"/>
                </a:lnTo>
                <a:lnTo>
                  <a:pt x="274" y="2540"/>
                </a:lnTo>
                <a:lnTo>
                  <a:pt x="304" y="2535"/>
                </a:lnTo>
                <a:lnTo>
                  <a:pt x="333" y="2531"/>
                </a:lnTo>
                <a:lnTo>
                  <a:pt x="363" y="2525"/>
                </a:lnTo>
                <a:lnTo>
                  <a:pt x="392" y="2519"/>
                </a:lnTo>
                <a:lnTo>
                  <a:pt x="420" y="2512"/>
                </a:lnTo>
                <a:lnTo>
                  <a:pt x="449" y="2505"/>
                </a:lnTo>
                <a:lnTo>
                  <a:pt x="477" y="2497"/>
                </a:lnTo>
                <a:lnTo>
                  <a:pt x="505" y="2488"/>
                </a:lnTo>
                <a:lnTo>
                  <a:pt x="533" y="2479"/>
                </a:lnTo>
                <a:lnTo>
                  <a:pt x="560" y="2468"/>
                </a:lnTo>
                <a:lnTo>
                  <a:pt x="587" y="2457"/>
                </a:lnTo>
                <a:lnTo>
                  <a:pt x="614" y="2446"/>
                </a:lnTo>
                <a:lnTo>
                  <a:pt x="640" y="2434"/>
                </a:lnTo>
                <a:lnTo>
                  <a:pt x="666" y="2422"/>
                </a:lnTo>
                <a:lnTo>
                  <a:pt x="693" y="2409"/>
                </a:lnTo>
                <a:lnTo>
                  <a:pt x="718" y="2395"/>
                </a:lnTo>
                <a:lnTo>
                  <a:pt x="743" y="2381"/>
                </a:lnTo>
                <a:lnTo>
                  <a:pt x="768" y="2367"/>
                </a:lnTo>
                <a:lnTo>
                  <a:pt x="792" y="2352"/>
                </a:lnTo>
                <a:lnTo>
                  <a:pt x="816" y="2336"/>
                </a:lnTo>
                <a:lnTo>
                  <a:pt x="841" y="2320"/>
                </a:lnTo>
                <a:lnTo>
                  <a:pt x="864" y="2302"/>
                </a:lnTo>
                <a:lnTo>
                  <a:pt x="887" y="2285"/>
                </a:lnTo>
                <a:lnTo>
                  <a:pt x="909" y="2268"/>
                </a:lnTo>
                <a:lnTo>
                  <a:pt x="931" y="2250"/>
                </a:lnTo>
                <a:lnTo>
                  <a:pt x="952" y="2231"/>
                </a:lnTo>
                <a:lnTo>
                  <a:pt x="973" y="2212"/>
                </a:lnTo>
                <a:lnTo>
                  <a:pt x="995" y="2192"/>
                </a:lnTo>
                <a:lnTo>
                  <a:pt x="1015" y="2172"/>
                </a:lnTo>
                <a:lnTo>
                  <a:pt x="1035" y="2151"/>
                </a:lnTo>
                <a:lnTo>
                  <a:pt x="1054" y="2130"/>
                </a:lnTo>
                <a:lnTo>
                  <a:pt x="1073" y="2109"/>
                </a:lnTo>
                <a:lnTo>
                  <a:pt x="1092" y="2087"/>
                </a:lnTo>
                <a:lnTo>
                  <a:pt x="1110" y="2065"/>
                </a:lnTo>
                <a:lnTo>
                  <a:pt x="1127" y="2042"/>
                </a:lnTo>
                <a:lnTo>
                  <a:pt x="1144" y="2019"/>
                </a:lnTo>
                <a:lnTo>
                  <a:pt x="1161" y="1996"/>
                </a:lnTo>
                <a:lnTo>
                  <a:pt x="1177" y="1971"/>
                </a:lnTo>
                <a:lnTo>
                  <a:pt x="1192" y="1947"/>
                </a:lnTo>
                <a:lnTo>
                  <a:pt x="1207" y="1922"/>
                </a:lnTo>
                <a:lnTo>
                  <a:pt x="1222" y="1898"/>
                </a:lnTo>
                <a:lnTo>
                  <a:pt x="1235" y="1872"/>
                </a:lnTo>
                <a:lnTo>
                  <a:pt x="1249" y="1847"/>
                </a:lnTo>
                <a:lnTo>
                  <a:pt x="1261" y="1820"/>
                </a:lnTo>
                <a:lnTo>
                  <a:pt x="1273" y="1794"/>
                </a:lnTo>
                <a:lnTo>
                  <a:pt x="1285" y="1767"/>
                </a:lnTo>
                <a:lnTo>
                  <a:pt x="1296" y="1741"/>
                </a:lnTo>
                <a:lnTo>
                  <a:pt x="1307" y="1714"/>
                </a:lnTo>
                <a:lnTo>
                  <a:pt x="1316" y="1686"/>
                </a:lnTo>
                <a:lnTo>
                  <a:pt x="1326" y="1657"/>
                </a:lnTo>
                <a:lnTo>
                  <a:pt x="1334" y="1630"/>
                </a:lnTo>
                <a:lnTo>
                  <a:pt x="1342" y="1601"/>
                </a:lnTo>
                <a:lnTo>
                  <a:pt x="1349" y="1573"/>
                </a:lnTo>
                <a:lnTo>
                  <a:pt x="1356" y="1544"/>
                </a:lnTo>
                <a:lnTo>
                  <a:pt x="1361" y="1515"/>
                </a:lnTo>
                <a:lnTo>
                  <a:pt x="1367" y="1485"/>
                </a:lnTo>
                <a:lnTo>
                  <a:pt x="1371" y="1456"/>
                </a:lnTo>
                <a:lnTo>
                  <a:pt x="1375" y="1426"/>
                </a:lnTo>
                <a:lnTo>
                  <a:pt x="1378" y="1396"/>
                </a:lnTo>
                <a:lnTo>
                  <a:pt x="1381" y="1366"/>
                </a:lnTo>
                <a:lnTo>
                  <a:pt x="1383" y="1335"/>
                </a:lnTo>
                <a:lnTo>
                  <a:pt x="1384" y="1304"/>
                </a:lnTo>
                <a:lnTo>
                  <a:pt x="1384" y="1274"/>
                </a:lnTo>
                <a:lnTo>
                  <a:pt x="1384" y="1241"/>
                </a:lnTo>
                <a:lnTo>
                  <a:pt x="1382" y="1208"/>
                </a:lnTo>
                <a:lnTo>
                  <a:pt x="1380" y="1175"/>
                </a:lnTo>
                <a:lnTo>
                  <a:pt x="1377" y="1143"/>
                </a:lnTo>
                <a:lnTo>
                  <a:pt x="1374" y="1111"/>
                </a:lnTo>
                <a:lnTo>
                  <a:pt x="1369" y="1080"/>
                </a:lnTo>
                <a:lnTo>
                  <a:pt x="1364" y="1048"/>
                </a:lnTo>
                <a:lnTo>
                  <a:pt x="1358" y="1016"/>
                </a:lnTo>
                <a:lnTo>
                  <a:pt x="1351" y="986"/>
                </a:lnTo>
                <a:lnTo>
                  <a:pt x="1344" y="955"/>
                </a:lnTo>
                <a:lnTo>
                  <a:pt x="1336" y="925"/>
                </a:lnTo>
                <a:lnTo>
                  <a:pt x="1327" y="895"/>
                </a:lnTo>
                <a:lnTo>
                  <a:pt x="1317" y="864"/>
                </a:lnTo>
                <a:lnTo>
                  <a:pt x="1307" y="835"/>
                </a:lnTo>
                <a:lnTo>
                  <a:pt x="1295" y="806"/>
                </a:lnTo>
                <a:lnTo>
                  <a:pt x="1283" y="778"/>
                </a:lnTo>
                <a:lnTo>
                  <a:pt x="1270" y="749"/>
                </a:lnTo>
                <a:lnTo>
                  <a:pt x="1257" y="721"/>
                </a:lnTo>
                <a:lnTo>
                  <a:pt x="1244" y="693"/>
                </a:lnTo>
                <a:lnTo>
                  <a:pt x="1229" y="666"/>
                </a:lnTo>
                <a:lnTo>
                  <a:pt x="1214" y="639"/>
                </a:lnTo>
                <a:lnTo>
                  <a:pt x="1199" y="613"/>
                </a:lnTo>
                <a:lnTo>
                  <a:pt x="1182" y="587"/>
                </a:lnTo>
                <a:lnTo>
                  <a:pt x="1165" y="561"/>
                </a:lnTo>
                <a:lnTo>
                  <a:pt x="1148" y="535"/>
                </a:lnTo>
                <a:lnTo>
                  <a:pt x="1129" y="511"/>
                </a:lnTo>
                <a:lnTo>
                  <a:pt x="1110" y="487"/>
                </a:lnTo>
                <a:lnTo>
                  <a:pt x="1091" y="463"/>
                </a:lnTo>
                <a:lnTo>
                  <a:pt x="1071" y="440"/>
                </a:lnTo>
                <a:lnTo>
                  <a:pt x="1051" y="417"/>
                </a:lnTo>
                <a:lnTo>
                  <a:pt x="1030" y="394"/>
                </a:lnTo>
                <a:lnTo>
                  <a:pt x="1009" y="372"/>
                </a:lnTo>
                <a:lnTo>
                  <a:pt x="987" y="351"/>
                </a:lnTo>
                <a:lnTo>
                  <a:pt x="964" y="330"/>
                </a:lnTo>
                <a:lnTo>
                  <a:pt x="941" y="310"/>
                </a:lnTo>
                <a:lnTo>
                  <a:pt x="918" y="290"/>
                </a:lnTo>
                <a:lnTo>
                  <a:pt x="894" y="271"/>
                </a:lnTo>
                <a:lnTo>
                  <a:pt x="870" y="253"/>
                </a:lnTo>
                <a:lnTo>
                  <a:pt x="845" y="234"/>
                </a:lnTo>
                <a:lnTo>
                  <a:pt x="819" y="217"/>
                </a:lnTo>
                <a:lnTo>
                  <a:pt x="793" y="200"/>
                </a:lnTo>
                <a:lnTo>
                  <a:pt x="767" y="184"/>
                </a:lnTo>
                <a:lnTo>
                  <a:pt x="741" y="168"/>
                </a:lnTo>
                <a:lnTo>
                  <a:pt x="714" y="153"/>
                </a:lnTo>
                <a:lnTo>
                  <a:pt x="687" y="139"/>
                </a:lnTo>
                <a:lnTo>
                  <a:pt x="658" y="125"/>
                </a:lnTo>
                <a:lnTo>
                  <a:pt x="630" y="112"/>
                </a:lnTo>
                <a:lnTo>
                  <a:pt x="602" y="100"/>
                </a:lnTo>
                <a:lnTo>
                  <a:pt x="573" y="88"/>
                </a:lnTo>
                <a:lnTo>
                  <a:pt x="544" y="76"/>
                </a:lnTo>
                <a:lnTo>
                  <a:pt x="515" y="66"/>
                </a:lnTo>
                <a:lnTo>
                  <a:pt x="484" y="56"/>
                </a:lnTo>
                <a:lnTo>
                  <a:pt x="454" y="48"/>
                </a:lnTo>
                <a:lnTo>
                  <a:pt x="424" y="39"/>
                </a:lnTo>
                <a:lnTo>
                  <a:pt x="394" y="32"/>
                </a:lnTo>
                <a:lnTo>
                  <a:pt x="363" y="25"/>
                </a:lnTo>
                <a:lnTo>
                  <a:pt x="331" y="19"/>
                </a:lnTo>
                <a:lnTo>
                  <a:pt x="299" y="14"/>
                </a:lnTo>
                <a:lnTo>
                  <a:pt x="268" y="10"/>
                </a:lnTo>
                <a:lnTo>
                  <a:pt x="236" y="6"/>
                </a:lnTo>
                <a:lnTo>
                  <a:pt x="204" y="3"/>
                </a:lnTo>
                <a:lnTo>
                  <a:pt x="170" y="1"/>
                </a:lnTo>
                <a:lnTo>
                  <a:pt x="138" y="0"/>
                </a:lnTo>
                <a:lnTo>
                  <a:pt x="105" y="0"/>
                </a:lnTo>
                <a:lnTo>
                  <a:pt x="340" y="337"/>
                </a:lnTo>
                <a:lnTo>
                  <a:pt x="114" y="635"/>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Freeform 5"/>
          <p:cNvSpPr>
            <a:spLocks noChangeAspect="1"/>
          </p:cNvSpPr>
          <p:nvPr/>
        </p:nvSpPr>
        <p:spPr bwMode="auto">
          <a:xfrm>
            <a:off x="4771037" y="2829440"/>
            <a:ext cx="962854" cy="1775589"/>
          </a:xfrm>
          <a:custGeom>
            <a:avLst/>
            <a:gdLst>
              <a:gd name="T0" fmla="*/ 1218 w 1379"/>
              <a:gd name="T1" fmla="*/ 1901 h 2543"/>
              <a:gd name="T2" fmla="*/ 1155 w 1379"/>
              <a:gd name="T3" fmla="*/ 1892 h 2543"/>
              <a:gd name="T4" fmla="*/ 1095 w 1379"/>
              <a:gd name="T5" fmla="*/ 1877 h 2543"/>
              <a:gd name="T6" fmla="*/ 1038 w 1379"/>
              <a:gd name="T7" fmla="*/ 1856 h 2543"/>
              <a:gd name="T8" fmla="*/ 969 w 1379"/>
              <a:gd name="T9" fmla="*/ 1821 h 2543"/>
              <a:gd name="T10" fmla="*/ 918 w 1379"/>
              <a:gd name="T11" fmla="*/ 1789 h 2543"/>
              <a:gd name="T12" fmla="*/ 858 w 1379"/>
              <a:gd name="T13" fmla="*/ 1743 h 2543"/>
              <a:gd name="T14" fmla="*/ 805 w 1379"/>
              <a:gd name="T15" fmla="*/ 1690 h 2543"/>
              <a:gd name="T16" fmla="*/ 759 w 1379"/>
              <a:gd name="T17" fmla="*/ 1630 h 2543"/>
              <a:gd name="T18" fmla="*/ 720 w 1379"/>
              <a:gd name="T19" fmla="*/ 1566 h 2543"/>
              <a:gd name="T20" fmla="*/ 687 w 1379"/>
              <a:gd name="T21" fmla="*/ 1496 h 2543"/>
              <a:gd name="T22" fmla="*/ 668 w 1379"/>
              <a:gd name="T23" fmla="*/ 1438 h 2543"/>
              <a:gd name="T24" fmla="*/ 652 w 1379"/>
              <a:gd name="T25" fmla="*/ 1362 h 2543"/>
              <a:gd name="T26" fmla="*/ 645 w 1379"/>
              <a:gd name="T27" fmla="*/ 1282 h 2543"/>
              <a:gd name="T28" fmla="*/ 648 w 1379"/>
              <a:gd name="T29" fmla="*/ 1197 h 2543"/>
              <a:gd name="T30" fmla="*/ 659 w 1379"/>
              <a:gd name="T31" fmla="*/ 1129 h 2543"/>
              <a:gd name="T32" fmla="*/ 686 w 1379"/>
              <a:gd name="T33" fmla="*/ 1039 h 2543"/>
              <a:gd name="T34" fmla="*/ 725 w 1379"/>
              <a:gd name="T35" fmla="*/ 955 h 2543"/>
              <a:gd name="T36" fmla="*/ 768 w 1379"/>
              <a:gd name="T37" fmla="*/ 889 h 2543"/>
              <a:gd name="T38" fmla="*/ 836 w 1379"/>
              <a:gd name="T39" fmla="*/ 810 h 2543"/>
              <a:gd name="T40" fmla="*/ 906 w 1379"/>
              <a:gd name="T41" fmla="*/ 751 h 2543"/>
              <a:gd name="T42" fmla="*/ 971 w 1379"/>
              <a:gd name="T43" fmla="*/ 707 h 2543"/>
              <a:gd name="T44" fmla="*/ 1056 w 1379"/>
              <a:gd name="T45" fmla="*/ 668 h 2543"/>
              <a:gd name="T46" fmla="*/ 1132 w 1379"/>
              <a:gd name="T47" fmla="*/ 645 h 2543"/>
              <a:gd name="T48" fmla="*/ 1076 w 1379"/>
              <a:gd name="T49" fmla="*/ 7 h 2543"/>
              <a:gd name="T50" fmla="*/ 959 w 1379"/>
              <a:gd name="T51" fmla="*/ 31 h 2543"/>
              <a:gd name="T52" fmla="*/ 847 w 1379"/>
              <a:gd name="T53" fmla="*/ 65 h 2543"/>
              <a:gd name="T54" fmla="*/ 740 w 1379"/>
              <a:gd name="T55" fmla="*/ 109 h 2543"/>
              <a:gd name="T56" fmla="*/ 638 w 1379"/>
              <a:gd name="T57" fmla="*/ 162 h 2543"/>
              <a:gd name="T58" fmla="*/ 541 w 1379"/>
              <a:gd name="T59" fmla="*/ 223 h 2543"/>
              <a:gd name="T60" fmla="*/ 451 w 1379"/>
              <a:gd name="T61" fmla="*/ 294 h 2543"/>
              <a:gd name="T62" fmla="*/ 367 w 1379"/>
              <a:gd name="T63" fmla="*/ 371 h 2543"/>
              <a:gd name="T64" fmla="*/ 291 w 1379"/>
              <a:gd name="T65" fmla="*/ 456 h 2543"/>
              <a:gd name="T66" fmla="*/ 222 w 1379"/>
              <a:gd name="T67" fmla="*/ 546 h 2543"/>
              <a:gd name="T68" fmla="*/ 162 w 1379"/>
              <a:gd name="T69" fmla="*/ 644 h 2543"/>
              <a:gd name="T70" fmla="*/ 110 w 1379"/>
              <a:gd name="T71" fmla="*/ 747 h 2543"/>
              <a:gd name="T72" fmla="*/ 67 w 1379"/>
              <a:gd name="T73" fmla="*/ 855 h 2543"/>
              <a:gd name="T74" fmla="*/ 35 w 1379"/>
              <a:gd name="T75" fmla="*/ 968 h 2543"/>
              <a:gd name="T76" fmla="*/ 13 w 1379"/>
              <a:gd name="T77" fmla="*/ 1084 h 2543"/>
              <a:gd name="T78" fmla="*/ 2 w 1379"/>
              <a:gd name="T79" fmla="*/ 1205 h 2543"/>
              <a:gd name="T80" fmla="*/ 2 w 1379"/>
              <a:gd name="T81" fmla="*/ 1331 h 2543"/>
              <a:gd name="T82" fmla="*/ 15 w 1379"/>
              <a:gd name="T83" fmla="*/ 1459 h 2543"/>
              <a:gd name="T84" fmla="*/ 40 w 1379"/>
              <a:gd name="T85" fmla="*/ 1584 h 2543"/>
              <a:gd name="T86" fmla="*/ 77 w 1379"/>
              <a:gd name="T87" fmla="*/ 1704 h 2543"/>
              <a:gd name="T88" fmla="*/ 126 w 1379"/>
              <a:gd name="T89" fmla="*/ 1817 h 2543"/>
              <a:gd name="T90" fmla="*/ 185 w 1379"/>
              <a:gd name="T91" fmla="*/ 1926 h 2543"/>
              <a:gd name="T92" fmla="*/ 254 w 1379"/>
              <a:gd name="T93" fmla="*/ 2028 h 2543"/>
              <a:gd name="T94" fmla="*/ 332 w 1379"/>
              <a:gd name="T95" fmla="*/ 2122 h 2543"/>
              <a:gd name="T96" fmla="*/ 419 w 1379"/>
              <a:gd name="T97" fmla="*/ 2209 h 2543"/>
              <a:gd name="T98" fmla="*/ 512 w 1379"/>
              <a:gd name="T99" fmla="*/ 2287 h 2543"/>
              <a:gd name="T100" fmla="*/ 614 w 1379"/>
              <a:gd name="T101" fmla="*/ 2356 h 2543"/>
              <a:gd name="T102" fmla="*/ 723 w 1379"/>
              <a:gd name="T103" fmla="*/ 2415 h 2543"/>
              <a:gd name="T104" fmla="*/ 836 w 1379"/>
              <a:gd name="T105" fmla="*/ 2465 h 2543"/>
              <a:gd name="T106" fmla="*/ 956 w 1379"/>
              <a:gd name="T107" fmla="*/ 2502 h 2543"/>
              <a:gd name="T108" fmla="*/ 1081 w 1379"/>
              <a:gd name="T109" fmla="*/ 2528 h 2543"/>
              <a:gd name="T110" fmla="*/ 1209 w 1379"/>
              <a:gd name="T111" fmla="*/ 2541 h 2543"/>
              <a:gd name="T112" fmla="*/ 1266 w 1379"/>
              <a:gd name="T113" fmla="*/ 1904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9" h="2543">
                <a:moveTo>
                  <a:pt x="1266" y="1904"/>
                </a:moveTo>
                <a:lnTo>
                  <a:pt x="1250" y="1904"/>
                </a:lnTo>
                <a:lnTo>
                  <a:pt x="1234" y="1903"/>
                </a:lnTo>
                <a:lnTo>
                  <a:pt x="1218" y="1901"/>
                </a:lnTo>
                <a:lnTo>
                  <a:pt x="1202" y="1900"/>
                </a:lnTo>
                <a:lnTo>
                  <a:pt x="1186" y="1897"/>
                </a:lnTo>
                <a:lnTo>
                  <a:pt x="1170" y="1895"/>
                </a:lnTo>
                <a:lnTo>
                  <a:pt x="1155" y="1892"/>
                </a:lnTo>
                <a:lnTo>
                  <a:pt x="1140" y="1889"/>
                </a:lnTo>
                <a:lnTo>
                  <a:pt x="1125" y="1885"/>
                </a:lnTo>
                <a:lnTo>
                  <a:pt x="1110" y="1881"/>
                </a:lnTo>
                <a:lnTo>
                  <a:pt x="1095" y="1877"/>
                </a:lnTo>
                <a:lnTo>
                  <a:pt x="1081" y="1872"/>
                </a:lnTo>
                <a:lnTo>
                  <a:pt x="1066" y="1867"/>
                </a:lnTo>
                <a:lnTo>
                  <a:pt x="1052" y="1861"/>
                </a:lnTo>
                <a:lnTo>
                  <a:pt x="1038" y="1856"/>
                </a:lnTo>
                <a:lnTo>
                  <a:pt x="1023" y="1850"/>
                </a:lnTo>
                <a:lnTo>
                  <a:pt x="995" y="1837"/>
                </a:lnTo>
                <a:lnTo>
                  <a:pt x="982" y="1830"/>
                </a:lnTo>
                <a:lnTo>
                  <a:pt x="969" y="1821"/>
                </a:lnTo>
                <a:lnTo>
                  <a:pt x="956" y="1814"/>
                </a:lnTo>
                <a:lnTo>
                  <a:pt x="943" y="1806"/>
                </a:lnTo>
                <a:lnTo>
                  <a:pt x="930" y="1798"/>
                </a:lnTo>
                <a:lnTo>
                  <a:pt x="918" y="1789"/>
                </a:lnTo>
                <a:lnTo>
                  <a:pt x="894" y="1772"/>
                </a:lnTo>
                <a:lnTo>
                  <a:pt x="882" y="1762"/>
                </a:lnTo>
                <a:lnTo>
                  <a:pt x="869" y="1753"/>
                </a:lnTo>
                <a:lnTo>
                  <a:pt x="858" y="1743"/>
                </a:lnTo>
                <a:lnTo>
                  <a:pt x="847" y="1733"/>
                </a:lnTo>
                <a:lnTo>
                  <a:pt x="836" y="1722"/>
                </a:lnTo>
                <a:lnTo>
                  <a:pt x="826" y="1712"/>
                </a:lnTo>
                <a:lnTo>
                  <a:pt x="805" y="1690"/>
                </a:lnTo>
                <a:lnTo>
                  <a:pt x="795" y="1679"/>
                </a:lnTo>
                <a:lnTo>
                  <a:pt x="786" y="1667"/>
                </a:lnTo>
                <a:lnTo>
                  <a:pt x="768" y="1642"/>
                </a:lnTo>
                <a:lnTo>
                  <a:pt x="759" y="1630"/>
                </a:lnTo>
                <a:lnTo>
                  <a:pt x="750" y="1618"/>
                </a:lnTo>
                <a:lnTo>
                  <a:pt x="734" y="1592"/>
                </a:lnTo>
                <a:lnTo>
                  <a:pt x="727" y="1579"/>
                </a:lnTo>
                <a:lnTo>
                  <a:pt x="720" y="1566"/>
                </a:lnTo>
                <a:lnTo>
                  <a:pt x="705" y="1539"/>
                </a:lnTo>
                <a:lnTo>
                  <a:pt x="699" y="1525"/>
                </a:lnTo>
                <a:lnTo>
                  <a:pt x="693" y="1511"/>
                </a:lnTo>
                <a:lnTo>
                  <a:pt x="687" y="1496"/>
                </a:lnTo>
                <a:lnTo>
                  <a:pt x="682" y="1482"/>
                </a:lnTo>
                <a:lnTo>
                  <a:pt x="677" y="1467"/>
                </a:lnTo>
                <a:lnTo>
                  <a:pt x="672" y="1452"/>
                </a:lnTo>
                <a:lnTo>
                  <a:pt x="668" y="1438"/>
                </a:lnTo>
                <a:lnTo>
                  <a:pt x="664" y="1423"/>
                </a:lnTo>
                <a:lnTo>
                  <a:pt x="660" y="1408"/>
                </a:lnTo>
                <a:lnTo>
                  <a:pt x="657" y="1393"/>
                </a:lnTo>
                <a:lnTo>
                  <a:pt x="652" y="1362"/>
                </a:lnTo>
                <a:lnTo>
                  <a:pt x="648" y="1329"/>
                </a:lnTo>
                <a:lnTo>
                  <a:pt x="646" y="1314"/>
                </a:lnTo>
                <a:lnTo>
                  <a:pt x="645" y="1298"/>
                </a:lnTo>
                <a:lnTo>
                  <a:pt x="645" y="1282"/>
                </a:lnTo>
                <a:lnTo>
                  <a:pt x="645" y="1266"/>
                </a:lnTo>
                <a:lnTo>
                  <a:pt x="645" y="1238"/>
                </a:lnTo>
                <a:lnTo>
                  <a:pt x="647" y="1210"/>
                </a:lnTo>
                <a:lnTo>
                  <a:pt x="648" y="1197"/>
                </a:lnTo>
                <a:lnTo>
                  <a:pt x="650" y="1182"/>
                </a:lnTo>
                <a:lnTo>
                  <a:pt x="654" y="1155"/>
                </a:lnTo>
                <a:lnTo>
                  <a:pt x="656" y="1142"/>
                </a:lnTo>
                <a:lnTo>
                  <a:pt x="659" y="1129"/>
                </a:lnTo>
                <a:lnTo>
                  <a:pt x="665" y="1103"/>
                </a:lnTo>
                <a:lnTo>
                  <a:pt x="673" y="1077"/>
                </a:lnTo>
                <a:lnTo>
                  <a:pt x="681" y="1052"/>
                </a:lnTo>
                <a:lnTo>
                  <a:pt x="686" y="1039"/>
                </a:lnTo>
                <a:lnTo>
                  <a:pt x="690" y="1026"/>
                </a:lnTo>
                <a:lnTo>
                  <a:pt x="701" y="1002"/>
                </a:lnTo>
                <a:lnTo>
                  <a:pt x="712" y="978"/>
                </a:lnTo>
                <a:lnTo>
                  <a:pt x="725" y="955"/>
                </a:lnTo>
                <a:lnTo>
                  <a:pt x="739" y="932"/>
                </a:lnTo>
                <a:lnTo>
                  <a:pt x="753" y="910"/>
                </a:lnTo>
                <a:lnTo>
                  <a:pt x="760" y="900"/>
                </a:lnTo>
                <a:lnTo>
                  <a:pt x="768" y="889"/>
                </a:lnTo>
                <a:lnTo>
                  <a:pt x="783" y="867"/>
                </a:lnTo>
                <a:lnTo>
                  <a:pt x="800" y="847"/>
                </a:lnTo>
                <a:lnTo>
                  <a:pt x="817" y="828"/>
                </a:lnTo>
                <a:lnTo>
                  <a:pt x="836" y="810"/>
                </a:lnTo>
                <a:lnTo>
                  <a:pt x="854" y="792"/>
                </a:lnTo>
                <a:lnTo>
                  <a:pt x="874" y="775"/>
                </a:lnTo>
                <a:lnTo>
                  <a:pt x="895" y="759"/>
                </a:lnTo>
                <a:lnTo>
                  <a:pt x="906" y="751"/>
                </a:lnTo>
                <a:lnTo>
                  <a:pt x="916" y="743"/>
                </a:lnTo>
                <a:lnTo>
                  <a:pt x="938" y="729"/>
                </a:lnTo>
                <a:lnTo>
                  <a:pt x="960" y="715"/>
                </a:lnTo>
                <a:lnTo>
                  <a:pt x="971" y="707"/>
                </a:lnTo>
                <a:lnTo>
                  <a:pt x="983" y="701"/>
                </a:lnTo>
                <a:lnTo>
                  <a:pt x="1006" y="689"/>
                </a:lnTo>
                <a:lnTo>
                  <a:pt x="1030" y="678"/>
                </a:lnTo>
                <a:lnTo>
                  <a:pt x="1056" y="668"/>
                </a:lnTo>
                <a:lnTo>
                  <a:pt x="1068" y="664"/>
                </a:lnTo>
                <a:lnTo>
                  <a:pt x="1081" y="659"/>
                </a:lnTo>
                <a:lnTo>
                  <a:pt x="1106" y="651"/>
                </a:lnTo>
                <a:lnTo>
                  <a:pt x="1132" y="645"/>
                </a:lnTo>
                <a:lnTo>
                  <a:pt x="1379" y="313"/>
                </a:lnTo>
                <a:lnTo>
                  <a:pt x="1135" y="0"/>
                </a:lnTo>
                <a:lnTo>
                  <a:pt x="1105" y="3"/>
                </a:lnTo>
                <a:lnTo>
                  <a:pt x="1076" y="7"/>
                </a:lnTo>
                <a:lnTo>
                  <a:pt x="1046" y="12"/>
                </a:lnTo>
                <a:lnTo>
                  <a:pt x="1016" y="18"/>
                </a:lnTo>
                <a:lnTo>
                  <a:pt x="988" y="24"/>
                </a:lnTo>
                <a:lnTo>
                  <a:pt x="959" y="31"/>
                </a:lnTo>
                <a:lnTo>
                  <a:pt x="931" y="39"/>
                </a:lnTo>
                <a:lnTo>
                  <a:pt x="903" y="47"/>
                </a:lnTo>
                <a:lnTo>
                  <a:pt x="874" y="56"/>
                </a:lnTo>
                <a:lnTo>
                  <a:pt x="847" y="65"/>
                </a:lnTo>
                <a:lnTo>
                  <a:pt x="820" y="76"/>
                </a:lnTo>
                <a:lnTo>
                  <a:pt x="793" y="87"/>
                </a:lnTo>
                <a:lnTo>
                  <a:pt x="766" y="98"/>
                </a:lnTo>
                <a:lnTo>
                  <a:pt x="740" y="109"/>
                </a:lnTo>
                <a:lnTo>
                  <a:pt x="713" y="122"/>
                </a:lnTo>
                <a:lnTo>
                  <a:pt x="688" y="135"/>
                </a:lnTo>
                <a:lnTo>
                  <a:pt x="663" y="148"/>
                </a:lnTo>
                <a:lnTo>
                  <a:pt x="638" y="162"/>
                </a:lnTo>
                <a:lnTo>
                  <a:pt x="613" y="177"/>
                </a:lnTo>
                <a:lnTo>
                  <a:pt x="589" y="192"/>
                </a:lnTo>
                <a:lnTo>
                  <a:pt x="565" y="207"/>
                </a:lnTo>
                <a:lnTo>
                  <a:pt x="541" y="223"/>
                </a:lnTo>
                <a:lnTo>
                  <a:pt x="518" y="241"/>
                </a:lnTo>
                <a:lnTo>
                  <a:pt x="495" y="258"/>
                </a:lnTo>
                <a:lnTo>
                  <a:pt x="473" y="276"/>
                </a:lnTo>
                <a:lnTo>
                  <a:pt x="451" y="294"/>
                </a:lnTo>
                <a:lnTo>
                  <a:pt x="430" y="312"/>
                </a:lnTo>
                <a:lnTo>
                  <a:pt x="409" y="331"/>
                </a:lnTo>
                <a:lnTo>
                  <a:pt x="387" y="351"/>
                </a:lnTo>
                <a:lnTo>
                  <a:pt x="367" y="371"/>
                </a:lnTo>
                <a:lnTo>
                  <a:pt x="347" y="392"/>
                </a:lnTo>
                <a:lnTo>
                  <a:pt x="328" y="413"/>
                </a:lnTo>
                <a:lnTo>
                  <a:pt x="309" y="434"/>
                </a:lnTo>
                <a:lnTo>
                  <a:pt x="291" y="456"/>
                </a:lnTo>
                <a:lnTo>
                  <a:pt x="273" y="478"/>
                </a:lnTo>
                <a:lnTo>
                  <a:pt x="256" y="500"/>
                </a:lnTo>
                <a:lnTo>
                  <a:pt x="238" y="523"/>
                </a:lnTo>
                <a:lnTo>
                  <a:pt x="222" y="546"/>
                </a:lnTo>
                <a:lnTo>
                  <a:pt x="206" y="571"/>
                </a:lnTo>
                <a:lnTo>
                  <a:pt x="191" y="595"/>
                </a:lnTo>
                <a:lnTo>
                  <a:pt x="176" y="619"/>
                </a:lnTo>
                <a:lnTo>
                  <a:pt x="162" y="644"/>
                </a:lnTo>
                <a:lnTo>
                  <a:pt x="148" y="669"/>
                </a:lnTo>
                <a:lnTo>
                  <a:pt x="135" y="695"/>
                </a:lnTo>
                <a:lnTo>
                  <a:pt x="122" y="721"/>
                </a:lnTo>
                <a:lnTo>
                  <a:pt x="110" y="747"/>
                </a:lnTo>
                <a:lnTo>
                  <a:pt x="99" y="774"/>
                </a:lnTo>
                <a:lnTo>
                  <a:pt x="88" y="800"/>
                </a:lnTo>
                <a:lnTo>
                  <a:pt x="77" y="827"/>
                </a:lnTo>
                <a:lnTo>
                  <a:pt x="67" y="855"/>
                </a:lnTo>
                <a:lnTo>
                  <a:pt x="58" y="883"/>
                </a:lnTo>
                <a:lnTo>
                  <a:pt x="50" y="911"/>
                </a:lnTo>
                <a:lnTo>
                  <a:pt x="42" y="939"/>
                </a:lnTo>
                <a:lnTo>
                  <a:pt x="35" y="968"/>
                </a:lnTo>
                <a:lnTo>
                  <a:pt x="28" y="996"/>
                </a:lnTo>
                <a:lnTo>
                  <a:pt x="23" y="1025"/>
                </a:lnTo>
                <a:lnTo>
                  <a:pt x="17" y="1055"/>
                </a:lnTo>
                <a:lnTo>
                  <a:pt x="13" y="1084"/>
                </a:lnTo>
                <a:lnTo>
                  <a:pt x="9" y="1114"/>
                </a:lnTo>
                <a:lnTo>
                  <a:pt x="6" y="1144"/>
                </a:lnTo>
                <a:lnTo>
                  <a:pt x="3" y="1174"/>
                </a:lnTo>
                <a:lnTo>
                  <a:pt x="2" y="1205"/>
                </a:lnTo>
                <a:lnTo>
                  <a:pt x="0" y="1235"/>
                </a:lnTo>
                <a:lnTo>
                  <a:pt x="0" y="1266"/>
                </a:lnTo>
                <a:lnTo>
                  <a:pt x="1" y="1298"/>
                </a:lnTo>
                <a:lnTo>
                  <a:pt x="2" y="1331"/>
                </a:lnTo>
                <a:lnTo>
                  <a:pt x="4" y="1364"/>
                </a:lnTo>
                <a:lnTo>
                  <a:pt x="7" y="1396"/>
                </a:lnTo>
                <a:lnTo>
                  <a:pt x="10" y="1428"/>
                </a:lnTo>
                <a:lnTo>
                  <a:pt x="15" y="1459"/>
                </a:lnTo>
                <a:lnTo>
                  <a:pt x="20" y="1491"/>
                </a:lnTo>
                <a:lnTo>
                  <a:pt x="26" y="1523"/>
                </a:lnTo>
                <a:lnTo>
                  <a:pt x="33" y="1553"/>
                </a:lnTo>
                <a:lnTo>
                  <a:pt x="40" y="1584"/>
                </a:lnTo>
                <a:lnTo>
                  <a:pt x="48" y="1614"/>
                </a:lnTo>
                <a:lnTo>
                  <a:pt x="57" y="1644"/>
                </a:lnTo>
                <a:lnTo>
                  <a:pt x="67" y="1674"/>
                </a:lnTo>
                <a:lnTo>
                  <a:pt x="77" y="1704"/>
                </a:lnTo>
                <a:lnTo>
                  <a:pt x="89" y="1733"/>
                </a:lnTo>
                <a:lnTo>
                  <a:pt x="101" y="1761"/>
                </a:lnTo>
                <a:lnTo>
                  <a:pt x="113" y="1789"/>
                </a:lnTo>
                <a:lnTo>
                  <a:pt x="126" y="1817"/>
                </a:lnTo>
                <a:lnTo>
                  <a:pt x="140" y="1846"/>
                </a:lnTo>
                <a:lnTo>
                  <a:pt x="154" y="1873"/>
                </a:lnTo>
                <a:lnTo>
                  <a:pt x="169" y="1900"/>
                </a:lnTo>
                <a:lnTo>
                  <a:pt x="185" y="1926"/>
                </a:lnTo>
                <a:lnTo>
                  <a:pt x="201" y="1952"/>
                </a:lnTo>
                <a:lnTo>
                  <a:pt x="218" y="1977"/>
                </a:lnTo>
                <a:lnTo>
                  <a:pt x="235" y="2003"/>
                </a:lnTo>
                <a:lnTo>
                  <a:pt x="254" y="2028"/>
                </a:lnTo>
                <a:lnTo>
                  <a:pt x="273" y="2052"/>
                </a:lnTo>
                <a:lnTo>
                  <a:pt x="292" y="2076"/>
                </a:lnTo>
                <a:lnTo>
                  <a:pt x="311" y="2099"/>
                </a:lnTo>
                <a:lnTo>
                  <a:pt x="332" y="2122"/>
                </a:lnTo>
                <a:lnTo>
                  <a:pt x="352" y="2145"/>
                </a:lnTo>
                <a:lnTo>
                  <a:pt x="374" y="2167"/>
                </a:lnTo>
                <a:lnTo>
                  <a:pt x="395" y="2188"/>
                </a:lnTo>
                <a:lnTo>
                  <a:pt x="419" y="2209"/>
                </a:lnTo>
                <a:lnTo>
                  <a:pt x="441" y="2229"/>
                </a:lnTo>
                <a:lnTo>
                  <a:pt x="464" y="2249"/>
                </a:lnTo>
                <a:lnTo>
                  <a:pt x="488" y="2268"/>
                </a:lnTo>
                <a:lnTo>
                  <a:pt x="512" y="2287"/>
                </a:lnTo>
                <a:lnTo>
                  <a:pt x="537" y="2306"/>
                </a:lnTo>
                <a:lnTo>
                  <a:pt x="563" y="2323"/>
                </a:lnTo>
                <a:lnTo>
                  <a:pt x="588" y="2340"/>
                </a:lnTo>
                <a:lnTo>
                  <a:pt x="614" y="2356"/>
                </a:lnTo>
                <a:lnTo>
                  <a:pt x="641" y="2372"/>
                </a:lnTo>
                <a:lnTo>
                  <a:pt x="667" y="2387"/>
                </a:lnTo>
                <a:lnTo>
                  <a:pt x="694" y="2401"/>
                </a:lnTo>
                <a:lnTo>
                  <a:pt x="723" y="2415"/>
                </a:lnTo>
                <a:lnTo>
                  <a:pt x="751" y="2428"/>
                </a:lnTo>
                <a:lnTo>
                  <a:pt x="779" y="2441"/>
                </a:lnTo>
                <a:lnTo>
                  <a:pt x="808" y="2452"/>
                </a:lnTo>
                <a:lnTo>
                  <a:pt x="836" y="2465"/>
                </a:lnTo>
                <a:lnTo>
                  <a:pt x="866" y="2475"/>
                </a:lnTo>
                <a:lnTo>
                  <a:pt x="896" y="2485"/>
                </a:lnTo>
                <a:lnTo>
                  <a:pt x="926" y="2494"/>
                </a:lnTo>
                <a:lnTo>
                  <a:pt x="956" y="2502"/>
                </a:lnTo>
                <a:lnTo>
                  <a:pt x="987" y="2510"/>
                </a:lnTo>
                <a:lnTo>
                  <a:pt x="1017" y="2516"/>
                </a:lnTo>
                <a:lnTo>
                  <a:pt x="1049" y="2522"/>
                </a:lnTo>
                <a:lnTo>
                  <a:pt x="1081" y="2528"/>
                </a:lnTo>
                <a:lnTo>
                  <a:pt x="1112" y="2532"/>
                </a:lnTo>
                <a:lnTo>
                  <a:pt x="1144" y="2536"/>
                </a:lnTo>
                <a:lnTo>
                  <a:pt x="1176" y="2539"/>
                </a:lnTo>
                <a:lnTo>
                  <a:pt x="1209" y="2541"/>
                </a:lnTo>
                <a:lnTo>
                  <a:pt x="1241" y="2543"/>
                </a:lnTo>
                <a:lnTo>
                  <a:pt x="1274" y="2543"/>
                </a:lnTo>
                <a:lnTo>
                  <a:pt x="1039" y="2206"/>
                </a:lnTo>
                <a:lnTo>
                  <a:pt x="1266" y="190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dirty="0"/>
              <a:t>游戏主菜单</a:t>
            </a:r>
            <a:r>
              <a:rPr lang="zh-CN" altLang="en-US" dirty="0"/>
              <a:t>设计</a:t>
            </a:r>
            <a:endParaRPr lang="zh-CN" altLang="en-US" dirty="0"/>
          </a:p>
        </p:txBody>
      </p:sp>
      <p:sp>
        <p:nvSpPr>
          <p:cNvPr id="14" name="AutoShape 4"/>
          <p:cNvSpPr>
            <a:spLocks noChangeArrowheads="1"/>
          </p:cNvSpPr>
          <p:nvPr/>
        </p:nvSpPr>
        <p:spPr bwMode="auto">
          <a:xfrm>
            <a:off x="1398635" y="2158692"/>
            <a:ext cx="3595687" cy="3111500"/>
          </a:xfrm>
          <a:prstGeom prst="homePlate">
            <a:avLst>
              <a:gd name="adj" fmla="val 9347"/>
            </a:avLst>
          </a:prstGeom>
          <a:solidFill>
            <a:schemeClr val="bg1"/>
          </a:solidFill>
          <a:ln w="6350">
            <a:solidFill>
              <a:schemeClr val="tx1">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6" name="Rectangle 6"/>
          <p:cNvSpPr>
            <a:spLocks noChangeArrowheads="1"/>
          </p:cNvSpPr>
          <p:nvPr/>
        </p:nvSpPr>
        <p:spPr bwMode="auto">
          <a:xfrm>
            <a:off x="1397047" y="1626879"/>
            <a:ext cx="3303588" cy="438150"/>
          </a:xfrm>
          <a:prstGeom prst="rect">
            <a:avLst/>
          </a:prstGeom>
          <a:solidFill>
            <a:schemeClr val="accent1"/>
          </a:solidFill>
          <a:ln>
            <a:solidFill>
              <a:schemeClr val="accent1"/>
            </a:solidFill>
          </a:ln>
          <a:effectLst/>
        </p:spPr>
        <p:txBody>
          <a:bodyPr lIns="0" tIns="0" rIns="0" bIns="0" anchor="ctr">
            <a:spAutoFit/>
          </a:bodyPr>
          <a:lstStyle/>
          <a:p>
            <a:endParaRPr lang="zh-CN" altLang="en-US"/>
          </a:p>
        </p:txBody>
      </p:sp>
      <p:sp>
        <p:nvSpPr>
          <p:cNvPr id="18" name="AutoShape 8"/>
          <p:cNvSpPr>
            <a:spLocks noChangeArrowheads="1"/>
          </p:cNvSpPr>
          <p:nvPr/>
        </p:nvSpPr>
        <p:spPr bwMode="auto">
          <a:xfrm flipH="1">
            <a:off x="6338935" y="2158692"/>
            <a:ext cx="3595687" cy="3111500"/>
          </a:xfrm>
          <a:prstGeom prst="homePlate">
            <a:avLst>
              <a:gd name="adj" fmla="val 9347"/>
            </a:avLst>
          </a:prstGeom>
          <a:solidFill>
            <a:schemeClr val="bg1"/>
          </a:solidFill>
          <a:ln w="6350">
            <a:solidFill>
              <a:schemeClr val="tx1">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0" name="Rectangle 10"/>
          <p:cNvSpPr>
            <a:spLocks noChangeArrowheads="1"/>
          </p:cNvSpPr>
          <p:nvPr/>
        </p:nvSpPr>
        <p:spPr bwMode="auto">
          <a:xfrm flipH="1">
            <a:off x="6621510" y="1626879"/>
            <a:ext cx="3303587" cy="438150"/>
          </a:xfrm>
          <a:prstGeom prst="rect">
            <a:avLst/>
          </a:prstGeom>
          <a:solidFill>
            <a:schemeClr val="accent1"/>
          </a:solidFill>
          <a:ln>
            <a:solidFill>
              <a:schemeClr val="accent1"/>
            </a:solidFill>
          </a:ln>
          <a:effectLst/>
        </p:spPr>
        <p:txBody>
          <a:bodyPr lIns="0" tIns="0" rIns="0" bIns="0" anchor="ctr">
            <a:spAutoFit/>
          </a:bodyPr>
          <a:lstStyle/>
          <a:p>
            <a:endParaRPr lang="zh-CN" altLang="en-US"/>
          </a:p>
        </p:txBody>
      </p:sp>
      <p:sp>
        <p:nvSpPr>
          <p:cNvPr id="22" name="文本框 21"/>
          <p:cNvSpPr txBox="1"/>
          <p:nvPr/>
        </p:nvSpPr>
        <p:spPr>
          <a:xfrm>
            <a:off x="2183871" y="2737079"/>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要点一</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6" name="组合 25"/>
          <p:cNvGrpSpPr/>
          <p:nvPr/>
        </p:nvGrpSpPr>
        <p:grpSpPr>
          <a:xfrm>
            <a:off x="1942227" y="2827761"/>
            <a:ext cx="196101" cy="196101"/>
            <a:chOff x="1389761" y="2111236"/>
            <a:chExt cx="196101" cy="196101"/>
          </a:xfrm>
        </p:grpSpPr>
        <p:sp>
          <p:nvSpPr>
            <p:cNvPr id="28" name="矩形 2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文本框 26"/>
          <p:cNvSpPr txBox="1"/>
          <p:nvPr/>
        </p:nvSpPr>
        <p:spPr>
          <a:xfrm>
            <a:off x="2183871" y="3072542"/>
            <a:ext cx="2029160"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sym typeface="+mn-ea"/>
              </a:rPr>
              <a:t>注重UI界面的布局与空间感</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1" name="文本框 30"/>
          <p:cNvSpPr txBox="1"/>
          <p:nvPr/>
        </p:nvSpPr>
        <p:spPr>
          <a:xfrm>
            <a:off x="2183871" y="3872005"/>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要点</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二</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35" name="组合 34"/>
          <p:cNvGrpSpPr/>
          <p:nvPr/>
        </p:nvGrpSpPr>
        <p:grpSpPr>
          <a:xfrm>
            <a:off x="1942227" y="3962687"/>
            <a:ext cx="196101" cy="196101"/>
            <a:chOff x="1389761" y="2111236"/>
            <a:chExt cx="196101" cy="196101"/>
          </a:xfrm>
        </p:grpSpPr>
        <p:sp>
          <p:nvSpPr>
            <p:cNvPr id="37" name="矩形 36"/>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6" name="文本框 35"/>
          <p:cNvSpPr txBox="1"/>
          <p:nvPr/>
        </p:nvSpPr>
        <p:spPr>
          <a:xfrm>
            <a:off x="2183871" y="4207468"/>
            <a:ext cx="2029160"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sym typeface="+mn-ea"/>
              </a:rPr>
              <a:t>尽可能</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sym typeface="+mn-ea"/>
              </a:rPr>
              <a:t>将游戏功能</a:t>
            </a: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sym typeface="+mn-ea"/>
              </a:rPr>
              <a:t>展示给玩家</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0" name="文本框 39"/>
          <p:cNvSpPr txBox="1"/>
          <p:nvPr/>
        </p:nvSpPr>
        <p:spPr>
          <a:xfrm>
            <a:off x="7506569" y="2737079"/>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入口</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明确</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1" name="组合 40"/>
          <p:cNvGrpSpPr/>
          <p:nvPr/>
        </p:nvGrpSpPr>
        <p:grpSpPr>
          <a:xfrm>
            <a:off x="7264925" y="2827761"/>
            <a:ext cx="196101" cy="196101"/>
            <a:chOff x="1389761" y="2111236"/>
            <a:chExt cx="196101" cy="196101"/>
          </a:xfrm>
        </p:grpSpPr>
        <p:sp>
          <p:nvSpPr>
            <p:cNvPr id="43" name="矩形 42"/>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2" name="文本框 41"/>
          <p:cNvSpPr txBox="1"/>
          <p:nvPr/>
        </p:nvSpPr>
        <p:spPr>
          <a:xfrm>
            <a:off x="7506569" y="3072542"/>
            <a:ext cx="2029160"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功能文案简洁明了，按钮易点</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6" name="文本框 45"/>
          <p:cNvSpPr txBox="1"/>
          <p:nvPr/>
        </p:nvSpPr>
        <p:spPr>
          <a:xfrm>
            <a:off x="7506569" y="3872005"/>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反应</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灵敏</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7" name="组合 46"/>
          <p:cNvGrpSpPr/>
          <p:nvPr/>
        </p:nvGrpSpPr>
        <p:grpSpPr>
          <a:xfrm>
            <a:off x="7264925" y="3962687"/>
            <a:ext cx="196101" cy="196101"/>
            <a:chOff x="1389761" y="2111236"/>
            <a:chExt cx="196101" cy="196101"/>
          </a:xfrm>
        </p:grpSpPr>
        <p:sp>
          <p:nvSpPr>
            <p:cNvPr id="49" name="矩形 4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文本框 47"/>
          <p:cNvSpPr txBox="1"/>
          <p:nvPr/>
        </p:nvSpPr>
        <p:spPr>
          <a:xfrm>
            <a:off x="7506569" y="4207468"/>
            <a:ext cx="2029160"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提前加载资源，开启时不用</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等待。</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2256445" y="1670319"/>
            <a:ext cx="1613820" cy="368300"/>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主页</a:t>
            </a: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UI</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2" name="文本框 51"/>
          <p:cNvSpPr txBox="1"/>
          <p:nvPr/>
        </p:nvSpPr>
        <p:spPr>
          <a:xfrm>
            <a:off x="7521083" y="1670319"/>
            <a:ext cx="1613820" cy="368300"/>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游戏</a:t>
            </a: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功能</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3" name="文本框 52"/>
          <p:cNvSpPr txBox="1"/>
          <p:nvPr/>
        </p:nvSpPr>
        <p:spPr>
          <a:xfrm>
            <a:off x="5324975" y="3541496"/>
            <a:ext cx="692661" cy="369332"/>
          </a:xfrm>
          <a:prstGeom prst="rect">
            <a:avLst/>
          </a:prstGeom>
          <a:noFill/>
        </p:spPr>
        <p:txBody>
          <a:bodyPr wrap="square" rtlCol="0">
            <a:spAutoFit/>
          </a:bodyPr>
          <a:lstStyle/>
          <a:p>
            <a:pPr algn="ct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4" name="直接连接符 53"/>
          <p:cNvCxnSpPr/>
          <p:nvPr/>
        </p:nvCxnSpPr>
        <p:spPr>
          <a:xfrm>
            <a:off x="1394052" y="549132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等腰三角形 54"/>
          <p:cNvSpPr/>
          <p:nvPr/>
        </p:nvSpPr>
        <p:spPr>
          <a:xfrm flipV="1">
            <a:off x="5563416" y="5490208"/>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25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53" presetClass="entr" presetSubtype="16" fill="hold" grpId="0" nodeType="withEffect">
                                  <p:stCondLst>
                                    <p:cond delay="350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Effect transition="in" filter="fade">
                                      <p:cBhvr>
                                        <p:cTn id="15" dur="500"/>
                                        <p:tgtEl>
                                          <p:spTgt spid="51"/>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grpId="0" nodeType="withEffect">
                                  <p:stCondLst>
                                    <p:cond delay="400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450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animEffect transition="in" filter="fade">
                                      <p:cBhvr>
                                        <p:cTn id="30" dur="500"/>
                                        <p:tgtEl>
                                          <p:spTgt spid="52"/>
                                        </p:tgtEl>
                                      </p:cBhvr>
                                    </p:animEffect>
                                  </p:childTnLst>
                                </p:cTn>
                              </p:par>
                              <p:par>
                                <p:cTn id="31" presetID="10" presetClass="entr" presetSubtype="0" fill="hold" grpId="0" nodeType="withEffect">
                                  <p:stCondLst>
                                    <p:cond delay="800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750"/>
                                        <p:tgtEl>
                                          <p:spTgt spid="25"/>
                                        </p:tgtEl>
                                      </p:cBhvr>
                                    </p:animEffect>
                                  </p:childTnLst>
                                </p:cTn>
                              </p:par>
                              <p:par>
                                <p:cTn id="34" presetID="10" presetClass="entr" presetSubtype="0" fill="hold" grpId="0" nodeType="withEffect">
                                  <p:stCondLst>
                                    <p:cond delay="8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2000"/>
                                        <p:tgtEl>
                                          <p:spTgt spid="24"/>
                                        </p:tgtEl>
                                      </p:cBhvr>
                                    </p:animEffect>
                                  </p:childTnLst>
                                </p:cTn>
                              </p:par>
                              <p:par>
                                <p:cTn id="37" presetID="10" presetClass="entr" presetSubtype="0" fill="hold" grpId="0" nodeType="withEffect">
                                  <p:stCondLst>
                                    <p:cond delay="850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1000"/>
                                        <p:tgtEl>
                                          <p:spTgt spid="53"/>
                                        </p:tgtEl>
                                      </p:cBhvr>
                                    </p:animEffect>
                                  </p:childTnLst>
                                </p:cTn>
                              </p:par>
                              <p:par>
                                <p:cTn id="40" presetID="22" presetClass="entr" presetSubtype="1" fill="hold" grpId="0" nodeType="withEffect">
                                  <p:stCondLst>
                                    <p:cond delay="9500"/>
                                  </p:stCondLst>
                                  <p:childTnLst>
                                    <p:set>
                                      <p:cBhvr>
                                        <p:cTn id="41" dur="1" fill="hold">
                                          <p:stCondLst>
                                            <p:cond delay="0"/>
                                          </p:stCondLst>
                                        </p:cTn>
                                        <p:tgtEl>
                                          <p:spTgt spid="55"/>
                                        </p:tgtEl>
                                        <p:attrNameLst>
                                          <p:attrName>style.visibility</p:attrName>
                                        </p:attrNameLst>
                                      </p:cBhvr>
                                      <p:to>
                                        <p:strVal val="visible"/>
                                      </p:to>
                                    </p:set>
                                    <p:animEffect transition="in" filter="wipe(up)">
                                      <p:cBhvr>
                                        <p:cTn id="42" dur="500"/>
                                        <p:tgtEl>
                                          <p:spTgt spid="55"/>
                                        </p:tgtEl>
                                      </p:cBhvr>
                                    </p:animEffect>
                                  </p:childTnLst>
                                </p:cTn>
                              </p:par>
                              <p:par>
                                <p:cTn id="43" presetID="22" presetClass="entr" presetSubtype="8" fill="hold" nodeType="withEffect">
                                  <p:stCondLst>
                                    <p:cond delay="9000"/>
                                  </p:stCondLst>
                                  <p:childTnLst>
                                    <p:set>
                                      <p:cBhvr>
                                        <p:cTn id="44" dur="1" fill="hold">
                                          <p:stCondLst>
                                            <p:cond delay="0"/>
                                          </p:stCondLst>
                                        </p:cTn>
                                        <p:tgtEl>
                                          <p:spTgt spid="54"/>
                                        </p:tgtEl>
                                        <p:attrNameLst>
                                          <p:attrName>style.visibility</p:attrName>
                                        </p:attrNameLst>
                                      </p:cBhvr>
                                      <p:to>
                                        <p:strVal val="visible"/>
                                      </p:to>
                                    </p:set>
                                    <p:animEffect transition="in" filter="wipe(left)">
                                      <p:cBhvr>
                                        <p:cTn id="45" dur="500"/>
                                        <p:tgtEl>
                                          <p:spTgt spid="54"/>
                                        </p:tgtEl>
                                      </p:cBhvr>
                                    </p:animEffect>
                                  </p:childTnLst>
                                </p:cTn>
                              </p:par>
                              <p:par>
                                <p:cTn id="46" presetID="10" presetClass="entr" presetSubtype="0" fill="hold" grpId="0" nodeType="withEffect">
                                  <p:stCondLst>
                                    <p:cond delay="5500"/>
                                  </p:stCondLst>
                                  <p:iterate type="lt">
                                    <p:tmPct val="10000"/>
                                  </p:iterate>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6000"/>
                                  </p:stCondLst>
                                  <p:iterate type="lt">
                                    <p:tmPct val="10000"/>
                                  </p:iterate>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7000"/>
                                  </p:stCondLst>
                                  <p:iterate type="lt">
                                    <p:tmPct val="10000"/>
                                  </p:iterate>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7500"/>
                                  </p:stCondLst>
                                  <p:iterate type="lt">
                                    <p:tmPct val="10000"/>
                                  </p:iterate>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grpId="0" nodeType="withEffect">
                                  <p:stCondLst>
                                    <p:cond delay="5500"/>
                                  </p:stCondLst>
                                  <p:iterate type="lt">
                                    <p:tmPct val="10000"/>
                                  </p:iterate>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6000"/>
                                  </p:stCondLst>
                                  <p:iterate type="lt">
                                    <p:tmPct val="10000"/>
                                  </p:iterate>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grpId="0" nodeType="withEffect">
                                  <p:stCondLst>
                                    <p:cond delay="7000"/>
                                  </p:stCondLst>
                                  <p:iterate type="lt">
                                    <p:tmPct val="10000"/>
                                  </p:iterate>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grpId="0" nodeType="withEffect">
                                  <p:stCondLst>
                                    <p:cond delay="7500"/>
                                  </p:stCondLst>
                                  <p:iterate type="lt">
                                    <p:tmPct val="10000"/>
                                  </p:iterate>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par>
                                <p:cTn id="70" presetID="42" presetClass="entr" presetSubtype="0" fill="hold" nodeType="withEffect">
                                  <p:stCondLst>
                                    <p:cond delay="500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650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1000"/>
                                        <p:tgtEl>
                                          <p:spTgt spid="35"/>
                                        </p:tgtEl>
                                      </p:cBhvr>
                                    </p:animEffect>
                                    <p:anim calcmode="lin" valueType="num">
                                      <p:cBhvr>
                                        <p:cTn id="78" dur="1000" fill="hold"/>
                                        <p:tgtEl>
                                          <p:spTgt spid="35"/>
                                        </p:tgtEl>
                                        <p:attrNameLst>
                                          <p:attrName>ppt_x</p:attrName>
                                        </p:attrNameLst>
                                      </p:cBhvr>
                                      <p:tavLst>
                                        <p:tav tm="0">
                                          <p:val>
                                            <p:strVal val="#ppt_x"/>
                                          </p:val>
                                        </p:tav>
                                        <p:tav tm="100000">
                                          <p:val>
                                            <p:strVal val="#ppt_x"/>
                                          </p:val>
                                        </p:tav>
                                      </p:tavLst>
                                    </p:anim>
                                    <p:anim calcmode="lin" valueType="num">
                                      <p:cBhvr>
                                        <p:cTn id="79" dur="1000" fill="hold"/>
                                        <p:tgtEl>
                                          <p:spTgt spid="3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500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1000"/>
                                        <p:tgtEl>
                                          <p:spTgt spid="41"/>
                                        </p:tgtEl>
                                      </p:cBhvr>
                                    </p:animEffect>
                                    <p:anim calcmode="lin" valueType="num">
                                      <p:cBhvr>
                                        <p:cTn id="83" dur="1000" fill="hold"/>
                                        <p:tgtEl>
                                          <p:spTgt spid="41"/>
                                        </p:tgtEl>
                                        <p:attrNameLst>
                                          <p:attrName>ppt_x</p:attrName>
                                        </p:attrNameLst>
                                      </p:cBhvr>
                                      <p:tavLst>
                                        <p:tav tm="0">
                                          <p:val>
                                            <p:strVal val="#ppt_x"/>
                                          </p:val>
                                        </p:tav>
                                        <p:tav tm="100000">
                                          <p:val>
                                            <p:strVal val="#ppt_x"/>
                                          </p:val>
                                        </p:tav>
                                      </p:tavLst>
                                    </p:anim>
                                    <p:anim calcmode="lin" valueType="num">
                                      <p:cBhvr>
                                        <p:cTn id="84" dur="1000" fill="hold"/>
                                        <p:tgtEl>
                                          <p:spTgt spid="41"/>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650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1000"/>
                                        <p:tgtEl>
                                          <p:spTgt spid="47"/>
                                        </p:tgtEl>
                                      </p:cBhvr>
                                    </p:animEffect>
                                    <p:anim calcmode="lin" valueType="num">
                                      <p:cBhvr>
                                        <p:cTn id="88" dur="1000" fill="hold"/>
                                        <p:tgtEl>
                                          <p:spTgt spid="47"/>
                                        </p:tgtEl>
                                        <p:attrNameLst>
                                          <p:attrName>ppt_x</p:attrName>
                                        </p:attrNameLst>
                                      </p:cBhvr>
                                      <p:tavLst>
                                        <p:tav tm="0">
                                          <p:val>
                                            <p:strVal val="#ppt_x"/>
                                          </p:val>
                                        </p:tav>
                                        <p:tav tm="100000">
                                          <p:val>
                                            <p:strVal val="#ppt_x"/>
                                          </p:val>
                                        </p:tav>
                                      </p:tavLst>
                                    </p:anim>
                                    <p:anim calcmode="lin" valueType="num">
                                      <p:cBhvr>
                                        <p:cTn id="8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4" grpId="0" animBg="1"/>
      <p:bldP spid="16" grpId="0" animBg="1"/>
      <p:bldP spid="18" grpId="0" animBg="1"/>
      <p:bldP spid="20" grpId="0" animBg="1"/>
      <p:bldP spid="22" grpId="0"/>
      <p:bldP spid="27" grpId="0"/>
      <p:bldP spid="31" grpId="0"/>
      <p:bldP spid="36" grpId="0"/>
      <p:bldP spid="40" grpId="0"/>
      <p:bldP spid="42" grpId="0"/>
      <p:bldP spid="46" grpId="0"/>
      <p:bldP spid="48" grpId="0"/>
      <p:bldP spid="51" grpId="0"/>
      <p:bldP spid="52" grpId="0"/>
      <p:bldP spid="53" grpId="0"/>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34185" y="1032510"/>
            <a:ext cx="8077200" cy="58254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lstStyle/>
          <a:p>
            <a:r>
              <a:rPr lang="zh-CN" altLang="en-US" dirty="0"/>
              <a:t>游戏主菜单设计</a:t>
            </a:r>
            <a:r>
              <a:rPr lang="zh-CN" altLang="en-US" dirty="0"/>
              <a:t>及实现</a:t>
            </a:r>
            <a:endParaRPr lang="zh-CN" altLang="en-US" dirty="0"/>
          </a:p>
        </p:txBody>
      </p:sp>
      <p:cxnSp>
        <p:nvCxnSpPr>
          <p:cNvPr id="54" name="直接连接符 53"/>
          <p:cNvCxnSpPr/>
          <p:nvPr/>
        </p:nvCxnSpPr>
        <p:spPr>
          <a:xfrm>
            <a:off x="1394052" y="549132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srcRect l="8287" t="4496" r="13858"/>
          <a:stretch>
            <a:fillRect/>
          </a:stretch>
        </p:blipFill>
        <p:spPr>
          <a:xfrm>
            <a:off x="2874010" y="3963670"/>
            <a:ext cx="5648960" cy="2724785"/>
          </a:xfrm>
          <a:prstGeom prst="rect">
            <a:avLst/>
          </a:prstGeom>
        </p:spPr>
      </p:pic>
      <p:pic>
        <p:nvPicPr>
          <p:cNvPr id="6" name="图片 5"/>
          <p:cNvPicPr>
            <a:picLocks noChangeAspect="1"/>
          </p:cNvPicPr>
          <p:nvPr/>
        </p:nvPicPr>
        <p:blipFill>
          <a:blip r:embed="rId2"/>
          <a:stretch>
            <a:fillRect/>
          </a:stretch>
        </p:blipFill>
        <p:spPr>
          <a:xfrm>
            <a:off x="2874010" y="1188720"/>
            <a:ext cx="5572125" cy="2700655"/>
          </a:xfrm>
          <a:prstGeom prst="rect">
            <a:avLst/>
          </a:prstGeom>
        </p:spPr>
      </p:pic>
      <p:pic>
        <p:nvPicPr>
          <p:cNvPr id="3" name="图片 2" descr="10cb7d7b3a9119036e0ce90bc488d28"/>
          <p:cNvPicPr>
            <a:picLocks noChangeAspect="1"/>
          </p:cNvPicPr>
          <p:nvPr/>
        </p:nvPicPr>
        <p:blipFill>
          <a:blip r:embed="rId3"/>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游戏</a:t>
            </a:r>
            <a:r>
              <a:rPr lang="zh-CN" altLang="en-US" dirty="0">
                <a:sym typeface="+mn-ea"/>
              </a:rPr>
              <a:t>商店设计及实现</a:t>
            </a:r>
            <a:endParaRPr lang="zh-CN" altLang="en-US" dirty="0"/>
          </a:p>
        </p:txBody>
      </p:sp>
      <p:sp>
        <p:nvSpPr>
          <p:cNvPr id="89" name="文本框 88"/>
          <p:cNvSpPr txBox="1"/>
          <p:nvPr/>
        </p:nvSpPr>
        <p:spPr>
          <a:xfrm>
            <a:off x="1302685" y="3817434"/>
            <a:ext cx="1613820" cy="368300"/>
          </a:xfrm>
          <a:prstGeom prst="rect">
            <a:avLst/>
          </a:prstGeom>
          <a:noFill/>
        </p:spPr>
        <p:txBody>
          <a:bodyPr wrap="square" rtlCol="0">
            <a:spAutoFit/>
          </a:bodyPr>
          <a:lstStyle/>
          <a:p>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商品</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表</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90" name="组合 89"/>
          <p:cNvGrpSpPr/>
          <p:nvPr/>
        </p:nvGrpSpPr>
        <p:grpSpPr>
          <a:xfrm>
            <a:off x="1061041" y="3908116"/>
            <a:ext cx="196101" cy="196101"/>
            <a:chOff x="1389761" y="2111236"/>
            <a:chExt cx="196101" cy="196101"/>
          </a:xfrm>
        </p:grpSpPr>
        <p:sp>
          <p:nvSpPr>
            <p:cNvPr id="92" name="矩形 91"/>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95" name="文本框 94"/>
          <p:cNvSpPr txBox="1"/>
          <p:nvPr/>
        </p:nvSpPr>
        <p:spPr>
          <a:xfrm>
            <a:off x="2637155" y="2427605"/>
            <a:ext cx="1795145"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商品</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Json</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格式</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96" name="组合 95"/>
          <p:cNvGrpSpPr/>
          <p:nvPr/>
        </p:nvGrpSpPr>
        <p:grpSpPr>
          <a:xfrm>
            <a:off x="2395622" y="2518271"/>
            <a:ext cx="196101" cy="196101"/>
            <a:chOff x="1389761" y="2111236"/>
            <a:chExt cx="196101" cy="196101"/>
          </a:xfrm>
        </p:grpSpPr>
        <p:sp>
          <p:nvSpPr>
            <p:cNvPr id="98" name="矩形 9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01" name="文本框 100"/>
          <p:cNvSpPr txBox="1"/>
          <p:nvPr/>
        </p:nvSpPr>
        <p:spPr>
          <a:xfrm>
            <a:off x="6836410" y="2509520"/>
            <a:ext cx="187833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商店购买流程</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图</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02" name="组合 101"/>
          <p:cNvGrpSpPr/>
          <p:nvPr/>
        </p:nvGrpSpPr>
        <p:grpSpPr>
          <a:xfrm>
            <a:off x="6595066" y="2600016"/>
            <a:ext cx="196101" cy="196101"/>
            <a:chOff x="1389761" y="2111236"/>
            <a:chExt cx="196101" cy="196101"/>
          </a:xfrm>
        </p:grpSpPr>
        <p:sp>
          <p:nvSpPr>
            <p:cNvPr id="104" name="矩形 103"/>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7" name="Freeform 9"/>
          <p:cNvSpPr/>
          <p:nvPr/>
        </p:nvSpPr>
        <p:spPr bwMode="auto">
          <a:xfrm>
            <a:off x="1927860" y="4298058"/>
            <a:ext cx="1852150" cy="5347298"/>
          </a:xfrm>
          <a:custGeom>
            <a:avLst/>
            <a:gdLst>
              <a:gd name="T0" fmla="*/ 312 w 315"/>
              <a:gd name="T1" fmla="*/ 691 h 909"/>
              <a:gd name="T2" fmla="*/ 302 w 315"/>
              <a:gd name="T3" fmla="*/ 582 h 909"/>
              <a:gd name="T4" fmla="*/ 294 w 315"/>
              <a:gd name="T5" fmla="*/ 528 h 909"/>
              <a:gd name="T6" fmla="*/ 284 w 315"/>
              <a:gd name="T7" fmla="*/ 474 h 909"/>
              <a:gd name="T8" fmla="*/ 271 w 315"/>
              <a:gd name="T9" fmla="*/ 421 h 909"/>
              <a:gd name="T10" fmla="*/ 253 w 315"/>
              <a:gd name="T11" fmla="*/ 368 h 909"/>
              <a:gd name="T12" fmla="*/ 232 w 315"/>
              <a:gd name="T13" fmla="*/ 317 h 909"/>
              <a:gd name="T14" fmla="*/ 210 w 315"/>
              <a:gd name="T15" fmla="*/ 267 h 909"/>
              <a:gd name="T16" fmla="*/ 162 w 315"/>
              <a:gd name="T17" fmla="*/ 168 h 909"/>
              <a:gd name="T18" fmla="*/ 122 w 315"/>
              <a:gd name="T19" fmla="*/ 106 h 909"/>
              <a:gd name="T20" fmla="*/ 117 w 315"/>
              <a:gd name="T21" fmla="*/ 28 h 909"/>
              <a:gd name="T22" fmla="*/ 28 w 315"/>
              <a:gd name="T23" fmla="*/ 23 h 909"/>
              <a:gd name="T24" fmla="*/ 23 w 315"/>
              <a:gd name="T25" fmla="*/ 112 h 909"/>
              <a:gd name="T26" fmla="*/ 91 w 315"/>
              <a:gd name="T27" fmla="*/ 130 h 909"/>
              <a:gd name="T28" fmla="*/ 183 w 315"/>
              <a:gd name="T29" fmla="*/ 280 h 909"/>
              <a:gd name="T30" fmla="*/ 207 w 315"/>
              <a:gd name="T31" fmla="*/ 329 h 909"/>
              <a:gd name="T32" fmla="*/ 229 w 315"/>
              <a:gd name="T33" fmla="*/ 378 h 909"/>
              <a:gd name="T34" fmla="*/ 249 w 315"/>
              <a:gd name="T35" fmla="*/ 428 h 909"/>
              <a:gd name="T36" fmla="*/ 265 w 315"/>
              <a:gd name="T37" fmla="*/ 479 h 909"/>
              <a:gd name="T38" fmla="*/ 277 w 315"/>
              <a:gd name="T39" fmla="*/ 532 h 909"/>
              <a:gd name="T40" fmla="*/ 288 w 315"/>
              <a:gd name="T41" fmla="*/ 585 h 909"/>
              <a:gd name="T42" fmla="*/ 302 w 315"/>
              <a:gd name="T43" fmla="*/ 692 h 909"/>
              <a:gd name="T44" fmla="*/ 302 w 315"/>
              <a:gd name="T45" fmla="*/ 909 h 909"/>
              <a:gd name="T46" fmla="*/ 312 w 315"/>
              <a:gd name="T47" fmla="*/ 691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5" h="909">
                <a:moveTo>
                  <a:pt x="312" y="691"/>
                </a:moveTo>
                <a:cubicBezTo>
                  <a:pt x="310" y="655"/>
                  <a:pt x="307" y="619"/>
                  <a:pt x="302" y="582"/>
                </a:cubicBezTo>
                <a:cubicBezTo>
                  <a:pt x="300" y="564"/>
                  <a:pt x="297" y="546"/>
                  <a:pt x="294" y="528"/>
                </a:cubicBezTo>
                <a:cubicBezTo>
                  <a:pt x="291" y="510"/>
                  <a:pt x="288" y="492"/>
                  <a:pt x="284" y="474"/>
                </a:cubicBezTo>
                <a:cubicBezTo>
                  <a:pt x="280" y="456"/>
                  <a:pt x="276" y="438"/>
                  <a:pt x="271" y="421"/>
                </a:cubicBezTo>
                <a:cubicBezTo>
                  <a:pt x="265" y="403"/>
                  <a:pt x="259" y="385"/>
                  <a:pt x="253" y="368"/>
                </a:cubicBezTo>
                <a:cubicBezTo>
                  <a:pt x="246" y="351"/>
                  <a:pt x="239" y="334"/>
                  <a:pt x="232" y="317"/>
                </a:cubicBezTo>
                <a:cubicBezTo>
                  <a:pt x="225" y="301"/>
                  <a:pt x="218" y="284"/>
                  <a:pt x="210" y="267"/>
                </a:cubicBezTo>
                <a:cubicBezTo>
                  <a:pt x="196" y="234"/>
                  <a:pt x="180" y="200"/>
                  <a:pt x="162" y="168"/>
                </a:cubicBezTo>
                <a:cubicBezTo>
                  <a:pt x="150" y="147"/>
                  <a:pt x="136" y="126"/>
                  <a:pt x="122" y="106"/>
                </a:cubicBezTo>
                <a:cubicBezTo>
                  <a:pt x="138" y="83"/>
                  <a:pt x="137" y="51"/>
                  <a:pt x="117" y="28"/>
                </a:cubicBezTo>
                <a:cubicBezTo>
                  <a:pt x="94" y="2"/>
                  <a:pt x="54" y="0"/>
                  <a:pt x="28" y="23"/>
                </a:cubicBezTo>
                <a:cubicBezTo>
                  <a:pt x="2" y="46"/>
                  <a:pt x="0" y="86"/>
                  <a:pt x="23" y="112"/>
                </a:cubicBezTo>
                <a:cubicBezTo>
                  <a:pt x="41" y="132"/>
                  <a:pt x="68" y="138"/>
                  <a:pt x="91" y="130"/>
                </a:cubicBezTo>
                <a:cubicBezTo>
                  <a:pt x="128" y="175"/>
                  <a:pt x="157" y="227"/>
                  <a:pt x="183" y="280"/>
                </a:cubicBezTo>
                <a:cubicBezTo>
                  <a:pt x="191" y="296"/>
                  <a:pt x="199" y="312"/>
                  <a:pt x="207" y="329"/>
                </a:cubicBezTo>
                <a:cubicBezTo>
                  <a:pt x="215" y="345"/>
                  <a:pt x="222" y="361"/>
                  <a:pt x="229" y="378"/>
                </a:cubicBezTo>
                <a:cubicBezTo>
                  <a:pt x="237" y="394"/>
                  <a:pt x="244" y="411"/>
                  <a:pt x="249" y="428"/>
                </a:cubicBezTo>
                <a:cubicBezTo>
                  <a:pt x="255" y="444"/>
                  <a:pt x="260" y="462"/>
                  <a:pt x="265" y="479"/>
                </a:cubicBezTo>
                <a:cubicBezTo>
                  <a:pt x="269" y="496"/>
                  <a:pt x="273" y="514"/>
                  <a:pt x="277" y="532"/>
                </a:cubicBezTo>
                <a:cubicBezTo>
                  <a:pt x="281" y="549"/>
                  <a:pt x="284" y="567"/>
                  <a:pt x="288" y="585"/>
                </a:cubicBezTo>
                <a:cubicBezTo>
                  <a:pt x="294" y="620"/>
                  <a:pt x="298" y="656"/>
                  <a:pt x="302" y="692"/>
                </a:cubicBezTo>
                <a:cubicBezTo>
                  <a:pt x="308" y="764"/>
                  <a:pt x="308" y="837"/>
                  <a:pt x="302" y="909"/>
                </a:cubicBezTo>
                <a:cubicBezTo>
                  <a:pt x="311" y="837"/>
                  <a:pt x="315" y="764"/>
                  <a:pt x="312" y="69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10"/>
          <p:cNvSpPr>
            <a:spLocks noChangeArrowheads="1"/>
          </p:cNvSpPr>
          <p:nvPr/>
        </p:nvSpPr>
        <p:spPr bwMode="auto">
          <a:xfrm>
            <a:off x="2104666" y="4485645"/>
            <a:ext cx="470045" cy="4722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5622428" y="3016334"/>
            <a:ext cx="1929772" cy="5317112"/>
          </a:xfrm>
          <a:custGeom>
            <a:avLst/>
            <a:gdLst>
              <a:gd name="T0" fmla="*/ 296 w 328"/>
              <a:gd name="T1" fmla="*/ 22 h 904"/>
              <a:gd name="T2" fmla="*/ 208 w 328"/>
              <a:gd name="T3" fmla="*/ 32 h 904"/>
              <a:gd name="T4" fmla="*/ 204 w 328"/>
              <a:gd name="T5" fmla="*/ 104 h 904"/>
              <a:gd name="T6" fmla="*/ 110 w 328"/>
              <a:gd name="T7" fmla="*/ 262 h 904"/>
              <a:gd name="T8" fmla="*/ 40 w 328"/>
              <a:gd name="T9" fmla="*/ 471 h 904"/>
              <a:gd name="T10" fmla="*/ 7 w 328"/>
              <a:gd name="T11" fmla="*/ 687 h 904"/>
              <a:gd name="T12" fmla="*/ 2 w 328"/>
              <a:gd name="T13" fmla="*/ 904 h 904"/>
              <a:gd name="T14" fmla="*/ 17 w 328"/>
              <a:gd name="T15" fmla="*/ 688 h 904"/>
              <a:gd name="T16" fmla="*/ 59 w 328"/>
              <a:gd name="T17" fmla="*/ 476 h 904"/>
              <a:gd name="T18" fmla="*/ 137 w 328"/>
              <a:gd name="T19" fmla="*/ 276 h 904"/>
              <a:gd name="T20" fmla="*/ 233 w 328"/>
              <a:gd name="T21" fmla="*/ 129 h 904"/>
              <a:gd name="T22" fmla="*/ 307 w 328"/>
              <a:gd name="T23" fmla="*/ 110 h 904"/>
              <a:gd name="T24" fmla="*/ 296 w 328"/>
              <a:gd name="T25" fmla="*/ 2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904">
                <a:moveTo>
                  <a:pt x="296" y="22"/>
                </a:moveTo>
                <a:cubicBezTo>
                  <a:pt x="269" y="0"/>
                  <a:pt x="229" y="5"/>
                  <a:pt x="208" y="32"/>
                </a:cubicBezTo>
                <a:cubicBezTo>
                  <a:pt x="191" y="53"/>
                  <a:pt x="190" y="82"/>
                  <a:pt x="204" y="104"/>
                </a:cubicBezTo>
                <a:cubicBezTo>
                  <a:pt x="167" y="153"/>
                  <a:pt x="135" y="207"/>
                  <a:pt x="110" y="262"/>
                </a:cubicBezTo>
                <a:cubicBezTo>
                  <a:pt x="79" y="329"/>
                  <a:pt x="56" y="399"/>
                  <a:pt x="40" y="471"/>
                </a:cubicBezTo>
                <a:cubicBezTo>
                  <a:pt x="23" y="542"/>
                  <a:pt x="13" y="614"/>
                  <a:pt x="7" y="687"/>
                </a:cubicBezTo>
                <a:cubicBezTo>
                  <a:pt x="1" y="759"/>
                  <a:pt x="0" y="832"/>
                  <a:pt x="2" y="904"/>
                </a:cubicBezTo>
                <a:cubicBezTo>
                  <a:pt x="3" y="832"/>
                  <a:pt x="8" y="759"/>
                  <a:pt x="17" y="688"/>
                </a:cubicBezTo>
                <a:cubicBezTo>
                  <a:pt x="26" y="616"/>
                  <a:pt x="39" y="545"/>
                  <a:pt x="59" y="476"/>
                </a:cubicBezTo>
                <a:cubicBezTo>
                  <a:pt x="78" y="406"/>
                  <a:pt x="104" y="339"/>
                  <a:pt x="137" y="276"/>
                </a:cubicBezTo>
                <a:cubicBezTo>
                  <a:pt x="164" y="223"/>
                  <a:pt x="196" y="174"/>
                  <a:pt x="233" y="129"/>
                </a:cubicBezTo>
                <a:cubicBezTo>
                  <a:pt x="258" y="140"/>
                  <a:pt x="289" y="133"/>
                  <a:pt x="307" y="110"/>
                </a:cubicBezTo>
                <a:cubicBezTo>
                  <a:pt x="328" y="83"/>
                  <a:pt x="324" y="43"/>
                  <a:pt x="296"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Oval 18"/>
          <p:cNvSpPr>
            <a:spLocks noChangeArrowheads="1"/>
          </p:cNvSpPr>
          <p:nvPr/>
        </p:nvSpPr>
        <p:spPr bwMode="auto">
          <a:xfrm>
            <a:off x="6905348" y="3203922"/>
            <a:ext cx="470045" cy="4700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文本框 106"/>
          <p:cNvSpPr txBox="1"/>
          <p:nvPr/>
        </p:nvSpPr>
        <p:spPr>
          <a:xfrm>
            <a:off x="2042163" y="4549779"/>
            <a:ext cx="595050" cy="369332"/>
          </a:xfrm>
          <a:prstGeom prst="rect">
            <a:avLst/>
          </a:prstGeom>
          <a:noFill/>
        </p:spPr>
        <p:txBody>
          <a:bodyPr wrap="square" rtlCol="0">
            <a:spAutoFit/>
          </a:bodyPr>
          <a:lstStyle/>
          <a:p>
            <a:pPr algn="ct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2" name="文本框 111"/>
          <p:cNvSpPr txBox="1"/>
          <p:nvPr/>
        </p:nvSpPr>
        <p:spPr>
          <a:xfrm>
            <a:off x="6836291" y="3263269"/>
            <a:ext cx="595050" cy="369332"/>
          </a:xfrm>
          <a:prstGeom prst="rect">
            <a:avLst/>
          </a:prstGeom>
          <a:noFill/>
        </p:spPr>
        <p:txBody>
          <a:bodyPr wrap="square" rtlCol="0">
            <a:spAutoFit/>
          </a:bodyPr>
          <a:lstStyle/>
          <a:p>
            <a:pPr algn="ct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Freeform 9"/>
          <p:cNvSpPr/>
          <p:nvPr/>
        </p:nvSpPr>
        <p:spPr bwMode="auto">
          <a:xfrm>
            <a:off x="3253105" y="3000753"/>
            <a:ext cx="1852150" cy="5347298"/>
          </a:xfrm>
          <a:custGeom>
            <a:avLst/>
            <a:gdLst>
              <a:gd name="T0" fmla="*/ 312 w 315"/>
              <a:gd name="T1" fmla="*/ 691 h 909"/>
              <a:gd name="T2" fmla="*/ 302 w 315"/>
              <a:gd name="T3" fmla="*/ 582 h 909"/>
              <a:gd name="T4" fmla="*/ 294 w 315"/>
              <a:gd name="T5" fmla="*/ 528 h 909"/>
              <a:gd name="T6" fmla="*/ 284 w 315"/>
              <a:gd name="T7" fmla="*/ 474 h 909"/>
              <a:gd name="T8" fmla="*/ 271 w 315"/>
              <a:gd name="T9" fmla="*/ 421 h 909"/>
              <a:gd name="T10" fmla="*/ 253 w 315"/>
              <a:gd name="T11" fmla="*/ 368 h 909"/>
              <a:gd name="T12" fmla="*/ 232 w 315"/>
              <a:gd name="T13" fmla="*/ 317 h 909"/>
              <a:gd name="T14" fmla="*/ 210 w 315"/>
              <a:gd name="T15" fmla="*/ 267 h 909"/>
              <a:gd name="T16" fmla="*/ 162 w 315"/>
              <a:gd name="T17" fmla="*/ 168 h 909"/>
              <a:gd name="T18" fmla="*/ 122 w 315"/>
              <a:gd name="T19" fmla="*/ 106 h 909"/>
              <a:gd name="T20" fmla="*/ 117 w 315"/>
              <a:gd name="T21" fmla="*/ 28 h 909"/>
              <a:gd name="T22" fmla="*/ 28 w 315"/>
              <a:gd name="T23" fmla="*/ 23 h 909"/>
              <a:gd name="T24" fmla="*/ 23 w 315"/>
              <a:gd name="T25" fmla="*/ 112 h 909"/>
              <a:gd name="T26" fmla="*/ 91 w 315"/>
              <a:gd name="T27" fmla="*/ 130 h 909"/>
              <a:gd name="T28" fmla="*/ 183 w 315"/>
              <a:gd name="T29" fmla="*/ 280 h 909"/>
              <a:gd name="T30" fmla="*/ 207 w 315"/>
              <a:gd name="T31" fmla="*/ 329 h 909"/>
              <a:gd name="T32" fmla="*/ 229 w 315"/>
              <a:gd name="T33" fmla="*/ 378 h 909"/>
              <a:gd name="T34" fmla="*/ 249 w 315"/>
              <a:gd name="T35" fmla="*/ 428 h 909"/>
              <a:gd name="T36" fmla="*/ 265 w 315"/>
              <a:gd name="T37" fmla="*/ 479 h 909"/>
              <a:gd name="T38" fmla="*/ 277 w 315"/>
              <a:gd name="T39" fmla="*/ 532 h 909"/>
              <a:gd name="T40" fmla="*/ 288 w 315"/>
              <a:gd name="T41" fmla="*/ 585 h 909"/>
              <a:gd name="T42" fmla="*/ 302 w 315"/>
              <a:gd name="T43" fmla="*/ 692 h 909"/>
              <a:gd name="T44" fmla="*/ 302 w 315"/>
              <a:gd name="T45" fmla="*/ 909 h 909"/>
              <a:gd name="T46" fmla="*/ 312 w 315"/>
              <a:gd name="T47" fmla="*/ 691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5" h="909">
                <a:moveTo>
                  <a:pt x="312" y="691"/>
                </a:moveTo>
                <a:cubicBezTo>
                  <a:pt x="310" y="655"/>
                  <a:pt x="307" y="619"/>
                  <a:pt x="302" y="582"/>
                </a:cubicBezTo>
                <a:cubicBezTo>
                  <a:pt x="300" y="564"/>
                  <a:pt x="297" y="546"/>
                  <a:pt x="294" y="528"/>
                </a:cubicBezTo>
                <a:cubicBezTo>
                  <a:pt x="291" y="510"/>
                  <a:pt x="288" y="492"/>
                  <a:pt x="284" y="474"/>
                </a:cubicBezTo>
                <a:cubicBezTo>
                  <a:pt x="280" y="456"/>
                  <a:pt x="276" y="438"/>
                  <a:pt x="271" y="421"/>
                </a:cubicBezTo>
                <a:cubicBezTo>
                  <a:pt x="265" y="403"/>
                  <a:pt x="259" y="385"/>
                  <a:pt x="253" y="368"/>
                </a:cubicBezTo>
                <a:cubicBezTo>
                  <a:pt x="246" y="351"/>
                  <a:pt x="239" y="334"/>
                  <a:pt x="232" y="317"/>
                </a:cubicBezTo>
                <a:cubicBezTo>
                  <a:pt x="225" y="301"/>
                  <a:pt x="218" y="284"/>
                  <a:pt x="210" y="267"/>
                </a:cubicBezTo>
                <a:cubicBezTo>
                  <a:pt x="196" y="234"/>
                  <a:pt x="180" y="200"/>
                  <a:pt x="162" y="168"/>
                </a:cubicBezTo>
                <a:cubicBezTo>
                  <a:pt x="150" y="147"/>
                  <a:pt x="136" y="126"/>
                  <a:pt x="122" y="106"/>
                </a:cubicBezTo>
                <a:cubicBezTo>
                  <a:pt x="138" y="83"/>
                  <a:pt x="137" y="51"/>
                  <a:pt x="117" y="28"/>
                </a:cubicBezTo>
                <a:cubicBezTo>
                  <a:pt x="94" y="2"/>
                  <a:pt x="54" y="0"/>
                  <a:pt x="28" y="23"/>
                </a:cubicBezTo>
                <a:cubicBezTo>
                  <a:pt x="2" y="46"/>
                  <a:pt x="0" y="86"/>
                  <a:pt x="23" y="112"/>
                </a:cubicBezTo>
                <a:cubicBezTo>
                  <a:pt x="41" y="132"/>
                  <a:pt x="68" y="138"/>
                  <a:pt x="91" y="130"/>
                </a:cubicBezTo>
                <a:cubicBezTo>
                  <a:pt x="128" y="175"/>
                  <a:pt x="157" y="227"/>
                  <a:pt x="183" y="280"/>
                </a:cubicBezTo>
                <a:cubicBezTo>
                  <a:pt x="191" y="296"/>
                  <a:pt x="199" y="312"/>
                  <a:pt x="207" y="329"/>
                </a:cubicBezTo>
                <a:cubicBezTo>
                  <a:pt x="215" y="345"/>
                  <a:pt x="222" y="361"/>
                  <a:pt x="229" y="378"/>
                </a:cubicBezTo>
                <a:cubicBezTo>
                  <a:pt x="237" y="394"/>
                  <a:pt x="244" y="411"/>
                  <a:pt x="249" y="428"/>
                </a:cubicBezTo>
                <a:cubicBezTo>
                  <a:pt x="255" y="444"/>
                  <a:pt x="260" y="462"/>
                  <a:pt x="265" y="479"/>
                </a:cubicBezTo>
                <a:cubicBezTo>
                  <a:pt x="269" y="496"/>
                  <a:pt x="273" y="514"/>
                  <a:pt x="277" y="532"/>
                </a:cubicBezTo>
                <a:cubicBezTo>
                  <a:pt x="281" y="549"/>
                  <a:pt x="284" y="567"/>
                  <a:pt x="288" y="585"/>
                </a:cubicBezTo>
                <a:cubicBezTo>
                  <a:pt x="294" y="620"/>
                  <a:pt x="298" y="656"/>
                  <a:pt x="302" y="692"/>
                </a:cubicBezTo>
                <a:cubicBezTo>
                  <a:pt x="308" y="764"/>
                  <a:pt x="308" y="837"/>
                  <a:pt x="302" y="909"/>
                </a:cubicBezTo>
                <a:cubicBezTo>
                  <a:pt x="311" y="837"/>
                  <a:pt x="315" y="764"/>
                  <a:pt x="312" y="69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Oval 10"/>
          <p:cNvSpPr>
            <a:spLocks noChangeArrowheads="1"/>
          </p:cNvSpPr>
          <p:nvPr/>
        </p:nvSpPr>
        <p:spPr bwMode="auto">
          <a:xfrm>
            <a:off x="3429911" y="3188340"/>
            <a:ext cx="470045" cy="4722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文本框 7"/>
          <p:cNvSpPr txBox="1"/>
          <p:nvPr/>
        </p:nvSpPr>
        <p:spPr>
          <a:xfrm>
            <a:off x="3367408" y="3252474"/>
            <a:ext cx="595050" cy="368300"/>
          </a:xfrm>
          <a:prstGeom prst="rect">
            <a:avLst/>
          </a:prstGeom>
          <a:noFill/>
        </p:spPr>
        <p:txBody>
          <a:bodyPr wrap="square" rtlCol="0">
            <a:spAutoFit/>
          </a:bodyPr>
          <a:p>
            <a:pPr algn="ct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5" name="Freeform 17"/>
          <p:cNvSpPr/>
          <p:nvPr/>
        </p:nvSpPr>
        <p:spPr bwMode="auto">
          <a:xfrm>
            <a:off x="6905763" y="4298399"/>
            <a:ext cx="1929772" cy="5317112"/>
          </a:xfrm>
          <a:custGeom>
            <a:avLst/>
            <a:gdLst>
              <a:gd name="T0" fmla="*/ 296 w 328"/>
              <a:gd name="T1" fmla="*/ 22 h 904"/>
              <a:gd name="T2" fmla="*/ 208 w 328"/>
              <a:gd name="T3" fmla="*/ 32 h 904"/>
              <a:gd name="T4" fmla="*/ 204 w 328"/>
              <a:gd name="T5" fmla="*/ 104 h 904"/>
              <a:gd name="T6" fmla="*/ 110 w 328"/>
              <a:gd name="T7" fmla="*/ 262 h 904"/>
              <a:gd name="T8" fmla="*/ 40 w 328"/>
              <a:gd name="T9" fmla="*/ 471 h 904"/>
              <a:gd name="T10" fmla="*/ 7 w 328"/>
              <a:gd name="T11" fmla="*/ 687 h 904"/>
              <a:gd name="T12" fmla="*/ 2 w 328"/>
              <a:gd name="T13" fmla="*/ 904 h 904"/>
              <a:gd name="T14" fmla="*/ 17 w 328"/>
              <a:gd name="T15" fmla="*/ 688 h 904"/>
              <a:gd name="T16" fmla="*/ 59 w 328"/>
              <a:gd name="T17" fmla="*/ 476 h 904"/>
              <a:gd name="T18" fmla="*/ 137 w 328"/>
              <a:gd name="T19" fmla="*/ 276 h 904"/>
              <a:gd name="T20" fmla="*/ 233 w 328"/>
              <a:gd name="T21" fmla="*/ 129 h 904"/>
              <a:gd name="T22" fmla="*/ 307 w 328"/>
              <a:gd name="T23" fmla="*/ 110 h 904"/>
              <a:gd name="T24" fmla="*/ 296 w 328"/>
              <a:gd name="T25" fmla="*/ 2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904">
                <a:moveTo>
                  <a:pt x="296" y="22"/>
                </a:moveTo>
                <a:cubicBezTo>
                  <a:pt x="269" y="0"/>
                  <a:pt x="229" y="5"/>
                  <a:pt x="208" y="32"/>
                </a:cubicBezTo>
                <a:cubicBezTo>
                  <a:pt x="191" y="53"/>
                  <a:pt x="190" y="82"/>
                  <a:pt x="204" y="104"/>
                </a:cubicBezTo>
                <a:cubicBezTo>
                  <a:pt x="167" y="153"/>
                  <a:pt x="135" y="207"/>
                  <a:pt x="110" y="262"/>
                </a:cubicBezTo>
                <a:cubicBezTo>
                  <a:pt x="79" y="329"/>
                  <a:pt x="56" y="399"/>
                  <a:pt x="40" y="471"/>
                </a:cubicBezTo>
                <a:cubicBezTo>
                  <a:pt x="23" y="542"/>
                  <a:pt x="13" y="614"/>
                  <a:pt x="7" y="687"/>
                </a:cubicBezTo>
                <a:cubicBezTo>
                  <a:pt x="1" y="759"/>
                  <a:pt x="0" y="832"/>
                  <a:pt x="2" y="904"/>
                </a:cubicBezTo>
                <a:cubicBezTo>
                  <a:pt x="3" y="832"/>
                  <a:pt x="8" y="759"/>
                  <a:pt x="17" y="688"/>
                </a:cubicBezTo>
                <a:cubicBezTo>
                  <a:pt x="26" y="616"/>
                  <a:pt x="39" y="545"/>
                  <a:pt x="59" y="476"/>
                </a:cubicBezTo>
                <a:cubicBezTo>
                  <a:pt x="78" y="406"/>
                  <a:pt x="104" y="339"/>
                  <a:pt x="137" y="276"/>
                </a:cubicBezTo>
                <a:cubicBezTo>
                  <a:pt x="164" y="223"/>
                  <a:pt x="196" y="174"/>
                  <a:pt x="233" y="129"/>
                </a:cubicBezTo>
                <a:cubicBezTo>
                  <a:pt x="258" y="140"/>
                  <a:pt x="289" y="133"/>
                  <a:pt x="307" y="110"/>
                </a:cubicBezTo>
                <a:cubicBezTo>
                  <a:pt x="328" y="83"/>
                  <a:pt x="324" y="43"/>
                  <a:pt x="296"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Oval 18"/>
          <p:cNvSpPr>
            <a:spLocks noChangeArrowheads="1"/>
          </p:cNvSpPr>
          <p:nvPr/>
        </p:nvSpPr>
        <p:spPr bwMode="auto">
          <a:xfrm>
            <a:off x="8188683" y="4485987"/>
            <a:ext cx="470045" cy="4700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文本框 16"/>
          <p:cNvSpPr txBox="1"/>
          <p:nvPr/>
        </p:nvSpPr>
        <p:spPr>
          <a:xfrm>
            <a:off x="8119626" y="4545334"/>
            <a:ext cx="595050" cy="368300"/>
          </a:xfrm>
          <a:prstGeom prst="rect">
            <a:avLst/>
          </a:prstGeom>
          <a:noFill/>
        </p:spPr>
        <p:txBody>
          <a:bodyPr wrap="square" rtlCol="0">
            <a:spAutoFit/>
          </a:bodyPr>
          <a:p>
            <a:pPr algn="ct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4" name="文本框 23"/>
          <p:cNvSpPr txBox="1"/>
          <p:nvPr/>
        </p:nvSpPr>
        <p:spPr>
          <a:xfrm>
            <a:off x="8332135" y="3708849"/>
            <a:ext cx="1613820" cy="368300"/>
          </a:xfrm>
          <a:prstGeom prst="rect">
            <a:avLst/>
          </a:prstGeom>
          <a:noFill/>
        </p:spPr>
        <p:txBody>
          <a:bodyPr wrap="square" rtlCol="0">
            <a:spAutoFit/>
          </a:bodyPr>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商店</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UI</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5" name="组合 24"/>
          <p:cNvGrpSpPr/>
          <p:nvPr/>
        </p:nvGrpSpPr>
        <p:grpSpPr>
          <a:xfrm>
            <a:off x="8090491" y="3799531"/>
            <a:ext cx="196101" cy="196101"/>
            <a:chOff x="1389761" y="2111236"/>
            <a:chExt cx="196101" cy="196101"/>
          </a:xfrm>
        </p:grpSpPr>
        <p:sp>
          <p:nvSpPr>
            <p:cNvPr id="26" name="矩形 2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p>
              <a:endParaRPr lang="zh-CN" altLang="en-US"/>
            </a:p>
          </p:txBody>
        </p:sp>
      </p:gr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50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par>
                                <p:cTn id="8" presetID="22" presetClass="entr" presetSubtype="4" fill="hold" grpId="0" nodeType="withEffect">
                                  <p:stCondLst>
                                    <p:cond delay="250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par>
                                <p:cTn id="11" presetID="53" presetClass="entr" presetSubtype="16" fill="hold" grpId="0" nodeType="withEffect">
                                  <p:stCondLst>
                                    <p:cond delay="3000"/>
                                  </p:stCondLst>
                                  <p:childTnLst>
                                    <p:set>
                                      <p:cBhvr>
                                        <p:cTn id="12" dur="1" fill="hold">
                                          <p:stCondLst>
                                            <p:cond delay="0"/>
                                          </p:stCondLst>
                                        </p:cTn>
                                        <p:tgtEl>
                                          <p:spTgt spid="48"/>
                                        </p:tgtEl>
                                        <p:attrNameLst>
                                          <p:attrName>style.visibility</p:attrName>
                                        </p:attrNameLst>
                                      </p:cBhvr>
                                      <p:to>
                                        <p:strVal val="visible"/>
                                      </p:to>
                                    </p:set>
                                    <p:anim calcmode="lin" valueType="num">
                                      <p:cBhvr>
                                        <p:cTn id="13" dur="500" fill="hold"/>
                                        <p:tgtEl>
                                          <p:spTgt spid="48"/>
                                        </p:tgtEl>
                                        <p:attrNameLst>
                                          <p:attrName>ppt_w</p:attrName>
                                        </p:attrNameLst>
                                      </p:cBhvr>
                                      <p:tavLst>
                                        <p:tav tm="0">
                                          <p:val>
                                            <p:fltVal val="0"/>
                                          </p:val>
                                        </p:tav>
                                        <p:tav tm="100000">
                                          <p:val>
                                            <p:strVal val="#ppt_w"/>
                                          </p:val>
                                        </p:tav>
                                      </p:tavLst>
                                    </p:anim>
                                    <p:anim calcmode="lin" valueType="num">
                                      <p:cBhvr>
                                        <p:cTn id="14" dur="500" fill="hold"/>
                                        <p:tgtEl>
                                          <p:spTgt spid="48"/>
                                        </p:tgtEl>
                                        <p:attrNameLst>
                                          <p:attrName>ppt_h</p:attrName>
                                        </p:attrNameLst>
                                      </p:cBhvr>
                                      <p:tavLst>
                                        <p:tav tm="0">
                                          <p:val>
                                            <p:fltVal val="0"/>
                                          </p:val>
                                        </p:tav>
                                        <p:tav tm="100000">
                                          <p:val>
                                            <p:strVal val="#ppt_h"/>
                                          </p:val>
                                        </p:tav>
                                      </p:tavLst>
                                    </p:anim>
                                    <p:animEffect transition="in" filter="fade">
                                      <p:cBhvr>
                                        <p:cTn id="15" dur="500"/>
                                        <p:tgtEl>
                                          <p:spTgt spid="48"/>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56"/>
                                        </p:tgtEl>
                                        <p:attrNameLst>
                                          <p:attrName>style.visibility</p:attrName>
                                        </p:attrNameLst>
                                      </p:cBhvr>
                                      <p:to>
                                        <p:strVal val="visible"/>
                                      </p:to>
                                    </p:set>
                                    <p:anim calcmode="lin" valueType="num">
                                      <p:cBhvr>
                                        <p:cTn id="18" dur="500" fill="hold"/>
                                        <p:tgtEl>
                                          <p:spTgt spid="56"/>
                                        </p:tgtEl>
                                        <p:attrNameLst>
                                          <p:attrName>ppt_w</p:attrName>
                                        </p:attrNameLst>
                                      </p:cBhvr>
                                      <p:tavLst>
                                        <p:tav tm="0">
                                          <p:val>
                                            <p:fltVal val="0"/>
                                          </p:val>
                                        </p:tav>
                                        <p:tav tm="100000">
                                          <p:val>
                                            <p:strVal val="#ppt_w"/>
                                          </p:val>
                                        </p:tav>
                                      </p:tavLst>
                                    </p:anim>
                                    <p:anim calcmode="lin" valueType="num">
                                      <p:cBhvr>
                                        <p:cTn id="19" dur="500" fill="hold"/>
                                        <p:tgtEl>
                                          <p:spTgt spid="56"/>
                                        </p:tgtEl>
                                        <p:attrNameLst>
                                          <p:attrName>ppt_h</p:attrName>
                                        </p:attrNameLst>
                                      </p:cBhvr>
                                      <p:tavLst>
                                        <p:tav tm="0">
                                          <p:val>
                                            <p:fltVal val="0"/>
                                          </p:val>
                                        </p:tav>
                                        <p:tav tm="100000">
                                          <p:val>
                                            <p:strVal val="#ppt_h"/>
                                          </p:val>
                                        </p:tav>
                                      </p:tavLst>
                                    </p:anim>
                                    <p:animEffect transition="in" filter="fade">
                                      <p:cBhvr>
                                        <p:cTn id="20" dur="500"/>
                                        <p:tgtEl>
                                          <p:spTgt spid="56"/>
                                        </p:tgtEl>
                                      </p:cBhvr>
                                    </p:animEffect>
                                  </p:childTnLst>
                                </p:cTn>
                              </p:par>
                              <p:par>
                                <p:cTn id="21" presetID="53" presetClass="entr" presetSubtype="16" fill="hold" grpId="0" nodeType="withEffect">
                                  <p:stCondLst>
                                    <p:cond delay="3500"/>
                                  </p:stCondLst>
                                  <p:childTnLst>
                                    <p:set>
                                      <p:cBhvr>
                                        <p:cTn id="22" dur="1" fill="hold">
                                          <p:stCondLst>
                                            <p:cond delay="0"/>
                                          </p:stCondLst>
                                        </p:cTn>
                                        <p:tgtEl>
                                          <p:spTgt spid="107"/>
                                        </p:tgtEl>
                                        <p:attrNameLst>
                                          <p:attrName>style.visibility</p:attrName>
                                        </p:attrNameLst>
                                      </p:cBhvr>
                                      <p:to>
                                        <p:strVal val="visible"/>
                                      </p:to>
                                    </p:set>
                                    <p:anim calcmode="lin" valueType="num">
                                      <p:cBhvr>
                                        <p:cTn id="23" dur="500" fill="hold"/>
                                        <p:tgtEl>
                                          <p:spTgt spid="107"/>
                                        </p:tgtEl>
                                        <p:attrNameLst>
                                          <p:attrName>ppt_w</p:attrName>
                                        </p:attrNameLst>
                                      </p:cBhvr>
                                      <p:tavLst>
                                        <p:tav tm="0">
                                          <p:val>
                                            <p:fltVal val="0"/>
                                          </p:val>
                                        </p:tav>
                                        <p:tav tm="100000">
                                          <p:val>
                                            <p:strVal val="#ppt_w"/>
                                          </p:val>
                                        </p:tav>
                                      </p:tavLst>
                                    </p:anim>
                                    <p:anim calcmode="lin" valueType="num">
                                      <p:cBhvr>
                                        <p:cTn id="24" dur="500" fill="hold"/>
                                        <p:tgtEl>
                                          <p:spTgt spid="107"/>
                                        </p:tgtEl>
                                        <p:attrNameLst>
                                          <p:attrName>ppt_h</p:attrName>
                                        </p:attrNameLst>
                                      </p:cBhvr>
                                      <p:tavLst>
                                        <p:tav tm="0">
                                          <p:val>
                                            <p:fltVal val="0"/>
                                          </p:val>
                                        </p:tav>
                                        <p:tav tm="100000">
                                          <p:val>
                                            <p:strVal val="#ppt_h"/>
                                          </p:val>
                                        </p:tav>
                                      </p:tavLst>
                                    </p:anim>
                                    <p:animEffect transition="in" filter="fade">
                                      <p:cBhvr>
                                        <p:cTn id="25" dur="500"/>
                                        <p:tgtEl>
                                          <p:spTgt spid="107"/>
                                        </p:tgtEl>
                                      </p:cBhvr>
                                    </p:animEffect>
                                  </p:childTnLst>
                                </p:cTn>
                              </p:par>
                              <p:par>
                                <p:cTn id="26" presetID="53" presetClass="entr" presetSubtype="16" fill="hold" grpId="0" nodeType="withEffect">
                                  <p:stCondLst>
                                    <p:cond delay="3500"/>
                                  </p:stCondLst>
                                  <p:childTnLst>
                                    <p:set>
                                      <p:cBhvr>
                                        <p:cTn id="27" dur="1" fill="hold">
                                          <p:stCondLst>
                                            <p:cond delay="0"/>
                                          </p:stCondLst>
                                        </p:cTn>
                                        <p:tgtEl>
                                          <p:spTgt spid="112"/>
                                        </p:tgtEl>
                                        <p:attrNameLst>
                                          <p:attrName>style.visibility</p:attrName>
                                        </p:attrNameLst>
                                      </p:cBhvr>
                                      <p:to>
                                        <p:strVal val="visible"/>
                                      </p:to>
                                    </p:set>
                                    <p:anim calcmode="lin" valueType="num">
                                      <p:cBhvr>
                                        <p:cTn id="28" dur="500" fill="hold"/>
                                        <p:tgtEl>
                                          <p:spTgt spid="112"/>
                                        </p:tgtEl>
                                        <p:attrNameLst>
                                          <p:attrName>ppt_w</p:attrName>
                                        </p:attrNameLst>
                                      </p:cBhvr>
                                      <p:tavLst>
                                        <p:tav tm="0">
                                          <p:val>
                                            <p:fltVal val="0"/>
                                          </p:val>
                                        </p:tav>
                                        <p:tav tm="100000">
                                          <p:val>
                                            <p:strVal val="#ppt_w"/>
                                          </p:val>
                                        </p:tav>
                                      </p:tavLst>
                                    </p:anim>
                                    <p:anim calcmode="lin" valueType="num">
                                      <p:cBhvr>
                                        <p:cTn id="29" dur="500" fill="hold"/>
                                        <p:tgtEl>
                                          <p:spTgt spid="112"/>
                                        </p:tgtEl>
                                        <p:attrNameLst>
                                          <p:attrName>ppt_h</p:attrName>
                                        </p:attrNameLst>
                                      </p:cBhvr>
                                      <p:tavLst>
                                        <p:tav tm="0">
                                          <p:val>
                                            <p:fltVal val="0"/>
                                          </p:val>
                                        </p:tav>
                                        <p:tav tm="100000">
                                          <p:val>
                                            <p:strVal val="#ppt_h"/>
                                          </p:val>
                                        </p:tav>
                                      </p:tavLst>
                                    </p:anim>
                                    <p:animEffect transition="in" filter="fade">
                                      <p:cBhvr>
                                        <p:cTn id="30" dur="500"/>
                                        <p:tgtEl>
                                          <p:spTgt spid="112"/>
                                        </p:tgtEl>
                                      </p:cBhvr>
                                    </p:animEffect>
                                  </p:childTnLst>
                                </p:cTn>
                              </p:par>
                              <p:par>
                                <p:cTn id="31" presetID="42" presetClass="entr" presetSubtype="0" fill="hold" nodeType="withEffect">
                                  <p:stCondLst>
                                    <p:cond delay="400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1000"/>
                                        <p:tgtEl>
                                          <p:spTgt spid="90"/>
                                        </p:tgtEl>
                                      </p:cBhvr>
                                    </p:animEffect>
                                    <p:anim calcmode="lin" valueType="num">
                                      <p:cBhvr>
                                        <p:cTn id="34" dur="1000" fill="hold"/>
                                        <p:tgtEl>
                                          <p:spTgt spid="90"/>
                                        </p:tgtEl>
                                        <p:attrNameLst>
                                          <p:attrName>ppt_x</p:attrName>
                                        </p:attrNameLst>
                                      </p:cBhvr>
                                      <p:tavLst>
                                        <p:tav tm="0">
                                          <p:val>
                                            <p:strVal val="#ppt_x"/>
                                          </p:val>
                                        </p:tav>
                                        <p:tav tm="100000">
                                          <p:val>
                                            <p:strVal val="#ppt_x"/>
                                          </p:val>
                                        </p:tav>
                                      </p:tavLst>
                                    </p:anim>
                                    <p:anim calcmode="lin" valueType="num">
                                      <p:cBhvr>
                                        <p:cTn id="35" dur="1000" fill="hold"/>
                                        <p:tgtEl>
                                          <p:spTgt spid="9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550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1000"/>
                                        <p:tgtEl>
                                          <p:spTgt spid="96"/>
                                        </p:tgtEl>
                                      </p:cBhvr>
                                    </p:animEffect>
                                    <p:anim calcmode="lin" valueType="num">
                                      <p:cBhvr>
                                        <p:cTn id="39" dur="1000" fill="hold"/>
                                        <p:tgtEl>
                                          <p:spTgt spid="96"/>
                                        </p:tgtEl>
                                        <p:attrNameLst>
                                          <p:attrName>ppt_x</p:attrName>
                                        </p:attrNameLst>
                                      </p:cBhvr>
                                      <p:tavLst>
                                        <p:tav tm="0">
                                          <p:val>
                                            <p:strVal val="#ppt_x"/>
                                          </p:val>
                                        </p:tav>
                                        <p:tav tm="100000">
                                          <p:val>
                                            <p:strVal val="#ppt_x"/>
                                          </p:val>
                                        </p:tav>
                                      </p:tavLst>
                                    </p:anim>
                                    <p:anim calcmode="lin" valueType="num">
                                      <p:cBhvr>
                                        <p:cTn id="40" dur="1000" fill="hold"/>
                                        <p:tgtEl>
                                          <p:spTgt spid="96"/>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700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1000"/>
                                        <p:tgtEl>
                                          <p:spTgt spid="102"/>
                                        </p:tgtEl>
                                      </p:cBhvr>
                                    </p:animEffect>
                                    <p:anim calcmode="lin" valueType="num">
                                      <p:cBhvr>
                                        <p:cTn id="44" dur="1000" fill="hold"/>
                                        <p:tgtEl>
                                          <p:spTgt spid="102"/>
                                        </p:tgtEl>
                                        <p:attrNameLst>
                                          <p:attrName>ppt_x</p:attrName>
                                        </p:attrNameLst>
                                      </p:cBhvr>
                                      <p:tavLst>
                                        <p:tav tm="0">
                                          <p:val>
                                            <p:strVal val="#ppt_x"/>
                                          </p:val>
                                        </p:tav>
                                        <p:tav tm="100000">
                                          <p:val>
                                            <p:strVal val="#ppt_x"/>
                                          </p:val>
                                        </p:tav>
                                      </p:tavLst>
                                    </p:anim>
                                    <p:anim calcmode="lin" valueType="num">
                                      <p:cBhvr>
                                        <p:cTn id="45" dur="1000" fill="hold"/>
                                        <p:tgtEl>
                                          <p:spTgt spid="102"/>
                                        </p:tgtEl>
                                        <p:attrNameLst>
                                          <p:attrName>ppt_y</p:attrName>
                                        </p:attrNameLst>
                                      </p:cBhvr>
                                      <p:tavLst>
                                        <p:tav tm="0">
                                          <p:val>
                                            <p:strVal val="#ppt_y+.1"/>
                                          </p:val>
                                        </p:tav>
                                        <p:tav tm="100000">
                                          <p:val>
                                            <p:strVal val="#ppt_y"/>
                                          </p:val>
                                        </p:tav>
                                      </p:tavLst>
                                    </p:anim>
                                  </p:childTnLst>
                                </p:cTn>
                              </p:par>
                              <p:par>
                                <p:cTn id="46" presetID="10" presetClass="entr" presetSubtype="0" fill="hold" grpId="0" nodeType="withEffect">
                                  <p:stCondLst>
                                    <p:cond delay="4500"/>
                                  </p:stCondLst>
                                  <p:iterate type="lt">
                                    <p:tmPct val="10000"/>
                                  </p:iterate>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par>
                                <p:cTn id="49" presetID="10" presetClass="entr" presetSubtype="0" fill="hold" grpId="0" nodeType="withEffect">
                                  <p:stCondLst>
                                    <p:cond delay="6000"/>
                                  </p:stCondLst>
                                  <p:iterate type="lt">
                                    <p:tmPct val="10000"/>
                                  </p:iterate>
                                  <p:childTnLst>
                                    <p:set>
                                      <p:cBhvr>
                                        <p:cTn id="50" dur="1" fill="hold">
                                          <p:stCondLst>
                                            <p:cond delay="0"/>
                                          </p:stCondLst>
                                        </p:cTn>
                                        <p:tgtEl>
                                          <p:spTgt spid="95"/>
                                        </p:tgtEl>
                                        <p:attrNameLst>
                                          <p:attrName>style.visibility</p:attrName>
                                        </p:attrNameLst>
                                      </p:cBhvr>
                                      <p:to>
                                        <p:strVal val="visible"/>
                                      </p:to>
                                    </p:set>
                                    <p:animEffect transition="in" filter="fade">
                                      <p:cBhvr>
                                        <p:cTn id="51" dur="500"/>
                                        <p:tgtEl>
                                          <p:spTgt spid="95"/>
                                        </p:tgtEl>
                                      </p:cBhvr>
                                    </p:animEffect>
                                  </p:childTnLst>
                                </p:cTn>
                              </p:par>
                              <p:par>
                                <p:cTn id="52" presetID="10" presetClass="entr" presetSubtype="0" fill="hold" grpId="0" nodeType="withEffect">
                                  <p:stCondLst>
                                    <p:cond delay="7500"/>
                                  </p:stCondLst>
                                  <p:iterate type="lt">
                                    <p:tmPct val="10000"/>
                                  </p:iterate>
                                  <p:childTnLst>
                                    <p:set>
                                      <p:cBhvr>
                                        <p:cTn id="53" dur="1" fill="hold">
                                          <p:stCondLst>
                                            <p:cond delay="0"/>
                                          </p:stCondLst>
                                        </p:cTn>
                                        <p:tgtEl>
                                          <p:spTgt spid="101"/>
                                        </p:tgtEl>
                                        <p:attrNameLst>
                                          <p:attrName>style.visibility</p:attrName>
                                        </p:attrNameLst>
                                      </p:cBhvr>
                                      <p:to>
                                        <p:strVal val="visible"/>
                                      </p:to>
                                    </p:set>
                                    <p:animEffect transition="in" filter="fade">
                                      <p:cBhvr>
                                        <p:cTn id="54" dur="500"/>
                                        <p:tgtEl>
                                          <p:spTgt spid="101"/>
                                        </p:tgtEl>
                                      </p:cBhvr>
                                    </p:animEffect>
                                  </p:childTnLst>
                                </p:cTn>
                              </p:par>
                              <p:par>
                                <p:cTn id="55" presetID="22" presetClass="entr" presetSubtype="4" fill="hold" grpId="0" nodeType="withEffect">
                                  <p:stCondLst>
                                    <p:cond delay="250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par>
                                <p:cTn id="58" presetID="53" presetClass="entr" presetSubtype="16" fill="hold" grpId="0" nodeType="withEffect">
                                  <p:stCondLst>
                                    <p:cond delay="3000"/>
                                  </p:stCondLst>
                                  <p:childTnLst>
                                    <p:set>
                                      <p:cBhvr>
                                        <p:cTn id="59" dur="1" fill="hold">
                                          <p:stCondLst>
                                            <p:cond delay="0"/>
                                          </p:stCondLst>
                                        </p:cTn>
                                        <p:tgtEl>
                                          <p:spTgt spid="7"/>
                                        </p:tgtEl>
                                        <p:attrNameLst>
                                          <p:attrName>style.visibility</p:attrName>
                                        </p:attrNameLst>
                                      </p:cBhvr>
                                      <p:to>
                                        <p:strVal val="visible"/>
                                      </p:to>
                                    </p:set>
                                    <p:anim calcmode="lin" valueType="num">
                                      <p:cBhvr>
                                        <p:cTn id="60" dur="500" fill="hold"/>
                                        <p:tgtEl>
                                          <p:spTgt spid="7"/>
                                        </p:tgtEl>
                                        <p:attrNameLst>
                                          <p:attrName>ppt_w</p:attrName>
                                        </p:attrNameLst>
                                      </p:cBhvr>
                                      <p:tavLst>
                                        <p:tav tm="0">
                                          <p:val>
                                            <p:fltVal val="0"/>
                                          </p:val>
                                        </p:tav>
                                        <p:tav tm="100000">
                                          <p:val>
                                            <p:strVal val="#ppt_w"/>
                                          </p:val>
                                        </p:tav>
                                      </p:tavLst>
                                    </p:anim>
                                    <p:anim calcmode="lin" valueType="num">
                                      <p:cBhvr>
                                        <p:cTn id="61" dur="500" fill="hold"/>
                                        <p:tgtEl>
                                          <p:spTgt spid="7"/>
                                        </p:tgtEl>
                                        <p:attrNameLst>
                                          <p:attrName>ppt_h</p:attrName>
                                        </p:attrNameLst>
                                      </p:cBhvr>
                                      <p:tavLst>
                                        <p:tav tm="0">
                                          <p:val>
                                            <p:fltVal val="0"/>
                                          </p:val>
                                        </p:tav>
                                        <p:tav tm="100000">
                                          <p:val>
                                            <p:strVal val="#ppt_h"/>
                                          </p:val>
                                        </p:tav>
                                      </p:tavLst>
                                    </p:anim>
                                    <p:animEffect transition="in" filter="fade">
                                      <p:cBhvr>
                                        <p:cTn id="62" dur="500"/>
                                        <p:tgtEl>
                                          <p:spTgt spid="7"/>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8"/>
                                        </p:tgtEl>
                                        <p:attrNameLst>
                                          <p:attrName>style.visibility</p:attrName>
                                        </p:attrNameLst>
                                      </p:cBhvr>
                                      <p:to>
                                        <p:strVal val="visible"/>
                                      </p:to>
                                    </p:set>
                                    <p:anim calcmode="lin" valueType="num">
                                      <p:cBhvr>
                                        <p:cTn id="65" dur="500" fill="hold"/>
                                        <p:tgtEl>
                                          <p:spTgt spid="8"/>
                                        </p:tgtEl>
                                        <p:attrNameLst>
                                          <p:attrName>ppt_w</p:attrName>
                                        </p:attrNameLst>
                                      </p:cBhvr>
                                      <p:tavLst>
                                        <p:tav tm="0">
                                          <p:val>
                                            <p:fltVal val="0"/>
                                          </p:val>
                                        </p:tav>
                                        <p:tav tm="100000">
                                          <p:val>
                                            <p:strVal val="#ppt_w"/>
                                          </p:val>
                                        </p:tav>
                                      </p:tavLst>
                                    </p:anim>
                                    <p:anim calcmode="lin" valueType="num">
                                      <p:cBhvr>
                                        <p:cTn id="66" dur="500" fill="hold"/>
                                        <p:tgtEl>
                                          <p:spTgt spid="8"/>
                                        </p:tgtEl>
                                        <p:attrNameLst>
                                          <p:attrName>ppt_h</p:attrName>
                                        </p:attrNameLst>
                                      </p:cBhvr>
                                      <p:tavLst>
                                        <p:tav tm="0">
                                          <p:val>
                                            <p:fltVal val="0"/>
                                          </p:val>
                                        </p:tav>
                                        <p:tav tm="100000">
                                          <p:val>
                                            <p:strVal val="#ppt_h"/>
                                          </p:val>
                                        </p:tav>
                                      </p:tavLst>
                                    </p:anim>
                                    <p:animEffect transition="in" filter="fade">
                                      <p:cBhvr>
                                        <p:cTn id="67" dur="500"/>
                                        <p:tgtEl>
                                          <p:spTgt spid="8"/>
                                        </p:tgtEl>
                                      </p:cBhvr>
                                    </p:animEffect>
                                  </p:childTnLst>
                                </p:cTn>
                              </p:par>
                              <p:par>
                                <p:cTn id="68" presetID="22" presetClass="entr" presetSubtype="4" fill="hold" grpId="0" nodeType="withEffect">
                                  <p:stCondLst>
                                    <p:cond delay="2500"/>
                                  </p:stCondLst>
                                  <p:childTnLst>
                                    <p:set>
                                      <p:cBhvr>
                                        <p:cTn id="69" dur="1" fill="hold">
                                          <p:stCondLst>
                                            <p:cond delay="0"/>
                                          </p:stCondLst>
                                        </p:cTn>
                                        <p:tgtEl>
                                          <p:spTgt spid="15"/>
                                        </p:tgtEl>
                                        <p:attrNameLst>
                                          <p:attrName>style.visibility</p:attrName>
                                        </p:attrNameLst>
                                      </p:cBhvr>
                                      <p:to>
                                        <p:strVal val="visible"/>
                                      </p:to>
                                    </p:set>
                                    <p:animEffect transition="in" filter="wipe(down)">
                                      <p:cBhvr>
                                        <p:cTn id="70" dur="500"/>
                                        <p:tgtEl>
                                          <p:spTgt spid="15"/>
                                        </p:tgtEl>
                                      </p:cBhvr>
                                    </p:animEffect>
                                  </p:childTnLst>
                                </p:cTn>
                              </p:par>
                              <p:par>
                                <p:cTn id="71" presetID="53" presetClass="entr" presetSubtype="16" fill="hold" grpId="0" nodeType="withEffect">
                                  <p:stCondLst>
                                    <p:cond delay="3000"/>
                                  </p:stCondLst>
                                  <p:childTnLst>
                                    <p:set>
                                      <p:cBhvr>
                                        <p:cTn id="72" dur="1" fill="hold">
                                          <p:stCondLst>
                                            <p:cond delay="0"/>
                                          </p:stCondLst>
                                        </p:cTn>
                                        <p:tgtEl>
                                          <p:spTgt spid="16"/>
                                        </p:tgtEl>
                                        <p:attrNameLst>
                                          <p:attrName>style.visibility</p:attrName>
                                        </p:attrNameLst>
                                      </p:cBhvr>
                                      <p:to>
                                        <p:strVal val="visible"/>
                                      </p:to>
                                    </p:set>
                                    <p:anim calcmode="lin" valueType="num">
                                      <p:cBhvr>
                                        <p:cTn id="73" dur="500" fill="hold"/>
                                        <p:tgtEl>
                                          <p:spTgt spid="16"/>
                                        </p:tgtEl>
                                        <p:attrNameLst>
                                          <p:attrName>ppt_w</p:attrName>
                                        </p:attrNameLst>
                                      </p:cBhvr>
                                      <p:tavLst>
                                        <p:tav tm="0">
                                          <p:val>
                                            <p:fltVal val="0"/>
                                          </p:val>
                                        </p:tav>
                                        <p:tav tm="100000">
                                          <p:val>
                                            <p:strVal val="#ppt_w"/>
                                          </p:val>
                                        </p:tav>
                                      </p:tavLst>
                                    </p:anim>
                                    <p:anim calcmode="lin" valueType="num">
                                      <p:cBhvr>
                                        <p:cTn id="74" dur="500" fill="hold"/>
                                        <p:tgtEl>
                                          <p:spTgt spid="16"/>
                                        </p:tgtEl>
                                        <p:attrNameLst>
                                          <p:attrName>ppt_h</p:attrName>
                                        </p:attrNameLst>
                                      </p:cBhvr>
                                      <p:tavLst>
                                        <p:tav tm="0">
                                          <p:val>
                                            <p:fltVal val="0"/>
                                          </p:val>
                                        </p:tav>
                                        <p:tav tm="100000">
                                          <p:val>
                                            <p:strVal val="#ppt_h"/>
                                          </p:val>
                                        </p:tav>
                                      </p:tavLst>
                                    </p:anim>
                                    <p:animEffect transition="in" filter="fade">
                                      <p:cBhvr>
                                        <p:cTn id="75" dur="500"/>
                                        <p:tgtEl>
                                          <p:spTgt spid="16"/>
                                        </p:tgtEl>
                                      </p:cBhvr>
                                    </p:animEffect>
                                  </p:childTnLst>
                                </p:cTn>
                              </p:par>
                              <p:par>
                                <p:cTn id="76" presetID="53" presetClass="entr" presetSubtype="16" fill="hold" grpId="0" nodeType="withEffect">
                                  <p:stCondLst>
                                    <p:cond delay="3500"/>
                                  </p:stCondLst>
                                  <p:childTnLst>
                                    <p:set>
                                      <p:cBhvr>
                                        <p:cTn id="77" dur="1" fill="hold">
                                          <p:stCondLst>
                                            <p:cond delay="0"/>
                                          </p:stCondLst>
                                        </p:cTn>
                                        <p:tgtEl>
                                          <p:spTgt spid="17"/>
                                        </p:tgtEl>
                                        <p:attrNameLst>
                                          <p:attrName>style.visibility</p:attrName>
                                        </p:attrNameLst>
                                      </p:cBhvr>
                                      <p:to>
                                        <p:strVal val="visible"/>
                                      </p:to>
                                    </p:set>
                                    <p:anim calcmode="lin" valueType="num">
                                      <p:cBhvr>
                                        <p:cTn id="78" dur="500" fill="hold"/>
                                        <p:tgtEl>
                                          <p:spTgt spid="17"/>
                                        </p:tgtEl>
                                        <p:attrNameLst>
                                          <p:attrName>ppt_w</p:attrName>
                                        </p:attrNameLst>
                                      </p:cBhvr>
                                      <p:tavLst>
                                        <p:tav tm="0">
                                          <p:val>
                                            <p:fltVal val="0"/>
                                          </p:val>
                                        </p:tav>
                                        <p:tav tm="100000">
                                          <p:val>
                                            <p:strVal val="#ppt_w"/>
                                          </p:val>
                                        </p:tav>
                                      </p:tavLst>
                                    </p:anim>
                                    <p:anim calcmode="lin" valueType="num">
                                      <p:cBhvr>
                                        <p:cTn id="79" dur="500" fill="hold"/>
                                        <p:tgtEl>
                                          <p:spTgt spid="17"/>
                                        </p:tgtEl>
                                        <p:attrNameLst>
                                          <p:attrName>ppt_h</p:attrName>
                                        </p:attrNameLst>
                                      </p:cBhvr>
                                      <p:tavLst>
                                        <p:tav tm="0">
                                          <p:val>
                                            <p:fltVal val="0"/>
                                          </p:val>
                                        </p:tav>
                                        <p:tav tm="100000">
                                          <p:val>
                                            <p:strVal val="#ppt_h"/>
                                          </p:val>
                                        </p:tav>
                                      </p:tavLst>
                                    </p:anim>
                                    <p:animEffect transition="in" filter="fade">
                                      <p:cBhvr>
                                        <p:cTn id="80" dur="500"/>
                                        <p:tgtEl>
                                          <p:spTgt spid="17"/>
                                        </p:tgtEl>
                                      </p:cBhvr>
                                    </p:animEffect>
                                  </p:childTnLst>
                                </p:cTn>
                              </p:par>
                              <p:par>
                                <p:cTn id="81" presetID="42" presetClass="entr" presetSubtype="0" fill="hold" nodeType="withEffect">
                                  <p:stCondLst>
                                    <p:cond delay="700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1000"/>
                                        <p:tgtEl>
                                          <p:spTgt spid="25"/>
                                        </p:tgtEl>
                                      </p:cBhvr>
                                    </p:animEffect>
                                    <p:anim calcmode="lin" valueType="num">
                                      <p:cBhvr>
                                        <p:cTn id="84" dur="1000" fill="hold"/>
                                        <p:tgtEl>
                                          <p:spTgt spid="25"/>
                                        </p:tgtEl>
                                        <p:attrNameLst>
                                          <p:attrName>ppt_x</p:attrName>
                                        </p:attrNameLst>
                                      </p:cBhvr>
                                      <p:tavLst>
                                        <p:tav tm="0">
                                          <p:val>
                                            <p:strVal val="#ppt_x"/>
                                          </p:val>
                                        </p:tav>
                                        <p:tav tm="100000">
                                          <p:val>
                                            <p:strVal val="#ppt_x"/>
                                          </p:val>
                                        </p:tav>
                                      </p:tavLst>
                                    </p:anim>
                                    <p:anim calcmode="lin" valueType="num">
                                      <p:cBhvr>
                                        <p:cTn id="85" dur="1000" fill="hold"/>
                                        <p:tgtEl>
                                          <p:spTgt spid="25"/>
                                        </p:tgtEl>
                                        <p:attrNameLst>
                                          <p:attrName>ppt_y</p:attrName>
                                        </p:attrNameLst>
                                      </p:cBhvr>
                                      <p:tavLst>
                                        <p:tav tm="0">
                                          <p:val>
                                            <p:strVal val="#ppt_y+.1"/>
                                          </p:val>
                                        </p:tav>
                                        <p:tav tm="100000">
                                          <p:val>
                                            <p:strVal val="#ppt_y"/>
                                          </p:val>
                                        </p:tav>
                                      </p:tavLst>
                                    </p:anim>
                                  </p:childTnLst>
                                </p:cTn>
                              </p:par>
                              <p:par>
                                <p:cTn id="86" presetID="10" presetClass="entr" presetSubtype="0" fill="hold" grpId="0" nodeType="withEffect">
                                  <p:stCondLst>
                                    <p:cond delay="7500"/>
                                  </p:stCondLst>
                                  <p:iterate type="lt">
                                    <p:tmPct val="10000"/>
                                  </p:iterate>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5" grpId="0"/>
      <p:bldP spid="101" grpId="0"/>
      <p:bldP spid="47" grpId="0" bldLvl="0" animBg="1"/>
      <p:bldP spid="48" grpId="0" bldLvl="0" animBg="1"/>
      <p:bldP spid="55" grpId="0" bldLvl="0" animBg="1"/>
      <p:bldP spid="56" grpId="0" bldLvl="0" animBg="1"/>
      <p:bldP spid="107" grpId="0"/>
      <p:bldP spid="112" grpId="0"/>
      <p:bldP spid="6" grpId="0" bldLvl="0" animBg="1"/>
      <p:bldP spid="7" grpId="0" bldLvl="0" animBg="1"/>
      <p:bldP spid="8" grpId="0"/>
      <p:bldP spid="15" grpId="0" bldLvl="0" animBg="1"/>
      <p:bldP spid="16" grpId="0" bldLvl="0" animBg="1"/>
      <p:bldP spid="17"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476549"/>
            <a:ext cx="2232836" cy="521970"/>
          </a:xfrm>
          <a:prstGeom prst="rect">
            <a:avLst/>
          </a:prstGeom>
          <a:noFill/>
        </p:spPr>
        <p:txBody>
          <a:bodyPr wrap="square" rtlCol="0">
            <a:sp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78682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469709"/>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文本框 34"/>
          <p:cNvSpPr txBox="1"/>
          <p:nvPr/>
        </p:nvSpPr>
        <p:spPr>
          <a:xfrm>
            <a:off x="6121400" y="29997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研究概述</a:t>
            </a:r>
            <a:endParaRPr lang="zh-CN" altLang="en-US" sz="2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9448800" y="29997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研究成果</a:t>
            </a:r>
            <a:endParaRPr lang="zh-CN" altLang="en-US" sz="2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121400" y="380617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研究方法</a:t>
            </a:r>
            <a:endParaRPr lang="zh-CN" altLang="en-US" sz="24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9448800" y="380617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结论建议</a:t>
            </a:r>
            <a:endParaRPr lang="zh-CN" altLang="en-US" sz="24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6121400" y="46126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研究过程</a:t>
            </a:r>
            <a:endParaRPr lang="zh-CN" altLang="en-US" sz="2400" dirty="0">
              <a:latin typeface="微软雅黑" panose="020B0503020204020204" pitchFamily="34" charset="-122"/>
              <a:ea typeface="微软雅黑" panose="020B0503020204020204" pitchFamily="34" charset="-122"/>
            </a:endParaRPr>
          </a:p>
        </p:txBody>
      </p:sp>
      <p:sp>
        <p:nvSpPr>
          <p:cNvPr id="152" name="Freeform 9"/>
          <p:cNvSpPr/>
          <p:nvPr/>
        </p:nvSpPr>
        <p:spPr bwMode="auto">
          <a:xfrm>
            <a:off x="5831414"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3" name="Freeform 9"/>
          <p:cNvSpPr/>
          <p:nvPr/>
        </p:nvSpPr>
        <p:spPr bwMode="auto">
          <a:xfrm>
            <a:off x="5831414"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4" name="Freeform 9"/>
          <p:cNvSpPr/>
          <p:nvPr/>
        </p:nvSpPr>
        <p:spPr bwMode="auto">
          <a:xfrm>
            <a:off x="5831414" y="46906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5" name="Freeform 9"/>
          <p:cNvSpPr/>
          <p:nvPr/>
        </p:nvSpPr>
        <p:spPr bwMode="auto">
          <a:xfrm>
            <a:off x="9182200"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6" name="Freeform 9"/>
          <p:cNvSpPr/>
          <p:nvPr/>
        </p:nvSpPr>
        <p:spPr bwMode="auto">
          <a:xfrm>
            <a:off x="9182200"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10cb7d7b3a9119036e0ce90bc488d28"/>
          <p:cNvPicPr>
            <a:picLocks noChangeAspect="1"/>
          </p:cNvPicPr>
          <p:nvPr/>
        </p:nvPicPr>
        <p:blipFill>
          <a:blip r:embed="rId1"/>
          <a:stretch>
            <a:fillRect/>
          </a:stretch>
        </p:blipFill>
        <p:spPr>
          <a:xfrm>
            <a:off x="402590" y="2056130"/>
            <a:ext cx="2893695" cy="2893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10" presetClass="entr" presetSubtype="0" fill="hold" grpId="0" nodeType="withEffect">
                                  <p:stCondLst>
                                    <p:cond delay="1500"/>
                                  </p:stCondLst>
                                  <p:iterate type="lt">
                                    <p:tmPct val="10000"/>
                                  </p:iterate>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53" presetClass="entr" presetSubtype="16" fill="hold" grpId="0" nodeType="withEffect">
                                  <p:stCondLst>
                                    <p:cond delay="20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grpId="0" nodeType="withEffect">
                                  <p:stCondLst>
                                    <p:cond delay="2500"/>
                                  </p:stCondLst>
                                  <p:childTnLst>
                                    <p:set>
                                      <p:cBhvr>
                                        <p:cTn id="25" dur="1" fill="hold">
                                          <p:stCondLst>
                                            <p:cond delay="0"/>
                                          </p:stCondLst>
                                        </p:cTn>
                                        <p:tgtEl>
                                          <p:spTgt spid="152"/>
                                        </p:tgtEl>
                                        <p:attrNameLst>
                                          <p:attrName>style.visibility</p:attrName>
                                        </p:attrNameLst>
                                      </p:cBhvr>
                                      <p:to>
                                        <p:strVal val="visible"/>
                                      </p:to>
                                    </p:set>
                                    <p:anim calcmode="lin" valueType="num">
                                      <p:cBhvr>
                                        <p:cTn id="26" dur="500" fill="hold"/>
                                        <p:tgtEl>
                                          <p:spTgt spid="152"/>
                                        </p:tgtEl>
                                        <p:attrNameLst>
                                          <p:attrName>ppt_w</p:attrName>
                                        </p:attrNameLst>
                                      </p:cBhvr>
                                      <p:tavLst>
                                        <p:tav tm="0">
                                          <p:val>
                                            <p:fltVal val="0"/>
                                          </p:val>
                                        </p:tav>
                                        <p:tav tm="100000">
                                          <p:val>
                                            <p:strVal val="#ppt_w"/>
                                          </p:val>
                                        </p:tav>
                                      </p:tavLst>
                                    </p:anim>
                                    <p:anim calcmode="lin" valueType="num">
                                      <p:cBhvr>
                                        <p:cTn id="27" dur="500" fill="hold"/>
                                        <p:tgtEl>
                                          <p:spTgt spid="152"/>
                                        </p:tgtEl>
                                        <p:attrNameLst>
                                          <p:attrName>ppt_h</p:attrName>
                                        </p:attrNameLst>
                                      </p:cBhvr>
                                      <p:tavLst>
                                        <p:tav tm="0">
                                          <p:val>
                                            <p:fltVal val="0"/>
                                          </p:val>
                                        </p:tav>
                                        <p:tav tm="100000">
                                          <p:val>
                                            <p:strVal val="#ppt_h"/>
                                          </p:val>
                                        </p:tav>
                                      </p:tavLst>
                                    </p:anim>
                                    <p:animEffect transition="in" filter="fade">
                                      <p:cBhvr>
                                        <p:cTn id="28" dur="500"/>
                                        <p:tgtEl>
                                          <p:spTgt spid="152"/>
                                        </p:tgtEl>
                                      </p:cBhvr>
                                    </p:animEffect>
                                  </p:childTnLst>
                                </p:cTn>
                              </p:par>
                              <p:par>
                                <p:cTn id="29" presetID="53" presetClass="entr" presetSubtype="16" fill="hold" grpId="0" nodeType="withEffect">
                                  <p:stCondLst>
                                    <p:cond delay="3500"/>
                                  </p:stCondLst>
                                  <p:childTnLst>
                                    <p:set>
                                      <p:cBhvr>
                                        <p:cTn id="30" dur="1" fill="hold">
                                          <p:stCondLst>
                                            <p:cond delay="0"/>
                                          </p:stCondLst>
                                        </p:cTn>
                                        <p:tgtEl>
                                          <p:spTgt spid="153"/>
                                        </p:tgtEl>
                                        <p:attrNameLst>
                                          <p:attrName>style.visibility</p:attrName>
                                        </p:attrNameLst>
                                      </p:cBhvr>
                                      <p:to>
                                        <p:strVal val="visible"/>
                                      </p:to>
                                    </p:set>
                                    <p:anim calcmode="lin" valueType="num">
                                      <p:cBhvr>
                                        <p:cTn id="31" dur="500" fill="hold"/>
                                        <p:tgtEl>
                                          <p:spTgt spid="153"/>
                                        </p:tgtEl>
                                        <p:attrNameLst>
                                          <p:attrName>ppt_w</p:attrName>
                                        </p:attrNameLst>
                                      </p:cBhvr>
                                      <p:tavLst>
                                        <p:tav tm="0">
                                          <p:val>
                                            <p:fltVal val="0"/>
                                          </p:val>
                                        </p:tav>
                                        <p:tav tm="100000">
                                          <p:val>
                                            <p:strVal val="#ppt_w"/>
                                          </p:val>
                                        </p:tav>
                                      </p:tavLst>
                                    </p:anim>
                                    <p:anim calcmode="lin" valueType="num">
                                      <p:cBhvr>
                                        <p:cTn id="32" dur="500" fill="hold"/>
                                        <p:tgtEl>
                                          <p:spTgt spid="153"/>
                                        </p:tgtEl>
                                        <p:attrNameLst>
                                          <p:attrName>ppt_h</p:attrName>
                                        </p:attrNameLst>
                                      </p:cBhvr>
                                      <p:tavLst>
                                        <p:tav tm="0">
                                          <p:val>
                                            <p:fltVal val="0"/>
                                          </p:val>
                                        </p:tav>
                                        <p:tav tm="100000">
                                          <p:val>
                                            <p:strVal val="#ppt_h"/>
                                          </p:val>
                                        </p:tav>
                                      </p:tavLst>
                                    </p:anim>
                                    <p:animEffect transition="in" filter="fade">
                                      <p:cBhvr>
                                        <p:cTn id="33" dur="500"/>
                                        <p:tgtEl>
                                          <p:spTgt spid="153"/>
                                        </p:tgtEl>
                                      </p:cBhvr>
                                    </p:animEffect>
                                  </p:childTnLst>
                                </p:cTn>
                              </p:par>
                              <p:par>
                                <p:cTn id="34" presetID="53" presetClass="entr" presetSubtype="16" fill="hold" grpId="0" nodeType="withEffect">
                                  <p:stCondLst>
                                    <p:cond delay="4500"/>
                                  </p:stCondLst>
                                  <p:childTnLst>
                                    <p:set>
                                      <p:cBhvr>
                                        <p:cTn id="35" dur="1" fill="hold">
                                          <p:stCondLst>
                                            <p:cond delay="0"/>
                                          </p:stCondLst>
                                        </p:cTn>
                                        <p:tgtEl>
                                          <p:spTgt spid="154"/>
                                        </p:tgtEl>
                                        <p:attrNameLst>
                                          <p:attrName>style.visibility</p:attrName>
                                        </p:attrNameLst>
                                      </p:cBhvr>
                                      <p:to>
                                        <p:strVal val="visible"/>
                                      </p:to>
                                    </p:set>
                                    <p:anim calcmode="lin" valueType="num">
                                      <p:cBhvr>
                                        <p:cTn id="36" dur="500" fill="hold"/>
                                        <p:tgtEl>
                                          <p:spTgt spid="154"/>
                                        </p:tgtEl>
                                        <p:attrNameLst>
                                          <p:attrName>ppt_w</p:attrName>
                                        </p:attrNameLst>
                                      </p:cBhvr>
                                      <p:tavLst>
                                        <p:tav tm="0">
                                          <p:val>
                                            <p:fltVal val="0"/>
                                          </p:val>
                                        </p:tav>
                                        <p:tav tm="100000">
                                          <p:val>
                                            <p:strVal val="#ppt_w"/>
                                          </p:val>
                                        </p:tav>
                                      </p:tavLst>
                                    </p:anim>
                                    <p:anim calcmode="lin" valueType="num">
                                      <p:cBhvr>
                                        <p:cTn id="37" dur="500" fill="hold"/>
                                        <p:tgtEl>
                                          <p:spTgt spid="154"/>
                                        </p:tgtEl>
                                        <p:attrNameLst>
                                          <p:attrName>ppt_h</p:attrName>
                                        </p:attrNameLst>
                                      </p:cBhvr>
                                      <p:tavLst>
                                        <p:tav tm="0">
                                          <p:val>
                                            <p:fltVal val="0"/>
                                          </p:val>
                                        </p:tav>
                                        <p:tav tm="100000">
                                          <p:val>
                                            <p:strVal val="#ppt_h"/>
                                          </p:val>
                                        </p:tav>
                                      </p:tavLst>
                                    </p:anim>
                                    <p:animEffect transition="in" filter="fade">
                                      <p:cBhvr>
                                        <p:cTn id="38" dur="500"/>
                                        <p:tgtEl>
                                          <p:spTgt spid="154"/>
                                        </p:tgtEl>
                                      </p:cBhvr>
                                    </p:animEffect>
                                  </p:childTnLst>
                                </p:cTn>
                              </p:par>
                              <p:par>
                                <p:cTn id="39" presetID="53" presetClass="entr" presetSubtype="16" fill="hold" grpId="0" nodeType="withEffect">
                                  <p:stCondLst>
                                    <p:cond delay="6500"/>
                                  </p:stCondLst>
                                  <p:childTnLst>
                                    <p:set>
                                      <p:cBhvr>
                                        <p:cTn id="40" dur="1" fill="hold">
                                          <p:stCondLst>
                                            <p:cond delay="0"/>
                                          </p:stCondLst>
                                        </p:cTn>
                                        <p:tgtEl>
                                          <p:spTgt spid="156"/>
                                        </p:tgtEl>
                                        <p:attrNameLst>
                                          <p:attrName>style.visibility</p:attrName>
                                        </p:attrNameLst>
                                      </p:cBhvr>
                                      <p:to>
                                        <p:strVal val="visible"/>
                                      </p:to>
                                    </p:set>
                                    <p:anim calcmode="lin" valueType="num">
                                      <p:cBhvr>
                                        <p:cTn id="41" dur="500" fill="hold"/>
                                        <p:tgtEl>
                                          <p:spTgt spid="156"/>
                                        </p:tgtEl>
                                        <p:attrNameLst>
                                          <p:attrName>ppt_w</p:attrName>
                                        </p:attrNameLst>
                                      </p:cBhvr>
                                      <p:tavLst>
                                        <p:tav tm="0">
                                          <p:val>
                                            <p:fltVal val="0"/>
                                          </p:val>
                                        </p:tav>
                                        <p:tav tm="100000">
                                          <p:val>
                                            <p:strVal val="#ppt_w"/>
                                          </p:val>
                                        </p:tav>
                                      </p:tavLst>
                                    </p:anim>
                                    <p:anim calcmode="lin" valueType="num">
                                      <p:cBhvr>
                                        <p:cTn id="42" dur="500" fill="hold"/>
                                        <p:tgtEl>
                                          <p:spTgt spid="156"/>
                                        </p:tgtEl>
                                        <p:attrNameLst>
                                          <p:attrName>ppt_h</p:attrName>
                                        </p:attrNameLst>
                                      </p:cBhvr>
                                      <p:tavLst>
                                        <p:tav tm="0">
                                          <p:val>
                                            <p:fltVal val="0"/>
                                          </p:val>
                                        </p:tav>
                                        <p:tav tm="100000">
                                          <p:val>
                                            <p:strVal val="#ppt_h"/>
                                          </p:val>
                                        </p:tav>
                                      </p:tavLst>
                                    </p:anim>
                                    <p:animEffect transition="in" filter="fade">
                                      <p:cBhvr>
                                        <p:cTn id="43" dur="500"/>
                                        <p:tgtEl>
                                          <p:spTgt spid="156"/>
                                        </p:tgtEl>
                                      </p:cBhvr>
                                    </p:animEffect>
                                  </p:childTnLst>
                                </p:cTn>
                              </p:par>
                              <p:par>
                                <p:cTn id="44" presetID="53" presetClass="entr" presetSubtype="16" fill="hold" grpId="0" nodeType="withEffect">
                                  <p:stCondLst>
                                    <p:cond delay="5500"/>
                                  </p:stCondLst>
                                  <p:childTnLst>
                                    <p:set>
                                      <p:cBhvr>
                                        <p:cTn id="45" dur="1" fill="hold">
                                          <p:stCondLst>
                                            <p:cond delay="0"/>
                                          </p:stCondLst>
                                        </p:cTn>
                                        <p:tgtEl>
                                          <p:spTgt spid="155"/>
                                        </p:tgtEl>
                                        <p:attrNameLst>
                                          <p:attrName>style.visibility</p:attrName>
                                        </p:attrNameLst>
                                      </p:cBhvr>
                                      <p:to>
                                        <p:strVal val="visible"/>
                                      </p:to>
                                    </p:set>
                                    <p:anim calcmode="lin" valueType="num">
                                      <p:cBhvr>
                                        <p:cTn id="46" dur="500" fill="hold"/>
                                        <p:tgtEl>
                                          <p:spTgt spid="155"/>
                                        </p:tgtEl>
                                        <p:attrNameLst>
                                          <p:attrName>ppt_w</p:attrName>
                                        </p:attrNameLst>
                                      </p:cBhvr>
                                      <p:tavLst>
                                        <p:tav tm="0">
                                          <p:val>
                                            <p:fltVal val="0"/>
                                          </p:val>
                                        </p:tav>
                                        <p:tav tm="100000">
                                          <p:val>
                                            <p:strVal val="#ppt_w"/>
                                          </p:val>
                                        </p:tav>
                                      </p:tavLst>
                                    </p:anim>
                                    <p:anim calcmode="lin" valueType="num">
                                      <p:cBhvr>
                                        <p:cTn id="47" dur="500" fill="hold"/>
                                        <p:tgtEl>
                                          <p:spTgt spid="155"/>
                                        </p:tgtEl>
                                        <p:attrNameLst>
                                          <p:attrName>ppt_h</p:attrName>
                                        </p:attrNameLst>
                                      </p:cBhvr>
                                      <p:tavLst>
                                        <p:tav tm="0">
                                          <p:val>
                                            <p:fltVal val="0"/>
                                          </p:val>
                                        </p:tav>
                                        <p:tav tm="100000">
                                          <p:val>
                                            <p:strVal val="#ppt_h"/>
                                          </p:val>
                                        </p:tav>
                                      </p:tavLst>
                                    </p:anim>
                                    <p:animEffect transition="in" filter="fade">
                                      <p:cBhvr>
                                        <p:cTn id="48" dur="500"/>
                                        <p:tgtEl>
                                          <p:spTgt spid="155"/>
                                        </p:tgtEl>
                                      </p:cBhvr>
                                    </p:animEffect>
                                  </p:childTnLst>
                                </p:cTn>
                              </p:par>
                              <p:par>
                                <p:cTn id="49" presetID="10" presetClass="entr" presetSubtype="0" fill="hold" grpId="0" nodeType="withEffect">
                                  <p:stCondLst>
                                    <p:cond delay="3000"/>
                                  </p:stCondLst>
                                  <p:iterate type="lt">
                                    <p:tmPct val="10000"/>
                                  </p:iterate>
                                  <p:childTnLst>
                                    <p:set>
                                      <p:cBhvr>
                                        <p:cTn id="50" dur="1" fill="hold">
                                          <p:stCondLst>
                                            <p:cond delay="0"/>
                                          </p:stCondLst>
                                        </p:cTn>
                                        <p:tgtEl>
                                          <p:spTgt spid="35"/>
                                        </p:tgtEl>
                                        <p:attrNameLst>
                                          <p:attrName>style.visibility</p:attrName>
                                        </p:attrNameLst>
                                      </p:cBhvr>
                                      <p:to>
                                        <p:strVal val="visible"/>
                                      </p:to>
                                    </p:set>
                                    <p:animEffect transition="in" filter="fade">
                                      <p:cBhvr>
                                        <p:cTn id="51" dur="1000"/>
                                        <p:tgtEl>
                                          <p:spTgt spid="35"/>
                                        </p:tgtEl>
                                      </p:cBhvr>
                                    </p:animEffect>
                                  </p:childTnLst>
                                </p:cTn>
                              </p:par>
                              <p:par>
                                <p:cTn id="52" presetID="10" presetClass="entr" presetSubtype="0" fill="hold" grpId="0" nodeType="withEffect">
                                  <p:stCondLst>
                                    <p:cond delay="4000"/>
                                  </p:stCondLst>
                                  <p:iterate type="lt">
                                    <p:tmPct val="10000"/>
                                  </p:iterate>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childTnLst>
                                </p:cTn>
                              </p:par>
                              <p:par>
                                <p:cTn id="55" presetID="10" presetClass="entr" presetSubtype="0" fill="hold" grpId="0" nodeType="withEffect">
                                  <p:stCondLst>
                                    <p:cond delay="5000"/>
                                  </p:stCondLst>
                                  <p:iterate type="lt">
                                    <p:tmPct val="10000"/>
                                  </p:iterate>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childTnLst>
                                </p:cTn>
                              </p:par>
                              <p:par>
                                <p:cTn id="58" presetID="10" presetClass="entr" presetSubtype="0" fill="hold" grpId="0" nodeType="withEffect">
                                  <p:stCondLst>
                                    <p:cond delay="6000"/>
                                  </p:stCondLst>
                                  <p:iterate type="lt">
                                    <p:tmPct val="10000"/>
                                  </p:iterate>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7000"/>
                                  </p:stCondLst>
                                  <p:iterate type="lt">
                                    <p:tmPct val="10000"/>
                                  </p:iterate>
                                  <p:childTnLst>
                                    <p:set>
                                      <p:cBhvr>
                                        <p:cTn id="62" dur="1" fill="hold">
                                          <p:stCondLst>
                                            <p:cond delay="0"/>
                                          </p:stCondLst>
                                        </p:cTn>
                                        <p:tgtEl>
                                          <p:spTgt spid="36"/>
                                        </p:tgtEl>
                                        <p:attrNameLst>
                                          <p:attrName>style.visibility</p:attrName>
                                        </p:attrNameLst>
                                      </p:cBhvr>
                                      <p:to>
                                        <p:strVal val="visible"/>
                                      </p:to>
                                    </p:set>
                                    <p:animEffect transition="in" filter="fade">
                                      <p:cBhvr>
                                        <p:cTn id="6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3" grpId="0" animBg="1"/>
      <p:bldP spid="32" grpId="0" animBg="1"/>
      <p:bldP spid="33" grpId="0" animBg="1"/>
      <p:bldP spid="35" grpId="0"/>
      <p:bldP spid="22" grpId="0"/>
      <p:bldP spid="27" grpId="0"/>
      <p:bldP spid="36" grpId="0"/>
      <p:bldP spid="41" grpId="0"/>
      <p:bldP spid="152" grpId="0" animBg="1"/>
      <p:bldP spid="153" grpId="0" animBg="1"/>
      <p:bldP spid="154" grpId="0" animBg="1"/>
      <p:bldP spid="155" grpId="0" animBg="1"/>
      <p:bldP spid="1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游戏商店设计及实现</a:t>
            </a:r>
            <a:endParaRPr lang="zh-CN" altLang="en-US" dirty="0"/>
          </a:p>
        </p:txBody>
      </p:sp>
      <p:pic>
        <p:nvPicPr>
          <p:cNvPr id="3" name="图片 2"/>
          <p:cNvPicPr>
            <a:picLocks noChangeAspect="1"/>
          </p:cNvPicPr>
          <p:nvPr/>
        </p:nvPicPr>
        <p:blipFill>
          <a:blip r:embed="rId1"/>
          <a:srcRect t="15385"/>
          <a:stretch>
            <a:fillRect/>
          </a:stretch>
        </p:blipFill>
        <p:spPr>
          <a:xfrm>
            <a:off x="4210685" y="2152650"/>
            <a:ext cx="5838825" cy="1676400"/>
          </a:xfrm>
          <a:prstGeom prst="rect">
            <a:avLst/>
          </a:prstGeom>
        </p:spPr>
      </p:pic>
      <p:sp>
        <p:nvSpPr>
          <p:cNvPr id="4" name="文本框 3"/>
          <p:cNvSpPr txBox="1"/>
          <p:nvPr/>
        </p:nvSpPr>
        <p:spPr>
          <a:xfrm>
            <a:off x="1302385" y="1316355"/>
            <a:ext cx="5044440" cy="5262245"/>
          </a:xfrm>
          <a:prstGeom prst="rect">
            <a:avLst/>
          </a:prstGeom>
          <a:noFill/>
        </p:spPr>
        <p:txBody>
          <a:bodyPr wrap="none" rtlCol="0">
            <a:spAutoFit/>
          </a:bodyPr>
          <a:p>
            <a:pPr algn="l"/>
            <a:r>
              <a:rPr lang="zh-CN" altLang="en-US" sz="1400"/>
              <a:t>export class ShopConfig {</a:t>
            </a:r>
            <a:endParaRPr lang="zh-CN" altLang="en-US" sz="1400"/>
          </a:p>
          <a:p>
            <a:pPr algn="l"/>
            <a:r>
              <a:rPr lang="zh-CN" altLang="en-US" sz="1400"/>
              <a:t>       </a:t>
            </a:r>
            <a:endParaRPr lang="zh-CN" altLang="en-US" sz="1400"/>
          </a:p>
          <a:p>
            <a:pPr algn="l"/>
            <a:r>
              <a:rPr lang="zh-CN" altLang="en-US" sz="1400"/>
              <a:t>    /** 商品ID */</a:t>
            </a:r>
            <a:endParaRPr lang="zh-CN" altLang="en-US" sz="1400"/>
          </a:p>
          <a:p>
            <a:pPr algn="l"/>
            <a:r>
              <a:rPr lang="zh-CN" altLang="en-US" sz="1400"/>
              <a:t>    Id: string;</a:t>
            </a:r>
            <a:endParaRPr lang="zh-CN" altLang="en-US" sz="1400"/>
          </a:p>
          <a:p>
            <a:pPr algn="l"/>
            <a:r>
              <a:rPr lang="zh-CN" altLang="en-US" sz="1400"/>
              <a:t>    /** 物品ID */</a:t>
            </a:r>
            <a:endParaRPr lang="zh-CN" altLang="en-US" sz="1400"/>
          </a:p>
          <a:p>
            <a:pPr algn="l"/>
            <a:r>
              <a:rPr lang="zh-CN" altLang="en-US" sz="1400"/>
              <a:t>    ItemId: string;</a:t>
            </a:r>
            <a:endParaRPr lang="zh-CN" altLang="en-US" sz="1400"/>
          </a:p>
          <a:p>
            <a:pPr algn="l"/>
            <a:r>
              <a:rPr lang="zh-CN" altLang="en-US" sz="1400"/>
              <a:t>    /** 单次购买数量 */</a:t>
            </a:r>
            <a:endParaRPr lang="zh-CN" altLang="en-US" sz="1400"/>
          </a:p>
          <a:p>
            <a:pPr algn="l"/>
            <a:r>
              <a:rPr lang="zh-CN" altLang="en-US" sz="1400"/>
              <a:t>    Num: number;</a:t>
            </a:r>
            <a:endParaRPr lang="zh-CN" altLang="en-US" sz="1400"/>
          </a:p>
          <a:p>
            <a:pPr algn="l"/>
            <a:r>
              <a:rPr lang="zh-CN" altLang="en-US" sz="1400"/>
              <a:t>    /** 购买价格 */</a:t>
            </a:r>
            <a:endParaRPr lang="zh-CN" altLang="en-US" sz="1400"/>
          </a:p>
          <a:p>
            <a:pPr algn="l"/>
            <a:r>
              <a:rPr lang="zh-CN" altLang="en-US" sz="1400"/>
              <a:t>    BuyValue: number;</a:t>
            </a:r>
            <a:endParaRPr lang="zh-CN" altLang="en-US" sz="1400"/>
          </a:p>
          <a:p>
            <a:pPr algn="l"/>
            <a:r>
              <a:rPr lang="zh-CN" altLang="en-US" sz="1400"/>
              <a:t>    /** 商品排序 */</a:t>
            </a:r>
            <a:endParaRPr lang="zh-CN" altLang="en-US" sz="1400"/>
          </a:p>
          <a:p>
            <a:pPr algn="l"/>
            <a:r>
              <a:rPr lang="zh-CN" altLang="en-US" sz="1400"/>
              <a:t>    Sort: number;</a:t>
            </a:r>
            <a:endParaRPr lang="zh-CN" altLang="en-US" sz="1400"/>
          </a:p>
          <a:p>
            <a:pPr algn="l"/>
            <a:endParaRPr lang="zh-CN" altLang="en-US" sz="1400"/>
          </a:p>
          <a:p>
            <a:pPr algn="l"/>
            <a:r>
              <a:rPr lang="zh-CN" altLang="en-US" sz="1400"/>
              <a:t>}</a:t>
            </a:r>
            <a:endParaRPr lang="zh-CN" altLang="en-US" sz="1400"/>
          </a:p>
          <a:p>
            <a:pPr algn="l"/>
            <a:endParaRPr lang="zh-CN" altLang="en-US" sz="1400"/>
          </a:p>
          <a:p>
            <a:pPr algn="l"/>
            <a:r>
              <a:rPr lang="zh-CN" altLang="en-US" sz="1400"/>
              <a:t>{</a:t>
            </a:r>
            <a:endParaRPr lang="zh-CN" altLang="en-US" sz="1400"/>
          </a:p>
          <a:p>
            <a:pPr algn="l"/>
            <a:r>
              <a:rPr lang="zh-CN" altLang="en-US" sz="1400"/>
              <a:t>    "1001": {</a:t>
            </a:r>
            <a:endParaRPr lang="zh-CN" altLang="en-US" sz="1400"/>
          </a:p>
          <a:p>
            <a:pPr algn="l"/>
            <a:r>
              <a:rPr lang="zh-CN" altLang="en-US" sz="1400"/>
              <a:t>        "Id": "1001",		//商品ID</a:t>
            </a:r>
            <a:endParaRPr lang="zh-CN" altLang="en-US" sz="1400"/>
          </a:p>
          <a:p>
            <a:pPr algn="l"/>
            <a:r>
              <a:rPr lang="zh-CN" altLang="en-US" sz="1400"/>
              <a:t>        "ItemId": "1001",	//物品ID</a:t>
            </a:r>
            <a:endParaRPr lang="zh-CN" altLang="en-US" sz="1400"/>
          </a:p>
          <a:p>
            <a:pPr algn="l"/>
            <a:r>
              <a:rPr lang="zh-CN" altLang="en-US" sz="1400"/>
              <a:t>        "Num": 1,			//单次购买数量</a:t>
            </a:r>
            <a:endParaRPr lang="zh-CN" altLang="en-US" sz="1400"/>
          </a:p>
          <a:p>
            <a:pPr algn="l"/>
            <a:r>
              <a:rPr lang="zh-CN" altLang="en-US" sz="1400"/>
              <a:t>        "BuyValue": 100,	//购买价格</a:t>
            </a:r>
            <a:endParaRPr lang="zh-CN" altLang="en-US" sz="1400"/>
          </a:p>
          <a:p>
            <a:pPr algn="l"/>
            <a:r>
              <a:rPr lang="zh-CN" altLang="en-US" sz="1400"/>
              <a:t>        "Sort": 1			//商品排序</a:t>
            </a:r>
            <a:endParaRPr lang="zh-CN" altLang="en-US" sz="1400"/>
          </a:p>
          <a:p>
            <a:pPr algn="l"/>
            <a:r>
              <a:rPr lang="zh-CN" altLang="en-US" sz="1400"/>
              <a:t>    }</a:t>
            </a:r>
            <a:endParaRPr lang="zh-CN" altLang="en-US" sz="1400"/>
          </a:p>
          <a:p>
            <a:pPr algn="l"/>
            <a:r>
              <a:rPr lang="zh-CN" altLang="en-US" sz="1400"/>
              <a:t>}</a:t>
            </a:r>
            <a:endParaRPr lang="zh-CN" altLang="en-US" sz="1400"/>
          </a:p>
        </p:txBody>
      </p:sp>
      <p:pic>
        <p:nvPicPr>
          <p:cNvPr id="5" name="图片 4" descr="10cb7d7b3a9119036e0ce90bc488d28"/>
          <p:cNvPicPr>
            <a:picLocks noChangeAspect="1"/>
          </p:cNvPicPr>
          <p:nvPr/>
        </p:nvPicPr>
        <p:blipFill>
          <a:blip r:embed="rId2"/>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游戏商店设计及实现</a:t>
            </a:r>
            <a:endParaRPr lang="zh-CN" altLang="en-US" dirty="0"/>
          </a:p>
        </p:txBody>
      </p:sp>
      <p:pic>
        <p:nvPicPr>
          <p:cNvPr id="9" name="图片 6"/>
          <p:cNvPicPr>
            <a:picLocks noChangeAspect="1"/>
          </p:cNvPicPr>
          <p:nvPr/>
        </p:nvPicPr>
        <p:blipFill>
          <a:blip r:embed="rId1"/>
          <a:stretch>
            <a:fillRect/>
          </a:stretch>
        </p:blipFill>
        <p:spPr>
          <a:xfrm>
            <a:off x="902335" y="1920875"/>
            <a:ext cx="5988050" cy="3404235"/>
          </a:xfrm>
          <a:prstGeom prst="rect">
            <a:avLst/>
          </a:prstGeom>
          <a:noFill/>
          <a:ln>
            <a:noFill/>
          </a:ln>
          <a:effectLst>
            <a:reflection stA="45000" endPos="27000" dist="50800" dir="5400000" sy="-100000" algn="bl" rotWithShape="0"/>
            <a:softEdge rad="127000"/>
          </a:effectLst>
        </p:spPr>
      </p:pic>
      <p:pic>
        <p:nvPicPr>
          <p:cNvPr id="10" name="图片 7"/>
          <p:cNvPicPr>
            <a:picLocks noChangeAspect="1"/>
          </p:cNvPicPr>
          <p:nvPr/>
        </p:nvPicPr>
        <p:blipFill>
          <a:blip r:embed="rId2"/>
          <a:stretch>
            <a:fillRect/>
          </a:stretch>
        </p:blipFill>
        <p:spPr>
          <a:xfrm>
            <a:off x="7563168" y="2990533"/>
            <a:ext cx="2238375" cy="2238375"/>
          </a:xfrm>
          <a:prstGeom prst="rect">
            <a:avLst/>
          </a:prstGeom>
          <a:noFill/>
          <a:ln>
            <a:noFill/>
          </a:ln>
          <a:effectLst>
            <a:reflection stA="45000" endPos="45000" dist="50800" dir="5400000" sy="-100000" algn="bl" rotWithShape="0"/>
            <a:softEdge rad="127000"/>
          </a:effectLst>
        </p:spPr>
      </p:pic>
      <p:sp>
        <p:nvSpPr>
          <p:cNvPr id="101" name="文本框 100"/>
          <p:cNvSpPr txBox="1"/>
          <p:nvPr/>
        </p:nvSpPr>
        <p:spPr>
          <a:xfrm>
            <a:off x="1077595" y="1668145"/>
            <a:ext cx="5080000" cy="252730"/>
          </a:xfrm>
          <a:prstGeom prst="rect">
            <a:avLst/>
          </a:prstGeom>
          <a:noFill/>
          <a:ln w="9525">
            <a:noFill/>
          </a:ln>
        </p:spPr>
        <p:txBody>
          <a:bodyPr>
            <a:spAutoFit/>
          </a:bodyPr>
          <a:p>
            <a:pPr indent="459105" algn="ctr"/>
            <a:r>
              <a:rPr lang="zh-CN" sz="1050" b="0">
                <a:latin typeface="Times New Roman" panose="02020603050405020304" charset="0"/>
                <a:ea typeface="宋体" panose="02010600030101010101" pitchFamily="2" charset="-122"/>
              </a:rPr>
              <a:t>商店预制体</a:t>
            </a:r>
            <a:r>
              <a:rPr lang="en-US" sz="1050" b="0">
                <a:latin typeface="Times New Roman" panose="02020603050405020304" charset="0"/>
                <a:ea typeface="宋体" panose="02010600030101010101" pitchFamily="2" charset="-122"/>
              </a:rPr>
              <a:t>ShopUI</a:t>
            </a:r>
            <a:endParaRPr lang="zh-CN" altLang="en-US"/>
          </a:p>
        </p:txBody>
      </p:sp>
      <p:sp>
        <p:nvSpPr>
          <p:cNvPr id="7" name="文本框 6"/>
          <p:cNvSpPr txBox="1"/>
          <p:nvPr/>
        </p:nvSpPr>
        <p:spPr>
          <a:xfrm>
            <a:off x="6047105" y="2738120"/>
            <a:ext cx="5080000" cy="252730"/>
          </a:xfrm>
          <a:prstGeom prst="rect">
            <a:avLst/>
          </a:prstGeom>
          <a:noFill/>
          <a:ln w="9525">
            <a:noFill/>
          </a:ln>
        </p:spPr>
        <p:txBody>
          <a:bodyPr>
            <a:spAutoFit/>
          </a:bodyPr>
          <a:p>
            <a:pPr indent="459105" algn="ctr"/>
            <a:r>
              <a:rPr lang="zh-CN" sz="1050" b="0">
                <a:latin typeface="Times New Roman" panose="02020603050405020304" charset="0"/>
                <a:ea typeface="宋体" panose="02010600030101010101" pitchFamily="2" charset="-122"/>
              </a:rPr>
              <a:t>商品预制体</a:t>
            </a:r>
            <a:r>
              <a:rPr lang="en-US" sz="1050" b="0">
                <a:latin typeface="Times New Roman" panose="02020603050405020304" charset="0"/>
                <a:ea typeface="宋体" panose="02010600030101010101" pitchFamily="2" charset="-122"/>
              </a:rPr>
              <a:t>ShopItem</a:t>
            </a:r>
            <a:endParaRPr lang="zh-CN" altLang="en-US"/>
          </a:p>
        </p:txBody>
      </p:sp>
      <p:pic>
        <p:nvPicPr>
          <p:cNvPr id="5" name="图片 4" descr="10cb7d7b3a9119036e0ce90bc488d28"/>
          <p:cNvPicPr>
            <a:picLocks noChangeAspect="1"/>
          </p:cNvPicPr>
          <p:nvPr/>
        </p:nvPicPr>
        <p:blipFill>
          <a:blip r:embed="rId3"/>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a:off x="5394119" y="1649182"/>
            <a:ext cx="3849094" cy="31659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ym typeface="+mn-ea"/>
              </a:rPr>
              <a:t>游戏</a:t>
            </a:r>
            <a:r>
              <a:rPr lang="zh-CN" altLang="en-US" dirty="0">
                <a:sym typeface="+mn-ea"/>
              </a:rPr>
              <a:t>单位设计及实现</a:t>
            </a:r>
            <a:endParaRPr lang="zh-CN" altLang="en-US" dirty="0"/>
          </a:p>
        </p:txBody>
      </p:sp>
      <p:sp>
        <p:nvSpPr>
          <p:cNvPr id="100" name="等腰三角形 99"/>
          <p:cNvSpPr/>
          <p:nvPr/>
        </p:nvSpPr>
        <p:spPr>
          <a:xfrm rot="5400000" flipH="1">
            <a:off x="5319061" y="3163590"/>
            <a:ext cx="295275" cy="13715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文本框 103"/>
          <p:cNvSpPr txBox="1"/>
          <p:nvPr/>
        </p:nvSpPr>
        <p:spPr>
          <a:xfrm>
            <a:off x="5880087" y="2927917"/>
            <a:ext cx="2877159" cy="564515"/>
          </a:xfrm>
          <a:prstGeom prst="rect">
            <a:avLst/>
          </a:prstGeom>
          <a:noFill/>
        </p:spPr>
        <p:txBody>
          <a:bodyPr wrap="square" rtlCol="0">
            <a:spAutoFit/>
          </a:bodyPr>
          <a:lstStyle/>
          <a:p>
            <a:pPr algn="just">
              <a:lnSpc>
                <a:spcPct val="110000"/>
              </a:lnSpc>
            </a:pPr>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游戏单位是战斗系统中的玩家操控的基本单位.</a:t>
            </a:r>
            <a:endPar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9" name="文本框 108"/>
          <p:cNvSpPr txBox="1"/>
          <p:nvPr/>
        </p:nvSpPr>
        <p:spPr>
          <a:xfrm>
            <a:off x="6422839" y="2386938"/>
            <a:ext cx="1791655" cy="368300"/>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游戏单位</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0" name="文本框 109"/>
          <p:cNvSpPr txBox="1"/>
          <p:nvPr/>
        </p:nvSpPr>
        <p:spPr>
          <a:xfrm>
            <a:off x="5880087" y="3537221"/>
            <a:ext cx="2877159" cy="800735"/>
          </a:xfrm>
          <a:prstGeom prst="rect">
            <a:avLst/>
          </a:prstGeom>
          <a:noFill/>
        </p:spPr>
        <p:txBody>
          <a:bodyPr wrap="square" rtlCol="0">
            <a:spAutoFit/>
          </a:bodyPr>
          <a:lstStyle/>
          <a:p>
            <a:pPr algn="just">
              <a:lnSpc>
                <a:spcPct val="110000"/>
              </a:lnSpc>
            </a:pPr>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sym typeface="+mn-ea"/>
              </a:rPr>
              <a:t>游戏单位将会作为独立的预制体，预制体中封装了战斗单位的信息及战斗方法.</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1" name="Freeform 9"/>
          <p:cNvSpPr/>
          <p:nvPr/>
        </p:nvSpPr>
        <p:spPr bwMode="auto">
          <a:xfrm>
            <a:off x="7169280" y="2008850"/>
            <a:ext cx="298773" cy="285857"/>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01" name="矩形 100"/>
          <p:cNvSpPr/>
          <p:nvPr/>
        </p:nvSpPr>
        <p:spPr>
          <a:xfrm>
            <a:off x="1437640" y="4739005"/>
            <a:ext cx="3963035" cy="7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0800000" flipH="1">
            <a:off x="7171029" y="481514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2" name="图片 7"/>
          <p:cNvPicPr>
            <a:picLocks noChangeAspect="1"/>
          </p:cNvPicPr>
          <p:nvPr/>
        </p:nvPicPr>
        <p:blipFill>
          <a:blip r:embed="rId1"/>
          <a:srcRect l="5470" t="23001" r="56291" b="23001"/>
          <a:stretch>
            <a:fillRect/>
          </a:stretch>
        </p:blipFill>
        <p:spPr>
          <a:xfrm>
            <a:off x="1440815" y="1649095"/>
            <a:ext cx="3956685" cy="3119755"/>
          </a:xfrm>
          <a:prstGeom prst="rect">
            <a:avLst/>
          </a:prstGeom>
          <a:noFill/>
          <a:ln>
            <a:noFill/>
          </a:ln>
        </p:spPr>
      </p:pic>
      <p:pic>
        <p:nvPicPr>
          <p:cNvPr id="5" name="图片 4" descr="10cb7d7b3a9119036e0ce90bc488d28"/>
          <p:cNvPicPr>
            <a:picLocks noChangeAspect="1"/>
          </p:cNvPicPr>
          <p:nvPr/>
        </p:nvPicPr>
        <p:blipFill>
          <a:blip r:embed="rId2"/>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50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5000"/>
                                  </p:stCondLst>
                                  <p:childTnLst>
                                    <p:set>
                                      <p:cBhvr>
                                        <p:cTn id="11" dur="1" fill="hold">
                                          <p:stCondLst>
                                            <p:cond delay="0"/>
                                          </p:stCondLst>
                                        </p:cTn>
                                        <p:tgtEl>
                                          <p:spTgt spid="99"/>
                                        </p:tgtEl>
                                        <p:attrNameLst>
                                          <p:attrName>style.visibility</p:attrName>
                                        </p:attrNameLst>
                                      </p:cBhvr>
                                      <p:to>
                                        <p:strVal val="visible"/>
                                      </p:to>
                                    </p:set>
                                    <p:anim calcmode="lin" valueType="num">
                                      <p:cBhvr additive="base">
                                        <p:cTn id="12" dur="500" fill="hold"/>
                                        <p:tgtEl>
                                          <p:spTgt spid="99"/>
                                        </p:tgtEl>
                                        <p:attrNameLst>
                                          <p:attrName>ppt_x</p:attrName>
                                        </p:attrNameLst>
                                      </p:cBhvr>
                                      <p:tavLst>
                                        <p:tav tm="0">
                                          <p:val>
                                            <p:strVal val="1+#ppt_w/2"/>
                                          </p:val>
                                        </p:tav>
                                        <p:tav tm="100000">
                                          <p:val>
                                            <p:strVal val="#ppt_x"/>
                                          </p:val>
                                        </p:tav>
                                      </p:tavLst>
                                    </p:anim>
                                    <p:anim calcmode="lin" valueType="num">
                                      <p:cBhvr additive="base">
                                        <p:cTn id="13" dur="500" fill="hold"/>
                                        <p:tgtEl>
                                          <p:spTgt spid="99"/>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6000"/>
                                  </p:stCondLst>
                                  <p:childTnLst>
                                    <p:set>
                                      <p:cBhvr>
                                        <p:cTn id="15" dur="1" fill="hold">
                                          <p:stCondLst>
                                            <p:cond delay="0"/>
                                          </p:stCondLst>
                                        </p:cTn>
                                        <p:tgtEl>
                                          <p:spTgt spid="111"/>
                                        </p:tgtEl>
                                        <p:attrNameLst>
                                          <p:attrName>style.visibility</p:attrName>
                                        </p:attrNameLst>
                                      </p:cBhvr>
                                      <p:to>
                                        <p:strVal val="visible"/>
                                      </p:to>
                                    </p:set>
                                    <p:anim calcmode="lin" valueType="num">
                                      <p:cBhvr>
                                        <p:cTn id="16" dur="500" fill="hold"/>
                                        <p:tgtEl>
                                          <p:spTgt spid="111"/>
                                        </p:tgtEl>
                                        <p:attrNameLst>
                                          <p:attrName>ppt_w</p:attrName>
                                        </p:attrNameLst>
                                      </p:cBhvr>
                                      <p:tavLst>
                                        <p:tav tm="0">
                                          <p:val>
                                            <p:fltVal val="0"/>
                                          </p:val>
                                        </p:tav>
                                        <p:tav tm="100000">
                                          <p:val>
                                            <p:strVal val="#ppt_w"/>
                                          </p:val>
                                        </p:tav>
                                      </p:tavLst>
                                    </p:anim>
                                    <p:anim calcmode="lin" valueType="num">
                                      <p:cBhvr>
                                        <p:cTn id="17" dur="500" fill="hold"/>
                                        <p:tgtEl>
                                          <p:spTgt spid="111"/>
                                        </p:tgtEl>
                                        <p:attrNameLst>
                                          <p:attrName>ppt_h</p:attrName>
                                        </p:attrNameLst>
                                      </p:cBhvr>
                                      <p:tavLst>
                                        <p:tav tm="0">
                                          <p:val>
                                            <p:fltVal val="0"/>
                                          </p:val>
                                        </p:tav>
                                        <p:tav tm="100000">
                                          <p:val>
                                            <p:strVal val="#ppt_h"/>
                                          </p:val>
                                        </p:tav>
                                      </p:tavLst>
                                    </p:anim>
                                    <p:animEffect transition="in" filter="fade">
                                      <p:cBhvr>
                                        <p:cTn id="18" dur="500"/>
                                        <p:tgtEl>
                                          <p:spTgt spid="111"/>
                                        </p:tgtEl>
                                      </p:cBhvr>
                                    </p:animEffect>
                                  </p:childTnLst>
                                </p:cTn>
                              </p:par>
                              <p:par>
                                <p:cTn id="19" presetID="10" presetClass="entr" presetSubtype="0" fill="hold" grpId="0" nodeType="withEffect">
                                  <p:stCondLst>
                                    <p:cond delay="6500"/>
                                  </p:stCondLst>
                                  <p:iterate type="lt">
                                    <p:tmPct val="10000"/>
                                  </p:iterate>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par>
                                <p:cTn id="22" presetID="10" presetClass="entr" presetSubtype="0" fill="hold" grpId="0" nodeType="withEffect">
                                  <p:stCondLst>
                                    <p:cond delay="7000"/>
                                  </p:stCondLst>
                                  <p:iterate type="lt">
                                    <p:tmPct val="10000"/>
                                  </p:iterate>
                                  <p:childTnLst>
                                    <p:set>
                                      <p:cBhvr>
                                        <p:cTn id="23" dur="1" fill="hold">
                                          <p:stCondLst>
                                            <p:cond delay="0"/>
                                          </p:stCondLst>
                                        </p:cTn>
                                        <p:tgtEl>
                                          <p:spTgt spid="104"/>
                                        </p:tgtEl>
                                        <p:attrNameLst>
                                          <p:attrName>style.visibility</p:attrName>
                                        </p:attrNameLst>
                                      </p:cBhvr>
                                      <p:to>
                                        <p:strVal val="visible"/>
                                      </p:to>
                                    </p:set>
                                    <p:animEffect transition="in" filter="fade">
                                      <p:cBhvr>
                                        <p:cTn id="24" dur="500"/>
                                        <p:tgtEl>
                                          <p:spTgt spid="104"/>
                                        </p:tgtEl>
                                      </p:cBhvr>
                                    </p:animEffect>
                                  </p:childTnLst>
                                </p:cTn>
                              </p:par>
                              <p:par>
                                <p:cTn id="25" presetID="10" presetClass="entr" presetSubtype="0" fill="hold" grpId="0" nodeType="withEffect">
                                  <p:stCondLst>
                                    <p:cond delay="7500"/>
                                  </p:stCondLst>
                                  <p:iterate type="lt">
                                    <p:tmPct val="10000"/>
                                  </p:iterate>
                                  <p:childTnLst>
                                    <p:set>
                                      <p:cBhvr>
                                        <p:cTn id="26" dur="1" fill="hold">
                                          <p:stCondLst>
                                            <p:cond delay="0"/>
                                          </p:stCondLst>
                                        </p:cTn>
                                        <p:tgtEl>
                                          <p:spTgt spid="110"/>
                                        </p:tgtEl>
                                        <p:attrNameLst>
                                          <p:attrName>style.visibility</p:attrName>
                                        </p:attrNameLst>
                                      </p:cBhvr>
                                      <p:to>
                                        <p:strVal val="visible"/>
                                      </p:to>
                                    </p:set>
                                    <p:animEffect transition="in" filter="fade">
                                      <p:cBhvr>
                                        <p:cTn id="27" dur="500"/>
                                        <p:tgtEl>
                                          <p:spTgt spid="110"/>
                                        </p:tgtEl>
                                      </p:cBhvr>
                                    </p:animEffect>
                                  </p:childTnLst>
                                </p:cTn>
                              </p:par>
                              <p:par>
                                <p:cTn id="28" presetID="22" presetClass="entr" presetSubtype="8" fill="hold" grpId="0" nodeType="withEffect">
                                  <p:stCondLst>
                                    <p:cond delay="3000"/>
                                  </p:stCondLst>
                                  <p:childTnLst>
                                    <p:set>
                                      <p:cBhvr>
                                        <p:cTn id="29" dur="1" fill="hold">
                                          <p:stCondLst>
                                            <p:cond delay="0"/>
                                          </p:stCondLst>
                                        </p:cTn>
                                        <p:tgtEl>
                                          <p:spTgt spid="101"/>
                                        </p:tgtEl>
                                        <p:attrNameLst>
                                          <p:attrName>style.visibility</p:attrName>
                                        </p:attrNameLst>
                                      </p:cBhvr>
                                      <p:to>
                                        <p:strVal val="visible"/>
                                      </p:to>
                                    </p:set>
                                    <p:animEffect transition="in" filter="wipe(left)">
                                      <p:cBhvr>
                                        <p:cTn id="30" dur="500"/>
                                        <p:tgtEl>
                                          <p:spTgt spid="101"/>
                                        </p:tgtEl>
                                      </p:cBhvr>
                                    </p:animEffect>
                                  </p:childTnLst>
                                </p:cTn>
                              </p:par>
                              <p:par>
                                <p:cTn id="31" presetID="47" presetClass="entr" presetSubtype="0" fill="hold" grpId="0" nodeType="withEffect">
                                  <p:stCondLst>
                                    <p:cond delay="8500"/>
                                  </p:stCondLst>
                                  <p:childTnLst>
                                    <p:set>
                                      <p:cBhvr>
                                        <p:cTn id="32" dur="1" fill="hold">
                                          <p:stCondLst>
                                            <p:cond delay="0"/>
                                          </p:stCondLst>
                                        </p:cTn>
                                        <p:tgtEl>
                                          <p:spTgt spid="105"/>
                                        </p:tgtEl>
                                        <p:attrNameLst>
                                          <p:attrName>style.visibility</p:attrName>
                                        </p:attrNameLst>
                                      </p:cBhvr>
                                      <p:to>
                                        <p:strVal val="visible"/>
                                      </p:to>
                                    </p:set>
                                    <p:animEffect transition="in" filter="fade">
                                      <p:cBhvr>
                                        <p:cTn id="33" dur="1000"/>
                                        <p:tgtEl>
                                          <p:spTgt spid="105"/>
                                        </p:tgtEl>
                                      </p:cBhvr>
                                    </p:animEffect>
                                    <p:anim calcmode="lin" valueType="num">
                                      <p:cBhvr>
                                        <p:cTn id="34" dur="1000" fill="hold"/>
                                        <p:tgtEl>
                                          <p:spTgt spid="105"/>
                                        </p:tgtEl>
                                        <p:attrNameLst>
                                          <p:attrName>ppt_x</p:attrName>
                                        </p:attrNameLst>
                                      </p:cBhvr>
                                      <p:tavLst>
                                        <p:tav tm="0">
                                          <p:val>
                                            <p:strVal val="#ppt_x"/>
                                          </p:val>
                                        </p:tav>
                                        <p:tav tm="100000">
                                          <p:val>
                                            <p:strVal val="#ppt_x"/>
                                          </p:val>
                                        </p:tav>
                                      </p:tavLst>
                                    </p:anim>
                                    <p:anim calcmode="lin" valueType="num">
                                      <p:cBhvr>
                                        <p:cTn id="35"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P spid="100" grpId="0" bldLvl="0" animBg="1"/>
      <p:bldP spid="104" grpId="0"/>
      <p:bldP spid="109" grpId="0"/>
      <p:bldP spid="110" grpId="0"/>
      <p:bldP spid="111" grpId="0" bldLvl="0" animBg="1"/>
      <p:bldP spid="101" grpId="0" bldLvl="0" animBg="1"/>
      <p:bldP spid="10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游戏</a:t>
            </a:r>
            <a:r>
              <a:rPr lang="zh-CN" altLang="en-US" dirty="0">
                <a:sym typeface="+mn-ea"/>
              </a:rPr>
              <a:t>单位设计及实现</a:t>
            </a:r>
            <a:endParaRPr lang="zh-CN" altLang="en-US" dirty="0"/>
          </a:p>
        </p:txBody>
      </p:sp>
      <p:graphicFrame>
        <p:nvGraphicFramePr>
          <p:cNvPr id="3" name="对象 -2147482620"/>
          <p:cNvGraphicFramePr/>
          <p:nvPr/>
        </p:nvGraphicFramePr>
        <p:xfrm>
          <a:off x="414338" y="1943100"/>
          <a:ext cx="5133975" cy="2705100"/>
        </p:xfrm>
        <a:graphic>
          <a:graphicData uri="http://schemas.openxmlformats.org/presentationml/2006/ole">
            <mc:AlternateContent xmlns:mc="http://schemas.openxmlformats.org/markup-compatibility/2006">
              <mc:Choice xmlns:v="urn:schemas-microsoft-com:vml" Requires="v">
                <p:oleObj spid="_x0000_s3076" name="" r:id="rId1" imgW="5357495" imgH="2822575" progId="Visio.Drawing.15">
                  <p:embed/>
                </p:oleObj>
              </mc:Choice>
              <mc:Fallback>
                <p:oleObj name="" r:id="rId1" imgW="5357495" imgH="2822575" progId="Visio.Drawing.15">
                  <p:embed/>
                  <p:pic>
                    <p:nvPicPr>
                      <p:cNvPr id="0" name="图片 3075"/>
                      <p:cNvPicPr/>
                      <p:nvPr/>
                    </p:nvPicPr>
                    <p:blipFill>
                      <a:blip r:embed="rId2"/>
                      <a:stretch>
                        <a:fillRect/>
                      </a:stretch>
                    </p:blipFill>
                    <p:spPr>
                      <a:xfrm>
                        <a:off x="414338" y="1943100"/>
                        <a:ext cx="5133975" cy="2705100"/>
                      </a:xfrm>
                      <a:prstGeom prst="rect">
                        <a:avLst/>
                      </a:prstGeom>
                      <a:noFill/>
                      <a:ln w="38100">
                        <a:noFill/>
                        <a:miter/>
                      </a:ln>
                    </p:spPr>
                  </p:pic>
                </p:oleObj>
              </mc:Fallback>
            </mc:AlternateContent>
          </a:graphicData>
        </a:graphic>
      </p:graphicFrame>
      <p:graphicFrame>
        <p:nvGraphicFramePr>
          <p:cNvPr id="4" name="对象 -2147482619"/>
          <p:cNvGraphicFramePr/>
          <p:nvPr/>
        </p:nvGraphicFramePr>
        <p:xfrm>
          <a:off x="6313170" y="1843088"/>
          <a:ext cx="2857500" cy="2905125"/>
        </p:xfrm>
        <a:graphic>
          <a:graphicData uri="http://schemas.openxmlformats.org/presentationml/2006/ole">
            <mc:AlternateContent xmlns:mc="http://schemas.openxmlformats.org/markup-compatibility/2006">
              <mc:Choice xmlns:v="urn:schemas-microsoft-com:vml" Requires="v">
                <p:oleObj spid="_x0000_s5" name="" r:id="rId3" imgW="2981960" imgH="3031490" progId="Visio.Drawing.15">
                  <p:embed/>
                </p:oleObj>
              </mc:Choice>
              <mc:Fallback>
                <p:oleObj name="" r:id="rId3" imgW="2981960" imgH="3031490" progId="Visio.Drawing.15">
                  <p:embed/>
                  <p:pic>
                    <p:nvPicPr>
                      <p:cNvPr id="0" name="图片 2"/>
                      <p:cNvPicPr/>
                      <p:nvPr/>
                    </p:nvPicPr>
                    <p:blipFill>
                      <a:blip r:embed="rId4"/>
                      <a:stretch>
                        <a:fillRect/>
                      </a:stretch>
                    </p:blipFill>
                    <p:spPr>
                      <a:xfrm>
                        <a:off x="6313170" y="1843088"/>
                        <a:ext cx="2857500" cy="2905125"/>
                      </a:xfrm>
                      <a:prstGeom prst="rect">
                        <a:avLst/>
                      </a:prstGeom>
                      <a:noFill/>
                      <a:ln w="38100">
                        <a:noFill/>
                        <a:miter/>
                      </a:ln>
                    </p:spPr>
                  </p:pic>
                </p:oleObj>
              </mc:Fallback>
            </mc:AlternateContent>
          </a:graphicData>
        </a:graphic>
      </p:graphicFrame>
      <p:sp>
        <p:nvSpPr>
          <p:cNvPr id="6" name="文本框 5"/>
          <p:cNvSpPr txBox="1"/>
          <p:nvPr/>
        </p:nvSpPr>
        <p:spPr>
          <a:xfrm>
            <a:off x="414655" y="4998085"/>
            <a:ext cx="5080000" cy="252730"/>
          </a:xfrm>
          <a:prstGeom prst="rect">
            <a:avLst/>
          </a:prstGeom>
          <a:noFill/>
          <a:ln w="9525">
            <a:noFill/>
          </a:ln>
        </p:spPr>
        <p:txBody>
          <a:bodyPr>
            <a:spAutoFit/>
          </a:bodyPr>
          <a:p>
            <a:pPr indent="0" algn="ctr"/>
            <a:r>
              <a:rPr lang="zh-CN" sz="1050" b="0">
                <a:latin typeface="Times New Roman" panose="02020603050405020304" charset="0"/>
                <a:ea typeface="宋体" panose="02010600030101010101" pitchFamily="2" charset="-122"/>
              </a:rPr>
              <a:t>精灵单位实体图</a:t>
            </a:r>
            <a:endParaRPr lang="zh-CN" altLang="en-US"/>
          </a:p>
        </p:txBody>
      </p:sp>
      <p:sp>
        <p:nvSpPr>
          <p:cNvPr id="7" name="文本框 6"/>
          <p:cNvSpPr txBox="1"/>
          <p:nvPr/>
        </p:nvSpPr>
        <p:spPr>
          <a:xfrm>
            <a:off x="5201920" y="4998085"/>
            <a:ext cx="5080000" cy="252730"/>
          </a:xfrm>
          <a:prstGeom prst="rect">
            <a:avLst/>
          </a:prstGeom>
          <a:noFill/>
          <a:ln w="9525">
            <a:noFill/>
          </a:ln>
        </p:spPr>
        <p:txBody>
          <a:bodyPr>
            <a:spAutoFit/>
          </a:bodyPr>
          <a:p>
            <a:pPr indent="459105" algn="ctr"/>
            <a:r>
              <a:rPr lang="zh-CN" sz="1050" b="0">
                <a:latin typeface="Times New Roman" panose="02020603050405020304" charset="0"/>
                <a:ea typeface="宋体" panose="02010600030101010101" pitchFamily="2" charset="-122"/>
              </a:rPr>
              <a:t>玩家与游戏单位</a:t>
            </a:r>
            <a:r>
              <a:rPr lang="en-US" sz="1050" b="0">
                <a:latin typeface="Times New Roman" panose="02020603050405020304" charset="0"/>
                <a:ea typeface="宋体" panose="02010600030101010101" pitchFamily="2" charset="-122"/>
              </a:rPr>
              <a:t>E-R</a:t>
            </a:r>
            <a:r>
              <a:rPr lang="zh-CN" sz="1050" b="0">
                <a:latin typeface="Times New Roman" panose="02020603050405020304" charset="0"/>
                <a:ea typeface="宋体" panose="02010600030101010101" pitchFamily="2" charset="-122"/>
              </a:rPr>
              <a:t>图</a:t>
            </a:r>
            <a:endParaRPr lang="zh-CN" altLang="en-US"/>
          </a:p>
        </p:txBody>
      </p:sp>
      <p:pic>
        <p:nvPicPr>
          <p:cNvPr id="8" name="图片 7" descr="10cb7d7b3a9119036e0ce90bc488d28"/>
          <p:cNvPicPr>
            <a:picLocks noChangeAspect="1"/>
          </p:cNvPicPr>
          <p:nvPr/>
        </p:nvPicPr>
        <p:blipFill>
          <a:blip r:embed="rId5"/>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385" y="337185"/>
            <a:ext cx="6743700" cy="682625"/>
          </a:xfrm>
        </p:spPr>
        <p:txBody>
          <a:bodyPr>
            <a:normAutofit/>
          </a:bodyPr>
          <a:lstStyle/>
          <a:p>
            <a:r>
              <a:rPr lang="zh-CN" altLang="en-US" dirty="0">
                <a:sym typeface="+mn-ea"/>
              </a:rPr>
              <a:t>游戏玩法设计及实现</a:t>
            </a:r>
            <a:endParaRPr lang="zh-CN" altLang="en-US" dirty="0">
              <a:sym typeface="+mn-ea"/>
            </a:endParaRPr>
          </a:p>
        </p:txBody>
      </p:sp>
      <p:graphicFrame>
        <p:nvGraphicFramePr>
          <p:cNvPr id="3" name="对象 -2147482615"/>
          <p:cNvGraphicFramePr/>
          <p:nvPr/>
        </p:nvGraphicFramePr>
        <p:xfrm>
          <a:off x="4610100" y="1019175"/>
          <a:ext cx="2971165" cy="5380990"/>
        </p:xfrm>
        <a:graphic>
          <a:graphicData uri="http://schemas.openxmlformats.org/presentationml/2006/ole">
            <mc:AlternateContent xmlns:mc="http://schemas.openxmlformats.org/markup-compatibility/2006">
              <mc:Choice xmlns:v="urn:schemas-microsoft-com:vml" Requires="v">
                <p:oleObj spid="_x0000_s8" name="" r:id="rId1" imgW="5883910" imgH="10654665" progId="Visio.Drawing.15">
                  <p:embed/>
                </p:oleObj>
              </mc:Choice>
              <mc:Fallback>
                <p:oleObj name="" r:id="rId1" imgW="5883910" imgH="10654665" progId="Visio.Drawing.15">
                  <p:embed/>
                  <p:pic>
                    <p:nvPicPr>
                      <p:cNvPr id="0" name="图片 7"/>
                      <p:cNvPicPr/>
                      <p:nvPr/>
                    </p:nvPicPr>
                    <p:blipFill>
                      <a:blip r:embed="rId2"/>
                      <a:stretch>
                        <a:fillRect/>
                      </a:stretch>
                    </p:blipFill>
                    <p:spPr>
                      <a:xfrm>
                        <a:off x="4610100" y="1019175"/>
                        <a:ext cx="2971165" cy="5380990"/>
                      </a:xfrm>
                      <a:prstGeom prst="rect">
                        <a:avLst/>
                      </a:prstGeom>
                      <a:noFill/>
                      <a:ln w="38100">
                        <a:noFill/>
                        <a:miter/>
                      </a:ln>
                    </p:spPr>
                  </p:pic>
                </p:oleObj>
              </mc:Fallback>
            </mc:AlternateContent>
          </a:graphicData>
        </a:graphic>
      </p:graphicFrame>
      <p:sp>
        <p:nvSpPr>
          <p:cNvPr id="101" name="文本框 100"/>
          <p:cNvSpPr txBox="1"/>
          <p:nvPr/>
        </p:nvSpPr>
        <p:spPr>
          <a:xfrm>
            <a:off x="3556000" y="6400165"/>
            <a:ext cx="5080000" cy="252730"/>
          </a:xfrm>
          <a:prstGeom prst="rect">
            <a:avLst/>
          </a:prstGeom>
          <a:noFill/>
          <a:ln w="9525">
            <a:noFill/>
          </a:ln>
        </p:spPr>
        <p:txBody>
          <a:bodyPr>
            <a:spAutoFit/>
          </a:bodyPr>
          <a:p>
            <a:pPr indent="459105" algn="ctr"/>
            <a:r>
              <a:rPr lang="zh-CN" sz="1050" b="0">
                <a:latin typeface="Times New Roman" panose="02020603050405020304" charset="0"/>
                <a:ea typeface="宋体" panose="02010600030101010101" pitchFamily="2" charset="-122"/>
              </a:rPr>
              <a:t>战斗系统活动图</a:t>
            </a:r>
            <a:endParaRPr lang="zh-CN" altLang="en-US"/>
          </a:p>
        </p:txBody>
      </p:sp>
      <p:pic>
        <p:nvPicPr>
          <p:cNvPr id="5" name="图片 4" descr="10cb7d7b3a9119036e0ce90bc488d28"/>
          <p:cNvPicPr>
            <a:picLocks noChangeAspect="1"/>
          </p:cNvPicPr>
          <p:nvPr/>
        </p:nvPicPr>
        <p:blipFill>
          <a:blip r:embed="rId3"/>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385" y="337185"/>
            <a:ext cx="6743700" cy="682625"/>
          </a:xfrm>
        </p:spPr>
        <p:txBody>
          <a:bodyPr>
            <a:normAutofit/>
          </a:bodyPr>
          <a:lstStyle/>
          <a:p>
            <a:r>
              <a:rPr lang="zh-CN" altLang="en-US" dirty="0">
                <a:sym typeface="+mn-ea"/>
              </a:rPr>
              <a:t>游戏玩法设计及实现</a:t>
            </a:r>
            <a:endParaRPr lang="zh-CN" altLang="en-US" dirty="0">
              <a:sym typeface="+mn-ea"/>
            </a:endParaRPr>
          </a:p>
        </p:txBody>
      </p:sp>
      <p:sp>
        <p:nvSpPr>
          <p:cNvPr id="4" name="文本框 3"/>
          <p:cNvSpPr txBox="1"/>
          <p:nvPr/>
        </p:nvSpPr>
        <p:spPr>
          <a:xfrm>
            <a:off x="1302385" y="1238250"/>
            <a:ext cx="3585845" cy="578548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a:spAutoFit/>
          </a:bodyPr>
          <a:p>
            <a:pPr indent="459105" algn="l"/>
            <a:r>
              <a:rPr lang="en-US" sz="1000" b="0">
                <a:latin typeface="Times New Roman" panose="02020603050405020304" charset="0"/>
                <a:ea typeface="宋体" panose="02010600030101010101" pitchFamily="2" charset="-122"/>
                <a:cs typeface="宋体" panose="02010600030101010101" pitchFamily="2" charset="-122"/>
              </a:rPr>
              <a:t>/** </a:t>
            </a:r>
            <a:r>
              <a:rPr lang="zh-CN" sz="1000" b="0">
                <a:ea typeface="宋体" panose="02010600030101010101" pitchFamily="2" charset="-122"/>
              </a:rPr>
              <a:t>属性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export enum EnumAttribute {    /** </a:t>
            </a:r>
            <a:r>
              <a:rPr lang="zh-CN" sz="1000" b="0">
                <a:ea typeface="宋体" panose="02010600030101010101" pitchFamily="2" charset="-122"/>
              </a:rPr>
              <a:t>水系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water = "1001",    /** </a:t>
            </a:r>
            <a:r>
              <a:rPr lang="zh-CN" sz="1000" b="0">
                <a:ea typeface="宋体" panose="02010600030101010101" pitchFamily="2" charset="-122"/>
              </a:rPr>
              <a:t>火系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fire = "1002",    /** </a:t>
            </a:r>
            <a:r>
              <a:rPr lang="zh-CN" sz="1000" b="0">
                <a:ea typeface="宋体" panose="02010600030101010101" pitchFamily="2" charset="-122"/>
              </a:rPr>
              <a:t>草系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grass = "1003",    /** </a:t>
            </a:r>
            <a:r>
              <a:rPr lang="zh-CN" sz="1000" b="0">
                <a:ea typeface="宋体" panose="02010600030101010101" pitchFamily="2" charset="-122"/>
              </a:rPr>
              <a:t>飞行系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flying = "1004",    /** </a:t>
            </a:r>
            <a:r>
              <a:rPr lang="zh-CN" sz="1000" b="0">
                <a:ea typeface="宋体" panose="02010600030101010101" pitchFamily="2" charset="-122"/>
              </a:rPr>
              <a:t>地面系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ground = "1005",    /** </a:t>
            </a:r>
            <a:r>
              <a:rPr lang="zh-CN" sz="1000" b="0">
                <a:ea typeface="宋体" panose="02010600030101010101" pitchFamily="2" charset="-122"/>
              </a:rPr>
              <a:t>机械系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mechanics = "1006",    /** </a:t>
            </a:r>
            <a:r>
              <a:rPr lang="zh-CN" sz="1000" b="0">
                <a:ea typeface="宋体" panose="02010600030101010101" pitchFamily="2" charset="-122"/>
              </a:rPr>
              <a:t>电系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thunder = "1007",    /** </a:t>
            </a:r>
            <a:r>
              <a:rPr lang="zh-CN" sz="1000" b="0">
                <a:ea typeface="宋体" panose="02010600030101010101" pitchFamily="2" charset="-122"/>
              </a:rPr>
              <a:t>冰系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ice = "1008",    /** </a:t>
            </a:r>
            <a:r>
              <a:rPr lang="zh-CN" sz="1000" b="0">
                <a:ea typeface="宋体" panose="02010600030101010101" pitchFamily="2" charset="-122"/>
              </a:rPr>
              <a:t>暗影系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dark = "1009",    /** </a:t>
            </a:r>
            <a:r>
              <a:rPr lang="zh-CN" sz="1000" b="0">
                <a:ea typeface="宋体" panose="02010600030101010101" pitchFamily="2" charset="-122"/>
              </a:rPr>
              <a:t>光系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light = "1010",    /** </a:t>
            </a:r>
            <a:r>
              <a:rPr lang="zh-CN" sz="1000" b="0">
                <a:ea typeface="宋体" panose="02010600030101010101" pitchFamily="2" charset="-122"/>
              </a:rPr>
              <a:t>超能系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psychic = "1011",    /** </a:t>
            </a:r>
            <a:r>
              <a:rPr lang="zh-CN" sz="1000" b="0">
                <a:ea typeface="宋体" panose="02010600030101010101" pitchFamily="2" charset="-122"/>
              </a:rPr>
              <a:t>战斗系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fight = "1012",    /** </a:t>
            </a:r>
            <a:r>
              <a:rPr lang="zh-CN" sz="1000" b="0">
                <a:ea typeface="宋体" panose="02010600030101010101" pitchFamily="2" charset="-122"/>
              </a:rPr>
              <a:t>普通系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normal = "1013",    /** </a:t>
            </a:r>
            <a:r>
              <a:rPr lang="zh-CN" sz="1000" b="0">
                <a:ea typeface="宋体" panose="02010600030101010101" pitchFamily="2" charset="-122"/>
              </a:rPr>
              <a:t>圣灵系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saint = "1014",    /** </a:t>
            </a:r>
            <a:r>
              <a:rPr lang="zh-CN" sz="1000" b="0">
                <a:ea typeface="宋体" panose="02010600030101010101" pitchFamily="2" charset="-122"/>
              </a:rPr>
              <a:t>神灵系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deity = "1015",    /** </a:t>
            </a:r>
            <a:r>
              <a:rPr lang="zh-CN" sz="1000" b="0">
                <a:ea typeface="宋体" panose="02010600030101010101" pitchFamily="2" charset="-122"/>
              </a:rPr>
              <a:t>混沌系 </a:t>
            </a:r>
            <a:r>
              <a:rPr lang="en-US" sz="1000" b="0">
                <a:latin typeface="Times New Roman" panose="02020603050405020304" charset="0"/>
                <a:ea typeface="宋体" panose="02010600030101010101" pitchFamily="2" charset="-122"/>
              </a:rPr>
              <a:t>*/</a:t>
            </a:r>
            <a:r>
              <a:rPr lang="en-US" sz="1000" b="0">
                <a:latin typeface="Times New Roman" panose="02020603050405020304" charset="0"/>
                <a:ea typeface="宋体" panose="02010600030101010101" pitchFamily="2" charset="-122"/>
                <a:cs typeface="宋体" panose="02010600030101010101" pitchFamily="2" charset="-122"/>
              </a:rPr>
              <a:t>    chaos = "1016", } </a:t>
            </a:r>
            <a:endParaRPr lang="en-US" altLang="en-US" sz="1000" b="0">
              <a:latin typeface="Times New Roman" panose="02020603050405020304" charset="0"/>
              <a:ea typeface="宋体" panose="02010600030101010101" pitchFamily="2" charset="-122"/>
              <a:cs typeface="宋体" panose="02010600030101010101" pitchFamily="2" charset="-122"/>
            </a:endParaRPr>
          </a:p>
        </p:txBody>
      </p:sp>
      <p:graphicFrame>
        <p:nvGraphicFramePr>
          <p:cNvPr id="10" name="表格 9"/>
          <p:cNvGraphicFramePr/>
          <p:nvPr>
            <p:custDataLst>
              <p:tags r:id="rId1"/>
            </p:custDataLst>
          </p:nvPr>
        </p:nvGraphicFramePr>
        <p:xfrm>
          <a:off x="3966210" y="2086610"/>
          <a:ext cx="5835650" cy="3492500"/>
        </p:xfrm>
        <a:graphic>
          <a:graphicData uri="http://schemas.openxmlformats.org/drawingml/2006/table">
            <a:tbl>
              <a:tblPr firstRow="1" bandRow="1">
                <a:tableStyleId>{5940675A-B579-460E-94D1-54222C63F5DA}</a:tableStyleId>
              </a:tblPr>
              <a:tblGrid>
                <a:gridCol w="768350"/>
                <a:gridCol w="768350"/>
                <a:gridCol w="4298950"/>
              </a:tblGrid>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Id</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Name</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Desc</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1001</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烧伤</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1-2回合内，进入重伤效果（体力恢复效果减半），每回合受到最大体力值1/8的真实伤害。</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冻伤</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w="12700" cap="flat" cmpd="sng">
                      <a:solidFill>
                        <a:srgbClr val="000000"/>
                      </a:solidFill>
                      <a:prstDash val="solid"/>
                      <a:headEnd type="none" w="med" len="med"/>
                      <a:tailEnd type="none" w="med" len="med"/>
                    </a:lnT>
                    <a:lnB>
                      <a:noFill/>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1-2回合内，攻击技能先制-1，每回合受到最大体力值1/8的真实伤害。</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cap="flat">
                      <a:noFill/>
                    </a:lnR>
                    <a:lnT w="12700" cap="flat" cmpd="sng">
                      <a:solidFill>
                        <a:srgbClr val="000000"/>
                      </a:solidFill>
                      <a:prstDash val="solid"/>
                      <a:headEnd type="none" w="med" len="med"/>
                      <a:tailEnd type="none" w="med" len="med"/>
                    </a:lnT>
                    <a:lnB>
                      <a:noFill/>
                    </a:lnB>
                    <a:lnTlToBr>
                      <a:noFill/>
                    </a:lnTlToBr>
                    <a:lnBlToTr>
                      <a:noFill/>
                    </a:lnBlToTr>
                    <a:noFill/>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1003</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中毒</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每回合受到最大体力值1/16的真实伤害。</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麻痹</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1-3回合内无法行动。</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1005</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疲惫</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1-3回合内无法行动。</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1006</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害怕</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1-3回合内无法行动。</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1007</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睡眠</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1-3回合内无法行动。</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1008</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灼热</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1-3回合内无法行动，状态结束后进入1回合烧伤效果。</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1009</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冰封</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1-3回合内无法行动，状态结束后进入1回合冻伤效果。</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a:noFill/>
                    </a:lnB>
                    <a:lnTlToBr>
                      <a:noFill/>
                    </a:lnTlToBr>
                    <a:lnBlToTr>
                      <a:noFill/>
                    </a:lnBlToTr>
                  </a:tcPr>
                </a:tc>
              </a:tr>
              <a:tr h="3175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1010</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w="12700">
                      <a:solidFill>
                        <a:schemeClr val="tx1"/>
                      </a:solidFill>
                      <a:prstDash val="solid"/>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感染</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w="12700">
                      <a:solidFill>
                        <a:schemeClr val="tx1"/>
                      </a:solidFill>
                      <a:prstDash val="solid"/>
                    </a:lnB>
                    <a:lnTlToBr>
                      <a:noFill/>
                    </a:lnTlToBr>
                    <a:lnBlToTr>
                      <a:noFill/>
                    </a:lnBlToTr>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1-3回合内无法行动，状态结束后进入中毒效果。</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a:noFill/>
                    </a:lnL>
                    <a:lnR>
                      <a:noFill/>
                    </a:lnR>
                    <a:lnT>
                      <a:noFill/>
                    </a:lnT>
                    <a:lnB w="12700">
                      <a:solidFill>
                        <a:schemeClr val="tx1"/>
                      </a:solidFill>
                      <a:prstDash val="solid"/>
                    </a:lnB>
                    <a:lnTlToBr>
                      <a:noFill/>
                    </a:lnTlToBr>
                    <a:lnBlToTr>
                      <a:noFill/>
                    </a:lnBlToTr>
                  </a:tcPr>
                </a:tc>
              </a:tr>
            </a:tbl>
          </a:graphicData>
        </a:graphic>
      </p:graphicFrame>
      <p:pic>
        <p:nvPicPr>
          <p:cNvPr id="5" name="图片 4" descr="10cb7d7b3a9119036e0ce90bc488d28"/>
          <p:cNvPicPr>
            <a:picLocks noChangeAspect="1"/>
          </p:cNvPicPr>
          <p:nvPr/>
        </p:nvPicPr>
        <p:blipFill>
          <a:blip r:embed="rId2"/>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385" y="337185"/>
            <a:ext cx="6743700" cy="682625"/>
          </a:xfrm>
        </p:spPr>
        <p:txBody>
          <a:bodyPr>
            <a:normAutofit/>
          </a:bodyPr>
          <a:lstStyle/>
          <a:p>
            <a:r>
              <a:rPr lang="zh-CN" altLang="en-US" dirty="0">
                <a:sym typeface="+mn-ea"/>
              </a:rPr>
              <a:t>游戏玩法设计及实现</a:t>
            </a:r>
            <a:endParaRPr lang="zh-CN" altLang="en-US" dirty="0">
              <a:sym typeface="+mn-ea"/>
            </a:endParaRPr>
          </a:p>
        </p:txBody>
      </p:sp>
      <p:pic>
        <p:nvPicPr>
          <p:cNvPr id="25" name="图片 10"/>
          <p:cNvPicPr>
            <a:picLocks noChangeAspect="1"/>
          </p:cNvPicPr>
          <p:nvPr/>
        </p:nvPicPr>
        <p:blipFill>
          <a:blip r:embed="rId1"/>
          <a:stretch>
            <a:fillRect/>
          </a:stretch>
        </p:blipFill>
        <p:spPr>
          <a:xfrm>
            <a:off x="759143" y="1535113"/>
            <a:ext cx="5174615" cy="2910205"/>
          </a:xfrm>
          <a:prstGeom prst="rect">
            <a:avLst/>
          </a:prstGeom>
          <a:noFill/>
          <a:ln>
            <a:noFill/>
          </a:ln>
          <a:effectLst>
            <a:outerShdw blurRad="50800" dist="38100" dir="2700000" algn="tl" rotWithShape="0">
              <a:prstClr val="black">
                <a:alpha val="40000"/>
              </a:prstClr>
            </a:outerShdw>
            <a:reflection stA="45000" endPos="26000" dist="50800" dir="5400000" sy="-100000" algn="bl" rotWithShape="0"/>
          </a:effectLst>
          <a:scene3d>
            <a:camera prst="orthographicFront">
              <a:rot lat="0" lon="21000000" rev="0"/>
            </a:camera>
            <a:lightRig rig="flood" dir="t">
              <a:rot lat="0" lon="0" rev="3600000"/>
            </a:lightRig>
          </a:scene3d>
          <a:sp3d prstMaterial="metal"/>
        </p:spPr>
      </p:pic>
      <p:pic>
        <p:nvPicPr>
          <p:cNvPr id="26" name="图片 11"/>
          <p:cNvPicPr>
            <a:picLocks noChangeAspect="1"/>
          </p:cNvPicPr>
          <p:nvPr/>
        </p:nvPicPr>
        <p:blipFill>
          <a:blip r:embed="rId2"/>
          <a:stretch>
            <a:fillRect/>
          </a:stretch>
        </p:blipFill>
        <p:spPr>
          <a:xfrm>
            <a:off x="4081780" y="2524125"/>
            <a:ext cx="5342890" cy="3004820"/>
          </a:xfrm>
          <a:prstGeom prst="rect">
            <a:avLst/>
          </a:prstGeom>
          <a:noFill/>
          <a:ln>
            <a:noFill/>
          </a:ln>
          <a:effectLst>
            <a:outerShdw blurRad="76200" dir="18900000" sy="23000" kx="-1200000" algn="bl" rotWithShape="0">
              <a:prstClr val="black">
                <a:alpha val="20000"/>
              </a:prstClr>
            </a:outerShdw>
            <a:reflection stA="45000" endPos="32000" dist="50800" dir="5400000" sy="-100000" algn="bl" rotWithShape="0"/>
          </a:effectLst>
          <a:scene3d>
            <a:camera prst="orthographicFront">
              <a:rot lat="0" lon="300000" rev="0"/>
            </a:camera>
            <a:lightRig rig="threePt" dir="t"/>
          </a:scene3d>
        </p:spPr>
      </p:pic>
      <p:sp>
        <p:nvSpPr>
          <p:cNvPr id="101" name="文本框 100"/>
          <p:cNvSpPr txBox="1"/>
          <p:nvPr/>
        </p:nvSpPr>
        <p:spPr>
          <a:xfrm>
            <a:off x="2305685" y="1282700"/>
            <a:ext cx="5080000" cy="252730"/>
          </a:xfrm>
          <a:prstGeom prst="rect">
            <a:avLst/>
          </a:prstGeom>
          <a:noFill/>
          <a:ln w="9525">
            <a:noFill/>
          </a:ln>
        </p:spPr>
        <p:txBody>
          <a:bodyPr>
            <a:spAutoFit/>
          </a:bodyPr>
          <a:p>
            <a:pPr indent="459105"/>
            <a:r>
              <a:rPr lang="zh-CN" sz="1050" b="0">
                <a:latin typeface="Times New Roman" panose="02020603050405020304" charset="0"/>
                <a:ea typeface="宋体" panose="02010600030101010101" pitchFamily="2" charset="-122"/>
              </a:rPr>
              <a:t>游戏背包</a:t>
            </a:r>
            <a:r>
              <a:rPr lang="en-US" sz="1050" b="0">
                <a:latin typeface="Times New Roman" panose="02020603050405020304" charset="0"/>
                <a:ea typeface="宋体" panose="02010600030101010101" pitchFamily="2" charset="-122"/>
              </a:rPr>
              <a:t>UI</a:t>
            </a:r>
            <a:r>
              <a:rPr lang="zh-CN" sz="1050" b="0">
                <a:latin typeface="Times New Roman" panose="02020603050405020304" charset="0"/>
                <a:ea typeface="宋体" panose="02010600030101010101" pitchFamily="2" charset="-122"/>
              </a:rPr>
              <a:t>图</a:t>
            </a:r>
            <a:endParaRPr lang="zh-CN" altLang="en-US"/>
          </a:p>
        </p:txBody>
      </p:sp>
      <p:sp>
        <p:nvSpPr>
          <p:cNvPr id="3" name="文本框 2"/>
          <p:cNvSpPr txBox="1"/>
          <p:nvPr/>
        </p:nvSpPr>
        <p:spPr>
          <a:xfrm>
            <a:off x="5280025" y="2271395"/>
            <a:ext cx="5080000" cy="252730"/>
          </a:xfrm>
          <a:prstGeom prst="rect">
            <a:avLst/>
          </a:prstGeom>
          <a:noFill/>
          <a:ln w="9525">
            <a:noFill/>
          </a:ln>
        </p:spPr>
        <p:txBody>
          <a:bodyPr>
            <a:spAutoFit/>
          </a:bodyPr>
          <a:p>
            <a:pPr indent="459105"/>
            <a:r>
              <a:rPr lang="zh-CN" sz="1050" b="0">
                <a:latin typeface="Times New Roman" panose="02020603050405020304" charset="0"/>
                <a:ea typeface="宋体" panose="02010600030101010101" pitchFamily="2" charset="-122"/>
              </a:rPr>
              <a:t>游戏详情</a:t>
            </a:r>
            <a:r>
              <a:rPr lang="en-US" sz="1050" b="0">
                <a:latin typeface="Times New Roman" panose="02020603050405020304" charset="0"/>
                <a:ea typeface="宋体" panose="02010600030101010101" pitchFamily="2" charset="-122"/>
              </a:rPr>
              <a:t>UI</a:t>
            </a:r>
            <a:r>
              <a:rPr lang="zh-CN" sz="1050" b="0">
                <a:latin typeface="Times New Roman" panose="02020603050405020304" charset="0"/>
                <a:ea typeface="宋体" panose="02010600030101010101" pitchFamily="2" charset="-122"/>
              </a:rPr>
              <a:t>图</a:t>
            </a:r>
            <a:endParaRPr lang="zh-CN" altLang="en-US"/>
          </a:p>
        </p:txBody>
      </p:sp>
      <p:pic>
        <p:nvPicPr>
          <p:cNvPr id="5" name="图片 4" descr="10cb7d7b3a9119036e0ce90bc488d28"/>
          <p:cNvPicPr>
            <a:picLocks noChangeAspect="1"/>
          </p:cNvPicPr>
          <p:nvPr/>
        </p:nvPicPr>
        <p:blipFill>
          <a:blip r:embed="rId3"/>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385" y="337185"/>
            <a:ext cx="6743700" cy="682625"/>
          </a:xfrm>
        </p:spPr>
        <p:txBody>
          <a:bodyPr>
            <a:normAutofit/>
          </a:bodyPr>
          <a:lstStyle/>
          <a:p>
            <a:r>
              <a:rPr lang="zh-CN" altLang="en-US" dirty="0">
                <a:sym typeface="+mn-ea"/>
              </a:rPr>
              <a:t>游戏玩法设计及实现</a:t>
            </a:r>
            <a:endParaRPr lang="zh-CN" altLang="en-US" dirty="0">
              <a:sym typeface="+mn-ea"/>
            </a:endParaRPr>
          </a:p>
        </p:txBody>
      </p:sp>
      <p:pic>
        <p:nvPicPr>
          <p:cNvPr id="32" name="图片 12"/>
          <p:cNvPicPr>
            <a:picLocks noChangeAspect="1"/>
          </p:cNvPicPr>
          <p:nvPr/>
        </p:nvPicPr>
        <p:blipFill>
          <a:blip r:embed="rId1"/>
          <a:stretch>
            <a:fillRect/>
          </a:stretch>
        </p:blipFill>
        <p:spPr>
          <a:xfrm>
            <a:off x="1731010" y="2099945"/>
            <a:ext cx="6970395" cy="3917950"/>
          </a:xfrm>
          <a:prstGeom prst="rect">
            <a:avLst/>
          </a:prstGeom>
          <a:noFill/>
          <a:ln>
            <a:noFill/>
          </a:ln>
          <a:effectLst>
            <a:outerShdw blurRad="76200" dir="13500000" sy="23000" kx="1200000" algn="br" rotWithShape="0">
              <a:prstClr val="black">
                <a:alpha val="20000"/>
              </a:prstClr>
            </a:outerShdw>
          </a:effectLst>
        </p:spPr>
      </p:pic>
      <p:sp>
        <p:nvSpPr>
          <p:cNvPr id="4" name="文本框 3"/>
          <p:cNvSpPr txBox="1"/>
          <p:nvPr/>
        </p:nvSpPr>
        <p:spPr>
          <a:xfrm>
            <a:off x="2477135" y="1788160"/>
            <a:ext cx="5080000" cy="252730"/>
          </a:xfrm>
          <a:prstGeom prst="rect">
            <a:avLst/>
          </a:prstGeom>
          <a:noFill/>
          <a:ln w="9525">
            <a:noFill/>
          </a:ln>
        </p:spPr>
        <p:txBody>
          <a:bodyPr>
            <a:spAutoFit/>
          </a:bodyPr>
          <a:p>
            <a:pPr indent="459105" algn="ctr"/>
            <a:r>
              <a:rPr lang="zh-CN" sz="1050" b="0">
                <a:latin typeface="Times New Roman" panose="02020603050405020304" charset="0"/>
                <a:ea typeface="宋体" panose="02010600030101010101" pitchFamily="2" charset="-122"/>
              </a:rPr>
              <a:t>战斗界面</a:t>
            </a:r>
            <a:r>
              <a:rPr lang="en-US" sz="1050" b="0">
                <a:latin typeface="Times New Roman" panose="02020603050405020304" charset="0"/>
                <a:ea typeface="宋体" panose="02010600030101010101" pitchFamily="2" charset="-122"/>
              </a:rPr>
              <a:t>UI</a:t>
            </a:r>
            <a:endParaRPr lang="zh-CN" altLang="en-US"/>
          </a:p>
        </p:txBody>
      </p:sp>
      <p:pic>
        <p:nvPicPr>
          <p:cNvPr id="5" name="图片 4" descr="10cb7d7b3a9119036e0ce90bc488d28"/>
          <p:cNvPicPr>
            <a:picLocks noChangeAspect="1"/>
          </p:cNvPicPr>
          <p:nvPr/>
        </p:nvPicPr>
        <p:blipFill>
          <a:blip r:embed="rId2"/>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991046"/>
            <a:ext cx="9144000" cy="813556"/>
          </a:xfrm>
        </p:spPr>
        <p:txBody>
          <a:bodyPr/>
          <a:lstStyle/>
          <a:p>
            <a:r>
              <a:rPr lang="zh-CN" altLang="en-US" dirty="0"/>
              <a:t>项目</a:t>
            </a:r>
            <a:r>
              <a:rPr lang="zh-CN" altLang="en-US" dirty="0"/>
              <a:t>演示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922020"/>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sz="1800">
                <a:solidFill>
                  <a:schemeClr val="bg1"/>
                </a:solidFill>
              </a:rPr>
              <a:t>通过此次游戏研发的实践，显著提升了我的代码与逻辑能力，虽然本设计完成了回合制游戏的基本主流程，但由于本人开发能力有限，并且没有足够的时间深入研究游戏研发的相关知识，本游戏目前还存在着许多不足与可优化的地方。</a:t>
            </a:r>
            <a:endParaRPr lang="en-US" altLang="zh-CN" sz="1800">
              <a:solidFill>
                <a:schemeClr val="bg1"/>
              </a:solidFill>
            </a:endParaRPr>
          </a:p>
        </p:txBody>
      </p:sp>
      <p:sp>
        <p:nvSpPr>
          <p:cNvPr id="2" name="标题 1"/>
          <p:cNvSpPr>
            <a:spLocks noGrp="1"/>
          </p:cNvSpPr>
          <p:nvPr>
            <p:ph type="ctrTitle"/>
          </p:nvPr>
        </p:nvSpPr>
        <p:spPr/>
        <p:txBody>
          <a:bodyPr/>
          <a:lstStyle/>
          <a:p>
            <a:r>
              <a:rPr lang="zh-CN" altLang="en-US" dirty="0"/>
              <a:t>结论建议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556268"/>
            <a:ext cx="8534400" cy="3138170"/>
          </a:xfrm>
          <a:prstGeom prst="rect">
            <a:avLst/>
          </a:prstGeom>
          <a:noFill/>
        </p:spPr>
        <p:txBody>
          <a:bodyPr wrap="square" rtlCol="0">
            <a:spAutoFit/>
          </a:bodyPr>
          <a:lstStyle/>
          <a:p>
            <a:pPr algn="just"/>
            <a:r>
              <a:rPr lang="en-US" altLang="zh-CN">
                <a:solidFill>
                  <a:schemeClr val="bg1"/>
                </a:solidFill>
                <a:latin typeface="黑体" panose="02010609060101010101" charset="-122"/>
                <a:ea typeface="黑体" panose="02010609060101010101" charset="-122"/>
                <a:cs typeface="黑体" panose="02010609060101010101" charset="-122"/>
              </a:rPr>
              <a:t>随着国内游戏市场快速发展，游戏也逐渐成为人们生活中重要的社交娱乐事物之一。其中，回合制游戏在游戏历史上有着显著的地位。无论是历史悠久的棋牌类游戏，或是如今全球盛行的自走棋类游戏，都不能缺少回合制的游戏机制。另外，随着《三国杀》、《炉石传说》等国内外知名卡牌策略游戏的逐渐完善，使回合制游戏在国内游戏市场蒸蒸日上，受到了众多玩家的追捧。同时，在游戏开发方面，CocosCreator引擎作为目前主流游戏开发引擎之一，具有多种强大和便捷的接口和功能，使游戏开发的效率大大提高。本文选题结合目前回合制游戏如火如荼的现实背景和开发技术理论，基于全球游戏市场较为热门的几款回合制对战游戏，对游戏机制和玩法进行了创新；并对如何使用CocosCreator引擎进行开发展开了思考，对代码设计与实现中可能会发生的情况进行分析，最终完成一款机制较为完善且多样化的PC端回合制对战游戏。</a:t>
            </a:r>
            <a:endParaRPr lang="en-US" altLang="zh-CN">
              <a:solidFill>
                <a:schemeClr val="bg1"/>
              </a:solidFill>
              <a:latin typeface="黑体" panose="02010609060101010101" charset="-122"/>
              <a:ea typeface="黑体" panose="02010609060101010101" charset="-122"/>
              <a:cs typeface="黑体" panose="02010609060101010101" charset="-122"/>
            </a:endParaRPr>
          </a:p>
        </p:txBody>
      </p:sp>
      <p:sp>
        <p:nvSpPr>
          <p:cNvPr id="2" name="标题 1"/>
          <p:cNvSpPr>
            <a:spLocks noGrp="1"/>
          </p:cNvSpPr>
          <p:nvPr>
            <p:ph type="ctrTitle"/>
          </p:nvPr>
        </p:nvSpPr>
        <p:spPr/>
        <p:txBody>
          <a:bodyPr/>
          <a:lstStyle/>
          <a:p>
            <a:r>
              <a:rPr lang="zh-CN" altLang="en-US" dirty="0"/>
              <a:t>研究概述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可改进的建议与</a:t>
            </a:r>
            <a:r>
              <a:rPr lang="zh-CN" altLang="en-US" dirty="0"/>
              <a:t>需求</a:t>
            </a:r>
            <a:endParaRPr lang="zh-CN" altLang="en-US" dirty="0"/>
          </a:p>
        </p:txBody>
      </p:sp>
      <p:sp>
        <p:nvSpPr>
          <p:cNvPr id="44" name="Freeform 29"/>
          <p:cNvSpPr>
            <a:spLocks noEditPoints="1"/>
          </p:cNvSpPr>
          <p:nvPr/>
        </p:nvSpPr>
        <p:spPr bwMode="auto">
          <a:xfrm flipH="1">
            <a:off x="6607415" y="1742748"/>
            <a:ext cx="3663372" cy="399130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5" name="文本框 44"/>
          <p:cNvSpPr txBox="1"/>
          <p:nvPr/>
        </p:nvSpPr>
        <p:spPr>
          <a:xfrm>
            <a:off x="1631405" y="1742747"/>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实现</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PvP</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模式</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6" name="文本框 45"/>
          <p:cNvSpPr txBox="1"/>
          <p:nvPr/>
        </p:nvSpPr>
        <p:spPr>
          <a:xfrm>
            <a:off x="1631404" y="2078210"/>
            <a:ext cx="3561081"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通过远程服务器接收并处理玩家信息完成远程玩家对战</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7" name="组合 46"/>
          <p:cNvGrpSpPr/>
          <p:nvPr/>
        </p:nvGrpSpPr>
        <p:grpSpPr>
          <a:xfrm>
            <a:off x="1318649" y="1800536"/>
            <a:ext cx="352611" cy="278538"/>
            <a:chOff x="1318649" y="4242684"/>
            <a:chExt cx="352611" cy="278538"/>
          </a:xfrm>
        </p:grpSpPr>
        <p:sp>
          <p:nvSpPr>
            <p:cNvPr id="48" name="矩形 4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50" name="文本框 49"/>
          <p:cNvSpPr txBox="1"/>
          <p:nvPr/>
        </p:nvSpPr>
        <p:spPr>
          <a:xfrm>
            <a:off x="1631315" y="2809240"/>
            <a:ext cx="2870200" cy="368300"/>
          </a:xfrm>
          <a:prstGeom prst="rect">
            <a:avLst/>
          </a:prstGeom>
          <a:noFill/>
        </p:spPr>
        <p:txBody>
          <a:bodyPr wrap="square" rtlCol="0">
            <a:spAutoFit/>
          </a:bodyPr>
          <a:lstStyle/>
          <a:p>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增加剧情模块</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1631405" y="3144538"/>
            <a:ext cx="3561080" cy="327660"/>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提升玩家游戏体验</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与深度，实现</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文化输出。</a:t>
            </a: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2" name="组合 51"/>
          <p:cNvGrpSpPr/>
          <p:nvPr/>
        </p:nvGrpSpPr>
        <p:grpSpPr>
          <a:xfrm>
            <a:off x="1318649" y="2866864"/>
            <a:ext cx="352611" cy="278538"/>
            <a:chOff x="1318649" y="4242684"/>
            <a:chExt cx="352611" cy="278538"/>
          </a:xfrm>
        </p:grpSpPr>
        <p:sp>
          <p:nvSpPr>
            <p:cNvPr id="53" name="矩形 52"/>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55" name="文本框 54"/>
          <p:cNvSpPr txBox="1"/>
          <p:nvPr/>
        </p:nvSpPr>
        <p:spPr>
          <a:xfrm>
            <a:off x="1631405" y="3875403"/>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实现多人</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模式</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6" name="文本框 55"/>
          <p:cNvSpPr txBox="1"/>
          <p:nvPr/>
        </p:nvSpPr>
        <p:spPr>
          <a:xfrm>
            <a:off x="1631405" y="4210866"/>
            <a:ext cx="3908842"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可增加多人游戏模式，使多名玩家能够同时作战等</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1318649" y="3933192"/>
            <a:ext cx="352611" cy="278538"/>
            <a:chOff x="1318649" y="4242684"/>
            <a:chExt cx="352611" cy="278538"/>
          </a:xfrm>
        </p:grpSpPr>
        <p:sp>
          <p:nvSpPr>
            <p:cNvPr id="58" name="矩形 5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42" presetClass="entr" presetSubtype="0" fill="hold" grpId="0" nodeType="withEffect">
                                  <p:stCondLst>
                                    <p:cond delay="3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0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50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anim calcmode="lin" valueType="num">
                                      <p:cBhvr>
                                        <p:cTn id="28" dur="1000" fill="hold"/>
                                        <p:tgtEl>
                                          <p:spTgt spid="50"/>
                                        </p:tgtEl>
                                        <p:attrNameLst>
                                          <p:attrName>ppt_x</p:attrName>
                                        </p:attrNameLst>
                                      </p:cBhvr>
                                      <p:tavLst>
                                        <p:tav tm="0">
                                          <p:val>
                                            <p:strVal val="#ppt_x"/>
                                          </p:val>
                                        </p:tav>
                                        <p:tav tm="100000">
                                          <p:val>
                                            <p:strVal val="#ppt_x"/>
                                          </p:val>
                                        </p:tav>
                                      </p:tavLst>
                                    </p:anim>
                                    <p:anim calcmode="lin" valueType="num">
                                      <p:cBhvr>
                                        <p:cTn id="29" dur="1000" fill="hold"/>
                                        <p:tgtEl>
                                          <p:spTgt spid="5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50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0"/>
                                        <p:tgtEl>
                                          <p:spTgt spid="51"/>
                                        </p:tgtEl>
                                      </p:cBhvr>
                                    </p:animEffect>
                                    <p:anim calcmode="lin" valueType="num">
                                      <p:cBhvr>
                                        <p:cTn id="33" dur="1000" fill="hold"/>
                                        <p:tgtEl>
                                          <p:spTgt spid="51"/>
                                        </p:tgtEl>
                                        <p:attrNameLst>
                                          <p:attrName>ppt_x</p:attrName>
                                        </p:attrNameLst>
                                      </p:cBhvr>
                                      <p:tavLst>
                                        <p:tav tm="0">
                                          <p:val>
                                            <p:strVal val="#ppt_x"/>
                                          </p:val>
                                        </p:tav>
                                        <p:tav tm="100000">
                                          <p:val>
                                            <p:strVal val="#ppt_x"/>
                                          </p:val>
                                        </p:tav>
                                      </p:tavLst>
                                    </p:anim>
                                    <p:anim calcmode="lin" valueType="num">
                                      <p:cBhvr>
                                        <p:cTn id="34" dur="1000" fill="hold"/>
                                        <p:tgtEl>
                                          <p:spTgt spid="5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350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1000"/>
                                        <p:tgtEl>
                                          <p:spTgt spid="52"/>
                                        </p:tgtEl>
                                      </p:cBhvr>
                                    </p:animEffect>
                                    <p:anim calcmode="lin" valueType="num">
                                      <p:cBhvr>
                                        <p:cTn id="38" dur="1000" fill="hold"/>
                                        <p:tgtEl>
                                          <p:spTgt spid="52"/>
                                        </p:tgtEl>
                                        <p:attrNameLst>
                                          <p:attrName>ppt_x</p:attrName>
                                        </p:attrNameLst>
                                      </p:cBhvr>
                                      <p:tavLst>
                                        <p:tav tm="0">
                                          <p:val>
                                            <p:strVal val="#ppt_x"/>
                                          </p:val>
                                        </p:tav>
                                        <p:tav tm="100000">
                                          <p:val>
                                            <p:strVal val="#ppt_x"/>
                                          </p:val>
                                        </p:tav>
                                      </p:tavLst>
                                    </p:anim>
                                    <p:anim calcmode="lin" valueType="num">
                                      <p:cBhvr>
                                        <p:cTn id="39" dur="1000" fill="hold"/>
                                        <p:tgtEl>
                                          <p:spTgt spid="5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400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P spid="50" grpId="0"/>
      <p:bldP spid="51" grpId="0"/>
      <p:bldP spid="55" grpId="0"/>
      <p:bldP spid="5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endParaRPr lang="zh-CN" altLang="en-US" dirty="0"/>
          </a:p>
        </p:txBody>
      </p:sp>
      <p:sp>
        <p:nvSpPr>
          <p:cNvPr id="14" name="文本框 13"/>
          <p:cNvSpPr txBox="1"/>
          <p:nvPr/>
        </p:nvSpPr>
        <p:spPr>
          <a:xfrm>
            <a:off x="1302656" y="1621524"/>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[1]杜渐. 我国网络游戏产业研究[D]. 对外经济贸易大学.</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16" name="文本框 15"/>
          <p:cNvSpPr txBox="1"/>
          <p:nvPr/>
        </p:nvSpPr>
        <p:spPr>
          <a:xfrm>
            <a:off x="1302656" y="2119377"/>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[2]黄大林, 黄晓灵, 蒋波. 电竞体育产业市场潜力分析及其建议[J]. 当代体育科技, 2016, 6(5):4.</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17" name="文本框 16"/>
          <p:cNvSpPr txBox="1"/>
          <p:nvPr/>
        </p:nvSpPr>
        <p:spPr>
          <a:xfrm>
            <a:off x="1302656" y="2617230"/>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[3]郝琳琳. 回合制网络游戏中的信息传递[J]. 福建质量管理, 2019, 000(014):284.</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19" name="文本框 18"/>
          <p:cNvSpPr txBox="1"/>
          <p:nvPr/>
        </p:nvSpPr>
        <p:spPr>
          <a:xfrm>
            <a:off x="1302656" y="5430183"/>
            <a:ext cx="8730343" cy="327660"/>
          </a:xfrm>
          <a:prstGeom prst="rect">
            <a:avLst/>
          </a:prstGeom>
          <a:noFill/>
        </p:spPr>
        <p:txBody>
          <a:bodyPr wrap="square" rtlCol="0">
            <a:spAutoFit/>
          </a:bodyPr>
          <a:lstStyle/>
          <a:p>
            <a:pPr algn="just">
              <a:lnSpc>
                <a:spcPct val="110000"/>
              </a:lnSpc>
            </a:pPr>
            <a:r>
              <a:rPr lang="en-US" altLang="zh-CN" sz="1400">
                <a:latin typeface="华文细黑" panose="02010600040101010101" pitchFamily="2" charset="-122"/>
                <a:ea typeface="华文细黑" panose="02010600040101010101" pitchFamily="2" charset="-122"/>
                <a:cs typeface="Arial" panose="020B0604020202020204" pitchFamily="34" charset="0"/>
              </a:rPr>
              <a:t>[9]Zhang J ,  Ma C ,  Computer D O . Analysis of Game Development with Cocos Creator.  2019.</a:t>
            </a:r>
            <a:endParaRPr lang="en-US" altLang="zh-CN" sz="1400">
              <a:latin typeface="华文细黑" panose="02010600040101010101" pitchFamily="2" charset="-122"/>
              <a:ea typeface="华文细黑" panose="02010600040101010101" pitchFamily="2" charset="-122"/>
              <a:cs typeface="Arial" panose="020B0604020202020204" pitchFamily="34" charset="0"/>
            </a:endParaRPr>
          </a:p>
        </p:txBody>
      </p:sp>
      <p:sp>
        <p:nvSpPr>
          <p:cNvPr id="81" name="文本框 80"/>
          <p:cNvSpPr txBox="1"/>
          <p:nvPr/>
        </p:nvSpPr>
        <p:spPr>
          <a:xfrm>
            <a:off x="1302656" y="4975869"/>
            <a:ext cx="8730343" cy="327660"/>
          </a:xfrm>
          <a:prstGeom prst="rect">
            <a:avLst/>
          </a:prstGeom>
          <a:noFill/>
        </p:spPr>
        <p:txBody>
          <a:bodyPr wrap="square" rtlCol="0">
            <a:spAutoFit/>
          </a:bodyPr>
          <a:lstStyle/>
          <a:p>
            <a:pPr algn="just">
              <a:lnSpc>
                <a:spcPct val="110000"/>
              </a:lnSpc>
            </a:pPr>
            <a:r>
              <a:rPr lang="en-US" altLang="zh-CN" sz="1400">
                <a:latin typeface="华文细黑" panose="02010600040101010101" pitchFamily="2" charset="-122"/>
                <a:ea typeface="华文细黑" panose="02010600040101010101" pitchFamily="2" charset="-122"/>
                <a:cs typeface="Arial" panose="020B0604020202020204" pitchFamily="34" charset="0"/>
              </a:rPr>
              <a:t>[8]王龙, 李韬伟, 杨振发. 游戏引擎研究与分析[J]. 软件导刊, 2018, 17(2):3.</a:t>
            </a:r>
            <a:endParaRPr lang="en-US" altLang="zh-CN" sz="1400">
              <a:latin typeface="华文细黑" panose="02010600040101010101" pitchFamily="2" charset="-122"/>
              <a:ea typeface="华文细黑" panose="02010600040101010101" pitchFamily="2" charset="-122"/>
              <a:cs typeface="Arial" panose="020B0604020202020204" pitchFamily="34" charset="0"/>
            </a:endParaRPr>
          </a:p>
        </p:txBody>
      </p:sp>
      <p:sp>
        <p:nvSpPr>
          <p:cNvPr id="82" name="文本框 81"/>
          <p:cNvSpPr txBox="1"/>
          <p:nvPr/>
        </p:nvSpPr>
        <p:spPr>
          <a:xfrm>
            <a:off x="1302656" y="4521558"/>
            <a:ext cx="8730343" cy="327660"/>
          </a:xfrm>
          <a:prstGeom prst="rect">
            <a:avLst/>
          </a:prstGeom>
          <a:noFill/>
        </p:spPr>
        <p:txBody>
          <a:bodyPr wrap="square" rtlCol="0">
            <a:spAutoFit/>
          </a:bodyPr>
          <a:lstStyle/>
          <a:p>
            <a:pPr algn="just">
              <a:lnSpc>
                <a:spcPct val="110000"/>
              </a:lnSpc>
            </a:pPr>
            <a:r>
              <a:rPr lang="en-US" altLang="zh-CN" sz="1400">
                <a:latin typeface="华文细黑" panose="02010600040101010101" pitchFamily="2" charset="-122"/>
                <a:ea typeface="华文细黑" panose="02010600040101010101" pitchFamily="2" charset="-122"/>
                <a:cs typeface="Arial" panose="020B0604020202020204" pitchFamily="34" charset="0"/>
              </a:rPr>
              <a:t>[7]蒲冬梅. 软件项目可行性分析评审的要点[J]. 电子技术与软件工程, 2017, 000(024):54-55.</a:t>
            </a:r>
            <a:endParaRPr lang="en-US" altLang="zh-CN" sz="1400">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1302656" y="4067247"/>
            <a:ext cx="8730343" cy="327660"/>
          </a:xfrm>
          <a:prstGeom prst="rect">
            <a:avLst/>
          </a:prstGeom>
          <a:noFill/>
        </p:spPr>
        <p:txBody>
          <a:bodyPr wrap="square" rtlCol="0">
            <a:spAutoFit/>
          </a:bodyPr>
          <a:lstStyle/>
          <a:p>
            <a:pPr algn="just">
              <a:lnSpc>
                <a:spcPct val="110000"/>
              </a:lnSpc>
            </a:pPr>
            <a:r>
              <a:rPr lang="en-US" altLang="zh-CN" sz="1400">
                <a:latin typeface="华文细黑" panose="02010600040101010101" pitchFamily="2" charset="-122"/>
                <a:ea typeface="华文细黑" panose="02010600040101010101" pitchFamily="2" charset="-122"/>
                <a:cs typeface="Arial" panose="020B0604020202020204" pitchFamily="34" charset="0"/>
              </a:rPr>
              <a:t>[6]严珮婷. 回合制游戏中数据处理方法,装置以及电子终端:, CN110772786A[P]. 2020.</a:t>
            </a:r>
            <a:endParaRPr lang="en-US" altLang="zh-CN" sz="1400">
              <a:latin typeface="华文细黑" panose="02010600040101010101" pitchFamily="2" charset="-122"/>
              <a:ea typeface="华文细黑" panose="02010600040101010101" pitchFamily="2" charset="-122"/>
              <a:cs typeface="Arial" panose="020B0604020202020204" pitchFamily="34" charset="0"/>
            </a:endParaRPr>
          </a:p>
        </p:txBody>
      </p:sp>
      <p:sp>
        <p:nvSpPr>
          <p:cNvPr id="84" name="文本框 83"/>
          <p:cNvSpPr txBox="1"/>
          <p:nvPr/>
        </p:nvSpPr>
        <p:spPr>
          <a:xfrm>
            <a:off x="1302656" y="3115083"/>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[4]闵磊. 基于Cocos Creator引擎的游戏开发技术研究[J].  2020.</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85" name="文本框 84"/>
          <p:cNvSpPr txBox="1"/>
          <p:nvPr/>
        </p:nvSpPr>
        <p:spPr>
          <a:xfrm>
            <a:off x="1302656" y="3612936"/>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[5]张景焱, 马春江. 利用Cocos Creator进行游戏开发的分析[J]. 信息与电脑, 2019(6):2.</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65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600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50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1000"/>
                                        <p:tgtEl>
                                          <p:spTgt spid="82"/>
                                        </p:tgtEl>
                                      </p:cBhvr>
                                    </p:animEffect>
                                    <p:anim calcmode="lin" valueType="num">
                                      <p:cBhvr>
                                        <p:cTn id="33" dur="1000" fill="hold"/>
                                        <p:tgtEl>
                                          <p:spTgt spid="82"/>
                                        </p:tgtEl>
                                        <p:attrNameLst>
                                          <p:attrName>ppt_x</p:attrName>
                                        </p:attrNameLst>
                                      </p:cBhvr>
                                      <p:tavLst>
                                        <p:tav tm="0">
                                          <p:val>
                                            <p:strVal val="#ppt_x"/>
                                          </p:val>
                                        </p:tav>
                                        <p:tav tm="100000">
                                          <p:val>
                                            <p:strVal val="#ppt_x"/>
                                          </p:val>
                                        </p:tav>
                                      </p:tavLst>
                                    </p:anim>
                                    <p:anim calcmode="lin" valueType="num">
                                      <p:cBhvr>
                                        <p:cTn id="34" dur="1000" fill="hold"/>
                                        <p:tgtEl>
                                          <p:spTgt spid="8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1000"/>
                                        <p:tgtEl>
                                          <p:spTgt spid="83"/>
                                        </p:tgtEl>
                                      </p:cBhvr>
                                    </p:animEffect>
                                    <p:anim calcmode="lin" valueType="num">
                                      <p:cBhvr>
                                        <p:cTn id="38" dur="1000" fill="hold"/>
                                        <p:tgtEl>
                                          <p:spTgt spid="83"/>
                                        </p:tgtEl>
                                        <p:attrNameLst>
                                          <p:attrName>ppt_x</p:attrName>
                                        </p:attrNameLst>
                                      </p:cBhvr>
                                      <p:tavLst>
                                        <p:tav tm="0">
                                          <p:val>
                                            <p:strVal val="#ppt_x"/>
                                          </p:val>
                                        </p:tav>
                                        <p:tav tm="100000">
                                          <p:val>
                                            <p:strVal val="#ppt_x"/>
                                          </p:val>
                                        </p:tav>
                                      </p:tavLst>
                                    </p:anim>
                                    <p:anim calcmode="lin" valueType="num">
                                      <p:cBhvr>
                                        <p:cTn id="39" dur="1000" fill="hold"/>
                                        <p:tgtEl>
                                          <p:spTgt spid="8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1000"/>
                                        <p:tgtEl>
                                          <p:spTgt spid="84"/>
                                        </p:tgtEl>
                                      </p:cBhvr>
                                    </p:animEffect>
                                    <p:anim calcmode="lin" valueType="num">
                                      <p:cBhvr>
                                        <p:cTn id="43" dur="1000" fill="hold"/>
                                        <p:tgtEl>
                                          <p:spTgt spid="84"/>
                                        </p:tgtEl>
                                        <p:attrNameLst>
                                          <p:attrName>ppt_x</p:attrName>
                                        </p:attrNameLst>
                                      </p:cBhvr>
                                      <p:tavLst>
                                        <p:tav tm="0">
                                          <p:val>
                                            <p:strVal val="#ppt_x"/>
                                          </p:val>
                                        </p:tav>
                                        <p:tav tm="100000">
                                          <p:val>
                                            <p:strVal val="#ppt_x"/>
                                          </p:val>
                                        </p:tav>
                                      </p:tavLst>
                                    </p:anim>
                                    <p:anim calcmode="lin" valueType="num">
                                      <p:cBhvr>
                                        <p:cTn id="44" dur="1000" fill="hold"/>
                                        <p:tgtEl>
                                          <p:spTgt spid="8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50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1000"/>
                                        <p:tgtEl>
                                          <p:spTgt spid="85"/>
                                        </p:tgtEl>
                                      </p:cBhvr>
                                    </p:animEffect>
                                    <p:anim calcmode="lin" valueType="num">
                                      <p:cBhvr>
                                        <p:cTn id="48" dur="1000" fill="hold"/>
                                        <p:tgtEl>
                                          <p:spTgt spid="85"/>
                                        </p:tgtEl>
                                        <p:attrNameLst>
                                          <p:attrName>ppt_x</p:attrName>
                                        </p:attrNameLst>
                                      </p:cBhvr>
                                      <p:tavLst>
                                        <p:tav tm="0">
                                          <p:val>
                                            <p:strVal val="#ppt_x"/>
                                          </p:val>
                                        </p:tav>
                                        <p:tav tm="100000">
                                          <p:val>
                                            <p:strVal val="#ppt_x"/>
                                          </p:val>
                                        </p:tav>
                                      </p:tavLst>
                                    </p:anim>
                                    <p:anim calcmode="lin" valueType="num">
                                      <p:cBhvr>
                                        <p:cTn id="4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9" grpId="0"/>
      <p:bldP spid="81" grpId="0"/>
      <p:bldP spid="82" grpId="0"/>
      <p:bldP spid="83" grpId="0"/>
      <p:bldP spid="84" grpId="0"/>
      <p:bldP spid="8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endParaRPr lang="zh-CN" altLang="en-US" dirty="0"/>
          </a:p>
        </p:txBody>
      </p:sp>
      <p:sp>
        <p:nvSpPr>
          <p:cNvPr id="14" name="文本框 13"/>
          <p:cNvSpPr txBox="1"/>
          <p:nvPr/>
        </p:nvSpPr>
        <p:spPr>
          <a:xfrm>
            <a:off x="1302656" y="1621524"/>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[10]王啸天. 互动式动漫游戏数据库模型研究[J]. 数字通信世界, 2019, No.180(12):275-275.</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16" name="文本框 15"/>
          <p:cNvSpPr txBox="1"/>
          <p:nvPr/>
        </p:nvSpPr>
        <p:spPr>
          <a:xfrm>
            <a:off x="1302656" y="2119377"/>
            <a:ext cx="8730343" cy="564515"/>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[11]Kavanagh W J ,  Miller A ,  Norman G , et al. Balancing Turn-Based Games with Chained Strategy Generation[J]. IEEE Transactions on Games, 2019, PP(99):1-1.</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17" name="文本框 16"/>
          <p:cNvSpPr txBox="1"/>
          <p:nvPr/>
        </p:nvSpPr>
        <p:spPr>
          <a:xfrm>
            <a:off x="1302656" y="2864880"/>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[12]黄叶, 吕唐杰, 范长杰,等. 一种游戏AI的策略决策模型训练方法和装置:, CN111330279A[P]. 2020.</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1302656" y="4314897"/>
            <a:ext cx="8730343" cy="327660"/>
          </a:xfrm>
          <a:prstGeom prst="rect">
            <a:avLst/>
          </a:prstGeom>
          <a:noFill/>
        </p:spPr>
        <p:txBody>
          <a:bodyPr wrap="square" rtlCol="0">
            <a:spAutoFit/>
          </a:bodyPr>
          <a:lstStyle/>
          <a:p>
            <a:pPr algn="just">
              <a:lnSpc>
                <a:spcPct val="110000"/>
              </a:lnSpc>
            </a:pPr>
            <a:r>
              <a:rPr lang="en-US" altLang="zh-CN" sz="1400">
                <a:latin typeface="华文细黑" panose="02010600040101010101" pitchFamily="2" charset="-122"/>
                <a:ea typeface="华文细黑" panose="02010600040101010101" pitchFamily="2" charset="-122"/>
                <a:cs typeface="Arial" panose="020B0604020202020204" pitchFamily="34" charset="0"/>
              </a:rPr>
              <a:t>[15]姜亮. 计算机应用系统性能测试技术及应用研究[J]. 信息与电脑, 2018(7):3.</a:t>
            </a:r>
            <a:endParaRPr lang="en-US" altLang="zh-CN" sz="1400">
              <a:latin typeface="华文细黑" panose="02010600040101010101" pitchFamily="2" charset="-122"/>
              <a:ea typeface="华文细黑" panose="02010600040101010101" pitchFamily="2" charset="-122"/>
              <a:cs typeface="Arial" panose="020B0604020202020204" pitchFamily="34" charset="0"/>
            </a:endParaRPr>
          </a:p>
        </p:txBody>
      </p:sp>
      <p:sp>
        <p:nvSpPr>
          <p:cNvPr id="84" name="文本框 83"/>
          <p:cNvSpPr txBox="1"/>
          <p:nvPr/>
        </p:nvSpPr>
        <p:spPr>
          <a:xfrm>
            <a:off x="1302656" y="3362733"/>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[13]鲍方. 模拟经营游戏中智能决策系统的研究与实现[D]. 杭州电子科技大学.</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sp>
        <p:nvSpPr>
          <p:cNvPr id="85" name="文本框 84"/>
          <p:cNvSpPr txBox="1"/>
          <p:nvPr/>
        </p:nvSpPr>
        <p:spPr>
          <a:xfrm>
            <a:off x="1302656" y="3860586"/>
            <a:ext cx="8730343" cy="327660"/>
          </a:xfrm>
          <a:prstGeom prst="rect">
            <a:avLst/>
          </a:prstGeom>
          <a:noFill/>
        </p:spPr>
        <p:txBody>
          <a:bodyPr wrap="square" rtlCol="0">
            <a:spAutoFit/>
          </a:bodyPr>
          <a:lstStyle/>
          <a:p>
            <a:pPr algn="just">
              <a:lnSpc>
                <a:spcPct val="110000"/>
              </a:lnSpc>
            </a:pPr>
            <a:r>
              <a:rPr sz="1400" dirty="0">
                <a:latin typeface="华文细黑" panose="02010600040101010101" pitchFamily="2" charset="-122"/>
                <a:ea typeface="华文细黑" panose="02010600040101010101" pitchFamily="2" charset="-122"/>
                <a:cs typeface="Arial" panose="020B0604020202020204" pitchFamily="34" charset="0"/>
              </a:rPr>
              <a:t>[14]刘璐. 游戏AI行为逻辑控制方法和系统:, CN111111202A[P]. 2020.</a:t>
            </a:r>
            <a:endParaRPr sz="1400" dirty="0">
              <a:latin typeface="华文细黑" panose="02010600040101010101" pitchFamily="2" charset="-122"/>
              <a:ea typeface="华文细黑" panose="02010600040101010101" pitchFamily="2" charset="-122"/>
              <a:cs typeface="Arial" panose="020B0604020202020204" pitchFamily="34" charset="0"/>
            </a:endParaRPr>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1000"/>
                                        <p:tgtEl>
                                          <p:spTgt spid="83"/>
                                        </p:tgtEl>
                                      </p:cBhvr>
                                    </p:animEffect>
                                    <p:anim calcmode="lin" valueType="num">
                                      <p:cBhvr>
                                        <p:cTn id="23" dur="1000" fill="hold"/>
                                        <p:tgtEl>
                                          <p:spTgt spid="83"/>
                                        </p:tgtEl>
                                        <p:attrNameLst>
                                          <p:attrName>ppt_x</p:attrName>
                                        </p:attrNameLst>
                                      </p:cBhvr>
                                      <p:tavLst>
                                        <p:tav tm="0">
                                          <p:val>
                                            <p:strVal val="#ppt_x"/>
                                          </p:val>
                                        </p:tav>
                                        <p:tav tm="100000">
                                          <p:val>
                                            <p:strVal val="#ppt_x"/>
                                          </p:val>
                                        </p:tav>
                                      </p:tavLst>
                                    </p:anim>
                                    <p:anim calcmode="lin" valueType="num">
                                      <p:cBhvr>
                                        <p:cTn id="24" dur="1000" fill="hold"/>
                                        <p:tgtEl>
                                          <p:spTgt spid="8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4000"/>
                                  </p:stCondLst>
                                  <p:childTnLst>
                                    <p:set>
                                      <p:cBhvr>
                                        <p:cTn id="26" dur="1" fill="hold">
                                          <p:stCondLst>
                                            <p:cond delay="0"/>
                                          </p:stCondLst>
                                        </p:cTn>
                                        <p:tgtEl>
                                          <p:spTgt spid="84"/>
                                        </p:tgtEl>
                                        <p:attrNameLst>
                                          <p:attrName>style.visibility</p:attrName>
                                        </p:attrNameLst>
                                      </p:cBhvr>
                                      <p:to>
                                        <p:strVal val="visible"/>
                                      </p:to>
                                    </p:set>
                                    <p:animEffect transition="in" filter="fade">
                                      <p:cBhvr>
                                        <p:cTn id="27" dur="1000"/>
                                        <p:tgtEl>
                                          <p:spTgt spid="84"/>
                                        </p:tgtEl>
                                      </p:cBhvr>
                                    </p:animEffect>
                                    <p:anim calcmode="lin" valueType="num">
                                      <p:cBhvr>
                                        <p:cTn id="28" dur="1000" fill="hold"/>
                                        <p:tgtEl>
                                          <p:spTgt spid="84"/>
                                        </p:tgtEl>
                                        <p:attrNameLst>
                                          <p:attrName>ppt_x</p:attrName>
                                        </p:attrNameLst>
                                      </p:cBhvr>
                                      <p:tavLst>
                                        <p:tav tm="0">
                                          <p:val>
                                            <p:strVal val="#ppt_x"/>
                                          </p:val>
                                        </p:tav>
                                        <p:tav tm="100000">
                                          <p:val>
                                            <p:strVal val="#ppt_x"/>
                                          </p:val>
                                        </p:tav>
                                      </p:tavLst>
                                    </p:anim>
                                    <p:anim calcmode="lin" valueType="num">
                                      <p:cBhvr>
                                        <p:cTn id="29" dur="1000" fill="hold"/>
                                        <p:tgtEl>
                                          <p:spTgt spid="8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450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1000"/>
                                        <p:tgtEl>
                                          <p:spTgt spid="85"/>
                                        </p:tgtEl>
                                      </p:cBhvr>
                                    </p:animEffect>
                                    <p:anim calcmode="lin" valueType="num">
                                      <p:cBhvr>
                                        <p:cTn id="33" dur="1000" fill="hold"/>
                                        <p:tgtEl>
                                          <p:spTgt spid="85"/>
                                        </p:tgtEl>
                                        <p:attrNameLst>
                                          <p:attrName>ppt_x</p:attrName>
                                        </p:attrNameLst>
                                      </p:cBhvr>
                                      <p:tavLst>
                                        <p:tav tm="0">
                                          <p:val>
                                            <p:strVal val="#ppt_x"/>
                                          </p:val>
                                        </p:tav>
                                        <p:tav tm="100000">
                                          <p:val>
                                            <p:strVal val="#ppt_x"/>
                                          </p:val>
                                        </p:tav>
                                      </p:tavLst>
                                    </p:anim>
                                    <p:anim calcmode="lin" valueType="num">
                                      <p:cBhvr>
                                        <p:cTn id="34"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83" grpId="0"/>
      <p:bldP spid="84" grpId="0"/>
      <p:bldP spid="8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6000" b="1" dirty="0">
                  <a:solidFill>
                    <a:schemeClr val="accent1"/>
                  </a:solidFill>
                  <a:latin typeface="微软雅黑" panose="020B0503020204020204" pitchFamily="34" charset="-122"/>
                  <a:ea typeface="微软雅黑" panose="020B0503020204020204" pitchFamily="34" charset="-122"/>
                </a:rPr>
                <a:t>THANKS</a:t>
              </a:r>
              <a:endParaRPr lang="en-US" altLang="zh-CN" sz="6000" b="1" dirty="0">
                <a:solidFill>
                  <a:schemeClr val="accent1"/>
                </a:solidFill>
                <a:latin typeface="微软雅黑" panose="020B0503020204020204" pitchFamily="34" charset="-122"/>
                <a:ea typeface="微软雅黑" panose="020B0503020204020204" pitchFamily="34" charset="-122"/>
              </a:endParaRP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dist" eaLnBrk="1" hangingPunct="1">
                <a:defRPr/>
              </a:pPr>
              <a:r>
                <a:rPr lang="zh-CN" altLang="en-US" sz="1800" dirty="0">
                  <a:latin typeface="微软雅黑" panose="020B0503020204020204" pitchFamily="34" charset="-122"/>
                  <a:ea typeface="微软雅黑" panose="020B0503020204020204" pitchFamily="34" charset="-122"/>
                </a:rPr>
                <a:t>敬请各位老师指导</a:t>
              </a:r>
              <a:endParaRPr lang="zh-CN" altLang="en-US" sz="1800" dirty="0">
                <a:latin typeface="微软雅黑" panose="020B0503020204020204" pitchFamily="34" charset="-122"/>
                <a:ea typeface="微软雅黑" panose="020B0503020204020204" pitchFamily="34" charset="-122"/>
              </a:endParaRP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22" presetClass="entr" presetSubtype="1" fill="hold" grpId="0"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6368415" y="3595370"/>
            <a:ext cx="3529965" cy="2173605"/>
          </a:xfrm>
          <a:prstGeom prst="rect">
            <a:avLst/>
          </a:prstGeom>
          <a:noFill/>
          <a:ln w="9525">
            <a:noFill/>
          </a:ln>
        </p:spPr>
      </p:pic>
      <p:sp>
        <p:nvSpPr>
          <p:cNvPr id="2" name="标题 1"/>
          <p:cNvSpPr>
            <a:spLocks noGrp="1"/>
          </p:cNvSpPr>
          <p:nvPr>
            <p:ph type="title"/>
          </p:nvPr>
        </p:nvSpPr>
        <p:spPr/>
        <p:txBody>
          <a:bodyPr/>
          <a:lstStyle/>
          <a:p>
            <a:r>
              <a:rPr lang="zh-CN" altLang="en-US" dirty="0"/>
              <a:t>选题背景</a:t>
            </a:r>
            <a:endParaRPr lang="zh-CN" altLang="en-US" dirty="0"/>
          </a:p>
        </p:txBody>
      </p:sp>
      <p:sp>
        <p:nvSpPr>
          <p:cNvPr id="15" name="文本框 14"/>
          <p:cNvSpPr txBox="1"/>
          <p:nvPr/>
        </p:nvSpPr>
        <p:spPr>
          <a:xfrm>
            <a:off x="1302656" y="2103914"/>
            <a:ext cx="8730343"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近年来，游戏市场规模水涨船高，2021年，中国游戏市场实际销售收入2965.13亿元，其中自主研发游戏占2558.19亿元，代理国外游戏已不再是增加国内游戏市场收益的主要途径，而是顺应国家政策进行自主研发，同时也为国内游戏研发行业提供了有效的人才支持与技术支持</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 name="文本框 15"/>
          <p:cNvSpPr txBox="1"/>
          <p:nvPr/>
        </p:nvSpPr>
        <p:spPr>
          <a:xfrm>
            <a:off x="1520938" y="3441341"/>
            <a:ext cx="4669518"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目前我国的电子竞技行业发展较为成熟</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是国内年轻人关注度最高的比赛项目之一。</a:t>
            </a: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 name="矩形 16"/>
          <p:cNvSpPr/>
          <p:nvPr/>
        </p:nvSpPr>
        <p:spPr>
          <a:xfrm>
            <a:off x="1405607" y="1381548"/>
            <a:ext cx="1613819"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05606" y="1381549"/>
            <a:ext cx="1613820" cy="368300"/>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选题</a:t>
            </a: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前景</a:t>
            </a:r>
            <a:endPar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 name="Freeform 9"/>
          <p:cNvSpPr/>
          <p:nvPr/>
        </p:nvSpPr>
        <p:spPr bwMode="auto">
          <a:xfrm>
            <a:off x="1387329" y="352746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文本框 21"/>
          <p:cNvSpPr txBox="1"/>
          <p:nvPr/>
        </p:nvSpPr>
        <p:spPr>
          <a:xfrm>
            <a:off x="1520938" y="4200562"/>
            <a:ext cx="4669518"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sym typeface="+mn-ea"/>
              </a:rPr>
              <a:t>2021年全球手游市场总收入907亿美元，而国产手游就达到了313.7亿美元。折合RMB美国超200亿、日本达184亿，韩国、英国、德国也是收入来源之一</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3" name="Freeform 9"/>
          <p:cNvSpPr/>
          <p:nvPr/>
        </p:nvSpPr>
        <p:spPr bwMode="auto">
          <a:xfrm>
            <a:off x="1387329" y="4286690"/>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4" name="文本框 23"/>
          <p:cNvSpPr txBox="1"/>
          <p:nvPr/>
        </p:nvSpPr>
        <p:spPr>
          <a:xfrm>
            <a:off x="1520938" y="5282899"/>
            <a:ext cx="4669518"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4月11日国家新闻出版署官网公布了2022年4月国产网络游戏审批情况，国产游戏版号重新启动核发。</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5" name="Freeform 9"/>
          <p:cNvSpPr/>
          <p:nvPr/>
        </p:nvSpPr>
        <p:spPr bwMode="auto">
          <a:xfrm>
            <a:off x="1387329" y="536902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8" name="等腰三角形 7"/>
          <p:cNvSpPr/>
          <p:nvPr/>
        </p:nvSpPr>
        <p:spPr>
          <a:xfrm>
            <a:off x="9541042" y="5461197"/>
            <a:ext cx="357021" cy="307777"/>
          </a:xfrm>
          <a:prstGeom prst="triangle">
            <a:avLst>
              <a:gd name="adj" fmla="val 100000"/>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10cb7d7b3a9119036e0ce90bc488d28"/>
          <p:cNvPicPr>
            <a:picLocks noChangeAspect="1"/>
          </p:cNvPicPr>
          <p:nvPr/>
        </p:nvPicPr>
        <p:blipFill>
          <a:blip r:embed="rId2"/>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22" presetClass="entr" presetSubtype="8" fill="hold" grpId="0" nodeType="withEffect">
                                  <p:stCondLst>
                                    <p:cond delay="325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par>
                                <p:cTn id="18" presetID="2" presetClass="entr" presetSubtype="8" fill="hold" grpId="0" nodeType="withEffect">
                                  <p:stCondLst>
                                    <p:cond delay="450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0-#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500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 presetClass="entr" presetSubtype="8" fill="hold" grpId="0" nodeType="withEffect">
                                  <p:stCondLst>
                                    <p:cond delay="55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600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8" fill="hold" grpId="0" nodeType="withEffect">
                                  <p:stCondLst>
                                    <p:cond delay="650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0-#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par>
                                <p:cTn id="36" presetID="22" presetClass="entr" presetSubtype="8" fill="hold" grpId="0" nodeType="withEffect">
                                  <p:stCondLst>
                                    <p:cond delay="700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10" presetClass="entr" presetSubtype="0" fill="hold" grpId="0" nodeType="withEffect">
                                  <p:stCondLst>
                                    <p:cond delay="750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bldLvl="0" animBg="1"/>
      <p:bldP spid="18" grpId="0"/>
      <p:bldP spid="21" grpId="0" animBg="1"/>
      <p:bldP spid="22" grpId="0"/>
      <p:bldP spid="23" grpId="0" animBg="1"/>
      <p:bldP spid="24" grpId="0"/>
      <p:bldP spid="2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dirty="0"/>
              <a:t>研究意义</a:t>
            </a:r>
            <a:endParaRPr lang="zh-CN" altLang="en-US" dirty="0"/>
          </a:p>
        </p:txBody>
      </p:sp>
      <p:sp>
        <p:nvSpPr>
          <p:cNvPr id="157" name="任意多边形 156"/>
          <p:cNvSpPr/>
          <p:nvPr/>
        </p:nvSpPr>
        <p:spPr>
          <a:xfrm>
            <a:off x="4932875" y="2399101"/>
            <a:ext cx="1316942" cy="1468757"/>
          </a:xfrm>
          <a:custGeom>
            <a:avLst/>
            <a:gdLst>
              <a:gd name="connsiteX0" fmla="*/ 657246 w 1295672"/>
              <a:gd name="connsiteY0" fmla="*/ 0 h 1444859"/>
              <a:gd name="connsiteX1" fmla="*/ 740242 w 1295672"/>
              <a:gd name="connsiteY1" fmla="*/ 39981 h 1444859"/>
              <a:gd name="connsiteX2" fmla="*/ 1292200 w 1295672"/>
              <a:gd name="connsiteY2" fmla="*/ 783685 h 1444859"/>
              <a:gd name="connsiteX3" fmla="*/ 1295672 w 1295672"/>
              <a:gd name="connsiteY3" fmla="*/ 806432 h 1444859"/>
              <a:gd name="connsiteX4" fmla="*/ 1209470 w 1295672"/>
              <a:gd name="connsiteY4" fmla="*/ 793276 h 1444859"/>
              <a:gd name="connsiteX5" fmla="*/ 1097279 w 1295672"/>
              <a:gd name="connsiteY5" fmla="*/ 787611 h 1444859"/>
              <a:gd name="connsiteX6" fmla="*/ 670168 w 1295672"/>
              <a:gd name="connsiteY6" fmla="*/ 873841 h 1444859"/>
              <a:gd name="connsiteX7" fmla="*/ 657246 w 1295672"/>
              <a:gd name="connsiteY7" fmla="*/ 880066 h 1444859"/>
              <a:gd name="connsiteX8" fmla="*/ 644324 w 1295672"/>
              <a:gd name="connsiteY8" fmla="*/ 873841 h 1444859"/>
              <a:gd name="connsiteX9" fmla="*/ 596460 w 1295672"/>
              <a:gd name="connsiteY9" fmla="*/ 856323 h 1444859"/>
              <a:gd name="connsiteX10" fmla="*/ 596459 w 1295672"/>
              <a:gd name="connsiteY10" fmla="*/ 856323 h 1444859"/>
              <a:gd name="connsiteX11" fmla="*/ 644325 w 1295672"/>
              <a:gd name="connsiteY11" fmla="*/ 873842 h 1444859"/>
              <a:gd name="connsiteX12" fmla="*/ 657247 w 1295672"/>
              <a:gd name="connsiteY12" fmla="*/ 880067 h 1444859"/>
              <a:gd name="connsiteX13" fmla="*/ 574251 w 1295672"/>
              <a:gd name="connsiteY13" fmla="*/ 920048 h 1444859"/>
              <a:gd name="connsiteX14" fmla="*/ 132436 w 1295672"/>
              <a:gd name="connsiteY14" fmla="*/ 1361863 h 1444859"/>
              <a:gd name="connsiteX15" fmla="*/ 92455 w 1295672"/>
              <a:gd name="connsiteY15" fmla="*/ 1444859 h 1444859"/>
              <a:gd name="connsiteX16" fmla="*/ 86230 w 1295672"/>
              <a:gd name="connsiteY16" fmla="*/ 1431937 h 1444859"/>
              <a:gd name="connsiteX17" fmla="*/ 0 w 1295672"/>
              <a:gd name="connsiteY17" fmla="*/ 1004826 h 1444859"/>
              <a:gd name="connsiteX18" fmla="*/ 5665 w 1295672"/>
              <a:gd name="connsiteY18" fmla="*/ 892635 h 1444859"/>
              <a:gd name="connsiteX19" fmla="*/ 18821 w 1295672"/>
              <a:gd name="connsiteY19" fmla="*/ 806433 h 1444859"/>
              <a:gd name="connsiteX20" fmla="*/ 74519 w 1295672"/>
              <a:gd name="connsiteY20" fmla="*/ 797933 h 1444859"/>
              <a:gd name="connsiteX21" fmla="*/ 74519 w 1295672"/>
              <a:gd name="connsiteY21" fmla="*/ 797931 h 1444859"/>
              <a:gd name="connsiteX22" fmla="*/ 18820 w 1295672"/>
              <a:gd name="connsiteY22" fmla="*/ 806432 h 1444859"/>
              <a:gd name="connsiteX23" fmla="*/ 22292 w 1295672"/>
              <a:gd name="connsiteY23" fmla="*/ 783685 h 1444859"/>
              <a:gd name="connsiteX24" fmla="*/ 574250 w 1295672"/>
              <a:gd name="connsiteY24" fmla="*/ 39981 h 1444859"/>
              <a:gd name="connsiteX0-1" fmla="*/ 657246 w 1295672"/>
              <a:gd name="connsiteY0-2" fmla="*/ 0 h 1444859"/>
              <a:gd name="connsiteX1-3" fmla="*/ 740242 w 1295672"/>
              <a:gd name="connsiteY1-4" fmla="*/ 39981 h 1444859"/>
              <a:gd name="connsiteX2-5" fmla="*/ 1292200 w 1295672"/>
              <a:gd name="connsiteY2-6" fmla="*/ 783685 h 1444859"/>
              <a:gd name="connsiteX3-7" fmla="*/ 1295672 w 1295672"/>
              <a:gd name="connsiteY3-8" fmla="*/ 806432 h 1444859"/>
              <a:gd name="connsiteX4-9" fmla="*/ 1209470 w 1295672"/>
              <a:gd name="connsiteY4-10" fmla="*/ 793276 h 1444859"/>
              <a:gd name="connsiteX5-11" fmla="*/ 1097279 w 1295672"/>
              <a:gd name="connsiteY5-12" fmla="*/ 787611 h 1444859"/>
              <a:gd name="connsiteX6-13" fmla="*/ 670168 w 1295672"/>
              <a:gd name="connsiteY6-14" fmla="*/ 873841 h 1444859"/>
              <a:gd name="connsiteX7-15" fmla="*/ 657246 w 1295672"/>
              <a:gd name="connsiteY7-16" fmla="*/ 880066 h 1444859"/>
              <a:gd name="connsiteX8-17" fmla="*/ 644324 w 1295672"/>
              <a:gd name="connsiteY8-18" fmla="*/ 873841 h 1444859"/>
              <a:gd name="connsiteX9-19" fmla="*/ 596460 w 1295672"/>
              <a:gd name="connsiteY9-20" fmla="*/ 856323 h 1444859"/>
              <a:gd name="connsiteX10-21" fmla="*/ 596459 w 1295672"/>
              <a:gd name="connsiteY10-22" fmla="*/ 856323 h 1444859"/>
              <a:gd name="connsiteX11-23" fmla="*/ 644325 w 1295672"/>
              <a:gd name="connsiteY11-24" fmla="*/ 873842 h 1444859"/>
              <a:gd name="connsiteX12-25" fmla="*/ 657247 w 1295672"/>
              <a:gd name="connsiteY12-26" fmla="*/ 880067 h 1444859"/>
              <a:gd name="connsiteX13-27" fmla="*/ 574251 w 1295672"/>
              <a:gd name="connsiteY13-28" fmla="*/ 920048 h 1444859"/>
              <a:gd name="connsiteX14-29" fmla="*/ 132436 w 1295672"/>
              <a:gd name="connsiteY14-30" fmla="*/ 1361863 h 1444859"/>
              <a:gd name="connsiteX15-31" fmla="*/ 92455 w 1295672"/>
              <a:gd name="connsiteY15-32" fmla="*/ 1444859 h 1444859"/>
              <a:gd name="connsiteX16-33" fmla="*/ 86230 w 1295672"/>
              <a:gd name="connsiteY16-34" fmla="*/ 1431937 h 1444859"/>
              <a:gd name="connsiteX17-35" fmla="*/ 0 w 1295672"/>
              <a:gd name="connsiteY17-36" fmla="*/ 1004826 h 1444859"/>
              <a:gd name="connsiteX18-37" fmla="*/ 5665 w 1295672"/>
              <a:gd name="connsiteY18-38" fmla="*/ 892635 h 1444859"/>
              <a:gd name="connsiteX19-39" fmla="*/ 18821 w 1295672"/>
              <a:gd name="connsiteY19-40" fmla="*/ 806433 h 1444859"/>
              <a:gd name="connsiteX20-41" fmla="*/ 74519 w 1295672"/>
              <a:gd name="connsiteY20-42" fmla="*/ 797933 h 1444859"/>
              <a:gd name="connsiteX21-43" fmla="*/ 18820 w 1295672"/>
              <a:gd name="connsiteY21-44" fmla="*/ 806432 h 1444859"/>
              <a:gd name="connsiteX22-45" fmla="*/ 22292 w 1295672"/>
              <a:gd name="connsiteY22-46" fmla="*/ 783685 h 1444859"/>
              <a:gd name="connsiteX23-47" fmla="*/ 574250 w 1295672"/>
              <a:gd name="connsiteY23-48" fmla="*/ 39981 h 1444859"/>
              <a:gd name="connsiteX24-49" fmla="*/ 657246 w 1295672"/>
              <a:gd name="connsiteY24-50" fmla="*/ 0 h 1444859"/>
              <a:gd name="connsiteX0-51" fmla="*/ 657246 w 1295672"/>
              <a:gd name="connsiteY0-52" fmla="*/ 0 h 1444859"/>
              <a:gd name="connsiteX1-53" fmla="*/ 740242 w 1295672"/>
              <a:gd name="connsiteY1-54" fmla="*/ 39981 h 1444859"/>
              <a:gd name="connsiteX2-55" fmla="*/ 1292200 w 1295672"/>
              <a:gd name="connsiteY2-56" fmla="*/ 783685 h 1444859"/>
              <a:gd name="connsiteX3-57" fmla="*/ 1295672 w 1295672"/>
              <a:gd name="connsiteY3-58" fmla="*/ 806432 h 1444859"/>
              <a:gd name="connsiteX4-59" fmla="*/ 1209470 w 1295672"/>
              <a:gd name="connsiteY4-60" fmla="*/ 793276 h 1444859"/>
              <a:gd name="connsiteX5-61" fmla="*/ 1097279 w 1295672"/>
              <a:gd name="connsiteY5-62" fmla="*/ 787611 h 1444859"/>
              <a:gd name="connsiteX6-63" fmla="*/ 670168 w 1295672"/>
              <a:gd name="connsiteY6-64" fmla="*/ 873841 h 1444859"/>
              <a:gd name="connsiteX7-65" fmla="*/ 657246 w 1295672"/>
              <a:gd name="connsiteY7-66" fmla="*/ 880066 h 1444859"/>
              <a:gd name="connsiteX8-67" fmla="*/ 644324 w 1295672"/>
              <a:gd name="connsiteY8-68" fmla="*/ 873841 h 1444859"/>
              <a:gd name="connsiteX9-69" fmla="*/ 596460 w 1295672"/>
              <a:gd name="connsiteY9-70" fmla="*/ 856323 h 1444859"/>
              <a:gd name="connsiteX10-71" fmla="*/ 596459 w 1295672"/>
              <a:gd name="connsiteY10-72" fmla="*/ 856323 h 1444859"/>
              <a:gd name="connsiteX11-73" fmla="*/ 644325 w 1295672"/>
              <a:gd name="connsiteY11-74" fmla="*/ 873842 h 1444859"/>
              <a:gd name="connsiteX12-75" fmla="*/ 657247 w 1295672"/>
              <a:gd name="connsiteY12-76" fmla="*/ 880067 h 1444859"/>
              <a:gd name="connsiteX13-77" fmla="*/ 574251 w 1295672"/>
              <a:gd name="connsiteY13-78" fmla="*/ 920048 h 1444859"/>
              <a:gd name="connsiteX14-79" fmla="*/ 132436 w 1295672"/>
              <a:gd name="connsiteY14-80" fmla="*/ 1361863 h 1444859"/>
              <a:gd name="connsiteX15-81" fmla="*/ 92455 w 1295672"/>
              <a:gd name="connsiteY15-82" fmla="*/ 1444859 h 1444859"/>
              <a:gd name="connsiteX16-83" fmla="*/ 86230 w 1295672"/>
              <a:gd name="connsiteY16-84" fmla="*/ 1431937 h 1444859"/>
              <a:gd name="connsiteX17-85" fmla="*/ 0 w 1295672"/>
              <a:gd name="connsiteY17-86" fmla="*/ 1004826 h 1444859"/>
              <a:gd name="connsiteX18-87" fmla="*/ 5665 w 1295672"/>
              <a:gd name="connsiteY18-88" fmla="*/ 892635 h 1444859"/>
              <a:gd name="connsiteX19-89" fmla="*/ 18821 w 1295672"/>
              <a:gd name="connsiteY19-90" fmla="*/ 806433 h 1444859"/>
              <a:gd name="connsiteX20-91" fmla="*/ 18820 w 1295672"/>
              <a:gd name="connsiteY20-92" fmla="*/ 806432 h 1444859"/>
              <a:gd name="connsiteX21-93" fmla="*/ 22292 w 1295672"/>
              <a:gd name="connsiteY21-94" fmla="*/ 783685 h 1444859"/>
              <a:gd name="connsiteX22-95" fmla="*/ 574250 w 1295672"/>
              <a:gd name="connsiteY22-96" fmla="*/ 39981 h 1444859"/>
              <a:gd name="connsiteX23-97" fmla="*/ 657246 w 1295672"/>
              <a:gd name="connsiteY23-98" fmla="*/ 0 h 1444859"/>
              <a:gd name="connsiteX0-99" fmla="*/ 657246 w 1295672"/>
              <a:gd name="connsiteY0-100" fmla="*/ 0 h 1444859"/>
              <a:gd name="connsiteX1-101" fmla="*/ 740242 w 1295672"/>
              <a:gd name="connsiteY1-102" fmla="*/ 39981 h 1444859"/>
              <a:gd name="connsiteX2-103" fmla="*/ 1292200 w 1295672"/>
              <a:gd name="connsiteY2-104" fmla="*/ 783685 h 1444859"/>
              <a:gd name="connsiteX3-105" fmla="*/ 1295672 w 1295672"/>
              <a:gd name="connsiteY3-106" fmla="*/ 806432 h 1444859"/>
              <a:gd name="connsiteX4-107" fmla="*/ 1209470 w 1295672"/>
              <a:gd name="connsiteY4-108" fmla="*/ 793276 h 1444859"/>
              <a:gd name="connsiteX5-109" fmla="*/ 1097279 w 1295672"/>
              <a:gd name="connsiteY5-110" fmla="*/ 787611 h 1444859"/>
              <a:gd name="connsiteX6-111" fmla="*/ 670168 w 1295672"/>
              <a:gd name="connsiteY6-112" fmla="*/ 873841 h 1444859"/>
              <a:gd name="connsiteX7-113" fmla="*/ 657246 w 1295672"/>
              <a:gd name="connsiteY7-114" fmla="*/ 880066 h 1444859"/>
              <a:gd name="connsiteX8-115" fmla="*/ 644324 w 1295672"/>
              <a:gd name="connsiteY8-116" fmla="*/ 873841 h 1444859"/>
              <a:gd name="connsiteX9-117" fmla="*/ 596460 w 1295672"/>
              <a:gd name="connsiteY9-118" fmla="*/ 856323 h 1444859"/>
              <a:gd name="connsiteX10-119" fmla="*/ 644325 w 1295672"/>
              <a:gd name="connsiteY10-120" fmla="*/ 873842 h 1444859"/>
              <a:gd name="connsiteX11-121" fmla="*/ 657247 w 1295672"/>
              <a:gd name="connsiteY11-122" fmla="*/ 880067 h 1444859"/>
              <a:gd name="connsiteX12-123" fmla="*/ 574251 w 1295672"/>
              <a:gd name="connsiteY12-124" fmla="*/ 920048 h 1444859"/>
              <a:gd name="connsiteX13-125" fmla="*/ 132436 w 1295672"/>
              <a:gd name="connsiteY13-126" fmla="*/ 1361863 h 1444859"/>
              <a:gd name="connsiteX14-127" fmla="*/ 92455 w 1295672"/>
              <a:gd name="connsiteY14-128" fmla="*/ 1444859 h 1444859"/>
              <a:gd name="connsiteX15-129" fmla="*/ 86230 w 1295672"/>
              <a:gd name="connsiteY15-130" fmla="*/ 1431937 h 1444859"/>
              <a:gd name="connsiteX16-131" fmla="*/ 0 w 1295672"/>
              <a:gd name="connsiteY16-132" fmla="*/ 1004826 h 1444859"/>
              <a:gd name="connsiteX17-133" fmla="*/ 5665 w 1295672"/>
              <a:gd name="connsiteY17-134" fmla="*/ 892635 h 1444859"/>
              <a:gd name="connsiteX18-135" fmla="*/ 18821 w 1295672"/>
              <a:gd name="connsiteY18-136" fmla="*/ 806433 h 1444859"/>
              <a:gd name="connsiteX19-137" fmla="*/ 18820 w 1295672"/>
              <a:gd name="connsiteY19-138" fmla="*/ 806432 h 1444859"/>
              <a:gd name="connsiteX20-139" fmla="*/ 22292 w 1295672"/>
              <a:gd name="connsiteY20-140" fmla="*/ 783685 h 1444859"/>
              <a:gd name="connsiteX21-141" fmla="*/ 574250 w 1295672"/>
              <a:gd name="connsiteY21-142" fmla="*/ 39981 h 1444859"/>
              <a:gd name="connsiteX22-143" fmla="*/ 657246 w 1295672"/>
              <a:gd name="connsiteY22-144" fmla="*/ 0 h 1444859"/>
              <a:gd name="connsiteX0-145" fmla="*/ 657246 w 1295672"/>
              <a:gd name="connsiteY0-146" fmla="*/ 0 h 1444859"/>
              <a:gd name="connsiteX1-147" fmla="*/ 740242 w 1295672"/>
              <a:gd name="connsiteY1-148" fmla="*/ 39981 h 1444859"/>
              <a:gd name="connsiteX2-149" fmla="*/ 1292200 w 1295672"/>
              <a:gd name="connsiteY2-150" fmla="*/ 783685 h 1444859"/>
              <a:gd name="connsiteX3-151" fmla="*/ 1295672 w 1295672"/>
              <a:gd name="connsiteY3-152" fmla="*/ 806432 h 1444859"/>
              <a:gd name="connsiteX4-153" fmla="*/ 1209470 w 1295672"/>
              <a:gd name="connsiteY4-154" fmla="*/ 793276 h 1444859"/>
              <a:gd name="connsiteX5-155" fmla="*/ 1097279 w 1295672"/>
              <a:gd name="connsiteY5-156" fmla="*/ 787611 h 1444859"/>
              <a:gd name="connsiteX6-157" fmla="*/ 670168 w 1295672"/>
              <a:gd name="connsiteY6-158" fmla="*/ 873841 h 1444859"/>
              <a:gd name="connsiteX7-159" fmla="*/ 657246 w 1295672"/>
              <a:gd name="connsiteY7-160" fmla="*/ 880066 h 1444859"/>
              <a:gd name="connsiteX8-161" fmla="*/ 644324 w 1295672"/>
              <a:gd name="connsiteY8-162" fmla="*/ 873841 h 1444859"/>
              <a:gd name="connsiteX9-163" fmla="*/ 644325 w 1295672"/>
              <a:gd name="connsiteY9-164" fmla="*/ 873842 h 1444859"/>
              <a:gd name="connsiteX10-165" fmla="*/ 657247 w 1295672"/>
              <a:gd name="connsiteY10-166" fmla="*/ 880067 h 1444859"/>
              <a:gd name="connsiteX11-167" fmla="*/ 574251 w 1295672"/>
              <a:gd name="connsiteY11-168" fmla="*/ 920048 h 1444859"/>
              <a:gd name="connsiteX12-169" fmla="*/ 132436 w 1295672"/>
              <a:gd name="connsiteY12-170" fmla="*/ 1361863 h 1444859"/>
              <a:gd name="connsiteX13-171" fmla="*/ 92455 w 1295672"/>
              <a:gd name="connsiteY13-172" fmla="*/ 1444859 h 1444859"/>
              <a:gd name="connsiteX14-173" fmla="*/ 86230 w 1295672"/>
              <a:gd name="connsiteY14-174" fmla="*/ 1431937 h 1444859"/>
              <a:gd name="connsiteX15-175" fmla="*/ 0 w 1295672"/>
              <a:gd name="connsiteY15-176" fmla="*/ 1004826 h 1444859"/>
              <a:gd name="connsiteX16-177" fmla="*/ 5665 w 1295672"/>
              <a:gd name="connsiteY16-178" fmla="*/ 892635 h 1444859"/>
              <a:gd name="connsiteX17-179" fmla="*/ 18821 w 1295672"/>
              <a:gd name="connsiteY17-180" fmla="*/ 806433 h 1444859"/>
              <a:gd name="connsiteX18-181" fmla="*/ 18820 w 1295672"/>
              <a:gd name="connsiteY18-182" fmla="*/ 806432 h 1444859"/>
              <a:gd name="connsiteX19-183" fmla="*/ 22292 w 1295672"/>
              <a:gd name="connsiteY19-184" fmla="*/ 783685 h 1444859"/>
              <a:gd name="connsiteX20-185" fmla="*/ 574250 w 1295672"/>
              <a:gd name="connsiteY20-186" fmla="*/ 39981 h 1444859"/>
              <a:gd name="connsiteX21-187" fmla="*/ 657246 w 1295672"/>
              <a:gd name="connsiteY21-188" fmla="*/ 0 h 1444859"/>
              <a:gd name="connsiteX0-189" fmla="*/ 657246 w 1295672"/>
              <a:gd name="connsiteY0-190" fmla="*/ 0 h 1444859"/>
              <a:gd name="connsiteX1-191" fmla="*/ 740242 w 1295672"/>
              <a:gd name="connsiteY1-192" fmla="*/ 39981 h 1444859"/>
              <a:gd name="connsiteX2-193" fmla="*/ 1292200 w 1295672"/>
              <a:gd name="connsiteY2-194" fmla="*/ 783685 h 1444859"/>
              <a:gd name="connsiteX3-195" fmla="*/ 1295672 w 1295672"/>
              <a:gd name="connsiteY3-196" fmla="*/ 806432 h 1444859"/>
              <a:gd name="connsiteX4-197" fmla="*/ 1209470 w 1295672"/>
              <a:gd name="connsiteY4-198" fmla="*/ 793276 h 1444859"/>
              <a:gd name="connsiteX5-199" fmla="*/ 1097279 w 1295672"/>
              <a:gd name="connsiteY5-200" fmla="*/ 787611 h 1444859"/>
              <a:gd name="connsiteX6-201" fmla="*/ 670168 w 1295672"/>
              <a:gd name="connsiteY6-202" fmla="*/ 873841 h 1444859"/>
              <a:gd name="connsiteX7-203" fmla="*/ 657246 w 1295672"/>
              <a:gd name="connsiteY7-204" fmla="*/ 880066 h 1444859"/>
              <a:gd name="connsiteX8-205" fmla="*/ 644324 w 1295672"/>
              <a:gd name="connsiteY8-206" fmla="*/ 873841 h 1444859"/>
              <a:gd name="connsiteX9-207" fmla="*/ 657247 w 1295672"/>
              <a:gd name="connsiteY9-208" fmla="*/ 880067 h 1444859"/>
              <a:gd name="connsiteX10-209" fmla="*/ 574251 w 1295672"/>
              <a:gd name="connsiteY10-210" fmla="*/ 920048 h 1444859"/>
              <a:gd name="connsiteX11-211" fmla="*/ 132436 w 1295672"/>
              <a:gd name="connsiteY11-212" fmla="*/ 1361863 h 1444859"/>
              <a:gd name="connsiteX12-213" fmla="*/ 92455 w 1295672"/>
              <a:gd name="connsiteY12-214" fmla="*/ 1444859 h 1444859"/>
              <a:gd name="connsiteX13-215" fmla="*/ 86230 w 1295672"/>
              <a:gd name="connsiteY13-216" fmla="*/ 1431937 h 1444859"/>
              <a:gd name="connsiteX14-217" fmla="*/ 0 w 1295672"/>
              <a:gd name="connsiteY14-218" fmla="*/ 1004826 h 1444859"/>
              <a:gd name="connsiteX15-219" fmla="*/ 5665 w 1295672"/>
              <a:gd name="connsiteY15-220" fmla="*/ 892635 h 1444859"/>
              <a:gd name="connsiteX16-221" fmla="*/ 18821 w 1295672"/>
              <a:gd name="connsiteY16-222" fmla="*/ 806433 h 1444859"/>
              <a:gd name="connsiteX17-223" fmla="*/ 18820 w 1295672"/>
              <a:gd name="connsiteY17-224" fmla="*/ 806432 h 1444859"/>
              <a:gd name="connsiteX18-225" fmla="*/ 22292 w 1295672"/>
              <a:gd name="connsiteY18-226" fmla="*/ 783685 h 1444859"/>
              <a:gd name="connsiteX19-227" fmla="*/ 574250 w 1295672"/>
              <a:gd name="connsiteY19-228" fmla="*/ 39981 h 1444859"/>
              <a:gd name="connsiteX20-229" fmla="*/ 657246 w 1295672"/>
              <a:gd name="connsiteY20-230" fmla="*/ 0 h 1444859"/>
              <a:gd name="connsiteX0-231" fmla="*/ 657246 w 1295672"/>
              <a:gd name="connsiteY0-232" fmla="*/ 0 h 1444859"/>
              <a:gd name="connsiteX1-233" fmla="*/ 740242 w 1295672"/>
              <a:gd name="connsiteY1-234" fmla="*/ 39981 h 1444859"/>
              <a:gd name="connsiteX2-235" fmla="*/ 1292200 w 1295672"/>
              <a:gd name="connsiteY2-236" fmla="*/ 783685 h 1444859"/>
              <a:gd name="connsiteX3-237" fmla="*/ 1295672 w 1295672"/>
              <a:gd name="connsiteY3-238" fmla="*/ 806432 h 1444859"/>
              <a:gd name="connsiteX4-239" fmla="*/ 1209470 w 1295672"/>
              <a:gd name="connsiteY4-240" fmla="*/ 793276 h 1444859"/>
              <a:gd name="connsiteX5-241" fmla="*/ 1097279 w 1295672"/>
              <a:gd name="connsiteY5-242" fmla="*/ 787611 h 1444859"/>
              <a:gd name="connsiteX6-243" fmla="*/ 670168 w 1295672"/>
              <a:gd name="connsiteY6-244" fmla="*/ 873841 h 1444859"/>
              <a:gd name="connsiteX7-245" fmla="*/ 657246 w 1295672"/>
              <a:gd name="connsiteY7-246" fmla="*/ 880066 h 1444859"/>
              <a:gd name="connsiteX8-247" fmla="*/ 657247 w 1295672"/>
              <a:gd name="connsiteY8-248" fmla="*/ 880067 h 1444859"/>
              <a:gd name="connsiteX9-249" fmla="*/ 574251 w 1295672"/>
              <a:gd name="connsiteY9-250" fmla="*/ 920048 h 1444859"/>
              <a:gd name="connsiteX10-251" fmla="*/ 132436 w 1295672"/>
              <a:gd name="connsiteY10-252" fmla="*/ 1361863 h 1444859"/>
              <a:gd name="connsiteX11-253" fmla="*/ 92455 w 1295672"/>
              <a:gd name="connsiteY11-254" fmla="*/ 1444859 h 1444859"/>
              <a:gd name="connsiteX12-255" fmla="*/ 86230 w 1295672"/>
              <a:gd name="connsiteY12-256" fmla="*/ 1431937 h 1444859"/>
              <a:gd name="connsiteX13-257" fmla="*/ 0 w 1295672"/>
              <a:gd name="connsiteY13-258" fmla="*/ 1004826 h 1444859"/>
              <a:gd name="connsiteX14-259" fmla="*/ 5665 w 1295672"/>
              <a:gd name="connsiteY14-260" fmla="*/ 892635 h 1444859"/>
              <a:gd name="connsiteX15-261" fmla="*/ 18821 w 1295672"/>
              <a:gd name="connsiteY15-262" fmla="*/ 806433 h 1444859"/>
              <a:gd name="connsiteX16-263" fmla="*/ 18820 w 1295672"/>
              <a:gd name="connsiteY16-264" fmla="*/ 806432 h 1444859"/>
              <a:gd name="connsiteX17-265" fmla="*/ 22292 w 1295672"/>
              <a:gd name="connsiteY17-266" fmla="*/ 783685 h 1444859"/>
              <a:gd name="connsiteX18-267" fmla="*/ 574250 w 1295672"/>
              <a:gd name="connsiteY18-268" fmla="*/ 39981 h 1444859"/>
              <a:gd name="connsiteX19-269" fmla="*/ 657246 w 1295672"/>
              <a:gd name="connsiteY19-270" fmla="*/ 0 h 1444859"/>
            </a:gdLst>
            <a:ahLst/>
            <a:cxnLst>
              <a:cxn ang="0">
                <a:pos x="connsiteX0-231" y="connsiteY0-232"/>
              </a:cxn>
              <a:cxn ang="0">
                <a:pos x="connsiteX1-233" y="connsiteY1-234"/>
              </a:cxn>
              <a:cxn ang="0">
                <a:pos x="connsiteX2-235" y="connsiteY2-236"/>
              </a:cxn>
              <a:cxn ang="0">
                <a:pos x="connsiteX3-237" y="connsiteY3-238"/>
              </a:cxn>
              <a:cxn ang="0">
                <a:pos x="connsiteX4-239" y="connsiteY4-240"/>
              </a:cxn>
              <a:cxn ang="0">
                <a:pos x="connsiteX5-241" y="connsiteY5-242"/>
              </a:cxn>
              <a:cxn ang="0">
                <a:pos x="connsiteX6-243" y="connsiteY6-244"/>
              </a:cxn>
              <a:cxn ang="0">
                <a:pos x="connsiteX7-245" y="connsiteY7-246"/>
              </a:cxn>
              <a:cxn ang="0">
                <a:pos x="connsiteX8-247" y="connsiteY8-248"/>
              </a:cxn>
              <a:cxn ang="0">
                <a:pos x="connsiteX9-249" y="connsiteY9-250"/>
              </a:cxn>
              <a:cxn ang="0">
                <a:pos x="connsiteX10-251" y="connsiteY10-252"/>
              </a:cxn>
              <a:cxn ang="0">
                <a:pos x="connsiteX11-253" y="connsiteY11-254"/>
              </a:cxn>
              <a:cxn ang="0">
                <a:pos x="connsiteX12-255" y="connsiteY12-256"/>
              </a:cxn>
              <a:cxn ang="0">
                <a:pos x="connsiteX13-257" y="connsiteY13-258"/>
              </a:cxn>
              <a:cxn ang="0">
                <a:pos x="connsiteX14-259" y="connsiteY14-260"/>
              </a:cxn>
              <a:cxn ang="0">
                <a:pos x="connsiteX15-261" y="connsiteY15-262"/>
              </a:cxn>
              <a:cxn ang="0">
                <a:pos x="connsiteX16-263" y="connsiteY16-264"/>
              </a:cxn>
              <a:cxn ang="0">
                <a:pos x="connsiteX17-265" y="connsiteY17-266"/>
              </a:cxn>
              <a:cxn ang="0">
                <a:pos x="connsiteX18-267" y="connsiteY18-268"/>
              </a:cxn>
              <a:cxn ang="0">
                <a:pos x="connsiteX19-269" y="connsiteY19-270"/>
              </a:cxn>
            </a:cxnLst>
            <a:rect l="l" t="t" r="r" b="b"/>
            <a:pathLst>
              <a:path w="1295672" h="1444859">
                <a:moveTo>
                  <a:pt x="657246" y="0"/>
                </a:moveTo>
                <a:lnTo>
                  <a:pt x="740242" y="39981"/>
                </a:lnTo>
                <a:cubicBezTo>
                  <a:pt x="1020101" y="192009"/>
                  <a:pt x="1226425" y="462249"/>
                  <a:pt x="1292200" y="783685"/>
                </a:cubicBezTo>
                <a:lnTo>
                  <a:pt x="1295672" y="806432"/>
                </a:lnTo>
                <a:lnTo>
                  <a:pt x="1209470" y="793276"/>
                </a:lnTo>
                <a:cubicBezTo>
                  <a:pt x="1172582" y="789530"/>
                  <a:pt x="1135155" y="787611"/>
                  <a:pt x="1097279" y="787611"/>
                </a:cubicBezTo>
                <a:cubicBezTo>
                  <a:pt x="945776" y="787611"/>
                  <a:pt x="801445" y="818315"/>
                  <a:pt x="670168" y="873841"/>
                </a:cubicBezTo>
                <a:lnTo>
                  <a:pt x="657246" y="880066"/>
                </a:lnTo>
                <a:lnTo>
                  <a:pt x="657247" y="880067"/>
                </a:lnTo>
                <a:lnTo>
                  <a:pt x="574251" y="920048"/>
                </a:lnTo>
                <a:cubicBezTo>
                  <a:pt x="387679" y="1021400"/>
                  <a:pt x="233788" y="1175291"/>
                  <a:pt x="132436" y="1361863"/>
                </a:cubicBezTo>
                <a:lnTo>
                  <a:pt x="92455" y="1444859"/>
                </a:lnTo>
                <a:lnTo>
                  <a:pt x="86230" y="1431937"/>
                </a:lnTo>
                <a:cubicBezTo>
                  <a:pt x="30704" y="1300660"/>
                  <a:pt x="0" y="1156329"/>
                  <a:pt x="0" y="1004826"/>
                </a:cubicBezTo>
                <a:cubicBezTo>
                  <a:pt x="0" y="966950"/>
                  <a:pt x="1919" y="929523"/>
                  <a:pt x="5665" y="892635"/>
                </a:cubicBezTo>
                <a:lnTo>
                  <a:pt x="18821" y="806433"/>
                </a:lnTo>
                <a:lnTo>
                  <a:pt x="18820" y="806432"/>
                </a:lnTo>
                <a:lnTo>
                  <a:pt x="22292" y="783685"/>
                </a:lnTo>
                <a:cubicBezTo>
                  <a:pt x="88067" y="462249"/>
                  <a:pt x="294391" y="192009"/>
                  <a:pt x="574250" y="39981"/>
                </a:cubicBezTo>
                <a:lnTo>
                  <a:pt x="657246" y="0"/>
                </a:lnTo>
                <a:close/>
              </a:path>
            </a:pathLst>
          </a:cu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504000" anchor="ctr"/>
          <a:lstStyle/>
          <a:p>
            <a:pPr algn="ctr" eaLnBrk="1" fontAlgn="auto" hangingPunct="1">
              <a:spcBef>
                <a:spcPts val="0"/>
              </a:spcBef>
              <a:spcAft>
                <a:spcPts val="0"/>
              </a:spcAft>
              <a:defRPr/>
            </a:pPr>
            <a:r>
              <a:rPr lang="en-US" altLang="zh-CN" dirty="0">
                <a:latin typeface="华文细黑" panose="02010600040101010101" pitchFamily="2" charset="-122"/>
                <a:ea typeface="华文细黑" panose="02010600040101010101" pitchFamily="2" charset="-122"/>
                <a:cs typeface="Raavi" pitchFamily="34" charset="0"/>
              </a:rPr>
              <a:t>01</a:t>
            </a:r>
            <a:endParaRPr lang="zh-CN" altLang="en-US" dirty="0">
              <a:latin typeface="华文细黑" panose="02010600040101010101" pitchFamily="2" charset="-122"/>
              <a:ea typeface="华文细黑" panose="02010600040101010101" pitchFamily="2" charset="-122"/>
              <a:cs typeface="Raavi" pitchFamily="34" charset="0"/>
            </a:endParaRPr>
          </a:p>
        </p:txBody>
      </p:sp>
      <p:sp>
        <p:nvSpPr>
          <p:cNvPr id="158" name="任意多边形 157"/>
          <p:cNvSpPr/>
          <p:nvPr/>
        </p:nvSpPr>
        <p:spPr>
          <a:xfrm>
            <a:off x="5600491" y="3200241"/>
            <a:ext cx="1468756" cy="1316942"/>
          </a:xfrm>
          <a:custGeom>
            <a:avLst/>
            <a:gdLst>
              <a:gd name="connsiteX0" fmla="*/ 440033 w 1444857"/>
              <a:gd name="connsiteY0" fmla="*/ 0 h 1295672"/>
              <a:gd name="connsiteX1" fmla="*/ 552224 w 1444857"/>
              <a:gd name="connsiteY1" fmla="*/ 5665 h 1295672"/>
              <a:gd name="connsiteX2" fmla="*/ 638425 w 1444857"/>
              <a:gd name="connsiteY2" fmla="*/ 18821 h 1295672"/>
              <a:gd name="connsiteX3" fmla="*/ 638425 w 1444857"/>
              <a:gd name="connsiteY3" fmla="*/ 18820 h 1295672"/>
              <a:gd name="connsiteX4" fmla="*/ 661172 w 1444857"/>
              <a:gd name="connsiteY4" fmla="*/ 22292 h 1295672"/>
              <a:gd name="connsiteX5" fmla="*/ 1404876 w 1444857"/>
              <a:gd name="connsiteY5" fmla="*/ 574250 h 1295672"/>
              <a:gd name="connsiteX6" fmla="*/ 1444857 w 1444857"/>
              <a:gd name="connsiteY6" fmla="*/ 657246 h 1295672"/>
              <a:gd name="connsiteX7" fmla="*/ 1404876 w 1444857"/>
              <a:gd name="connsiteY7" fmla="*/ 740242 h 1295672"/>
              <a:gd name="connsiteX8" fmla="*/ 661172 w 1444857"/>
              <a:gd name="connsiteY8" fmla="*/ 1292200 h 1295672"/>
              <a:gd name="connsiteX9" fmla="*/ 638425 w 1444857"/>
              <a:gd name="connsiteY9" fmla="*/ 1295672 h 1295672"/>
              <a:gd name="connsiteX10" fmla="*/ 651581 w 1444857"/>
              <a:gd name="connsiteY10" fmla="*/ 1209470 h 1295672"/>
              <a:gd name="connsiteX11" fmla="*/ 657246 w 1444857"/>
              <a:gd name="connsiteY11" fmla="*/ 1097279 h 1295672"/>
              <a:gd name="connsiteX12" fmla="*/ 571016 w 1444857"/>
              <a:gd name="connsiteY12" fmla="*/ 670168 h 1295672"/>
              <a:gd name="connsiteX13" fmla="*/ 564791 w 1444857"/>
              <a:gd name="connsiteY13" fmla="*/ 657246 h 1295672"/>
              <a:gd name="connsiteX14" fmla="*/ 564791 w 1444857"/>
              <a:gd name="connsiteY14" fmla="*/ 657246 h 1295672"/>
              <a:gd name="connsiteX15" fmla="*/ 524811 w 1444857"/>
              <a:gd name="connsiteY15" fmla="*/ 574251 h 1295672"/>
              <a:gd name="connsiteX16" fmla="*/ 82996 w 1444857"/>
              <a:gd name="connsiteY16" fmla="*/ 132436 h 1295672"/>
              <a:gd name="connsiteX17" fmla="*/ 0 w 1444857"/>
              <a:gd name="connsiteY17" fmla="*/ 92455 h 1295672"/>
              <a:gd name="connsiteX18" fmla="*/ 12922 w 1444857"/>
              <a:gd name="connsiteY18" fmla="*/ 86230 h 1295672"/>
              <a:gd name="connsiteX19" fmla="*/ 440033 w 1444857"/>
              <a:gd name="connsiteY19" fmla="*/ 0 h 129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857" h="1295672">
                <a:moveTo>
                  <a:pt x="440033" y="0"/>
                </a:moveTo>
                <a:cubicBezTo>
                  <a:pt x="477909" y="0"/>
                  <a:pt x="515336" y="1919"/>
                  <a:pt x="552224" y="5665"/>
                </a:cubicBezTo>
                <a:lnTo>
                  <a:pt x="638425" y="18821"/>
                </a:lnTo>
                <a:lnTo>
                  <a:pt x="638425" y="18820"/>
                </a:lnTo>
                <a:lnTo>
                  <a:pt x="661172" y="22292"/>
                </a:lnTo>
                <a:cubicBezTo>
                  <a:pt x="982609" y="88067"/>
                  <a:pt x="1252848" y="294391"/>
                  <a:pt x="1404876" y="574250"/>
                </a:cubicBezTo>
                <a:lnTo>
                  <a:pt x="1444857" y="657246"/>
                </a:lnTo>
                <a:lnTo>
                  <a:pt x="1404876" y="740242"/>
                </a:lnTo>
                <a:cubicBezTo>
                  <a:pt x="1252848" y="1020101"/>
                  <a:pt x="982609" y="1226425"/>
                  <a:pt x="661172" y="1292200"/>
                </a:cubicBezTo>
                <a:lnTo>
                  <a:pt x="638425" y="1295672"/>
                </a:lnTo>
                <a:lnTo>
                  <a:pt x="651581" y="1209470"/>
                </a:lnTo>
                <a:cubicBezTo>
                  <a:pt x="655327" y="1172582"/>
                  <a:pt x="657246" y="1135155"/>
                  <a:pt x="657246" y="1097279"/>
                </a:cubicBezTo>
                <a:cubicBezTo>
                  <a:pt x="657246" y="945776"/>
                  <a:pt x="626542" y="801445"/>
                  <a:pt x="571016" y="670168"/>
                </a:cubicBezTo>
                <a:lnTo>
                  <a:pt x="564791" y="657246"/>
                </a:lnTo>
                <a:lnTo>
                  <a:pt x="564791" y="657246"/>
                </a:lnTo>
                <a:lnTo>
                  <a:pt x="524811" y="574251"/>
                </a:lnTo>
                <a:cubicBezTo>
                  <a:pt x="423459" y="387679"/>
                  <a:pt x="269569" y="233788"/>
                  <a:pt x="82996" y="132436"/>
                </a:cubicBezTo>
                <a:lnTo>
                  <a:pt x="0" y="92455"/>
                </a:lnTo>
                <a:lnTo>
                  <a:pt x="12922" y="86230"/>
                </a:lnTo>
                <a:cubicBezTo>
                  <a:pt x="144199" y="30704"/>
                  <a:pt x="288530" y="0"/>
                  <a:pt x="440033" y="0"/>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68000" tIns="0" rIns="0" bIns="72000" anchor="ctr"/>
          <a:lstStyle/>
          <a:p>
            <a:pPr algn="ctr" eaLnBrk="1" fontAlgn="auto" hangingPunct="1">
              <a:spcBef>
                <a:spcPts val="0"/>
              </a:spcBef>
              <a:spcAft>
                <a:spcPts val="0"/>
              </a:spcAft>
              <a:defRPr/>
            </a:pPr>
            <a:r>
              <a:rPr lang="en-US" altLang="zh-CN" dirty="0">
                <a:latin typeface="华文细黑" panose="02010600040101010101" pitchFamily="2" charset="-122"/>
                <a:ea typeface="华文细黑" panose="02010600040101010101" pitchFamily="2" charset="-122"/>
                <a:cs typeface="Raavi" pitchFamily="34" charset="0"/>
              </a:rPr>
              <a:t>02</a:t>
            </a:r>
            <a:endParaRPr lang="zh-CN" altLang="en-US" dirty="0">
              <a:latin typeface="华文细黑" panose="02010600040101010101" pitchFamily="2" charset="-122"/>
              <a:ea typeface="华文细黑" panose="02010600040101010101" pitchFamily="2" charset="-122"/>
              <a:cs typeface="Raavi" pitchFamily="34" charset="0"/>
            </a:endParaRPr>
          </a:p>
        </p:txBody>
      </p:sp>
      <p:sp>
        <p:nvSpPr>
          <p:cNvPr id="159" name="任意多边形 158"/>
          <p:cNvSpPr/>
          <p:nvPr/>
        </p:nvSpPr>
        <p:spPr>
          <a:xfrm>
            <a:off x="4131735" y="3218532"/>
            <a:ext cx="1468757" cy="1316942"/>
          </a:xfrm>
          <a:custGeom>
            <a:avLst/>
            <a:gdLst>
              <a:gd name="connsiteX0" fmla="*/ 806432 w 1444859"/>
              <a:gd name="connsiteY0" fmla="*/ 0 h 1295674"/>
              <a:gd name="connsiteX1" fmla="*/ 793276 w 1444859"/>
              <a:gd name="connsiteY1" fmla="*/ 86202 h 1295674"/>
              <a:gd name="connsiteX2" fmla="*/ 787611 w 1444859"/>
              <a:gd name="connsiteY2" fmla="*/ 198393 h 1295674"/>
              <a:gd name="connsiteX3" fmla="*/ 873841 w 1444859"/>
              <a:gd name="connsiteY3" fmla="*/ 625504 h 1295674"/>
              <a:gd name="connsiteX4" fmla="*/ 880066 w 1444859"/>
              <a:gd name="connsiteY4" fmla="*/ 638426 h 1295674"/>
              <a:gd name="connsiteX5" fmla="*/ 873841 w 1444859"/>
              <a:gd name="connsiteY5" fmla="*/ 651348 h 1295674"/>
              <a:gd name="connsiteX6" fmla="*/ 863411 w 1444859"/>
              <a:gd name="connsiteY6" fmla="*/ 679845 h 1295674"/>
              <a:gd name="connsiteX7" fmla="*/ 863412 w 1444859"/>
              <a:gd name="connsiteY7" fmla="*/ 679846 h 1295674"/>
              <a:gd name="connsiteX8" fmla="*/ 873842 w 1444859"/>
              <a:gd name="connsiteY8" fmla="*/ 651349 h 1295674"/>
              <a:gd name="connsiteX9" fmla="*/ 880067 w 1444859"/>
              <a:gd name="connsiteY9" fmla="*/ 638427 h 1295674"/>
              <a:gd name="connsiteX10" fmla="*/ 920048 w 1444859"/>
              <a:gd name="connsiteY10" fmla="*/ 721423 h 1295674"/>
              <a:gd name="connsiteX11" fmla="*/ 1361863 w 1444859"/>
              <a:gd name="connsiteY11" fmla="*/ 1163238 h 1295674"/>
              <a:gd name="connsiteX12" fmla="*/ 1444859 w 1444859"/>
              <a:gd name="connsiteY12" fmla="*/ 1203219 h 1295674"/>
              <a:gd name="connsiteX13" fmla="*/ 1431937 w 1444859"/>
              <a:gd name="connsiteY13" fmla="*/ 1209444 h 1295674"/>
              <a:gd name="connsiteX14" fmla="*/ 1004826 w 1444859"/>
              <a:gd name="connsiteY14" fmla="*/ 1295674 h 1295674"/>
              <a:gd name="connsiteX15" fmla="*/ 892635 w 1444859"/>
              <a:gd name="connsiteY15" fmla="*/ 1290009 h 1295674"/>
              <a:gd name="connsiteX16" fmla="*/ 806433 w 1444859"/>
              <a:gd name="connsiteY16" fmla="*/ 1276853 h 1295674"/>
              <a:gd name="connsiteX17" fmla="*/ 801994 w 1444859"/>
              <a:gd name="connsiteY17" fmla="*/ 1247766 h 1295674"/>
              <a:gd name="connsiteX18" fmla="*/ 801993 w 1444859"/>
              <a:gd name="connsiteY18" fmla="*/ 1247765 h 1295674"/>
              <a:gd name="connsiteX19" fmla="*/ 806432 w 1444859"/>
              <a:gd name="connsiteY19" fmla="*/ 1276852 h 1295674"/>
              <a:gd name="connsiteX20" fmla="*/ 783685 w 1444859"/>
              <a:gd name="connsiteY20" fmla="*/ 1273380 h 1295674"/>
              <a:gd name="connsiteX21" fmla="*/ 39981 w 1444859"/>
              <a:gd name="connsiteY21" fmla="*/ 721422 h 1295674"/>
              <a:gd name="connsiteX22" fmla="*/ 0 w 1444859"/>
              <a:gd name="connsiteY22" fmla="*/ 638426 h 1295674"/>
              <a:gd name="connsiteX23" fmla="*/ 39981 w 1444859"/>
              <a:gd name="connsiteY23" fmla="*/ 555430 h 1295674"/>
              <a:gd name="connsiteX24" fmla="*/ 783685 w 1444859"/>
              <a:gd name="connsiteY24" fmla="*/ 3472 h 1295674"/>
              <a:gd name="connsiteX0-1" fmla="*/ 806432 w 1444859"/>
              <a:gd name="connsiteY0-2" fmla="*/ 0 h 1295674"/>
              <a:gd name="connsiteX1-3" fmla="*/ 793276 w 1444859"/>
              <a:gd name="connsiteY1-4" fmla="*/ 86202 h 1295674"/>
              <a:gd name="connsiteX2-5" fmla="*/ 787611 w 1444859"/>
              <a:gd name="connsiteY2-6" fmla="*/ 198393 h 1295674"/>
              <a:gd name="connsiteX3-7" fmla="*/ 873841 w 1444859"/>
              <a:gd name="connsiteY3-8" fmla="*/ 625504 h 1295674"/>
              <a:gd name="connsiteX4-9" fmla="*/ 880066 w 1444859"/>
              <a:gd name="connsiteY4-10" fmla="*/ 638426 h 1295674"/>
              <a:gd name="connsiteX5-11" fmla="*/ 873841 w 1444859"/>
              <a:gd name="connsiteY5-12" fmla="*/ 651348 h 1295674"/>
              <a:gd name="connsiteX6-13" fmla="*/ 863411 w 1444859"/>
              <a:gd name="connsiteY6-14" fmla="*/ 679845 h 1295674"/>
              <a:gd name="connsiteX7-15" fmla="*/ 863412 w 1444859"/>
              <a:gd name="connsiteY7-16" fmla="*/ 679846 h 1295674"/>
              <a:gd name="connsiteX8-17" fmla="*/ 873842 w 1444859"/>
              <a:gd name="connsiteY8-18" fmla="*/ 651349 h 1295674"/>
              <a:gd name="connsiteX9-19" fmla="*/ 880067 w 1444859"/>
              <a:gd name="connsiteY9-20" fmla="*/ 638427 h 1295674"/>
              <a:gd name="connsiteX10-21" fmla="*/ 920048 w 1444859"/>
              <a:gd name="connsiteY10-22" fmla="*/ 721423 h 1295674"/>
              <a:gd name="connsiteX11-23" fmla="*/ 1361863 w 1444859"/>
              <a:gd name="connsiteY11-24" fmla="*/ 1163238 h 1295674"/>
              <a:gd name="connsiteX12-25" fmla="*/ 1444859 w 1444859"/>
              <a:gd name="connsiteY12-26" fmla="*/ 1203219 h 1295674"/>
              <a:gd name="connsiteX13-27" fmla="*/ 1431937 w 1444859"/>
              <a:gd name="connsiteY13-28" fmla="*/ 1209444 h 1295674"/>
              <a:gd name="connsiteX14-29" fmla="*/ 1004826 w 1444859"/>
              <a:gd name="connsiteY14-30" fmla="*/ 1295674 h 1295674"/>
              <a:gd name="connsiteX15-31" fmla="*/ 892635 w 1444859"/>
              <a:gd name="connsiteY15-32" fmla="*/ 1290009 h 1295674"/>
              <a:gd name="connsiteX16-33" fmla="*/ 806433 w 1444859"/>
              <a:gd name="connsiteY16-34" fmla="*/ 1276853 h 1295674"/>
              <a:gd name="connsiteX17-35" fmla="*/ 801994 w 1444859"/>
              <a:gd name="connsiteY17-36" fmla="*/ 1247766 h 1295674"/>
              <a:gd name="connsiteX18-37" fmla="*/ 806432 w 1444859"/>
              <a:gd name="connsiteY18-38" fmla="*/ 1276852 h 1295674"/>
              <a:gd name="connsiteX19-39" fmla="*/ 783685 w 1444859"/>
              <a:gd name="connsiteY19-40" fmla="*/ 1273380 h 1295674"/>
              <a:gd name="connsiteX20-41" fmla="*/ 39981 w 1444859"/>
              <a:gd name="connsiteY20-42" fmla="*/ 721422 h 1295674"/>
              <a:gd name="connsiteX21-43" fmla="*/ 0 w 1444859"/>
              <a:gd name="connsiteY21-44" fmla="*/ 638426 h 1295674"/>
              <a:gd name="connsiteX22-45" fmla="*/ 39981 w 1444859"/>
              <a:gd name="connsiteY22-46" fmla="*/ 555430 h 1295674"/>
              <a:gd name="connsiteX23-47" fmla="*/ 783685 w 1444859"/>
              <a:gd name="connsiteY23-48" fmla="*/ 3472 h 1295674"/>
              <a:gd name="connsiteX24-49" fmla="*/ 806432 w 1444859"/>
              <a:gd name="connsiteY24-50" fmla="*/ 0 h 1295674"/>
              <a:gd name="connsiteX0-51" fmla="*/ 806432 w 1444859"/>
              <a:gd name="connsiteY0-52" fmla="*/ 0 h 1295674"/>
              <a:gd name="connsiteX1-53" fmla="*/ 793276 w 1444859"/>
              <a:gd name="connsiteY1-54" fmla="*/ 86202 h 1295674"/>
              <a:gd name="connsiteX2-55" fmla="*/ 787611 w 1444859"/>
              <a:gd name="connsiteY2-56" fmla="*/ 198393 h 1295674"/>
              <a:gd name="connsiteX3-57" fmla="*/ 873841 w 1444859"/>
              <a:gd name="connsiteY3-58" fmla="*/ 625504 h 1295674"/>
              <a:gd name="connsiteX4-59" fmla="*/ 880066 w 1444859"/>
              <a:gd name="connsiteY4-60" fmla="*/ 638426 h 1295674"/>
              <a:gd name="connsiteX5-61" fmla="*/ 873841 w 1444859"/>
              <a:gd name="connsiteY5-62" fmla="*/ 651348 h 1295674"/>
              <a:gd name="connsiteX6-63" fmla="*/ 863411 w 1444859"/>
              <a:gd name="connsiteY6-64" fmla="*/ 679845 h 1295674"/>
              <a:gd name="connsiteX7-65" fmla="*/ 863412 w 1444859"/>
              <a:gd name="connsiteY7-66" fmla="*/ 679846 h 1295674"/>
              <a:gd name="connsiteX8-67" fmla="*/ 873842 w 1444859"/>
              <a:gd name="connsiteY8-68" fmla="*/ 651349 h 1295674"/>
              <a:gd name="connsiteX9-69" fmla="*/ 880067 w 1444859"/>
              <a:gd name="connsiteY9-70" fmla="*/ 638427 h 1295674"/>
              <a:gd name="connsiteX10-71" fmla="*/ 920048 w 1444859"/>
              <a:gd name="connsiteY10-72" fmla="*/ 721423 h 1295674"/>
              <a:gd name="connsiteX11-73" fmla="*/ 1361863 w 1444859"/>
              <a:gd name="connsiteY11-74" fmla="*/ 1163238 h 1295674"/>
              <a:gd name="connsiteX12-75" fmla="*/ 1444859 w 1444859"/>
              <a:gd name="connsiteY12-76" fmla="*/ 1203219 h 1295674"/>
              <a:gd name="connsiteX13-77" fmla="*/ 1431937 w 1444859"/>
              <a:gd name="connsiteY13-78" fmla="*/ 1209444 h 1295674"/>
              <a:gd name="connsiteX14-79" fmla="*/ 1004826 w 1444859"/>
              <a:gd name="connsiteY14-80" fmla="*/ 1295674 h 1295674"/>
              <a:gd name="connsiteX15-81" fmla="*/ 892635 w 1444859"/>
              <a:gd name="connsiteY15-82" fmla="*/ 1290009 h 1295674"/>
              <a:gd name="connsiteX16-83" fmla="*/ 806433 w 1444859"/>
              <a:gd name="connsiteY16-84" fmla="*/ 1276853 h 1295674"/>
              <a:gd name="connsiteX17-85" fmla="*/ 806432 w 1444859"/>
              <a:gd name="connsiteY17-86" fmla="*/ 1276852 h 1295674"/>
              <a:gd name="connsiteX18-87" fmla="*/ 783685 w 1444859"/>
              <a:gd name="connsiteY18-88" fmla="*/ 1273380 h 1295674"/>
              <a:gd name="connsiteX19-89" fmla="*/ 39981 w 1444859"/>
              <a:gd name="connsiteY19-90" fmla="*/ 721422 h 1295674"/>
              <a:gd name="connsiteX20-91" fmla="*/ 0 w 1444859"/>
              <a:gd name="connsiteY20-92" fmla="*/ 638426 h 1295674"/>
              <a:gd name="connsiteX21-93" fmla="*/ 39981 w 1444859"/>
              <a:gd name="connsiteY21-94" fmla="*/ 555430 h 1295674"/>
              <a:gd name="connsiteX22-95" fmla="*/ 783685 w 1444859"/>
              <a:gd name="connsiteY22-96" fmla="*/ 3472 h 1295674"/>
              <a:gd name="connsiteX23-97" fmla="*/ 806432 w 1444859"/>
              <a:gd name="connsiteY23-98" fmla="*/ 0 h 1295674"/>
              <a:gd name="connsiteX0-99" fmla="*/ 806432 w 1444859"/>
              <a:gd name="connsiteY0-100" fmla="*/ 0 h 1295674"/>
              <a:gd name="connsiteX1-101" fmla="*/ 793276 w 1444859"/>
              <a:gd name="connsiteY1-102" fmla="*/ 86202 h 1295674"/>
              <a:gd name="connsiteX2-103" fmla="*/ 787611 w 1444859"/>
              <a:gd name="connsiteY2-104" fmla="*/ 198393 h 1295674"/>
              <a:gd name="connsiteX3-105" fmla="*/ 873841 w 1444859"/>
              <a:gd name="connsiteY3-106" fmla="*/ 625504 h 1295674"/>
              <a:gd name="connsiteX4-107" fmla="*/ 880066 w 1444859"/>
              <a:gd name="connsiteY4-108" fmla="*/ 638426 h 1295674"/>
              <a:gd name="connsiteX5-109" fmla="*/ 873841 w 1444859"/>
              <a:gd name="connsiteY5-110" fmla="*/ 651348 h 1295674"/>
              <a:gd name="connsiteX6-111" fmla="*/ 863411 w 1444859"/>
              <a:gd name="connsiteY6-112" fmla="*/ 679845 h 1295674"/>
              <a:gd name="connsiteX7-113" fmla="*/ 873842 w 1444859"/>
              <a:gd name="connsiteY7-114" fmla="*/ 651349 h 1295674"/>
              <a:gd name="connsiteX8-115" fmla="*/ 880067 w 1444859"/>
              <a:gd name="connsiteY8-116" fmla="*/ 638427 h 1295674"/>
              <a:gd name="connsiteX9-117" fmla="*/ 920048 w 1444859"/>
              <a:gd name="connsiteY9-118" fmla="*/ 721423 h 1295674"/>
              <a:gd name="connsiteX10-119" fmla="*/ 1361863 w 1444859"/>
              <a:gd name="connsiteY10-120" fmla="*/ 1163238 h 1295674"/>
              <a:gd name="connsiteX11-121" fmla="*/ 1444859 w 1444859"/>
              <a:gd name="connsiteY11-122" fmla="*/ 1203219 h 1295674"/>
              <a:gd name="connsiteX12-123" fmla="*/ 1431937 w 1444859"/>
              <a:gd name="connsiteY12-124" fmla="*/ 1209444 h 1295674"/>
              <a:gd name="connsiteX13-125" fmla="*/ 1004826 w 1444859"/>
              <a:gd name="connsiteY13-126" fmla="*/ 1295674 h 1295674"/>
              <a:gd name="connsiteX14-127" fmla="*/ 892635 w 1444859"/>
              <a:gd name="connsiteY14-128" fmla="*/ 1290009 h 1295674"/>
              <a:gd name="connsiteX15-129" fmla="*/ 806433 w 1444859"/>
              <a:gd name="connsiteY15-130" fmla="*/ 1276853 h 1295674"/>
              <a:gd name="connsiteX16-131" fmla="*/ 806432 w 1444859"/>
              <a:gd name="connsiteY16-132" fmla="*/ 1276852 h 1295674"/>
              <a:gd name="connsiteX17-133" fmla="*/ 783685 w 1444859"/>
              <a:gd name="connsiteY17-134" fmla="*/ 1273380 h 1295674"/>
              <a:gd name="connsiteX18-135" fmla="*/ 39981 w 1444859"/>
              <a:gd name="connsiteY18-136" fmla="*/ 721422 h 1295674"/>
              <a:gd name="connsiteX19-137" fmla="*/ 0 w 1444859"/>
              <a:gd name="connsiteY19-138" fmla="*/ 638426 h 1295674"/>
              <a:gd name="connsiteX20-139" fmla="*/ 39981 w 1444859"/>
              <a:gd name="connsiteY20-140" fmla="*/ 555430 h 1295674"/>
              <a:gd name="connsiteX21-141" fmla="*/ 783685 w 1444859"/>
              <a:gd name="connsiteY21-142" fmla="*/ 3472 h 1295674"/>
              <a:gd name="connsiteX22-143" fmla="*/ 806432 w 1444859"/>
              <a:gd name="connsiteY22-144" fmla="*/ 0 h 1295674"/>
              <a:gd name="connsiteX0-145" fmla="*/ 806432 w 1444859"/>
              <a:gd name="connsiteY0-146" fmla="*/ 0 h 1295674"/>
              <a:gd name="connsiteX1-147" fmla="*/ 793276 w 1444859"/>
              <a:gd name="connsiteY1-148" fmla="*/ 86202 h 1295674"/>
              <a:gd name="connsiteX2-149" fmla="*/ 787611 w 1444859"/>
              <a:gd name="connsiteY2-150" fmla="*/ 198393 h 1295674"/>
              <a:gd name="connsiteX3-151" fmla="*/ 873841 w 1444859"/>
              <a:gd name="connsiteY3-152" fmla="*/ 625504 h 1295674"/>
              <a:gd name="connsiteX4-153" fmla="*/ 880066 w 1444859"/>
              <a:gd name="connsiteY4-154" fmla="*/ 638426 h 1295674"/>
              <a:gd name="connsiteX5-155" fmla="*/ 873841 w 1444859"/>
              <a:gd name="connsiteY5-156" fmla="*/ 651348 h 1295674"/>
              <a:gd name="connsiteX6-157" fmla="*/ 873842 w 1444859"/>
              <a:gd name="connsiteY6-158" fmla="*/ 651349 h 1295674"/>
              <a:gd name="connsiteX7-159" fmla="*/ 880067 w 1444859"/>
              <a:gd name="connsiteY7-160" fmla="*/ 638427 h 1295674"/>
              <a:gd name="connsiteX8-161" fmla="*/ 920048 w 1444859"/>
              <a:gd name="connsiteY8-162" fmla="*/ 721423 h 1295674"/>
              <a:gd name="connsiteX9-163" fmla="*/ 1361863 w 1444859"/>
              <a:gd name="connsiteY9-164" fmla="*/ 1163238 h 1295674"/>
              <a:gd name="connsiteX10-165" fmla="*/ 1444859 w 1444859"/>
              <a:gd name="connsiteY10-166" fmla="*/ 1203219 h 1295674"/>
              <a:gd name="connsiteX11-167" fmla="*/ 1431937 w 1444859"/>
              <a:gd name="connsiteY11-168" fmla="*/ 1209444 h 1295674"/>
              <a:gd name="connsiteX12-169" fmla="*/ 1004826 w 1444859"/>
              <a:gd name="connsiteY12-170" fmla="*/ 1295674 h 1295674"/>
              <a:gd name="connsiteX13-171" fmla="*/ 892635 w 1444859"/>
              <a:gd name="connsiteY13-172" fmla="*/ 1290009 h 1295674"/>
              <a:gd name="connsiteX14-173" fmla="*/ 806433 w 1444859"/>
              <a:gd name="connsiteY14-174" fmla="*/ 1276853 h 1295674"/>
              <a:gd name="connsiteX15-175" fmla="*/ 806432 w 1444859"/>
              <a:gd name="connsiteY15-176" fmla="*/ 1276852 h 1295674"/>
              <a:gd name="connsiteX16-177" fmla="*/ 783685 w 1444859"/>
              <a:gd name="connsiteY16-178" fmla="*/ 1273380 h 1295674"/>
              <a:gd name="connsiteX17-179" fmla="*/ 39981 w 1444859"/>
              <a:gd name="connsiteY17-180" fmla="*/ 721422 h 1295674"/>
              <a:gd name="connsiteX18-181" fmla="*/ 0 w 1444859"/>
              <a:gd name="connsiteY18-182" fmla="*/ 638426 h 1295674"/>
              <a:gd name="connsiteX19-183" fmla="*/ 39981 w 1444859"/>
              <a:gd name="connsiteY19-184" fmla="*/ 555430 h 1295674"/>
              <a:gd name="connsiteX20-185" fmla="*/ 783685 w 1444859"/>
              <a:gd name="connsiteY20-186" fmla="*/ 3472 h 1295674"/>
              <a:gd name="connsiteX21-187" fmla="*/ 806432 w 1444859"/>
              <a:gd name="connsiteY21-188" fmla="*/ 0 h 1295674"/>
              <a:gd name="connsiteX0-189" fmla="*/ 806432 w 1444859"/>
              <a:gd name="connsiteY0-190" fmla="*/ 0 h 1295674"/>
              <a:gd name="connsiteX1-191" fmla="*/ 793276 w 1444859"/>
              <a:gd name="connsiteY1-192" fmla="*/ 86202 h 1295674"/>
              <a:gd name="connsiteX2-193" fmla="*/ 787611 w 1444859"/>
              <a:gd name="connsiteY2-194" fmla="*/ 198393 h 1295674"/>
              <a:gd name="connsiteX3-195" fmla="*/ 873841 w 1444859"/>
              <a:gd name="connsiteY3-196" fmla="*/ 625504 h 1295674"/>
              <a:gd name="connsiteX4-197" fmla="*/ 880066 w 1444859"/>
              <a:gd name="connsiteY4-198" fmla="*/ 638426 h 1295674"/>
              <a:gd name="connsiteX5-199" fmla="*/ 873841 w 1444859"/>
              <a:gd name="connsiteY5-200" fmla="*/ 651348 h 1295674"/>
              <a:gd name="connsiteX6-201" fmla="*/ 880067 w 1444859"/>
              <a:gd name="connsiteY6-202" fmla="*/ 638427 h 1295674"/>
              <a:gd name="connsiteX7-203" fmla="*/ 920048 w 1444859"/>
              <a:gd name="connsiteY7-204" fmla="*/ 721423 h 1295674"/>
              <a:gd name="connsiteX8-205" fmla="*/ 1361863 w 1444859"/>
              <a:gd name="connsiteY8-206" fmla="*/ 1163238 h 1295674"/>
              <a:gd name="connsiteX9-207" fmla="*/ 1444859 w 1444859"/>
              <a:gd name="connsiteY9-208" fmla="*/ 1203219 h 1295674"/>
              <a:gd name="connsiteX10-209" fmla="*/ 1431937 w 1444859"/>
              <a:gd name="connsiteY10-210" fmla="*/ 1209444 h 1295674"/>
              <a:gd name="connsiteX11-211" fmla="*/ 1004826 w 1444859"/>
              <a:gd name="connsiteY11-212" fmla="*/ 1295674 h 1295674"/>
              <a:gd name="connsiteX12-213" fmla="*/ 892635 w 1444859"/>
              <a:gd name="connsiteY12-214" fmla="*/ 1290009 h 1295674"/>
              <a:gd name="connsiteX13-215" fmla="*/ 806433 w 1444859"/>
              <a:gd name="connsiteY13-216" fmla="*/ 1276853 h 1295674"/>
              <a:gd name="connsiteX14-217" fmla="*/ 806432 w 1444859"/>
              <a:gd name="connsiteY14-218" fmla="*/ 1276852 h 1295674"/>
              <a:gd name="connsiteX15-219" fmla="*/ 783685 w 1444859"/>
              <a:gd name="connsiteY15-220" fmla="*/ 1273380 h 1295674"/>
              <a:gd name="connsiteX16-221" fmla="*/ 39981 w 1444859"/>
              <a:gd name="connsiteY16-222" fmla="*/ 721422 h 1295674"/>
              <a:gd name="connsiteX17-223" fmla="*/ 0 w 1444859"/>
              <a:gd name="connsiteY17-224" fmla="*/ 638426 h 1295674"/>
              <a:gd name="connsiteX18-225" fmla="*/ 39981 w 1444859"/>
              <a:gd name="connsiteY18-226" fmla="*/ 555430 h 1295674"/>
              <a:gd name="connsiteX19-227" fmla="*/ 783685 w 1444859"/>
              <a:gd name="connsiteY19-228" fmla="*/ 3472 h 1295674"/>
              <a:gd name="connsiteX20-229" fmla="*/ 806432 w 1444859"/>
              <a:gd name="connsiteY20-230" fmla="*/ 0 h 1295674"/>
              <a:gd name="connsiteX0-231" fmla="*/ 806432 w 1444859"/>
              <a:gd name="connsiteY0-232" fmla="*/ 0 h 1295674"/>
              <a:gd name="connsiteX1-233" fmla="*/ 793276 w 1444859"/>
              <a:gd name="connsiteY1-234" fmla="*/ 86202 h 1295674"/>
              <a:gd name="connsiteX2-235" fmla="*/ 787611 w 1444859"/>
              <a:gd name="connsiteY2-236" fmla="*/ 198393 h 1295674"/>
              <a:gd name="connsiteX3-237" fmla="*/ 873841 w 1444859"/>
              <a:gd name="connsiteY3-238" fmla="*/ 625504 h 1295674"/>
              <a:gd name="connsiteX4-239" fmla="*/ 880066 w 1444859"/>
              <a:gd name="connsiteY4-240" fmla="*/ 638426 h 1295674"/>
              <a:gd name="connsiteX5-241" fmla="*/ 880067 w 1444859"/>
              <a:gd name="connsiteY5-242" fmla="*/ 638427 h 1295674"/>
              <a:gd name="connsiteX6-243" fmla="*/ 920048 w 1444859"/>
              <a:gd name="connsiteY6-244" fmla="*/ 721423 h 1295674"/>
              <a:gd name="connsiteX7-245" fmla="*/ 1361863 w 1444859"/>
              <a:gd name="connsiteY7-246" fmla="*/ 1163238 h 1295674"/>
              <a:gd name="connsiteX8-247" fmla="*/ 1444859 w 1444859"/>
              <a:gd name="connsiteY8-248" fmla="*/ 1203219 h 1295674"/>
              <a:gd name="connsiteX9-249" fmla="*/ 1431937 w 1444859"/>
              <a:gd name="connsiteY9-250" fmla="*/ 1209444 h 1295674"/>
              <a:gd name="connsiteX10-251" fmla="*/ 1004826 w 1444859"/>
              <a:gd name="connsiteY10-252" fmla="*/ 1295674 h 1295674"/>
              <a:gd name="connsiteX11-253" fmla="*/ 892635 w 1444859"/>
              <a:gd name="connsiteY11-254" fmla="*/ 1290009 h 1295674"/>
              <a:gd name="connsiteX12-255" fmla="*/ 806433 w 1444859"/>
              <a:gd name="connsiteY12-256" fmla="*/ 1276853 h 1295674"/>
              <a:gd name="connsiteX13-257" fmla="*/ 806432 w 1444859"/>
              <a:gd name="connsiteY13-258" fmla="*/ 1276852 h 1295674"/>
              <a:gd name="connsiteX14-259" fmla="*/ 783685 w 1444859"/>
              <a:gd name="connsiteY14-260" fmla="*/ 1273380 h 1295674"/>
              <a:gd name="connsiteX15-261" fmla="*/ 39981 w 1444859"/>
              <a:gd name="connsiteY15-262" fmla="*/ 721422 h 1295674"/>
              <a:gd name="connsiteX16-263" fmla="*/ 0 w 1444859"/>
              <a:gd name="connsiteY16-264" fmla="*/ 638426 h 1295674"/>
              <a:gd name="connsiteX17-265" fmla="*/ 39981 w 1444859"/>
              <a:gd name="connsiteY17-266" fmla="*/ 555430 h 1295674"/>
              <a:gd name="connsiteX18-267" fmla="*/ 783685 w 1444859"/>
              <a:gd name="connsiteY18-268" fmla="*/ 3472 h 1295674"/>
              <a:gd name="connsiteX19-269" fmla="*/ 806432 w 1444859"/>
              <a:gd name="connsiteY19-270" fmla="*/ 0 h 1295674"/>
            </a:gdLst>
            <a:ahLst/>
            <a:cxnLst>
              <a:cxn ang="0">
                <a:pos x="connsiteX0-231" y="connsiteY0-232"/>
              </a:cxn>
              <a:cxn ang="0">
                <a:pos x="connsiteX1-233" y="connsiteY1-234"/>
              </a:cxn>
              <a:cxn ang="0">
                <a:pos x="connsiteX2-235" y="connsiteY2-236"/>
              </a:cxn>
              <a:cxn ang="0">
                <a:pos x="connsiteX3-237" y="connsiteY3-238"/>
              </a:cxn>
              <a:cxn ang="0">
                <a:pos x="connsiteX4-239" y="connsiteY4-240"/>
              </a:cxn>
              <a:cxn ang="0">
                <a:pos x="connsiteX5-241" y="connsiteY5-242"/>
              </a:cxn>
              <a:cxn ang="0">
                <a:pos x="connsiteX6-243" y="connsiteY6-244"/>
              </a:cxn>
              <a:cxn ang="0">
                <a:pos x="connsiteX7-245" y="connsiteY7-246"/>
              </a:cxn>
              <a:cxn ang="0">
                <a:pos x="connsiteX8-247" y="connsiteY8-248"/>
              </a:cxn>
              <a:cxn ang="0">
                <a:pos x="connsiteX9-249" y="connsiteY9-250"/>
              </a:cxn>
              <a:cxn ang="0">
                <a:pos x="connsiteX10-251" y="connsiteY10-252"/>
              </a:cxn>
              <a:cxn ang="0">
                <a:pos x="connsiteX11-253" y="connsiteY11-254"/>
              </a:cxn>
              <a:cxn ang="0">
                <a:pos x="connsiteX12-255" y="connsiteY12-256"/>
              </a:cxn>
              <a:cxn ang="0">
                <a:pos x="connsiteX13-257" y="connsiteY13-258"/>
              </a:cxn>
              <a:cxn ang="0">
                <a:pos x="connsiteX14-259" y="connsiteY14-260"/>
              </a:cxn>
              <a:cxn ang="0">
                <a:pos x="connsiteX15-261" y="connsiteY15-262"/>
              </a:cxn>
              <a:cxn ang="0">
                <a:pos x="connsiteX16-263" y="connsiteY16-264"/>
              </a:cxn>
              <a:cxn ang="0">
                <a:pos x="connsiteX17-265" y="connsiteY17-266"/>
              </a:cxn>
              <a:cxn ang="0">
                <a:pos x="connsiteX18-267" y="connsiteY18-268"/>
              </a:cxn>
              <a:cxn ang="0">
                <a:pos x="connsiteX19-269" y="connsiteY19-270"/>
              </a:cxn>
            </a:cxnLst>
            <a:rect l="l" t="t" r="r" b="b"/>
            <a:pathLst>
              <a:path w="1444859" h="1295674">
                <a:moveTo>
                  <a:pt x="806432" y="0"/>
                </a:moveTo>
                <a:lnTo>
                  <a:pt x="793276" y="86202"/>
                </a:lnTo>
                <a:cubicBezTo>
                  <a:pt x="789530" y="123090"/>
                  <a:pt x="787611" y="160517"/>
                  <a:pt x="787611" y="198393"/>
                </a:cubicBezTo>
                <a:cubicBezTo>
                  <a:pt x="787611" y="349896"/>
                  <a:pt x="818315" y="494227"/>
                  <a:pt x="873841" y="625504"/>
                </a:cubicBezTo>
                <a:lnTo>
                  <a:pt x="880066" y="638426"/>
                </a:lnTo>
                <a:lnTo>
                  <a:pt x="880067" y="638427"/>
                </a:lnTo>
                <a:lnTo>
                  <a:pt x="920048" y="721423"/>
                </a:lnTo>
                <a:cubicBezTo>
                  <a:pt x="1021400" y="907996"/>
                  <a:pt x="1175291" y="1061886"/>
                  <a:pt x="1361863" y="1163238"/>
                </a:cubicBezTo>
                <a:lnTo>
                  <a:pt x="1444859" y="1203219"/>
                </a:lnTo>
                <a:lnTo>
                  <a:pt x="1431937" y="1209444"/>
                </a:lnTo>
                <a:cubicBezTo>
                  <a:pt x="1300660" y="1264970"/>
                  <a:pt x="1156329" y="1295674"/>
                  <a:pt x="1004826" y="1295674"/>
                </a:cubicBezTo>
                <a:cubicBezTo>
                  <a:pt x="966950" y="1295674"/>
                  <a:pt x="929523" y="1293755"/>
                  <a:pt x="892635" y="1290009"/>
                </a:cubicBezTo>
                <a:lnTo>
                  <a:pt x="806433" y="1276853"/>
                </a:lnTo>
                <a:lnTo>
                  <a:pt x="806432" y="1276852"/>
                </a:lnTo>
                <a:lnTo>
                  <a:pt x="783685" y="1273380"/>
                </a:lnTo>
                <a:cubicBezTo>
                  <a:pt x="462248" y="1207605"/>
                  <a:pt x="192009" y="1001281"/>
                  <a:pt x="39981" y="721422"/>
                </a:cubicBezTo>
                <a:lnTo>
                  <a:pt x="0" y="638426"/>
                </a:lnTo>
                <a:lnTo>
                  <a:pt x="39981" y="555430"/>
                </a:lnTo>
                <a:cubicBezTo>
                  <a:pt x="192009" y="275571"/>
                  <a:pt x="462248" y="69247"/>
                  <a:pt x="783685" y="3472"/>
                </a:cubicBezTo>
                <a:lnTo>
                  <a:pt x="806432" y="0"/>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432000" bIns="0" anchor="ctr"/>
          <a:lstStyle/>
          <a:p>
            <a:pPr algn="ctr" eaLnBrk="1" fontAlgn="auto" hangingPunct="1">
              <a:spcBef>
                <a:spcPts val="0"/>
              </a:spcBef>
              <a:spcAft>
                <a:spcPts val="0"/>
              </a:spcAft>
              <a:defRPr/>
            </a:pPr>
            <a:r>
              <a:rPr lang="en-US" altLang="zh-CN" dirty="0">
                <a:latin typeface="华文细黑" panose="02010600040101010101" pitchFamily="2" charset="-122"/>
                <a:ea typeface="华文细黑" panose="02010600040101010101" pitchFamily="2" charset="-122"/>
                <a:cs typeface="Raavi" pitchFamily="34" charset="0"/>
              </a:rPr>
              <a:t>04</a:t>
            </a:r>
            <a:endParaRPr lang="zh-CN" altLang="en-US" dirty="0">
              <a:latin typeface="华文细黑" panose="02010600040101010101" pitchFamily="2" charset="-122"/>
              <a:ea typeface="华文细黑" panose="02010600040101010101" pitchFamily="2" charset="-122"/>
              <a:cs typeface="Raavi" pitchFamily="34" charset="0"/>
            </a:endParaRPr>
          </a:p>
        </p:txBody>
      </p:sp>
      <p:sp>
        <p:nvSpPr>
          <p:cNvPr id="160" name="任意多边形 159"/>
          <p:cNvSpPr/>
          <p:nvPr/>
        </p:nvSpPr>
        <p:spPr>
          <a:xfrm>
            <a:off x="4951164" y="3867858"/>
            <a:ext cx="1316942" cy="1468755"/>
          </a:xfrm>
          <a:custGeom>
            <a:avLst/>
            <a:gdLst>
              <a:gd name="connsiteX0" fmla="*/ 1203219 w 1295674"/>
              <a:gd name="connsiteY0" fmla="*/ 0 h 1444857"/>
              <a:gd name="connsiteX1" fmla="*/ 1209444 w 1295674"/>
              <a:gd name="connsiteY1" fmla="*/ 12922 h 1444857"/>
              <a:gd name="connsiteX2" fmla="*/ 1295674 w 1295674"/>
              <a:gd name="connsiteY2" fmla="*/ 440033 h 1444857"/>
              <a:gd name="connsiteX3" fmla="*/ 1290009 w 1295674"/>
              <a:gd name="connsiteY3" fmla="*/ 552224 h 1444857"/>
              <a:gd name="connsiteX4" fmla="*/ 1276853 w 1295674"/>
              <a:gd name="connsiteY4" fmla="*/ 638426 h 1444857"/>
              <a:gd name="connsiteX5" fmla="*/ 1276852 w 1295674"/>
              <a:gd name="connsiteY5" fmla="*/ 638426 h 1444857"/>
              <a:gd name="connsiteX6" fmla="*/ 1273380 w 1295674"/>
              <a:gd name="connsiteY6" fmla="*/ 661172 h 1444857"/>
              <a:gd name="connsiteX7" fmla="*/ 721422 w 1295674"/>
              <a:gd name="connsiteY7" fmla="*/ 1404876 h 1444857"/>
              <a:gd name="connsiteX8" fmla="*/ 638426 w 1295674"/>
              <a:gd name="connsiteY8" fmla="*/ 1444857 h 1444857"/>
              <a:gd name="connsiteX9" fmla="*/ 555430 w 1295674"/>
              <a:gd name="connsiteY9" fmla="*/ 1404876 h 1444857"/>
              <a:gd name="connsiteX10" fmla="*/ 3472 w 1295674"/>
              <a:gd name="connsiteY10" fmla="*/ 661172 h 1444857"/>
              <a:gd name="connsiteX11" fmla="*/ 0 w 1295674"/>
              <a:gd name="connsiteY11" fmla="*/ 638425 h 1444857"/>
              <a:gd name="connsiteX12" fmla="*/ 86202 w 1295674"/>
              <a:gd name="connsiteY12" fmla="*/ 651581 h 1444857"/>
              <a:gd name="connsiteX13" fmla="*/ 198393 w 1295674"/>
              <a:gd name="connsiteY13" fmla="*/ 657246 h 1444857"/>
              <a:gd name="connsiteX14" fmla="*/ 625504 w 1295674"/>
              <a:gd name="connsiteY14" fmla="*/ 571016 h 1444857"/>
              <a:gd name="connsiteX15" fmla="*/ 638426 w 1295674"/>
              <a:gd name="connsiteY15" fmla="*/ 564791 h 1444857"/>
              <a:gd name="connsiteX16" fmla="*/ 638428 w 1295674"/>
              <a:gd name="connsiteY16" fmla="*/ 564792 h 1444857"/>
              <a:gd name="connsiteX17" fmla="*/ 721423 w 1295674"/>
              <a:gd name="connsiteY17" fmla="*/ 524811 h 1444857"/>
              <a:gd name="connsiteX18" fmla="*/ 1163238 w 1295674"/>
              <a:gd name="connsiteY18" fmla="*/ 82996 h 144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95674" h="1444857">
                <a:moveTo>
                  <a:pt x="1203219" y="0"/>
                </a:moveTo>
                <a:lnTo>
                  <a:pt x="1209444" y="12922"/>
                </a:lnTo>
                <a:cubicBezTo>
                  <a:pt x="1264970" y="144199"/>
                  <a:pt x="1295674" y="288530"/>
                  <a:pt x="1295674" y="440033"/>
                </a:cubicBezTo>
                <a:cubicBezTo>
                  <a:pt x="1295674" y="477909"/>
                  <a:pt x="1293755" y="515336"/>
                  <a:pt x="1290009" y="552224"/>
                </a:cubicBezTo>
                <a:lnTo>
                  <a:pt x="1276853" y="638426"/>
                </a:lnTo>
                <a:lnTo>
                  <a:pt x="1276852" y="638426"/>
                </a:lnTo>
                <a:lnTo>
                  <a:pt x="1273380" y="661172"/>
                </a:lnTo>
                <a:cubicBezTo>
                  <a:pt x="1207605" y="982609"/>
                  <a:pt x="1001281" y="1252848"/>
                  <a:pt x="721422" y="1404876"/>
                </a:cubicBezTo>
                <a:lnTo>
                  <a:pt x="638426" y="1444857"/>
                </a:lnTo>
                <a:lnTo>
                  <a:pt x="555430" y="1404876"/>
                </a:lnTo>
                <a:cubicBezTo>
                  <a:pt x="275571" y="1252848"/>
                  <a:pt x="69247" y="982609"/>
                  <a:pt x="3472" y="661172"/>
                </a:cubicBezTo>
                <a:lnTo>
                  <a:pt x="0" y="638425"/>
                </a:lnTo>
                <a:lnTo>
                  <a:pt x="86202" y="651581"/>
                </a:lnTo>
                <a:cubicBezTo>
                  <a:pt x="123090" y="655327"/>
                  <a:pt x="160517" y="657246"/>
                  <a:pt x="198393" y="657246"/>
                </a:cubicBezTo>
                <a:cubicBezTo>
                  <a:pt x="349896" y="657246"/>
                  <a:pt x="494227" y="626542"/>
                  <a:pt x="625504" y="571016"/>
                </a:cubicBezTo>
                <a:lnTo>
                  <a:pt x="638426" y="564791"/>
                </a:lnTo>
                <a:lnTo>
                  <a:pt x="638428" y="564792"/>
                </a:lnTo>
                <a:lnTo>
                  <a:pt x="721423" y="524811"/>
                </a:lnTo>
                <a:cubicBezTo>
                  <a:pt x="907996" y="423459"/>
                  <a:pt x="1061886" y="269569"/>
                  <a:pt x="1163238" y="82996"/>
                </a:cubicBezTo>
                <a:close/>
              </a:path>
            </a:pathLst>
          </a:cu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eaLnBrk="1" fontAlgn="auto" hangingPunct="1">
              <a:spcBef>
                <a:spcPts val="0"/>
              </a:spcBef>
              <a:spcAft>
                <a:spcPts val="0"/>
              </a:spcAft>
              <a:defRPr/>
            </a:pPr>
            <a:r>
              <a:rPr lang="en-US" altLang="zh-CN" dirty="0">
                <a:latin typeface="华文细黑" panose="02010600040101010101" pitchFamily="2" charset="-122"/>
                <a:ea typeface="华文细黑" panose="02010600040101010101" pitchFamily="2" charset="-122"/>
                <a:cs typeface="Raavi" pitchFamily="34" charset="0"/>
              </a:rPr>
              <a:t>03</a:t>
            </a:r>
            <a:endParaRPr lang="zh-CN" altLang="en-US" dirty="0">
              <a:latin typeface="华文细黑" panose="02010600040101010101" pitchFamily="2" charset="-122"/>
              <a:ea typeface="华文细黑" panose="02010600040101010101" pitchFamily="2" charset="-122"/>
              <a:cs typeface="Raavi" pitchFamily="34" charset="0"/>
            </a:endParaRPr>
          </a:p>
        </p:txBody>
      </p:sp>
      <p:grpSp>
        <p:nvGrpSpPr>
          <p:cNvPr id="6" name="组合 5"/>
          <p:cNvGrpSpPr/>
          <p:nvPr/>
        </p:nvGrpSpPr>
        <p:grpSpPr>
          <a:xfrm>
            <a:off x="1389761" y="2139883"/>
            <a:ext cx="2894372" cy="1136198"/>
            <a:chOff x="1389761" y="2139883"/>
            <a:chExt cx="2894372" cy="1136198"/>
          </a:xfrm>
        </p:grpSpPr>
        <p:sp>
          <p:nvSpPr>
            <p:cNvPr id="163" name="文本框 162"/>
            <p:cNvSpPr txBox="1"/>
            <p:nvPr/>
          </p:nvSpPr>
          <p:spPr>
            <a:xfrm>
              <a:off x="1631405" y="2139883"/>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政策支持</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2" name="组合 161"/>
            <p:cNvGrpSpPr/>
            <p:nvPr/>
          </p:nvGrpSpPr>
          <p:grpSpPr>
            <a:xfrm>
              <a:off x="1389761" y="2230565"/>
              <a:ext cx="196101" cy="196101"/>
              <a:chOff x="1389761" y="2111236"/>
              <a:chExt cx="196101" cy="196101"/>
            </a:xfrm>
          </p:grpSpPr>
          <p:sp>
            <p:nvSpPr>
              <p:cNvPr id="161" name="矩形 16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66" name="文本框 165"/>
            <p:cNvSpPr txBox="1"/>
            <p:nvPr/>
          </p:nvSpPr>
          <p:spPr>
            <a:xfrm>
              <a:off x="1631405" y="2475346"/>
              <a:ext cx="2652728" cy="80073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国家对国内自主研发游戏项目大力支持，鼓励国内游戏公司出品精品</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游戏。</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 name="组合 4"/>
          <p:cNvGrpSpPr/>
          <p:nvPr/>
        </p:nvGrpSpPr>
        <p:grpSpPr>
          <a:xfrm>
            <a:off x="1389761" y="4509078"/>
            <a:ext cx="2894372" cy="2082983"/>
            <a:chOff x="1389761" y="4509078"/>
            <a:chExt cx="2894372" cy="2082983"/>
          </a:xfrm>
        </p:grpSpPr>
        <p:sp>
          <p:nvSpPr>
            <p:cNvPr id="167" name="文本框 166"/>
            <p:cNvSpPr txBox="1"/>
            <p:nvPr/>
          </p:nvSpPr>
          <p:spPr>
            <a:xfrm>
              <a:off x="1631405" y="4509078"/>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文化输出</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8" name="组合 167"/>
            <p:cNvGrpSpPr/>
            <p:nvPr/>
          </p:nvGrpSpPr>
          <p:grpSpPr>
            <a:xfrm>
              <a:off x="1389761" y="4599760"/>
              <a:ext cx="196101" cy="196101"/>
              <a:chOff x="1389761" y="2111236"/>
              <a:chExt cx="196101" cy="196101"/>
            </a:xfrm>
          </p:grpSpPr>
          <p:sp>
            <p:nvSpPr>
              <p:cNvPr id="169" name="矩形 16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71" name="文本框 170"/>
            <p:cNvSpPr txBox="1"/>
            <p:nvPr/>
          </p:nvSpPr>
          <p:spPr>
            <a:xfrm>
              <a:off x="1631405" y="4844541"/>
              <a:ext cx="2652728" cy="1747520"/>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中国游戏这一新兴文化产业，在出海浪潮中继续前进，在不断开拓海外市场的同时，以助力构建国家软实力、传递中国声音讲好中国故事为目标，参与到世界文化间的交流互鉴之中，展示属于中国的文化风貌。</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3" name="组合 2"/>
          <p:cNvGrpSpPr/>
          <p:nvPr/>
        </p:nvGrpSpPr>
        <p:grpSpPr>
          <a:xfrm>
            <a:off x="7146599" y="2139883"/>
            <a:ext cx="2894372" cy="1846128"/>
            <a:chOff x="7146599" y="2139883"/>
            <a:chExt cx="2894372" cy="1846128"/>
          </a:xfrm>
        </p:grpSpPr>
        <p:sp>
          <p:nvSpPr>
            <p:cNvPr id="172" name="文本框 171"/>
            <p:cNvSpPr txBox="1"/>
            <p:nvPr/>
          </p:nvSpPr>
          <p:spPr>
            <a:xfrm>
              <a:off x="7388243" y="2139883"/>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全球市场</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3" name="组合 172"/>
            <p:cNvGrpSpPr/>
            <p:nvPr/>
          </p:nvGrpSpPr>
          <p:grpSpPr>
            <a:xfrm>
              <a:off x="7146599" y="2230565"/>
              <a:ext cx="196101" cy="196101"/>
              <a:chOff x="1389761" y="2111236"/>
              <a:chExt cx="196101" cy="196101"/>
            </a:xfrm>
          </p:grpSpPr>
          <p:sp>
            <p:nvSpPr>
              <p:cNvPr id="174" name="矩形 173"/>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76" name="文本框 175"/>
            <p:cNvSpPr txBox="1"/>
            <p:nvPr/>
          </p:nvSpPr>
          <p:spPr>
            <a:xfrm>
              <a:off x="7388243" y="2475346"/>
              <a:ext cx="2652728" cy="151066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近几年，国产游戏不仅在国内收入大幅度增长，而且正在加快向海外市场进军和布局的步伐，有不少国产经典游戏在欧美、日韩等游戏发达国家和地区也登上了畅销榜</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 name="组合 3"/>
          <p:cNvGrpSpPr/>
          <p:nvPr/>
        </p:nvGrpSpPr>
        <p:grpSpPr>
          <a:xfrm>
            <a:off x="7146599" y="4509078"/>
            <a:ext cx="2894372" cy="1846128"/>
            <a:chOff x="7146599" y="4509078"/>
            <a:chExt cx="2894372" cy="1846128"/>
          </a:xfrm>
        </p:grpSpPr>
        <p:sp>
          <p:nvSpPr>
            <p:cNvPr id="177" name="文本框 176"/>
            <p:cNvSpPr txBox="1"/>
            <p:nvPr/>
          </p:nvSpPr>
          <p:spPr>
            <a:xfrm>
              <a:off x="7388243" y="4509078"/>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适应</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当下</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8" name="组合 177"/>
            <p:cNvGrpSpPr/>
            <p:nvPr/>
          </p:nvGrpSpPr>
          <p:grpSpPr>
            <a:xfrm>
              <a:off x="7146599" y="4599760"/>
              <a:ext cx="196101" cy="196101"/>
              <a:chOff x="1389761" y="2111236"/>
              <a:chExt cx="196101" cy="196101"/>
            </a:xfrm>
          </p:grpSpPr>
          <p:sp>
            <p:nvSpPr>
              <p:cNvPr id="179" name="矩形 17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81" name="文本框 180"/>
            <p:cNvSpPr txBox="1"/>
            <p:nvPr/>
          </p:nvSpPr>
          <p:spPr>
            <a:xfrm>
              <a:off x="7388243" y="4844541"/>
              <a:ext cx="2652728" cy="151066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当前的疫情给海外国家带来的影响仍然在持续之中，宅经济已经在很多国家流行起来，人们也越来越适应居家的工作与生活，这样就逐渐形成了稳定增长的市场规模与实际需求</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183" name="组合 182"/>
          <p:cNvGrpSpPr/>
          <p:nvPr/>
        </p:nvGrpSpPr>
        <p:grpSpPr>
          <a:xfrm>
            <a:off x="5376800" y="3576316"/>
            <a:ext cx="483962" cy="564791"/>
            <a:chOff x="6132824" y="1646648"/>
            <a:chExt cx="1013884" cy="1183217"/>
          </a:xfrm>
        </p:grpSpPr>
        <p:sp>
          <p:nvSpPr>
            <p:cNvPr id="184" name="Freeform 154"/>
            <p:cNvSpPr/>
            <p:nvPr/>
          </p:nvSpPr>
          <p:spPr bwMode="auto">
            <a:xfrm>
              <a:off x="6132824" y="1646648"/>
              <a:ext cx="1013884" cy="1183217"/>
            </a:xfrm>
            <a:custGeom>
              <a:avLst/>
              <a:gdLst>
                <a:gd name="T0" fmla="*/ 156 w 237"/>
                <a:gd name="T1" fmla="*/ 97 h 277"/>
                <a:gd name="T2" fmla="*/ 156 w 237"/>
                <a:gd name="T3" fmla="*/ 33 h 277"/>
                <a:gd name="T4" fmla="*/ 164 w 237"/>
                <a:gd name="T5" fmla="*/ 33 h 277"/>
                <a:gd name="T6" fmla="*/ 170 w 237"/>
                <a:gd name="T7" fmla="*/ 27 h 277"/>
                <a:gd name="T8" fmla="*/ 170 w 237"/>
                <a:gd name="T9" fmla="*/ 6 h 277"/>
                <a:gd name="T10" fmla="*/ 164 w 237"/>
                <a:gd name="T11" fmla="*/ 0 h 277"/>
                <a:gd name="T12" fmla="*/ 73 w 237"/>
                <a:gd name="T13" fmla="*/ 0 h 277"/>
                <a:gd name="T14" fmla="*/ 67 w 237"/>
                <a:gd name="T15" fmla="*/ 6 h 277"/>
                <a:gd name="T16" fmla="*/ 67 w 237"/>
                <a:gd name="T17" fmla="*/ 27 h 277"/>
                <a:gd name="T18" fmla="*/ 73 w 237"/>
                <a:gd name="T19" fmla="*/ 33 h 277"/>
                <a:gd name="T20" fmla="*/ 81 w 237"/>
                <a:gd name="T21" fmla="*/ 33 h 277"/>
                <a:gd name="T22" fmla="*/ 81 w 237"/>
                <a:gd name="T23" fmla="*/ 97 h 277"/>
                <a:gd name="T24" fmla="*/ 2 w 237"/>
                <a:gd name="T25" fmla="*/ 251 h 277"/>
                <a:gd name="T26" fmla="*/ 3 w 237"/>
                <a:gd name="T27" fmla="*/ 268 h 277"/>
                <a:gd name="T28" fmla="*/ 18 w 237"/>
                <a:gd name="T29" fmla="*/ 277 h 277"/>
                <a:gd name="T30" fmla="*/ 218 w 237"/>
                <a:gd name="T31" fmla="*/ 277 h 277"/>
                <a:gd name="T32" fmla="*/ 233 w 237"/>
                <a:gd name="T33" fmla="*/ 268 h 277"/>
                <a:gd name="T34" fmla="*/ 234 w 237"/>
                <a:gd name="T35" fmla="*/ 251 h 277"/>
                <a:gd name="T36" fmla="*/ 156 w 237"/>
                <a:gd name="T37" fmla="*/ 9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7">
                  <a:moveTo>
                    <a:pt x="156" y="97"/>
                  </a:moveTo>
                  <a:cubicBezTo>
                    <a:pt x="156" y="33"/>
                    <a:pt x="156" y="33"/>
                    <a:pt x="156" y="33"/>
                  </a:cubicBezTo>
                  <a:cubicBezTo>
                    <a:pt x="164" y="33"/>
                    <a:pt x="164" y="33"/>
                    <a:pt x="164" y="33"/>
                  </a:cubicBezTo>
                  <a:cubicBezTo>
                    <a:pt x="167" y="33"/>
                    <a:pt x="170" y="31"/>
                    <a:pt x="170" y="27"/>
                  </a:cubicBezTo>
                  <a:cubicBezTo>
                    <a:pt x="170" y="6"/>
                    <a:pt x="170" y="6"/>
                    <a:pt x="170" y="6"/>
                  </a:cubicBezTo>
                  <a:cubicBezTo>
                    <a:pt x="170" y="3"/>
                    <a:pt x="167" y="0"/>
                    <a:pt x="164" y="0"/>
                  </a:cubicBezTo>
                  <a:cubicBezTo>
                    <a:pt x="73" y="0"/>
                    <a:pt x="73" y="0"/>
                    <a:pt x="73" y="0"/>
                  </a:cubicBezTo>
                  <a:cubicBezTo>
                    <a:pt x="69" y="0"/>
                    <a:pt x="67" y="3"/>
                    <a:pt x="67" y="6"/>
                  </a:cubicBezTo>
                  <a:cubicBezTo>
                    <a:pt x="67" y="27"/>
                    <a:pt x="67" y="27"/>
                    <a:pt x="67" y="27"/>
                  </a:cubicBezTo>
                  <a:cubicBezTo>
                    <a:pt x="67" y="31"/>
                    <a:pt x="69" y="33"/>
                    <a:pt x="73" y="33"/>
                  </a:cubicBezTo>
                  <a:cubicBezTo>
                    <a:pt x="81" y="33"/>
                    <a:pt x="81" y="33"/>
                    <a:pt x="81" y="33"/>
                  </a:cubicBezTo>
                  <a:cubicBezTo>
                    <a:pt x="81" y="97"/>
                    <a:pt x="81" y="97"/>
                    <a:pt x="81" y="97"/>
                  </a:cubicBezTo>
                  <a:cubicBezTo>
                    <a:pt x="2" y="251"/>
                    <a:pt x="2" y="251"/>
                    <a:pt x="2" y="251"/>
                  </a:cubicBezTo>
                  <a:cubicBezTo>
                    <a:pt x="0" y="257"/>
                    <a:pt x="0" y="263"/>
                    <a:pt x="3" y="268"/>
                  </a:cubicBezTo>
                  <a:cubicBezTo>
                    <a:pt x="6" y="274"/>
                    <a:pt x="12" y="277"/>
                    <a:pt x="18" y="277"/>
                  </a:cubicBezTo>
                  <a:cubicBezTo>
                    <a:pt x="218" y="277"/>
                    <a:pt x="218" y="277"/>
                    <a:pt x="218" y="277"/>
                  </a:cubicBezTo>
                  <a:cubicBezTo>
                    <a:pt x="224" y="277"/>
                    <a:pt x="230" y="274"/>
                    <a:pt x="233" y="268"/>
                  </a:cubicBezTo>
                  <a:cubicBezTo>
                    <a:pt x="237" y="263"/>
                    <a:pt x="237" y="257"/>
                    <a:pt x="234" y="251"/>
                  </a:cubicBezTo>
                  <a:lnTo>
                    <a:pt x="156" y="97"/>
                  </a:lnTo>
                  <a:close/>
                </a:path>
              </a:pathLst>
            </a:custGeom>
            <a:solidFill>
              <a:schemeClr val="bg1">
                <a:lumMod val="8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5" name="Freeform 155"/>
            <p:cNvSpPr/>
            <p:nvPr/>
          </p:nvSpPr>
          <p:spPr bwMode="auto">
            <a:xfrm>
              <a:off x="6202673" y="2590681"/>
              <a:ext cx="869951" cy="171451"/>
            </a:xfrm>
            <a:custGeom>
              <a:avLst/>
              <a:gdLst>
                <a:gd name="T0" fmla="*/ 185 w 204"/>
                <a:gd name="T1" fmla="*/ 0 h 40"/>
                <a:gd name="T2" fmla="*/ 20 w 204"/>
                <a:gd name="T3" fmla="*/ 0 h 40"/>
                <a:gd name="T4" fmla="*/ 1 w 204"/>
                <a:gd name="T5" fmla="*/ 37 h 40"/>
                <a:gd name="T6" fmla="*/ 1 w 204"/>
                <a:gd name="T7" fmla="*/ 39 h 40"/>
                <a:gd name="T8" fmla="*/ 2 w 204"/>
                <a:gd name="T9" fmla="*/ 40 h 40"/>
                <a:gd name="T10" fmla="*/ 202 w 204"/>
                <a:gd name="T11" fmla="*/ 40 h 40"/>
                <a:gd name="T12" fmla="*/ 204 w 204"/>
                <a:gd name="T13" fmla="*/ 39 h 40"/>
                <a:gd name="T14" fmla="*/ 204 w 204"/>
                <a:gd name="T15" fmla="*/ 37 h 40"/>
                <a:gd name="T16" fmla="*/ 185 w 204"/>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40">
                  <a:moveTo>
                    <a:pt x="185" y="0"/>
                  </a:moveTo>
                  <a:cubicBezTo>
                    <a:pt x="20" y="0"/>
                    <a:pt x="20" y="0"/>
                    <a:pt x="20" y="0"/>
                  </a:cubicBezTo>
                  <a:cubicBezTo>
                    <a:pt x="1" y="37"/>
                    <a:pt x="1" y="37"/>
                    <a:pt x="1" y="37"/>
                  </a:cubicBezTo>
                  <a:cubicBezTo>
                    <a:pt x="0" y="38"/>
                    <a:pt x="0" y="39"/>
                    <a:pt x="1" y="39"/>
                  </a:cubicBezTo>
                  <a:cubicBezTo>
                    <a:pt x="1" y="40"/>
                    <a:pt x="2" y="40"/>
                    <a:pt x="2" y="40"/>
                  </a:cubicBezTo>
                  <a:cubicBezTo>
                    <a:pt x="202" y="40"/>
                    <a:pt x="202" y="40"/>
                    <a:pt x="202" y="40"/>
                  </a:cubicBezTo>
                  <a:cubicBezTo>
                    <a:pt x="203" y="40"/>
                    <a:pt x="203" y="40"/>
                    <a:pt x="204" y="39"/>
                  </a:cubicBezTo>
                  <a:cubicBezTo>
                    <a:pt x="204" y="39"/>
                    <a:pt x="204" y="38"/>
                    <a:pt x="204" y="37"/>
                  </a:cubicBezTo>
                  <a:lnTo>
                    <a:pt x="185" y="0"/>
                  </a:lnTo>
                  <a:close/>
                </a:path>
              </a:pathLst>
            </a:custGeom>
            <a:solidFill>
              <a:schemeClr val="bg1">
                <a:lumMod val="7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6" name="Oval 156"/>
            <p:cNvSpPr>
              <a:spLocks noChangeArrowheads="1"/>
            </p:cNvSpPr>
            <p:nvPr/>
          </p:nvSpPr>
          <p:spPr bwMode="auto">
            <a:xfrm>
              <a:off x="6295806" y="2649948"/>
              <a:ext cx="67733" cy="74084"/>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7" name="Oval 157"/>
            <p:cNvSpPr>
              <a:spLocks noChangeArrowheads="1"/>
            </p:cNvSpPr>
            <p:nvPr/>
          </p:nvSpPr>
          <p:spPr bwMode="auto">
            <a:xfrm>
              <a:off x="6949857" y="2685932"/>
              <a:ext cx="50800" cy="50800"/>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8" name="Oval 158"/>
            <p:cNvSpPr>
              <a:spLocks noChangeArrowheads="1"/>
            </p:cNvSpPr>
            <p:nvPr/>
          </p:nvSpPr>
          <p:spPr bwMode="auto">
            <a:xfrm>
              <a:off x="6820740" y="2645714"/>
              <a:ext cx="74084" cy="74084"/>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9" name="Oval 159"/>
            <p:cNvSpPr>
              <a:spLocks noChangeArrowheads="1"/>
            </p:cNvSpPr>
            <p:nvPr/>
          </p:nvSpPr>
          <p:spPr bwMode="auto">
            <a:xfrm>
              <a:off x="6685273" y="2681699"/>
              <a:ext cx="50800" cy="50800"/>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pic>
        <p:nvPicPr>
          <p:cNvPr id="7" name="图片 6"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par>
                                <p:cTn id="8" presetID="22" presetClass="entr" presetSubtype="8" fill="hold" nodeType="withEffect">
                                  <p:stCondLst>
                                    <p:cond delay="3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158"/>
                                        </p:tgtEl>
                                        <p:attrNameLst>
                                          <p:attrName>style.visibility</p:attrName>
                                        </p:attrNameLst>
                                      </p:cBhvr>
                                      <p:to>
                                        <p:strVal val="visible"/>
                                      </p:to>
                                    </p:set>
                                    <p:animEffect transition="in" filter="wipe(left)">
                                      <p:cBhvr>
                                        <p:cTn id="13" dur="500"/>
                                        <p:tgtEl>
                                          <p:spTgt spid="158"/>
                                        </p:tgtEl>
                                      </p:cBhvr>
                                    </p:animEffect>
                                  </p:childTnLst>
                                </p:cTn>
                              </p:par>
                              <p:par>
                                <p:cTn id="14" presetID="22" presetClass="entr" presetSubtype="8" fill="hold" nodeType="withEffect">
                                  <p:stCondLst>
                                    <p:cond delay="40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2" fill="hold" grpId="0" nodeType="withEffect">
                                  <p:stCondLst>
                                    <p:cond delay="4500"/>
                                  </p:stCondLst>
                                  <p:childTnLst>
                                    <p:set>
                                      <p:cBhvr>
                                        <p:cTn id="18" dur="1" fill="hold">
                                          <p:stCondLst>
                                            <p:cond delay="0"/>
                                          </p:stCondLst>
                                        </p:cTn>
                                        <p:tgtEl>
                                          <p:spTgt spid="160"/>
                                        </p:tgtEl>
                                        <p:attrNameLst>
                                          <p:attrName>style.visibility</p:attrName>
                                        </p:attrNameLst>
                                      </p:cBhvr>
                                      <p:to>
                                        <p:strVal val="visible"/>
                                      </p:to>
                                    </p:set>
                                    <p:animEffect transition="in" filter="wipe(right)">
                                      <p:cBhvr>
                                        <p:cTn id="19" dur="500"/>
                                        <p:tgtEl>
                                          <p:spTgt spid="160"/>
                                        </p:tgtEl>
                                      </p:cBhvr>
                                    </p:animEffect>
                                  </p:childTnLst>
                                </p:cTn>
                              </p:par>
                              <p:par>
                                <p:cTn id="20" presetID="22" presetClass="entr" presetSubtype="8" fill="hold" nodeType="withEffect">
                                  <p:stCondLst>
                                    <p:cond delay="50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2" fill="hold" grpId="0" nodeType="withEffect">
                                  <p:stCondLst>
                                    <p:cond delay="5500"/>
                                  </p:stCondLst>
                                  <p:childTnLst>
                                    <p:set>
                                      <p:cBhvr>
                                        <p:cTn id="24" dur="1" fill="hold">
                                          <p:stCondLst>
                                            <p:cond delay="0"/>
                                          </p:stCondLst>
                                        </p:cTn>
                                        <p:tgtEl>
                                          <p:spTgt spid="159"/>
                                        </p:tgtEl>
                                        <p:attrNameLst>
                                          <p:attrName>style.visibility</p:attrName>
                                        </p:attrNameLst>
                                      </p:cBhvr>
                                      <p:to>
                                        <p:strVal val="visible"/>
                                      </p:to>
                                    </p:set>
                                    <p:animEffect transition="in" filter="wipe(right)">
                                      <p:cBhvr>
                                        <p:cTn id="25" dur="500"/>
                                        <p:tgtEl>
                                          <p:spTgt spid="159"/>
                                        </p:tgtEl>
                                      </p:cBhvr>
                                    </p:animEffect>
                                  </p:childTnLst>
                                </p:cTn>
                              </p:par>
                              <p:par>
                                <p:cTn id="26" presetID="22" presetClass="entr" presetSubtype="8" fill="hold" nodeType="withEffect">
                                  <p:stCondLst>
                                    <p:cond delay="600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53" presetClass="entr" presetSubtype="16" fill="hold" nodeType="withEffect">
                                  <p:stCondLst>
                                    <p:cond delay="6500"/>
                                  </p:stCondLst>
                                  <p:childTnLst>
                                    <p:set>
                                      <p:cBhvr>
                                        <p:cTn id="30" dur="1" fill="hold">
                                          <p:stCondLst>
                                            <p:cond delay="0"/>
                                          </p:stCondLst>
                                        </p:cTn>
                                        <p:tgtEl>
                                          <p:spTgt spid="183"/>
                                        </p:tgtEl>
                                        <p:attrNameLst>
                                          <p:attrName>style.visibility</p:attrName>
                                        </p:attrNameLst>
                                      </p:cBhvr>
                                      <p:to>
                                        <p:strVal val="visible"/>
                                      </p:to>
                                    </p:set>
                                    <p:anim calcmode="lin" valueType="num">
                                      <p:cBhvr>
                                        <p:cTn id="31" dur="500" fill="hold"/>
                                        <p:tgtEl>
                                          <p:spTgt spid="183"/>
                                        </p:tgtEl>
                                        <p:attrNameLst>
                                          <p:attrName>ppt_w</p:attrName>
                                        </p:attrNameLst>
                                      </p:cBhvr>
                                      <p:tavLst>
                                        <p:tav tm="0">
                                          <p:val>
                                            <p:fltVal val="0"/>
                                          </p:val>
                                        </p:tav>
                                        <p:tav tm="100000">
                                          <p:val>
                                            <p:strVal val="#ppt_w"/>
                                          </p:val>
                                        </p:tav>
                                      </p:tavLst>
                                    </p:anim>
                                    <p:anim calcmode="lin" valueType="num">
                                      <p:cBhvr>
                                        <p:cTn id="32" dur="500" fill="hold"/>
                                        <p:tgtEl>
                                          <p:spTgt spid="183"/>
                                        </p:tgtEl>
                                        <p:attrNameLst>
                                          <p:attrName>ppt_h</p:attrName>
                                        </p:attrNameLst>
                                      </p:cBhvr>
                                      <p:tavLst>
                                        <p:tav tm="0">
                                          <p:val>
                                            <p:fltVal val="0"/>
                                          </p:val>
                                        </p:tav>
                                        <p:tav tm="100000">
                                          <p:val>
                                            <p:strVal val="#ppt_h"/>
                                          </p:val>
                                        </p:tav>
                                      </p:tavLst>
                                    </p:anim>
                                    <p:animEffect transition="in" filter="fade">
                                      <p:cBhvr>
                                        <p:cTn id="33"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dirty="0"/>
              <a:t>国内外相关研究进展</a:t>
            </a:r>
            <a:endParaRPr lang="zh-CN" altLang="en-US" dirty="0"/>
          </a:p>
        </p:txBody>
      </p:sp>
      <p:sp>
        <p:nvSpPr>
          <p:cNvPr id="13" name="Oval 2"/>
          <p:cNvSpPr>
            <a:spLocks noChangeArrowheads="1"/>
          </p:cNvSpPr>
          <p:nvPr/>
        </p:nvSpPr>
        <p:spPr bwMode="auto">
          <a:xfrm>
            <a:off x="4993593" y="3266803"/>
            <a:ext cx="1348080" cy="1348080"/>
          </a:xfrm>
          <a:prstGeom prst="ellipse">
            <a:avLst/>
          </a:prstGeom>
          <a:solidFill>
            <a:schemeClr val="bg1">
              <a:lumMod val="50000"/>
            </a:schemeClr>
          </a:solidFill>
          <a:ln>
            <a:noFill/>
          </a:ln>
          <a:effectLst/>
        </p:spPr>
        <p:txBody>
          <a:bodyPr wrap="none" lIns="0" tIns="0" rIns="0" bIns="0" anchor="ctr"/>
          <a:lstStyle/>
          <a:p>
            <a:endParaRPr lang="zh-CN" altLang="en-US"/>
          </a:p>
        </p:txBody>
      </p:sp>
      <p:sp>
        <p:nvSpPr>
          <p:cNvPr id="14" name="Freeform 4"/>
          <p:cNvSpPr/>
          <p:nvPr/>
        </p:nvSpPr>
        <p:spPr bwMode="auto">
          <a:xfrm>
            <a:off x="5173448" y="3656771"/>
            <a:ext cx="985006" cy="568144"/>
          </a:xfrm>
          <a:custGeom>
            <a:avLst/>
            <a:gdLst>
              <a:gd name="T0" fmla="*/ 0 w 2474"/>
              <a:gd name="T1" fmla="*/ 429 h 852"/>
              <a:gd name="T2" fmla="*/ 133 w 2474"/>
              <a:gd name="T3" fmla="*/ 429 h 852"/>
              <a:gd name="T4" fmla="*/ 133 w 2474"/>
              <a:gd name="T5" fmla="*/ 268 h 852"/>
              <a:gd name="T6" fmla="*/ 313 w 2474"/>
              <a:gd name="T7" fmla="*/ 579 h 852"/>
              <a:gd name="T8" fmla="*/ 313 w 2474"/>
              <a:gd name="T9" fmla="*/ 113 h 852"/>
              <a:gd name="T10" fmla="*/ 740 w 2474"/>
              <a:gd name="T11" fmla="*/ 852 h 852"/>
              <a:gd name="T12" fmla="*/ 740 w 2474"/>
              <a:gd name="T13" fmla="*/ 268 h 852"/>
              <a:gd name="T14" fmla="*/ 920 w 2474"/>
              <a:gd name="T15" fmla="*/ 579 h 852"/>
              <a:gd name="T16" fmla="*/ 920 w 2474"/>
              <a:gd name="T17" fmla="*/ 0 h 852"/>
              <a:gd name="T18" fmla="*/ 1409 w 2474"/>
              <a:gd name="T19" fmla="*/ 847 h 852"/>
              <a:gd name="T20" fmla="*/ 1409 w 2474"/>
              <a:gd name="T21" fmla="*/ 268 h 852"/>
              <a:gd name="T22" fmla="*/ 1589 w 2474"/>
              <a:gd name="T23" fmla="*/ 579 h 852"/>
              <a:gd name="T24" fmla="*/ 1589 w 2474"/>
              <a:gd name="T25" fmla="*/ 113 h 852"/>
              <a:gd name="T26" fmla="*/ 2013 w 2474"/>
              <a:gd name="T27" fmla="*/ 847 h 852"/>
              <a:gd name="T28" fmla="*/ 2013 w 2474"/>
              <a:gd name="T29" fmla="*/ 0 h 852"/>
              <a:gd name="T30" fmla="*/ 2351 w 2474"/>
              <a:gd name="T31" fmla="*/ 586 h 852"/>
              <a:gd name="T32" fmla="*/ 2351 w 2474"/>
              <a:gd name="T33" fmla="*/ 429 h 852"/>
              <a:gd name="T34" fmla="*/ 2474 w 2474"/>
              <a:gd name="T35" fmla="*/ 42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4" h="852">
                <a:moveTo>
                  <a:pt x="0" y="429"/>
                </a:moveTo>
                <a:lnTo>
                  <a:pt x="133" y="429"/>
                </a:lnTo>
                <a:lnTo>
                  <a:pt x="133" y="268"/>
                </a:lnTo>
                <a:lnTo>
                  <a:pt x="313" y="579"/>
                </a:lnTo>
                <a:lnTo>
                  <a:pt x="313" y="113"/>
                </a:lnTo>
                <a:lnTo>
                  <a:pt x="740" y="852"/>
                </a:lnTo>
                <a:lnTo>
                  <a:pt x="740" y="268"/>
                </a:lnTo>
                <a:lnTo>
                  <a:pt x="920" y="579"/>
                </a:lnTo>
                <a:lnTo>
                  <a:pt x="920" y="0"/>
                </a:lnTo>
                <a:lnTo>
                  <a:pt x="1409" y="847"/>
                </a:lnTo>
                <a:lnTo>
                  <a:pt x="1409" y="268"/>
                </a:lnTo>
                <a:lnTo>
                  <a:pt x="1589" y="579"/>
                </a:lnTo>
                <a:lnTo>
                  <a:pt x="1589" y="113"/>
                </a:lnTo>
                <a:lnTo>
                  <a:pt x="2013" y="847"/>
                </a:lnTo>
                <a:lnTo>
                  <a:pt x="2013" y="0"/>
                </a:lnTo>
                <a:lnTo>
                  <a:pt x="2351" y="586"/>
                </a:lnTo>
                <a:lnTo>
                  <a:pt x="2351" y="429"/>
                </a:lnTo>
                <a:lnTo>
                  <a:pt x="2474" y="429"/>
                </a:lnTo>
              </a:path>
            </a:pathLst>
          </a:custGeom>
          <a:noFill/>
          <a:ln w="22225" cap="flat" cmpd="sng">
            <a:solidFill>
              <a:schemeClr val="accent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5" name="Freeform 5"/>
          <p:cNvSpPr/>
          <p:nvPr/>
        </p:nvSpPr>
        <p:spPr bwMode="auto">
          <a:xfrm>
            <a:off x="1396471" y="2219603"/>
            <a:ext cx="3776977"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6" name="Freeform 6"/>
          <p:cNvSpPr/>
          <p:nvPr/>
        </p:nvSpPr>
        <p:spPr bwMode="auto">
          <a:xfrm flipH="1">
            <a:off x="6158455" y="2219603"/>
            <a:ext cx="3776978"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7" name="AutoShape 7"/>
          <p:cNvSpPr>
            <a:spLocks noChangeArrowheads="1"/>
          </p:cNvSpPr>
          <p:nvPr/>
        </p:nvSpPr>
        <p:spPr bwMode="auto">
          <a:xfrm>
            <a:off x="5059147"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8" name="AutoShape 8"/>
          <p:cNvSpPr>
            <a:spLocks noChangeArrowheads="1"/>
          </p:cNvSpPr>
          <p:nvPr/>
        </p:nvSpPr>
        <p:spPr bwMode="auto">
          <a:xfrm flipH="1">
            <a:off x="6151731"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0" name="文本框 19"/>
          <p:cNvSpPr txBox="1"/>
          <p:nvPr/>
        </p:nvSpPr>
        <p:spPr>
          <a:xfrm>
            <a:off x="1302656" y="1829996"/>
            <a:ext cx="3028043" cy="369332"/>
          </a:xfrm>
          <a:prstGeom prst="rect">
            <a:avLst/>
          </a:prstGeom>
          <a:noFill/>
        </p:spPr>
        <p:txBody>
          <a:bodyPr wrap="squar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国内研究现状 </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Text</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 name="文本框 20"/>
          <p:cNvSpPr txBox="1"/>
          <p:nvPr/>
        </p:nvSpPr>
        <p:spPr>
          <a:xfrm>
            <a:off x="1572032" y="2696744"/>
            <a:ext cx="2652728" cy="80073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国内各种各样粗制滥造的回合制游戏，玩法单一简单，</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无特色。</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2" name="文本框 21"/>
          <p:cNvSpPr txBox="1"/>
          <p:nvPr/>
        </p:nvSpPr>
        <p:spPr>
          <a:xfrm>
            <a:off x="7009465" y="1829996"/>
            <a:ext cx="3028043" cy="369332"/>
          </a:xfrm>
          <a:prstGeom prst="rect">
            <a:avLst/>
          </a:prstGeom>
          <a:noFill/>
        </p:spPr>
        <p:txBody>
          <a:bodyPr wrap="square" rtlCol="0">
            <a:spAutoFit/>
          </a:bodyPr>
          <a:lstStyle/>
          <a:p>
            <a:pPr algn="r"/>
            <a:r>
              <a:rPr lang="zh-CN" altLang="en-US"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国外研究现状</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 </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Text</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4" name="Freeform 9"/>
          <p:cNvSpPr/>
          <p:nvPr/>
        </p:nvSpPr>
        <p:spPr bwMode="auto">
          <a:xfrm>
            <a:off x="1387329" y="27807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5" name="文本框 24"/>
          <p:cNvSpPr txBox="1"/>
          <p:nvPr/>
        </p:nvSpPr>
        <p:spPr>
          <a:xfrm>
            <a:off x="1572032" y="3678577"/>
            <a:ext cx="2652728"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国内玩家对</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国产回合制游戏认知</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僵化。</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6" name="Freeform 9"/>
          <p:cNvSpPr/>
          <p:nvPr/>
        </p:nvSpPr>
        <p:spPr bwMode="auto">
          <a:xfrm>
            <a:off x="1387329" y="3762542"/>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文本框 26"/>
          <p:cNvSpPr txBox="1"/>
          <p:nvPr/>
        </p:nvSpPr>
        <p:spPr>
          <a:xfrm>
            <a:off x="1572032" y="4660409"/>
            <a:ext cx="2652728"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较少量精致回合制游戏过于复杂晦涩，</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难以理解。</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8" name="Freeform 9"/>
          <p:cNvSpPr/>
          <p:nvPr/>
        </p:nvSpPr>
        <p:spPr bwMode="auto">
          <a:xfrm>
            <a:off x="1387329" y="4744374"/>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7365730" y="2696744"/>
            <a:ext cx="2652728"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国外诸多款回合制游戏玩法不尽相同，</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各有特色。</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0" name="Freeform 9"/>
          <p:cNvSpPr/>
          <p:nvPr/>
        </p:nvSpPr>
        <p:spPr bwMode="auto">
          <a:xfrm>
            <a:off x="7181027" y="27807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文本框 30"/>
          <p:cNvSpPr txBox="1"/>
          <p:nvPr/>
        </p:nvSpPr>
        <p:spPr>
          <a:xfrm>
            <a:off x="7365730" y="4678702"/>
            <a:ext cx="2652728"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受众面广，国内玩家基数十分庞大，受国内玩家</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欢迎。</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5" name="Freeform 9"/>
          <p:cNvSpPr/>
          <p:nvPr/>
        </p:nvSpPr>
        <p:spPr bwMode="auto">
          <a:xfrm>
            <a:off x="7181027" y="476266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53" presetClass="entr" presetSubtype="16" fill="hold" grpId="0" nodeType="withEffect">
                                  <p:stCondLst>
                                    <p:cond delay="30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2" presetClass="entr" presetSubtype="8" fill="hold" grpId="0" nodeType="withEffect">
                                  <p:stCondLst>
                                    <p:cond delay="3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400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 presetClass="entr" presetSubtype="8" fill="hold" grpId="0" nodeType="withEffect">
                                  <p:stCondLst>
                                    <p:cond delay="45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50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 presetClass="entr" presetSubtype="8" fill="hold" grpId="0" nodeType="withEffect">
                                  <p:stCondLst>
                                    <p:cond delay="5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2" presetClass="entr" presetSubtype="8" fill="hold" grpId="0" nodeType="withEffect">
                                  <p:stCondLst>
                                    <p:cond delay="600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par>
                                <p:cTn id="34" presetID="10" presetClass="entr" presetSubtype="0" fill="hold" grpId="0" nodeType="withEffect">
                                  <p:stCondLst>
                                    <p:cond delay="6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53" presetClass="entr" presetSubtype="16" fill="hold" grpId="0" nodeType="withEffect">
                                  <p:stCondLst>
                                    <p:cond delay="70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par>
                                <p:cTn id="42" presetID="2" presetClass="entr" presetSubtype="2" fill="hold" grpId="0" nodeType="withEffect">
                                  <p:stCondLst>
                                    <p:cond delay="750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1+#ppt_w/2"/>
                                          </p:val>
                                        </p:tav>
                                        <p:tav tm="100000">
                                          <p:val>
                                            <p:strVal val="#ppt_x"/>
                                          </p:val>
                                        </p:tav>
                                      </p:tavLst>
                                    </p:anim>
                                    <p:anim calcmode="lin" valueType="num">
                                      <p:cBhvr additive="base">
                                        <p:cTn id="45" dur="500" fill="hold"/>
                                        <p:tgtEl>
                                          <p:spTgt spid="30"/>
                                        </p:tgtEl>
                                        <p:attrNameLst>
                                          <p:attrName>ppt_y</p:attrName>
                                        </p:attrNameLst>
                                      </p:cBhvr>
                                      <p:tavLst>
                                        <p:tav tm="0">
                                          <p:val>
                                            <p:strVal val="#ppt_y"/>
                                          </p:val>
                                        </p:tav>
                                        <p:tav tm="100000">
                                          <p:val>
                                            <p:strVal val="#ppt_y"/>
                                          </p:val>
                                        </p:tav>
                                      </p:tavLst>
                                    </p:anim>
                                  </p:childTnLst>
                                </p:cTn>
                              </p:par>
                              <p:par>
                                <p:cTn id="46" presetID="22" presetClass="entr" presetSubtype="8" fill="hold" grpId="0" nodeType="withEffect">
                                  <p:stCondLst>
                                    <p:cond delay="800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par>
                                <p:cTn id="49" presetID="2" presetClass="entr" presetSubtype="2" fill="hold" grpId="0" nodeType="withEffect">
                                  <p:stCondLst>
                                    <p:cond delay="850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1+#ppt_w/2"/>
                                          </p:val>
                                        </p:tav>
                                        <p:tav tm="100000">
                                          <p:val>
                                            <p:strVal val="#ppt_x"/>
                                          </p:val>
                                        </p:tav>
                                      </p:tavLst>
                                    </p:anim>
                                    <p:anim calcmode="lin" valueType="num">
                                      <p:cBhvr additive="base">
                                        <p:cTn id="52" dur="500" fill="hold"/>
                                        <p:tgtEl>
                                          <p:spTgt spid="35"/>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900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10" presetClass="entr" presetSubtype="0" fill="hold" grpId="0" nodeType="withEffect">
                                  <p:stCondLst>
                                    <p:cond delay="105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22" presetClass="entr" presetSubtype="8" fill="hold" grpId="0" nodeType="withEffect">
                                  <p:stCondLst>
                                    <p:cond delay="1100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par>
                                <p:cTn id="62" presetID="22" presetClass="entr" presetSubtype="2" fill="hold" grpId="0" nodeType="withEffect">
                                  <p:stCondLst>
                                    <p:cond delay="11000"/>
                                  </p:stCondLst>
                                  <p:childTnLst>
                                    <p:set>
                                      <p:cBhvr>
                                        <p:cTn id="63" dur="1" fill="hold">
                                          <p:stCondLst>
                                            <p:cond delay="0"/>
                                          </p:stCondLst>
                                        </p:cTn>
                                        <p:tgtEl>
                                          <p:spTgt spid="18"/>
                                        </p:tgtEl>
                                        <p:attrNameLst>
                                          <p:attrName>style.visibility</p:attrName>
                                        </p:attrNameLst>
                                      </p:cBhvr>
                                      <p:to>
                                        <p:strVal val="visible"/>
                                      </p:to>
                                    </p:set>
                                    <p:animEffect transition="in" filter="wipe(right)">
                                      <p:cBhvr>
                                        <p:cTn id="64" dur="500"/>
                                        <p:tgtEl>
                                          <p:spTgt spid="18"/>
                                        </p:tgtEl>
                                      </p:cBhvr>
                                    </p:animEffect>
                                  </p:childTnLst>
                                </p:cTn>
                              </p:par>
                              <p:par>
                                <p:cTn id="65" presetID="22" presetClass="entr" presetSubtype="8" fill="hold" grpId="0" nodeType="withEffect">
                                  <p:stCondLst>
                                    <p:cond delay="1150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1" grpId="0"/>
      <p:bldP spid="22" grpId="0"/>
      <p:bldP spid="24" grpId="0" animBg="1"/>
      <p:bldP spid="25" grpId="0"/>
      <p:bldP spid="26" grpId="0" animBg="1"/>
      <p:bldP spid="27" grpId="0"/>
      <p:bldP spid="28" grpId="0" animBg="1"/>
      <p:bldP spid="29" grpId="0"/>
      <p:bldP spid="30" grpId="0" animBg="1"/>
      <p:bldP spid="31" grpId="0"/>
      <p:bldP spid="3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dirty="0"/>
              <a:t>主要贡献与创新</a:t>
            </a:r>
            <a:endParaRPr lang="zh-CN" altLang="en-US" dirty="0"/>
          </a:p>
        </p:txBody>
      </p:sp>
      <p:sp>
        <p:nvSpPr>
          <p:cNvPr id="7" name="等腰三角形 6"/>
          <p:cNvSpPr/>
          <p:nvPr/>
        </p:nvSpPr>
        <p:spPr>
          <a:xfrm>
            <a:off x="4676992" y="2606521"/>
            <a:ext cx="1957886" cy="1687833"/>
          </a:xfrm>
          <a:prstGeom prst="triangl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9"/>
          <p:cNvSpPr/>
          <p:nvPr/>
        </p:nvSpPr>
        <p:spPr bwMode="auto">
          <a:xfrm>
            <a:off x="5356227" y="2401273"/>
            <a:ext cx="599418" cy="599417"/>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22" name="Freeform 18"/>
          <p:cNvSpPr/>
          <p:nvPr/>
        </p:nvSpPr>
        <p:spPr bwMode="auto">
          <a:xfrm>
            <a:off x="6253460" y="3957234"/>
            <a:ext cx="601941" cy="599417"/>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18" name="Freeform 17"/>
          <p:cNvSpPr/>
          <p:nvPr/>
        </p:nvSpPr>
        <p:spPr bwMode="auto">
          <a:xfrm>
            <a:off x="4458993" y="3957234"/>
            <a:ext cx="599418" cy="599417"/>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56" name="文本框 55"/>
          <p:cNvSpPr txBox="1"/>
          <p:nvPr/>
        </p:nvSpPr>
        <p:spPr>
          <a:xfrm>
            <a:off x="7376751" y="3948792"/>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新框架</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7135107" y="4039474"/>
            <a:ext cx="196101" cy="196101"/>
            <a:chOff x="1389761" y="2111236"/>
            <a:chExt cx="196101" cy="196101"/>
          </a:xfrm>
        </p:grpSpPr>
        <p:sp>
          <p:nvSpPr>
            <p:cNvPr id="59" name="矩形 5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8" name="文本框 57"/>
          <p:cNvSpPr txBox="1"/>
          <p:nvPr/>
        </p:nvSpPr>
        <p:spPr>
          <a:xfrm>
            <a:off x="7376751" y="4284255"/>
            <a:ext cx="2652728"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集成</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CocosCreator3.3.2API</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，使用</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TypeScript</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进行开发。</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7" name="文本框 66"/>
          <p:cNvSpPr txBox="1"/>
          <p:nvPr/>
        </p:nvSpPr>
        <p:spPr>
          <a:xfrm>
            <a:off x="1647490" y="3948792"/>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全新</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玩法</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8" name="组合 67"/>
          <p:cNvGrpSpPr/>
          <p:nvPr/>
        </p:nvGrpSpPr>
        <p:grpSpPr>
          <a:xfrm>
            <a:off x="1405846" y="4039474"/>
            <a:ext cx="196101" cy="196101"/>
            <a:chOff x="1389761" y="2111236"/>
            <a:chExt cx="196101" cy="196101"/>
          </a:xfrm>
        </p:grpSpPr>
        <p:sp>
          <p:nvSpPr>
            <p:cNvPr id="70" name="矩形 6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9" name="文本框 68"/>
          <p:cNvSpPr txBox="1"/>
          <p:nvPr/>
        </p:nvSpPr>
        <p:spPr>
          <a:xfrm>
            <a:off x="1647490" y="4284255"/>
            <a:ext cx="2652728" cy="56451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异常状态、回合类效果、养成辅助等新</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玩法模式。</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3" name="文本框 72"/>
          <p:cNvSpPr txBox="1"/>
          <p:nvPr/>
        </p:nvSpPr>
        <p:spPr>
          <a:xfrm>
            <a:off x="4524929" y="1454657"/>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全新</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引擎</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4" name="组合 73"/>
          <p:cNvGrpSpPr/>
          <p:nvPr/>
        </p:nvGrpSpPr>
        <p:grpSpPr>
          <a:xfrm>
            <a:off x="4283285" y="1545339"/>
            <a:ext cx="196101" cy="196101"/>
            <a:chOff x="1389761" y="2111236"/>
            <a:chExt cx="196101" cy="196101"/>
          </a:xfrm>
        </p:grpSpPr>
        <p:sp>
          <p:nvSpPr>
            <p:cNvPr id="76" name="矩形 7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5" name="文本框 74"/>
          <p:cNvSpPr txBox="1"/>
          <p:nvPr/>
        </p:nvSpPr>
        <p:spPr>
          <a:xfrm>
            <a:off x="4524929" y="1790120"/>
            <a:ext cx="2652728" cy="800735"/>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本次课题的设计的</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游戏基于</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CocosCreator3.4.2</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版本进行</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开发</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 name="矩形 9"/>
          <p:cNvSpPr/>
          <p:nvPr/>
        </p:nvSpPr>
        <p:spPr>
          <a:xfrm>
            <a:off x="1379539" y="5305203"/>
            <a:ext cx="267951" cy="9822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771847" y="5692150"/>
            <a:ext cx="8089342"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基于CocosCreator游戏引擎的回合制对战游戏结合了多款经典回合制游戏机制以及玩法进行开发，在保证游戏操作简单的同时也保证了战斗的复杂性和多变性，从而使回合制对战游戏不再单一和枯燥。</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9" name="文本框 78"/>
          <p:cNvSpPr txBox="1"/>
          <p:nvPr/>
        </p:nvSpPr>
        <p:spPr>
          <a:xfrm>
            <a:off x="1771846" y="5353960"/>
            <a:ext cx="1613820" cy="368300"/>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总结</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0" name="矩形 79"/>
          <p:cNvSpPr/>
          <p:nvPr/>
        </p:nvSpPr>
        <p:spPr>
          <a:xfrm>
            <a:off x="1647490" y="5305203"/>
            <a:ext cx="8264859" cy="982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9683750" y="6090419"/>
            <a:ext cx="228599" cy="197068"/>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5409435" y="2521096"/>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6309854" y="4072276"/>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6" name="文本框 85"/>
          <p:cNvSpPr txBox="1"/>
          <p:nvPr/>
        </p:nvSpPr>
        <p:spPr>
          <a:xfrm>
            <a:off x="4509364" y="4072276"/>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par>
                                <p:cTn id="15" presetID="10" presetClass="entr" presetSubtype="0" fill="hold" nodeType="withEffect">
                                  <p:stCondLst>
                                    <p:cond delay="350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par>
                                <p:cTn id="18" presetID="22" presetClass="entr" presetSubtype="8" fill="hold" grpId="0" nodeType="withEffect">
                                  <p:stCondLst>
                                    <p:cond delay="400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500"/>
                                        <p:tgtEl>
                                          <p:spTgt spid="73"/>
                                        </p:tgtEl>
                                      </p:cBhvr>
                                    </p:animEffect>
                                  </p:childTnLst>
                                </p:cTn>
                              </p:par>
                              <p:par>
                                <p:cTn id="21" presetID="22" presetClass="entr" presetSubtype="8" fill="hold" grpId="0" nodeType="withEffect">
                                  <p:stCondLst>
                                    <p:cond delay="450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53" presetClass="entr" presetSubtype="16" fill="hold" grpId="0" nodeType="withEffect">
                                  <p:stCondLst>
                                    <p:cond delay="500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par>
                                <p:cTn id="29" presetID="53" presetClass="entr" presetSubtype="16" fill="hold" grpId="0" nodeType="withEffect">
                                  <p:stCondLst>
                                    <p:cond delay="5500"/>
                                  </p:stCondLst>
                                  <p:childTnLst>
                                    <p:set>
                                      <p:cBhvr>
                                        <p:cTn id="30" dur="1" fill="hold">
                                          <p:stCondLst>
                                            <p:cond delay="0"/>
                                          </p:stCondLst>
                                        </p:cTn>
                                        <p:tgtEl>
                                          <p:spTgt spid="83"/>
                                        </p:tgtEl>
                                        <p:attrNameLst>
                                          <p:attrName>style.visibility</p:attrName>
                                        </p:attrNameLst>
                                      </p:cBhvr>
                                      <p:to>
                                        <p:strVal val="visible"/>
                                      </p:to>
                                    </p:set>
                                    <p:anim calcmode="lin" valueType="num">
                                      <p:cBhvr>
                                        <p:cTn id="31" dur="500" fill="hold"/>
                                        <p:tgtEl>
                                          <p:spTgt spid="83"/>
                                        </p:tgtEl>
                                        <p:attrNameLst>
                                          <p:attrName>ppt_w</p:attrName>
                                        </p:attrNameLst>
                                      </p:cBhvr>
                                      <p:tavLst>
                                        <p:tav tm="0">
                                          <p:val>
                                            <p:fltVal val="0"/>
                                          </p:val>
                                        </p:tav>
                                        <p:tav tm="100000">
                                          <p:val>
                                            <p:strVal val="#ppt_w"/>
                                          </p:val>
                                        </p:tav>
                                      </p:tavLst>
                                    </p:anim>
                                    <p:anim calcmode="lin" valueType="num">
                                      <p:cBhvr>
                                        <p:cTn id="32" dur="500" fill="hold"/>
                                        <p:tgtEl>
                                          <p:spTgt spid="83"/>
                                        </p:tgtEl>
                                        <p:attrNameLst>
                                          <p:attrName>ppt_h</p:attrName>
                                        </p:attrNameLst>
                                      </p:cBhvr>
                                      <p:tavLst>
                                        <p:tav tm="0">
                                          <p:val>
                                            <p:fltVal val="0"/>
                                          </p:val>
                                        </p:tav>
                                        <p:tav tm="100000">
                                          <p:val>
                                            <p:strVal val="#ppt_h"/>
                                          </p:val>
                                        </p:tav>
                                      </p:tavLst>
                                    </p:anim>
                                    <p:animEffect transition="in" filter="fade">
                                      <p:cBhvr>
                                        <p:cTn id="33" dur="500"/>
                                        <p:tgtEl>
                                          <p:spTgt spid="83"/>
                                        </p:tgtEl>
                                      </p:cBhvr>
                                    </p:animEffect>
                                  </p:childTnLst>
                                </p:cTn>
                              </p:par>
                              <p:par>
                                <p:cTn id="34" presetID="10" presetClass="entr" presetSubtype="0" fill="hold" nodeType="withEffect">
                                  <p:stCondLst>
                                    <p:cond delay="600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22" presetClass="entr" presetSubtype="8" fill="hold" grpId="0" nodeType="withEffect">
                                  <p:stCondLst>
                                    <p:cond delay="650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par>
                                <p:cTn id="40" presetID="22" presetClass="entr" presetSubtype="8" fill="hold" grpId="0" nodeType="withEffect">
                                  <p:stCondLst>
                                    <p:cond delay="700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par>
                                <p:cTn id="43" presetID="53" presetClass="entr" presetSubtype="16" fill="hold" grpId="0" nodeType="withEffect">
                                  <p:stCondLst>
                                    <p:cond delay="75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53" presetClass="entr" presetSubtype="16" fill="hold" grpId="0" nodeType="withEffect">
                                  <p:stCondLst>
                                    <p:cond delay="8000"/>
                                  </p:stCondLst>
                                  <p:childTnLst>
                                    <p:set>
                                      <p:cBhvr>
                                        <p:cTn id="49" dur="1" fill="hold">
                                          <p:stCondLst>
                                            <p:cond delay="0"/>
                                          </p:stCondLst>
                                        </p:cTn>
                                        <p:tgtEl>
                                          <p:spTgt spid="86"/>
                                        </p:tgtEl>
                                        <p:attrNameLst>
                                          <p:attrName>style.visibility</p:attrName>
                                        </p:attrNameLst>
                                      </p:cBhvr>
                                      <p:to>
                                        <p:strVal val="visible"/>
                                      </p:to>
                                    </p:set>
                                    <p:anim calcmode="lin" valueType="num">
                                      <p:cBhvr>
                                        <p:cTn id="50" dur="500" fill="hold"/>
                                        <p:tgtEl>
                                          <p:spTgt spid="86"/>
                                        </p:tgtEl>
                                        <p:attrNameLst>
                                          <p:attrName>ppt_w</p:attrName>
                                        </p:attrNameLst>
                                      </p:cBhvr>
                                      <p:tavLst>
                                        <p:tav tm="0">
                                          <p:val>
                                            <p:fltVal val="0"/>
                                          </p:val>
                                        </p:tav>
                                        <p:tav tm="100000">
                                          <p:val>
                                            <p:strVal val="#ppt_w"/>
                                          </p:val>
                                        </p:tav>
                                      </p:tavLst>
                                    </p:anim>
                                    <p:anim calcmode="lin" valueType="num">
                                      <p:cBhvr>
                                        <p:cTn id="51" dur="500" fill="hold"/>
                                        <p:tgtEl>
                                          <p:spTgt spid="86"/>
                                        </p:tgtEl>
                                        <p:attrNameLst>
                                          <p:attrName>ppt_h</p:attrName>
                                        </p:attrNameLst>
                                      </p:cBhvr>
                                      <p:tavLst>
                                        <p:tav tm="0">
                                          <p:val>
                                            <p:fltVal val="0"/>
                                          </p:val>
                                        </p:tav>
                                        <p:tav tm="100000">
                                          <p:val>
                                            <p:strVal val="#ppt_h"/>
                                          </p:val>
                                        </p:tav>
                                      </p:tavLst>
                                    </p:anim>
                                    <p:animEffect transition="in" filter="fade">
                                      <p:cBhvr>
                                        <p:cTn id="52" dur="500"/>
                                        <p:tgtEl>
                                          <p:spTgt spid="86"/>
                                        </p:tgtEl>
                                      </p:cBhvr>
                                    </p:animEffect>
                                  </p:childTnLst>
                                </p:cTn>
                              </p:par>
                              <p:par>
                                <p:cTn id="53" presetID="10" presetClass="entr" presetSubtype="0" fill="hold" nodeType="withEffect">
                                  <p:stCondLst>
                                    <p:cond delay="850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22" presetClass="entr" presetSubtype="8" fill="hold" grpId="0" nodeType="withEffect">
                                  <p:stCondLst>
                                    <p:cond delay="9000"/>
                                  </p:stCondLst>
                                  <p:childTnLst>
                                    <p:set>
                                      <p:cBhvr>
                                        <p:cTn id="57" dur="1" fill="hold">
                                          <p:stCondLst>
                                            <p:cond delay="0"/>
                                          </p:stCondLst>
                                        </p:cTn>
                                        <p:tgtEl>
                                          <p:spTgt spid="67"/>
                                        </p:tgtEl>
                                        <p:attrNameLst>
                                          <p:attrName>style.visibility</p:attrName>
                                        </p:attrNameLst>
                                      </p:cBhvr>
                                      <p:to>
                                        <p:strVal val="visible"/>
                                      </p:to>
                                    </p:set>
                                    <p:animEffect transition="in" filter="wipe(left)">
                                      <p:cBhvr>
                                        <p:cTn id="58" dur="500"/>
                                        <p:tgtEl>
                                          <p:spTgt spid="67"/>
                                        </p:tgtEl>
                                      </p:cBhvr>
                                    </p:animEffect>
                                  </p:childTnLst>
                                </p:cTn>
                              </p:par>
                              <p:par>
                                <p:cTn id="59" presetID="22" presetClass="entr" presetSubtype="8" fill="hold" grpId="0" nodeType="withEffect">
                                  <p:stCondLst>
                                    <p:cond delay="950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par>
                                <p:cTn id="62" presetID="53" presetClass="entr" presetSubtype="16" fill="hold" grpId="0" nodeType="withEffect">
                                  <p:stCondLst>
                                    <p:cond delay="1000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childTnLst>
                                </p:cTn>
                              </p:par>
                              <p:par>
                                <p:cTn id="67" presetID="22" presetClass="entr" presetSubtype="8" fill="hold" grpId="0" nodeType="withEffect">
                                  <p:stCondLst>
                                    <p:cond delay="10500"/>
                                  </p:stCondLst>
                                  <p:childTnLst>
                                    <p:set>
                                      <p:cBhvr>
                                        <p:cTn id="68" dur="1" fill="hold">
                                          <p:stCondLst>
                                            <p:cond delay="0"/>
                                          </p:stCondLst>
                                        </p:cTn>
                                        <p:tgtEl>
                                          <p:spTgt spid="81"/>
                                        </p:tgtEl>
                                        <p:attrNameLst>
                                          <p:attrName>style.visibility</p:attrName>
                                        </p:attrNameLst>
                                      </p:cBhvr>
                                      <p:to>
                                        <p:strVal val="visible"/>
                                      </p:to>
                                    </p:set>
                                    <p:animEffect transition="in" filter="wipe(left)">
                                      <p:cBhvr>
                                        <p:cTn id="69" dur="500"/>
                                        <p:tgtEl>
                                          <p:spTgt spid="81"/>
                                        </p:tgtEl>
                                      </p:cBhvr>
                                    </p:animEffect>
                                  </p:childTnLst>
                                </p:cTn>
                              </p:par>
                              <p:par>
                                <p:cTn id="70" presetID="22" presetClass="entr" presetSubtype="8" fill="hold" grpId="0" nodeType="withEffect">
                                  <p:stCondLst>
                                    <p:cond delay="10500"/>
                                  </p:stCondLst>
                                  <p:childTnLst>
                                    <p:set>
                                      <p:cBhvr>
                                        <p:cTn id="71" dur="1" fill="hold">
                                          <p:stCondLst>
                                            <p:cond delay="0"/>
                                          </p:stCondLst>
                                        </p:cTn>
                                        <p:tgtEl>
                                          <p:spTgt spid="80"/>
                                        </p:tgtEl>
                                        <p:attrNameLst>
                                          <p:attrName>style.visibility</p:attrName>
                                        </p:attrNameLst>
                                      </p:cBhvr>
                                      <p:to>
                                        <p:strVal val="visible"/>
                                      </p:to>
                                    </p:set>
                                    <p:animEffect transition="in" filter="wipe(left)">
                                      <p:cBhvr>
                                        <p:cTn id="72" dur="500"/>
                                        <p:tgtEl>
                                          <p:spTgt spid="80"/>
                                        </p:tgtEl>
                                      </p:cBhvr>
                                    </p:animEffect>
                                  </p:childTnLst>
                                </p:cTn>
                              </p:par>
                              <p:par>
                                <p:cTn id="73" presetID="22" presetClass="entr" presetSubtype="8" fill="hold" grpId="0" nodeType="withEffect">
                                  <p:stCondLst>
                                    <p:cond delay="1050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par>
                                <p:cTn id="76" presetID="22" presetClass="entr" presetSubtype="8" fill="hold" grpId="0" nodeType="withEffect">
                                  <p:stCondLst>
                                    <p:cond delay="11000"/>
                                  </p:stCondLst>
                                  <p:childTnLst>
                                    <p:set>
                                      <p:cBhvr>
                                        <p:cTn id="77" dur="1" fill="hold">
                                          <p:stCondLst>
                                            <p:cond delay="0"/>
                                          </p:stCondLst>
                                        </p:cTn>
                                        <p:tgtEl>
                                          <p:spTgt spid="79"/>
                                        </p:tgtEl>
                                        <p:attrNameLst>
                                          <p:attrName>style.visibility</p:attrName>
                                        </p:attrNameLst>
                                      </p:cBhvr>
                                      <p:to>
                                        <p:strVal val="visible"/>
                                      </p:to>
                                    </p:set>
                                    <p:animEffect transition="in" filter="wipe(left)">
                                      <p:cBhvr>
                                        <p:cTn id="78" dur="500"/>
                                        <p:tgtEl>
                                          <p:spTgt spid="79"/>
                                        </p:tgtEl>
                                      </p:cBhvr>
                                    </p:animEffect>
                                  </p:childTnLst>
                                </p:cTn>
                              </p:par>
                              <p:par>
                                <p:cTn id="79" presetID="22" presetClass="entr" presetSubtype="8" fill="hold" grpId="0" nodeType="withEffect">
                                  <p:stCondLst>
                                    <p:cond delay="11500"/>
                                  </p:stCondLst>
                                  <p:childTnLst>
                                    <p:set>
                                      <p:cBhvr>
                                        <p:cTn id="80" dur="1" fill="hold">
                                          <p:stCondLst>
                                            <p:cond delay="0"/>
                                          </p:stCondLst>
                                        </p:cTn>
                                        <p:tgtEl>
                                          <p:spTgt spid="78"/>
                                        </p:tgtEl>
                                        <p:attrNameLst>
                                          <p:attrName>style.visibility</p:attrName>
                                        </p:attrNameLst>
                                      </p:cBhvr>
                                      <p:to>
                                        <p:strVal val="visible"/>
                                      </p:to>
                                    </p:set>
                                    <p:animEffect transition="in" filter="wipe(left)">
                                      <p:cBhvr>
                                        <p:cTn id="81"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2" grpId="0" animBg="1"/>
      <p:bldP spid="18" grpId="0" animBg="1"/>
      <p:bldP spid="56" grpId="0"/>
      <p:bldP spid="58" grpId="0"/>
      <p:bldP spid="67" grpId="0"/>
      <p:bldP spid="69" grpId="0"/>
      <p:bldP spid="73" grpId="0"/>
      <p:bldP spid="75" grpId="0"/>
      <p:bldP spid="10" grpId="0" animBg="1"/>
      <p:bldP spid="78" grpId="0"/>
      <p:bldP spid="79" grpId="0"/>
      <p:bldP spid="80" grpId="0" animBg="1"/>
      <p:bldP spid="81" grpId="0" animBg="1"/>
      <p:bldP spid="82" grpId="0"/>
      <p:bldP spid="83" grpId="0"/>
      <p:bldP spid="8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1753235"/>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sz="1800">
                <a:solidFill>
                  <a:schemeClr val="bg1"/>
                </a:solidFill>
                <a:latin typeface="黑体" panose="02010609060101010101" charset="-122"/>
                <a:ea typeface="黑体" panose="02010609060101010101" charset="-122"/>
                <a:cs typeface="黑体" panose="02010609060101010101" charset="-122"/>
              </a:rPr>
              <a:t>首先确定游戏主流程功能，结合主流程功能分析出所需要的系统功能，根据项目技术需求对部分细节功能进行调整。整理各个功能</a:t>
            </a:r>
            <a:r>
              <a:rPr lang="en-US" altLang="zh-CN" sz="1800">
                <a:solidFill>
                  <a:schemeClr val="bg1"/>
                </a:solidFill>
                <a:latin typeface="黑体" panose="02010609060101010101" charset="-122"/>
                <a:ea typeface="黑体" panose="02010609060101010101" charset="-122"/>
                <a:cs typeface="黑体" panose="02010609060101010101" charset="-122"/>
              </a:rPr>
              <a:t>模块所需要的资源素材，完成对各个功能的UI制作，在保证功能完整的同时对UI界面进行美化。确定项目需要使用到的插件和工具，对插件的部分功能进行优化，以方便项目开发。对项目架构进行规划，对游戏各个功能模块进行划分，实现模块独立开发。最后对项目的数据模型进行补充完善，确定项目数据存储方式，并结合数据模型完成项目主流程开发。</a:t>
            </a:r>
            <a:endParaRPr lang="en-US" altLang="zh-CN" sz="1800">
              <a:solidFill>
                <a:schemeClr val="bg1"/>
              </a:solidFill>
              <a:latin typeface="黑体" panose="02010609060101010101" charset="-122"/>
              <a:ea typeface="黑体" panose="02010609060101010101" charset="-122"/>
              <a:cs typeface="黑体" panose="02010609060101010101" charset="-122"/>
            </a:endParaRPr>
          </a:p>
        </p:txBody>
      </p:sp>
      <p:sp>
        <p:nvSpPr>
          <p:cNvPr id="2" name="标题 1"/>
          <p:cNvSpPr>
            <a:spLocks noGrp="1"/>
          </p:cNvSpPr>
          <p:nvPr>
            <p:ph type="ctrTitle"/>
          </p:nvPr>
        </p:nvSpPr>
        <p:spPr/>
        <p:txBody>
          <a:bodyPr/>
          <a:lstStyle/>
          <a:p>
            <a:r>
              <a:rPr lang="zh-CN" altLang="en-US" dirty="0"/>
              <a:t>研究方法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总体思路</a:t>
            </a:r>
            <a:endParaRPr lang="zh-CN" altLang="en-US" dirty="0"/>
          </a:p>
        </p:txBody>
      </p:sp>
      <p:sp>
        <p:nvSpPr>
          <p:cNvPr id="44" name="Freeform 6"/>
          <p:cNvSpPr/>
          <p:nvPr/>
        </p:nvSpPr>
        <p:spPr bwMode="auto">
          <a:xfrm>
            <a:off x="4592826" y="2658124"/>
            <a:ext cx="899023" cy="1098531"/>
          </a:xfrm>
          <a:custGeom>
            <a:avLst/>
            <a:gdLst>
              <a:gd name="T0" fmla="*/ 45 w 154"/>
              <a:gd name="T1" fmla="*/ 188 h 188"/>
              <a:gd name="T2" fmla="*/ 154 w 154"/>
              <a:gd name="T3" fmla="*/ 0 h 188"/>
              <a:gd name="T4" fmla="*/ 0 w 154"/>
              <a:gd name="T5" fmla="*/ 109 h 188"/>
              <a:gd name="T6" fmla="*/ 45 w 154"/>
              <a:gd name="T7" fmla="*/ 188 h 188"/>
            </a:gdLst>
            <a:ahLst/>
            <a:cxnLst>
              <a:cxn ang="0">
                <a:pos x="T0" y="T1"/>
              </a:cxn>
              <a:cxn ang="0">
                <a:pos x="T2" y="T3"/>
              </a:cxn>
              <a:cxn ang="0">
                <a:pos x="T4" y="T5"/>
              </a:cxn>
              <a:cxn ang="0">
                <a:pos x="T6" y="T7"/>
              </a:cxn>
            </a:cxnLst>
            <a:rect l="0" t="0" r="r" b="b"/>
            <a:pathLst>
              <a:path w="154" h="188">
                <a:moveTo>
                  <a:pt x="45" y="188"/>
                </a:moveTo>
                <a:cubicBezTo>
                  <a:pt x="154" y="0"/>
                  <a:pt x="154" y="0"/>
                  <a:pt x="154" y="0"/>
                </a:cubicBezTo>
                <a:cubicBezTo>
                  <a:pt x="87" y="9"/>
                  <a:pt x="30" y="51"/>
                  <a:pt x="0" y="109"/>
                </a:cubicBezTo>
                <a:lnTo>
                  <a:pt x="45" y="18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5" name="Freeform 7"/>
          <p:cNvSpPr/>
          <p:nvPr/>
        </p:nvSpPr>
        <p:spPr bwMode="auto">
          <a:xfrm>
            <a:off x="5346527" y="2645808"/>
            <a:ext cx="1268484" cy="463058"/>
          </a:xfrm>
          <a:custGeom>
            <a:avLst/>
            <a:gdLst>
              <a:gd name="T0" fmla="*/ 45 w 217"/>
              <a:gd name="T1" fmla="*/ 0 h 79"/>
              <a:gd name="T2" fmla="*/ 0 w 217"/>
              <a:gd name="T3" fmla="*/ 79 h 79"/>
              <a:gd name="T4" fmla="*/ 217 w 217"/>
              <a:gd name="T5" fmla="*/ 79 h 79"/>
              <a:gd name="T6" fmla="*/ 54 w 217"/>
              <a:gd name="T7" fmla="*/ 0 h 79"/>
              <a:gd name="T8" fmla="*/ 45 w 217"/>
              <a:gd name="T9" fmla="*/ 0 h 79"/>
            </a:gdLst>
            <a:ahLst/>
            <a:cxnLst>
              <a:cxn ang="0">
                <a:pos x="T0" y="T1"/>
              </a:cxn>
              <a:cxn ang="0">
                <a:pos x="T2" y="T3"/>
              </a:cxn>
              <a:cxn ang="0">
                <a:pos x="T4" y="T5"/>
              </a:cxn>
              <a:cxn ang="0">
                <a:pos x="T6" y="T7"/>
              </a:cxn>
              <a:cxn ang="0">
                <a:pos x="T8" y="T9"/>
              </a:cxn>
            </a:cxnLst>
            <a:rect l="0" t="0" r="r" b="b"/>
            <a:pathLst>
              <a:path w="217" h="79">
                <a:moveTo>
                  <a:pt x="45" y="0"/>
                </a:moveTo>
                <a:cubicBezTo>
                  <a:pt x="0" y="79"/>
                  <a:pt x="0" y="79"/>
                  <a:pt x="0" y="79"/>
                </a:cubicBezTo>
                <a:cubicBezTo>
                  <a:pt x="217" y="79"/>
                  <a:pt x="217" y="79"/>
                  <a:pt x="217" y="79"/>
                </a:cubicBezTo>
                <a:cubicBezTo>
                  <a:pt x="179" y="31"/>
                  <a:pt x="120" y="0"/>
                  <a:pt x="54" y="0"/>
                </a:cubicBezTo>
                <a:cubicBezTo>
                  <a:pt x="51" y="0"/>
                  <a:pt x="48" y="0"/>
                  <a:pt x="45"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6" name="Freeform 8"/>
          <p:cNvSpPr/>
          <p:nvPr/>
        </p:nvSpPr>
        <p:spPr bwMode="auto">
          <a:xfrm>
            <a:off x="6147027" y="3207389"/>
            <a:ext cx="719217" cy="1100995"/>
          </a:xfrm>
          <a:custGeom>
            <a:avLst/>
            <a:gdLst>
              <a:gd name="T0" fmla="*/ 108 w 123"/>
              <a:gd name="T1" fmla="*/ 188 h 188"/>
              <a:gd name="T2" fmla="*/ 123 w 123"/>
              <a:gd name="T3" fmla="*/ 111 h 188"/>
              <a:gd name="T4" fmla="*/ 91 w 123"/>
              <a:gd name="T5" fmla="*/ 0 h 188"/>
              <a:gd name="T6" fmla="*/ 0 w 123"/>
              <a:gd name="T7" fmla="*/ 0 h 188"/>
              <a:gd name="T8" fmla="*/ 108 w 123"/>
              <a:gd name="T9" fmla="*/ 188 h 188"/>
            </a:gdLst>
            <a:ahLst/>
            <a:cxnLst>
              <a:cxn ang="0">
                <a:pos x="T0" y="T1"/>
              </a:cxn>
              <a:cxn ang="0">
                <a:pos x="T2" y="T3"/>
              </a:cxn>
              <a:cxn ang="0">
                <a:pos x="T4" y="T5"/>
              </a:cxn>
              <a:cxn ang="0">
                <a:pos x="T6" y="T7"/>
              </a:cxn>
              <a:cxn ang="0">
                <a:pos x="T8" y="T9"/>
              </a:cxn>
            </a:cxnLst>
            <a:rect l="0" t="0" r="r" b="b"/>
            <a:pathLst>
              <a:path w="123" h="188">
                <a:moveTo>
                  <a:pt x="108" y="188"/>
                </a:moveTo>
                <a:cubicBezTo>
                  <a:pt x="118" y="164"/>
                  <a:pt x="123" y="138"/>
                  <a:pt x="123" y="111"/>
                </a:cubicBezTo>
                <a:cubicBezTo>
                  <a:pt x="123" y="70"/>
                  <a:pt x="112" y="32"/>
                  <a:pt x="91" y="0"/>
                </a:cubicBezTo>
                <a:cubicBezTo>
                  <a:pt x="0" y="0"/>
                  <a:pt x="0" y="0"/>
                  <a:pt x="0" y="0"/>
                </a:cubicBezTo>
                <a:lnTo>
                  <a:pt x="108" y="18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9"/>
          <p:cNvSpPr/>
          <p:nvPr/>
        </p:nvSpPr>
        <p:spPr bwMode="auto">
          <a:xfrm>
            <a:off x="5831753" y="3951237"/>
            <a:ext cx="901485" cy="1100995"/>
          </a:xfrm>
          <a:custGeom>
            <a:avLst/>
            <a:gdLst>
              <a:gd name="T0" fmla="*/ 108 w 154"/>
              <a:gd name="T1" fmla="*/ 0 h 188"/>
              <a:gd name="T2" fmla="*/ 0 w 154"/>
              <a:gd name="T3" fmla="*/ 188 h 188"/>
              <a:gd name="T4" fmla="*/ 154 w 154"/>
              <a:gd name="T5" fmla="*/ 79 h 188"/>
              <a:gd name="T6" fmla="*/ 108 w 154"/>
              <a:gd name="T7" fmla="*/ 0 h 188"/>
            </a:gdLst>
            <a:ahLst/>
            <a:cxnLst>
              <a:cxn ang="0">
                <a:pos x="T0" y="T1"/>
              </a:cxn>
              <a:cxn ang="0">
                <a:pos x="T2" y="T3"/>
              </a:cxn>
              <a:cxn ang="0">
                <a:pos x="T4" y="T5"/>
              </a:cxn>
              <a:cxn ang="0">
                <a:pos x="T6" y="T7"/>
              </a:cxn>
            </a:cxnLst>
            <a:rect l="0" t="0" r="r" b="b"/>
            <a:pathLst>
              <a:path w="154" h="188">
                <a:moveTo>
                  <a:pt x="108" y="0"/>
                </a:moveTo>
                <a:cubicBezTo>
                  <a:pt x="0" y="188"/>
                  <a:pt x="0" y="188"/>
                  <a:pt x="0" y="188"/>
                </a:cubicBezTo>
                <a:cubicBezTo>
                  <a:pt x="67" y="179"/>
                  <a:pt x="124" y="137"/>
                  <a:pt x="154" y="79"/>
                </a:cubicBezTo>
                <a:lnTo>
                  <a:pt x="108"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8" name="Freeform 10"/>
          <p:cNvSpPr/>
          <p:nvPr/>
        </p:nvSpPr>
        <p:spPr bwMode="auto">
          <a:xfrm>
            <a:off x="4708592" y="4601488"/>
            <a:ext cx="1268484" cy="460596"/>
          </a:xfrm>
          <a:custGeom>
            <a:avLst/>
            <a:gdLst>
              <a:gd name="T0" fmla="*/ 171 w 217"/>
              <a:gd name="T1" fmla="*/ 79 h 79"/>
              <a:gd name="T2" fmla="*/ 217 w 217"/>
              <a:gd name="T3" fmla="*/ 0 h 79"/>
              <a:gd name="T4" fmla="*/ 0 w 217"/>
              <a:gd name="T5" fmla="*/ 0 h 79"/>
              <a:gd name="T6" fmla="*/ 163 w 217"/>
              <a:gd name="T7" fmla="*/ 79 h 79"/>
              <a:gd name="T8" fmla="*/ 171 w 217"/>
              <a:gd name="T9" fmla="*/ 79 h 79"/>
            </a:gdLst>
            <a:ahLst/>
            <a:cxnLst>
              <a:cxn ang="0">
                <a:pos x="T0" y="T1"/>
              </a:cxn>
              <a:cxn ang="0">
                <a:pos x="T2" y="T3"/>
              </a:cxn>
              <a:cxn ang="0">
                <a:pos x="T4" y="T5"/>
              </a:cxn>
              <a:cxn ang="0">
                <a:pos x="T6" y="T7"/>
              </a:cxn>
              <a:cxn ang="0">
                <a:pos x="T8" y="T9"/>
              </a:cxn>
            </a:cxnLst>
            <a:rect l="0" t="0" r="r" b="b"/>
            <a:pathLst>
              <a:path w="217" h="79">
                <a:moveTo>
                  <a:pt x="171" y="79"/>
                </a:moveTo>
                <a:cubicBezTo>
                  <a:pt x="217" y="0"/>
                  <a:pt x="217" y="0"/>
                  <a:pt x="217" y="0"/>
                </a:cubicBezTo>
                <a:cubicBezTo>
                  <a:pt x="0" y="0"/>
                  <a:pt x="0" y="0"/>
                  <a:pt x="0" y="0"/>
                </a:cubicBezTo>
                <a:cubicBezTo>
                  <a:pt x="38" y="48"/>
                  <a:pt x="97" y="79"/>
                  <a:pt x="163" y="79"/>
                </a:cubicBezTo>
                <a:cubicBezTo>
                  <a:pt x="166" y="79"/>
                  <a:pt x="168" y="79"/>
                  <a:pt x="171" y="7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9" name="Freeform 11"/>
          <p:cNvSpPr/>
          <p:nvPr/>
        </p:nvSpPr>
        <p:spPr bwMode="auto">
          <a:xfrm>
            <a:off x="4452432" y="3399509"/>
            <a:ext cx="724144" cy="1100995"/>
          </a:xfrm>
          <a:custGeom>
            <a:avLst/>
            <a:gdLst>
              <a:gd name="T0" fmla="*/ 15 w 124"/>
              <a:gd name="T1" fmla="*/ 0 h 188"/>
              <a:gd name="T2" fmla="*/ 0 w 124"/>
              <a:gd name="T3" fmla="*/ 78 h 188"/>
              <a:gd name="T4" fmla="*/ 32 w 124"/>
              <a:gd name="T5" fmla="*/ 188 h 188"/>
              <a:gd name="T6" fmla="*/ 124 w 124"/>
              <a:gd name="T7" fmla="*/ 188 h 188"/>
              <a:gd name="T8" fmla="*/ 15 w 124"/>
              <a:gd name="T9" fmla="*/ 0 h 188"/>
            </a:gdLst>
            <a:ahLst/>
            <a:cxnLst>
              <a:cxn ang="0">
                <a:pos x="T0" y="T1"/>
              </a:cxn>
              <a:cxn ang="0">
                <a:pos x="T2" y="T3"/>
              </a:cxn>
              <a:cxn ang="0">
                <a:pos x="T4" y="T5"/>
              </a:cxn>
              <a:cxn ang="0">
                <a:pos x="T6" y="T7"/>
              </a:cxn>
              <a:cxn ang="0">
                <a:pos x="T8" y="T9"/>
              </a:cxn>
            </a:cxnLst>
            <a:rect l="0" t="0" r="r" b="b"/>
            <a:pathLst>
              <a:path w="124" h="188">
                <a:moveTo>
                  <a:pt x="15" y="0"/>
                </a:moveTo>
                <a:cubicBezTo>
                  <a:pt x="6" y="24"/>
                  <a:pt x="0" y="50"/>
                  <a:pt x="0" y="78"/>
                </a:cubicBezTo>
                <a:cubicBezTo>
                  <a:pt x="0" y="118"/>
                  <a:pt x="12" y="156"/>
                  <a:pt x="32" y="188"/>
                </a:cubicBezTo>
                <a:cubicBezTo>
                  <a:pt x="124" y="188"/>
                  <a:pt x="124" y="188"/>
                  <a:pt x="124" y="188"/>
                </a:cubicBezTo>
                <a:lnTo>
                  <a:pt x="15"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4" name="组合 53"/>
          <p:cNvGrpSpPr/>
          <p:nvPr/>
        </p:nvGrpSpPr>
        <p:grpSpPr>
          <a:xfrm>
            <a:off x="1287158" y="1910477"/>
            <a:ext cx="2652729" cy="1373053"/>
            <a:chOff x="1287158" y="2395276"/>
            <a:chExt cx="2652729" cy="1373053"/>
          </a:xfrm>
        </p:grpSpPr>
        <p:sp>
          <p:nvSpPr>
            <p:cNvPr id="66" name="文本框 65"/>
            <p:cNvSpPr txBox="1"/>
            <p:nvPr/>
          </p:nvSpPr>
          <p:spPr>
            <a:xfrm>
              <a:off x="1287158" y="2395276"/>
              <a:ext cx="2389491" cy="368300"/>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cs typeface="Arial" panose="020B0604020202020204" pitchFamily="34" charset="0"/>
                </a:rPr>
                <a:t>01. </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绪论</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8" name="文本框 67"/>
            <p:cNvSpPr txBox="1"/>
            <p:nvPr/>
          </p:nvSpPr>
          <p:spPr>
            <a:xfrm>
              <a:off x="1287159" y="2730739"/>
              <a:ext cx="2652728" cy="1037590"/>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交代该课题研究的意义与目的，对相关案例进行总结与分析，提出本课题的创新性并阐述课题主要工作</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3" name="组合 52"/>
          <p:cNvGrpSpPr/>
          <p:nvPr/>
        </p:nvGrpSpPr>
        <p:grpSpPr>
          <a:xfrm>
            <a:off x="1287158" y="3431276"/>
            <a:ext cx="2652729" cy="1136198"/>
            <a:chOff x="1287158" y="3709792"/>
            <a:chExt cx="2652729" cy="1136198"/>
          </a:xfrm>
        </p:grpSpPr>
        <p:sp>
          <p:nvSpPr>
            <p:cNvPr id="71" name="文本框 70"/>
            <p:cNvSpPr txBox="1"/>
            <p:nvPr/>
          </p:nvSpPr>
          <p:spPr>
            <a:xfrm>
              <a:off x="1287158" y="3709792"/>
              <a:ext cx="2389491" cy="368300"/>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cs typeface="Arial" panose="020B0604020202020204" pitchFamily="34" charset="0"/>
                </a:rPr>
                <a:t>02. </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相关技术</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概述</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2" name="文本框 71"/>
            <p:cNvSpPr txBox="1"/>
            <p:nvPr/>
          </p:nvSpPr>
          <p:spPr>
            <a:xfrm>
              <a:off x="1287159" y="4045255"/>
              <a:ext cx="2652728"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对本项目开发环境以及引擎的相关知识进行详细介绍，展示项目中使用插件等工具。</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2" name="组合 51"/>
          <p:cNvGrpSpPr/>
          <p:nvPr/>
        </p:nvGrpSpPr>
        <p:grpSpPr>
          <a:xfrm>
            <a:off x="1287158" y="4952075"/>
            <a:ext cx="2652729" cy="1136198"/>
            <a:chOff x="1287158" y="5230591"/>
            <a:chExt cx="2652729" cy="1136198"/>
          </a:xfrm>
        </p:grpSpPr>
        <p:sp>
          <p:nvSpPr>
            <p:cNvPr id="73" name="文本框 72"/>
            <p:cNvSpPr txBox="1"/>
            <p:nvPr/>
          </p:nvSpPr>
          <p:spPr>
            <a:xfrm>
              <a:off x="1287158" y="5230591"/>
              <a:ext cx="2389491" cy="368300"/>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cs typeface="Arial" panose="020B0604020202020204" pitchFamily="34" charset="0"/>
                </a:rPr>
                <a:t>03. </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游戏需求</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分析</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4" name="文本框 73"/>
            <p:cNvSpPr txBox="1"/>
            <p:nvPr/>
          </p:nvSpPr>
          <p:spPr>
            <a:xfrm>
              <a:off x="1287159" y="5566054"/>
              <a:ext cx="2652728"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对本项目进行综合性的可行性分析，判断项目实现风险及难度。</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75" name="组合 74"/>
          <p:cNvGrpSpPr/>
          <p:nvPr/>
        </p:nvGrpSpPr>
        <p:grpSpPr>
          <a:xfrm>
            <a:off x="7378790" y="1910477"/>
            <a:ext cx="2652729" cy="899978"/>
            <a:chOff x="1287158" y="2395276"/>
            <a:chExt cx="2652729" cy="899978"/>
          </a:xfrm>
        </p:grpSpPr>
        <p:sp>
          <p:nvSpPr>
            <p:cNvPr id="76" name="文本框 75"/>
            <p:cNvSpPr txBox="1"/>
            <p:nvPr/>
          </p:nvSpPr>
          <p:spPr>
            <a:xfrm>
              <a:off x="1287158" y="2395276"/>
              <a:ext cx="2389491" cy="368300"/>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cs typeface="Arial" panose="020B0604020202020204" pitchFamily="34" charset="0"/>
                </a:rPr>
                <a:t>04. </a:t>
              </a:r>
              <a:r>
                <a:rPr lang="zh-CN" altLang="en-US" dirty="0">
                  <a:latin typeface="华文细黑" panose="02010600040101010101" pitchFamily="2" charset="-122"/>
                  <a:ea typeface="华文细黑" panose="02010600040101010101" pitchFamily="2" charset="-122"/>
                  <a:cs typeface="Arial" panose="020B0604020202020204" pitchFamily="34" charset="0"/>
                </a:rPr>
                <a:t>游戏设计</a:t>
              </a:r>
              <a:endParaRPr lang="zh-CN" altLang="en-US" dirty="0">
                <a:latin typeface="华文细黑" panose="02010600040101010101" pitchFamily="2" charset="-122"/>
                <a:ea typeface="华文细黑" panose="02010600040101010101" pitchFamily="2" charset="-122"/>
                <a:cs typeface="Arial" panose="020B0604020202020204" pitchFamily="34" charset="0"/>
              </a:endParaRPr>
            </a:p>
          </p:txBody>
        </p:sp>
        <p:sp>
          <p:nvSpPr>
            <p:cNvPr id="77" name="文本框 76"/>
            <p:cNvSpPr txBox="1"/>
            <p:nvPr/>
          </p:nvSpPr>
          <p:spPr>
            <a:xfrm>
              <a:off x="1287159" y="2730739"/>
              <a:ext cx="2652728" cy="56451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对本项目中各个功能模块进行分析设计</a:t>
              </a:r>
              <a:r>
                <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endParaRPr lang="zh-CN" altLang="en-US"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78" name="组合 77"/>
          <p:cNvGrpSpPr/>
          <p:nvPr/>
        </p:nvGrpSpPr>
        <p:grpSpPr>
          <a:xfrm>
            <a:off x="7378790" y="3431276"/>
            <a:ext cx="2652729" cy="1136198"/>
            <a:chOff x="1287158" y="3709792"/>
            <a:chExt cx="2652729" cy="1136198"/>
          </a:xfrm>
        </p:grpSpPr>
        <p:sp>
          <p:nvSpPr>
            <p:cNvPr id="79" name="文本框 78"/>
            <p:cNvSpPr txBox="1"/>
            <p:nvPr/>
          </p:nvSpPr>
          <p:spPr>
            <a:xfrm>
              <a:off x="1287158" y="3709792"/>
              <a:ext cx="2389491" cy="368300"/>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cs typeface="Arial" panose="020B0604020202020204" pitchFamily="34" charset="0"/>
                </a:rPr>
                <a:t>05. </a:t>
              </a:r>
              <a:r>
                <a:rPr lang="zh-CN" altLang="en-US" dirty="0">
                  <a:latin typeface="华文细黑" panose="02010600040101010101" pitchFamily="2" charset="-122"/>
                  <a:ea typeface="华文细黑" panose="02010600040101010101" pitchFamily="2" charset="-122"/>
                  <a:cs typeface="Arial" panose="020B0604020202020204" pitchFamily="34" charset="0"/>
                </a:rPr>
                <a:t>游戏实现</a:t>
              </a:r>
              <a:endParaRPr lang="zh-CN" altLang="en-US" dirty="0">
                <a:latin typeface="华文细黑" panose="02010600040101010101" pitchFamily="2" charset="-122"/>
                <a:ea typeface="华文细黑" panose="02010600040101010101" pitchFamily="2" charset="-122"/>
                <a:cs typeface="Arial" panose="020B0604020202020204" pitchFamily="34" charset="0"/>
              </a:endParaRPr>
            </a:p>
          </p:txBody>
        </p:sp>
        <p:sp>
          <p:nvSpPr>
            <p:cNvPr id="80" name="文本框 79"/>
            <p:cNvSpPr txBox="1"/>
            <p:nvPr/>
          </p:nvSpPr>
          <p:spPr>
            <a:xfrm>
              <a:off x="1287159" y="4045255"/>
              <a:ext cx="2652728"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对本项目中所需要制作的UI及功能进行实现，展示项目逻辑代码与逻辑思路。</a:t>
              </a:r>
              <a:endPar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81" name="组合 80"/>
          <p:cNvGrpSpPr/>
          <p:nvPr/>
        </p:nvGrpSpPr>
        <p:grpSpPr>
          <a:xfrm>
            <a:off x="7378790" y="4952075"/>
            <a:ext cx="2652729" cy="1136198"/>
            <a:chOff x="1287158" y="5230591"/>
            <a:chExt cx="2652729" cy="1136198"/>
          </a:xfrm>
        </p:grpSpPr>
        <p:sp>
          <p:nvSpPr>
            <p:cNvPr id="82" name="文本框 81"/>
            <p:cNvSpPr txBox="1"/>
            <p:nvPr/>
          </p:nvSpPr>
          <p:spPr>
            <a:xfrm>
              <a:off x="1287158" y="5230591"/>
              <a:ext cx="2389491" cy="368300"/>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cs typeface="Arial" panose="020B0604020202020204" pitchFamily="34" charset="0"/>
                </a:rPr>
                <a:t>06. </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测试结果</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与分析</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1287159" y="5566054"/>
              <a:ext cx="2652728" cy="800735"/>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对项目进行测试，逐步列出测试期望及测试结果，并对测试结果进行分析与总结。</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84" name="文本框 83"/>
          <p:cNvSpPr txBox="1"/>
          <p:nvPr/>
        </p:nvSpPr>
        <p:spPr>
          <a:xfrm>
            <a:off x="4910379" y="3262312"/>
            <a:ext cx="1498082" cy="1198880"/>
          </a:xfrm>
          <a:prstGeom prst="rect">
            <a:avLst/>
          </a:prstGeom>
          <a:noFill/>
        </p:spPr>
        <p:txBody>
          <a:bodyPr wrap="square" rtlCol="0">
            <a:spAutoFit/>
          </a:bodyPr>
          <a:lstStyle/>
          <a:p>
            <a:pPr algn="ctr"/>
            <a:r>
              <a:rPr lang="zh-CN" altLang="en-US" sz="3600"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论文结构</a:t>
            </a:r>
            <a:endParaRPr lang="zh-CN" altLang="en-US" sz="36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9" name="文本框 38"/>
          <p:cNvSpPr txBox="1"/>
          <p:nvPr/>
        </p:nvSpPr>
        <p:spPr>
          <a:xfrm>
            <a:off x="4669288" y="3052067"/>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0" name="文本框 39"/>
          <p:cNvSpPr txBox="1"/>
          <p:nvPr/>
        </p:nvSpPr>
        <p:spPr>
          <a:xfrm>
            <a:off x="4544197" y="4062501"/>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1" name="文本框 40"/>
          <p:cNvSpPr txBox="1"/>
          <p:nvPr/>
        </p:nvSpPr>
        <p:spPr>
          <a:xfrm>
            <a:off x="5289791" y="4647120"/>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2" name="文本框 41"/>
          <p:cNvSpPr txBox="1"/>
          <p:nvPr/>
        </p:nvSpPr>
        <p:spPr>
          <a:xfrm>
            <a:off x="6189843" y="4255891"/>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3" name="文本框 42"/>
          <p:cNvSpPr txBox="1"/>
          <p:nvPr/>
        </p:nvSpPr>
        <p:spPr>
          <a:xfrm>
            <a:off x="6318361" y="3300438"/>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05</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5531454" y="2705693"/>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06</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pic>
        <p:nvPicPr>
          <p:cNvPr id="5" name="图片 4" descr="10cb7d7b3a9119036e0ce90bc488d28"/>
          <p:cNvPicPr>
            <a:picLocks noChangeAspect="1"/>
          </p:cNvPicPr>
          <p:nvPr/>
        </p:nvPicPr>
        <p:blipFill>
          <a:blip r:embed="rId1"/>
          <a:stretch>
            <a:fillRect/>
          </a:stretch>
        </p:blipFill>
        <p:spPr>
          <a:xfrm>
            <a:off x="10614660" y="5280660"/>
            <a:ext cx="1577340" cy="1577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2" fill="hold" grpId="0" nodeType="withEffect">
                                  <p:stCondLst>
                                    <p:cond delay="5000"/>
                                  </p:stCondLst>
                                  <p:childTnLst>
                                    <p:set>
                                      <p:cBhvr>
                                        <p:cTn id="9" dur="1" fill="hold">
                                          <p:stCondLst>
                                            <p:cond delay="0"/>
                                          </p:stCondLst>
                                        </p:cTn>
                                        <p:tgtEl>
                                          <p:spTgt spid="45"/>
                                        </p:tgtEl>
                                        <p:attrNameLst>
                                          <p:attrName>style.visibility</p:attrName>
                                        </p:attrNameLst>
                                      </p:cBhvr>
                                      <p:to>
                                        <p:strVal val="visible"/>
                                      </p:to>
                                    </p:set>
                                    <p:animEffect transition="in" filter="wipe(right)">
                                      <p:cBhvr>
                                        <p:cTn id="10" dur="500"/>
                                        <p:tgtEl>
                                          <p:spTgt spid="45"/>
                                        </p:tgtEl>
                                      </p:cBhvr>
                                    </p:animEffect>
                                  </p:childTnLst>
                                </p:cTn>
                              </p:par>
                              <p:par>
                                <p:cTn id="11" presetID="22" presetClass="entr" presetSubtype="4" fill="hold" grpId="0" nodeType="withEffect">
                                  <p:stCondLst>
                                    <p:cond delay="4500"/>
                                  </p:stCondLst>
                                  <p:childTnLst>
                                    <p:set>
                                      <p:cBhvr>
                                        <p:cTn id="12" dur="1" fill="hold">
                                          <p:stCondLst>
                                            <p:cond delay="0"/>
                                          </p:stCondLst>
                                        </p:cTn>
                                        <p:tgtEl>
                                          <p:spTgt spid="46"/>
                                        </p:tgtEl>
                                        <p:attrNameLst>
                                          <p:attrName>style.visibility</p:attrName>
                                        </p:attrNameLst>
                                      </p:cBhvr>
                                      <p:to>
                                        <p:strVal val="visible"/>
                                      </p:to>
                                    </p:set>
                                    <p:animEffect transition="in" filter="wipe(down)">
                                      <p:cBhvr>
                                        <p:cTn id="13" dur="500"/>
                                        <p:tgtEl>
                                          <p:spTgt spid="46"/>
                                        </p:tgtEl>
                                      </p:cBhvr>
                                    </p:animEffect>
                                  </p:childTnLst>
                                </p:cTn>
                              </p:par>
                              <p:par>
                                <p:cTn id="14" presetID="22" presetClass="entr" presetSubtype="8" fill="hold" grpId="0" nodeType="withEffect">
                                  <p:stCondLst>
                                    <p:cond delay="400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par>
                                <p:cTn id="17" presetID="22" presetClass="entr" presetSubtype="8" fill="hold" grpId="0" nodeType="withEffect">
                                  <p:stCondLst>
                                    <p:cond delay="350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par>
                                <p:cTn id="20" presetID="22" presetClass="entr" presetSubtype="1" fill="hold" grpId="0" nodeType="withEffect">
                                  <p:stCondLst>
                                    <p:cond delay="300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500"/>
                                        <p:tgtEl>
                                          <p:spTgt spid="49"/>
                                        </p:tgtEl>
                                      </p:cBhvr>
                                    </p:animEffect>
                                  </p:childTnLst>
                                </p:cTn>
                              </p:par>
                              <p:par>
                                <p:cTn id="23" presetID="53" presetClass="entr" presetSubtype="16" fill="hold" grpId="0" nodeType="withEffect">
                                  <p:stCondLst>
                                    <p:cond delay="550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par>
                                <p:cTn id="28" presetID="53" presetClass="entr" presetSubtype="16" fill="hold" grpId="0" nodeType="withEffect">
                                  <p:stCondLst>
                                    <p:cond delay="55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grpId="0" nodeType="withEffect">
                                  <p:stCondLst>
                                    <p:cond delay="550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childTnLst>
                                </p:cTn>
                              </p:par>
                              <p:par>
                                <p:cTn id="38" presetID="53" presetClass="entr" presetSubtype="16" fill="hold" grpId="0" nodeType="withEffect">
                                  <p:stCondLst>
                                    <p:cond delay="550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par>
                                <p:cTn id="43" presetID="53" presetClass="entr" presetSubtype="16" fill="hold" grpId="0" nodeType="withEffect">
                                  <p:stCondLst>
                                    <p:cond delay="550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par>
                                <p:cTn id="48" presetID="53" presetClass="entr" presetSubtype="16" fill="hold" grpId="0" nodeType="withEffect">
                                  <p:stCondLst>
                                    <p:cond delay="550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par>
                                <p:cTn id="53" presetID="42" presetClass="entr" presetSubtype="0" fill="hold" nodeType="withEffect">
                                  <p:stCondLst>
                                    <p:cond delay="600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000"/>
                                        <p:tgtEl>
                                          <p:spTgt spid="54"/>
                                        </p:tgtEl>
                                      </p:cBhvr>
                                    </p:animEffect>
                                    <p:anim calcmode="lin" valueType="num">
                                      <p:cBhvr>
                                        <p:cTn id="56" dur="1000" fill="hold"/>
                                        <p:tgtEl>
                                          <p:spTgt spid="54"/>
                                        </p:tgtEl>
                                        <p:attrNameLst>
                                          <p:attrName>ppt_x</p:attrName>
                                        </p:attrNameLst>
                                      </p:cBhvr>
                                      <p:tavLst>
                                        <p:tav tm="0">
                                          <p:val>
                                            <p:strVal val="#ppt_x"/>
                                          </p:val>
                                        </p:tav>
                                        <p:tav tm="100000">
                                          <p:val>
                                            <p:strVal val="#ppt_x"/>
                                          </p:val>
                                        </p:tav>
                                      </p:tavLst>
                                    </p:anim>
                                    <p:anim calcmode="lin" valueType="num">
                                      <p:cBhvr>
                                        <p:cTn id="57" dur="1000" fill="hold"/>
                                        <p:tgtEl>
                                          <p:spTgt spid="5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650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700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1000"/>
                                        <p:tgtEl>
                                          <p:spTgt spid="52"/>
                                        </p:tgtEl>
                                      </p:cBhvr>
                                    </p:animEffect>
                                    <p:anim calcmode="lin" valueType="num">
                                      <p:cBhvr>
                                        <p:cTn id="66" dur="1000" fill="hold"/>
                                        <p:tgtEl>
                                          <p:spTgt spid="52"/>
                                        </p:tgtEl>
                                        <p:attrNameLst>
                                          <p:attrName>ppt_x</p:attrName>
                                        </p:attrNameLst>
                                      </p:cBhvr>
                                      <p:tavLst>
                                        <p:tav tm="0">
                                          <p:val>
                                            <p:strVal val="#ppt_x"/>
                                          </p:val>
                                        </p:tav>
                                        <p:tav tm="100000">
                                          <p:val>
                                            <p:strVal val="#ppt_x"/>
                                          </p:val>
                                        </p:tav>
                                      </p:tavLst>
                                    </p:anim>
                                    <p:anim calcmode="lin" valueType="num">
                                      <p:cBhvr>
                                        <p:cTn id="67" dur="1000" fill="hold"/>
                                        <p:tgtEl>
                                          <p:spTgt spid="52"/>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800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1000"/>
                                        <p:tgtEl>
                                          <p:spTgt spid="75"/>
                                        </p:tgtEl>
                                      </p:cBhvr>
                                    </p:animEffect>
                                    <p:anim calcmode="lin" valueType="num">
                                      <p:cBhvr>
                                        <p:cTn id="71" dur="1000" fill="hold"/>
                                        <p:tgtEl>
                                          <p:spTgt spid="75"/>
                                        </p:tgtEl>
                                        <p:attrNameLst>
                                          <p:attrName>ppt_x</p:attrName>
                                        </p:attrNameLst>
                                      </p:cBhvr>
                                      <p:tavLst>
                                        <p:tav tm="0">
                                          <p:val>
                                            <p:strVal val="#ppt_x"/>
                                          </p:val>
                                        </p:tav>
                                        <p:tav tm="100000">
                                          <p:val>
                                            <p:strVal val="#ppt_x"/>
                                          </p:val>
                                        </p:tav>
                                      </p:tavLst>
                                    </p:anim>
                                    <p:anim calcmode="lin" valueType="num">
                                      <p:cBhvr>
                                        <p:cTn id="72" dur="1000" fill="hold"/>
                                        <p:tgtEl>
                                          <p:spTgt spid="7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850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1000"/>
                                        <p:tgtEl>
                                          <p:spTgt spid="78"/>
                                        </p:tgtEl>
                                      </p:cBhvr>
                                    </p:animEffect>
                                    <p:anim calcmode="lin" valueType="num">
                                      <p:cBhvr>
                                        <p:cTn id="76" dur="1000" fill="hold"/>
                                        <p:tgtEl>
                                          <p:spTgt spid="78"/>
                                        </p:tgtEl>
                                        <p:attrNameLst>
                                          <p:attrName>ppt_x</p:attrName>
                                        </p:attrNameLst>
                                      </p:cBhvr>
                                      <p:tavLst>
                                        <p:tav tm="0">
                                          <p:val>
                                            <p:strVal val="#ppt_x"/>
                                          </p:val>
                                        </p:tav>
                                        <p:tav tm="100000">
                                          <p:val>
                                            <p:strVal val="#ppt_x"/>
                                          </p:val>
                                        </p:tav>
                                      </p:tavLst>
                                    </p:anim>
                                    <p:anim calcmode="lin" valueType="num">
                                      <p:cBhvr>
                                        <p:cTn id="77" dur="1000" fill="hold"/>
                                        <p:tgtEl>
                                          <p:spTgt spid="7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9000"/>
                                  </p:stCondLst>
                                  <p:childTnLst>
                                    <p:set>
                                      <p:cBhvr>
                                        <p:cTn id="79" dur="1" fill="hold">
                                          <p:stCondLst>
                                            <p:cond delay="0"/>
                                          </p:stCondLst>
                                        </p:cTn>
                                        <p:tgtEl>
                                          <p:spTgt spid="81"/>
                                        </p:tgtEl>
                                        <p:attrNameLst>
                                          <p:attrName>style.visibility</p:attrName>
                                        </p:attrNameLst>
                                      </p:cBhvr>
                                      <p:to>
                                        <p:strVal val="visible"/>
                                      </p:to>
                                    </p:set>
                                    <p:animEffect transition="in" filter="fade">
                                      <p:cBhvr>
                                        <p:cTn id="80" dur="1000"/>
                                        <p:tgtEl>
                                          <p:spTgt spid="81"/>
                                        </p:tgtEl>
                                      </p:cBhvr>
                                    </p:animEffect>
                                    <p:anim calcmode="lin" valueType="num">
                                      <p:cBhvr>
                                        <p:cTn id="81" dur="1000" fill="hold"/>
                                        <p:tgtEl>
                                          <p:spTgt spid="81"/>
                                        </p:tgtEl>
                                        <p:attrNameLst>
                                          <p:attrName>ppt_x</p:attrName>
                                        </p:attrNameLst>
                                      </p:cBhvr>
                                      <p:tavLst>
                                        <p:tav tm="0">
                                          <p:val>
                                            <p:strVal val="#ppt_x"/>
                                          </p:val>
                                        </p:tav>
                                        <p:tav tm="100000">
                                          <p:val>
                                            <p:strVal val="#ppt_x"/>
                                          </p:val>
                                        </p:tav>
                                      </p:tavLst>
                                    </p:anim>
                                    <p:anim calcmode="lin" valueType="num">
                                      <p:cBhvr>
                                        <p:cTn id="82" dur="1000" fill="hold"/>
                                        <p:tgtEl>
                                          <p:spTgt spid="81"/>
                                        </p:tgtEl>
                                        <p:attrNameLst>
                                          <p:attrName>ppt_y</p:attrName>
                                        </p:attrNameLst>
                                      </p:cBhvr>
                                      <p:tavLst>
                                        <p:tav tm="0">
                                          <p:val>
                                            <p:strVal val="#ppt_y+.1"/>
                                          </p:val>
                                        </p:tav>
                                        <p:tav tm="100000">
                                          <p:val>
                                            <p:strVal val="#ppt_y"/>
                                          </p:val>
                                        </p:tav>
                                      </p:tavLst>
                                    </p:anim>
                                  </p:childTnLst>
                                </p:cTn>
                              </p:par>
                              <p:par>
                                <p:cTn id="83" presetID="53" presetClass="entr" presetSubtype="16" fill="hold" grpId="0" nodeType="withEffect">
                                  <p:stCondLst>
                                    <p:cond delay="10000"/>
                                  </p:stCondLst>
                                  <p:childTnLst>
                                    <p:set>
                                      <p:cBhvr>
                                        <p:cTn id="84" dur="1" fill="hold">
                                          <p:stCondLst>
                                            <p:cond delay="0"/>
                                          </p:stCondLst>
                                        </p:cTn>
                                        <p:tgtEl>
                                          <p:spTgt spid="84"/>
                                        </p:tgtEl>
                                        <p:attrNameLst>
                                          <p:attrName>style.visibility</p:attrName>
                                        </p:attrNameLst>
                                      </p:cBhvr>
                                      <p:to>
                                        <p:strVal val="visible"/>
                                      </p:to>
                                    </p:set>
                                    <p:anim calcmode="lin" valueType="num">
                                      <p:cBhvr>
                                        <p:cTn id="85" dur="1000" fill="hold"/>
                                        <p:tgtEl>
                                          <p:spTgt spid="84"/>
                                        </p:tgtEl>
                                        <p:attrNameLst>
                                          <p:attrName>ppt_w</p:attrName>
                                        </p:attrNameLst>
                                      </p:cBhvr>
                                      <p:tavLst>
                                        <p:tav tm="0">
                                          <p:val>
                                            <p:fltVal val="0"/>
                                          </p:val>
                                        </p:tav>
                                        <p:tav tm="100000">
                                          <p:val>
                                            <p:strVal val="#ppt_w"/>
                                          </p:val>
                                        </p:tav>
                                      </p:tavLst>
                                    </p:anim>
                                    <p:anim calcmode="lin" valueType="num">
                                      <p:cBhvr>
                                        <p:cTn id="86" dur="1000" fill="hold"/>
                                        <p:tgtEl>
                                          <p:spTgt spid="84"/>
                                        </p:tgtEl>
                                        <p:attrNameLst>
                                          <p:attrName>ppt_h</p:attrName>
                                        </p:attrNameLst>
                                      </p:cBhvr>
                                      <p:tavLst>
                                        <p:tav tm="0">
                                          <p:val>
                                            <p:fltVal val="0"/>
                                          </p:val>
                                        </p:tav>
                                        <p:tav tm="100000">
                                          <p:val>
                                            <p:strVal val="#ppt_h"/>
                                          </p:val>
                                        </p:tav>
                                      </p:tavLst>
                                    </p:anim>
                                    <p:animEffect transition="in" filter="fade">
                                      <p:cBhvr>
                                        <p:cTn id="8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84" grpId="0"/>
      <p:bldP spid="39" grpId="0"/>
      <p:bldP spid="40" grpId="0"/>
      <p:bldP spid="41" grpId="0"/>
      <p:bldP spid="42" grpId="0"/>
      <p:bldP spid="43" grpId="0"/>
      <p:bldP spid="51" grpId="0"/>
    </p:bldLst>
  </p:timing>
</p:sld>
</file>

<file path=ppt/tags/tag1.xml><?xml version="1.0" encoding="utf-8"?>
<p:tagLst xmlns:p="http://schemas.openxmlformats.org/presentationml/2006/main">
  <p:tag name="KSO_WM_UNIT_TABLE_BEAUTIFY" val="smartTable{f5ea7c0c-5843-453f-972b-1e65b9cf4784}"/>
</p:tagLst>
</file>

<file path=ppt/tags/tag2.xml><?xml version="1.0" encoding="utf-8"?>
<p:tagLst xmlns:p="http://schemas.openxmlformats.org/presentationml/2006/main">
  <p:tag name="COMMONDATA" val="eyJoZGlkIjoiNGNkM2NhNjkwODgwYzU0N2NiNTYxYmFmYjUxYzg4ZTYifQ=="/>
</p:tagLst>
</file>

<file path=ppt/theme/theme1.xml><?xml version="1.0" encoding="utf-8"?>
<a:theme xmlns:a="http://schemas.openxmlformats.org/drawingml/2006/main" name="Office 主题">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5435</Words>
  <Application>WPS 演示</Application>
  <PresentationFormat>宽屏</PresentationFormat>
  <Paragraphs>510</Paragraphs>
  <Slides>33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6</vt:i4>
      </vt:variant>
      <vt:variant>
        <vt:lpstr>幻灯片标题</vt:lpstr>
      </vt:variant>
      <vt:variant>
        <vt:i4>33</vt:i4>
      </vt:variant>
    </vt:vector>
  </HeadingPairs>
  <TitlesOfParts>
    <vt:vector size="53" baseType="lpstr">
      <vt:lpstr>Arial</vt:lpstr>
      <vt:lpstr>宋体</vt:lpstr>
      <vt:lpstr>Wingdings</vt:lpstr>
      <vt:lpstr>微软雅黑</vt:lpstr>
      <vt:lpstr>华文细黑</vt:lpstr>
      <vt:lpstr>黑体</vt:lpstr>
      <vt:lpstr>汉仪颜楷简</vt:lpstr>
      <vt:lpstr>Raavi</vt:lpstr>
      <vt:lpstr>Segoe Print</vt:lpstr>
      <vt:lpstr>Calibri</vt:lpstr>
      <vt:lpstr>Arial Unicode MS</vt:lpstr>
      <vt:lpstr>Calibri Light</vt:lpstr>
      <vt:lpstr>Times New Roman</vt:lpstr>
      <vt:lpstr>Office 主题</vt:lpstr>
      <vt:lpstr>Visio.Drawing.15</vt:lpstr>
      <vt:lpstr>Visio.Drawing.15</vt:lpstr>
      <vt:lpstr>Visio.Drawing.15</vt:lpstr>
      <vt:lpstr>Visio.Drawing.15</vt:lpstr>
      <vt:lpstr>Visio.Drawing.15</vt:lpstr>
      <vt:lpstr>Visio.Drawing.15</vt:lpstr>
      <vt:lpstr>PowerPoint 演示文稿</vt:lpstr>
      <vt:lpstr>PowerPoint 演示文稿</vt:lpstr>
      <vt:lpstr>研究概述</vt:lpstr>
      <vt:lpstr>选题背景</vt:lpstr>
      <vt:lpstr>研究意义</vt:lpstr>
      <vt:lpstr>国内外相关研究进展</vt:lpstr>
      <vt:lpstr>主要贡献与创新</vt:lpstr>
      <vt:lpstr>研究方法</vt:lpstr>
      <vt:lpstr>总体思路</vt:lpstr>
      <vt:lpstr>具体方法</vt:lpstr>
      <vt:lpstr>研究方案的可行性</vt:lpstr>
      <vt:lpstr>研究方案的可行性</vt:lpstr>
      <vt:lpstr>研究过程</vt:lpstr>
      <vt:lpstr>商店模块用例图</vt:lpstr>
      <vt:lpstr>电脑UI用例图</vt:lpstr>
      <vt:lpstr>系统类图</vt:lpstr>
      <vt:lpstr>游戏主菜单设计</vt:lpstr>
      <vt:lpstr>游戏主菜单设计及实现</vt:lpstr>
      <vt:lpstr>游戏商店设计及实现</vt:lpstr>
      <vt:lpstr>游戏商店设计及实现</vt:lpstr>
      <vt:lpstr>游戏商店设计及实现</vt:lpstr>
      <vt:lpstr>游戏单位设计及实现</vt:lpstr>
      <vt:lpstr>游戏单位设计及实现</vt:lpstr>
      <vt:lpstr>游戏玩法设计及实现</vt:lpstr>
      <vt:lpstr>游戏玩法设计及实现</vt:lpstr>
      <vt:lpstr>游戏玩法设计及实现</vt:lpstr>
      <vt:lpstr>游戏玩法设计及实现</vt:lpstr>
      <vt:lpstr>项目演示</vt:lpstr>
      <vt:lpstr>结论建议</vt:lpstr>
      <vt:lpstr>可改进的建议与需求</vt:lpstr>
      <vt:lpstr>参考文献</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大老王</cp:lastModifiedBy>
  <cp:revision>63</cp:revision>
  <dcterms:created xsi:type="dcterms:W3CDTF">2016-04-18T02:22:00Z</dcterms:created>
  <dcterms:modified xsi:type="dcterms:W3CDTF">2022-05-12T15:42:31Z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53B748E9B0DF42C5B0F1E4537F485D9A</vt:lpwstr>
  </property>
</Properties>
</file>