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3"/>
  </p:handoutMasterIdLst>
  <p:sldIdLst>
    <p:sldId id="256" r:id="rId3"/>
    <p:sldId id="257" r:id="rId4"/>
    <p:sldId id="258" r:id="rId5"/>
    <p:sldId id="263" r:id="rId6"/>
    <p:sldId id="264" r:id="rId7"/>
    <p:sldId id="296" r:id="rId8"/>
    <p:sldId id="265" r:id="rId9"/>
    <p:sldId id="266" r:id="rId10"/>
    <p:sldId id="270" r:id="rId11"/>
    <p:sldId id="278" r:id="rId1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900" y="-2028"/>
      </p:cViewPr>
      <p:guideLst>
        <p:guide orient="horz" pos="1708"/>
        <p:guide pos="2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5108-8BFF-4174-BE17-647E715A3B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BC676-77D1-412B-B722-9B2E8208AE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8972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87A1-C04C-4EFB-9A93-30C236C276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AF83-65B5-485B-AF1D-3A0D808407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r="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18561"/>
          <a:stretch>
            <a:fillRect/>
          </a:stretch>
        </p:blipFill>
        <p:spPr>
          <a:xfrm>
            <a:off x="4169230" y="0"/>
            <a:ext cx="4974773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847" y="995416"/>
            <a:ext cx="4474028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毕设</a:t>
            </a:r>
            <a:r>
              <a:rPr lang="zh-CN" altLang="en-US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报告答辩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5441" y="2471683"/>
            <a:ext cx="456465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kumimoji="1" lang="en-US" altLang="zh-CN" sz="2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j2EE</a:t>
            </a:r>
            <a:r>
              <a:rPr kumimoji="1" lang="zh-CN" altLang="en-US" sz="2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技术</a:t>
            </a:r>
            <a:r>
              <a:rPr kumimoji="1" lang="en-US" altLang="zh-CN" sz="2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“</a:t>
            </a:r>
            <a:r>
              <a:rPr kumimoji="1" lang="zh-CN" altLang="en-US" sz="2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宿昧平生</a:t>
            </a:r>
            <a:r>
              <a:rPr kumimoji="1" lang="en-US" altLang="zh-CN" sz="2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”</a:t>
            </a:r>
            <a:r>
              <a:rPr kumimoji="1" lang="zh-CN" altLang="en-US" sz="20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网站</a:t>
            </a:r>
            <a:endParaRPr kumimoji="1" lang="zh-CN" altLang="en-US" sz="20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5944" y="3644452"/>
            <a:ext cx="15163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指导老师：高宾</a:t>
            </a:r>
            <a:endParaRPr kumimoji="1"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38574" y="3642190"/>
            <a:ext cx="13258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学生：王鹏飞</a:t>
            </a:r>
            <a:endParaRPr kumimoji="1"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0" grpId="0"/>
      <p:bldP spid="61" grpId="0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screen"/>
          <a:srcRect r="18561"/>
          <a:stretch>
            <a:fillRect/>
          </a:stretch>
        </p:blipFill>
        <p:spPr>
          <a:xfrm>
            <a:off x="4169230" y="0"/>
            <a:ext cx="4974773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5394" y="2206466"/>
            <a:ext cx="44740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5944" y="3644452"/>
            <a:ext cx="15163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指导老师：高宾</a:t>
            </a:r>
            <a:endParaRPr kumimoji="1"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38574" y="3642190"/>
            <a:ext cx="132588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学生：王鹏飞</a:t>
            </a:r>
            <a:endParaRPr kumimoji="1"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1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r="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l="-2"/>
          <a:stretch>
            <a:fillRect/>
          </a:stretch>
        </p:blipFill>
        <p:spPr>
          <a:xfrm rot="10800000">
            <a:off x="-1" y="0"/>
            <a:ext cx="3230336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8389" y="161979"/>
            <a:ext cx="149882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01391" y="841209"/>
            <a:ext cx="287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研究背景以及目的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8383" y="1388564"/>
            <a:ext cx="2707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项目模块及分析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50152" y="1973066"/>
            <a:ext cx="324520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开发工具及技术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97162" y="2545186"/>
            <a:ext cx="2682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预期目标和成果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121478" y="805012"/>
            <a:ext cx="444185" cy="442442"/>
            <a:chOff x="2147808" y="3373356"/>
            <a:chExt cx="1459485" cy="1453759"/>
          </a:xfrm>
        </p:grpSpPr>
        <p:sp>
          <p:nvSpPr>
            <p:cNvPr id="12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7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8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9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0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1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2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3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4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5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6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7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8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9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0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1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2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3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4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5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6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7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8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9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0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1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2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3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4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5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6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7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8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9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0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1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2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3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4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5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6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7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8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9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0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1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2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3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130475" y="1380006"/>
            <a:ext cx="444185" cy="442442"/>
            <a:chOff x="2147808" y="3373356"/>
            <a:chExt cx="1459485" cy="1453759"/>
          </a:xfrm>
        </p:grpSpPr>
        <p:sp>
          <p:nvSpPr>
            <p:cNvPr id="75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6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7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8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9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0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1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2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3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4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5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6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7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8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9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0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1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2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3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4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5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6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7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8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9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0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1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2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3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4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5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6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7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8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9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0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1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2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3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4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5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6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7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8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9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0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1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2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3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4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5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6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7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8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9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0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1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2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3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4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5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6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4129412" y="1955487"/>
            <a:ext cx="444185" cy="442442"/>
            <a:chOff x="2147808" y="3373356"/>
            <a:chExt cx="1459485" cy="1453759"/>
          </a:xfrm>
        </p:grpSpPr>
        <p:sp>
          <p:nvSpPr>
            <p:cNvPr id="138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9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0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1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2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3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4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5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6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7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8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49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0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1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2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3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4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5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6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7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8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9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0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1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2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3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4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5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6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7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8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9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0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1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2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3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4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5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6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7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8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9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0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1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2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3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4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5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6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7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8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9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0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1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2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3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4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5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6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7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8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99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4138132" y="2496504"/>
            <a:ext cx="444185" cy="442442"/>
            <a:chOff x="2147808" y="3373356"/>
            <a:chExt cx="1459485" cy="1453759"/>
          </a:xfrm>
        </p:grpSpPr>
        <p:sp>
          <p:nvSpPr>
            <p:cNvPr id="201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2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3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4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5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6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7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8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09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0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1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2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3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4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5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6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7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8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19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0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1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2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3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4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5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6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7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8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9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0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1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2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3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4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5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6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7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8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9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0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1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2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3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4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5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6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7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8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9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0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1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2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3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4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5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6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7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8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9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0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1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62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4131147" y="3021649"/>
            <a:ext cx="444185" cy="442442"/>
            <a:chOff x="2147808" y="3373356"/>
            <a:chExt cx="1459485" cy="1453759"/>
          </a:xfrm>
        </p:grpSpPr>
        <p:sp>
          <p:nvSpPr>
            <p:cNvPr id="264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65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66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67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68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69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0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1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2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3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4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5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6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7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8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79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0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1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2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3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4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5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6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7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8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89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0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1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2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3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4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5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6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7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8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299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0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1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2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3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4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5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6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7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8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09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0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1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2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3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4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5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6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7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8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19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20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21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22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23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24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25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</p:grpSp>
      <p:sp>
        <p:nvSpPr>
          <p:cNvPr id="327" name="文本框 326"/>
          <p:cNvSpPr txBox="1"/>
          <p:nvPr/>
        </p:nvSpPr>
        <p:spPr>
          <a:xfrm>
            <a:off x="4846362" y="3005561"/>
            <a:ext cx="268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应用方向展望未来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8" name="组合 327"/>
          <p:cNvGrpSpPr/>
          <p:nvPr/>
        </p:nvGrpSpPr>
        <p:grpSpPr>
          <a:xfrm>
            <a:off x="4162897" y="3653474"/>
            <a:ext cx="444185" cy="442442"/>
            <a:chOff x="2147808" y="3373356"/>
            <a:chExt cx="1459485" cy="1453759"/>
          </a:xfrm>
        </p:grpSpPr>
        <p:sp>
          <p:nvSpPr>
            <p:cNvPr id="329" name="AutoShape 1403"/>
            <p:cNvSpPr>
              <a:spLocks noChangeAspect="1" noChangeArrowheads="1" noTextEdit="1"/>
            </p:cNvSpPr>
            <p:nvPr/>
          </p:nvSpPr>
          <p:spPr bwMode="auto">
            <a:xfrm>
              <a:off x="2157508" y="3373356"/>
              <a:ext cx="1449785" cy="1449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0" name="Freeform 1405"/>
            <p:cNvSpPr/>
            <p:nvPr/>
          </p:nvSpPr>
          <p:spPr bwMode="auto">
            <a:xfrm>
              <a:off x="2669897" y="4278976"/>
              <a:ext cx="800361" cy="520335"/>
            </a:xfrm>
            <a:custGeom>
              <a:avLst/>
              <a:gdLst>
                <a:gd name="T0" fmla="*/ 403 w 403"/>
                <a:gd name="T1" fmla="*/ 0 h 262"/>
                <a:gd name="T2" fmla="*/ 400 w 403"/>
                <a:gd name="T3" fmla="*/ 57 h 262"/>
                <a:gd name="T4" fmla="*/ 384 w 403"/>
                <a:gd name="T5" fmla="*/ 112 h 262"/>
                <a:gd name="T6" fmla="*/ 357 w 403"/>
                <a:gd name="T7" fmla="*/ 162 h 262"/>
                <a:gd name="T8" fmla="*/ 317 w 403"/>
                <a:gd name="T9" fmla="*/ 205 h 262"/>
                <a:gd name="T10" fmla="*/ 269 w 403"/>
                <a:gd name="T11" fmla="*/ 236 h 262"/>
                <a:gd name="T12" fmla="*/ 217 w 403"/>
                <a:gd name="T13" fmla="*/ 255 h 262"/>
                <a:gd name="T14" fmla="*/ 159 w 403"/>
                <a:gd name="T15" fmla="*/ 262 h 262"/>
                <a:gd name="T16" fmla="*/ 102 w 403"/>
                <a:gd name="T17" fmla="*/ 255 h 262"/>
                <a:gd name="T18" fmla="*/ 47 w 403"/>
                <a:gd name="T19" fmla="*/ 236 h 262"/>
                <a:gd name="T20" fmla="*/ 0 w 403"/>
                <a:gd name="T21" fmla="*/ 20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3" h="262">
                  <a:moveTo>
                    <a:pt x="403" y="0"/>
                  </a:moveTo>
                  <a:lnTo>
                    <a:pt x="400" y="57"/>
                  </a:lnTo>
                  <a:lnTo>
                    <a:pt x="384" y="112"/>
                  </a:lnTo>
                  <a:lnTo>
                    <a:pt x="357" y="162"/>
                  </a:lnTo>
                  <a:lnTo>
                    <a:pt x="317" y="205"/>
                  </a:lnTo>
                  <a:lnTo>
                    <a:pt x="269" y="236"/>
                  </a:lnTo>
                  <a:lnTo>
                    <a:pt x="217" y="255"/>
                  </a:lnTo>
                  <a:lnTo>
                    <a:pt x="159" y="262"/>
                  </a:lnTo>
                  <a:lnTo>
                    <a:pt x="102" y="255"/>
                  </a:lnTo>
                  <a:lnTo>
                    <a:pt x="47" y="236"/>
                  </a:lnTo>
                  <a:lnTo>
                    <a:pt x="0" y="20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1" name="Freeform 1406"/>
            <p:cNvSpPr/>
            <p:nvPr/>
          </p:nvSpPr>
          <p:spPr bwMode="auto">
            <a:xfrm>
              <a:off x="2499101" y="3794390"/>
              <a:ext cx="448838" cy="885759"/>
            </a:xfrm>
            <a:custGeom>
              <a:avLst/>
              <a:gdLst>
                <a:gd name="T0" fmla="*/ 226 w 226"/>
                <a:gd name="T1" fmla="*/ 0 h 446"/>
                <a:gd name="T2" fmla="*/ 167 w 226"/>
                <a:gd name="T3" fmla="*/ 15 h 446"/>
                <a:gd name="T4" fmla="*/ 114 w 226"/>
                <a:gd name="T5" fmla="*/ 41 h 446"/>
                <a:gd name="T6" fmla="*/ 69 w 226"/>
                <a:gd name="T7" fmla="*/ 79 h 446"/>
                <a:gd name="T8" fmla="*/ 36 w 226"/>
                <a:gd name="T9" fmla="*/ 127 h 446"/>
                <a:gd name="T10" fmla="*/ 12 w 226"/>
                <a:gd name="T11" fmla="*/ 184 h 446"/>
                <a:gd name="T12" fmla="*/ 0 w 226"/>
                <a:gd name="T13" fmla="*/ 239 h 446"/>
                <a:gd name="T14" fmla="*/ 2 w 226"/>
                <a:gd name="T15" fmla="*/ 299 h 446"/>
                <a:gd name="T16" fmla="*/ 19 w 226"/>
                <a:gd name="T17" fmla="*/ 353 h 446"/>
                <a:gd name="T18" fmla="*/ 47 w 226"/>
                <a:gd name="T19" fmla="*/ 403 h 446"/>
                <a:gd name="T20" fmla="*/ 86 w 22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" h="446">
                  <a:moveTo>
                    <a:pt x="226" y="0"/>
                  </a:move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6" y="127"/>
                  </a:lnTo>
                  <a:lnTo>
                    <a:pt x="12" y="184"/>
                  </a:lnTo>
                  <a:lnTo>
                    <a:pt x="0" y="239"/>
                  </a:lnTo>
                  <a:lnTo>
                    <a:pt x="2" y="299"/>
                  </a:lnTo>
                  <a:lnTo>
                    <a:pt x="19" y="353"/>
                  </a:lnTo>
                  <a:lnTo>
                    <a:pt x="47" y="403"/>
                  </a:lnTo>
                  <a:lnTo>
                    <a:pt x="8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2" name="Freeform 1407"/>
            <p:cNvSpPr/>
            <p:nvPr/>
          </p:nvSpPr>
          <p:spPr bwMode="auto">
            <a:xfrm>
              <a:off x="2947938" y="3794390"/>
              <a:ext cx="564026" cy="778516"/>
            </a:xfrm>
            <a:custGeom>
              <a:avLst/>
              <a:gdLst>
                <a:gd name="T0" fmla="*/ 236 w 284"/>
                <a:gd name="T1" fmla="*/ 392 h 392"/>
                <a:gd name="T2" fmla="*/ 265 w 284"/>
                <a:gd name="T3" fmla="*/ 344 h 392"/>
                <a:gd name="T4" fmla="*/ 282 w 284"/>
                <a:gd name="T5" fmla="*/ 287 h 392"/>
                <a:gd name="T6" fmla="*/ 284 w 284"/>
                <a:gd name="T7" fmla="*/ 229 h 392"/>
                <a:gd name="T8" fmla="*/ 275 w 284"/>
                <a:gd name="T9" fmla="*/ 175 h 392"/>
                <a:gd name="T10" fmla="*/ 248 w 284"/>
                <a:gd name="T11" fmla="*/ 120 h 392"/>
                <a:gd name="T12" fmla="*/ 215 w 284"/>
                <a:gd name="T13" fmla="*/ 74 h 392"/>
                <a:gd name="T14" fmla="*/ 170 w 284"/>
                <a:gd name="T15" fmla="*/ 39 h 392"/>
                <a:gd name="T16" fmla="*/ 115 w 284"/>
                <a:gd name="T17" fmla="*/ 12 h 392"/>
                <a:gd name="T18" fmla="*/ 58 w 284"/>
                <a:gd name="T19" fmla="*/ 0 h 392"/>
                <a:gd name="T20" fmla="*/ 0 w 284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2">
                  <a:moveTo>
                    <a:pt x="236" y="392"/>
                  </a:moveTo>
                  <a:lnTo>
                    <a:pt x="265" y="344"/>
                  </a:lnTo>
                  <a:lnTo>
                    <a:pt x="282" y="287"/>
                  </a:lnTo>
                  <a:lnTo>
                    <a:pt x="284" y="229"/>
                  </a:lnTo>
                  <a:lnTo>
                    <a:pt x="275" y="175"/>
                  </a:lnTo>
                  <a:lnTo>
                    <a:pt x="248" y="120"/>
                  </a:lnTo>
                  <a:lnTo>
                    <a:pt x="215" y="74"/>
                  </a:lnTo>
                  <a:lnTo>
                    <a:pt x="170" y="39"/>
                  </a:lnTo>
                  <a:lnTo>
                    <a:pt x="115" y="12"/>
                  </a:lnTo>
                  <a:lnTo>
                    <a:pt x="58" y="0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3" name="Freeform 1408"/>
            <p:cNvSpPr/>
            <p:nvPr/>
          </p:nvSpPr>
          <p:spPr bwMode="auto">
            <a:xfrm>
              <a:off x="2546765" y="4348486"/>
              <a:ext cx="869871" cy="423020"/>
            </a:xfrm>
            <a:custGeom>
              <a:avLst/>
              <a:gdLst>
                <a:gd name="T0" fmla="*/ 438 w 438"/>
                <a:gd name="T1" fmla="*/ 113 h 213"/>
                <a:gd name="T2" fmla="*/ 400 w 438"/>
                <a:gd name="T3" fmla="*/ 155 h 213"/>
                <a:gd name="T4" fmla="*/ 353 w 438"/>
                <a:gd name="T5" fmla="*/ 187 h 213"/>
                <a:gd name="T6" fmla="*/ 298 w 438"/>
                <a:gd name="T7" fmla="*/ 206 h 213"/>
                <a:gd name="T8" fmla="*/ 241 w 438"/>
                <a:gd name="T9" fmla="*/ 213 h 213"/>
                <a:gd name="T10" fmla="*/ 186 w 438"/>
                <a:gd name="T11" fmla="*/ 206 h 213"/>
                <a:gd name="T12" fmla="*/ 131 w 438"/>
                <a:gd name="T13" fmla="*/ 184 h 213"/>
                <a:gd name="T14" fmla="*/ 83 w 438"/>
                <a:gd name="T15" fmla="*/ 151 h 213"/>
                <a:gd name="T16" fmla="*/ 43 w 438"/>
                <a:gd name="T17" fmla="*/ 108 h 213"/>
                <a:gd name="T18" fmla="*/ 16 w 438"/>
                <a:gd name="T19" fmla="*/ 58 h 213"/>
                <a:gd name="T20" fmla="*/ 0 w 438"/>
                <a:gd name="T2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213">
                  <a:moveTo>
                    <a:pt x="438" y="113"/>
                  </a:moveTo>
                  <a:lnTo>
                    <a:pt x="400" y="155"/>
                  </a:lnTo>
                  <a:lnTo>
                    <a:pt x="353" y="187"/>
                  </a:lnTo>
                  <a:lnTo>
                    <a:pt x="298" y="206"/>
                  </a:lnTo>
                  <a:lnTo>
                    <a:pt x="241" y="213"/>
                  </a:lnTo>
                  <a:lnTo>
                    <a:pt x="186" y="206"/>
                  </a:lnTo>
                  <a:lnTo>
                    <a:pt x="131" y="184"/>
                  </a:lnTo>
                  <a:lnTo>
                    <a:pt x="83" y="151"/>
                  </a:lnTo>
                  <a:lnTo>
                    <a:pt x="43" y="108"/>
                  </a:lnTo>
                  <a:lnTo>
                    <a:pt x="16" y="58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4" name="Freeform 1409"/>
            <p:cNvSpPr/>
            <p:nvPr/>
          </p:nvSpPr>
          <p:spPr bwMode="auto">
            <a:xfrm>
              <a:off x="3170371" y="3838082"/>
              <a:ext cx="379327" cy="881788"/>
            </a:xfrm>
            <a:custGeom>
              <a:avLst/>
              <a:gdLst>
                <a:gd name="T0" fmla="*/ 77 w 191"/>
                <a:gd name="T1" fmla="*/ 0 h 444"/>
                <a:gd name="T2" fmla="*/ 122 w 191"/>
                <a:gd name="T3" fmla="*/ 36 h 444"/>
                <a:gd name="T4" fmla="*/ 158 w 191"/>
                <a:gd name="T5" fmla="*/ 81 h 444"/>
                <a:gd name="T6" fmla="*/ 182 w 191"/>
                <a:gd name="T7" fmla="*/ 133 h 444"/>
                <a:gd name="T8" fmla="*/ 191 w 191"/>
                <a:gd name="T9" fmla="*/ 191 h 444"/>
                <a:gd name="T10" fmla="*/ 189 w 191"/>
                <a:gd name="T11" fmla="*/ 248 h 444"/>
                <a:gd name="T12" fmla="*/ 172 w 191"/>
                <a:gd name="T13" fmla="*/ 303 h 444"/>
                <a:gd name="T14" fmla="*/ 144 w 191"/>
                <a:gd name="T15" fmla="*/ 353 h 444"/>
                <a:gd name="T16" fmla="*/ 103 w 191"/>
                <a:gd name="T17" fmla="*/ 393 h 444"/>
                <a:gd name="T18" fmla="*/ 55 w 191"/>
                <a:gd name="T19" fmla="*/ 424 h 444"/>
                <a:gd name="T20" fmla="*/ 0 w 191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" h="444">
                  <a:moveTo>
                    <a:pt x="77" y="0"/>
                  </a:moveTo>
                  <a:lnTo>
                    <a:pt x="122" y="36"/>
                  </a:lnTo>
                  <a:lnTo>
                    <a:pt x="158" y="81"/>
                  </a:lnTo>
                  <a:lnTo>
                    <a:pt x="182" y="133"/>
                  </a:lnTo>
                  <a:lnTo>
                    <a:pt x="191" y="191"/>
                  </a:lnTo>
                  <a:lnTo>
                    <a:pt x="189" y="248"/>
                  </a:lnTo>
                  <a:lnTo>
                    <a:pt x="172" y="303"/>
                  </a:lnTo>
                  <a:lnTo>
                    <a:pt x="144" y="353"/>
                  </a:lnTo>
                  <a:lnTo>
                    <a:pt x="103" y="393"/>
                  </a:lnTo>
                  <a:lnTo>
                    <a:pt x="55" y="424"/>
                  </a:lnTo>
                  <a:lnTo>
                    <a:pt x="0" y="44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5" name="Freeform 1410"/>
            <p:cNvSpPr/>
            <p:nvPr/>
          </p:nvSpPr>
          <p:spPr bwMode="auto">
            <a:xfrm>
              <a:off x="2451437" y="3979088"/>
              <a:ext cx="488558" cy="840081"/>
            </a:xfrm>
            <a:custGeom>
              <a:avLst/>
              <a:gdLst>
                <a:gd name="T0" fmla="*/ 69 w 246"/>
                <a:gd name="T1" fmla="*/ 0 h 423"/>
                <a:gd name="T2" fmla="*/ 33 w 246"/>
                <a:gd name="T3" fmla="*/ 46 h 423"/>
                <a:gd name="T4" fmla="*/ 9 w 246"/>
                <a:gd name="T5" fmla="*/ 101 h 423"/>
                <a:gd name="T6" fmla="*/ 0 w 246"/>
                <a:gd name="T7" fmla="*/ 158 h 423"/>
                <a:gd name="T8" fmla="*/ 2 w 246"/>
                <a:gd name="T9" fmla="*/ 217 h 423"/>
                <a:gd name="T10" fmla="*/ 19 w 246"/>
                <a:gd name="T11" fmla="*/ 272 h 423"/>
                <a:gd name="T12" fmla="*/ 48 w 246"/>
                <a:gd name="T13" fmla="*/ 322 h 423"/>
                <a:gd name="T14" fmla="*/ 88 w 246"/>
                <a:gd name="T15" fmla="*/ 365 h 423"/>
                <a:gd name="T16" fmla="*/ 136 w 246"/>
                <a:gd name="T17" fmla="*/ 396 h 423"/>
                <a:gd name="T18" fmla="*/ 188 w 246"/>
                <a:gd name="T19" fmla="*/ 415 h 423"/>
                <a:gd name="T20" fmla="*/ 246 w 246"/>
                <a:gd name="T21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" h="423">
                  <a:moveTo>
                    <a:pt x="69" y="0"/>
                  </a:moveTo>
                  <a:lnTo>
                    <a:pt x="33" y="46"/>
                  </a:lnTo>
                  <a:lnTo>
                    <a:pt x="9" y="101"/>
                  </a:lnTo>
                  <a:lnTo>
                    <a:pt x="0" y="158"/>
                  </a:lnTo>
                  <a:lnTo>
                    <a:pt x="2" y="217"/>
                  </a:lnTo>
                  <a:lnTo>
                    <a:pt x="19" y="272"/>
                  </a:lnTo>
                  <a:lnTo>
                    <a:pt x="48" y="322"/>
                  </a:lnTo>
                  <a:lnTo>
                    <a:pt x="88" y="365"/>
                  </a:lnTo>
                  <a:lnTo>
                    <a:pt x="136" y="396"/>
                  </a:lnTo>
                  <a:lnTo>
                    <a:pt x="188" y="415"/>
                  </a:lnTo>
                  <a:lnTo>
                    <a:pt x="246" y="42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6" name="Freeform 1411"/>
            <p:cNvSpPr/>
            <p:nvPr/>
          </p:nvSpPr>
          <p:spPr bwMode="auto">
            <a:xfrm>
              <a:off x="2574569" y="3965187"/>
              <a:ext cx="595802" cy="762627"/>
            </a:xfrm>
            <a:custGeom>
              <a:avLst/>
              <a:gdLst>
                <a:gd name="T0" fmla="*/ 33 w 300"/>
                <a:gd name="T1" fmla="*/ 0 h 384"/>
                <a:gd name="T2" fmla="*/ 9 w 300"/>
                <a:gd name="T3" fmla="*/ 55 h 384"/>
                <a:gd name="T4" fmla="*/ 0 w 300"/>
                <a:gd name="T5" fmla="*/ 112 h 384"/>
                <a:gd name="T6" fmla="*/ 2 w 300"/>
                <a:gd name="T7" fmla="*/ 172 h 384"/>
                <a:gd name="T8" fmla="*/ 17 w 300"/>
                <a:gd name="T9" fmla="*/ 229 h 384"/>
                <a:gd name="T10" fmla="*/ 45 w 300"/>
                <a:gd name="T11" fmla="*/ 279 h 384"/>
                <a:gd name="T12" fmla="*/ 86 w 300"/>
                <a:gd name="T13" fmla="*/ 322 h 384"/>
                <a:gd name="T14" fmla="*/ 133 w 300"/>
                <a:gd name="T15" fmla="*/ 356 h 384"/>
                <a:gd name="T16" fmla="*/ 186 w 300"/>
                <a:gd name="T17" fmla="*/ 377 h 384"/>
                <a:gd name="T18" fmla="*/ 243 w 300"/>
                <a:gd name="T19" fmla="*/ 384 h 384"/>
                <a:gd name="T20" fmla="*/ 300 w 300"/>
                <a:gd name="T21" fmla="*/ 38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84">
                  <a:moveTo>
                    <a:pt x="33" y="0"/>
                  </a:moveTo>
                  <a:lnTo>
                    <a:pt x="9" y="55"/>
                  </a:lnTo>
                  <a:lnTo>
                    <a:pt x="0" y="112"/>
                  </a:lnTo>
                  <a:lnTo>
                    <a:pt x="2" y="172"/>
                  </a:lnTo>
                  <a:lnTo>
                    <a:pt x="17" y="229"/>
                  </a:lnTo>
                  <a:lnTo>
                    <a:pt x="45" y="279"/>
                  </a:lnTo>
                  <a:lnTo>
                    <a:pt x="86" y="322"/>
                  </a:lnTo>
                  <a:lnTo>
                    <a:pt x="133" y="356"/>
                  </a:lnTo>
                  <a:lnTo>
                    <a:pt x="186" y="377"/>
                  </a:lnTo>
                  <a:lnTo>
                    <a:pt x="243" y="384"/>
                  </a:lnTo>
                  <a:lnTo>
                    <a:pt x="300" y="38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7" name="Freeform 1412"/>
            <p:cNvSpPr/>
            <p:nvPr/>
          </p:nvSpPr>
          <p:spPr bwMode="auto">
            <a:xfrm>
              <a:off x="2592443" y="3667285"/>
              <a:ext cx="1000947" cy="1018822"/>
            </a:xfrm>
            <a:custGeom>
              <a:avLst/>
              <a:gdLst>
                <a:gd name="T0" fmla="*/ 482 w 504"/>
                <a:gd name="T1" fmla="*/ 343 h 513"/>
                <a:gd name="T2" fmla="*/ 501 w 504"/>
                <a:gd name="T3" fmla="*/ 289 h 513"/>
                <a:gd name="T4" fmla="*/ 504 w 504"/>
                <a:gd name="T5" fmla="*/ 231 h 513"/>
                <a:gd name="T6" fmla="*/ 497 w 504"/>
                <a:gd name="T7" fmla="*/ 176 h 513"/>
                <a:gd name="T8" fmla="*/ 473 w 504"/>
                <a:gd name="T9" fmla="*/ 124 h 513"/>
                <a:gd name="T10" fmla="*/ 439 w 504"/>
                <a:gd name="T11" fmla="*/ 76 h 513"/>
                <a:gd name="T12" fmla="*/ 394 w 504"/>
                <a:gd name="T13" fmla="*/ 41 h 513"/>
                <a:gd name="T14" fmla="*/ 342 w 504"/>
                <a:gd name="T15" fmla="*/ 14 h 513"/>
                <a:gd name="T16" fmla="*/ 287 w 504"/>
                <a:gd name="T17" fmla="*/ 0 h 513"/>
                <a:gd name="T18" fmla="*/ 227 w 504"/>
                <a:gd name="T19" fmla="*/ 0 h 513"/>
                <a:gd name="T20" fmla="*/ 170 w 504"/>
                <a:gd name="T21" fmla="*/ 14 h 513"/>
                <a:gd name="T22" fmla="*/ 117 w 504"/>
                <a:gd name="T23" fmla="*/ 41 h 513"/>
                <a:gd name="T24" fmla="*/ 72 w 504"/>
                <a:gd name="T25" fmla="*/ 79 h 513"/>
                <a:gd name="T26" fmla="*/ 36 w 504"/>
                <a:gd name="T27" fmla="*/ 124 h 513"/>
                <a:gd name="T28" fmla="*/ 12 w 504"/>
                <a:gd name="T29" fmla="*/ 179 h 513"/>
                <a:gd name="T30" fmla="*/ 0 w 504"/>
                <a:gd name="T31" fmla="*/ 236 h 513"/>
                <a:gd name="T32" fmla="*/ 3 w 504"/>
                <a:gd name="T33" fmla="*/ 296 h 513"/>
                <a:gd name="T34" fmla="*/ 20 w 504"/>
                <a:gd name="T35" fmla="*/ 353 h 513"/>
                <a:gd name="T36" fmla="*/ 48 w 504"/>
                <a:gd name="T37" fmla="*/ 405 h 513"/>
                <a:gd name="T38" fmla="*/ 86 w 504"/>
                <a:gd name="T39" fmla="*/ 448 h 513"/>
                <a:gd name="T40" fmla="*/ 134 w 504"/>
                <a:gd name="T41" fmla="*/ 482 h 513"/>
                <a:gd name="T42" fmla="*/ 189 w 504"/>
                <a:gd name="T43" fmla="*/ 503 h 513"/>
                <a:gd name="T44" fmla="*/ 246 w 504"/>
                <a:gd name="T45" fmla="*/ 513 h 513"/>
                <a:gd name="T46" fmla="*/ 303 w 504"/>
                <a:gd name="T47" fmla="*/ 508 h 513"/>
                <a:gd name="T48" fmla="*/ 358 w 504"/>
                <a:gd name="T49" fmla="*/ 489 h 513"/>
                <a:gd name="T50" fmla="*/ 406 w 504"/>
                <a:gd name="T51" fmla="*/ 458 h 513"/>
                <a:gd name="T52" fmla="*/ 447 w 504"/>
                <a:gd name="T53" fmla="*/ 417 h 513"/>
                <a:gd name="T54" fmla="*/ 475 w 504"/>
                <a:gd name="T55" fmla="*/ 367 h 513"/>
                <a:gd name="T56" fmla="*/ 492 w 504"/>
                <a:gd name="T57" fmla="*/ 312 h 513"/>
                <a:gd name="T58" fmla="*/ 497 w 504"/>
                <a:gd name="T59" fmla="*/ 255 h 513"/>
                <a:gd name="T60" fmla="*/ 487 w 504"/>
                <a:gd name="T61" fmla="*/ 20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4" h="513">
                  <a:moveTo>
                    <a:pt x="482" y="343"/>
                  </a:moveTo>
                  <a:lnTo>
                    <a:pt x="501" y="289"/>
                  </a:lnTo>
                  <a:lnTo>
                    <a:pt x="504" y="231"/>
                  </a:lnTo>
                  <a:lnTo>
                    <a:pt x="497" y="176"/>
                  </a:lnTo>
                  <a:lnTo>
                    <a:pt x="473" y="124"/>
                  </a:lnTo>
                  <a:lnTo>
                    <a:pt x="439" y="76"/>
                  </a:lnTo>
                  <a:lnTo>
                    <a:pt x="394" y="41"/>
                  </a:lnTo>
                  <a:lnTo>
                    <a:pt x="342" y="14"/>
                  </a:lnTo>
                  <a:lnTo>
                    <a:pt x="287" y="0"/>
                  </a:lnTo>
                  <a:lnTo>
                    <a:pt x="227" y="0"/>
                  </a:lnTo>
                  <a:lnTo>
                    <a:pt x="170" y="14"/>
                  </a:lnTo>
                  <a:lnTo>
                    <a:pt x="117" y="41"/>
                  </a:lnTo>
                  <a:lnTo>
                    <a:pt x="72" y="79"/>
                  </a:lnTo>
                  <a:lnTo>
                    <a:pt x="36" y="124"/>
                  </a:lnTo>
                  <a:lnTo>
                    <a:pt x="12" y="179"/>
                  </a:lnTo>
                  <a:lnTo>
                    <a:pt x="0" y="236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48" y="405"/>
                  </a:lnTo>
                  <a:lnTo>
                    <a:pt x="86" y="448"/>
                  </a:lnTo>
                  <a:lnTo>
                    <a:pt x="134" y="482"/>
                  </a:lnTo>
                  <a:lnTo>
                    <a:pt x="189" y="503"/>
                  </a:lnTo>
                  <a:lnTo>
                    <a:pt x="246" y="513"/>
                  </a:lnTo>
                  <a:lnTo>
                    <a:pt x="303" y="508"/>
                  </a:lnTo>
                  <a:lnTo>
                    <a:pt x="358" y="489"/>
                  </a:lnTo>
                  <a:lnTo>
                    <a:pt x="406" y="458"/>
                  </a:lnTo>
                  <a:lnTo>
                    <a:pt x="447" y="417"/>
                  </a:lnTo>
                  <a:lnTo>
                    <a:pt x="475" y="367"/>
                  </a:lnTo>
                  <a:lnTo>
                    <a:pt x="492" y="312"/>
                  </a:lnTo>
                  <a:lnTo>
                    <a:pt x="497" y="255"/>
                  </a:lnTo>
                  <a:lnTo>
                    <a:pt x="487" y="20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8" name="Freeform 1413"/>
            <p:cNvSpPr/>
            <p:nvPr/>
          </p:nvSpPr>
          <p:spPr bwMode="auto">
            <a:xfrm>
              <a:off x="2640107" y="4310752"/>
              <a:ext cx="909591" cy="323719"/>
            </a:xfrm>
            <a:custGeom>
              <a:avLst/>
              <a:gdLst>
                <a:gd name="T0" fmla="*/ 458 w 458"/>
                <a:gd name="T1" fmla="*/ 19 h 163"/>
                <a:gd name="T2" fmla="*/ 430 w 458"/>
                <a:gd name="T3" fmla="*/ 70 h 163"/>
                <a:gd name="T4" fmla="*/ 389 w 458"/>
                <a:gd name="T5" fmla="*/ 110 h 163"/>
                <a:gd name="T6" fmla="*/ 339 w 458"/>
                <a:gd name="T7" fmla="*/ 139 h 163"/>
                <a:gd name="T8" fmla="*/ 284 w 458"/>
                <a:gd name="T9" fmla="*/ 158 h 163"/>
                <a:gd name="T10" fmla="*/ 227 w 458"/>
                <a:gd name="T11" fmla="*/ 163 h 163"/>
                <a:gd name="T12" fmla="*/ 170 w 458"/>
                <a:gd name="T13" fmla="*/ 153 h 163"/>
                <a:gd name="T14" fmla="*/ 115 w 458"/>
                <a:gd name="T15" fmla="*/ 132 h 163"/>
                <a:gd name="T16" fmla="*/ 67 w 458"/>
                <a:gd name="T17" fmla="*/ 98 h 163"/>
                <a:gd name="T18" fmla="*/ 31 w 458"/>
                <a:gd name="T19" fmla="*/ 55 h 163"/>
                <a:gd name="T20" fmla="*/ 0 w 458"/>
                <a:gd name="T2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63">
                  <a:moveTo>
                    <a:pt x="458" y="19"/>
                  </a:moveTo>
                  <a:lnTo>
                    <a:pt x="430" y="70"/>
                  </a:lnTo>
                  <a:lnTo>
                    <a:pt x="389" y="110"/>
                  </a:lnTo>
                  <a:lnTo>
                    <a:pt x="339" y="139"/>
                  </a:lnTo>
                  <a:lnTo>
                    <a:pt x="284" y="158"/>
                  </a:lnTo>
                  <a:lnTo>
                    <a:pt x="227" y="163"/>
                  </a:lnTo>
                  <a:lnTo>
                    <a:pt x="170" y="153"/>
                  </a:lnTo>
                  <a:lnTo>
                    <a:pt x="115" y="132"/>
                  </a:lnTo>
                  <a:lnTo>
                    <a:pt x="67" y="98"/>
                  </a:lnTo>
                  <a:lnTo>
                    <a:pt x="31" y="55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39" name="Freeform 1414"/>
            <p:cNvSpPr/>
            <p:nvPr/>
          </p:nvSpPr>
          <p:spPr bwMode="auto">
            <a:xfrm>
              <a:off x="2602373" y="3615649"/>
              <a:ext cx="994990" cy="965200"/>
            </a:xfrm>
            <a:custGeom>
              <a:avLst/>
              <a:gdLst>
                <a:gd name="T0" fmla="*/ 12 w 501"/>
                <a:gd name="T1" fmla="*/ 150 h 486"/>
                <a:gd name="T2" fmla="*/ 0 w 501"/>
                <a:gd name="T3" fmla="*/ 207 h 486"/>
                <a:gd name="T4" fmla="*/ 3 w 501"/>
                <a:gd name="T5" fmla="*/ 267 h 486"/>
                <a:gd name="T6" fmla="*/ 19 w 501"/>
                <a:gd name="T7" fmla="*/ 324 h 486"/>
                <a:gd name="T8" fmla="*/ 46 w 501"/>
                <a:gd name="T9" fmla="*/ 374 h 486"/>
                <a:gd name="T10" fmla="*/ 88 w 501"/>
                <a:gd name="T11" fmla="*/ 422 h 486"/>
                <a:gd name="T12" fmla="*/ 134 w 501"/>
                <a:gd name="T13" fmla="*/ 455 h 486"/>
                <a:gd name="T14" fmla="*/ 186 w 501"/>
                <a:gd name="T15" fmla="*/ 477 h 486"/>
                <a:gd name="T16" fmla="*/ 246 w 501"/>
                <a:gd name="T17" fmla="*/ 486 h 486"/>
                <a:gd name="T18" fmla="*/ 303 w 501"/>
                <a:gd name="T19" fmla="*/ 482 h 486"/>
                <a:gd name="T20" fmla="*/ 358 w 501"/>
                <a:gd name="T21" fmla="*/ 465 h 486"/>
                <a:gd name="T22" fmla="*/ 408 w 501"/>
                <a:gd name="T23" fmla="*/ 434 h 486"/>
                <a:gd name="T24" fmla="*/ 449 w 501"/>
                <a:gd name="T25" fmla="*/ 393 h 486"/>
                <a:gd name="T26" fmla="*/ 480 w 501"/>
                <a:gd name="T27" fmla="*/ 346 h 486"/>
                <a:gd name="T28" fmla="*/ 496 w 501"/>
                <a:gd name="T29" fmla="*/ 291 h 486"/>
                <a:gd name="T30" fmla="*/ 501 w 501"/>
                <a:gd name="T31" fmla="*/ 233 h 486"/>
                <a:gd name="T32" fmla="*/ 494 w 501"/>
                <a:gd name="T33" fmla="*/ 176 h 486"/>
                <a:gd name="T34" fmla="*/ 473 w 501"/>
                <a:gd name="T35" fmla="*/ 124 h 486"/>
                <a:gd name="T36" fmla="*/ 437 w 501"/>
                <a:gd name="T37" fmla="*/ 78 h 486"/>
                <a:gd name="T38" fmla="*/ 394 w 501"/>
                <a:gd name="T39" fmla="*/ 40 h 486"/>
                <a:gd name="T40" fmla="*/ 344 w 501"/>
                <a:gd name="T41" fmla="*/ 14 h 486"/>
                <a:gd name="T42" fmla="*/ 286 w 501"/>
                <a:gd name="T43" fmla="*/ 0 h 486"/>
                <a:gd name="T44" fmla="*/ 229 w 501"/>
                <a:gd name="T45" fmla="*/ 0 h 486"/>
                <a:gd name="T46" fmla="*/ 172 w 501"/>
                <a:gd name="T47" fmla="*/ 14 h 486"/>
                <a:gd name="T48" fmla="*/ 119 w 501"/>
                <a:gd name="T49" fmla="*/ 38 h 486"/>
                <a:gd name="T50" fmla="*/ 74 w 501"/>
                <a:gd name="T51" fmla="*/ 76 h 486"/>
                <a:gd name="T52" fmla="*/ 36 w 501"/>
                <a:gd name="T53" fmla="*/ 124 h 486"/>
                <a:gd name="T54" fmla="*/ 12 w 501"/>
                <a:gd name="T55" fmla="*/ 176 h 486"/>
                <a:gd name="T56" fmla="*/ 3 w 501"/>
                <a:gd name="T57" fmla="*/ 236 h 486"/>
                <a:gd name="T58" fmla="*/ 5 w 501"/>
                <a:gd name="T59" fmla="*/ 296 h 486"/>
                <a:gd name="T60" fmla="*/ 19 w 501"/>
                <a:gd name="T61" fmla="*/ 35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1" h="486">
                  <a:moveTo>
                    <a:pt x="12" y="150"/>
                  </a:moveTo>
                  <a:lnTo>
                    <a:pt x="0" y="207"/>
                  </a:lnTo>
                  <a:lnTo>
                    <a:pt x="3" y="267"/>
                  </a:lnTo>
                  <a:lnTo>
                    <a:pt x="19" y="324"/>
                  </a:lnTo>
                  <a:lnTo>
                    <a:pt x="46" y="374"/>
                  </a:lnTo>
                  <a:lnTo>
                    <a:pt x="88" y="422"/>
                  </a:lnTo>
                  <a:lnTo>
                    <a:pt x="134" y="455"/>
                  </a:lnTo>
                  <a:lnTo>
                    <a:pt x="186" y="477"/>
                  </a:lnTo>
                  <a:lnTo>
                    <a:pt x="246" y="486"/>
                  </a:lnTo>
                  <a:lnTo>
                    <a:pt x="303" y="482"/>
                  </a:lnTo>
                  <a:lnTo>
                    <a:pt x="358" y="465"/>
                  </a:lnTo>
                  <a:lnTo>
                    <a:pt x="408" y="434"/>
                  </a:lnTo>
                  <a:lnTo>
                    <a:pt x="449" y="393"/>
                  </a:lnTo>
                  <a:lnTo>
                    <a:pt x="480" y="346"/>
                  </a:lnTo>
                  <a:lnTo>
                    <a:pt x="496" y="291"/>
                  </a:lnTo>
                  <a:lnTo>
                    <a:pt x="501" y="233"/>
                  </a:lnTo>
                  <a:lnTo>
                    <a:pt x="494" y="176"/>
                  </a:lnTo>
                  <a:lnTo>
                    <a:pt x="473" y="124"/>
                  </a:lnTo>
                  <a:lnTo>
                    <a:pt x="437" y="78"/>
                  </a:lnTo>
                  <a:lnTo>
                    <a:pt x="394" y="40"/>
                  </a:lnTo>
                  <a:lnTo>
                    <a:pt x="344" y="14"/>
                  </a:lnTo>
                  <a:lnTo>
                    <a:pt x="286" y="0"/>
                  </a:lnTo>
                  <a:lnTo>
                    <a:pt x="229" y="0"/>
                  </a:lnTo>
                  <a:lnTo>
                    <a:pt x="172" y="14"/>
                  </a:lnTo>
                  <a:lnTo>
                    <a:pt x="119" y="38"/>
                  </a:lnTo>
                  <a:lnTo>
                    <a:pt x="74" y="76"/>
                  </a:lnTo>
                  <a:lnTo>
                    <a:pt x="36" y="124"/>
                  </a:lnTo>
                  <a:lnTo>
                    <a:pt x="12" y="176"/>
                  </a:lnTo>
                  <a:lnTo>
                    <a:pt x="3" y="236"/>
                  </a:lnTo>
                  <a:lnTo>
                    <a:pt x="5" y="296"/>
                  </a:lnTo>
                  <a:lnTo>
                    <a:pt x="19" y="35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0" name="Freeform 1415"/>
            <p:cNvSpPr/>
            <p:nvPr/>
          </p:nvSpPr>
          <p:spPr bwMode="auto">
            <a:xfrm>
              <a:off x="2957869" y="3814249"/>
              <a:ext cx="635523" cy="714963"/>
            </a:xfrm>
            <a:custGeom>
              <a:avLst/>
              <a:gdLst>
                <a:gd name="T0" fmla="*/ 289 w 320"/>
                <a:gd name="T1" fmla="*/ 0 h 360"/>
                <a:gd name="T2" fmla="*/ 310 w 320"/>
                <a:gd name="T3" fmla="*/ 52 h 360"/>
                <a:gd name="T4" fmla="*/ 320 w 320"/>
                <a:gd name="T5" fmla="*/ 110 h 360"/>
                <a:gd name="T6" fmla="*/ 313 w 320"/>
                <a:gd name="T7" fmla="*/ 167 h 360"/>
                <a:gd name="T8" fmla="*/ 296 w 320"/>
                <a:gd name="T9" fmla="*/ 219 h 360"/>
                <a:gd name="T10" fmla="*/ 265 w 320"/>
                <a:gd name="T11" fmla="*/ 269 h 360"/>
                <a:gd name="T12" fmla="*/ 222 w 320"/>
                <a:gd name="T13" fmla="*/ 310 h 360"/>
                <a:gd name="T14" fmla="*/ 172 w 320"/>
                <a:gd name="T15" fmla="*/ 339 h 360"/>
                <a:gd name="T16" fmla="*/ 117 w 320"/>
                <a:gd name="T17" fmla="*/ 355 h 360"/>
                <a:gd name="T18" fmla="*/ 60 w 320"/>
                <a:gd name="T19" fmla="*/ 360 h 360"/>
                <a:gd name="T20" fmla="*/ 0 w 320"/>
                <a:gd name="T21" fmla="*/ 35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60">
                  <a:moveTo>
                    <a:pt x="289" y="0"/>
                  </a:moveTo>
                  <a:lnTo>
                    <a:pt x="310" y="52"/>
                  </a:lnTo>
                  <a:lnTo>
                    <a:pt x="320" y="110"/>
                  </a:lnTo>
                  <a:lnTo>
                    <a:pt x="313" y="167"/>
                  </a:lnTo>
                  <a:lnTo>
                    <a:pt x="296" y="219"/>
                  </a:lnTo>
                  <a:lnTo>
                    <a:pt x="265" y="269"/>
                  </a:lnTo>
                  <a:lnTo>
                    <a:pt x="222" y="310"/>
                  </a:lnTo>
                  <a:lnTo>
                    <a:pt x="172" y="339"/>
                  </a:lnTo>
                  <a:lnTo>
                    <a:pt x="117" y="355"/>
                  </a:lnTo>
                  <a:lnTo>
                    <a:pt x="60" y="360"/>
                  </a:lnTo>
                  <a:lnTo>
                    <a:pt x="0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1" name="Freeform 1416"/>
            <p:cNvSpPr/>
            <p:nvPr/>
          </p:nvSpPr>
          <p:spPr bwMode="auto">
            <a:xfrm>
              <a:off x="2588471" y="3585859"/>
              <a:ext cx="369397" cy="925480"/>
            </a:xfrm>
            <a:custGeom>
              <a:avLst/>
              <a:gdLst>
                <a:gd name="T0" fmla="*/ 117 w 186"/>
                <a:gd name="T1" fmla="*/ 0 h 466"/>
                <a:gd name="T2" fmla="*/ 72 w 186"/>
                <a:gd name="T3" fmla="*/ 39 h 466"/>
                <a:gd name="T4" fmla="*/ 36 w 186"/>
                <a:gd name="T5" fmla="*/ 84 h 466"/>
                <a:gd name="T6" fmla="*/ 14 w 186"/>
                <a:gd name="T7" fmla="*/ 136 h 466"/>
                <a:gd name="T8" fmla="*/ 0 w 186"/>
                <a:gd name="T9" fmla="*/ 196 h 466"/>
                <a:gd name="T10" fmla="*/ 2 w 186"/>
                <a:gd name="T11" fmla="*/ 256 h 466"/>
                <a:gd name="T12" fmla="*/ 17 w 186"/>
                <a:gd name="T13" fmla="*/ 311 h 466"/>
                <a:gd name="T14" fmla="*/ 45 w 186"/>
                <a:gd name="T15" fmla="*/ 363 h 466"/>
                <a:gd name="T16" fmla="*/ 84 w 186"/>
                <a:gd name="T17" fmla="*/ 408 h 466"/>
                <a:gd name="T18" fmla="*/ 134 w 186"/>
                <a:gd name="T19" fmla="*/ 444 h 466"/>
                <a:gd name="T20" fmla="*/ 186 w 186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466">
                  <a:moveTo>
                    <a:pt x="117" y="0"/>
                  </a:moveTo>
                  <a:lnTo>
                    <a:pt x="72" y="39"/>
                  </a:lnTo>
                  <a:lnTo>
                    <a:pt x="36" y="84"/>
                  </a:lnTo>
                  <a:lnTo>
                    <a:pt x="14" y="136"/>
                  </a:lnTo>
                  <a:lnTo>
                    <a:pt x="0" y="196"/>
                  </a:lnTo>
                  <a:lnTo>
                    <a:pt x="2" y="256"/>
                  </a:lnTo>
                  <a:lnTo>
                    <a:pt x="17" y="311"/>
                  </a:lnTo>
                  <a:lnTo>
                    <a:pt x="45" y="363"/>
                  </a:lnTo>
                  <a:lnTo>
                    <a:pt x="84" y="408"/>
                  </a:lnTo>
                  <a:lnTo>
                    <a:pt x="134" y="444"/>
                  </a:lnTo>
                  <a:lnTo>
                    <a:pt x="186" y="46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2" name="Freeform 1417"/>
            <p:cNvSpPr/>
            <p:nvPr/>
          </p:nvSpPr>
          <p:spPr bwMode="auto">
            <a:xfrm>
              <a:off x="2820834" y="3510390"/>
              <a:ext cx="748725" cy="587859"/>
            </a:xfrm>
            <a:custGeom>
              <a:avLst/>
              <a:gdLst>
                <a:gd name="T0" fmla="*/ 372 w 377"/>
                <a:gd name="T1" fmla="*/ 296 h 296"/>
                <a:gd name="T2" fmla="*/ 377 w 377"/>
                <a:gd name="T3" fmla="*/ 239 h 296"/>
                <a:gd name="T4" fmla="*/ 370 w 377"/>
                <a:gd name="T5" fmla="*/ 182 h 296"/>
                <a:gd name="T6" fmla="*/ 351 w 377"/>
                <a:gd name="T7" fmla="*/ 129 h 296"/>
                <a:gd name="T8" fmla="*/ 317 w 377"/>
                <a:gd name="T9" fmla="*/ 81 h 296"/>
                <a:gd name="T10" fmla="*/ 274 w 377"/>
                <a:gd name="T11" fmla="*/ 43 h 296"/>
                <a:gd name="T12" fmla="*/ 224 w 377"/>
                <a:gd name="T13" fmla="*/ 17 h 296"/>
                <a:gd name="T14" fmla="*/ 167 w 377"/>
                <a:gd name="T15" fmla="*/ 3 h 296"/>
                <a:gd name="T16" fmla="*/ 110 w 377"/>
                <a:gd name="T17" fmla="*/ 0 h 296"/>
                <a:gd name="T18" fmla="*/ 52 w 377"/>
                <a:gd name="T19" fmla="*/ 15 h 296"/>
                <a:gd name="T20" fmla="*/ 0 w 377"/>
                <a:gd name="T21" fmla="*/ 3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7" h="296">
                  <a:moveTo>
                    <a:pt x="372" y="296"/>
                  </a:moveTo>
                  <a:lnTo>
                    <a:pt x="377" y="239"/>
                  </a:lnTo>
                  <a:lnTo>
                    <a:pt x="370" y="182"/>
                  </a:lnTo>
                  <a:lnTo>
                    <a:pt x="351" y="129"/>
                  </a:lnTo>
                  <a:lnTo>
                    <a:pt x="317" y="81"/>
                  </a:lnTo>
                  <a:lnTo>
                    <a:pt x="274" y="43"/>
                  </a:lnTo>
                  <a:lnTo>
                    <a:pt x="224" y="17"/>
                  </a:lnTo>
                  <a:lnTo>
                    <a:pt x="167" y="3"/>
                  </a:lnTo>
                  <a:lnTo>
                    <a:pt x="110" y="0"/>
                  </a:lnTo>
                  <a:lnTo>
                    <a:pt x="52" y="15"/>
                  </a:lnTo>
                  <a:lnTo>
                    <a:pt x="0" y="3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3" name="Freeform 1418"/>
            <p:cNvSpPr/>
            <p:nvPr/>
          </p:nvSpPr>
          <p:spPr bwMode="auto">
            <a:xfrm>
              <a:off x="2654010" y="4098249"/>
              <a:ext cx="905619" cy="383299"/>
            </a:xfrm>
            <a:custGeom>
              <a:avLst/>
              <a:gdLst>
                <a:gd name="T0" fmla="*/ 456 w 456"/>
                <a:gd name="T1" fmla="*/ 0 h 193"/>
                <a:gd name="T2" fmla="*/ 437 w 456"/>
                <a:gd name="T3" fmla="*/ 55 h 193"/>
                <a:gd name="T4" fmla="*/ 406 w 456"/>
                <a:gd name="T5" fmla="*/ 103 h 193"/>
                <a:gd name="T6" fmla="*/ 363 w 456"/>
                <a:gd name="T7" fmla="*/ 143 h 193"/>
                <a:gd name="T8" fmla="*/ 313 w 456"/>
                <a:gd name="T9" fmla="*/ 172 h 193"/>
                <a:gd name="T10" fmla="*/ 258 w 456"/>
                <a:gd name="T11" fmla="*/ 188 h 193"/>
                <a:gd name="T12" fmla="*/ 198 w 456"/>
                <a:gd name="T13" fmla="*/ 193 h 193"/>
                <a:gd name="T14" fmla="*/ 144 w 456"/>
                <a:gd name="T15" fmla="*/ 184 h 193"/>
                <a:gd name="T16" fmla="*/ 86 w 456"/>
                <a:gd name="T17" fmla="*/ 160 h 193"/>
                <a:gd name="T18" fmla="*/ 39 w 456"/>
                <a:gd name="T19" fmla="*/ 126 h 193"/>
                <a:gd name="T20" fmla="*/ 0 w 456"/>
                <a:gd name="T21" fmla="*/ 8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93">
                  <a:moveTo>
                    <a:pt x="456" y="0"/>
                  </a:moveTo>
                  <a:lnTo>
                    <a:pt x="437" y="55"/>
                  </a:lnTo>
                  <a:lnTo>
                    <a:pt x="406" y="103"/>
                  </a:lnTo>
                  <a:lnTo>
                    <a:pt x="363" y="143"/>
                  </a:lnTo>
                  <a:lnTo>
                    <a:pt x="313" y="172"/>
                  </a:lnTo>
                  <a:lnTo>
                    <a:pt x="258" y="188"/>
                  </a:lnTo>
                  <a:lnTo>
                    <a:pt x="198" y="193"/>
                  </a:lnTo>
                  <a:lnTo>
                    <a:pt x="144" y="184"/>
                  </a:lnTo>
                  <a:lnTo>
                    <a:pt x="86" y="160"/>
                  </a:lnTo>
                  <a:lnTo>
                    <a:pt x="39" y="126"/>
                  </a:lnTo>
                  <a:lnTo>
                    <a:pt x="0" y="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4" name="Freeform 1419"/>
            <p:cNvSpPr/>
            <p:nvPr/>
          </p:nvSpPr>
          <p:spPr bwMode="auto">
            <a:xfrm>
              <a:off x="2588471" y="3818222"/>
              <a:ext cx="881787" cy="460754"/>
            </a:xfrm>
            <a:custGeom>
              <a:avLst/>
              <a:gdLst>
                <a:gd name="T0" fmla="*/ 0 w 444"/>
                <a:gd name="T1" fmla="*/ 81 h 232"/>
                <a:gd name="T2" fmla="*/ 45 w 444"/>
                <a:gd name="T3" fmla="*/ 43 h 232"/>
                <a:gd name="T4" fmla="*/ 98 w 444"/>
                <a:gd name="T5" fmla="*/ 15 h 232"/>
                <a:gd name="T6" fmla="*/ 155 w 444"/>
                <a:gd name="T7" fmla="*/ 0 h 232"/>
                <a:gd name="T8" fmla="*/ 215 w 444"/>
                <a:gd name="T9" fmla="*/ 0 h 232"/>
                <a:gd name="T10" fmla="*/ 272 w 444"/>
                <a:gd name="T11" fmla="*/ 12 h 232"/>
                <a:gd name="T12" fmla="*/ 324 w 444"/>
                <a:gd name="T13" fmla="*/ 38 h 232"/>
                <a:gd name="T14" fmla="*/ 370 w 444"/>
                <a:gd name="T15" fmla="*/ 74 h 232"/>
                <a:gd name="T16" fmla="*/ 408 w 444"/>
                <a:gd name="T17" fmla="*/ 122 h 232"/>
                <a:gd name="T18" fmla="*/ 432 w 444"/>
                <a:gd name="T19" fmla="*/ 174 h 232"/>
                <a:gd name="T20" fmla="*/ 444 w 444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4" h="232">
                  <a:moveTo>
                    <a:pt x="0" y="81"/>
                  </a:moveTo>
                  <a:lnTo>
                    <a:pt x="45" y="43"/>
                  </a:lnTo>
                  <a:lnTo>
                    <a:pt x="98" y="15"/>
                  </a:lnTo>
                  <a:lnTo>
                    <a:pt x="155" y="0"/>
                  </a:lnTo>
                  <a:lnTo>
                    <a:pt x="215" y="0"/>
                  </a:lnTo>
                  <a:lnTo>
                    <a:pt x="272" y="12"/>
                  </a:lnTo>
                  <a:lnTo>
                    <a:pt x="324" y="38"/>
                  </a:lnTo>
                  <a:lnTo>
                    <a:pt x="370" y="74"/>
                  </a:lnTo>
                  <a:lnTo>
                    <a:pt x="408" y="122"/>
                  </a:lnTo>
                  <a:lnTo>
                    <a:pt x="432" y="174"/>
                  </a:lnTo>
                  <a:lnTo>
                    <a:pt x="444" y="23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5" name="Freeform 1420"/>
            <p:cNvSpPr/>
            <p:nvPr/>
          </p:nvSpPr>
          <p:spPr bwMode="auto">
            <a:xfrm>
              <a:off x="2564639" y="3468684"/>
              <a:ext cx="564026" cy="790431"/>
            </a:xfrm>
            <a:custGeom>
              <a:avLst/>
              <a:gdLst>
                <a:gd name="T0" fmla="*/ 284 w 284"/>
                <a:gd name="T1" fmla="*/ 2 h 398"/>
                <a:gd name="T2" fmla="*/ 227 w 284"/>
                <a:gd name="T3" fmla="*/ 0 h 398"/>
                <a:gd name="T4" fmla="*/ 170 w 284"/>
                <a:gd name="T5" fmla="*/ 12 h 398"/>
                <a:gd name="T6" fmla="*/ 117 w 284"/>
                <a:gd name="T7" fmla="*/ 36 h 398"/>
                <a:gd name="T8" fmla="*/ 72 w 284"/>
                <a:gd name="T9" fmla="*/ 74 h 398"/>
                <a:gd name="T10" fmla="*/ 36 w 284"/>
                <a:gd name="T11" fmla="*/ 119 h 398"/>
                <a:gd name="T12" fmla="*/ 12 w 284"/>
                <a:gd name="T13" fmla="*/ 172 h 398"/>
                <a:gd name="T14" fmla="*/ 0 w 284"/>
                <a:gd name="T15" fmla="*/ 229 h 398"/>
                <a:gd name="T16" fmla="*/ 3 w 284"/>
                <a:gd name="T17" fmla="*/ 291 h 398"/>
                <a:gd name="T18" fmla="*/ 17 w 284"/>
                <a:gd name="T19" fmla="*/ 346 h 398"/>
                <a:gd name="T20" fmla="*/ 45 w 284"/>
                <a:gd name="T21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398">
                  <a:moveTo>
                    <a:pt x="284" y="2"/>
                  </a:moveTo>
                  <a:lnTo>
                    <a:pt x="227" y="0"/>
                  </a:lnTo>
                  <a:lnTo>
                    <a:pt x="170" y="12"/>
                  </a:lnTo>
                  <a:lnTo>
                    <a:pt x="117" y="36"/>
                  </a:lnTo>
                  <a:lnTo>
                    <a:pt x="72" y="74"/>
                  </a:lnTo>
                  <a:lnTo>
                    <a:pt x="36" y="119"/>
                  </a:lnTo>
                  <a:lnTo>
                    <a:pt x="12" y="172"/>
                  </a:lnTo>
                  <a:lnTo>
                    <a:pt x="0" y="229"/>
                  </a:lnTo>
                  <a:lnTo>
                    <a:pt x="3" y="291"/>
                  </a:lnTo>
                  <a:lnTo>
                    <a:pt x="17" y="346"/>
                  </a:lnTo>
                  <a:lnTo>
                    <a:pt x="45" y="3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6" name="Freeform 1421"/>
            <p:cNvSpPr/>
            <p:nvPr/>
          </p:nvSpPr>
          <p:spPr bwMode="auto">
            <a:xfrm>
              <a:off x="2640107" y="3714950"/>
              <a:ext cx="919521" cy="349537"/>
            </a:xfrm>
            <a:custGeom>
              <a:avLst/>
              <a:gdLst>
                <a:gd name="T0" fmla="*/ 463 w 463"/>
                <a:gd name="T1" fmla="*/ 176 h 176"/>
                <a:gd name="T2" fmla="*/ 439 w 463"/>
                <a:gd name="T3" fmla="*/ 124 h 176"/>
                <a:gd name="T4" fmla="*/ 406 w 463"/>
                <a:gd name="T5" fmla="*/ 76 h 176"/>
                <a:gd name="T6" fmla="*/ 360 w 463"/>
                <a:gd name="T7" fmla="*/ 40 h 176"/>
                <a:gd name="T8" fmla="*/ 308 w 463"/>
                <a:gd name="T9" fmla="*/ 14 h 176"/>
                <a:gd name="T10" fmla="*/ 251 w 463"/>
                <a:gd name="T11" fmla="*/ 0 h 176"/>
                <a:gd name="T12" fmla="*/ 194 w 463"/>
                <a:gd name="T13" fmla="*/ 2 h 176"/>
                <a:gd name="T14" fmla="*/ 136 w 463"/>
                <a:gd name="T15" fmla="*/ 14 h 176"/>
                <a:gd name="T16" fmla="*/ 81 w 463"/>
                <a:gd name="T17" fmla="*/ 40 h 176"/>
                <a:gd name="T18" fmla="*/ 36 w 463"/>
                <a:gd name="T19" fmla="*/ 79 h 176"/>
                <a:gd name="T20" fmla="*/ 0 w 463"/>
                <a:gd name="T21" fmla="*/ 12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76">
                  <a:moveTo>
                    <a:pt x="463" y="176"/>
                  </a:moveTo>
                  <a:lnTo>
                    <a:pt x="439" y="124"/>
                  </a:lnTo>
                  <a:lnTo>
                    <a:pt x="406" y="76"/>
                  </a:lnTo>
                  <a:lnTo>
                    <a:pt x="360" y="40"/>
                  </a:lnTo>
                  <a:lnTo>
                    <a:pt x="308" y="14"/>
                  </a:lnTo>
                  <a:lnTo>
                    <a:pt x="251" y="0"/>
                  </a:lnTo>
                  <a:lnTo>
                    <a:pt x="194" y="2"/>
                  </a:lnTo>
                  <a:lnTo>
                    <a:pt x="136" y="14"/>
                  </a:lnTo>
                  <a:lnTo>
                    <a:pt x="81" y="40"/>
                  </a:lnTo>
                  <a:lnTo>
                    <a:pt x="36" y="79"/>
                  </a:lnTo>
                  <a:lnTo>
                    <a:pt x="0" y="12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7" name="Freeform 1422"/>
            <p:cNvSpPr/>
            <p:nvPr/>
          </p:nvSpPr>
          <p:spPr bwMode="auto">
            <a:xfrm>
              <a:off x="2626205" y="3564013"/>
              <a:ext cx="905619" cy="349537"/>
            </a:xfrm>
            <a:custGeom>
              <a:avLst/>
              <a:gdLst>
                <a:gd name="T0" fmla="*/ 456 w 456"/>
                <a:gd name="T1" fmla="*/ 126 h 176"/>
                <a:gd name="T2" fmla="*/ 422 w 456"/>
                <a:gd name="T3" fmla="*/ 78 h 176"/>
                <a:gd name="T4" fmla="*/ 379 w 456"/>
                <a:gd name="T5" fmla="*/ 40 h 176"/>
                <a:gd name="T6" fmla="*/ 329 w 456"/>
                <a:gd name="T7" fmla="*/ 14 h 176"/>
                <a:gd name="T8" fmla="*/ 272 w 456"/>
                <a:gd name="T9" fmla="*/ 0 h 176"/>
                <a:gd name="T10" fmla="*/ 215 w 456"/>
                <a:gd name="T11" fmla="*/ 0 h 176"/>
                <a:gd name="T12" fmla="*/ 158 w 456"/>
                <a:gd name="T13" fmla="*/ 11 h 176"/>
                <a:gd name="T14" fmla="*/ 105 w 456"/>
                <a:gd name="T15" fmla="*/ 38 h 176"/>
                <a:gd name="T16" fmla="*/ 60 w 456"/>
                <a:gd name="T17" fmla="*/ 76 h 176"/>
                <a:gd name="T18" fmla="*/ 24 w 456"/>
                <a:gd name="T19" fmla="*/ 121 h 176"/>
                <a:gd name="T20" fmla="*/ 0 w 456"/>
                <a:gd name="T2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176">
                  <a:moveTo>
                    <a:pt x="456" y="126"/>
                  </a:moveTo>
                  <a:lnTo>
                    <a:pt x="422" y="78"/>
                  </a:lnTo>
                  <a:lnTo>
                    <a:pt x="379" y="40"/>
                  </a:lnTo>
                  <a:lnTo>
                    <a:pt x="329" y="14"/>
                  </a:lnTo>
                  <a:lnTo>
                    <a:pt x="272" y="0"/>
                  </a:lnTo>
                  <a:lnTo>
                    <a:pt x="215" y="0"/>
                  </a:lnTo>
                  <a:lnTo>
                    <a:pt x="158" y="11"/>
                  </a:lnTo>
                  <a:lnTo>
                    <a:pt x="105" y="38"/>
                  </a:lnTo>
                  <a:lnTo>
                    <a:pt x="60" y="76"/>
                  </a:lnTo>
                  <a:lnTo>
                    <a:pt x="24" y="121"/>
                  </a:lnTo>
                  <a:lnTo>
                    <a:pt x="0" y="17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8" name="Freeform 1423"/>
            <p:cNvSpPr/>
            <p:nvPr/>
          </p:nvSpPr>
          <p:spPr bwMode="auto">
            <a:xfrm>
              <a:off x="2526905" y="3430950"/>
              <a:ext cx="1014850" cy="1008892"/>
            </a:xfrm>
            <a:custGeom>
              <a:avLst/>
              <a:gdLst>
                <a:gd name="T0" fmla="*/ 432 w 511"/>
                <a:gd name="T1" fmla="*/ 83 h 508"/>
                <a:gd name="T2" fmla="*/ 391 w 511"/>
                <a:gd name="T3" fmla="*/ 45 h 508"/>
                <a:gd name="T4" fmla="*/ 341 w 511"/>
                <a:gd name="T5" fmla="*/ 16 h 508"/>
                <a:gd name="T6" fmla="*/ 291 w 511"/>
                <a:gd name="T7" fmla="*/ 0 h 508"/>
                <a:gd name="T8" fmla="*/ 229 w 511"/>
                <a:gd name="T9" fmla="*/ 0 h 508"/>
                <a:gd name="T10" fmla="*/ 172 w 511"/>
                <a:gd name="T11" fmla="*/ 12 h 508"/>
                <a:gd name="T12" fmla="*/ 119 w 511"/>
                <a:gd name="T13" fmla="*/ 35 h 508"/>
                <a:gd name="T14" fmla="*/ 74 w 511"/>
                <a:gd name="T15" fmla="*/ 71 h 508"/>
                <a:gd name="T16" fmla="*/ 38 w 511"/>
                <a:gd name="T17" fmla="*/ 117 h 508"/>
                <a:gd name="T18" fmla="*/ 12 w 511"/>
                <a:gd name="T19" fmla="*/ 171 h 508"/>
                <a:gd name="T20" fmla="*/ 0 w 511"/>
                <a:gd name="T21" fmla="*/ 229 h 508"/>
                <a:gd name="T22" fmla="*/ 2 w 511"/>
                <a:gd name="T23" fmla="*/ 286 h 508"/>
                <a:gd name="T24" fmla="*/ 17 w 511"/>
                <a:gd name="T25" fmla="*/ 346 h 508"/>
                <a:gd name="T26" fmla="*/ 45 w 511"/>
                <a:gd name="T27" fmla="*/ 396 h 508"/>
                <a:gd name="T28" fmla="*/ 84 w 511"/>
                <a:gd name="T29" fmla="*/ 441 h 508"/>
                <a:gd name="T30" fmla="*/ 131 w 511"/>
                <a:gd name="T31" fmla="*/ 474 h 508"/>
                <a:gd name="T32" fmla="*/ 186 w 511"/>
                <a:gd name="T33" fmla="*/ 498 h 508"/>
                <a:gd name="T34" fmla="*/ 246 w 511"/>
                <a:gd name="T35" fmla="*/ 508 h 508"/>
                <a:gd name="T36" fmla="*/ 303 w 511"/>
                <a:gd name="T37" fmla="*/ 505 h 508"/>
                <a:gd name="T38" fmla="*/ 360 w 511"/>
                <a:gd name="T39" fmla="*/ 489 h 508"/>
                <a:gd name="T40" fmla="*/ 410 w 511"/>
                <a:gd name="T41" fmla="*/ 458 h 508"/>
                <a:gd name="T42" fmla="*/ 453 w 511"/>
                <a:gd name="T43" fmla="*/ 420 h 508"/>
                <a:gd name="T44" fmla="*/ 484 w 511"/>
                <a:gd name="T45" fmla="*/ 369 h 508"/>
                <a:gd name="T46" fmla="*/ 503 w 511"/>
                <a:gd name="T47" fmla="*/ 317 h 508"/>
                <a:gd name="T48" fmla="*/ 511 w 511"/>
                <a:gd name="T49" fmla="*/ 260 h 508"/>
                <a:gd name="T50" fmla="*/ 503 w 511"/>
                <a:gd name="T51" fmla="*/ 202 h 508"/>
                <a:gd name="T52" fmla="*/ 484 w 511"/>
                <a:gd name="T53" fmla="*/ 148 h 508"/>
                <a:gd name="T54" fmla="*/ 451 w 511"/>
                <a:gd name="T55" fmla="*/ 100 h 508"/>
                <a:gd name="T56" fmla="*/ 408 w 511"/>
                <a:gd name="T57" fmla="*/ 62 h 508"/>
                <a:gd name="T58" fmla="*/ 358 w 511"/>
                <a:gd name="T59" fmla="*/ 35 h 508"/>
                <a:gd name="T60" fmla="*/ 303 w 511"/>
                <a:gd name="T61" fmla="*/ 2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1" h="508">
                  <a:moveTo>
                    <a:pt x="432" y="83"/>
                  </a:moveTo>
                  <a:lnTo>
                    <a:pt x="391" y="45"/>
                  </a:lnTo>
                  <a:lnTo>
                    <a:pt x="341" y="16"/>
                  </a:lnTo>
                  <a:lnTo>
                    <a:pt x="291" y="0"/>
                  </a:lnTo>
                  <a:lnTo>
                    <a:pt x="229" y="0"/>
                  </a:lnTo>
                  <a:lnTo>
                    <a:pt x="172" y="12"/>
                  </a:lnTo>
                  <a:lnTo>
                    <a:pt x="119" y="35"/>
                  </a:lnTo>
                  <a:lnTo>
                    <a:pt x="74" y="71"/>
                  </a:lnTo>
                  <a:lnTo>
                    <a:pt x="38" y="117"/>
                  </a:lnTo>
                  <a:lnTo>
                    <a:pt x="12" y="171"/>
                  </a:lnTo>
                  <a:lnTo>
                    <a:pt x="0" y="229"/>
                  </a:lnTo>
                  <a:lnTo>
                    <a:pt x="2" y="286"/>
                  </a:lnTo>
                  <a:lnTo>
                    <a:pt x="17" y="346"/>
                  </a:lnTo>
                  <a:lnTo>
                    <a:pt x="45" y="396"/>
                  </a:lnTo>
                  <a:lnTo>
                    <a:pt x="84" y="441"/>
                  </a:lnTo>
                  <a:lnTo>
                    <a:pt x="131" y="474"/>
                  </a:lnTo>
                  <a:lnTo>
                    <a:pt x="186" y="498"/>
                  </a:lnTo>
                  <a:lnTo>
                    <a:pt x="246" y="508"/>
                  </a:lnTo>
                  <a:lnTo>
                    <a:pt x="303" y="505"/>
                  </a:lnTo>
                  <a:lnTo>
                    <a:pt x="360" y="489"/>
                  </a:lnTo>
                  <a:lnTo>
                    <a:pt x="410" y="458"/>
                  </a:lnTo>
                  <a:lnTo>
                    <a:pt x="453" y="420"/>
                  </a:lnTo>
                  <a:lnTo>
                    <a:pt x="484" y="369"/>
                  </a:lnTo>
                  <a:lnTo>
                    <a:pt x="503" y="317"/>
                  </a:lnTo>
                  <a:lnTo>
                    <a:pt x="511" y="260"/>
                  </a:lnTo>
                  <a:lnTo>
                    <a:pt x="503" y="202"/>
                  </a:lnTo>
                  <a:lnTo>
                    <a:pt x="484" y="148"/>
                  </a:lnTo>
                  <a:lnTo>
                    <a:pt x="451" y="100"/>
                  </a:lnTo>
                  <a:lnTo>
                    <a:pt x="408" y="62"/>
                  </a:lnTo>
                  <a:lnTo>
                    <a:pt x="358" y="35"/>
                  </a:lnTo>
                  <a:lnTo>
                    <a:pt x="303" y="2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49" name="Freeform 1424"/>
            <p:cNvSpPr/>
            <p:nvPr/>
          </p:nvSpPr>
          <p:spPr bwMode="auto">
            <a:xfrm>
              <a:off x="2963827" y="3595789"/>
              <a:ext cx="538208" cy="814264"/>
            </a:xfrm>
            <a:custGeom>
              <a:avLst/>
              <a:gdLst>
                <a:gd name="T0" fmla="*/ 212 w 271"/>
                <a:gd name="T1" fmla="*/ 0 h 410"/>
                <a:gd name="T2" fmla="*/ 245 w 271"/>
                <a:gd name="T3" fmla="*/ 48 h 410"/>
                <a:gd name="T4" fmla="*/ 264 w 271"/>
                <a:gd name="T5" fmla="*/ 103 h 410"/>
                <a:gd name="T6" fmla="*/ 271 w 271"/>
                <a:gd name="T7" fmla="*/ 160 h 410"/>
                <a:gd name="T8" fmla="*/ 264 w 271"/>
                <a:gd name="T9" fmla="*/ 217 h 410"/>
                <a:gd name="T10" fmla="*/ 243 w 271"/>
                <a:gd name="T11" fmla="*/ 272 h 410"/>
                <a:gd name="T12" fmla="*/ 212 w 271"/>
                <a:gd name="T13" fmla="*/ 320 h 410"/>
                <a:gd name="T14" fmla="*/ 169 w 271"/>
                <a:gd name="T15" fmla="*/ 360 h 410"/>
                <a:gd name="T16" fmla="*/ 116 w 271"/>
                <a:gd name="T17" fmla="*/ 389 h 410"/>
                <a:gd name="T18" fmla="*/ 62 w 271"/>
                <a:gd name="T19" fmla="*/ 406 h 410"/>
                <a:gd name="T20" fmla="*/ 0 w 271"/>
                <a:gd name="T21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410">
                  <a:moveTo>
                    <a:pt x="212" y="0"/>
                  </a:moveTo>
                  <a:lnTo>
                    <a:pt x="245" y="48"/>
                  </a:lnTo>
                  <a:lnTo>
                    <a:pt x="264" y="103"/>
                  </a:lnTo>
                  <a:lnTo>
                    <a:pt x="271" y="160"/>
                  </a:lnTo>
                  <a:lnTo>
                    <a:pt x="264" y="217"/>
                  </a:lnTo>
                  <a:lnTo>
                    <a:pt x="243" y="272"/>
                  </a:lnTo>
                  <a:lnTo>
                    <a:pt x="212" y="320"/>
                  </a:lnTo>
                  <a:lnTo>
                    <a:pt x="169" y="360"/>
                  </a:lnTo>
                  <a:lnTo>
                    <a:pt x="116" y="389"/>
                  </a:lnTo>
                  <a:lnTo>
                    <a:pt x="62" y="406"/>
                  </a:lnTo>
                  <a:lnTo>
                    <a:pt x="0" y="41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0" name="Freeform 1425"/>
            <p:cNvSpPr/>
            <p:nvPr/>
          </p:nvSpPr>
          <p:spPr bwMode="auto">
            <a:xfrm>
              <a:off x="2632164" y="3401161"/>
              <a:ext cx="824193" cy="492530"/>
            </a:xfrm>
            <a:custGeom>
              <a:avLst/>
              <a:gdLst>
                <a:gd name="T0" fmla="*/ 415 w 415"/>
                <a:gd name="T1" fmla="*/ 248 h 248"/>
                <a:gd name="T2" fmla="*/ 407 w 415"/>
                <a:gd name="T3" fmla="*/ 189 h 248"/>
                <a:gd name="T4" fmla="*/ 388 w 415"/>
                <a:gd name="T5" fmla="*/ 136 h 248"/>
                <a:gd name="T6" fmla="*/ 357 w 415"/>
                <a:gd name="T7" fmla="*/ 89 h 248"/>
                <a:gd name="T8" fmla="*/ 317 w 415"/>
                <a:gd name="T9" fmla="*/ 48 h 248"/>
                <a:gd name="T10" fmla="*/ 267 w 415"/>
                <a:gd name="T11" fmla="*/ 19 h 248"/>
                <a:gd name="T12" fmla="*/ 212 w 415"/>
                <a:gd name="T13" fmla="*/ 3 h 248"/>
                <a:gd name="T14" fmla="*/ 155 w 415"/>
                <a:gd name="T15" fmla="*/ 0 h 248"/>
                <a:gd name="T16" fmla="*/ 97 w 415"/>
                <a:gd name="T17" fmla="*/ 12 h 248"/>
                <a:gd name="T18" fmla="*/ 45 w 415"/>
                <a:gd name="T19" fmla="*/ 36 h 248"/>
                <a:gd name="T20" fmla="*/ 0 w 415"/>
                <a:gd name="T21" fmla="*/ 7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5" h="248">
                  <a:moveTo>
                    <a:pt x="415" y="248"/>
                  </a:moveTo>
                  <a:lnTo>
                    <a:pt x="407" y="189"/>
                  </a:lnTo>
                  <a:lnTo>
                    <a:pt x="388" y="136"/>
                  </a:lnTo>
                  <a:lnTo>
                    <a:pt x="357" y="89"/>
                  </a:lnTo>
                  <a:lnTo>
                    <a:pt x="317" y="48"/>
                  </a:lnTo>
                  <a:lnTo>
                    <a:pt x="267" y="19"/>
                  </a:lnTo>
                  <a:lnTo>
                    <a:pt x="212" y="3"/>
                  </a:lnTo>
                  <a:lnTo>
                    <a:pt x="155" y="0"/>
                  </a:lnTo>
                  <a:lnTo>
                    <a:pt x="97" y="12"/>
                  </a:lnTo>
                  <a:lnTo>
                    <a:pt x="45" y="36"/>
                  </a:lnTo>
                  <a:lnTo>
                    <a:pt x="0" y="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1" name="Freeform 1426"/>
            <p:cNvSpPr/>
            <p:nvPr/>
          </p:nvSpPr>
          <p:spPr bwMode="auto">
            <a:xfrm>
              <a:off x="2598401" y="3893691"/>
              <a:ext cx="857955" cy="494516"/>
            </a:xfrm>
            <a:custGeom>
              <a:avLst/>
              <a:gdLst>
                <a:gd name="T0" fmla="*/ 432 w 432"/>
                <a:gd name="T1" fmla="*/ 0 h 249"/>
                <a:gd name="T2" fmla="*/ 424 w 432"/>
                <a:gd name="T3" fmla="*/ 58 h 249"/>
                <a:gd name="T4" fmla="*/ 403 w 432"/>
                <a:gd name="T5" fmla="*/ 110 h 249"/>
                <a:gd name="T6" fmla="*/ 370 w 432"/>
                <a:gd name="T7" fmla="*/ 160 h 249"/>
                <a:gd name="T8" fmla="*/ 327 w 432"/>
                <a:gd name="T9" fmla="*/ 198 h 249"/>
                <a:gd name="T10" fmla="*/ 277 w 432"/>
                <a:gd name="T11" fmla="*/ 229 h 249"/>
                <a:gd name="T12" fmla="*/ 219 w 432"/>
                <a:gd name="T13" fmla="*/ 246 h 249"/>
                <a:gd name="T14" fmla="*/ 160 w 432"/>
                <a:gd name="T15" fmla="*/ 249 h 249"/>
                <a:gd name="T16" fmla="*/ 102 w 432"/>
                <a:gd name="T17" fmla="*/ 239 h 249"/>
                <a:gd name="T18" fmla="*/ 48 w 432"/>
                <a:gd name="T19" fmla="*/ 215 h 249"/>
                <a:gd name="T20" fmla="*/ 0 w 432"/>
                <a:gd name="T21" fmla="*/ 18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2" h="249">
                  <a:moveTo>
                    <a:pt x="432" y="0"/>
                  </a:moveTo>
                  <a:lnTo>
                    <a:pt x="424" y="58"/>
                  </a:lnTo>
                  <a:lnTo>
                    <a:pt x="403" y="110"/>
                  </a:lnTo>
                  <a:lnTo>
                    <a:pt x="370" y="160"/>
                  </a:lnTo>
                  <a:lnTo>
                    <a:pt x="327" y="198"/>
                  </a:lnTo>
                  <a:lnTo>
                    <a:pt x="277" y="229"/>
                  </a:lnTo>
                  <a:lnTo>
                    <a:pt x="219" y="246"/>
                  </a:lnTo>
                  <a:lnTo>
                    <a:pt x="160" y="249"/>
                  </a:lnTo>
                  <a:lnTo>
                    <a:pt x="102" y="239"/>
                  </a:lnTo>
                  <a:lnTo>
                    <a:pt x="48" y="215"/>
                  </a:lnTo>
                  <a:lnTo>
                    <a:pt x="0" y="1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2" name="Freeform 1427"/>
            <p:cNvSpPr/>
            <p:nvPr/>
          </p:nvSpPr>
          <p:spPr bwMode="auto">
            <a:xfrm>
              <a:off x="2892330" y="3387258"/>
              <a:ext cx="510404" cy="816249"/>
            </a:xfrm>
            <a:custGeom>
              <a:avLst/>
              <a:gdLst>
                <a:gd name="T0" fmla="*/ 195 w 257"/>
                <a:gd name="T1" fmla="*/ 411 h 411"/>
                <a:gd name="T2" fmla="*/ 229 w 257"/>
                <a:gd name="T3" fmla="*/ 363 h 411"/>
                <a:gd name="T4" fmla="*/ 250 w 257"/>
                <a:gd name="T5" fmla="*/ 308 h 411"/>
                <a:gd name="T6" fmla="*/ 257 w 257"/>
                <a:gd name="T7" fmla="*/ 251 h 411"/>
                <a:gd name="T8" fmla="*/ 253 w 257"/>
                <a:gd name="T9" fmla="*/ 191 h 411"/>
                <a:gd name="T10" fmla="*/ 233 w 257"/>
                <a:gd name="T11" fmla="*/ 136 h 411"/>
                <a:gd name="T12" fmla="*/ 202 w 257"/>
                <a:gd name="T13" fmla="*/ 89 h 411"/>
                <a:gd name="T14" fmla="*/ 160 w 257"/>
                <a:gd name="T15" fmla="*/ 48 h 411"/>
                <a:gd name="T16" fmla="*/ 107 w 257"/>
                <a:gd name="T17" fmla="*/ 22 h 411"/>
                <a:gd name="T18" fmla="*/ 57 w 257"/>
                <a:gd name="T19" fmla="*/ 3 h 411"/>
                <a:gd name="T20" fmla="*/ 0 w 257"/>
                <a:gd name="T2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411">
                  <a:moveTo>
                    <a:pt x="195" y="411"/>
                  </a:moveTo>
                  <a:lnTo>
                    <a:pt x="229" y="363"/>
                  </a:lnTo>
                  <a:lnTo>
                    <a:pt x="250" y="308"/>
                  </a:lnTo>
                  <a:lnTo>
                    <a:pt x="257" y="251"/>
                  </a:lnTo>
                  <a:lnTo>
                    <a:pt x="253" y="191"/>
                  </a:lnTo>
                  <a:lnTo>
                    <a:pt x="233" y="136"/>
                  </a:lnTo>
                  <a:lnTo>
                    <a:pt x="202" y="89"/>
                  </a:lnTo>
                  <a:lnTo>
                    <a:pt x="160" y="48"/>
                  </a:lnTo>
                  <a:lnTo>
                    <a:pt x="107" y="22"/>
                  </a:lnTo>
                  <a:lnTo>
                    <a:pt x="57" y="3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3" name="Freeform 1428"/>
            <p:cNvSpPr/>
            <p:nvPr/>
          </p:nvSpPr>
          <p:spPr bwMode="auto">
            <a:xfrm>
              <a:off x="2953897" y="3393216"/>
              <a:ext cx="208531" cy="89370"/>
            </a:xfrm>
            <a:custGeom>
              <a:avLst/>
              <a:gdLst>
                <a:gd name="T0" fmla="*/ 105 w 105"/>
                <a:gd name="T1" fmla="*/ 45 h 45"/>
                <a:gd name="T2" fmla="*/ 55 w 105"/>
                <a:gd name="T3" fmla="*/ 16 h 45"/>
                <a:gd name="T4" fmla="*/ 0 w 105"/>
                <a:gd name="T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45">
                  <a:moveTo>
                    <a:pt x="105" y="45"/>
                  </a:moveTo>
                  <a:lnTo>
                    <a:pt x="55" y="16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4" name="Freeform 1429"/>
            <p:cNvSpPr/>
            <p:nvPr/>
          </p:nvSpPr>
          <p:spPr bwMode="auto">
            <a:xfrm>
              <a:off x="2385899" y="3401161"/>
              <a:ext cx="345565" cy="536222"/>
            </a:xfrm>
            <a:custGeom>
              <a:avLst/>
              <a:gdLst>
                <a:gd name="T0" fmla="*/ 174 w 174"/>
                <a:gd name="T1" fmla="*/ 0 h 270"/>
                <a:gd name="T2" fmla="*/ 121 w 174"/>
                <a:gd name="T3" fmla="*/ 24 h 270"/>
                <a:gd name="T4" fmla="*/ 73 w 174"/>
                <a:gd name="T5" fmla="*/ 58 h 270"/>
                <a:gd name="T6" fmla="*/ 38 w 174"/>
                <a:gd name="T7" fmla="*/ 103 h 270"/>
                <a:gd name="T8" fmla="*/ 11 w 174"/>
                <a:gd name="T9" fmla="*/ 155 h 270"/>
                <a:gd name="T10" fmla="*/ 0 w 174"/>
                <a:gd name="T11" fmla="*/ 210 h 270"/>
                <a:gd name="T12" fmla="*/ 0 w 174"/>
                <a:gd name="T1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270">
                  <a:moveTo>
                    <a:pt x="174" y="0"/>
                  </a:moveTo>
                  <a:lnTo>
                    <a:pt x="121" y="24"/>
                  </a:lnTo>
                  <a:lnTo>
                    <a:pt x="73" y="58"/>
                  </a:lnTo>
                  <a:lnTo>
                    <a:pt x="38" y="103"/>
                  </a:lnTo>
                  <a:lnTo>
                    <a:pt x="11" y="155"/>
                  </a:lnTo>
                  <a:lnTo>
                    <a:pt x="0" y="210"/>
                  </a:lnTo>
                  <a:lnTo>
                    <a:pt x="0" y="27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5" name="Freeform 1430"/>
            <p:cNvSpPr/>
            <p:nvPr/>
          </p:nvSpPr>
          <p:spPr bwMode="auto">
            <a:xfrm>
              <a:off x="2731464" y="3383286"/>
              <a:ext cx="222433" cy="17874"/>
            </a:xfrm>
            <a:custGeom>
              <a:avLst/>
              <a:gdLst>
                <a:gd name="T0" fmla="*/ 112 w 112"/>
                <a:gd name="T1" fmla="*/ 5 h 9"/>
                <a:gd name="T2" fmla="*/ 54 w 112"/>
                <a:gd name="T3" fmla="*/ 0 h 9"/>
                <a:gd name="T4" fmla="*/ 0 w 112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9">
                  <a:moveTo>
                    <a:pt x="112" y="5"/>
                  </a:moveTo>
                  <a:lnTo>
                    <a:pt x="54" y="0"/>
                  </a:lnTo>
                  <a:lnTo>
                    <a:pt x="0" y="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6" name="Freeform 1431"/>
            <p:cNvSpPr/>
            <p:nvPr/>
          </p:nvSpPr>
          <p:spPr bwMode="auto">
            <a:xfrm>
              <a:off x="2924107" y="3482587"/>
              <a:ext cx="426991" cy="889732"/>
            </a:xfrm>
            <a:custGeom>
              <a:avLst/>
              <a:gdLst>
                <a:gd name="T0" fmla="*/ 120 w 215"/>
                <a:gd name="T1" fmla="*/ 0 h 448"/>
                <a:gd name="T2" fmla="*/ 160 w 215"/>
                <a:gd name="T3" fmla="*/ 41 h 448"/>
                <a:gd name="T4" fmla="*/ 191 w 215"/>
                <a:gd name="T5" fmla="*/ 91 h 448"/>
                <a:gd name="T6" fmla="*/ 210 w 215"/>
                <a:gd name="T7" fmla="*/ 145 h 448"/>
                <a:gd name="T8" fmla="*/ 215 w 215"/>
                <a:gd name="T9" fmla="*/ 203 h 448"/>
                <a:gd name="T10" fmla="*/ 206 w 215"/>
                <a:gd name="T11" fmla="*/ 260 h 448"/>
                <a:gd name="T12" fmla="*/ 184 w 215"/>
                <a:gd name="T13" fmla="*/ 315 h 448"/>
                <a:gd name="T14" fmla="*/ 151 w 215"/>
                <a:gd name="T15" fmla="*/ 365 h 448"/>
                <a:gd name="T16" fmla="*/ 108 w 215"/>
                <a:gd name="T17" fmla="*/ 403 h 448"/>
                <a:gd name="T18" fmla="*/ 58 w 215"/>
                <a:gd name="T19" fmla="*/ 432 h 448"/>
                <a:gd name="T20" fmla="*/ 0 w 215"/>
                <a:gd name="T21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" h="448">
                  <a:moveTo>
                    <a:pt x="120" y="0"/>
                  </a:moveTo>
                  <a:lnTo>
                    <a:pt x="160" y="41"/>
                  </a:lnTo>
                  <a:lnTo>
                    <a:pt x="191" y="91"/>
                  </a:lnTo>
                  <a:lnTo>
                    <a:pt x="210" y="145"/>
                  </a:lnTo>
                  <a:lnTo>
                    <a:pt x="215" y="203"/>
                  </a:lnTo>
                  <a:lnTo>
                    <a:pt x="206" y="260"/>
                  </a:lnTo>
                  <a:lnTo>
                    <a:pt x="184" y="315"/>
                  </a:lnTo>
                  <a:lnTo>
                    <a:pt x="151" y="365"/>
                  </a:lnTo>
                  <a:lnTo>
                    <a:pt x="108" y="403"/>
                  </a:lnTo>
                  <a:lnTo>
                    <a:pt x="58" y="432"/>
                  </a:lnTo>
                  <a:lnTo>
                    <a:pt x="0" y="44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7" name="Freeform 1432"/>
            <p:cNvSpPr/>
            <p:nvPr/>
          </p:nvSpPr>
          <p:spPr bwMode="auto">
            <a:xfrm>
              <a:off x="2407745" y="3393216"/>
              <a:ext cx="891718" cy="1002934"/>
            </a:xfrm>
            <a:custGeom>
              <a:avLst/>
              <a:gdLst>
                <a:gd name="T0" fmla="*/ 62 w 449"/>
                <a:gd name="T1" fmla="*/ 470 h 505"/>
                <a:gd name="T2" fmla="*/ 115 w 449"/>
                <a:gd name="T3" fmla="*/ 493 h 505"/>
                <a:gd name="T4" fmla="*/ 175 w 449"/>
                <a:gd name="T5" fmla="*/ 505 h 505"/>
                <a:gd name="T6" fmla="*/ 232 w 449"/>
                <a:gd name="T7" fmla="*/ 501 h 505"/>
                <a:gd name="T8" fmla="*/ 289 w 449"/>
                <a:gd name="T9" fmla="*/ 486 h 505"/>
                <a:gd name="T10" fmla="*/ 342 w 449"/>
                <a:gd name="T11" fmla="*/ 458 h 505"/>
                <a:gd name="T12" fmla="*/ 384 w 449"/>
                <a:gd name="T13" fmla="*/ 417 h 505"/>
                <a:gd name="T14" fmla="*/ 418 w 449"/>
                <a:gd name="T15" fmla="*/ 369 h 505"/>
                <a:gd name="T16" fmla="*/ 439 w 449"/>
                <a:gd name="T17" fmla="*/ 314 h 505"/>
                <a:gd name="T18" fmla="*/ 449 w 449"/>
                <a:gd name="T19" fmla="*/ 255 h 505"/>
                <a:gd name="T20" fmla="*/ 444 w 449"/>
                <a:gd name="T21" fmla="*/ 198 h 505"/>
                <a:gd name="T22" fmla="*/ 425 w 449"/>
                <a:gd name="T23" fmla="*/ 143 h 505"/>
                <a:gd name="T24" fmla="*/ 394 w 449"/>
                <a:gd name="T25" fmla="*/ 93 h 505"/>
                <a:gd name="T26" fmla="*/ 353 w 449"/>
                <a:gd name="T27" fmla="*/ 52 h 505"/>
                <a:gd name="T28" fmla="*/ 306 w 449"/>
                <a:gd name="T29" fmla="*/ 21 h 505"/>
                <a:gd name="T30" fmla="*/ 251 w 449"/>
                <a:gd name="T31" fmla="*/ 4 h 505"/>
                <a:gd name="T32" fmla="*/ 194 w 449"/>
                <a:gd name="T33" fmla="*/ 0 h 505"/>
                <a:gd name="T34" fmla="*/ 136 w 449"/>
                <a:gd name="T35" fmla="*/ 9 h 505"/>
                <a:gd name="T36" fmla="*/ 84 w 449"/>
                <a:gd name="T37" fmla="*/ 31 h 505"/>
                <a:gd name="T38" fmla="*/ 39 w 449"/>
                <a:gd name="T39" fmla="*/ 66 h 505"/>
                <a:gd name="T40" fmla="*/ 0 w 449"/>
                <a:gd name="T41" fmla="*/ 109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9" h="505">
                  <a:moveTo>
                    <a:pt x="62" y="470"/>
                  </a:moveTo>
                  <a:lnTo>
                    <a:pt x="115" y="493"/>
                  </a:lnTo>
                  <a:lnTo>
                    <a:pt x="175" y="505"/>
                  </a:lnTo>
                  <a:lnTo>
                    <a:pt x="232" y="501"/>
                  </a:lnTo>
                  <a:lnTo>
                    <a:pt x="289" y="486"/>
                  </a:lnTo>
                  <a:lnTo>
                    <a:pt x="342" y="458"/>
                  </a:lnTo>
                  <a:lnTo>
                    <a:pt x="384" y="417"/>
                  </a:lnTo>
                  <a:lnTo>
                    <a:pt x="418" y="369"/>
                  </a:lnTo>
                  <a:lnTo>
                    <a:pt x="439" y="314"/>
                  </a:lnTo>
                  <a:lnTo>
                    <a:pt x="449" y="255"/>
                  </a:lnTo>
                  <a:lnTo>
                    <a:pt x="444" y="198"/>
                  </a:lnTo>
                  <a:lnTo>
                    <a:pt x="425" y="143"/>
                  </a:lnTo>
                  <a:lnTo>
                    <a:pt x="394" y="93"/>
                  </a:lnTo>
                  <a:lnTo>
                    <a:pt x="353" y="52"/>
                  </a:lnTo>
                  <a:lnTo>
                    <a:pt x="306" y="21"/>
                  </a:lnTo>
                  <a:lnTo>
                    <a:pt x="251" y="4"/>
                  </a:lnTo>
                  <a:lnTo>
                    <a:pt x="194" y="0"/>
                  </a:lnTo>
                  <a:lnTo>
                    <a:pt x="136" y="9"/>
                  </a:lnTo>
                  <a:lnTo>
                    <a:pt x="84" y="31"/>
                  </a:lnTo>
                  <a:lnTo>
                    <a:pt x="39" y="66"/>
                  </a:lnTo>
                  <a:lnTo>
                    <a:pt x="0" y="10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8" name="Freeform 1433"/>
            <p:cNvSpPr/>
            <p:nvPr/>
          </p:nvSpPr>
          <p:spPr bwMode="auto">
            <a:xfrm>
              <a:off x="2485199" y="3544152"/>
              <a:ext cx="478628" cy="865899"/>
            </a:xfrm>
            <a:custGeom>
              <a:avLst/>
              <a:gdLst>
                <a:gd name="T0" fmla="*/ 74 w 241"/>
                <a:gd name="T1" fmla="*/ 0 h 436"/>
                <a:gd name="T2" fmla="*/ 38 w 241"/>
                <a:gd name="T3" fmla="*/ 45 h 436"/>
                <a:gd name="T4" fmla="*/ 12 w 241"/>
                <a:gd name="T5" fmla="*/ 98 h 436"/>
                <a:gd name="T6" fmla="*/ 0 w 241"/>
                <a:gd name="T7" fmla="*/ 155 h 436"/>
                <a:gd name="T8" fmla="*/ 2 w 241"/>
                <a:gd name="T9" fmla="*/ 212 h 436"/>
                <a:gd name="T10" fmla="*/ 16 w 241"/>
                <a:gd name="T11" fmla="*/ 269 h 436"/>
                <a:gd name="T12" fmla="*/ 45 w 241"/>
                <a:gd name="T13" fmla="*/ 324 h 436"/>
                <a:gd name="T14" fmla="*/ 83 w 241"/>
                <a:gd name="T15" fmla="*/ 367 h 436"/>
                <a:gd name="T16" fmla="*/ 131 w 241"/>
                <a:gd name="T17" fmla="*/ 403 h 436"/>
                <a:gd name="T18" fmla="*/ 186 w 241"/>
                <a:gd name="T19" fmla="*/ 425 h 436"/>
                <a:gd name="T20" fmla="*/ 241 w 241"/>
                <a:gd name="T21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36">
                  <a:moveTo>
                    <a:pt x="74" y="0"/>
                  </a:moveTo>
                  <a:lnTo>
                    <a:pt x="38" y="45"/>
                  </a:lnTo>
                  <a:lnTo>
                    <a:pt x="12" y="98"/>
                  </a:lnTo>
                  <a:lnTo>
                    <a:pt x="0" y="155"/>
                  </a:lnTo>
                  <a:lnTo>
                    <a:pt x="2" y="212"/>
                  </a:lnTo>
                  <a:lnTo>
                    <a:pt x="16" y="269"/>
                  </a:lnTo>
                  <a:lnTo>
                    <a:pt x="45" y="324"/>
                  </a:lnTo>
                  <a:lnTo>
                    <a:pt x="83" y="367"/>
                  </a:lnTo>
                  <a:lnTo>
                    <a:pt x="131" y="403"/>
                  </a:lnTo>
                  <a:lnTo>
                    <a:pt x="186" y="425"/>
                  </a:lnTo>
                  <a:lnTo>
                    <a:pt x="241" y="43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59" name="Freeform 1434"/>
            <p:cNvSpPr/>
            <p:nvPr/>
          </p:nvSpPr>
          <p:spPr bwMode="auto">
            <a:xfrm>
              <a:off x="2284612" y="3430950"/>
              <a:ext cx="351524" cy="895690"/>
            </a:xfrm>
            <a:custGeom>
              <a:avLst/>
              <a:gdLst>
                <a:gd name="T0" fmla="*/ 177 w 177"/>
                <a:gd name="T1" fmla="*/ 0 h 451"/>
                <a:gd name="T2" fmla="*/ 122 w 177"/>
                <a:gd name="T3" fmla="*/ 21 h 451"/>
                <a:gd name="T4" fmla="*/ 77 w 177"/>
                <a:gd name="T5" fmla="*/ 55 h 451"/>
                <a:gd name="T6" fmla="*/ 39 w 177"/>
                <a:gd name="T7" fmla="*/ 98 h 451"/>
                <a:gd name="T8" fmla="*/ 12 w 177"/>
                <a:gd name="T9" fmla="*/ 150 h 451"/>
                <a:gd name="T10" fmla="*/ 0 w 177"/>
                <a:gd name="T11" fmla="*/ 205 h 451"/>
                <a:gd name="T12" fmla="*/ 0 w 177"/>
                <a:gd name="T13" fmla="*/ 262 h 451"/>
                <a:gd name="T14" fmla="*/ 12 w 177"/>
                <a:gd name="T15" fmla="*/ 319 h 451"/>
                <a:gd name="T16" fmla="*/ 39 w 177"/>
                <a:gd name="T17" fmla="*/ 372 h 451"/>
                <a:gd name="T18" fmla="*/ 77 w 177"/>
                <a:gd name="T19" fmla="*/ 417 h 451"/>
                <a:gd name="T20" fmla="*/ 124 w 177"/>
                <a:gd name="T21" fmla="*/ 45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7" h="451">
                  <a:moveTo>
                    <a:pt x="177" y="0"/>
                  </a:moveTo>
                  <a:lnTo>
                    <a:pt x="122" y="21"/>
                  </a:lnTo>
                  <a:lnTo>
                    <a:pt x="77" y="55"/>
                  </a:lnTo>
                  <a:lnTo>
                    <a:pt x="39" y="98"/>
                  </a:lnTo>
                  <a:lnTo>
                    <a:pt x="12" y="150"/>
                  </a:lnTo>
                  <a:lnTo>
                    <a:pt x="0" y="205"/>
                  </a:lnTo>
                  <a:lnTo>
                    <a:pt x="0" y="262"/>
                  </a:lnTo>
                  <a:lnTo>
                    <a:pt x="12" y="319"/>
                  </a:lnTo>
                  <a:lnTo>
                    <a:pt x="39" y="372"/>
                  </a:lnTo>
                  <a:lnTo>
                    <a:pt x="77" y="417"/>
                  </a:lnTo>
                  <a:lnTo>
                    <a:pt x="124" y="4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0" name="Freeform 1435"/>
            <p:cNvSpPr/>
            <p:nvPr/>
          </p:nvSpPr>
          <p:spPr bwMode="auto">
            <a:xfrm>
              <a:off x="2636135" y="3417048"/>
              <a:ext cx="222433" cy="13902"/>
            </a:xfrm>
            <a:custGeom>
              <a:avLst/>
              <a:gdLst>
                <a:gd name="T0" fmla="*/ 112 w 112"/>
                <a:gd name="T1" fmla="*/ 4 h 7"/>
                <a:gd name="T2" fmla="*/ 55 w 112"/>
                <a:gd name="T3" fmla="*/ 0 h 7"/>
                <a:gd name="T4" fmla="*/ 0 w 112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7">
                  <a:moveTo>
                    <a:pt x="112" y="4"/>
                  </a:moveTo>
                  <a:lnTo>
                    <a:pt x="55" y="0"/>
                  </a:lnTo>
                  <a:lnTo>
                    <a:pt x="0" y="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1" name="Freeform 1436"/>
            <p:cNvSpPr/>
            <p:nvPr/>
          </p:nvSpPr>
          <p:spPr bwMode="auto">
            <a:xfrm>
              <a:off x="2540807" y="3756655"/>
              <a:ext cx="782487" cy="591831"/>
            </a:xfrm>
            <a:custGeom>
              <a:avLst/>
              <a:gdLst>
                <a:gd name="T0" fmla="*/ 394 w 394"/>
                <a:gd name="T1" fmla="*/ 41 h 298"/>
                <a:gd name="T2" fmla="*/ 341 w 394"/>
                <a:gd name="T3" fmla="*/ 15 h 298"/>
                <a:gd name="T4" fmla="*/ 284 w 394"/>
                <a:gd name="T5" fmla="*/ 0 h 298"/>
                <a:gd name="T6" fmla="*/ 227 w 394"/>
                <a:gd name="T7" fmla="*/ 3 h 298"/>
                <a:gd name="T8" fmla="*/ 167 w 394"/>
                <a:gd name="T9" fmla="*/ 17 h 298"/>
                <a:gd name="T10" fmla="*/ 115 w 394"/>
                <a:gd name="T11" fmla="*/ 43 h 298"/>
                <a:gd name="T12" fmla="*/ 69 w 394"/>
                <a:gd name="T13" fmla="*/ 81 h 298"/>
                <a:gd name="T14" fmla="*/ 34 w 394"/>
                <a:gd name="T15" fmla="*/ 127 h 298"/>
                <a:gd name="T16" fmla="*/ 10 w 394"/>
                <a:gd name="T17" fmla="*/ 182 h 298"/>
                <a:gd name="T18" fmla="*/ 0 w 394"/>
                <a:gd name="T19" fmla="*/ 239 h 298"/>
                <a:gd name="T20" fmla="*/ 3 w 394"/>
                <a:gd name="T21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4" h="298">
                  <a:moveTo>
                    <a:pt x="394" y="41"/>
                  </a:moveTo>
                  <a:lnTo>
                    <a:pt x="341" y="15"/>
                  </a:lnTo>
                  <a:lnTo>
                    <a:pt x="284" y="0"/>
                  </a:lnTo>
                  <a:lnTo>
                    <a:pt x="227" y="3"/>
                  </a:lnTo>
                  <a:lnTo>
                    <a:pt x="167" y="17"/>
                  </a:lnTo>
                  <a:lnTo>
                    <a:pt x="115" y="43"/>
                  </a:lnTo>
                  <a:lnTo>
                    <a:pt x="69" y="81"/>
                  </a:lnTo>
                  <a:lnTo>
                    <a:pt x="34" y="127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8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2" name="Freeform 1437"/>
            <p:cNvSpPr/>
            <p:nvPr/>
          </p:nvSpPr>
          <p:spPr bwMode="auto">
            <a:xfrm>
              <a:off x="2238934" y="3424993"/>
              <a:ext cx="1012863" cy="994990"/>
            </a:xfrm>
            <a:custGeom>
              <a:avLst/>
              <a:gdLst>
                <a:gd name="T0" fmla="*/ 331 w 510"/>
                <a:gd name="T1" fmla="*/ 501 h 501"/>
                <a:gd name="T2" fmla="*/ 381 w 510"/>
                <a:gd name="T3" fmla="*/ 473 h 501"/>
                <a:gd name="T4" fmla="*/ 424 w 510"/>
                <a:gd name="T5" fmla="*/ 434 h 501"/>
                <a:gd name="T6" fmla="*/ 460 w 510"/>
                <a:gd name="T7" fmla="*/ 384 h 501"/>
                <a:gd name="T8" fmla="*/ 481 w 510"/>
                <a:gd name="T9" fmla="*/ 329 h 501"/>
                <a:gd name="T10" fmla="*/ 491 w 510"/>
                <a:gd name="T11" fmla="*/ 272 h 501"/>
                <a:gd name="T12" fmla="*/ 486 w 510"/>
                <a:gd name="T13" fmla="*/ 213 h 501"/>
                <a:gd name="T14" fmla="*/ 467 w 510"/>
                <a:gd name="T15" fmla="*/ 158 h 501"/>
                <a:gd name="T16" fmla="*/ 438 w 510"/>
                <a:gd name="T17" fmla="*/ 108 h 501"/>
                <a:gd name="T18" fmla="*/ 396 w 510"/>
                <a:gd name="T19" fmla="*/ 65 h 501"/>
                <a:gd name="T20" fmla="*/ 348 w 510"/>
                <a:gd name="T21" fmla="*/ 34 h 501"/>
                <a:gd name="T22" fmla="*/ 293 w 510"/>
                <a:gd name="T23" fmla="*/ 15 h 501"/>
                <a:gd name="T24" fmla="*/ 236 w 510"/>
                <a:gd name="T25" fmla="*/ 10 h 501"/>
                <a:gd name="T26" fmla="*/ 178 w 510"/>
                <a:gd name="T27" fmla="*/ 17 h 501"/>
                <a:gd name="T28" fmla="*/ 126 w 510"/>
                <a:gd name="T29" fmla="*/ 38 h 501"/>
                <a:gd name="T30" fmla="*/ 78 w 510"/>
                <a:gd name="T31" fmla="*/ 72 h 501"/>
                <a:gd name="T32" fmla="*/ 40 w 510"/>
                <a:gd name="T33" fmla="*/ 115 h 501"/>
                <a:gd name="T34" fmla="*/ 14 w 510"/>
                <a:gd name="T35" fmla="*/ 165 h 501"/>
                <a:gd name="T36" fmla="*/ 0 w 510"/>
                <a:gd name="T37" fmla="*/ 222 h 501"/>
                <a:gd name="T38" fmla="*/ 0 w 510"/>
                <a:gd name="T39" fmla="*/ 279 h 501"/>
                <a:gd name="T40" fmla="*/ 14 w 510"/>
                <a:gd name="T41" fmla="*/ 337 h 501"/>
                <a:gd name="T42" fmla="*/ 38 w 510"/>
                <a:gd name="T43" fmla="*/ 384 h 501"/>
                <a:gd name="T44" fmla="*/ 76 w 510"/>
                <a:gd name="T45" fmla="*/ 432 h 501"/>
                <a:gd name="T46" fmla="*/ 124 w 510"/>
                <a:gd name="T47" fmla="*/ 468 h 501"/>
                <a:gd name="T48" fmla="*/ 176 w 510"/>
                <a:gd name="T49" fmla="*/ 492 h 501"/>
                <a:gd name="T50" fmla="*/ 233 w 510"/>
                <a:gd name="T51" fmla="*/ 501 h 501"/>
                <a:gd name="T52" fmla="*/ 295 w 510"/>
                <a:gd name="T53" fmla="*/ 499 h 501"/>
                <a:gd name="T54" fmla="*/ 350 w 510"/>
                <a:gd name="T55" fmla="*/ 482 h 501"/>
                <a:gd name="T56" fmla="*/ 403 w 510"/>
                <a:gd name="T57" fmla="*/ 454 h 501"/>
                <a:gd name="T58" fmla="*/ 446 w 510"/>
                <a:gd name="T59" fmla="*/ 415 h 501"/>
                <a:gd name="T60" fmla="*/ 479 w 510"/>
                <a:gd name="T61" fmla="*/ 365 h 501"/>
                <a:gd name="T62" fmla="*/ 500 w 510"/>
                <a:gd name="T63" fmla="*/ 310 h 501"/>
                <a:gd name="T64" fmla="*/ 510 w 510"/>
                <a:gd name="T65" fmla="*/ 253 h 501"/>
                <a:gd name="T66" fmla="*/ 505 w 510"/>
                <a:gd name="T67" fmla="*/ 194 h 501"/>
                <a:gd name="T68" fmla="*/ 486 w 510"/>
                <a:gd name="T69" fmla="*/ 139 h 501"/>
                <a:gd name="T70" fmla="*/ 458 w 510"/>
                <a:gd name="T71" fmla="*/ 89 h 501"/>
                <a:gd name="T72" fmla="*/ 417 w 510"/>
                <a:gd name="T73" fmla="*/ 48 h 501"/>
                <a:gd name="T74" fmla="*/ 367 w 510"/>
                <a:gd name="T75" fmla="*/ 17 h 501"/>
                <a:gd name="T76" fmla="*/ 312 w 510"/>
                <a:gd name="T77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10" h="501">
                  <a:moveTo>
                    <a:pt x="331" y="501"/>
                  </a:moveTo>
                  <a:lnTo>
                    <a:pt x="381" y="473"/>
                  </a:lnTo>
                  <a:lnTo>
                    <a:pt x="424" y="434"/>
                  </a:lnTo>
                  <a:lnTo>
                    <a:pt x="460" y="384"/>
                  </a:lnTo>
                  <a:lnTo>
                    <a:pt x="481" y="329"/>
                  </a:lnTo>
                  <a:lnTo>
                    <a:pt x="491" y="272"/>
                  </a:lnTo>
                  <a:lnTo>
                    <a:pt x="486" y="213"/>
                  </a:lnTo>
                  <a:lnTo>
                    <a:pt x="467" y="158"/>
                  </a:lnTo>
                  <a:lnTo>
                    <a:pt x="438" y="108"/>
                  </a:lnTo>
                  <a:lnTo>
                    <a:pt x="396" y="65"/>
                  </a:lnTo>
                  <a:lnTo>
                    <a:pt x="348" y="34"/>
                  </a:lnTo>
                  <a:lnTo>
                    <a:pt x="293" y="15"/>
                  </a:lnTo>
                  <a:lnTo>
                    <a:pt x="236" y="10"/>
                  </a:lnTo>
                  <a:lnTo>
                    <a:pt x="178" y="17"/>
                  </a:lnTo>
                  <a:lnTo>
                    <a:pt x="126" y="38"/>
                  </a:lnTo>
                  <a:lnTo>
                    <a:pt x="78" y="72"/>
                  </a:lnTo>
                  <a:lnTo>
                    <a:pt x="40" y="115"/>
                  </a:lnTo>
                  <a:lnTo>
                    <a:pt x="14" y="165"/>
                  </a:lnTo>
                  <a:lnTo>
                    <a:pt x="0" y="222"/>
                  </a:lnTo>
                  <a:lnTo>
                    <a:pt x="0" y="279"/>
                  </a:lnTo>
                  <a:lnTo>
                    <a:pt x="14" y="337"/>
                  </a:lnTo>
                  <a:lnTo>
                    <a:pt x="38" y="384"/>
                  </a:lnTo>
                  <a:lnTo>
                    <a:pt x="76" y="432"/>
                  </a:lnTo>
                  <a:lnTo>
                    <a:pt x="124" y="468"/>
                  </a:lnTo>
                  <a:lnTo>
                    <a:pt x="176" y="492"/>
                  </a:lnTo>
                  <a:lnTo>
                    <a:pt x="233" y="501"/>
                  </a:lnTo>
                  <a:lnTo>
                    <a:pt x="295" y="499"/>
                  </a:lnTo>
                  <a:lnTo>
                    <a:pt x="350" y="482"/>
                  </a:lnTo>
                  <a:lnTo>
                    <a:pt x="403" y="454"/>
                  </a:lnTo>
                  <a:lnTo>
                    <a:pt x="446" y="415"/>
                  </a:lnTo>
                  <a:lnTo>
                    <a:pt x="479" y="365"/>
                  </a:lnTo>
                  <a:lnTo>
                    <a:pt x="500" y="310"/>
                  </a:lnTo>
                  <a:lnTo>
                    <a:pt x="510" y="253"/>
                  </a:lnTo>
                  <a:lnTo>
                    <a:pt x="505" y="194"/>
                  </a:lnTo>
                  <a:lnTo>
                    <a:pt x="486" y="139"/>
                  </a:lnTo>
                  <a:lnTo>
                    <a:pt x="458" y="89"/>
                  </a:lnTo>
                  <a:lnTo>
                    <a:pt x="417" y="48"/>
                  </a:lnTo>
                  <a:lnTo>
                    <a:pt x="367" y="17"/>
                  </a:lnTo>
                  <a:lnTo>
                    <a:pt x="312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3" name="Freeform 1438"/>
            <p:cNvSpPr/>
            <p:nvPr/>
          </p:nvSpPr>
          <p:spPr bwMode="auto">
            <a:xfrm>
              <a:off x="3124693" y="3776516"/>
              <a:ext cx="51636" cy="434936"/>
            </a:xfrm>
            <a:custGeom>
              <a:avLst/>
              <a:gdLst>
                <a:gd name="T0" fmla="*/ 4 w 26"/>
                <a:gd name="T1" fmla="*/ 0 h 219"/>
                <a:gd name="T2" fmla="*/ 23 w 26"/>
                <a:gd name="T3" fmla="*/ 57 h 219"/>
                <a:gd name="T4" fmla="*/ 26 w 26"/>
                <a:gd name="T5" fmla="*/ 117 h 219"/>
                <a:gd name="T6" fmla="*/ 19 w 26"/>
                <a:gd name="T7" fmla="*/ 176 h 219"/>
                <a:gd name="T8" fmla="*/ 0 w 26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9">
                  <a:moveTo>
                    <a:pt x="4" y="0"/>
                  </a:moveTo>
                  <a:lnTo>
                    <a:pt x="23" y="57"/>
                  </a:lnTo>
                  <a:lnTo>
                    <a:pt x="26" y="117"/>
                  </a:lnTo>
                  <a:lnTo>
                    <a:pt x="19" y="176"/>
                  </a:lnTo>
                  <a:lnTo>
                    <a:pt x="0" y="219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4" name="Freeform 1439"/>
            <p:cNvSpPr/>
            <p:nvPr/>
          </p:nvSpPr>
          <p:spPr bwMode="auto">
            <a:xfrm>
              <a:off x="2437535" y="3454782"/>
              <a:ext cx="236335" cy="800362"/>
            </a:xfrm>
            <a:custGeom>
              <a:avLst/>
              <a:gdLst>
                <a:gd name="T0" fmla="*/ 81 w 119"/>
                <a:gd name="T1" fmla="*/ 403 h 403"/>
                <a:gd name="T2" fmla="*/ 43 w 119"/>
                <a:gd name="T3" fmla="*/ 355 h 403"/>
                <a:gd name="T4" fmla="*/ 14 w 119"/>
                <a:gd name="T5" fmla="*/ 305 h 403"/>
                <a:gd name="T6" fmla="*/ 0 w 119"/>
                <a:gd name="T7" fmla="*/ 248 h 403"/>
                <a:gd name="T8" fmla="*/ 0 w 119"/>
                <a:gd name="T9" fmla="*/ 188 h 403"/>
                <a:gd name="T10" fmla="*/ 12 w 119"/>
                <a:gd name="T11" fmla="*/ 133 h 403"/>
                <a:gd name="T12" fmla="*/ 38 w 119"/>
                <a:gd name="T13" fmla="*/ 81 h 403"/>
                <a:gd name="T14" fmla="*/ 74 w 119"/>
                <a:gd name="T15" fmla="*/ 35 h 403"/>
                <a:gd name="T16" fmla="*/ 119 w 119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403">
                  <a:moveTo>
                    <a:pt x="81" y="403"/>
                  </a:moveTo>
                  <a:lnTo>
                    <a:pt x="43" y="355"/>
                  </a:lnTo>
                  <a:lnTo>
                    <a:pt x="14" y="305"/>
                  </a:lnTo>
                  <a:lnTo>
                    <a:pt x="0" y="248"/>
                  </a:lnTo>
                  <a:lnTo>
                    <a:pt x="0" y="188"/>
                  </a:lnTo>
                  <a:lnTo>
                    <a:pt x="12" y="133"/>
                  </a:lnTo>
                  <a:lnTo>
                    <a:pt x="38" y="81"/>
                  </a:lnTo>
                  <a:lnTo>
                    <a:pt x="74" y="35"/>
                  </a:lnTo>
                  <a:lnTo>
                    <a:pt x="119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5" name="Freeform 1440"/>
            <p:cNvSpPr/>
            <p:nvPr/>
          </p:nvSpPr>
          <p:spPr bwMode="auto">
            <a:xfrm>
              <a:off x="2673869" y="3387258"/>
              <a:ext cx="218460" cy="67524"/>
            </a:xfrm>
            <a:custGeom>
              <a:avLst/>
              <a:gdLst>
                <a:gd name="T0" fmla="*/ 110 w 110"/>
                <a:gd name="T1" fmla="*/ 0 h 34"/>
                <a:gd name="T2" fmla="*/ 52 w 110"/>
                <a:gd name="T3" fmla="*/ 10 h 34"/>
                <a:gd name="T4" fmla="*/ 0 w 110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34">
                  <a:moveTo>
                    <a:pt x="110" y="0"/>
                  </a:moveTo>
                  <a:lnTo>
                    <a:pt x="52" y="10"/>
                  </a:lnTo>
                  <a:lnTo>
                    <a:pt x="0" y="3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6" name="Freeform 1441"/>
            <p:cNvSpPr/>
            <p:nvPr/>
          </p:nvSpPr>
          <p:spPr bwMode="auto">
            <a:xfrm>
              <a:off x="2332276" y="3609691"/>
              <a:ext cx="591830" cy="768585"/>
            </a:xfrm>
            <a:custGeom>
              <a:avLst/>
              <a:gdLst>
                <a:gd name="T0" fmla="*/ 38 w 298"/>
                <a:gd name="T1" fmla="*/ 0 h 387"/>
                <a:gd name="T2" fmla="*/ 12 w 298"/>
                <a:gd name="T3" fmla="*/ 53 h 387"/>
                <a:gd name="T4" fmla="*/ 0 w 298"/>
                <a:gd name="T5" fmla="*/ 108 h 387"/>
                <a:gd name="T6" fmla="*/ 0 w 298"/>
                <a:gd name="T7" fmla="*/ 165 h 387"/>
                <a:gd name="T8" fmla="*/ 15 w 298"/>
                <a:gd name="T9" fmla="*/ 222 h 387"/>
                <a:gd name="T10" fmla="*/ 41 w 298"/>
                <a:gd name="T11" fmla="*/ 275 h 387"/>
                <a:gd name="T12" fmla="*/ 79 w 298"/>
                <a:gd name="T13" fmla="*/ 320 h 387"/>
                <a:gd name="T14" fmla="*/ 127 w 298"/>
                <a:gd name="T15" fmla="*/ 353 h 387"/>
                <a:gd name="T16" fmla="*/ 182 w 298"/>
                <a:gd name="T17" fmla="*/ 377 h 387"/>
                <a:gd name="T18" fmla="*/ 239 w 298"/>
                <a:gd name="T19" fmla="*/ 387 h 387"/>
                <a:gd name="T20" fmla="*/ 298 w 298"/>
                <a:gd name="T21" fmla="*/ 38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8" h="387">
                  <a:moveTo>
                    <a:pt x="38" y="0"/>
                  </a:moveTo>
                  <a:lnTo>
                    <a:pt x="12" y="53"/>
                  </a:lnTo>
                  <a:lnTo>
                    <a:pt x="0" y="108"/>
                  </a:lnTo>
                  <a:lnTo>
                    <a:pt x="0" y="165"/>
                  </a:lnTo>
                  <a:lnTo>
                    <a:pt x="15" y="222"/>
                  </a:lnTo>
                  <a:lnTo>
                    <a:pt x="41" y="275"/>
                  </a:lnTo>
                  <a:lnTo>
                    <a:pt x="79" y="320"/>
                  </a:lnTo>
                  <a:lnTo>
                    <a:pt x="127" y="353"/>
                  </a:lnTo>
                  <a:lnTo>
                    <a:pt x="182" y="377"/>
                  </a:lnTo>
                  <a:lnTo>
                    <a:pt x="239" y="387"/>
                  </a:lnTo>
                  <a:lnTo>
                    <a:pt x="298" y="38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7" name="Freeform 1442"/>
            <p:cNvSpPr/>
            <p:nvPr/>
          </p:nvSpPr>
          <p:spPr bwMode="auto">
            <a:xfrm>
              <a:off x="2205172" y="3790417"/>
              <a:ext cx="691131" cy="667299"/>
            </a:xfrm>
            <a:custGeom>
              <a:avLst/>
              <a:gdLst>
                <a:gd name="T0" fmla="*/ 14 w 348"/>
                <a:gd name="T1" fmla="*/ 0 h 336"/>
                <a:gd name="T2" fmla="*/ 0 w 348"/>
                <a:gd name="T3" fmla="*/ 55 h 336"/>
                <a:gd name="T4" fmla="*/ 0 w 348"/>
                <a:gd name="T5" fmla="*/ 112 h 336"/>
                <a:gd name="T6" fmla="*/ 12 w 348"/>
                <a:gd name="T7" fmla="*/ 169 h 336"/>
                <a:gd name="T8" fmla="*/ 36 w 348"/>
                <a:gd name="T9" fmla="*/ 222 h 336"/>
                <a:gd name="T10" fmla="*/ 74 w 348"/>
                <a:gd name="T11" fmla="*/ 267 h 336"/>
                <a:gd name="T12" fmla="*/ 119 w 348"/>
                <a:gd name="T13" fmla="*/ 301 h 336"/>
                <a:gd name="T14" fmla="*/ 174 w 348"/>
                <a:gd name="T15" fmla="*/ 324 h 336"/>
                <a:gd name="T16" fmla="*/ 231 w 348"/>
                <a:gd name="T17" fmla="*/ 336 h 336"/>
                <a:gd name="T18" fmla="*/ 288 w 348"/>
                <a:gd name="T19" fmla="*/ 334 h 336"/>
                <a:gd name="T20" fmla="*/ 348 w 348"/>
                <a:gd name="T21" fmla="*/ 317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8" h="336">
                  <a:moveTo>
                    <a:pt x="14" y="0"/>
                  </a:moveTo>
                  <a:lnTo>
                    <a:pt x="0" y="55"/>
                  </a:lnTo>
                  <a:lnTo>
                    <a:pt x="0" y="112"/>
                  </a:lnTo>
                  <a:lnTo>
                    <a:pt x="12" y="169"/>
                  </a:lnTo>
                  <a:lnTo>
                    <a:pt x="36" y="222"/>
                  </a:lnTo>
                  <a:lnTo>
                    <a:pt x="74" y="267"/>
                  </a:lnTo>
                  <a:lnTo>
                    <a:pt x="119" y="301"/>
                  </a:lnTo>
                  <a:lnTo>
                    <a:pt x="174" y="324"/>
                  </a:lnTo>
                  <a:lnTo>
                    <a:pt x="231" y="336"/>
                  </a:lnTo>
                  <a:lnTo>
                    <a:pt x="288" y="334"/>
                  </a:lnTo>
                  <a:lnTo>
                    <a:pt x="348" y="3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8" name="Freeform 1443"/>
            <p:cNvSpPr/>
            <p:nvPr/>
          </p:nvSpPr>
          <p:spPr bwMode="auto">
            <a:xfrm>
              <a:off x="2252836" y="4126053"/>
              <a:ext cx="909591" cy="375356"/>
            </a:xfrm>
            <a:custGeom>
              <a:avLst/>
              <a:gdLst>
                <a:gd name="T0" fmla="*/ 458 w 458"/>
                <a:gd name="T1" fmla="*/ 0 h 189"/>
                <a:gd name="T2" fmla="*/ 436 w 458"/>
                <a:gd name="T3" fmla="*/ 55 h 189"/>
                <a:gd name="T4" fmla="*/ 400 w 458"/>
                <a:gd name="T5" fmla="*/ 105 h 189"/>
                <a:gd name="T6" fmla="*/ 358 w 458"/>
                <a:gd name="T7" fmla="*/ 143 h 189"/>
                <a:gd name="T8" fmla="*/ 303 w 458"/>
                <a:gd name="T9" fmla="*/ 172 h 189"/>
                <a:gd name="T10" fmla="*/ 250 w 458"/>
                <a:gd name="T11" fmla="*/ 186 h 189"/>
                <a:gd name="T12" fmla="*/ 191 w 458"/>
                <a:gd name="T13" fmla="*/ 189 h 189"/>
                <a:gd name="T14" fmla="*/ 133 w 458"/>
                <a:gd name="T15" fmla="*/ 177 h 189"/>
                <a:gd name="T16" fmla="*/ 81 w 458"/>
                <a:gd name="T17" fmla="*/ 153 h 189"/>
                <a:gd name="T18" fmla="*/ 36 w 458"/>
                <a:gd name="T19" fmla="*/ 117 h 189"/>
                <a:gd name="T20" fmla="*/ 0 w 458"/>
                <a:gd name="T21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8" h="189">
                  <a:moveTo>
                    <a:pt x="458" y="0"/>
                  </a:moveTo>
                  <a:lnTo>
                    <a:pt x="436" y="55"/>
                  </a:lnTo>
                  <a:lnTo>
                    <a:pt x="400" y="105"/>
                  </a:lnTo>
                  <a:lnTo>
                    <a:pt x="358" y="143"/>
                  </a:lnTo>
                  <a:lnTo>
                    <a:pt x="303" y="172"/>
                  </a:lnTo>
                  <a:lnTo>
                    <a:pt x="250" y="186"/>
                  </a:lnTo>
                  <a:lnTo>
                    <a:pt x="191" y="189"/>
                  </a:lnTo>
                  <a:lnTo>
                    <a:pt x="133" y="177"/>
                  </a:lnTo>
                  <a:lnTo>
                    <a:pt x="81" y="153"/>
                  </a:lnTo>
                  <a:lnTo>
                    <a:pt x="36" y="117"/>
                  </a:lnTo>
                  <a:lnTo>
                    <a:pt x="0" y="74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69" name="Freeform 1444"/>
            <p:cNvSpPr/>
            <p:nvPr/>
          </p:nvSpPr>
          <p:spPr bwMode="auto">
            <a:xfrm>
              <a:off x="2385899" y="3937382"/>
              <a:ext cx="893703" cy="440893"/>
            </a:xfrm>
            <a:custGeom>
              <a:avLst/>
              <a:gdLst>
                <a:gd name="T0" fmla="*/ 450 w 450"/>
                <a:gd name="T1" fmla="*/ 134 h 222"/>
                <a:gd name="T2" fmla="*/ 407 w 450"/>
                <a:gd name="T3" fmla="*/ 174 h 222"/>
                <a:gd name="T4" fmla="*/ 355 w 450"/>
                <a:gd name="T5" fmla="*/ 203 h 222"/>
                <a:gd name="T6" fmla="*/ 298 w 450"/>
                <a:gd name="T7" fmla="*/ 219 h 222"/>
                <a:gd name="T8" fmla="*/ 240 w 450"/>
                <a:gd name="T9" fmla="*/ 222 h 222"/>
                <a:gd name="T10" fmla="*/ 181 w 450"/>
                <a:gd name="T11" fmla="*/ 212 h 222"/>
                <a:gd name="T12" fmla="*/ 128 w 450"/>
                <a:gd name="T13" fmla="*/ 188 h 222"/>
                <a:gd name="T14" fmla="*/ 81 w 450"/>
                <a:gd name="T15" fmla="*/ 153 h 222"/>
                <a:gd name="T16" fmla="*/ 40 w 450"/>
                <a:gd name="T17" fmla="*/ 107 h 222"/>
                <a:gd name="T18" fmla="*/ 14 w 450"/>
                <a:gd name="T19" fmla="*/ 57 h 222"/>
                <a:gd name="T20" fmla="*/ 0 w 450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0" h="222">
                  <a:moveTo>
                    <a:pt x="450" y="134"/>
                  </a:moveTo>
                  <a:lnTo>
                    <a:pt x="407" y="174"/>
                  </a:lnTo>
                  <a:lnTo>
                    <a:pt x="355" y="203"/>
                  </a:lnTo>
                  <a:lnTo>
                    <a:pt x="298" y="219"/>
                  </a:lnTo>
                  <a:lnTo>
                    <a:pt x="240" y="222"/>
                  </a:lnTo>
                  <a:lnTo>
                    <a:pt x="181" y="212"/>
                  </a:lnTo>
                  <a:lnTo>
                    <a:pt x="128" y="188"/>
                  </a:lnTo>
                  <a:lnTo>
                    <a:pt x="81" y="153"/>
                  </a:lnTo>
                  <a:lnTo>
                    <a:pt x="40" y="107"/>
                  </a:lnTo>
                  <a:lnTo>
                    <a:pt x="14" y="57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0" name="Freeform 1445"/>
            <p:cNvSpPr/>
            <p:nvPr/>
          </p:nvSpPr>
          <p:spPr bwMode="auto">
            <a:xfrm>
              <a:off x="2161480" y="3619621"/>
              <a:ext cx="991017" cy="1018822"/>
            </a:xfrm>
            <a:custGeom>
              <a:avLst/>
              <a:gdLst>
                <a:gd name="T0" fmla="*/ 492 w 499"/>
                <a:gd name="T1" fmla="*/ 198 h 513"/>
                <a:gd name="T2" fmla="*/ 466 w 499"/>
                <a:gd name="T3" fmla="*/ 146 h 513"/>
                <a:gd name="T4" fmla="*/ 427 w 499"/>
                <a:gd name="T5" fmla="*/ 100 h 513"/>
                <a:gd name="T6" fmla="*/ 380 w 499"/>
                <a:gd name="T7" fmla="*/ 62 h 513"/>
                <a:gd name="T8" fmla="*/ 327 w 499"/>
                <a:gd name="T9" fmla="*/ 38 h 513"/>
                <a:gd name="T10" fmla="*/ 270 w 499"/>
                <a:gd name="T11" fmla="*/ 26 h 513"/>
                <a:gd name="T12" fmla="*/ 210 w 499"/>
                <a:gd name="T13" fmla="*/ 29 h 513"/>
                <a:gd name="T14" fmla="*/ 155 w 499"/>
                <a:gd name="T15" fmla="*/ 45 h 513"/>
                <a:gd name="T16" fmla="*/ 103 w 499"/>
                <a:gd name="T17" fmla="*/ 72 h 513"/>
                <a:gd name="T18" fmla="*/ 62 w 499"/>
                <a:gd name="T19" fmla="*/ 110 h 513"/>
                <a:gd name="T20" fmla="*/ 29 w 499"/>
                <a:gd name="T21" fmla="*/ 158 h 513"/>
                <a:gd name="T22" fmla="*/ 8 w 499"/>
                <a:gd name="T23" fmla="*/ 212 h 513"/>
                <a:gd name="T24" fmla="*/ 0 w 499"/>
                <a:gd name="T25" fmla="*/ 270 h 513"/>
                <a:gd name="T26" fmla="*/ 8 w 499"/>
                <a:gd name="T27" fmla="*/ 327 h 513"/>
                <a:gd name="T28" fmla="*/ 27 w 499"/>
                <a:gd name="T29" fmla="*/ 379 h 513"/>
                <a:gd name="T30" fmla="*/ 58 w 499"/>
                <a:gd name="T31" fmla="*/ 427 h 513"/>
                <a:gd name="T32" fmla="*/ 101 w 499"/>
                <a:gd name="T33" fmla="*/ 468 h 513"/>
                <a:gd name="T34" fmla="*/ 151 w 499"/>
                <a:gd name="T35" fmla="*/ 496 h 513"/>
                <a:gd name="T36" fmla="*/ 206 w 499"/>
                <a:gd name="T37" fmla="*/ 511 h 513"/>
                <a:gd name="T38" fmla="*/ 263 w 499"/>
                <a:gd name="T39" fmla="*/ 513 h 513"/>
                <a:gd name="T40" fmla="*/ 320 w 499"/>
                <a:gd name="T41" fmla="*/ 503 h 513"/>
                <a:gd name="T42" fmla="*/ 375 w 499"/>
                <a:gd name="T43" fmla="*/ 480 h 513"/>
                <a:gd name="T44" fmla="*/ 420 w 499"/>
                <a:gd name="T45" fmla="*/ 444 h 513"/>
                <a:gd name="T46" fmla="*/ 458 w 499"/>
                <a:gd name="T47" fmla="*/ 398 h 513"/>
                <a:gd name="T48" fmla="*/ 485 w 499"/>
                <a:gd name="T49" fmla="*/ 346 h 513"/>
                <a:gd name="T50" fmla="*/ 499 w 499"/>
                <a:gd name="T51" fmla="*/ 286 h 513"/>
                <a:gd name="T52" fmla="*/ 499 w 499"/>
                <a:gd name="T53" fmla="*/ 229 h 513"/>
                <a:gd name="T54" fmla="*/ 485 w 499"/>
                <a:gd name="T55" fmla="*/ 172 h 513"/>
                <a:gd name="T56" fmla="*/ 458 w 499"/>
                <a:gd name="T57" fmla="*/ 117 h 513"/>
                <a:gd name="T58" fmla="*/ 420 w 499"/>
                <a:gd name="T59" fmla="*/ 72 h 513"/>
                <a:gd name="T60" fmla="*/ 375 w 499"/>
                <a:gd name="T61" fmla="*/ 36 h 513"/>
                <a:gd name="T62" fmla="*/ 320 w 499"/>
                <a:gd name="T63" fmla="*/ 12 h 513"/>
                <a:gd name="T64" fmla="*/ 263 w 499"/>
                <a:gd name="T65" fmla="*/ 0 h 513"/>
                <a:gd name="T66" fmla="*/ 206 w 499"/>
                <a:gd name="T67" fmla="*/ 3 h 513"/>
                <a:gd name="T68" fmla="*/ 148 w 499"/>
                <a:gd name="T69" fmla="*/ 19 h 513"/>
                <a:gd name="T70" fmla="*/ 98 w 499"/>
                <a:gd name="T71" fmla="*/ 48 h 513"/>
                <a:gd name="T72" fmla="*/ 60 w 499"/>
                <a:gd name="T73" fmla="*/ 84 h 513"/>
                <a:gd name="T74" fmla="*/ 24 w 499"/>
                <a:gd name="T75" fmla="*/ 134 h 513"/>
                <a:gd name="T76" fmla="*/ 3 w 499"/>
                <a:gd name="T77" fmla="*/ 189 h 513"/>
                <a:gd name="T78" fmla="*/ 0 w 499"/>
                <a:gd name="T79" fmla="*/ 24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9" h="513">
                  <a:moveTo>
                    <a:pt x="492" y="198"/>
                  </a:moveTo>
                  <a:lnTo>
                    <a:pt x="466" y="146"/>
                  </a:lnTo>
                  <a:lnTo>
                    <a:pt x="427" y="100"/>
                  </a:lnTo>
                  <a:lnTo>
                    <a:pt x="380" y="62"/>
                  </a:lnTo>
                  <a:lnTo>
                    <a:pt x="327" y="38"/>
                  </a:lnTo>
                  <a:lnTo>
                    <a:pt x="270" y="26"/>
                  </a:lnTo>
                  <a:lnTo>
                    <a:pt x="210" y="29"/>
                  </a:lnTo>
                  <a:lnTo>
                    <a:pt x="155" y="45"/>
                  </a:lnTo>
                  <a:lnTo>
                    <a:pt x="103" y="72"/>
                  </a:lnTo>
                  <a:lnTo>
                    <a:pt x="62" y="110"/>
                  </a:lnTo>
                  <a:lnTo>
                    <a:pt x="29" y="158"/>
                  </a:lnTo>
                  <a:lnTo>
                    <a:pt x="8" y="212"/>
                  </a:lnTo>
                  <a:lnTo>
                    <a:pt x="0" y="270"/>
                  </a:lnTo>
                  <a:lnTo>
                    <a:pt x="8" y="327"/>
                  </a:lnTo>
                  <a:lnTo>
                    <a:pt x="27" y="379"/>
                  </a:lnTo>
                  <a:lnTo>
                    <a:pt x="58" y="427"/>
                  </a:lnTo>
                  <a:lnTo>
                    <a:pt x="101" y="468"/>
                  </a:lnTo>
                  <a:lnTo>
                    <a:pt x="151" y="496"/>
                  </a:lnTo>
                  <a:lnTo>
                    <a:pt x="206" y="511"/>
                  </a:lnTo>
                  <a:lnTo>
                    <a:pt x="263" y="513"/>
                  </a:lnTo>
                  <a:lnTo>
                    <a:pt x="320" y="503"/>
                  </a:lnTo>
                  <a:lnTo>
                    <a:pt x="375" y="480"/>
                  </a:lnTo>
                  <a:lnTo>
                    <a:pt x="420" y="444"/>
                  </a:lnTo>
                  <a:lnTo>
                    <a:pt x="458" y="398"/>
                  </a:lnTo>
                  <a:lnTo>
                    <a:pt x="485" y="346"/>
                  </a:lnTo>
                  <a:lnTo>
                    <a:pt x="499" y="286"/>
                  </a:lnTo>
                  <a:lnTo>
                    <a:pt x="499" y="229"/>
                  </a:lnTo>
                  <a:lnTo>
                    <a:pt x="485" y="172"/>
                  </a:lnTo>
                  <a:lnTo>
                    <a:pt x="458" y="117"/>
                  </a:lnTo>
                  <a:lnTo>
                    <a:pt x="420" y="72"/>
                  </a:lnTo>
                  <a:lnTo>
                    <a:pt x="375" y="36"/>
                  </a:lnTo>
                  <a:lnTo>
                    <a:pt x="320" y="12"/>
                  </a:lnTo>
                  <a:lnTo>
                    <a:pt x="263" y="0"/>
                  </a:lnTo>
                  <a:lnTo>
                    <a:pt x="206" y="3"/>
                  </a:lnTo>
                  <a:lnTo>
                    <a:pt x="148" y="19"/>
                  </a:lnTo>
                  <a:lnTo>
                    <a:pt x="98" y="48"/>
                  </a:lnTo>
                  <a:lnTo>
                    <a:pt x="60" y="84"/>
                  </a:lnTo>
                  <a:lnTo>
                    <a:pt x="24" y="134"/>
                  </a:lnTo>
                  <a:lnTo>
                    <a:pt x="3" y="189"/>
                  </a:lnTo>
                  <a:lnTo>
                    <a:pt x="0" y="24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1" name="Freeform 1446"/>
            <p:cNvSpPr/>
            <p:nvPr/>
          </p:nvSpPr>
          <p:spPr bwMode="auto">
            <a:xfrm>
              <a:off x="2177368" y="3979088"/>
              <a:ext cx="985060" cy="710991"/>
            </a:xfrm>
            <a:custGeom>
              <a:avLst/>
              <a:gdLst>
                <a:gd name="T0" fmla="*/ 484 w 496"/>
                <a:gd name="T1" fmla="*/ 17 h 358"/>
                <a:gd name="T2" fmla="*/ 496 w 496"/>
                <a:gd name="T3" fmla="*/ 74 h 358"/>
                <a:gd name="T4" fmla="*/ 496 w 496"/>
                <a:gd name="T5" fmla="*/ 134 h 358"/>
                <a:gd name="T6" fmla="*/ 481 w 496"/>
                <a:gd name="T7" fmla="*/ 191 h 358"/>
                <a:gd name="T8" fmla="*/ 455 w 496"/>
                <a:gd name="T9" fmla="*/ 244 h 358"/>
                <a:gd name="T10" fmla="*/ 419 w 496"/>
                <a:gd name="T11" fmla="*/ 289 h 358"/>
                <a:gd name="T12" fmla="*/ 372 w 496"/>
                <a:gd name="T13" fmla="*/ 325 h 358"/>
                <a:gd name="T14" fmla="*/ 319 w 496"/>
                <a:gd name="T15" fmla="*/ 349 h 358"/>
                <a:gd name="T16" fmla="*/ 262 w 496"/>
                <a:gd name="T17" fmla="*/ 358 h 358"/>
                <a:gd name="T18" fmla="*/ 205 w 496"/>
                <a:gd name="T19" fmla="*/ 356 h 358"/>
                <a:gd name="T20" fmla="*/ 150 w 496"/>
                <a:gd name="T21" fmla="*/ 339 h 358"/>
                <a:gd name="T22" fmla="*/ 100 w 496"/>
                <a:gd name="T23" fmla="*/ 310 h 358"/>
                <a:gd name="T24" fmla="*/ 57 w 496"/>
                <a:gd name="T25" fmla="*/ 270 h 358"/>
                <a:gd name="T26" fmla="*/ 26 w 496"/>
                <a:gd name="T27" fmla="*/ 222 h 358"/>
                <a:gd name="T28" fmla="*/ 4 w 496"/>
                <a:gd name="T29" fmla="*/ 167 h 358"/>
                <a:gd name="T30" fmla="*/ 0 w 496"/>
                <a:gd name="T31" fmla="*/ 113 h 358"/>
                <a:gd name="T32" fmla="*/ 7 w 496"/>
                <a:gd name="T33" fmla="*/ 55 h 358"/>
                <a:gd name="T34" fmla="*/ 28 w 496"/>
                <a:gd name="T35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58">
                  <a:moveTo>
                    <a:pt x="484" y="17"/>
                  </a:moveTo>
                  <a:lnTo>
                    <a:pt x="496" y="74"/>
                  </a:lnTo>
                  <a:lnTo>
                    <a:pt x="496" y="134"/>
                  </a:lnTo>
                  <a:lnTo>
                    <a:pt x="481" y="191"/>
                  </a:lnTo>
                  <a:lnTo>
                    <a:pt x="455" y="244"/>
                  </a:lnTo>
                  <a:lnTo>
                    <a:pt x="419" y="289"/>
                  </a:lnTo>
                  <a:lnTo>
                    <a:pt x="372" y="325"/>
                  </a:lnTo>
                  <a:lnTo>
                    <a:pt x="319" y="349"/>
                  </a:lnTo>
                  <a:lnTo>
                    <a:pt x="262" y="358"/>
                  </a:lnTo>
                  <a:lnTo>
                    <a:pt x="205" y="356"/>
                  </a:lnTo>
                  <a:lnTo>
                    <a:pt x="150" y="339"/>
                  </a:lnTo>
                  <a:lnTo>
                    <a:pt x="100" y="310"/>
                  </a:lnTo>
                  <a:lnTo>
                    <a:pt x="57" y="270"/>
                  </a:lnTo>
                  <a:lnTo>
                    <a:pt x="26" y="222"/>
                  </a:lnTo>
                  <a:lnTo>
                    <a:pt x="4" y="167"/>
                  </a:lnTo>
                  <a:lnTo>
                    <a:pt x="0" y="113"/>
                  </a:lnTo>
                  <a:lnTo>
                    <a:pt x="7" y="55"/>
                  </a:lnTo>
                  <a:lnTo>
                    <a:pt x="28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2" name="Freeform 1447"/>
            <p:cNvSpPr/>
            <p:nvPr/>
          </p:nvSpPr>
          <p:spPr bwMode="auto">
            <a:xfrm>
              <a:off x="2493143" y="3724879"/>
              <a:ext cx="693117" cy="685173"/>
            </a:xfrm>
            <a:custGeom>
              <a:avLst/>
              <a:gdLst>
                <a:gd name="T0" fmla="*/ 334 w 349"/>
                <a:gd name="T1" fmla="*/ 345 h 345"/>
                <a:gd name="T2" fmla="*/ 349 w 349"/>
                <a:gd name="T3" fmla="*/ 288 h 345"/>
                <a:gd name="T4" fmla="*/ 349 w 349"/>
                <a:gd name="T5" fmla="*/ 229 h 345"/>
                <a:gd name="T6" fmla="*/ 337 w 349"/>
                <a:gd name="T7" fmla="*/ 169 h 345"/>
                <a:gd name="T8" fmla="*/ 310 w 349"/>
                <a:gd name="T9" fmla="*/ 116 h 345"/>
                <a:gd name="T10" fmla="*/ 272 w 349"/>
                <a:gd name="T11" fmla="*/ 71 h 345"/>
                <a:gd name="T12" fmla="*/ 227 w 349"/>
                <a:gd name="T13" fmla="*/ 35 h 345"/>
                <a:gd name="T14" fmla="*/ 172 w 349"/>
                <a:gd name="T15" fmla="*/ 12 h 345"/>
                <a:gd name="T16" fmla="*/ 115 w 349"/>
                <a:gd name="T17" fmla="*/ 0 h 345"/>
                <a:gd name="T18" fmla="*/ 55 w 349"/>
                <a:gd name="T19" fmla="*/ 0 h 345"/>
                <a:gd name="T20" fmla="*/ 0 w 349"/>
                <a:gd name="T21" fmla="*/ 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9" h="345">
                  <a:moveTo>
                    <a:pt x="334" y="345"/>
                  </a:moveTo>
                  <a:lnTo>
                    <a:pt x="349" y="288"/>
                  </a:lnTo>
                  <a:lnTo>
                    <a:pt x="349" y="229"/>
                  </a:lnTo>
                  <a:lnTo>
                    <a:pt x="337" y="169"/>
                  </a:lnTo>
                  <a:lnTo>
                    <a:pt x="310" y="116"/>
                  </a:lnTo>
                  <a:lnTo>
                    <a:pt x="272" y="71"/>
                  </a:lnTo>
                  <a:lnTo>
                    <a:pt x="227" y="35"/>
                  </a:lnTo>
                  <a:lnTo>
                    <a:pt x="172" y="12"/>
                  </a:lnTo>
                  <a:lnTo>
                    <a:pt x="115" y="0"/>
                  </a:lnTo>
                  <a:lnTo>
                    <a:pt x="55" y="0"/>
                  </a:lnTo>
                  <a:lnTo>
                    <a:pt x="0" y="1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3" name="Freeform 1448"/>
            <p:cNvSpPr/>
            <p:nvPr/>
          </p:nvSpPr>
          <p:spPr bwMode="auto">
            <a:xfrm>
              <a:off x="2256808" y="4410053"/>
              <a:ext cx="899661" cy="327691"/>
            </a:xfrm>
            <a:custGeom>
              <a:avLst/>
              <a:gdLst>
                <a:gd name="T0" fmla="*/ 453 w 453"/>
                <a:gd name="T1" fmla="*/ 0 h 165"/>
                <a:gd name="T2" fmla="*/ 427 w 453"/>
                <a:gd name="T3" fmla="*/ 51 h 165"/>
                <a:gd name="T4" fmla="*/ 391 w 453"/>
                <a:gd name="T5" fmla="*/ 96 h 165"/>
                <a:gd name="T6" fmla="*/ 344 w 453"/>
                <a:gd name="T7" fmla="*/ 132 h 165"/>
                <a:gd name="T8" fmla="*/ 291 w 453"/>
                <a:gd name="T9" fmla="*/ 156 h 165"/>
                <a:gd name="T10" fmla="*/ 234 w 453"/>
                <a:gd name="T11" fmla="*/ 165 h 165"/>
                <a:gd name="T12" fmla="*/ 177 w 453"/>
                <a:gd name="T13" fmla="*/ 160 h 165"/>
                <a:gd name="T14" fmla="*/ 122 w 453"/>
                <a:gd name="T15" fmla="*/ 144 h 165"/>
                <a:gd name="T16" fmla="*/ 72 w 453"/>
                <a:gd name="T17" fmla="*/ 115 h 165"/>
                <a:gd name="T18" fmla="*/ 31 w 453"/>
                <a:gd name="T19" fmla="*/ 74 h 165"/>
                <a:gd name="T20" fmla="*/ 0 w 453"/>
                <a:gd name="T21" fmla="*/ 2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65">
                  <a:moveTo>
                    <a:pt x="453" y="0"/>
                  </a:moveTo>
                  <a:lnTo>
                    <a:pt x="427" y="51"/>
                  </a:lnTo>
                  <a:lnTo>
                    <a:pt x="391" y="96"/>
                  </a:lnTo>
                  <a:lnTo>
                    <a:pt x="344" y="132"/>
                  </a:lnTo>
                  <a:lnTo>
                    <a:pt x="291" y="156"/>
                  </a:lnTo>
                  <a:lnTo>
                    <a:pt x="234" y="165"/>
                  </a:lnTo>
                  <a:lnTo>
                    <a:pt x="177" y="160"/>
                  </a:lnTo>
                  <a:lnTo>
                    <a:pt x="122" y="144"/>
                  </a:lnTo>
                  <a:lnTo>
                    <a:pt x="72" y="115"/>
                  </a:lnTo>
                  <a:lnTo>
                    <a:pt x="31" y="74"/>
                  </a:lnTo>
                  <a:lnTo>
                    <a:pt x="0" y="2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4" name="Freeform 1449"/>
            <p:cNvSpPr/>
            <p:nvPr/>
          </p:nvSpPr>
          <p:spPr bwMode="auto">
            <a:xfrm>
              <a:off x="2209144" y="3766585"/>
              <a:ext cx="663326" cy="697089"/>
            </a:xfrm>
            <a:custGeom>
              <a:avLst/>
              <a:gdLst>
                <a:gd name="T0" fmla="*/ 334 w 334"/>
                <a:gd name="T1" fmla="*/ 12 h 351"/>
                <a:gd name="T2" fmla="*/ 275 w 334"/>
                <a:gd name="T3" fmla="*/ 0 h 351"/>
                <a:gd name="T4" fmla="*/ 217 w 334"/>
                <a:gd name="T5" fmla="*/ 0 h 351"/>
                <a:gd name="T6" fmla="*/ 160 w 334"/>
                <a:gd name="T7" fmla="*/ 14 h 351"/>
                <a:gd name="T8" fmla="*/ 108 w 334"/>
                <a:gd name="T9" fmla="*/ 43 h 351"/>
                <a:gd name="T10" fmla="*/ 65 w 334"/>
                <a:gd name="T11" fmla="*/ 81 h 351"/>
                <a:gd name="T12" fmla="*/ 31 w 334"/>
                <a:gd name="T13" fmla="*/ 129 h 351"/>
                <a:gd name="T14" fmla="*/ 10 w 334"/>
                <a:gd name="T15" fmla="*/ 181 h 351"/>
                <a:gd name="T16" fmla="*/ 0 w 334"/>
                <a:gd name="T17" fmla="*/ 239 h 351"/>
                <a:gd name="T18" fmla="*/ 5 w 334"/>
                <a:gd name="T19" fmla="*/ 296 h 351"/>
                <a:gd name="T20" fmla="*/ 24 w 334"/>
                <a:gd name="T2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351">
                  <a:moveTo>
                    <a:pt x="334" y="12"/>
                  </a:moveTo>
                  <a:lnTo>
                    <a:pt x="275" y="0"/>
                  </a:lnTo>
                  <a:lnTo>
                    <a:pt x="217" y="0"/>
                  </a:lnTo>
                  <a:lnTo>
                    <a:pt x="160" y="14"/>
                  </a:lnTo>
                  <a:lnTo>
                    <a:pt x="108" y="43"/>
                  </a:lnTo>
                  <a:lnTo>
                    <a:pt x="65" y="81"/>
                  </a:lnTo>
                  <a:lnTo>
                    <a:pt x="31" y="129"/>
                  </a:lnTo>
                  <a:lnTo>
                    <a:pt x="10" y="181"/>
                  </a:lnTo>
                  <a:lnTo>
                    <a:pt x="0" y="239"/>
                  </a:lnTo>
                  <a:lnTo>
                    <a:pt x="5" y="296"/>
                  </a:lnTo>
                  <a:lnTo>
                    <a:pt x="24" y="35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5" name="Freeform 1450"/>
            <p:cNvSpPr/>
            <p:nvPr/>
          </p:nvSpPr>
          <p:spPr bwMode="auto">
            <a:xfrm>
              <a:off x="2232976" y="3756655"/>
              <a:ext cx="260167" cy="222433"/>
            </a:xfrm>
            <a:custGeom>
              <a:avLst/>
              <a:gdLst>
                <a:gd name="T0" fmla="*/ 131 w 131"/>
                <a:gd name="T1" fmla="*/ 0 h 112"/>
                <a:gd name="T2" fmla="*/ 79 w 131"/>
                <a:gd name="T3" fmla="*/ 27 h 112"/>
                <a:gd name="T4" fmla="*/ 36 w 131"/>
                <a:gd name="T5" fmla="*/ 65 h 112"/>
                <a:gd name="T6" fmla="*/ 0 w 13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112">
                  <a:moveTo>
                    <a:pt x="131" y="0"/>
                  </a:moveTo>
                  <a:lnTo>
                    <a:pt x="79" y="27"/>
                  </a:lnTo>
                  <a:lnTo>
                    <a:pt x="36" y="65"/>
                  </a:lnTo>
                  <a:lnTo>
                    <a:pt x="0" y="11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6" name="Freeform 1451"/>
            <p:cNvSpPr/>
            <p:nvPr/>
          </p:nvSpPr>
          <p:spPr bwMode="auto">
            <a:xfrm>
              <a:off x="2872470" y="3790417"/>
              <a:ext cx="345565" cy="919522"/>
            </a:xfrm>
            <a:custGeom>
              <a:avLst/>
              <a:gdLst>
                <a:gd name="T0" fmla="*/ 50 w 174"/>
                <a:gd name="T1" fmla="*/ 463 h 463"/>
                <a:gd name="T2" fmla="*/ 98 w 174"/>
                <a:gd name="T3" fmla="*/ 429 h 463"/>
                <a:gd name="T4" fmla="*/ 134 w 174"/>
                <a:gd name="T5" fmla="*/ 384 h 463"/>
                <a:gd name="T6" fmla="*/ 160 w 174"/>
                <a:gd name="T7" fmla="*/ 332 h 463"/>
                <a:gd name="T8" fmla="*/ 174 w 174"/>
                <a:gd name="T9" fmla="*/ 277 h 463"/>
                <a:gd name="T10" fmla="*/ 174 w 174"/>
                <a:gd name="T11" fmla="*/ 217 h 463"/>
                <a:gd name="T12" fmla="*/ 162 w 174"/>
                <a:gd name="T13" fmla="*/ 160 h 463"/>
                <a:gd name="T14" fmla="*/ 136 w 174"/>
                <a:gd name="T15" fmla="*/ 105 h 463"/>
                <a:gd name="T16" fmla="*/ 100 w 174"/>
                <a:gd name="T17" fmla="*/ 60 h 463"/>
                <a:gd name="T18" fmla="*/ 53 w 174"/>
                <a:gd name="T19" fmla="*/ 24 h 463"/>
                <a:gd name="T20" fmla="*/ 0 w 174"/>
                <a:gd name="T2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4" h="463">
                  <a:moveTo>
                    <a:pt x="50" y="463"/>
                  </a:moveTo>
                  <a:lnTo>
                    <a:pt x="98" y="429"/>
                  </a:lnTo>
                  <a:lnTo>
                    <a:pt x="134" y="384"/>
                  </a:lnTo>
                  <a:lnTo>
                    <a:pt x="160" y="332"/>
                  </a:lnTo>
                  <a:lnTo>
                    <a:pt x="174" y="277"/>
                  </a:lnTo>
                  <a:lnTo>
                    <a:pt x="174" y="217"/>
                  </a:lnTo>
                  <a:lnTo>
                    <a:pt x="162" y="160"/>
                  </a:lnTo>
                  <a:lnTo>
                    <a:pt x="136" y="105"/>
                  </a:lnTo>
                  <a:lnTo>
                    <a:pt x="100" y="60"/>
                  </a:lnTo>
                  <a:lnTo>
                    <a:pt x="53" y="24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7" name="Freeform 1452"/>
            <p:cNvSpPr/>
            <p:nvPr/>
          </p:nvSpPr>
          <p:spPr bwMode="auto">
            <a:xfrm>
              <a:off x="2252836" y="4159815"/>
              <a:ext cx="718934" cy="615662"/>
            </a:xfrm>
            <a:custGeom>
              <a:avLst/>
              <a:gdLst>
                <a:gd name="T0" fmla="*/ 7 w 362"/>
                <a:gd name="T1" fmla="*/ 0 h 310"/>
                <a:gd name="T2" fmla="*/ 0 w 362"/>
                <a:gd name="T3" fmla="*/ 57 h 310"/>
                <a:gd name="T4" fmla="*/ 2 w 362"/>
                <a:gd name="T5" fmla="*/ 115 h 310"/>
                <a:gd name="T6" fmla="*/ 21 w 362"/>
                <a:gd name="T7" fmla="*/ 169 h 310"/>
                <a:gd name="T8" fmla="*/ 50 w 362"/>
                <a:gd name="T9" fmla="*/ 217 h 310"/>
                <a:gd name="T10" fmla="*/ 90 w 362"/>
                <a:gd name="T11" fmla="*/ 258 h 310"/>
                <a:gd name="T12" fmla="*/ 140 w 362"/>
                <a:gd name="T13" fmla="*/ 289 h 310"/>
                <a:gd name="T14" fmla="*/ 195 w 362"/>
                <a:gd name="T15" fmla="*/ 305 h 310"/>
                <a:gd name="T16" fmla="*/ 253 w 362"/>
                <a:gd name="T17" fmla="*/ 310 h 310"/>
                <a:gd name="T18" fmla="*/ 310 w 362"/>
                <a:gd name="T19" fmla="*/ 301 h 310"/>
                <a:gd name="T20" fmla="*/ 362 w 362"/>
                <a:gd name="T21" fmla="*/ 277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10">
                  <a:moveTo>
                    <a:pt x="7" y="0"/>
                  </a:moveTo>
                  <a:lnTo>
                    <a:pt x="0" y="57"/>
                  </a:lnTo>
                  <a:lnTo>
                    <a:pt x="2" y="115"/>
                  </a:lnTo>
                  <a:lnTo>
                    <a:pt x="21" y="169"/>
                  </a:lnTo>
                  <a:lnTo>
                    <a:pt x="50" y="217"/>
                  </a:lnTo>
                  <a:lnTo>
                    <a:pt x="90" y="258"/>
                  </a:lnTo>
                  <a:lnTo>
                    <a:pt x="140" y="289"/>
                  </a:lnTo>
                  <a:lnTo>
                    <a:pt x="195" y="305"/>
                  </a:lnTo>
                  <a:lnTo>
                    <a:pt x="253" y="310"/>
                  </a:lnTo>
                  <a:lnTo>
                    <a:pt x="310" y="301"/>
                  </a:lnTo>
                  <a:lnTo>
                    <a:pt x="362" y="27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8" name="Freeform 1453"/>
            <p:cNvSpPr/>
            <p:nvPr/>
          </p:nvSpPr>
          <p:spPr bwMode="auto">
            <a:xfrm>
              <a:off x="2266738" y="3800348"/>
              <a:ext cx="919521" cy="359467"/>
            </a:xfrm>
            <a:custGeom>
              <a:avLst/>
              <a:gdLst>
                <a:gd name="T0" fmla="*/ 463 w 463"/>
                <a:gd name="T1" fmla="*/ 119 h 181"/>
                <a:gd name="T2" fmla="*/ 427 w 463"/>
                <a:gd name="T3" fmla="*/ 71 h 181"/>
                <a:gd name="T4" fmla="*/ 379 w 463"/>
                <a:gd name="T5" fmla="*/ 36 h 181"/>
                <a:gd name="T6" fmla="*/ 327 w 463"/>
                <a:gd name="T7" fmla="*/ 12 h 181"/>
                <a:gd name="T8" fmla="*/ 269 w 463"/>
                <a:gd name="T9" fmla="*/ 0 h 181"/>
                <a:gd name="T10" fmla="*/ 210 w 463"/>
                <a:gd name="T11" fmla="*/ 0 h 181"/>
                <a:gd name="T12" fmla="*/ 153 w 463"/>
                <a:gd name="T13" fmla="*/ 14 h 181"/>
                <a:gd name="T14" fmla="*/ 100 w 463"/>
                <a:gd name="T15" fmla="*/ 43 h 181"/>
                <a:gd name="T16" fmla="*/ 57 w 463"/>
                <a:gd name="T17" fmla="*/ 81 h 181"/>
                <a:gd name="T18" fmla="*/ 21 w 463"/>
                <a:gd name="T19" fmla="*/ 129 h 181"/>
                <a:gd name="T20" fmla="*/ 0 w 463"/>
                <a:gd name="T2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3" h="181">
                  <a:moveTo>
                    <a:pt x="463" y="119"/>
                  </a:moveTo>
                  <a:lnTo>
                    <a:pt x="427" y="71"/>
                  </a:lnTo>
                  <a:lnTo>
                    <a:pt x="379" y="36"/>
                  </a:lnTo>
                  <a:lnTo>
                    <a:pt x="327" y="12"/>
                  </a:lnTo>
                  <a:lnTo>
                    <a:pt x="269" y="0"/>
                  </a:lnTo>
                  <a:lnTo>
                    <a:pt x="210" y="0"/>
                  </a:lnTo>
                  <a:lnTo>
                    <a:pt x="153" y="14"/>
                  </a:lnTo>
                  <a:lnTo>
                    <a:pt x="100" y="43"/>
                  </a:lnTo>
                  <a:lnTo>
                    <a:pt x="57" y="81"/>
                  </a:lnTo>
                  <a:lnTo>
                    <a:pt x="21" y="129"/>
                  </a:lnTo>
                  <a:lnTo>
                    <a:pt x="0" y="18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79" name="Freeform 1454"/>
            <p:cNvSpPr/>
            <p:nvPr/>
          </p:nvSpPr>
          <p:spPr bwMode="auto">
            <a:xfrm>
              <a:off x="2683800" y="4036683"/>
              <a:ext cx="577928" cy="766600"/>
            </a:xfrm>
            <a:custGeom>
              <a:avLst/>
              <a:gdLst>
                <a:gd name="T0" fmla="*/ 253 w 291"/>
                <a:gd name="T1" fmla="*/ 0 h 386"/>
                <a:gd name="T2" fmla="*/ 279 w 291"/>
                <a:gd name="T3" fmla="*/ 53 h 386"/>
                <a:gd name="T4" fmla="*/ 291 w 291"/>
                <a:gd name="T5" fmla="*/ 110 h 386"/>
                <a:gd name="T6" fmla="*/ 291 w 291"/>
                <a:gd name="T7" fmla="*/ 169 h 386"/>
                <a:gd name="T8" fmla="*/ 276 w 291"/>
                <a:gd name="T9" fmla="*/ 227 h 386"/>
                <a:gd name="T10" fmla="*/ 250 w 291"/>
                <a:gd name="T11" fmla="*/ 277 h 386"/>
                <a:gd name="T12" fmla="*/ 212 w 291"/>
                <a:gd name="T13" fmla="*/ 322 h 386"/>
                <a:gd name="T14" fmla="*/ 167 w 291"/>
                <a:gd name="T15" fmla="*/ 355 h 386"/>
                <a:gd name="T16" fmla="*/ 112 w 291"/>
                <a:gd name="T17" fmla="*/ 377 h 386"/>
                <a:gd name="T18" fmla="*/ 57 w 291"/>
                <a:gd name="T19" fmla="*/ 386 h 386"/>
                <a:gd name="T20" fmla="*/ 0 w 291"/>
                <a:gd name="T21" fmla="*/ 38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386">
                  <a:moveTo>
                    <a:pt x="253" y="0"/>
                  </a:moveTo>
                  <a:lnTo>
                    <a:pt x="279" y="53"/>
                  </a:lnTo>
                  <a:lnTo>
                    <a:pt x="291" y="110"/>
                  </a:lnTo>
                  <a:lnTo>
                    <a:pt x="291" y="169"/>
                  </a:lnTo>
                  <a:lnTo>
                    <a:pt x="276" y="227"/>
                  </a:lnTo>
                  <a:lnTo>
                    <a:pt x="250" y="277"/>
                  </a:lnTo>
                  <a:lnTo>
                    <a:pt x="212" y="322"/>
                  </a:lnTo>
                  <a:lnTo>
                    <a:pt x="167" y="355"/>
                  </a:lnTo>
                  <a:lnTo>
                    <a:pt x="112" y="377"/>
                  </a:lnTo>
                  <a:lnTo>
                    <a:pt x="57" y="386"/>
                  </a:lnTo>
                  <a:lnTo>
                    <a:pt x="0" y="38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0" name="Freeform 1455"/>
            <p:cNvSpPr/>
            <p:nvPr/>
          </p:nvSpPr>
          <p:spPr bwMode="auto">
            <a:xfrm>
              <a:off x="2294542" y="3909578"/>
              <a:ext cx="389258" cy="885759"/>
            </a:xfrm>
            <a:custGeom>
              <a:avLst/>
              <a:gdLst>
                <a:gd name="T0" fmla="*/ 112 w 196"/>
                <a:gd name="T1" fmla="*/ 0 h 446"/>
                <a:gd name="T2" fmla="*/ 67 w 196"/>
                <a:gd name="T3" fmla="*/ 38 h 446"/>
                <a:gd name="T4" fmla="*/ 34 w 196"/>
                <a:gd name="T5" fmla="*/ 83 h 446"/>
                <a:gd name="T6" fmla="*/ 10 w 196"/>
                <a:gd name="T7" fmla="*/ 140 h 446"/>
                <a:gd name="T8" fmla="*/ 0 w 196"/>
                <a:gd name="T9" fmla="*/ 195 h 446"/>
                <a:gd name="T10" fmla="*/ 5 w 196"/>
                <a:gd name="T11" fmla="*/ 252 h 446"/>
                <a:gd name="T12" fmla="*/ 22 w 196"/>
                <a:gd name="T13" fmla="*/ 307 h 446"/>
                <a:gd name="T14" fmla="*/ 53 w 196"/>
                <a:gd name="T15" fmla="*/ 357 h 446"/>
                <a:gd name="T16" fmla="*/ 91 w 196"/>
                <a:gd name="T17" fmla="*/ 398 h 446"/>
                <a:gd name="T18" fmla="*/ 141 w 196"/>
                <a:gd name="T19" fmla="*/ 427 h 446"/>
                <a:gd name="T20" fmla="*/ 196 w 196"/>
                <a:gd name="T21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446">
                  <a:moveTo>
                    <a:pt x="112" y="0"/>
                  </a:moveTo>
                  <a:lnTo>
                    <a:pt x="67" y="38"/>
                  </a:lnTo>
                  <a:lnTo>
                    <a:pt x="34" y="83"/>
                  </a:lnTo>
                  <a:lnTo>
                    <a:pt x="10" y="140"/>
                  </a:lnTo>
                  <a:lnTo>
                    <a:pt x="0" y="195"/>
                  </a:lnTo>
                  <a:lnTo>
                    <a:pt x="5" y="252"/>
                  </a:lnTo>
                  <a:lnTo>
                    <a:pt x="22" y="307"/>
                  </a:lnTo>
                  <a:lnTo>
                    <a:pt x="53" y="357"/>
                  </a:lnTo>
                  <a:lnTo>
                    <a:pt x="91" y="398"/>
                  </a:lnTo>
                  <a:lnTo>
                    <a:pt x="141" y="427"/>
                  </a:lnTo>
                  <a:lnTo>
                    <a:pt x="196" y="4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1" name="Freeform 1456"/>
            <p:cNvSpPr/>
            <p:nvPr/>
          </p:nvSpPr>
          <p:spPr bwMode="auto">
            <a:xfrm>
              <a:off x="2516975" y="3818222"/>
              <a:ext cx="796389" cy="577929"/>
            </a:xfrm>
            <a:custGeom>
              <a:avLst/>
              <a:gdLst>
                <a:gd name="T0" fmla="*/ 399 w 401"/>
                <a:gd name="T1" fmla="*/ 291 h 291"/>
                <a:gd name="T2" fmla="*/ 401 w 401"/>
                <a:gd name="T3" fmla="*/ 232 h 291"/>
                <a:gd name="T4" fmla="*/ 389 w 401"/>
                <a:gd name="T5" fmla="*/ 174 h 291"/>
                <a:gd name="T6" fmla="*/ 363 w 401"/>
                <a:gd name="T7" fmla="*/ 122 h 291"/>
                <a:gd name="T8" fmla="*/ 325 w 401"/>
                <a:gd name="T9" fmla="*/ 74 h 291"/>
                <a:gd name="T10" fmla="*/ 279 w 401"/>
                <a:gd name="T11" fmla="*/ 38 h 291"/>
                <a:gd name="T12" fmla="*/ 225 w 401"/>
                <a:gd name="T13" fmla="*/ 15 h 291"/>
                <a:gd name="T14" fmla="*/ 167 w 401"/>
                <a:gd name="T15" fmla="*/ 0 h 291"/>
                <a:gd name="T16" fmla="*/ 110 w 401"/>
                <a:gd name="T17" fmla="*/ 3 h 291"/>
                <a:gd name="T18" fmla="*/ 50 w 401"/>
                <a:gd name="T19" fmla="*/ 19 h 291"/>
                <a:gd name="T20" fmla="*/ 0 w 401"/>
                <a:gd name="T21" fmla="*/ 4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91">
                  <a:moveTo>
                    <a:pt x="399" y="291"/>
                  </a:moveTo>
                  <a:lnTo>
                    <a:pt x="401" y="232"/>
                  </a:lnTo>
                  <a:lnTo>
                    <a:pt x="389" y="174"/>
                  </a:lnTo>
                  <a:lnTo>
                    <a:pt x="363" y="122"/>
                  </a:lnTo>
                  <a:lnTo>
                    <a:pt x="325" y="74"/>
                  </a:lnTo>
                  <a:lnTo>
                    <a:pt x="279" y="38"/>
                  </a:lnTo>
                  <a:lnTo>
                    <a:pt x="225" y="15"/>
                  </a:lnTo>
                  <a:lnTo>
                    <a:pt x="167" y="0"/>
                  </a:lnTo>
                  <a:lnTo>
                    <a:pt x="110" y="3"/>
                  </a:lnTo>
                  <a:lnTo>
                    <a:pt x="50" y="19"/>
                  </a:lnTo>
                  <a:lnTo>
                    <a:pt x="0" y="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2" name="Freeform 1457"/>
            <p:cNvSpPr/>
            <p:nvPr/>
          </p:nvSpPr>
          <p:spPr bwMode="auto">
            <a:xfrm>
              <a:off x="2447464" y="4396150"/>
              <a:ext cx="861927" cy="423020"/>
            </a:xfrm>
            <a:custGeom>
              <a:avLst/>
              <a:gdLst>
                <a:gd name="T0" fmla="*/ 434 w 434"/>
                <a:gd name="T1" fmla="*/ 0 h 213"/>
                <a:gd name="T2" fmla="*/ 419 w 434"/>
                <a:gd name="T3" fmla="*/ 55 h 213"/>
                <a:gd name="T4" fmla="*/ 393 w 434"/>
                <a:gd name="T5" fmla="*/ 108 h 213"/>
                <a:gd name="T6" fmla="*/ 355 w 434"/>
                <a:gd name="T7" fmla="*/ 151 h 213"/>
                <a:gd name="T8" fmla="*/ 310 w 434"/>
                <a:gd name="T9" fmla="*/ 184 h 213"/>
                <a:gd name="T10" fmla="*/ 255 w 434"/>
                <a:gd name="T11" fmla="*/ 205 h 213"/>
                <a:gd name="T12" fmla="*/ 197 w 434"/>
                <a:gd name="T13" fmla="*/ 213 h 213"/>
                <a:gd name="T14" fmla="*/ 143 w 434"/>
                <a:gd name="T15" fmla="*/ 208 h 213"/>
                <a:gd name="T16" fmla="*/ 88 w 434"/>
                <a:gd name="T17" fmla="*/ 191 h 213"/>
                <a:gd name="T18" fmla="*/ 40 w 434"/>
                <a:gd name="T19" fmla="*/ 160 h 213"/>
                <a:gd name="T20" fmla="*/ 0 w 434"/>
                <a:gd name="T21" fmla="*/ 11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4" h="213">
                  <a:moveTo>
                    <a:pt x="434" y="0"/>
                  </a:moveTo>
                  <a:lnTo>
                    <a:pt x="419" y="55"/>
                  </a:lnTo>
                  <a:lnTo>
                    <a:pt x="393" y="108"/>
                  </a:lnTo>
                  <a:lnTo>
                    <a:pt x="355" y="151"/>
                  </a:lnTo>
                  <a:lnTo>
                    <a:pt x="310" y="184"/>
                  </a:lnTo>
                  <a:lnTo>
                    <a:pt x="255" y="205"/>
                  </a:lnTo>
                  <a:lnTo>
                    <a:pt x="197" y="213"/>
                  </a:lnTo>
                  <a:lnTo>
                    <a:pt x="143" y="208"/>
                  </a:lnTo>
                  <a:lnTo>
                    <a:pt x="88" y="191"/>
                  </a:lnTo>
                  <a:lnTo>
                    <a:pt x="40" y="160"/>
                  </a:lnTo>
                  <a:lnTo>
                    <a:pt x="0" y="117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3" name="Freeform 1458"/>
            <p:cNvSpPr/>
            <p:nvPr/>
          </p:nvSpPr>
          <p:spPr bwMode="auto">
            <a:xfrm>
              <a:off x="2346178" y="3832124"/>
              <a:ext cx="560054" cy="796389"/>
            </a:xfrm>
            <a:custGeom>
              <a:avLst/>
              <a:gdLst>
                <a:gd name="T0" fmla="*/ 282 w 282"/>
                <a:gd name="T1" fmla="*/ 0 h 401"/>
                <a:gd name="T2" fmla="*/ 222 w 282"/>
                <a:gd name="T3" fmla="*/ 0 h 401"/>
                <a:gd name="T4" fmla="*/ 165 w 282"/>
                <a:gd name="T5" fmla="*/ 15 h 401"/>
                <a:gd name="T6" fmla="*/ 113 w 282"/>
                <a:gd name="T7" fmla="*/ 43 h 401"/>
                <a:gd name="T8" fmla="*/ 67 w 282"/>
                <a:gd name="T9" fmla="*/ 82 h 401"/>
                <a:gd name="T10" fmla="*/ 34 w 282"/>
                <a:gd name="T11" fmla="*/ 129 h 401"/>
                <a:gd name="T12" fmla="*/ 10 w 282"/>
                <a:gd name="T13" fmla="*/ 182 h 401"/>
                <a:gd name="T14" fmla="*/ 0 w 282"/>
                <a:gd name="T15" fmla="*/ 239 h 401"/>
                <a:gd name="T16" fmla="*/ 3 w 282"/>
                <a:gd name="T17" fmla="*/ 296 h 401"/>
                <a:gd name="T18" fmla="*/ 20 w 282"/>
                <a:gd name="T19" fmla="*/ 353 h 401"/>
                <a:gd name="T20" fmla="*/ 51 w 282"/>
                <a:gd name="T2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401">
                  <a:moveTo>
                    <a:pt x="282" y="0"/>
                  </a:moveTo>
                  <a:lnTo>
                    <a:pt x="222" y="0"/>
                  </a:lnTo>
                  <a:lnTo>
                    <a:pt x="165" y="15"/>
                  </a:lnTo>
                  <a:lnTo>
                    <a:pt x="113" y="43"/>
                  </a:lnTo>
                  <a:lnTo>
                    <a:pt x="67" y="82"/>
                  </a:lnTo>
                  <a:lnTo>
                    <a:pt x="34" y="129"/>
                  </a:lnTo>
                  <a:lnTo>
                    <a:pt x="10" y="182"/>
                  </a:lnTo>
                  <a:lnTo>
                    <a:pt x="0" y="239"/>
                  </a:lnTo>
                  <a:lnTo>
                    <a:pt x="3" y="296"/>
                  </a:lnTo>
                  <a:lnTo>
                    <a:pt x="20" y="353"/>
                  </a:lnTo>
                  <a:lnTo>
                    <a:pt x="51" y="401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4" name="Freeform 1459"/>
            <p:cNvSpPr/>
            <p:nvPr/>
          </p:nvSpPr>
          <p:spPr bwMode="auto">
            <a:xfrm>
              <a:off x="2399800" y="3832124"/>
              <a:ext cx="1016836" cy="994991"/>
            </a:xfrm>
            <a:custGeom>
              <a:avLst/>
              <a:gdLst>
                <a:gd name="T0" fmla="*/ 272 w 512"/>
                <a:gd name="T1" fmla="*/ 497 h 501"/>
                <a:gd name="T2" fmla="*/ 329 w 512"/>
                <a:gd name="T3" fmla="*/ 489 h 501"/>
                <a:gd name="T4" fmla="*/ 381 w 512"/>
                <a:gd name="T5" fmla="*/ 470 h 501"/>
                <a:gd name="T6" fmla="*/ 429 w 512"/>
                <a:gd name="T7" fmla="*/ 437 h 501"/>
                <a:gd name="T8" fmla="*/ 467 w 512"/>
                <a:gd name="T9" fmla="*/ 394 h 501"/>
                <a:gd name="T10" fmla="*/ 496 w 512"/>
                <a:gd name="T11" fmla="*/ 344 h 501"/>
                <a:gd name="T12" fmla="*/ 510 w 512"/>
                <a:gd name="T13" fmla="*/ 289 h 501"/>
                <a:gd name="T14" fmla="*/ 512 w 512"/>
                <a:gd name="T15" fmla="*/ 229 h 501"/>
                <a:gd name="T16" fmla="*/ 501 w 512"/>
                <a:gd name="T17" fmla="*/ 172 h 501"/>
                <a:gd name="T18" fmla="*/ 477 w 512"/>
                <a:gd name="T19" fmla="*/ 120 h 501"/>
                <a:gd name="T20" fmla="*/ 439 w 512"/>
                <a:gd name="T21" fmla="*/ 74 h 501"/>
                <a:gd name="T22" fmla="*/ 393 w 512"/>
                <a:gd name="T23" fmla="*/ 39 h 501"/>
                <a:gd name="T24" fmla="*/ 341 w 512"/>
                <a:gd name="T25" fmla="*/ 12 h 501"/>
                <a:gd name="T26" fmla="*/ 281 w 512"/>
                <a:gd name="T27" fmla="*/ 0 h 501"/>
                <a:gd name="T28" fmla="*/ 224 w 512"/>
                <a:gd name="T29" fmla="*/ 0 h 501"/>
                <a:gd name="T30" fmla="*/ 167 w 512"/>
                <a:gd name="T31" fmla="*/ 15 h 501"/>
                <a:gd name="T32" fmla="*/ 114 w 512"/>
                <a:gd name="T33" fmla="*/ 41 h 501"/>
                <a:gd name="T34" fmla="*/ 69 w 512"/>
                <a:gd name="T35" fmla="*/ 79 h 501"/>
                <a:gd name="T36" fmla="*/ 33 w 512"/>
                <a:gd name="T37" fmla="*/ 127 h 501"/>
                <a:gd name="T38" fmla="*/ 9 w 512"/>
                <a:gd name="T39" fmla="*/ 182 h 501"/>
                <a:gd name="T40" fmla="*/ 0 w 512"/>
                <a:gd name="T41" fmla="*/ 239 h 501"/>
                <a:gd name="T42" fmla="*/ 2 w 512"/>
                <a:gd name="T43" fmla="*/ 296 h 501"/>
                <a:gd name="T44" fmla="*/ 19 w 512"/>
                <a:gd name="T45" fmla="*/ 353 h 501"/>
                <a:gd name="T46" fmla="*/ 50 w 512"/>
                <a:gd name="T47" fmla="*/ 404 h 501"/>
                <a:gd name="T48" fmla="*/ 88 w 512"/>
                <a:gd name="T49" fmla="*/ 444 h 501"/>
                <a:gd name="T50" fmla="*/ 136 w 512"/>
                <a:gd name="T51" fmla="*/ 475 h 501"/>
                <a:gd name="T52" fmla="*/ 190 w 512"/>
                <a:gd name="T53" fmla="*/ 494 h 501"/>
                <a:gd name="T54" fmla="*/ 248 w 512"/>
                <a:gd name="T55" fmla="*/ 501 h 501"/>
                <a:gd name="T56" fmla="*/ 305 w 512"/>
                <a:gd name="T57" fmla="*/ 492 h 501"/>
                <a:gd name="T58" fmla="*/ 357 w 512"/>
                <a:gd name="T59" fmla="*/ 473 h 501"/>
                <a:gd name="T60" fmla="*/ 405 w 512"/>
                <a:gd name="T61" fmla="*/ 439 h 501"/>
                <a:gd name="T62" fmla="*/ 443 w 512"/>
                <a:gd name="T63" fmla="*/ 396 h 501"/>
                <a:gd name="T64" fmla="*/ 470 w 512"/>
                <a:gd name="T65" fmla="*/ 344 h 501"/>
                <a:gd name="T66" fmla="*/ 484 w 512"/>
                <a:gd name="T67" fmla="*/ 289 h 501"/>
                <a:gd name="T68" fmla="*/ 486 w 512"/>
                <a:gd name="T69" fmla="*/ 229 h 501"/>
                <a:gd name="T70" fmla="*/ 474 w 512"/>
                <a:gd name="T71" fmla="*/ 175 h 501"/>
                <a:gd name="T72" fmla="*/ 412 w 512"/>
                <a:gd name="T73" fmla="*/ 74 h 501"/>
                <a:gd name="T74" fmla="*/ 365 w 512"/>
                <a:gd name="T75" fmla="*/ 39 h 501"/>
                <a:gd name="T76" fmla="*/ 312 w 512"/>
                <a:gd name="T77" fmla="*/ 12 h 501"/>
                <a:gd name="T78" fmla="*/ 255 w 512"/>
                <a:gd name="T7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01">
                  <a:moveTo>
                    <a:pt x="272" y="497"/>
                  </a:moveTo>
                  <a:lnTo>
                    <a:pt x="329" y="489"/>
                  </a:lnTo>
                  <a:lnTo>
                    <a:pt x="381" y="470"/>
                  </a:lnTo>
                  <a:lnTo>
                    <a:pt x="429" y="437"/>
                  </a:lnTo>
                  <a:lnTo>
                    <a:pt x="467" y="394"/>
                  </a:lnTo>
                  <a:lnTo>
                    <a:pt x="496" y="344"/>
                  </a:lnTo>
                  <a:lnTo>
                    <a:pt x="510" y="289"/>
                  </a:lnTo>
                  <a:lnTo>
                    <a:pt x="512" y="229"/>
                  </a:lnTo>
                  <a:lnTo>
                    <a:pt x="501" y="172"/>
                  </a:lnTo>
                  <a:lnTo>
                    <a:pt x="477" y="120"/>
                  </a:lnTo>
                  <a:lnTo>
                    <a:pt x="439" y="74"/>
                  </a:lnTo>
                  <a:lnTo>
                    <a:pt x="393" y="39"/>
                  </a:lnTo>
                  <a:lnTo>
                    <a:pt x="341" y="12"/>
                  </a:lnTo>
                  <a:lnTo>
                    <a:pt x="281" y="0"/>
                  </a:lnTo>
                  <a:lnTo>
                    <a:pt x="224" y="0"/>
                  </a:lnTo>
                  <a:lnTo>
                    <a:pt x="167" y="15"/>
                  </a:lnTo>
                  <a:lnTo>
                    <a:pt x="114" y="41"/>
                  </a:lnTo>
                  <a:lnTo>
                    <a:pt x="69" y="79"/>
                  </a:lnTo>
                  <a:lnTo>
                    <a:pt x="33" y="127"/>
                  </a:lnTo>
                  <a:lnTo>
                    <a:pt x="9" y="182"/>
                  </a:lnTo>
                  <a:lnTo>
                    <a:pt x="0" y="239"/>
                  </a:lnTo>
                  <a:lnTo>
                    <a:pt x="2" y="296"/>
                  </a:lnTo>
                  <a:lnTo>
                    <a:pt x="19" y="353"/>
                  </a:lnTo>
                  <a:lnTo>
                    <a:pt x="50" y="404"/>
                  </a:lnTo>
                  <a:lnTo>
                    <a:pt x="88" y="444"/>
                  </a:lnTo>
                  <a:lnTo>
                    <a:pt x="136" y="475"/>
                  </a:lnTo>
                  <a:lnTo>
                    <a:pt x="190" y="494"/>
                  </a:lnTo>
                  <a:lnTo>
                    <a:pt x="248" y="501"/>
                  </a:lnTo>
                  <a:lnTo>
                    <a:pt x="305" y="492"/>
                  </a:lnTo>
                  <a:lnTo>
                    <a:pt x="357" y="473"/>
                  </a:lnTo>
                  <a:lnTo>
                    <a:pt x="405" y="439"/>
                  </a:lnTo>
                  <a:lnTo>
                    <a:pt x="443" y="396"/>
                  </a:lnTo>
                  <a:lnTo>
                    <a:pt x="470" y="344"/>
                  </a:lnTo>
                  <a:lnTo>
                    <a:pt x="484" y="289"/>
                  </a:lnTo>
                  <a:lnTo>
                    <a:pt x="486" y="229"/>
                  </a:lnTo>
                  <a:lnTo>
                    <a:pt x="474" y="175"/>
                  </a:lnTo>
                  <a:lnTo>
                    <a:pt x="412" y="74"/>
                  </a:lnTo>
                  <a:lnTo>
                    <a:pt x="365" y="39"/>
                  </a:lnTo>
                  <a:lnTo>
                    <a:pt x="312" y="12"/>
                  </a:lnTo>
                  <a:lnTo>
                    <a:pt x="255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5" name="Freeform 1460"/>
            <p:cNvSpPr/>
            <p:nvPr/>
          </p:nvSpPr>
          <p:spPr bwMode="auto">
            <a:xfrm>
              <a:off x="2232976" y="3486558"/>
              <a:ext cx="663326" cy="303859"/>
            </a:xfrm>
            <a:custGeom>
              <a:avLst/>
              <a:gdLst>
                <a:gd name="T0" fmla="*/ 334 w 334"/>
                <a:gd name="T1" fmla="*/ 24 h 153"/>
                <a:gd name="T2" fmla="*/ 282 w 334"/>
                <a:gd name="T3" fmla="*/ 5 h 153"/>
                <a:gd name="T4" fmla="*/ 224 w 334"/>
                <a:gd name="T5" fmla="*/ 0 h 153"/>
                <a:gd name="T6" fmla="*/ 167 w 334"/>
                <a:gd name="T7" fmla="*/ 7 h 153"/>
                <a:gd name="T8" fmla="*/ 112 w 334"/>
                <a:gd name="T9" fmla="*/ 27 h 153"/>
                <a:gd name="T10" fmla="*/ 65 w 334"/>
                <a:gd name="T11" fmla="*/ 60 h 153"/>
                <a:gd name="T12" fmla="*/ 29 w 334"/>
                <a:gd name="T13" fmla="*/ 103 h 153"/>
                <a:gd name="T14" fmla="*/ 0 w 334"/>
                <a:gd name="T1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53">
                  <a:moveTo>
                    <a:pt x="334" y="24"/>
                  </a:moveTo>
                  <a:lnTo>
                    <a:pt x="282" y="5"/>
                  </a:lnTo>
                  <a:lnTo>
                    <a:pt x="224" y="0"/>
                  </a:lnTo>
                  <a:lnTo>
                    <a:pt x="167" y="7"/>
                  </a:lnTo>
                  <a:lnTo>
                    <a:pt x="112" y="27"/>
                  </a:lnTo>
                  <a:lnTo>
                    <a:pt x="65" y="60"/>
                  </a:lnTo>
                  <a:lnTo>
                    <a:pt x="29" y="103"/>
                  </a:lnTo>
                  <a:lnTo>
                    <a:pt x="0" y="153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6" name="Freeform 1461"/>
            <p:cNvSpPr/>
            <p:nvPr/>
          </p:nvSpPr>
          <p:spPr bwMode="auto">
            <a:xfrm>
              <a:off x="2896303" y="3534222"/>
              <a:ext cx="236335" cy="242293"/>
            </a:xfrm>
            <a:custGeom>
              <a:avLst/>
              <a:gdLst>
                <a:gd name="T0" fmla="*/ 119 w 119"/>
                <a:gd name="T1" fmla="*/ 122 h 122"/>
                <a:gd name="T2" fmla="*/ 91 w 119"/>
                <a:gd name="T3" fmla="*/ 74 h 122"/>
                <a:gd name="T4" fmla="*/ 50 w 119"/>
                <a:gd name="T5" fmla="*/ 31 h 122"/>
                <a:gd name="T6" fmla="*/ 0 w 119"/>
                <a:gd name="T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22">
                  <a:moveTo>
                    <a:pt x="119" y="122"/>
                  </a:moveTo>
                  <a:lnTo>
                    <a:pt x="91" y="74"/>
                  </a:lnTo>
                  <a:lnTo>
                    <a:pt x="50" y="31"/>
                  </a:lnTo>
                  <a:lnTo>
                    <a:pt x="0" y="0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7" name="Freeform 1462"/>
            <p:cNvSpPr/>
            <p:nvPr/>
          </p:nvSpPr>
          <p:spPr bwMode="auto">
            <a:xfrm>
              <a:off x="2181340" y="3534222"/>
              <a:ext cx="981088" cy="738795"/>
            </a:xfrm>
            <a:custGeom>
              <a:avLst/>
              <a:gdLst>
                <a:gd name="T0" fmla="*/ 484 w 494"/>
                <a:gd name="T1" fmla="*/ 325 h 372"/>
                <a:gd name="T2" fmla="*/ 494 w 494"/>
                <a:gd name="T3" fmla="*/ 265 h 372"/>
                <a:gd name="T4" fmla="*/ 489 w 494"/>
                <a:gd name="T5" fmla="*/ 208 h 372"/>
                <a:gd name="T6" fmla="*/ 470 w 494"/>
                <a:gd name="T7" fmla="*/ 150 h 372"/>
                <a:gd name="T8" fmla="*/ 441 w 494"/>
                <a:gd name="T9" fmla="*/ 100 h 372"/>
                <a:gd name="T10" fmla="*/ 401 w 494"/>
                <a:gd name="T11" fmla="*/ 57 h 372"/>
                <a:gd name="T12" fmla="*/ 351 w 494"/>
                <a:gd name="T13" fmla="*/ 26 h 372"/>
                <a:gd name="T14" fmla="*/ 296 w 494"/>
                <a:gd name="T15" fmla="*/ 5 h 372"/>
                <a:gd name="T16" fmla="*/ 238 w 494"/>
                <a:gd name="T17" fmla="*/ 0 h 372"/>
                <a:gd name="T18" fmla="*/ 181 w 494"/>
                <a:gd name="T19" fmla="*/ 7 h 372"/>
                <a:gd name="T20" fmla="*/ 129 w 494"/>
                <a:gd name="T21" fmla="*/ 26 h 372"/>
                <a:gd name="T22" fmla="*/ 81 w 494"/>
                <a:gd name="T23" fmla="*/ 57 h 372"/>
                <a:gd name="T24" fmla="*/ 40 w 494"/>
                <a:gd name="T25" fmla="*/ 100 h 372"/>
                <a:gd name="T26" fmla="*/ 14 w 494"/>
                <a:gd name="T27" fmla="*/ 153 h 372"/>
                <a:gd name="T28" fmla="*/ 2 w 494"/>
                <a:gd name="T29" fmla="*/ 208 h 372"/>
                <a:gd name="T30" fmla="*/ 0 w 494"/>
                <a:gd name="T31" fmla="*/ 265 h 372"/>
                <a:gd name="T32" fmla="*/ 9 w 494"/>
                <a:gd name="T33" fmla="*/ 320 h 372"/>
                <a:gd name="T34" fmla="*/ 36 w 494"/>
                <a:gd name="T35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4" h="372">
                  <a:moveTo>
                    <a:pt x="484" y="325"/>
                  </a:moveTo>
                  <a:lnTo>
                    <a:pt x="494" y="265"/>
                  </a:lnTo>
                  <a:lnTo>
                    <a:pt x="489" y="208"/>
                  </a:lnTo>
                  <a:lnTo>
                    <a:pt x="470" y="150"/>
                  </a:lnTo>
                  <a:lnTo>
                    <a:pt x="441" y="100"/>
                  </a:lnTo>
                  <a:lnTo>
                    <a:pt x="401" y="57"/>
                  </a:lnTo>
                  <a:lnTo>
                    <a:pt x="351" y="26"/>
                  </a:lnTo>
                  <a:lnTo>
                    <a:pt x="296" y="5"/>
                  </a:lnTo>
                  <a:lnTo>
                    <a:pt x="238" y="0"/>
                  </a:lnTo>
                  <a:lnTo>
                    <a:pt x="181" y="7"/>
                  </a:lnTo>
                  <a:lnTo>
                    <a:pt x="129" y="26"/>
                  </a:lnTo>
                  <a:lnTo>
                    <a:pt x="81" y="57"/>
                  </a:lnTo>
                  <a:lnTo>
                    <a:pt x="40" y="100"/>
                  </a:lnTo>
                  <a:lnTo>
                    <a:pt x="14" y="153"/>
                  </a:lnTo>
                  <a:lnTo>
                    <a:pt x="2" y="208"/>
                  </a:lnTo>
                  <a:lnTo>
                    <a:pt x="0" y="265"/>
                  </a:lnTo>
                  <a:lnTo>
                    <a:pt x="9" y="320"/>
                  </a:lnTo>
                  <a:lnTo>
                    <a:pt x="36" y="372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8" name="Freeform 1463"/>
            <p:cNvSpPr/>
            <p:nvPr/>
          </p:nvSpPr>
          <p:spPr bwMode="auto">
            <a:xfrm>
              <a:off x="2161480" y="3581887"/>
              <a:ext cx="991017" cy="1022794"/>
            </a:xfrm>
            <a:custGeom>
              <a:avLst/>
              <a:gdLst>
                <a:gd name="T0" fmla="*/ 494 w 499"/>
                <a:gd name="T1" fmla="*/ 301 h 515"/>
                <a:gd name="T2" fmla="*/ 470 w 499"/>
                <a:gd name="T3" fmla="*/ 355 h 515"/>
                <a:gd name="T4" fmla="*/ 439 w 499"/>
                <a:gd name="T5" fmla="*/ 403 h 515"/>
                <a:gd name="T6" fmla="*/ 392 w 499"/>
                <a:gd name="T7" fmla="*/ 444 h 515"/>
                <a:gd name="T8" fmla="*/ 341 w 499"/>
                <a:gd name="T9" fmla="*/ 470 h 515"/>
                <a:gd name="T10" fmla="*/ 284 w 499"/>
                <a:gd name="T11" fmla="*/ 487 h 515"/>
                <a:gd name="T12" fmla="*/ 227 w 499"/>
                <a:gd name="T13" fmla="*/ 489 h 515"/>
                <a:gd name="T14" fmla="*/ 170 w 499"/>
                <a:gd name="T15" fmla="*/ 477 h 515"/>
                <a:gd name="T16" fmla="*/ 117 w 499"/>
                <a:gd name="T17" fmla="*/ 453 h 515"/>
                <a:gd name="T18" fmla="*/ 72 w 499"/>
                <a:gd name="T19" fmla="*/ 417 h 515"/>
                <a:gd name="T20" fmla="*/ 36 w 499"/>
                <a:gd name="T21" fmla="*/ 372 h 515"/>
                <a:gd name="T22" fmla="*/ 12 w 499"/>
                <a:gd name="T23" fmla="*/ 320 h 515"/>
                <a:gd name="T24" fmla="*/ 0 w 499"/>
                <a:gd name="T25" fmla="*/ 262 h 515"/>
                <a:gd name="T26" fmla="*/ 3 w 499"/>
                <a:gd name="T27" fmla="*/ 208 h 515"/>
                <a:gd name="T28" fmla="*/ 17 w 499"/>
                <a:gd name="T29" fmla="*/ 150 h 515"/>
                <a:gd name="T30" fmla="*/ 46 w 499"/>
                <a:gd name="T31" fmla="*/ 103 h 515"/>
                <a:gd name="T32" fmla="*/ 84 w 499"/>
                <a:gd name="T33" fmla="*/ 60 h 515"/>
                <a:gd name="T34" fmla="*/ 134 w 499"/>
                <a:gd name="T35" fmla="*/ 29 h 515"/>
                <a:gd name="T36" fmla="*/ 186 w 499"/>
                <a:gd name="T37" fmla="*/ 7 h 515"/>
                <a:gd name="T38" fmla="*/ 244 w 499"/>
                <a:gd name="T39" fmla="*/ 0 h 515"/>
                <a:gd name="T40" fmla="*/ 303 w 499"/>
                <a:gd name="T41" fmla="*/ 7 h 515"/>
                <a:gd name="T42" fmla="*/ 358 w 499"/>
                <a:gd name="T43" fmla="*/ 29 h 515"/>
                <a:gd name="T44" fmla="*/ 406 w 499"/>
                <a:gd name="T45" fmla="*/ 60 h 515"/>
                <a:gd name="T46" fmla="*/ 446 w 499"/>
                <a:gd name="T47" fmla="*/ 103 h 515"/>
                <a:gd name="T48" fmla="*/ 477 w 499"/>
                <a:gd name="T49" fmla="*/ 153 h 515"/>
                <a:gd name="T50" fmla="*/ 494 w 499"/>
                <a:gd name="T51" fmla="*/ 210 h 515"/>
                <a:gd name="T52" fmla="*/ 499 w 499"/>
                <a:gd name="T53" fmla="*/ 270 h 515"/>
                <a:gd name="T54" fmla="*/ 489 w 499"/>
                <a:gd name="T55" fmla="*/ 327 h 515"/>
                <a:gd name="T56" fmla="*/ 468 w 499"/>
                <a:gd name="T57" fmla="*/ 382 h 515"/>
                <a:gd name="T58" fmla="*/ 432 w 499"/>
                <a:gd name="T59" fmla="*/ 429 h 515"/>
                <a:gd name="T60" fmla="*/ 389 w 499"/>
                <a:gd name="T61" fmla="*/ 470 h 515"/>
                <a:gd name="T62" fmla="*/ 337 w 499"/>
                <a:gd name="T63" fmla="*/ 496 h 515"/>
                <a:gd name="T64" fmla="*/ 279 w 499"/>
                <a:gd name="T65" fmla="*/ 513 h 515"/>
                <a:gd name="T66" fmla="*/ 222 w 499"/>
                <a:gd name="T67" fmla="*/ 515 h 515"/>
                <a:gd name="T68" fmla="*/ 165 w 499"/>
                <a:gd name="T69" fmla="*/ 503 h 515"/>
                <a:gd name="T70" fmla="*/ 113 w 499"/>
                <a:gd name="T71" fmla="*/ 479 h 515"/>
                <a:gd name="T72" fmla="*/ 67 w 499"/>
                <a:gd name="T73" fmla="*/ 444 h 515"/>
                <a:gd name="T74" fmla="*/ 31 w 499"/>
                <a:gd name="T75" fmla="*/ 398 h 515"/>
                <a:gd name="T76" fmla="*/ 8 w 499"/>
                <a:gd name="T77" fmla="*/ 34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9" h="515">
                  <a:moveTo>
                    <a:pt x="494" y="301"/>
                  </a:moveTo>
                  <a:lnTo>
                    <a:pt x="470" y="355"/>
                  </a:lnTo>
                  <a:lnTo>
                    <a:pt x="439" y="403"/>
                  </a:lnTo>
                  <a:lnTo>
                    <a:pt x="392" y="444"/>
                  </a:lnTo>
                  <a:lnTo>
                    <a:pt x="341" y="470"/>
                  </a:lnTo>
                  <a:lnTo>
                    <a:pt x="284" y="487"/>
                  </a:lnTo>
                  <a:lnTo>
                    <a:pt x="227" y="489"/>
                  </a:lnTo>
                  <a:lnTo>
                    <a:pt x="170" y="477"/>
                  </a:lnTo>
                  <a:lnTo>
                    <a:pt x="117" y="453"/>
                  </a:lnTo>
                  <a:lnTo>
                    <a:pt x="72" y="417"/>
                  </a:lnTo>
                  <a:lnTo>
                    <a:pt x="36" y="372"/>
                  </a:lnTo>
                  <a:lnTo>
                    <a:pt x="12" y="320"/>
                  </a:lnTo>
                  <a:lnTo>
                    <a:pt x="0" y="262"/>
                  </a:lnTo>
                  <a:lnTo>
                    <a:pt x="3" y="208"/>
                  </a:lnTo>
                  <a:lnTo>
                    <a:pt x="17" y="150"/>
                  </a:lnTo>
                  <a:lnTo>
                    <a:pt x="46" y="103"/>
                  </a:lnTo>
                  <a:lnTo>
                    <a:pt x="84" y="60"/>
                  </a:lnTo>
                  <a:lnTo>
                    <a:pt x="134" y="29"/>
                  </a:lnTo>
                  <a:lnTo>
                    <a:pt x="186" y="7"/>
                  </a:lnTo>
                  <a:lnTo>
                    <a:pt x="244" y="0"/>
                  </a:lnTo>
                  <a:lnTo>
                    <a:pt x="303" y="7"/>
                  </a:lnTo>
                  <a:lnTo>
                    <a:pt x="358" y="29"/>
                  </a:lnTo>
                  <a:lnTo>
                    <a:pt x="406" y="60"/>
                  </a:lnTo>
                  <a:lnTo>
                    <a:pt x="446" y="103"/>
                  </a:lnTo>
                  <a:lnTo>
                    <a:pt x="477" y="153"/>
                  </a:lnTo>
                  <a:lnTo>
                    <a:pt x="494" y="210"/>
                  </a:lnTo>
                  <a:lnTo>
                    <a:pt x="499" y="270"/>
                  </a:lnTo>
                  <a:lnTo>
                    <a:pt x="489" y="327"/>
                  </a:lnTo>
                  <a:lnTo>
                    <a:pt x="468" y="382"/>
                  </a:lnTo>
                  <a:lnTo>
                    <a:pt x="432" y="429"/>
                  </a:lnTo>
                  <a:lnTo>
                    <a:pt x="389" y="470"/>
                  </a:lnTo>
                  <a:lnTo>
                    <a:pt x="337" y="496"/>
                  </a:lnTo>
                  <a:lnTo>
                    <a:pt x="279" y="513"/>
                  </a:lnTo>
                  <a:lnTo>
                    <a:pt x="222" y="515"/>
                  </a:lnTo>
                  <a:lnTo>
                    <a:pt x="165" y="503"/>
                  </a:lnTo>
                  <a:lnTo>
                    <a:pt x="113" y="479"/>
                  </a:lnTo>
                  <a:lnTo>
                    <a:pt x="67" y="444"/>
                  </a:lnTo>
                  <a:lnTo>
                    <a:pt x="31" y="398"/>
                  </a:lnTo>
                  <a:lnTo>
                    <a:pt x="8" y="346"/>
                  </a:lnTo>
                </a:path>
              </a:pathLst>
            </a:cu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89" name="Oval 1464"/>
            <p:cNvSpPr>
              <a:spLocks noChangeArrowheads="1"/>
            </p:cNvSpPr>
            <p:nvPr/>
          </p:nvSpPr>
          <p:spPr bwMode="auto">
            <a:xfrm>
              <a:off x="2147808" y="3373356"/>
              <a:ext cx="1449785" cy="1449786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  <p:sp>
          <p:nvSpPr>
            <p:cNvPr id="390" name="Oval 1465"/>
            <p:cNvSpPr>
              <a:spLocks noChangeArrowheads="1"/>
            </p:cNvSpPr>
            <p:nvPr/>
          </p:nvSpPr>
          <p:spPr bwMode="auto">
            <a:xfrm>
              <a:off x="2608334" y="3832123"/>
              <a:ext cx="540194" cy="546152"/>
            </a:xfrm>
            <a:prstGeom prst="ellipse">
              <a:avLst/>
            </a:prstGeom>
            <a:noFill/>
            <a:ln w="0" cap="flat">
              <a:solidFill>
                <a:schemeClr val="bg1">
                  <a:alpha val="2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p>
              <a:endParaRPr lang="zh-CN" altLang="en-US" sz="1015"/>
            </a:p>
          </p:txBody>
        </p:sp>
      </p:grpSp>
      <p:sp>
        <p:nvSpPr>
          <p:cNvPr id="391" name="文本框 390"/>
          <p:cNvSpPr txBox="1"/>
          <p:nvPr/>
        </p:nvSpPr>
        <p:spPr>
          <a:xfrm>
            <a:off x="5011420" y="3626485"/>
            <a:ext cx="2663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27" grpId="0"/>
      <p:bldP spid="3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 r="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 r="18561"/>
          <a:stretch>
            <a:fillRect/>
          </a:stretch>
        </p:blipFill>
        <p:spPr>
          <a:xfrm>
            <a:off x="4169229" y="0"/>
            <a:ext cx="4974773" cy="5143500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25848" y="294320"/>
            <a:ext cx="437562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5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选题背景以及意义</a:t>
            </a:r>
            <a:endParaRPr lang="zh-CN" altLang="en-US" sz="405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7805" y="1009650"/>
            <a:ext cx="8811895" cy="3586480"/>
          </a:xfrm>
          <a:prstGeom prst="rect">
            <a:avLst/>
          </a:prstGeom>
        </p:spPr>
        <p:txBody>
          <a:bodyPr wrap="square" lIns="68577" tIns="34289" rIns="68577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如果问当代白领一般是如何度过自己的假期的，我相信很多人会表示出远门旅个游来消遣。没错，如今越来越多的年轻人喜欢在假期期间和自己的亲朋好友出去旅游。旅行的好处很多，人们不仅可以欣赏到美丽的风景，还能在旅途上增进感情，最主要的是在短时间跳脱出自身原有的生活圈子，来到一个陌生的城市，完全放松的来享受属于自己时光。而订酒店，是使大家头疼不已的事情。俗话说“衣食住行”，出门在外，人们总是希望能够住的舒适安全，价格实惠且性价比高。所以大部分人们在制定旅行计划时，总会花很多时间来上网选择合适的宾馆。尤其是女性，对于她们来说，宾馆的安全指数，是她们第一个要关注的问题。“宿昧平生”网站是一个用户可以直接联系到家有空房短租的房主的订房网站。在这个网站内选择城市、订退房时间、还有大概所住范围，网站就会为用户提供多样的住宿信息。“宿昧平生”上房主的信息和所提供的房屋信息都是真实可靠的，用户可以在线上浏览到短租房屋的装潢、地理位置和价格。再根据自己的需要选择，线上交易，一切都是十分快捷方便且安全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 noChangeArrowheads="1"/>
          </p:cNvSpPr>
          <p:nvPr/>
        </p:nvSpPr>
        <p:spPr bwMode="auto">
          <a:xfrm flipH="1">
            <a:off x="269537" y="281621"/>
            <a:ext cx="508004" cy="334685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99" y="555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1003748" y="229672"/>
            <a:ext cx="26776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项目的模块及分析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56560" y="3271270"/>
            <a:ext cx="1249687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管理员模块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0610" y="2638425"/>
            <a:ext cx="1279525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留言模块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80493" y="3271270"/>
            <a:ext cx="1249687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体验模块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83713" y="2247370"/>
            <a:ext cx="897207" cy="897206"/>
            <a:chOff x="4315518" y="2723665"/>
            <a:chExt cx="1196276" cy="1196274"/>
          </a:xfrm>
        </p:grpSpPr>
        <p:sp>
          <p:nvSpPr>
            <p:cNvPr id="11" name="Teardrop 40"/>
            <p:cNvSpPr/>
            <p:nvPr/>
          </p:nvSpPr>
          <p:spPr>
            <a:xfrm>
              <a:off x="4315518" y="2723665"/>
              <a:ext cx="1196276" cy="1196274"/>
            </a:xfrm>
            <a:prstGeom prst="teardrop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80"/>
            <p:cNvGrpSpPr>
              <a:grpSpLocks noChangeAspect="1"/>
            </p:cNvGrpSpPr>
            <p:nvPr/>
          </p:nvGrpSpPr>
          <p:grpSpPr bwMode="auto">
            <a:xfrm>
              <a:off x="4674224" y="2892590"/>
              <a:ext cx="610129" cy="647440"/>
              <a:chOff x="4738" y="3130"/>
              <a:chExt cx="551" cy="590"/>
            </a:xfrm>
            <a:solidFill>
              <a:schemeClr val="bg1"/>
            </a:solidFill>
          </p:grpSpPr>
          <p:sp>
            <p:nvSpPr>
              <p:cNvPr id="13" name="Freeform 81"/>
              <p:cNvSpPr/>
              <p:nvPr/>
            </p:nvSpPr>
            <p:spPr bwMode="auto">
              <a:xfrm>
                <a:off x="4738" y="3376"/>
                <a:ext cx="307" cy="344"/>
              </a:xfrm>
              <a:custGeom>
                <a:avLst/>
                <a:gdLst>
                  <a:gd name="T0" fmla="*/ 106 w 128"/>
                  <a:gd name="T1" fmla="*/ 144 h 144"/>
                  <a:gd name="T2" fmla="*/ 12 w 128"/>
                  <a:gd name="T3" fmla="*/ 144 h 144"/>
                  <a:gd name="T4" fmla="*/ 12 w 128"/>
                  <a:gd name="T5" fmla="*/ 14 h 144"/>
                  <a:gd name="T6" fmla="*/ 0 w 128"/>
                  <a:gd name="T7" fmla="*/ 14 h 144"/>
                  <a:gd name="T8" fmla="*/ 0 w 128"/>
                  <a:gd name="T9" fmla="*/ 0 h 144"/>
                  <a:gd name="T10" fmla="*/ 128 w 128"/>
                  <a:gd name="T11" fmla="*/ 0 h 144"/>
                  <a:gd name="T12" fmla="*/ 128 w 128"/>
                  <a:gd name="T13" fmla="*/ 14 h 144"/>
                  <a:gd name="T14" fmla="*/ 106 w 128"/>
                  <a:gd name="T15" fmla="*/ 14 h 144"/>
                  <a:gd name="T16" fmla="*/ 106 w 128"/>
                  <a:gd name="T1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144">
                    <a:moveTo>
                      <a:pt x="106" y="144"/>
                    </a:moveTo>
                    <a:cubicBezTo>
                      <a:pt x="74" y="144"/>
                      <a:pt x="43" y="144"/>
                      <a:pt x="12" y="144"/>
                    </a:cubicBezTo>
                    <a:cubicBezTo>
                      <a:pt x="12" y="100"/>
                      <a:pt x="12" y="57"/>
                      <a:pt x="12" y="14"/>
                    </a:cubicBezTo>
                    <a:cubicBezTo>
                      <a:pt x="8" y="14"/>
                      <a:pt x="4" y="14"/>
                      <a:pt x="0" y="14"/>
                    </a:cubicBezTo>
                    <a:cubicBezTo>
                      <a:pt x="0" y="9"/>
                      <a:pt x="0" y="4"/>
                      <a:pt x="0" y="0"/>
                    </a:cubicBezTo>
                    <a:cubicBezTo>
                      <a:pt x="43" y="0"/>
                      <a:pt x="85" y="0"/>
                      <a:pt x="128" y="0"/>
                    </a:cubicBezTo>
                    <a:cubicBezTo>
                      <a:pt x="128" y="4"/>
                      <a:pt x="128" y="9"/>
                      <a:pt x="128" y="14"/>
                    </a:cubicBezTo>
                    <a:cubicBezTo>
                      <a:pt x="121" y="14"/>
                      <a:pt x="114" y="14"/>
                      <a:pt x="106" y="14"/>
                    </a:cubicBezTo>
                    <a:cubicBezTo>
                      <a:pt x="106" y="57"/>
                      <a:pt x="106" y="100"/>
                      <a:pt x="106" y="1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2"/>
              <p:cNvSpPr/>
              <p:nvPr/>
            </p:nvSpPr>
            <p:spPr bwMode="auto">
              <a:xfrm>
                <a:off x="4940" y="3216"/>
                <a:ext cx="313" cy="504"/>
              </a:xfrm>
              <a:custGeom>
                <a:avLst/>
                <a:gdLst>
                  <a:gd name="T0" fmla="*/ 0 w 131"/>
                  <a:gd name="T1" fmla="*/ 19 h 211"/>
                  <a:gd name="T2" fmla="*/ 18 w 131"/>
                  <a:gd name="T3" fmla="*/ 0 h 211"/>
                  <a:gd name="T4" fmla="*/ 51 w 131"/>
                  <a:gd name="T5" fmla="*/ 30 h 211"/>
                  <a:gd name="T6" fmla="*/ 48 w 131"/>
                  <a:gd name="T7" fmla="*/ 33 h 211"/>
                  <a:gd name="T8" fmla="*/ 50 w 131"/>
                  <a:gd name="T9" fmla="*/ 36 h 211"/>
                  <a:gd name="T10" fmla="*/ 46 w 131"/>
                  <a:gd name="T11" fmla="*/ 39 h 211"/>
                  <a:gd name="T12" fmla="*/ 60 w 131"/>
                  <a:gd name="T13" fmla="*/ 41 h 211"/>
                  <a:gd name="T14" fmla="*/ 89 w 131"/>
                  <a:gd name="T15" fmla="*/ 35 h 211"/>
                  <a:gd name="T16" fmla="*/ 96 w 131"/>
                  <a:gd name="T17" fmla="*/ 26 h 211"/>
                  <a:gd name="T18" fmla="*/ 115 w 131"/>
                  <a:gd name="T19" fmla="*/ 15 h 211"/>
                  <a:gd name="T20" fmla="*/ 131 w 131"/>
                  <a:gd name="T21" fmla="*/ 30 h 211"/>
                  <a:gd name="T22" fmla="*/ 131 w 131"/>
                  <a:gd name="T23" fmla="*/ 33 h 211"/>
                  <a:gd name="T24" fmla="*/ 122 w 131"/>
                  <a:gd name="T25" fmla="*/ 109 h 211"/>
                  <a:gd name="T26" fmla="*/ 119 w 131"/>
                  <a:gd name="T27" fmla="*/ 122 h 211"/>
                  <a:gd name="T28" fmla="*/ 110 w 131"/>
                  <a:gd name="T29" fmla="*/ 132 h 211"/>
                  <a:gd name="T30" fmla="*/ 57 w 131"/>
                  <a:gd name="T31" fmla="*/ 140 h 211"/>
                  <a:gd name="T32" fmla="*/ 56 w 131"/>
                  <a:gd name="T33" fmla="*/ 140 h 211"/>
                  <a:gd name="T34" fmla="*/ 55 w 131"/>
                  <a:gd name="T35" fmla="*/ 140 h 211"/>
                  <a:gd name="T36" fmla="*/ 55 w 131"/>
                  <a:gd name="T37" fmla="*/ 145 h 211"/>
                  <a:gd name="T38" fmla="*/ 55 w 131"/>
                  <a:gd name="T39" fmla="*/ 195 h 211"/>
                  <a:gd name="T40" fmla="*/ 46 w 131"/>
                  <a:gd name="T41" fmla="*/ 209 h 211"/>
                  <a:gd name="T42" fmla="*/ 31 w 131"/>
                  <a:gd name="T43" fmla="*/ 200 h 211"/>
                  <a:gd name="T44" fmla="*/ 29 w 131"/>
                  <a:gd name="T45" fmla="*/ 170 h 211"/>
                  <a:gd name="T46" fmla="*/ 31 w 131"/>
                  <a:gd name="T47" fmla="*/ 138 h 211"/>
                  <a:gd name="T48" fmla="*/ 34 w 131"/>
                  <a:gd name="T49" fmla="*/ 130 h 211"/>
                  <a:gd name="T50" fmla="*/ 52 w 131"/>
                  <a:gd name="T51" fmla="*/ 116 h 211"/>
                  <a:gd name="T52" fmla="*/ 80 w 131"/>
                  <a:gd name="T53" fmla="*/ 111 h 211"/>
                  <a:gd name="T54" fmla="*/ 85 w 131"/>
                  <a:gd name="T55" fmla="*/ 107 h 211"/>
                  <a:gd name="T56" fmla="*/ 92 w 131"/>
                  <a:gd name="T57" fmla="*/ 62 h 211"/>
                  <a:gd name="T58" fmla="*/ 92 w 131"/>
                  <a:gd name="T59" fmla="*/ 60 h 211"/>
                  <a:gd name="T60" fmla="*/ 82 w 131"/>
                  <a:gd name="T61" fmla="*/ 63 h 211"/>
                  <a:gd name="T62" fmla="*/ 53 w 131"/>
                  <a:gd name="T63" fmla="*/ 63 h 211"/>
                  <a:gd name="T64" fmla="*/ 36 w 131"/>
                  <a:gd name="T65" fmla="*/ 60 h 211"/>
                  <a:gd name="T66" fmla="*/ 27 w 131"/>
                  <a:gd name="T67" fmla="*/ 46 h 211"/>
                  <a:gd name="T68" fmla="*/ 26 w 131"/>
                  <a:gd name="T69" fmla="*/ 43 h 211"/>
                  <a:gd name="T70" fmla="*/ 2 w 131"/>
                  <a:gd name="T71" fmla="*/ 21 h 211"/>
                  <a:gd name="T72" fmla="*/ 0 w 131"/>
                  <a:gd name="T73" fmla="*/ 19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1" h="211">
                    <a:moveTo>
                      <a:pt x="0" y="19"/>
                    </a:moveTo>
                    <a:cubicBezTo>
                      <a:pt x="6" y="12"/>
                      <a:pt x="12" y="6"/>
                      <a:pt x="18" y="0"/>
                    </a:cubicBezTo>
                    <a:cubicBezTo>
                      <a:pt x="29" y="10"/>
                      <a:pt x="40" y="20"/>
                      <a:pt x="51" y="30"/>
                    </a:cubicBezTo>
                    <a:cubicBezTo>
                      <a:pt x="50" y="31"/>
                      <a:pt x="49" y="32"/>
                      <a:pt x="48" y="33"/>
                    </a:cubicBezTo>
                    <a:cubicBezTo>
                      <a:pt x="49" y="34"/>
                      <a:pt x="49" y="35"/>
                      <a:pt x="50" y="36"/>
                    </a:cubicBezTo>
                    <a:cubicBezTo>
                      <a:pt x="49" y="37"/>
                      <a:pt x="48" y="37"/>
                      <a:pt x="46" y="39"/>
                    </a:cubicBezTo>
                    <a:cubicBezTo>
                      <a:pt x="51" y="39"/>
                      <a:pt x="55" y="40"/>
                      <a:pt x="60" y="41"/>
                    </a:cubicBezTo>
                    <a:cubicBezTo>
                      <a:pt x="70" y="42"/>
                      <a:pt x="80" y="41"/>
                      <a:pt x="89" y="35"/>
                    </a:cubicBezTo>
                    <a:cubicBezTo>
                      <a:pt x="92" y="32"/>
                      <a:pt x="95" y="30"/>
                      <a:pt x="96" y="26"/>
                    </a:cubicBezTo>
                    <a:cubicBezTo>
                      <a:pt x="100" y="18"/>
                      <a:pt x="107" y="15"/>
                      <a:pt x="115" y="15"/>
                    </a:cubicBezTo>
                    <a:cubicBezTo>
                      <a:pt x="122" y="16"/>
                      <a:pt x="129" y="23"/>
                      <a:pt x="131" y="30"/>
                    </a:cubicBezTo>
                    <a:cubicBezTo>
                      <a:pt x="131" y="31"/>
                      <a:pt x="131" y="32"/>
                      <a:pt x="131" y="33"/>
                    </a:cubicBezTo>
                    <a:cubicBezTo>
                      <a:pt x="129" y="59"/>
                      <a:pt x="128" y="84"/>
                      <a:pt x="122" y="109"/>
                    </a:cubicBezTo>
                    <a:cubicBezTo>
                      <a:pt x="121" y="114"/>
                      <a:pt x="120" y="118"/>
                      <a:pt x="119" y="122"/>
                    </a:cubicBezTo>
                    <a:cubicBezTo>
                      <a:pt x="118" y="127"/>
                      <a:pt x="114" y="130"/>
                      <a:pt x="110" y="132"/>
                    </a:cubicBezTo>
                    <a:cubicBezTo>
                      <a:pt x="93" y="140"/>
                      <a:pt x="75" y="142"/>
                      <a:pt x="57" y="140"/>
                    </a:cubicBezTo>
                    <a:cubicBezTo>
                      <a:pt x="57" y="140"/>
                      <a:pt x="56" y="140"/>
                      <a:pt x="56" y="140"/>
                    </a:cubicBezTo>
                    <a:cubicBezTo>
                      <a:pt x="56" y="140"/>
                      <a:pt x="56" y="140"/>
                      <a:pt x="55" y="140"/>
                    </a:cubicBezTo>
                    <a:cubicBezTo>
                      <a:pt x="55" y="142"/>
                      <a:pt x="55" y="144"/>
                      <a:pt x="55" y="145"/>
                    </a:cubicBezTo>
                    <a:cubicBezTo>
                      <a:pt x="53" y="162"/>
                      <a:pt x="53" y="178"/>
                      <a:pt x="55" y="195"/>
                    </a:cubicBezTo>
                    <a:cubicBezTo>
                      <a:pt x="56" y="202"/>
                      <a:pt x="52" y="208"/>
                      <a:pt x="46" y="209"/>
                    </a:cubicBezTo>
                    <a:cubicBezTo>
                      <a:pt x="39" y="211"/>
                      <a:pt x="32" y="207"/>
                      <a:pt x="31" y="200"/>
                    </a:cubicBezTo>
                    <a:cubicBezTo>
                      <a:pt x="30" y="190"/>
                      <a:pt x="29" y="180"/>
                      <a:pt x="29" y="170"/>
                    </a:cubicBezTo>
                    <a:cubicBezTo>
                      <a:pt x="28" y="159"/>
                      <a:pt x="29" y="148"/>
                      <a:pt x="31" y="138"/>
                    </a:cubicBezTo>
                    <a:cubicBezTo>
                      <a:pt x="32" y="135"/>
                      <a:pt x="33" y="133"/>
                      <a:pt x="34" y="130"/>
                    </a:cubicBezTo>
                    <a:cubicBezTo>
                      <a:pt x="37" y="122"/>
                      <a:pt x="44" y="118"/>
                      <a:pt x="52" y="116"/>
                    </a:cubicBezTo>
                    <a:cubicBezTo>
                      <a:pt x="61" y="113"/>
                      <a:pt x="71" y="112"/>
                      <a:pt x="80" y="111"/>
                    </a:cubicBezTo>
                    <a:cubicBezTo>
                      <a:pt x="84" y="111"/>
                      <a:pt x="84" y="111"/>
                      <a:pt x="85" y="107"/>
                    </a:cubicBezTo>
                    <a:cubicBezTo>
                      <a:pt x="88" y="92"/>
                      <a:pt x="90" y="77"/>
                      <a:pt x="92" y="62"/>
                    </a:cubicBezTo>
                    <a:cubicBezTo>
                      <a:pt x="92" y="61"/>
                      <a:pt x="92" y="61"/>
                      <a:pt x="92" y="60"/>
                    </a:cubicBezTo>
                    <a:cubicBezTo>
                      <a:pt x="88" y="61"/>
                      <a:pt x="85" y="62"/>
                      <a:pt x="82" y="63"/>
                    </a:cubicBezTo>
                    <a:cubicBezTo>
                      <a:pt x="72" y="65"/>
                      <a:pt x="63" y="65"/>
                      <a:pt x="53" y="63"/>
                    </a:cubicBezTo>
                    <a:cubicBezTo>
                      <a:pt x="47" y="63"/>
                      <a:pt x="42" y="62"/>
                      <a:pt x="36" y="60"/>
                    </a:cubicBezTo>
                    <a:cubicBezTo>
                      <a:pt x="28" y="59"/>
                      <a:pt x="25" y="54"/>
                      <a:pt x="27" y="46"/>
                    </a:cubicBezTo>
                    <a:cubicBezTo>
                      <a:pt x="27" y="45"/>
                      <a:pt x="27" y="44"/>
                      <a:pt x="26" y="43"/>
                    </a:cubicBezTo>
                    <a:cubicBezTo>
                      <a:pt x="18" y="36"/>
                      <a:pt x="10" y="28"/>
                      <a:pt x="2" y="21"/>
                    </a:cubicBezTo>
                    <a:cubicBezTo>
                      <a:pt x="1" y="20"/>
                      <a:pt x="1" y="20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83"/>
              <p:cNvSpPr/>
              <p:nvPr/>
            </p:nvSpPr>
            <p:spPr bwMode="auto">
              <a:xfrm>
                <a:off x="5081" y="3412"/>
                <a:ext cx="208" cy="298"/>
              </a:xfrm>
              <a:custGeom>
                <a:avLst/>
                <a:gdLst>
                  <a:gd name="T0" fmla="*/ 39 w 87"/>
                  <a:gd name="T1" fmla="*/ 108 h 125"/>
                  <a:gd name="T2" fmla="*/ 48 w 87"/>
                  <a:gd name="T3" fmla="*/ 111 h 125"/>
                  <a:gd name="T4" fmla="*/ 52 w 87"/>
                  <a:gd name="T5" fmla="*/ 118 h 125"/>
                  <a:gd name="T6" fmla="*/ 50 w 87"/>
                  <a:gd name="T7" fmla="*/ 119 h 125"/>
                  <a:gd name="T8" fmla="*/ 46 w 87"/>
                  <a:gd name="T9" fmla="*/ 118 h 125"/>
                  <a:gd name="T10" fmla="*/ 45 w 87"/>
                  <a:gd name="T11" fmla="*/ 118 h 125"/>
                  <a:gd name="T12" fmla="*/ 44 w 87"/>
                  <a:gd name="T13" fmla="*/ 125 h 125"/>
                  <a:gd name="T14" fmla="*/ 34 w 87"/>
                  <a:gd name="T15" fmla="*/ 114 h 125"/>
                  <a:gd name="T16" fmla="*/ 20 w 87"/>
                  <a:gd name="T17" fmla="*/ 125 h 125"/>
                  <a:gd name="T18" fmla="*/ 22 w 87"/>
                  <a:gd name="T19" fmla="*/ 115 h 125"/>
                  <a:gd name="T20" fmla="*/ 31 w 87"/>
                  <a:gd name="T21" fmla="*/ 109 h 125"/>
                  <a:gd name="T22" fmla="*/ 33 w 87"/>
                  <a:gd name="T23" fmla="*/ 107 h 125"/>
                  <a:gd name="T24" fmla="*/ 33 w 87"/>
                  <a:gd name="T25" fmla="*/ 81 h 125"/>
                  <a:gd name="T26" fmla="*/ 33 w 87"/>
                  <a:gd name="T27" fmla="*/ 80 h 125"/>
                  <a:gd name="T28" fmla="*/ 27 w 87"/>
                  <a:gd name="T29" fmla="*/ 81 h 125"/>
                  <a:gd name="T30" fmla="*/ 7 w 87"/>
                  <a:gd name="T31" fmla="*/ 81 h 125"/>
                  <a:gd name="T32" fmla="*/ 1 w 87"/>
                  <a:gd name="T33" fmla="*/ 73 h 125"/>
                  <a:gd name="T34" fmla="*/ 12 w 87"/>
                  <a:gd name="T35" fmla="*/ 65 h 125"/>
                  <a:gd name="T36" fmla="*/ 43 w 87"/>
                  <a:gd name="T37" fmla="*/ 62 h 125"/>
                  <a:gd name="T38" fmla="*/ 70 w 87"/>
                  <a:gd name="T39" fmla="*/ 31 h 125"/>
                  <a:gd name="T40" fmla="*/ 73 w 87"/>
                  <a:gd name="T41" fmla="*/ 11 h 125"/>
                  <a:gd name="T42" fmla="*/ 81 w 87"/>
                  <a:gd name="T43" fmla="*/ 1 h 125"/>
                  <a:gd name="T44" fmla="*/ 87 w 87"/>
                  <a:gd name="T45" fmla="*/ 5 h 125"/>
                  <a:gd name="T46" fmla="*/ 86 w 87"/>
                  <a:gd name="T47" fmla="*/ 23 h 125"/>
                  <a:gd name="T48" fmla="*/ 72 w 87"/>
                  <a:gd name="T49" fmla="*/ 58 h 125"/>
                  <a:gd name="T50" fmla="*/ 52 w 87"/>
                  <a:gd name="T51" fmla="*/ 73 h 125"/>
                  <a:gd name="T52" fmla="*/ 41 w 87"/>
                  <a:gd name="T53" fmla="*/ 77 h 125"/>
                  <a:gd name="T54" fmla="*/ 39 w 87"/>
                  <a:gd name="T55" fmla="*/ 79 h 125"/>
                  <a:gd name="T56" fmla="*/ 39 w 87"/>
                  <a:gd name="T57" fmla="*/ 10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" h="125">
                    <a:moveTo>
                      <a:pt x="39" y="108"/>
                    </a:moveTo>
                    <a:cubicBezTo>
                      <a:pt x="43" y="109"/>
                      <a:pt x="46" y="110"/>
                      <a:pt x="48" y="111"/>
                    </a:cubicBezTo>
                    <a:cubicBezTo>
                      <a:pt x="52" y="112"/>
                      <a:pt x="53" y="115"/>
                      <a:pt x="52" y="118"/>
                    </a:cubicBezTo>
                    <a:cubicBezTo>
                      <a:pt x="52" y="120"/>
                      <a:pt x="51" y="120"/>
                      <a:pt x="50" y="119"/>
                    </a:cubicBezTo>
                    <a:cubicBezTo>
                      <a:pt x="48" y="119"/>
                      <a:pt x="47" y="119"/>
                      <a:pt x="46" y="118"/>
                    </a:cubicBezTo>
                    <a:cubicBezTo>
                      <a:pt x="46" y="118"/>
                      <a:pt x="45" y="118"/>
                      <a:pt x="45" y="118"/>
                    </a:cubicBezTo>
                    <a:cubicBezTo>
                      <a:pt x="45" y="120"/>
                      <a:pt x="44" y="123"/>
                      <a:pt x="44" y="125"/>
                    </a:cubicBezTo>
                    <a:cubicBezTo>
                      <a:pt x="38" y="122"/>
                      <a:pt x="36" y="120"/>
                      <a:pt x="34" y="114"/>
                    </a:cubicBezTo>
                    <a:cubicBezTo>
                      <a:pt x="30" y="119"/>
                      <a:pt x="26" y="123"/>
                      <a:pt x="20" y="125"/>
                    </a:cubicBezTo>
                    <a:cubicBezTo>
                      <a:pt x="18" y="122"/>
                      <a:pt x="19" y="117"/>
                      <a:pt x="22" y="115"/>
                    </a:cubicBezTo>
                    <a:cubicBezTo>
                      <a:pt x="25" y="113"/>
                      <a:pt x="28" y="111"/>
                      <a:pt x="31" y="109"/>
                    </a:cubicBezTo>
                    <a:cubicBezTo>
                      <a:pt x="32" y="109"/>
                      <a:pt x="33" y="108"/>
                      <a:pt x="33" y="107"/>
                    </a:cubicBezTo>
                    <a:cubicBezTo>
                      <a:pt x="33" y="99"/>
                      <a:pt x="33" y="90"/>
                      <a:pt x="33" y="81"/>
                    </a:cubicBezTo>
                    <a:cubicBezTo>
                      <a:pt x="33" y="81"/>
                      <a:pt x="33" y="81"/>
                      <a:pt x="33" y="80"/>
                    </a:cubicBezTo>
                    <a:cubicBezTo>
                      <a:pt x="31" y="81"/>
                      <a:pt x="29" y="81"/>
                      <a:pt x="27" y="81"/>
                    </a:cubicBezTo>
                    <a:cubicBezTo>
                      <a:pt x="20" y="81"/>
                      <a:pt x="13" y="81"/>
                      <a:pt x="7" y="81"/>
                    </a:cubicBezTo>
                    <a:cubicBezTo>
                      <a:pt x="2" y="81"/>
                      <a:pt x="0" y="78"/>
                      <a:pt x="1" y="73"/>
                    </a:cubicBezTo>
                    <a:cubicBezTo>
                      <a:pt x="3" y="68"/>
                      <a:pt x="7" y="65"/>
                      <a:pt x="12" y="65"/>
                    </a:cubicBezTo>
                    <a:cubicBezTo>
                      <a:pt x="23" y="66"/>
                      <a:pt x="33" y="65"/>
                      <a:pt x="43" y="62"/>
                    </a:cubicBezTo>
                    <a:cubicBezTo>
                      <a:pt x="58" y="57"/>
                      <a:pt x="67" y="46"/>
                      <a:pt x="70" y="31"/>
                    </a:cubicBezTo>
                    <a:cubicBezTo>
                      <a:pt x="72" y="24"/>
                      <a:pt x="72" y="18"/>
                      <a:pt x="73" y="11"/>
                    </a:cubicBezTo>
                    <a:cubicBezTo>
                      <a:pt x="73" y="6"/>
                      <a:pt x="76" y="2"/>
                      <a:pt x="81" y="1"/>
                    </a:cubicBezTo>
                    <a:cubicBezTo>
                      <a:pt x="84" y="0"/>
                      <a:pt x="87" y="2"/>
                      <a:pt x="87" y="5"/>
                    </a:cubicBezTo>
                    <a:cubicBezTo>
                      <a:pt x="87" y="11"/>
                      <a:pt x="87" y="17"/>
                      <a:pt x="86" y="23"/>
                    </a:cubicBezTo>
                    <a:cubicBezTo>
                      <a:pt x="84" y="36"/>
                      <a:pt x="80" y="48"/>
                      <a:pt x="72" y="58"/>
                    </a:cubicBezTo>
                    <a:cubicBezTo>
                      <a:pt x="66" y="64"/>
                      <a:pt x="59" y="69"/>
                      <a:pt x="52" y="73"/>
                    </a:cubicBezTo>
                    <a:cubicBezTo>
                      <a:pt x="48" y="74"/>
                      <a:pt x="45" y="76"/>
                      <a:pt x="41" y="77"/>
                    </a:cubicBezTo>
                    <a:cubicBezTo>
                      <a:pt x="40" y="78"/>
                      <a:pt x="39" y="79"/>
                      <a:pt x="39" y="79"/>
                    </a:cubicBezTo>
                    <a:cubicBezTo>
                      <a:pt x="39" y="89"/>
                      <a:pt x="39" y="99"/>
                      <a:pt x="39" y="1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84"/>
              <p:cNvSpPr/>
              <p:nvPr/>
            </p:nvSpPr>
            <p:spPr bwMode="auto">
              <a:xfrm>
                <a:off x="5129" y="3130"/>
                <a:ext cx="102" cy="102"/>
              </a:xfrm>
              <a:custGeom>
                <a:avLst/>
                <a:gdLst>
                  <a:gd name="T0" fmla="*/ 22 w 43"/>
                  <a:gd name="T1" fmla="*/ 1 h 43"/>
                  <a:gd name="T2" fmla="*/ 43 w 43"/>
                  <a:gd name="T3" fmla="*/ 22 h 43"/>
                  <a:gd name="T4" fmla="*/ 22 w 43"/>
                  <a:gd name="T5" fmla="*/ 43 h 43"/>
                  <a:gd name="T6" fmla="*/ 1 w 43"/>
                  <a:gd name="T7" fmla="*/ 21 h 43"/>
                  <a:gd name="T8" fmla="*/ 22 w 43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3">
                    <a:moveTo>
                      <a:pt x="22" y="1"/>
                    </a:moveTo>
                    <a:cubicBezTo>
                      <a:pt x="34" y="1"/>
                      <a:pt x="43" y="10"/>
                      <a:pt x="43" y="22"/>
                    </a:cubicBezTo>
                    <a:cubicBezTo>
                      <a:pt x="42" y="34"/>
                      <a:pt x="33" y="43"/>
                      <a:pt x="22" y="43"/>
                    </a:cubicBezTo>
                    <a:cubicBezTo>
                      <a:pt x="10" y="42"/>
                      <a:pt x="0" y="33"/>
                      <a:pt x="1" y="21"/>
                    </a:cubicBezTo>
                    <a:cubicBezTo>
                      <a:pt x="1" y="10"/>
                      <a:pt x="11" y="0"/>
                      <a:pt x="2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747203" y="1595470"/>
            <a:ext cx="897207" cy="897206"/>
            <a:chOff x="2133505" y="1868011"/>
            <a:chExt cx="1196276" cy="1196274"/>
          </a:xfrm>
        </p:grpSpPr>
        <p:sp>
          <p:nvSpPr>
            <p:cNvPr id="18" name="Teardrop 40"/>
            <p:cNvSpPr/>
            <p:nvPr/>
          </p:nvSpPr>
          <p:spPr>
            <a:xfrm>
              <a:off x="2133505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594152" y="2091252"/>
              <a:ext cx="489277" cy="684119"/>
              <a:chOff x="9451975" y="2613025"/>
              <a:chExt cx="538163" cy="752475"/>
            </a:xfrm>
            <a:solidFill>
              <a:schemeClr val="bg1"/>
            </a:solidFill>
          </p:grpSpPr>
          <p:sp>
            <p:nvSpPr>
              <p:cNvPr id="20" name="Freeform 10"/>
              <p:cNvSpPr/>
              <p:nvPr/>
            </p:nvSpPr>
            <p:spPr bwMode="auto">
              <a:xfrm>
                <a:off x="9526588" y="2651125"/>
                <a:ext cx="142875" cy="153987"/>
              </a:xfrm>
              <a:custGeom>
                <a:avLst/>
                <a:gdLst>
                  <a:gd name="T0" fmla="*/ 4 w 38"/>
                  <a:gd name="T1" fmla="*/ 26 h 41"/>
                  <a:gd name="T2" fmla="*/ 19 w 38"/>
                  <a:gd name="T3" fmla="*/ 41 h 41"/>
                  <a:gd name="T4" fmla="*/ 34 w 38"/>
                  <a:gd name="T5" fmla="*/ 26 h 41"/>
                  <a:gd name="T6" fmla="*/ 37 w 38"/>
                  <a:gd name="T7" fmla="*/ 20 h 41"/>
                  <a:gd name="T8" fmla="*/ 35 w 38"/>
                  <a:gd name="T9" fmla="*/ 17 h 41"/>
                  <a:gd name="T10" fmla="*/ 19 w 38"/>
                  <a:gd name="T11" fmla="*/ 0 h 41"/>
                  <a:gd name="T12" fmla="*/ 3 w 38"/>
                  <a:gd name="T13" fmla="*/ 17 h 41"/>
                  <a:gd name="T14" fmla="*/ 0 w 38"/>
                  <a:gd name="T15" fmla="*/ 20 h 41"/>
                  <a:gd name="T16" fmla="*/ 4 w 38"/>
                  <a:gd name="T17" fmla="*/ 2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41">
                    <a:moveTo>
                      <a:pt x="4" y="26"/>
                    </a:moveTo>
                    <a:cubicBezTo>
                      <a:pt x="6" y="34"/>
                      <a:pt x="11" y="41"/>
                      <a:pt x="19" y="41"/>
                    </a:cubicBezTo>
                    <a:cubicBezTo>
                      <a:pt x="27" y="41"/>
                      <a:pt x="32" y="34"/>
                      <a:pt x="34" y="26"/>
                    </a:cubicBezTo>
                    <a:cubicBezTo>
                      <a:pt x="36" y="25"/>
                      <a:pt x="38" y="22"/>
                      <a:pt x="37" y="20"/>
                    </a:cubicBezTo>
                    <a:cubicBezTo>
                      <a:pt x="37" y="18"/>
                      <a:pt x="36" y="17"/>
                      <a:pt x="35" y="17"/>
                    </a:cubicBezTo>
                    <a:cubicBezTo>
                      <a:pt x="35" y="7"/>
                      <a:pt x="28" y="0"/>
                      <a:pt x="19" y="0"/>
                    </a:cubicBezTo>
                    <a:cubicBezTo>
                      <a:pt x="10" y="0"/>
                      <a:pt x="3" y="7"/>
                      <a:pt x="3" y="17"/>
                    </a:cubicBezTo>
                    <a:cubicBezTo>
                      <a:pt x="1" y="17"/>
                      <a:pt x="0" y="18"/>
                      <a:pt x="0" y="20"/>
                    </a:cubicBezTo>
                    <a:cubicBezTo>
                      <a:pt x="0" y="22"/>
                      <a:pt x="1" y="26"/>
                      <a:pt x="4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1"/>
              <p:cNvSpPr/>
              <p:nvPr/>
            </p:nvSpPr>
            <p:spPr bwMode="auto">
              <a:xfrm>
                <a:off x="9451975" y="2813050"/>
                <a:ext cx="398463" cy="552450"/>
              </a:xfrm>
              <a:custGeom>
                <a:avLst/>
                <a:gdLst>
                  <a:gd name="T0" fmla="*/ 97 w 106"/>
                  <a:gd name="T1" fmla="*/ 36 h 147"/>
                  <a:gd name="T2" fmla="*/ 82 w 106"/>
                  <a:gd name="T3" fmla="*/ 38 h 147"/>
                  <a:gd name="T4" fmla="*/ 79 w 106"/>
                  <a:gd name="T5" fmla="*/ 37 h 147"/>
                  <a:gd name="T6" fmla="*/ 67 w 106"/>
                  <a:gd name="T7" fmla="*/ 11 h 147"/>
                  <a:gd name="T8" fmla="*/ 66 w 106"/>
                  <a:gd name="T9" fmla="*/ 8 h 147"/>
                  <a:gd name="T10" fmla="*/ 54 w 106"/>
                  <a:gd name="T11" fmla="*/ 2 h 147"/>
                  <a:gd name="T12" fmla="*/ 49 w 106"/>
                  <a:gd name="T13" fmla="*/ 0 h 147"/>
                  <a:gd name="T14" fmla="*/ 43 w 106"/>
                  <a:gd name="T15" fmla="*/ 22 h 147"/>
                  <a:gd name="T16" fmla="*/ 43 w 106"/>
                  <a:gd name="T17" fmla="*/ 5 h 147"/>
                  <a:gd name="T18" fmla="*/ 38 w 106"/>
                  <a:gd name="T19" fmla="*/ 2 h 147"/>
                  <a:gd name="T20" fmla="*/ 37 w 106"/>
                  <a:gd name="T21" fmla="*/ 9 h 147"/>
                  <a:gd name="T22" fmla="*/ 28 w 106"/>
                  <a:gd name="T23" fmla="*/ 0 h 147"/>
                  <a:gd name="T24" fmla="*/ 28 w 106"/>
                  <a:gd name="T25" fmla="*/ 0 h 147"/>
                  <a:gd name="T26" fmla="*/ 10 w 106"/>
                  <a:gd name="T27" fmla="*/ 7 h 147"/>
                  <a:gd name="T28" fmla="*/ 1 w 106"/>
                  <a:gd name="T29" fmla="*/ 69 h 147"/>
                  <a:gd name="T30" fmla="*/ 14 w 106"/>
                  <a:gd name="T31" fmla="*/ 70 h 147"/>
                  <a:gd name="T32" fmla="*/ 18 w 106"/>
                  <a:gd name="T33" fmla="*/ 23 h 147"/>
                  <a:gd name="T34" fmla="*/ 18 w 106"/>
                  <a:gd name="T35" fmla="*/ 65 h 147"/>
                  <a:gd name="T36" fmla="*/ 18 w 106"/>
                  <a:gd name="T37" fmla="*/ 138 h 147"/>
                  <a:gd name="T38" fmla="*/ 27 w 106"/>
                  <a:gd name="T39" fmla="*/ 147 h 147"/>
                  <a:gd name="T40" fmla="*/ 36 w 106"/>
                  <a:gd name="T41" fmla="*/ 138 h 147"/>
                  <a:gd name="T42" fmla="*/ 41 w 106"/>
                  <a:gd name="T43" fmla="*/ 77 h 147"/>
                  <a:gd name="T44" fmla="*/ 50 w 106"/>
                  <a:gd name="T45" fmla="*/ 147 h 147"/>
                  <a:gd name="T46" fmla="*/ 50 w 106"/>
                  <a:gd name="T47" fmla="*/ 147 h 147"/>
                  <a:gd name="T48" fmla="*/ 59 w 106"/>
                  <a:gd name="T49" fmla="*/ 70 h 147"/>
                  <a:gd name="T50" fmla="*/ 60 w 106"/>
                  <a:gd name="T51" fmla="*/ 29 h 147"/>
                  <a:gd name="T52" fmla="*/ 67 w 106"/>
                  <a:gd name="T53" fmla="*/ 43 h 147"/>
                  <a:gd name="T54" fmla="*/ 71 w 106"/>
                  <a:gd name="T55" fmla="*/ 50 h 147"/>
                  <a:gd name="T56" fmla="*/ 75 w 106"/>
                  <a:gd name="T57" fmla="*/ 52 h 147"/>
                  <a:gd name="T58" fmla="*/ 77 w 106"/>
                  <a:gd name="T59" fmla="*/ 52 h 147"/>
                  <a:gd name="T60" fmla="*/ 81 w 106"/>
                  <a:gd name="T61" fmla="*/ 52 h 147"/>
                  <a:gd name="T62" fmla="*/ 100 w 106"/>
                  <a:gd name="T63" fmla="*/ 49 h 147"/>
                  <a:gd name="T64" fmla="*/ 97 w 106"/>
                  <a:gd name="T65" fmla="*/ 3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6" h="147">
                    <a:moveTo>
                      <a:pt x="97" y="36"/>
                    </a:moveTo>
                    <a:cubicBezTo>
                      <a:pt x="97" y="36"/>
                      <a:pt x="97" y="36"/>
                      <a:pt x="97" y="36"/>
                    </a:cubicBezTo>
                    <a:cubicBezTo>
                      <a:pt x="95" y="36"/>
                      <a:pt x="91" y="37"/>
                      <a:pt x="87" y="37"/>
                    </a:cubicBezTo>
                    <a:cubicBezTo>
                      <a:pt x="85" y="38"/>
                      <a:pt x="83" y="38"/>
                      <a:pt x="82" y="38"/>
                    </a:cubicBezTo>
                    <a:cubicBezTo>
                      <a:pt x="81" y="38"/>
                      <a:pt x="81" y="38"/>
                      <a:pt x="80" y="38"/>
                    </a:cubicBezTo>
                    <a:cubicBezTo>
                      <a:pt x="80" y="38"/>
                      <a:pt x="80" y="37"/>
                      <a:pt x="79" y="37"/>
                    </a:cubicBezTo>
                    <a:cubicBezTo>
                      <a:pt x="77" y="32"/>
                      <a:pt x="73" y="25"/>
                      <a:pt x="71" y="19"/>
                    </a:cubicBezTo>
                    <a:cubicBezTo>
                      <a:pt x="69" y="16"/>
                      <a:pt x="68" y="13"/>
                      <a:pt x="67" y="11"/>
                    </a:cubicBezTo>
                    <a:cubicBezTo>
                      <a:pt x="67" y="10"/>
                      <a:pt x="66" y="10"/>
                      <a:pt x="66" y="9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65" y="7"/>
                      <a:pt x="65" y="6"/>
                      <a:pt x="64" y="6"/>
                    </a:cubicBezTo>
                    <a:cubicBezTo>
                      <a:pt x="63" y="5"/>
                      <a:pt x="61" y="3"/>
                      <a:pt x="54" y="2"/>
                    </a:cubicBezTo>
                    <a:cubicBezTo>
                      <a:pt x="52" y="1"/>
                      <a:pt x="51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4"/>
                      <a:pt x="48" y="12"/>
                      <a:pt x="43" y="22"/>
                    </a:cubicBezTo>
                    <a:cubicBezTo>
                      <a:pt x="42" y="15"/>
                      <a:pt x="41" y="9"/>
                      <a:pt x="41" y="9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5" y="15"/>
                      <a:pt x="35" y="22"/>
                    </a:cubicBezTo>
                    <a:cubicBezTo>
                      <a:pt x="30" y="12"/>
                      <a:pt x="28" y="4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25" y="1"/>
                      <a:pt x="24" y="2"/>
                    </a:cubicBezTo>
                    <a:cubicBezTo>
                      <a:pt x="20" y="3"/>
                      <a:pt x="14" y="5"/>
                      <a:pt x="10" y="7"/>
                    </a:cubicBezTo>
                    <a:cubicBezTo>
                      <a:pt x="8" y="9"/>
                      <a:pt x="2" y="17"/>
                      <a:pt x="0" y="44"/>
                    </a:cubicBezTo>
                    <a:cubicBezTo>
                      <a:pt x="0" y="53"/>
                      <a:pt x="1" y="69"/>
                      <a:pt x="1" y="69"/>
                    </a:cubicBezTo>
                    <a:cubicBezTo>
                      <a:pt x="2" y="73"/>
                      <a:pt x="3" y="77"/>
                      <a:pt x="7" y="77"/>
                    </a:cubicBezTo>
                    <a:cubicBezTo>
                      <a:pt x="12" y="77"/>
                      <a:pt x="14" y="74"/>
                      <a:pt x="14" y="70"/>
                    </a:cubicBezTo>
                    <a:cubicBezTo>
                      <a:pt x="14" y="70"/>
                      <a:pt x="13" y="56"/>
                      <a:pt x="14" y="45"/>
                    </a:cubicBezTo>
                    <a:cubicBezTo>
                      <a:pt x="14" y="36"/>
                      <a:pt x="16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8" y="67"/>
                      <a:pt x="18" y="69"/>
                      <a:pt x="18" y="70"/>
                    </a:cubicBezTo>
                    <a:cubicBezTo>
                      <a:pt x="18" y="138"/>
                      <a:pt x="18" y="138"/>
                      <a:pt x="18" y="138"/>
                    </a:cubicBezTo>
                    <a:cubicBezTo>
                      <a:pt x="18" y="143"/>
                      <a:pt x="22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27" y="147"/>
                      <a:pt x="27" y="147"/>
                      <a:pt x="27" y="147"/>
                    </a:cubicBezTo>
                    <a:cubicBezTo>
                      <a:pt x="32" y="147"/>
                      <a:pt x="36" y="143"/>
                      <a:pt x="36" y="138"/>
                    </a:cubicBezTo>
                    <a:cubicBezTo>
                      <a:pt x="36" y="77"/>
                      <a:pt x="36" y="77"/>
                      <a:pt x="36" y="77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1" y="138"/>
                      <a:pt x="41" y="138"/>
                      <a:pt x="41" y="138"/>
                    </a:cubicBezTo>
                    <a:cubicBezTo>
                      <a:pt x="41" y="143"/>
                      <a:pt x="45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5" y="147"/>
                      <a:pt x="59" y="143"/>
                      <a:pt x="59" y="138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69"/>
                      <a:pt x="60" y="67"/>
                      <a:pt x="60" y="65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60" y="29"/>
                      <a:pt x="60" y="30"/>
                      <a:pt x="61" y="31"/>
                    </a:cubicBezTo>
                    <a:cubicBezTo>
                      <a:pt x="63" y="35"/>
                      <a:pt x="65" y="40"/>
                      <a:pt x="67" y="43"/>
                    </a:cubicBezTo>
                    <a:cubicBezTo>
                      <a:pt x="68" y="45"/>
                      <a:pt x="69" y="46"/>
                      <a:pt x="70" y="48"/>
                    </a:cubicBezTo>
                    <a:cubicBezTo>
                      <a:pt x="70" y="48"/>
                      <a:pt x="71" y="49"/>
                      <a:pt x="71" y="50"/>
                    </a:cubicBezTo>
                    <a:cubicBezTo>
                      <a:pt x="71" y="50"/>
                      <a:pt x="72" y="50"/>
                      <a:pt x="72" y="51"/>
                    </a:cubicBezTo>
                    <a:cubicBezTo>
                      <a:pt x="73" y="51"/>
                      <a:pt x="74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6" y="52"/>
                      <a:pt x="76" y="52"/>
                      <a:pt x="77" y="52"/>
                    </a:cubicBezTo>
                    <a:cubicBezTo>
                      <a:pt x="77" y="53"/>
                      <a:pt x="78" y="53"/>
                      <a:pt x="78" y="53"/>
                    </a:cubicBezTo>
                    <a:cubicBezTo>
                      <a:pt x="79" y="53"/>
                      <a:pt x="80" y="52"/>
                      <a:pt x="81" y="52"/>
                    </a:cubicBezTo>
                    <a:cubicBezTo>
                      <a:pt x="85" y="52"/>
                      <a:pt x="89" y="51"/>
                      <a:pt x="93" y="51"/>
                    </a:cubicBezTo>
                    <a:cubicBezTo>
                      <a:pt x="97" y="50"/>
                      <a:pt x="100" y="49"/>
                      <a:pt x="100" y="49"/>
                    </a:cubicBezTo>
                    <a:cubicBezTo>
                      <a:pt x="104" y="48"/>
                      <a:pt x="106" y="45"/>
                      <a:pt x="106" y="41"/>
                    </a:cubicBezTo>
                    <a:cubicBezTo>
                      <a:pt x="105" y="37"/>
                      <a:pt x="101" y="35"/>
                      <a:pt x="97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9771063" y="2613025"/>
                <a:ext cx="219075" cy="339725"/>
              </a:xfrm>
              <a:custGeom>
                <a:avLst/>
                <a:gdLst>
                  <a:gd name="T0" fmla="*/ 33 w 58"/>
                  <a:gd name="T1" fmla="*/ 41 h 90"/>
                  <a:gd name="T2" fmla="*/ 32 w 58"/>
                  <a:gd name="T3" fmla="*/ 40 h 90"/>
                  <a:gd name="T4" fmla="*/ 24 w 58"/>
                  <a:gd name="T5" fmla="*/ 37 h 90"/>
                  <a:gd name="T6" fmla="*/ 23 w 58"/>
                  <a:gd name="T7" fmla="*/ 36 h 90"/>
                  <a:gd name="T8" fmla="*/ 17 w 58"/>
                  <a:gd name="T9" fmla="*/ 32 h 90"/>
                  <a:gd name="T10" fmla="*/ 18 w 58"/>
                  <a:gd name="T11" fmla="*/ 24 h 90"/>
                  <a:gd name="T12" fmla="*/ 28 w 58"/>
                  <a:gd name="T13" fmla="*/ 20 h 90"/>
                  <a:gd name="T14" fmla="*/ 48 w 58"/>
                  <a:gd name="T15" fmla="*/ 27 h 90"/>
                  <a:gd name="T16" fmla="*/ 56 w 58"/>
                  <a:gd name="T17" fmla="*/ 24 h 90"/>
                  <a:gd name="T18" fmla="*/ 56 w 58"/>
                  <a:gd name="T19" fmla="*/ 18 h 90"/>
                  <a:gd name="T20" fmla="*/ 38 w 58"/>
                  <a:gd name="T21" fmla="*/ 10 h 90"/>
                  <a:gd name="T22" fmla="*/ 33 w 58"/>
                  <a:gd name="T23" fmla="*/ 9 h 90"/>
                  <a:gd name="T24" fmla="*/ 33 w 58"/>
                  <a:gd name="T25" fmla="*/ 2 h 90"/>
                  <a:gd name="T26" fmla="*/ 31 w 58"/>
                  <a:gd name="T27" fmla="*/ 0 h 90"/>
                  <a:gd name="T28" fmla="*/ 25 w 58"/>
                  <a:gd name="T29" fmla="*/ 0 h 90"/>
                  <a:gd name="T30" fmla="*/ 23 w 58"/>
                  <a:gd name="T31" fmla="*/ 2 h 90"/>
                  <a:gd name="T32" fmla="*/ 23 w 58"/>
                  <a:gd name="T33" fmla="*/ 9 h 90"/>
                  <a:gd name="T34" fmla="*/ 8 w 58"/>
                  <a:gd name="T35" fmla="*/ 15 h 90"/>
                  <a:gd name="T36" fmla="*/ 4 w 58"/>
                  <a:gd name="T37" fmla="*/ 37 h 90"/>
                  <a:gd name="T38" fmla="*/ 11 w 58"/>
                  <a:gd name="T39" fmla="*/ 45 h 90"/>
                  <a:gd name="T40" fmla="*/ 32 w 58"/>
                  <a:gd name="T41" fmla="*/ 54 h 90"/>
                  <a:gd name="T42" fmla="*/ 35 w 58"/>
                  <a:gd name="T43" fmla="*/ 56 h 90"/>
                  <a:gd name="T44" fmla="*/ 40 w 58"/>
                  <a:gd name="T45" fmla="*/ 60 h 90"/>
                  <a:gd name="T46" fmla="*/ 39 w 58"/>
                  <a:gd name="T47" fmla="*/ 68 h 90"/>
                  <a:gd name="T48" fmla="*/ 30 w 58"/>
                  <a:gd name="T49" fmla="*/ 71 h 90"/>
                  <a:gd name="T50" fmla="*/ 20 w 58"/>
                  <a:gd name="T51" fmla="*/ 69 h 90"/>
                  <a:gd name="T52" fmla="*/ 14 w 58"/>
                  <a:gd name="T53" fmla="*/ 65 h 90"/>
                  <a:gd name="T54" fmla="*/ 13 w 58"/>
                  <a:gd name="T55" fmla="*/ 64 h 90"/>
                  <a:gd name="T56" fmla="*/ 13 w 58"/>
                  <a:gd name="T57" fmla="*/ 64 h 90"/>
                  <a:gd name="T58" fmla="*/ 13 w 58"/>
                  <a:gd name="T59" fmla="*/ 64 h 90"/>
                  <a:gd name="T60" fmla="*/ 13 w 58"/>
                  <a:gd name="T61" fmla="*/ 64 h 90"/>
                  <a:gd name="T62" fmla="*/ 9 w 58"/>
                  <a:gd name="T63" fmla="*/ 62 h 90"/>
                  <a:gd name="T64" fmla="*/ 2 w 58"/>
                  <a:gd name="T65" fmla="*/ 66 h 90"/>
                  <a:gd name="T66" fmla="*/ 2 w 58"/>
                  <a:gd name="T67" fmla="*/ 71 h 90"/>
                  <a:gd name="T68" fmla="*/ 23 w 58"/>
                  <a:gd name="T69" fmla="*/ 82 h 90"/>
                  <a:gd name="T70" fmla="*/ 23 w 58"/>
                  <a:gd name="T71" fmla="*/ 89 h 90"/>
                  <a:gd name="T72" fmla="*/ 25 w 58"/>
                  <a:gd name="T73" fmla="*/ 90 h 90"/>
                  <a:gd name="T74" fmla="*/ 31 w 58"/>
                  <a:gd name="T75" fmla="*/ 90 h 90"/>
                  <a:gd name="T76" fmla="*/ 33 w 58"/>
                  <a:gd name="T77" fmla="*/ 89 h 90"/>
                  <a:gd name="T78" fmla="*/ 33 w 58"/>
                  <a:gd name="T79" fmla="*/ 82 h 90"/>
                  <a:gd name="T80" fmla="*/ 49 w 58"/>
                  <a:gd name="T81" fmla="*/ 77 h 90"/>
                  <a:gd name="T82" fmla="*/ 55 w 58"/>
                  <a:gd name="T83" fmla="*/ 56 h 90"/>
                  <a:gd name="T84" fmla="*/ 33 w 58"/>
                  <a:gd name="T85" fmla="*/ 4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8" h="90">
                    <a:moveTo>
                      <a:pt x="33" y="41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29" y="39"/>
                      <a:pt x="25" y="37"/>
                      <a:pt x="24" y="37"/>
                    </a:cubicBezTo>
                    <a:cubicBezTo>
                      <a:pt x="24" y="37"/>
                      <a:pt x="23" y="36"/>
                      <a:pt x="23" y="36"/>
                    </a:cubicBezTo>
                    <a:cubicBezTo>
                      <a:pt x="20" y="35"/>
                      <a:pt x="19" y="34"/>
                      <a:pt x="17" y="32"/>
                    </a:cubicBezTo>
                    <a:cubicBezTo>
                      <a:pt x="15" y="29"/>
                      <a:pt x="16" y="26"/>
                      <a:pt x="18" y="24"/>
                    </a:cubicBezTo>
                    <a:cubicBezTo>
                      <a:pt x="21" y="21"/>
                      <a:pt x="25" y="20"/>
                      <a:pt x="28" y="20"/>
                    </a:cubicBezTo>
                    <a:cubicBezTo>
                      <a:pt x="30" y="20"/>
                      <a:pt x="38" y="19"/>
                      <a:pt x="48" y="27"/>
                    </a:cubicBezTo>
                    <a:cubicBezTo>
                      <a:pt x="50" y="29"/>
                      <a:pt x="54" y="26"/>
                      <a:pt x="56" y="24"/>
                    </a:cubicBezTo>
                    <a:cubicBezTo>
                      <a:pt x="57" y="22"/>
                      <a:pt x="57" y="20"/>
                      <a:pt x="56" y="18"/>
                    </a:cubicBezTo>
                    <a:cubicBezTo>
                      <a:pt x="53" y="14"/>
                      <a:pt x="43" y="11"/>
                      <a:pt x="38" y="10"/>
                    </a:cubicBezTo>
                    <a:cubicBezTo>
                      <a:pt x="37" y="9"/>
                      <a:pt x="35" y="9"/>
                      <a:pt x="33" y="9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2" y="0"/>
                      <a:pt x="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4" y="0"/>
                      <a:pt x="23" y="1"/>
                      <a:pt x="23" y="2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17" y="10"/>
                      <a:pt x="12" y="12"/>
                      <a:pt x="8" y="15"/>
                    </a:cubicBezTo>
                    <a:cubicBezTo>
                      <a:pt x="2" y="21"/>
                      <a:pt x="0" y="30"/>
                      <a:pt x="4" y="37"/>
                    </a:cubicBezTo>
                    <a:cubicBezTo>
                      <a:pt x="5" y="40"/>
                      <a:pt x="8" y="43"/>
                      <a:pt x="11" y="45"/>
                    </a:cubicBezTo>
                    <a:cubicBezTo>
                      <a:pt x="14" y="46"/>
                      <a:pt x="26" y="52"/>
                      <a:pt x="32" y="54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7" y="57"/>
                      <a:pt x="39" y="58"/>
                      <a:pt x="40" y="60"/>
                    </a:cubicBezTo>
                    <a:cubicBezTo>
                      <a:pt x="42" y="63"/>
                      <a:pt x="41" y="66"/>
                      <a:pt x="39" y="68"/>
                    </a:cubicBezTo>
                    <a:cubicBezTo>
                      <a:pt x="37" y="70"/>
                      <a:pt x="34" y="71"/>
                      <a:pt x="30" y="71"/>
                    </a:cubicBezTo>
                    <a:cubicBezTo>
                      <a:pt x="27" y="71"/>
                      <a:pt x="24" y="70"/>
                      <a:pt x="20" y="69"/>
                    </a:cubicBezTo>
                    <a:cubicBezTo>
                      <a:pt x="18" y="68"/>
                      <a:pt x="16" y="67"/>
                      <a:pt x="14" y="65"/>
                    </a:cubicBezTo>
                    <a:cubicBezTo>
                      <a:pt x="14" y="65"/>
                      <a:pt x="13" y="65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2" y="62"/>
                      <a:pt x="10" y="62"/>
                      <a:pt x="9" y="62"/>
                    </a:cubicBezTo>
                    <a:cubicBezTo>
                      <a:pt x="6" y="62"/>
                      <a:pt x="3" y="64"/>
                      <a:pt x="2" y="66"/>
                    </a:cubicBezTo>
                    <a:cubicBezTo>
                      <a:pt x="1" y="68"/>
                      <a:pt x="1" y="70"/>
                      <a:pt x="2" y="71"/>
                    </a:cubicBezTo>
                    <a:cubicBezTo>
                      <a:pt x="6" y="77"/>
                      <a:pt x="14" y="81"/>
                      <a:pt x="23" y="82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3" y="90"/>
                      <a:pt x="24" y="90"/>
                      <a:pt x="25" y="90"/>
                    </a:cubicBezTo>
                    <a:cubicBezTo>
                      <a:pt x="31" y="90"/>
                      <a:pt x="31" y="90"/>
                      <a:pt x="31" y="90"/>
                    </a:cubicBezTo>
                    <a:cubicBezTo>
                      <a:pt x="32" y="90"/>
                      <a:pt x="33" y="90"/>
                      <a:pt x="33" y="89"/>
                    </a:cubicBezTo>
                    <a:cubicBezTo>
                      <a:pt x="33" y="82"/>
                      <a:pt x="33" y="82"/>
                      <a:pt x="33" y="82"/>
                    </a:cubicBezTo>
                    <a:cubicBezTo>
                      <a:pt x="40" y="82"/>
                      <a:pt x="46" y="80"/>
                      <a:pt x="49" y="77"/>
                    </a:cubicBezTo>
                    <a:cubicBezTo>
                      <a:pt x="55" y="72"/>
                      <a:pt x="58" y="63"/>
                      <a:pt x="55" y="56"/>
                    </a:cubicBezTo>
                    <a:cubicBezTo>
                      <a:pt x="52" y="48"/>
                      <a:pt x="41" y="44"/>
                      <a:pt x="33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5020220" y="1605630"/>
            <a:ext cx="897207" cy="897206"/>
            <a:chOff x="6497531" y="1868011"/>
            <a:chExt cx="1196276" cy="1196274"/>
          </a:xfrm>
        </p:grpSpPr>
        <p:sp>
          <p:nvSpPr>
            <p:cNvPr id="24" name="Teardrop 40"/>
            <p:cNvSpPr/>
            <p:nvPr/>
          </p:nvSpPr>
          <p:spPr>
            <a:xfrm>
              <a:off x="6497531" y="1868011"/>
              <a:ext cx="1196276" cy="1196274"/>
            </a:xfrm>
            <a:prstGeom prst="teardrop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30"/>
            <p:cNvGrpSpPr>
              <a:grpSpLocks noChangeAspect="1"/>
            </p:cNvGrpSpPr>
            <p:nvPr/>
          </p:nvGrpSpPr>
          <p:grpSpPr bwMode="auto">
            <a:xfrm>
              <a:off x="6803608" y="2159197"/>
              <a:ext cx="671337" cy="481838"/>
              <a:chOff x="3670" y="2036"/>
              <a:chExt cx="581" cy="417"/>
            </a:xfrm>
          </p:grpSpPr>
          <p:sp>
            <p:nvSpPr>
              <p:cNvPr id="26" name="Oval 31"/>
              <p:cNvSpPr>
                <a:spLocks noChangeArrowheads="1"/>
              </p:cNvSpPr>
              <p:nvPr/>
            </p:nvSpPr>
            <p:spPr bwMode="auto">
              <a:xfrm>
                <a:off x="3919" y="2251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2"/>
              <p:cNvSpPr/>
              <p:nvPr/>
            </p:nvSpPr>
            <p:spPr bwMode="auto">
              <a:xfrm>
                <a:off x="3887" y="2337"/>
                <a:ext cx="147" cy="116"/>
              </a:xfrm>
              <a:custGeom>
                <a:avLst/>
                <a:gdLst>
                  <a:gd name="T0" fmla="*/ 27 w 36"/>
                  <a:gd name="T1" fmla="*/ 0 h 28"/>
                  <a:gd name="T2" fmla="*/ 18 w 36"/>
                  <a:gd name="T3" fmla="*/ 11 h 28"/>
                  <a:gd name="T4" fmla="*/ 9 w 36"/>
                  <a:gd name="T5" fmla="*/ 0 h 28"/>
                  <a:gd name="T6" fmla="*/ 0 w 36"/>
                  <a:gd name="T7" fmla="*/ 18 h 28"/>
                  <a:gd name="T8" fmla="*/ 1 w 36"/>
                  <a:gd name="T9" fmla="*/ 26 h 28"/>
                  <a:gd name="T10" fmla="*/ 18 w 36"/>
                  <a:gd name="T11" fmla="*/ 28 h 28"/>
                  <a:gd name="T12" fmla="*/ 35 w 36"/>
                  <a:gd name="T13" fmla="*/ 26 h 28"/>
                  <a:gd name="T14" fmla="*/ 36 w 36"/>
                  <a:gd name="T15" fmla="*/ 18 h 28"/>
                  <a:gd name="T16" fmla="*/ 27 w 36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8">
                    <a:moveTo>
                      <a:pt x="27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6" y="21"/>
                      <a:pt x="36" y="18"/>
                    </a:cubicBezTo>
                    <a:cubicBezTo>
                      <a:pt x="36" y="11"/>
                      <a:pt x="33" y="4"/>
                      <a:pt x="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Oval 33"/>
              <p:cNvSpPr>
                <a:spLocks noChangeArrowheads="1"/>
              </p:cNvSpPr>
              <p:nvPr/>
            </p:nvSpPr>
            <p:spPr bwMode="auto">
              <a:xfrm>
                <a:off x="3707" y="2251"/>
                <a:ext cx="77" cy="82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4"/>
              <p:cNvSpPr/>
              <p:nvPr/>
            </p:nvSpPr>
            <p:spPr bwMode="auto">
              <a:xfrm>
                <a:off x="3670" y="2337"/>
                <a:ext cx="151" cy="116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Oval 35"/>
              <p:cNvSpPr>
                <a:spLocks noChangeArrowheads="1"/>
              </p:cNvSpPr>
              <p:nvPr/>
            </p:nvSpPr>
            <p:spPr bwMode="auto">
              <a:xfrm>
                <a:off x="4136" y="2251"/>
                <a:ext cx="78" cy="82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6"/>
              <p:cNvSpPr/>
              <p:nvPr/>
            </p:nvSpPr>
            <p:spPr bwMode="auto">
              <a:xfrm>
                <a:off x="4099" y="2337"/>
                <a:ext cx="152" cy="116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5" y="28"/>
                      <a:pt x="30" y="27"/>
                      <a:pt x="36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auto">
              <a:xfrm>
                <a:off x="3813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8"/>
              <p:cNvSpPr/>
              <p:nvPr/>
            </p:nvSpPr>
            <p:spPr bwMode="auto">
              <a:xfrm>
                <a:off x="3776" y="2123"/>
                <a:ext cx="152" cy="115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2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2" y="26"/>
                    </a:cubicBezTo>
                    <a:cubicBezTo>
                      <a:pt x="7" y="27"/>
                      <a:pt x="13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4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auto">
              <a:xfrm>
                <a:off x="4026" y="2036"/>
                <a:ext cx="82" cy="82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40"/>
              <p:cNvSpPr/>
              <p:nvPr/>
            </p:nvSpPr>
            <p:spPr bwMode="auto">
              <a:xfrm>
                <a:off x="3993" y="2123"/>
                <a:ext cx="151" cy="115"/>
              </a:xfrm>
              <a:custGeom>
                <a:avLst/>
                <a:gdLst>
                  <a:gd name="T0" fmla="*/ 28 w 37"/>
                  <a:gd name="T1" fmla="*/ 0 h 28"/>
                  <a:gd name="T2" fmla="*/ 18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8 w 37"/>
                  <a:gd name="T11" fmla="*/ 28 h 28"/>
                  <a:gd name="T12" fmla="*/ 35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8" y="11"/>
                      <a:pt x="18" y="11"/>
                      <a:pt x="18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3" y="4"/>
                      <a:pt x="0" y="11"/>
                      <a:pt x="0" y="18"/>
                    </a:cubicBezTo>
                    <a:cubicBezTo>
                      <a:pt x="0" y="21"/>
                      <a:pt x="0" y="23"/>
                      <a:pt x="1" y="26"/>
                    </a:cubicBezTo>
                    <a:cubicBezTo>
                      <a:pt x="6" y="27"/>
                      <a:pt x="12" y="28"/>
                      <a:pt x="18" y="28"/>
                    </a:cubicBezTo>
                    <a:cubicBezTo>
                      <a:pt x="24" y="28"/>
                      <a:pt x="30" y="27"/>
                      <a:pt x="35" y="26"/>
                    </a:cubicBezTo>
                    <a:cubicBezTo>
                      <a:pt x="36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6656733" y="2247370"/>
            <a:ext cx="897207" cy="897206"/>
            <a:chOff x="8679545" y="2723665"/>
            <a:chExt cx="1196276" cy="1196274"/>
          </a:xfrm>
        </p:grpSpPr>
        <p:sp>
          <p:nvSpPr>
            <p:cNvPr id="37" name="Teardrop 40"/>
            <p:cNvSpPr/>
            <p:nvPr/>
          </p:nvSpPr>
          <p:spPr>
            <a:xfrm>
              <a:off x="8679545" y="2723665"/>
              <a:ext cx="1196276" cy="1196274"/>
            </a:xfrm>
            <a:prstGeom prst="teardrop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9098807" y="3037776"/>
              <a:ext cx="433949" cy="491850"/>
              <a:chOff x="2471074" y="6170447"/>
              <a:chExt cx="1106488" cy="1254125"/>
            </a:xfrm>
            <a:solidFill>
              <a:schemeClr val="bg1"/>
            </a:solidFill>
          </p:grpSpPr>
          <p:sp>
            <p:nvSpPr>
              <p:cNvPr id="39" name="Freeform 11"/>
              <p:cNvSpPr/>
              <p:nvPr/>
            </p:nvSpPr>
            <p:spPr bwMode="auto">
              <a:xfrm>
                <a:off x="2471074" y="6843547"/>
                <a:ext cx="1106488" cy="581025"/>
              </a:xfrm>
              <a:custGeom>
                <a:avLst/>
                <a:gdLst>
                  <a:gd name="T0" fmla="*/ 0 w 38"/>
                  <a:gd name="T1" fmla="*/ 9 h 19"/>
                  <a:gd name="T2" fmla="*/ 4 w 38"/>
                  <a:gd name="T3" fmla="*/ 2 h 19"/>
                  <a:gd name="T4" fmla="*/ 12 w 38"/>
                  <a:gd name="T5" fmla="*/ 0 h 19"/>
                  <a:gd name="T6" fmla="*/ 19 w 38"/>
                  <a:gd name="T7" fmla="*/ 17 h 19"/>
                  <a:gd name="T8" fmla="*/ 26 w 38"/>
                  <a:gd name="T9" fmla="*/ 0 h 19"/>
                  <a:gd name="T10" fmla="*/ 34 w 38"/>
                  <a:gd name="T11" fmla="*/ 2 h 19"/>
                  <a:gd name="T12" fmla="*/ 38 w 38"/>
                  <a:gd name="T13" fmla="*/ 9 h 19"/>
                  <a:gd name="T14" fmla="*/ 38 w 38"/>
                  <a:gd name="T15" fmla="*/ 19 h 19"/>
                  <a:gd name="T16" fmla="*/ 19 w 38"/>
                  <a:gd name="T17" fmla="*/ 19 h 19"/>
                  <a:gd name="T18" fmla="*/ 0 w 38"/>
                  <a:gd name="T19" fmla="*/ 19 h 19"/>
                  <a:gd name="T20" fmla="*/ 0 w 38"/>
                  <a:gd name="T2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19">
                    <a:moveTo>
                      <a:pt x="0" y="9"/>
                    </a:moveTo>
                    <a:cubicBezTo>
                      <a:pt x="0" y="6"/>
                      <a:pt x="1" y="3"/>
                      <a:pt x="4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6" y="3"/>
                      <a:pt x="38" y="6"/>
                      <a:pt x="38" y="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0" y="9"/>
                      <a:pt x="0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2761587" y="6170447"/>
                <a:ext cx="495300" cy="611188"/>
              </a:xfrm>
              <a:custGeom>
                <a:avLst/>
                <a:gdLst>
                  <a:gd name="T0" fmla="*/ 9 w 17"/>
                  <a:gd name="T1" fmla="*/ 20 h 20"/>
                  <a:gd name="T2" fmla="*/ 3 w 17"/>
                  <a:gd name="T3" fmla="*/ 16 h 20"/>
                  <a:gd name="T4" fmla="*/ 1 w 17"/>
                  <a:gd name="T5" fmla="*/ 6 h 20"/>
                  <a:gd name="T6" fmla="*/ 9 w 17"/>
                  <a:gd name="T7" fmla="*/ 0 h 20"/>
                  <a:gd name="T8" fmla="*/ 16 w 17"/>
                  <a:gd name="T9" fmla="*/ 6 h 20"/>
                  <a:gd name="T10" fmla="*/ 15 w 17"/>
                  <a:gd name="T11" fmla="*/ 16 h 20"/>
                  <a:gd name="T12" fmla="*/ 9 w 17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0">
                    <a:moveTo>
                      <a:pt x="9" y="20"/>
                    </a:moveTo>
                    <a:cubicBezTo>
                      <a:pt x="6" y="20"/>
                      <a:pt x="4" y="18"/>
                      <a:pt x="3" y="16"/>
                    </a:cubicBezTo>
                    <a:cubicBezTo>
                      <a:pt x="1" y="13"/>
                      <a:pt x="0" y="9"/>
                      <a:pt x="1" y="6"/>
                    </a:cubicBezTo>
                    <a:cubicBezTo>
                      <a:pt x="2" y="3"/>
                      <a:pt x="4" y="0"/>
                      <a:pt x="9" y="0"/>
                    </a:cubicBezTo>
                    <a:cubicBezTo>
                      <a:pt x="13" y="0"/>
                      <a:pt x="16" y="3"/>
                      <a:pt x="16" y="6"/>
                    </a:cubicBezTo>
                    <a:cubicBezTo>
                      <a:pt x="17" y="9"/>
                      <a:pt x="16" y="13"/>
                      <a:pt x="15" y="16"/>
                    </a:cubicBezTo>
                    <a:cubicBezTo>
                      <a:pt x="13" y="18"/>
                      <a:pt x="11" y="20"/>
                      <a:pt x="9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2936212" y="6965785"/>
                <a:ext cx="174625" cy="396875"/>
              </a:xfrm>
              <a:custGeom>
                <a:avLst/>
                <a:gdLst>
                  <a:gd name="T0" fmla="*/ 37 w 110"/>
                  <a:gd name="T1" fmla="*/ 0 h 250"/>
                  <a:gd name="T2" fmla="*/ 74 w 110"/>
                  <a:gd name="T3" fmla="*/ 0 h 250"/>
                  <a:gd name="T4" fmla="*/ 110 w 110"/>
                  <a:gd name="T5" fmla="*/ 250 h 250"/>
                  <a:gd name="T6" fmla="*/ 0 w 110"/>
                  <a:gd name="T7" fmla="*/ 250 h 250"/>
                  <a:gd name="T8" fmla="*/ 37 w 110"/>
                  <a:gd name="T9" fmla="*/ 0 h 250"/>
                  <a:gd name="T10" fmla="*/ 37 w 110"/>
                  <a:gd name="T11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250">
                    <a:moveTo>
                      <a:pt x="37" y="0"/>
                    </a:moveTo>
                    <a:lnTo>
                      <a:pt x="74" y="0"/>
                    </a:lnTo>
                    <a:lnTo>
                      <a:pt x="110" y="250"/>
                    </a:lnTo>
                    <a:lnTo>
                      <a:pt x="0" y="25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Oval 14"/>
              <p:cNvSpPr>
                <a:spLocks noChangeArrowheads="1"/>
              </p:cNvSpPr>
              <p:nvPr/>
            </p:nvSpPr>
            <p:spPr bwMode="auto">
              <a:xfrm>
                <a:off x="2936212" y="6843547"/>
                <a:ext cx="146050" cy="152400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1589430" y="2859761"/>
            <a:ext cx="1278731" cy="11741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用户模块主要使用框架技术，实现用户的登录，注册，查看房源等功能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82990" y="3571352"/>
            <a:ext cx="1278731" cy="11741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管理员主要是对俩方面的管理：用户管理，订单管理，保证系统的安全性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49274" y="3571352"/>
            <a:ext cx="1278731" cy="11741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用户可以浏览，发布体验故事，赚取旅行基金，体验不一样的住宿体验。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9405" y="2553970"/>
            <a:ext cx="1279525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用户模块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38700" y="2937231"/>
            <a:ext cx="1278731" cy="73215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主要是用户留言。评论，管理员对留言的统计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/>
      <p:bldP spid="44" grpId="0"/>
      <p:bldP spid="45" grpId="0"/>
      <p:bldP spid="46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 noChangeArrowheads="1"/>
          </p:cNvSpPr>
          <p:nvPr/>
        </p:nvSpPr>
        <p:spPr bwMode="auto">
          <a:xfrm flipH="1">
            <a:off x="269537" y="281621"/>
            <a:ext cx="508004" cy="334685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99" y="555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1003748" y="229672"/>
            <a:ext cx="26776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开发工具及技术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Block Arc 51"/>
          <p:cNvGrpSpPr/>
          <p:nvPr/>
        </p:nvGrpSpPr>
        <p:grpSpPr bwMode="auto">
          <a:xfrm>
            <a:off x="773657" y="840165"/>
            <a:ext cx="1606842" cy="806216"/>
            <a:chOff x="0" y="0"/>
            <a:chExt cx="1371" cy="691"/>
          </a:xfrm>
        </p:grpSpPr>
        <p:pic>
          <p:nvPicPr>
            <p:cNvPr id="7" name="Block Arc 51"/>
            <p:cNvPicPr>
              <a:picLocks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0" y="0"/>
              <a:ext cx="1371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3" y="5"/>
              <a:ext cx="136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3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9" name="Block Arc 52"/>
          <p:cNvGrpSpPr/>
          <p:nvPr/>
        </p:nvGrpSpPr>
        <p:grpSpPr bwMode="auto">
          <a:xfrm>
            <a:off x="2145077" y="1646246"/>
            <a:ext cx="1605669" cy="806216"/>
            <a:chOff x="0" y="0"/>
            <a:chExt cx="1370" cy="691"/>
          </a:xfrm>
        </p:grpSpPr>
        <p:pic>
          <p:nvPicPr>
            <p:cNvPr id="10" name="Block Arc 52"/>
            <p:cNvPicPr>
              <a:picLocks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1370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10800000">
              <a:off x="4" y="3"/>
              <a:ext cx="135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3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2" name="Block Arc 53"/>
          <p:cNvGrpSpPr/>
          <p:nvPr/>
        </p:nvGrpSpPr>
        <p:grpSpPr bwMode="auto">
          <a:xfrm>
            <a:off x="3493976" y="854135"/>
            <a:ext cx="1605669" cy="806216"/>
            <a:chOff x="0" y="0"/>
            <a:chExt cx="1370" cy="691"/>
          </a:xfrm>
        </p:grpSpPr>
        <p:pic>
          <p:nvPicPr>
            <p:cNvPr id="13" name="Block Arc 53"/>
            <p:cNvPicPr>
              <a:picLocks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0" y="0"/>
              <a:ext cx="1370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2" y="5"/>
              <a:ext cx="1360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3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8" name="Block Arc 55"/>
          <p:cNvGrpSpPr/>
          <p:nvPr/>
        </p:nvGrpSpPr>
        <p:grpSpPr bwMode="auto">
          <a:xfrm>
            <a:off x="6244870" y="834450"/>
            <a:ext cx="1606841" cy="806216"/>
            <a:chOff x="0" y="0"/>
            <a:chExt cx="1371" cy="691"/>
          </a:xfrm>
        </p:grpSpPr>
        <p:pic>
          <p:nvPicPr>
            <p:cNvPr id="19" name="Block Arc 55"/>
            <p:cNvPicPr>
              <a:picLocks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0" y="0"/>
              <a:ext cx="1371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3" y="5"/>
              <a:ext cx="135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3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1" name="Freeform 62"/>
          <p:cNvGrpSpPr/>
          <p:nvPr/>
        </p:nvGrpSpPr>
        <p:grpSpPr bwMode="auto">
          <a:xfrm>
            <a:off x="1113627" y="1457559"/>
            <a:ext cx="936446" cy="935725"/>
            <a:chOff x="-122" y="-726"/>
            <a:chExt cx="799" cy="802"/>
          </a:xfrm>
        </p:grpSpPr>
        <p:pic>
          <p:nvPicPr>
            <p:cNvPr id="22" name="Freeform 62"/>
            <p:cNvPicPr>
              <a:picLocks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-122" y="-726"/>
              <a:ext cx="799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-122" y="-714"/>
              <a:ext cx="790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rgbClr val="FFFFFF"/>
                  </a:solidFill>
                  <a:sym typeface="Arial" panose="020B0604020202020204" pitchFamily="34" charset="0"/>
                </a:rPr>
                <a:t>1</a:t>
              </a:r>
              <a:endParaRPr lang="en-US" altLang="zh-CN" sz="3200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4" name="Freeform 63"/>
          <p:cNvGrpSpPr/>
          <p:nvPr/>
        </p:nvGrpSpPr>
        <p:grpSpPr bwMode="auto">
          <a:xfrm>
            <a:off x="2484892" y="1059701"/>
            <a:ext cx="936446" cy="1037231"/>
            <a:chOff x="-104" y="-1067"/>
            <a:chExt cx="799" cy="889"/>
          </a:xfrm>
        </p:grpSpPr>
        <p:pic>
          <p:nvPicPr>
            <p:cNvPr id="25" name="Freeform 63"/>
            <p:cNvPicPr>
              <a:picLocks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-104" y="-980"/>
              <a:ext cx="799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-104" y="-1067"/>
              <a:ext cx="790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FFFF"/>
                  </a:solidFill>
                  <a:sym typeface="Arial" panose="020B0604020202020204" pitchFamily="34" charset="0"/>
                </a:rPr>
                <a:t>2</a:t>
              </a:r>
              <a:endParaRPr lang="en-US" altLang="zh-CN" sz="32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27" name="Freeform 64"/>
          <p:cNvGrpSpPr/>
          <p:nvPr/>
        </p:nvGrpSpPr>
        <p:grpSpPr bwMode="auto">
          <a:xfrm>
            <a:off x="3824512" y="1298883"/>
            <a:ext cx="936446" cy="1010396"/>
            <a:chOff x="-113" y="-862"/>
            <a:chExt cx="799" cy="866"/>
          </a:xfrm>
        </p:grpSpPr>
        <p:pic>
          <p:nvPicPr>
            <p:cNvPr id="28" name="Freeform 64"/>
            <p:cNvPicPr>
              <a:picLocks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-113" y="-862"/>
              <a:ext cx="799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-113" y="-786"/>
              <a:ext cx="790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FFFF"/>
                  </a:solidFill>
                  <a:sym typeface="Arial" panose="020B0604020202020204" pitchFamily="34" charset="0"/>
                </a:rPr>
                <a:t>3</a:t>
              </a:r>
              <a:endParaRPr lang="zh-CN" altLang="en-US" sz="32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0" name="Freeform 65"/>
          <p:cNvGrpSpPr/>
          <p:nvPr/>
        </p:nvGrpSpPr>
        <p:grpSpPr bwMode="auto">
          <a:xfrm>
            <a:off x="5201983" y="1161053"/>
            <a:ext cx="986843" cy="935725"/>
            <a:chOff x="-100" y="-1040"/>
            <a:chExt cx="842" cy="802"/>
          </a:xfrm>
        </p:grpSpPr>
        <p:pic>
          <p:nvPicPr>
            <p:cNvPr id="31" name="Freeform 65"/>
            <p:cNvPicPr>
              <a:picLocks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-100" y="-1040"/>
              <a:ext cx="813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44"/>
            <p:cNvSpPr txBox="1">
              <a:spLocks noChangeArrowheads="1"/>
            </p:cNvSpPr>
            <p:nvPr/>
          </p:nvSpPr>
          <p:spPr bwMode="auto">
            <a:xfrm>
              <a:off x="-47" y="-1028"/>
              <a:ext cx="789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FFFF"/>
                  </a:solidFill>
                  <a:sym typeface="Arial" panose="020B0604020202020204" pitchFamily="34" charset="0"/>
                </a:rPr>
                <a:t>4</a:t>
              </a:r>
              <a:endParaRPr lang="en-US" altLang="zh-CN" sz="32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33" name="Freeform 66"/>
          <p:cNvGrpSpPr/>
          <p:nvPr/>
        </p:nvGrpSpPr>
        <p:grpSpPr bwMode="auto">
          <a:xfrm>
            <a:off x="6580454" y="1452442"/>
            <a:ext cx="941134" cy="935725"/>
            <a:chOff x="0" y="0"/>
            <a:chExt cx="803" cy="802"/>
          </a:xfrm>
        </p:grpSpPr>
        <p:pic>
          <p:nvPicPr>
            <p:cNvPr id="34" name="Freeform 66"/>
            <p:cNvPicPr>
              <a:picLocks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0" y="0"/>
              <a:ext cx="803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4" y="4"/>
              <a:ext cx="790" cy="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>
                  <a:solidFill>
                    <a:srgbClr val="FFFFFF"/>
                  </a:solidFill>
                  <a:sym typeface="Arial" panose="020B0604020202020204" pitchFamily="34" charset="0"/>
                </a:rPr>
                <a:t>5</a:t>
              </a:r>
              <a:endParaRPr lang="en-US" altLang="zh-CN" sz="32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36" name="TextBox 13"/>
          <p:cNvSpPr txBox="1">
            <a:spLocks noChangeArrowheads="1"/>
          </p:cNvSpPr>
          <p:nvPr/>
        </p:nvSpPr>
        <p:spPr bwMode="auto">
          <a:xfrm>
            <a:off x="938303" y="2393347"/>
            <a:ext cx="1441586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400" b="1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eclipse8.0</a:t>
            </a:r>
            <a:endParaRPr lang="en-US" altLang="zh-CN" sz="14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>
            <a:spLocks noChangeArrowheads="1"/>
          </p:cNvSpPr>
          <p:nvPr/>
        </p:nvSpPr>
        <p:spPr bwMode="auto">
          <a:xfrm>
            <a:off x="560705" y="2608580"/>
            <a:ext cx="1679575" cy="21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4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Eclipse最初是由IBM公司开发的替代商业软件Visual Age for Java的下一代IDE开发环境，2001年11月贡献给开源社区，现在它由非营利软件供应商联盟Eclipse基金会(Eclipse Foundation)管理。</a:t>
            </a:r>
            <a:endParaRPr lang="en-US" altLang="zh-CN" sz="14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>
            <a:spLocks noChangeArrowheads="1"/>
          </p:cNvSpPr>
          <p:nvPr/>
        </p:nvSpPr>
        <p:spPr bwMode="auto">
          <a:xfrm>
            <a:off x="2240568" y="2464164"/>
            <a:ext cx="1441586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1400" b="1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tomcat8.0</a:t>
            </a:r>
            <a:endParaRPr lang="en-US" altLang="zh-CN" sz="14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5005947" y="2464164"/>
            <a:ext cx="1441586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400" b="1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</a:t>
            </a:r>
            <a:endParaRPr lang="en-US" altLang="zh-CN" sz="1400" b="1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TextBox 13"/>
          <p:cNvSpPr txBox="1">
            <a:spLocks noChangeArrowheads="1"/>
          </p:cNvSpPr>
          <p:nvPr/>
        </p:nvSpPr>
        <p:spPr bwMode="auto">
          <a:xfrm>
            <a:off x="5036820" y="2679700"/>
            <a:ext cx="3606800" cy="236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400" dirty="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JSP全名为Java Server Pages，中文名叫java服务器页面，其根本是一个简化的Servlet设计，它 是由Sun Microsystems公司倡导、许多公司参与一起建立的一种动态网页技术标准。JSP技术有点类似ASP技术，它是在传统的网页HTML(标准通用标记语言的子集)文件(*.htm,*.html)中插入Java程序段(Scriptlet)和JSP标记(tag)，从而形成JSP文件，后缀名为(*.jsp)。 用JSP开发的Web应用是跨平台的，既能在Linux下运行，也能在其他操作系统上运行。</a:t>
            </a:r>
            <a:endParaRPr lang="en-US" altLang="zh-CN" sz="1400" dirty="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2484755" y="2679700"/>
            <a:ext cx="1955800" cy="21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6025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400">
                <a:solidFill>
                  <a:srgbClr val="FDFDF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Tomcat是Apache 软件基金会(Apache Software Foundation)的Jakarta 项目中的一个核心项目，由Apache、Sun 和其他一些公司及个人共同开发而成。由于有了Sun 的参与和支持，最新的Servlet 和JSP 规范总是能在Tomcat 中得到体现，</a:t>
            </a:r>
            <a:endParaRPr lang="en-US" altLang="zh-CN" sz="1400">
              <a:solidFill>
                <a:srgbClr val="FDFDF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Block Arc 52"/>
          <p:cNvGrpSpPr/>
          <p:nvPr/>
        </p:nvGrpSpPr>
        <p:grpSpPr bwMode="auto">
          <a:xfrm>
            <a:off x="4860972" y="1596716"/>
            <a:ext cx="1605669" cy="806216"/>
            <a:chOff x="0" y="0"/>
            <a:chExt cx="1370" cy="691"/>
          </a:xfrm>
        </p:grpSpPr>
        <p:pic>
          <p:nvPicPr>
            <p:cNvPr id="46" name="Block Arc 52"/>
            <p:cNvPicPr>
              <a:picLocks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1370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 rot="10800000">
              <a:off x="4" y="3"/>
              <a:ext cx="1359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3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3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85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750"/>
                            </p:stCondLst>
                            <p:childTnLst>
                              <p:par>
                                <p:cTn id="7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349"/>
                            </p:stCondLst>
                            <p:childTnLst>
                              <p:par>
                                <p:cTn id="8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6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7250"/>
                            </p:stCondLst>
                            <p:childTnLst>
                              <p:par>
                                <p:cTn id="9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6" grpId="0"/>
      <p:bldP spid="37" grpId="0"/>
      <p:bldP spid="38" grpId="0"/>
      <p:bldP spid="40" grpId="0"/>
      <p:bldP spid="4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 noChangeArrowheads="1"/>
          </p:cNvSpPr>
          <p:nvPr/>
        </p:nvSpPr>
        <p:spPr bwMode="auto">
          <a:xfrm flipH="1">
            <a:off x="269537" y="281621"/>
            <a:ext cx="508004" cy="334685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99" y="555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994858" y="218242"/>
            <a:ext cx="267760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框架的理解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7"/>
          <p:cNvCxnSpPr>
            <a:cxnSpLocks noChangeShapeType="1"/>
          </p:cNvCxnSpPr>
          <p:nvPr/>
        </p:nvCxnSpPr>
        <p:spPr bwMode="auto">
          <a:xfrm>
            <a:off x="2198688" y="2424114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8"/>
          <p:cNvCxnSpPr>
            <a:cxnSpLocks noChangeShapeType="1"/>
          </p:cNvCxnSpPr>
          <p:nvPr/>
        </p:nvCxnSpPr>
        <p:spPr bwMode="auto">
          <a:xfrm>
            <a:off x="7410768" y="2435544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环形箭头 8"/>
          <p:cNvSpPr/>
          <p:nvPr/>
        </p:nvSpPr>
        <p:spPr>
          <a:xfrm flipH="1">
            <a:off x="1560515" y="1262063"/>
            <a:ext cx="1277937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31"/>
          <p:cNvSpPr txBox="1"/>
          <p:nvPr/>
        </p:nvSpPr>
        <p:spPr>
          <a:xfrm>
            <a:off x="995045" y="3021330"/>
            <a:ext cx="2470150" cy="13379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这里的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是指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springSpring是一个开放源代码的设计层面框架，他解决的是业务逻辑层和其他各层的松耦合问题，因此它将面向接口的编程思想贯穿整个系统应用。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31"/>
          <p:cNvSpPr txBox="1"/>
          <p:nvPr/>
        </p:nvSpPr>
        <p:spPr>
          <a:xfrm>
            <a:off x="3732530" y="3125470"/>
            <a:ext cx="2122170" cy="15919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是指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springmvcSpring MVC属于SpringFrameWork的后续产品，已经融合在Spring Web Flow里面。Spring 框架提供了构建 Web 应用程序的全功能 MVC 模块。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环形箭头 11"/>
          <p:cNvSpPr/>
          <p:nvPr/>
        </p:nvSpPr>
        <p:spPr>
          <a:xfrm flipH="1">
            <a:off x="6772593" y="1262063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31"/>
          <p:cNvSpPr txBox="1"/>
          <p:nvPr/>
        </p:nvSpPr>
        <p:spPr>
          <a:xfrm>
            <a:off x="6018530" y="3021330"/>
            <a:ext cx="2976880" cy="10839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是指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MyBatis 本是apache的一个开源项目iBatis, 2010年这个项目由apache software foundation 迁移到了google code，并且改名为MyBatis 。2013年11月迁移到Github。</a:t>
            </a:r>
            <a:endParaRPr lang="en-US" altLang="zh-CN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箭头连接符 8"/>
          <p:cNvCxnSpPr>
            <a:cxnSpLocks noChangeShapeType="1"/>
          </p:cNvCxnSpPr>
          <p:nvPr/>
        </p:nvCxnSpPr>
        <p:spPr bwMode="auto">
          <a:xfrm>
            <a:off x="4571842" y="2539684"/>
            <a:ext cx="0" cy="585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环形箭头 16"/>
          <p:cNvSpPr/>
          <p:nvPr/>
        </p:nvSpPr>
        <p:spPr>
          <a:xfrm flipH="1">
            <a:off x="3933667" y="1262063"/>
            <a:ext cx="1276350" cy="127793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9" grpId="0" bldLvl="0" animBg="1"/>
      <p:bldP spid="10" grpId="0"/>
      <p:bldP spid="11" grpId="0"/>
      <p:bldP spid="12" grpId="0" bldLvl="0" animBg="1"/>
      <p:bldP spid="13" grpId="0"/>
      <p:bldP spid="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 noChangeArrowheads="1"/>
          </p:cNvSpPr>
          <p:nvPr/>
        </p:nvSpPr>
        <p:spPr bwMode="auto">
          <a:xfrm flipH="1">
            <a:off x="269537" y="281621"/>
            <a:ext cx="508004" cy="334685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99" y="555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1032323" y="217607"/>
            <a:ext cx="26776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预期目标和结果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Freeform 3"/>
          <p:cNvGrpSpPr/>
          <p:nvPr/>
        </p:nvGrpSpPr>
        <p:grpSpPr bwMode="auto">
          <a:xfrm>
            <a:off x="3033192" y="2427985"/>
            <a:ext cx="1372438" cy="1474758"/>
            <a:chOff x="0" y="0"/>
            <a:chExt cx="1171" cy="1264"/>
          </a:xfrm>
        </p:grpSpPr>
        <p:pic>
          <p:nvPicPr>
            <p:cNvPr id="7" name="Freeform 3"/>
            <p:cNvPicPr>
              <a:picLocks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0" y="0"/>
              <a:ext cx="1171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-7621737">
              <a:off x="-83" y="-47"/>
              <a:ext cx="1315" cy="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Freeform 3"/>
          <p:cNvGrpSpPr/>
          <p:nvPr/>
        </p:nvGrpSpPr>
        <p:grpSpPr bwMode="auto">
          <a:xfrm>
            <a:off x="3316821" y="1388420"/>
            <a:ext cx="1480264" cy="1367418"/>
            <a:chOff x="0" y="0"/>
            <a:chExt cx="1263" cy="1172"/>
          </a:xfrm>
        </p:grpSpPr>
        <p:pic>
          <p:nvPicPr>
            <p:cNvPr id="10" name="Freeform 3"/>
            <p:cNvPicPr>
              <a:picLocks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1263" cy="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-2202532">
              <a:off x="-12" y="-92"/>
              <a:ext cx="1314" cy="1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Freeform 3"/>
          <p:cNvGrpSpPr/>
          <p:nvPr/>
        </p:nvGrpSpPr>
        <p:grpSpPr bwMode="auto">
          <a:xfrm>
            <a:off x="4459545" y="1670772"/>
            <a:ext cx="1373609" cy="1470092"/>
            <a:chOff x="0" y="0"/>
            <a:chExt cx="1172" cy="1260"/>
          </a:xfrm>
        </p:grpSpPr>
        <p:pic>
          <p:nvPicPr>
            <p:cNvPr id="13" name="Freeform 3"/>
            <p:cNvPicPr>
              <a:picLocks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0" y="0"/>
              <a:ext cx="1172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 rot="3202081">
              <a:off x="-58" y="-23"/>
              <a:ext cx="1314" cy="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Freeform 3"/>
          <p:cNvGrpSpPr/>
          <p:nvPr/>
        </p:nvGrpSpPr>
        <p:grpSpPr bwMode="auto">
          <a:xfrm>
            <a:off x="4068090" y="2809509"/>
            <a:ext cx="1481435" cy="1366252"/>
            <a:chOff x="0" y="0"/>
            <a:chExt cx="1264" cy="1171"/>
          </a:xfrm>
        </p:grpSpPr>
        <p:pic>
          <p:nvPicPr>
            <p:cNvPr id="16" name="Freeform 3"/>
            <p:cNvPicPr>
              <a:picLocks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0" y="0"/>
              <a:ext cx="1264" cy="1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 rot="8579121">
              <a:off x="-38" y="-70"/>
              <a:ext cx="1314" cy="1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TextBox 22"/>
          <p:cNvSpPr txBox="1">
            <a:spLocks noChangeArrowheads="1"/>
          </p:cNvSpPr>
          <p:nvPr/>
        </p:nvSpPr>
        <p:spPr bwMode="auto">
          <a:xfrm>
            <a:off x="3553570" y="1641604"/>
            <a:ext cx="973950" cy="95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4" tIns="60941" rIns="121884" bIns="60941">
            <a:spAutoFit/>
          </a:bodyPr>
          <a:lstStyle>
            <a:lvl1pPr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ru-RU" altLang="en-US" sz="5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4293118" y="2969542"/>
            <a:ext cx="973949" cy="95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4" tIns="60941" rIns="121884" bIns="60941">
            <a:spAutoFit/>
          </a:bodyPr>
          <a:lstStyle>
            <a:lvl1pPr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ru-RU" altLang="en-US" sz="5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4600554" y="1923731"/>
            <a:ext cx="975122" cy="95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4" tIns="60941" rIns="121884" bIns="60941">
            <a:spAutoFit/>
          </a:bodyPr>
          <a:lstStyle>
            <a:lvl1pPr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ru-RU" altLang="en-US" sz="5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33"/>
          <p:cNvSpPr txBox="1">
            <a:spLocks noChangeArrowheads="1"/>
          </p:cNvSpPr>
          <p:nvPr/>
        </p:nvSpPr>
        <p:spPr bwMode="auto">
          <a:xfrm>
            <a:off x="3194931" y="2651382"/>
            <a:ext cx="973950" cy="95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4" tIns="60941" rIns="121884" bIns="60941">
            <a:spAutoFit/>
          </a:bodyPr>
          <a:lstStyle>
            <a:lvl1pPr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5429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5429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ru-RU" altLang="en-US" sz="5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>
            <a:spLocks noChangeArrowheads="1"/>
          </p:cNvSpPr>
          <p:nvPr/>
        </p:nvSpPr>
        <p:spPr bwMode="auto">
          <a:xfrm>
            <a:off x="777128" y="1933830"/>
            <a:ext cx="209008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用户可以登录，注册，管理员可以发布房源和体验及故事，用户可以查看房源，赚取旅行基金，预定民宿，可以在住房结束后，进行评论，用户预定成功后，管理可对订单进行管理，支付时可以三方支付。</a:t>
            </a:r>
            <a:endParaRPr lang="en-US" altLang="zh-CN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895117" y="3382654"/>
            <a:ext cx="172521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管理员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TextBox 13"/>
          <p:cNvSpPr txBox="1">
            <a:spLocks noChangeArrowheads="1"/>
          </p:cNvSpPr>
          <p:nvPr/>
        </p:nvSpPr>
        <p:spPr bwMode="auto">
          <a:xfrm>
            <a:off x="675789" y="3605174"/>
            <a:ext cx="2165384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管理员可以对用户的信息进行管理，对产生的订单进行统计数据，整理数据，统计出预定量高的，进行首页热门推荐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TextBox 13"/>
          <p:cNvSpPr txBox="1">
            <a:spLocks noChangeArrowheads="1"/>
          </p:cNvSpPr>
          <p:nvPr/>
        </p:nvSpPr>
        <p:spPr bwMode="auto">
          <a:xfrm>
            <a:off x="6113264" y="1671939"/>
            <a:ext cx="1726388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留言模块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6113265" y="1891285"/>
            <a:ext cx="203027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用户可以在留言板进行留言，进行评论，管理员可以对用户留言统计查看留言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6113264" y="3390544"/>
            <a:ext cx="2030274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用户可以通过分享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可以发布房源和体验及故事，赚取旅行基金，带给别人不一样的体验。</a:t>
            </a:r>
            <a:endParaRPr lang="zh-CN" altLang="en-US" sz="1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3"/>
          <p:cNvSpPr txBox="1">
            <a:spLocks noChangeArrowheads="1"/>
          </p:cNvSpPr>
          <p:nvPr/>
        </p:nvSpPr>
        <p:spPr bwMode="auto">
          <a:xfrm>
            <a:off x="1032277" y="1670694"/>
            <a:ext cx="1725216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用户模块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 rot="10800000" flipV="1">
            <a:off x="6113145" y="3144520"/>
            <a:ext cx="185293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体验模块</a:t>
            </a:r>
            <a:endParaRPr lang="zh-CN" altLang="en-US" sz="16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149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300"/>
                            </p:stCondLst>
                            <p:childTnLst>
                              <p:par>
                                <p:cTn id="6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7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4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700"/>
                            </p:stCondLst>
                            <p:childTnLst>
                              <p:par>
                                <p:cTn id="8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300"/>
                            </p:stCondLst>
                            <p:childTnLst>
                              <p:par>
                                <p:cTn id="8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299"/>
                            </p:stCondLst>
                            <p:childTnLst>
                              <p:par>
                                <p:cTn id="9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949"/>
                            </p:stCondLst>
                            <p:childTnLst>
                              <p:par>
                                <p:cTn id="10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9" grpId="0"/>
      <p:bldP spid="2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 noChangeArrowheads="1"/>
          </p:cNvSpPr>
          <p:nvPr/>
        </p:nvSpPr>
        <p:spPr bwMode="auto">
          <a:xfrm flipH="1">
            <a:off x="269537" y="281621"/>
            <a:ext cx="508004" cy="334685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99" y="555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1003748" y="229672"/>
            <a:ext cx="26776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应用方向展望未来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317468" y="792138"/>
            <a:ext cx="1542867" cy="2189674"/>
            <a:chOff x="5756621" y="1056183"/>
            <a:chExt cx="2057156" cy="2919565"/>
          </a:xfrm>
        </p:grpSpPr>
        <p:grpSp>
          <p:nvGrpSpPr>
            <p:cNvPr id="7" name="组合 6"/>
            <p:cNvGrpSpPr/>
            <p:nvPr/>
          </p:nvGrpSpPr>
          <p:grpSpPr>
            <a:xfrm rot="16200000">
              <a:off x="5325416" y="1487388"/>
              <a:ext cx="2919565" cy="2057156"/>
              <a:chOff x="3367343" y="2130768"/>
              <a:chExt cx="2149158" cy="1514319"/>
            </a:xfrm>
          </p:grpSpPr>
          <p:sp>
            <p:nvSpPr>
              <p:cNvPr id="9" name="Freeform 9"/>
              <p:cNvSpPr/>
              <p:nvPr/>
            </p:nvSpPr>
            <p:spPr bwMode="auto">
              <a:xfrm>
                <a:off x="3367343" y="2217764"/>
                <a:ext cx="2103438" cy="1331913"/>
              </a:xfrm>
              <a:custGeom>
                <a:avLst/>
                <a:gdLst>
                  <a:gd name="T0" fmla="*/ 341 w 558"/>
                  <a:gd name="T1" fmla="*/ 0 h 352"/>
                  <a:gd name="T2" fmla="*/ 3 w 558"/>
                  <a:gd name="T3" fmla="*/ 147 h 352"/>
                  <a:gd name="T4" fmla="*/ 338 w 558"/>
                  <a:gd name="T5" fmla="*/ 351 h 352"/>
                  <a:gd name="T6" fmla="*/ 359 w 558"/>
                  <a:gd name="T7" fmla="*/ 352 h 352"/>
                  <a:gd name="T8" fmla="*/ 550 w 558"/>
                  <a:gd name="T9" fmla="*/ 192 h 352"/>
                  <a:gd name="T10" fmla="*/ 368 w 558"/>
                  <a:gd name="T11" fmla="*/ 1 h 352"/>
                  <a:gd name="T12" fmla="*/ 341 w 558"/>
                  <a:gd name="T13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352">
                    <a:moveTo>
                      <a:pt x="341" y="0"/>
                    </a:moveTo>
                    <a:cubicBezTo>
                      <a:pt x="174" y="0"/>
                      <a:pt x="5" y="123"/>
                      <a:pt x="3" y="147"/>
                    </a:cubicBezTo>
                    <a:cubicBezTo>
                      <a:pt x="0" y="185"/>
                      <a:pt x="177" y="337"/>
                      <a:pt x="338" y="351"/>
                    </a:cubicBezTo>
                    <a:cubicBezTo>
                      <a:pt x="345" y="352"/>
                      <a:pt x="352" y="352"/>
                      <a:pt x="359" y="352"/>
                    </a:cubicBezTo>
                    <a:cubicBezTo>
                      <a:pt x="465" y="352"/>
                      <a:pt x="543" y="283"/>
                      <a:pt x="550" y="192"/>
                    </a:cubicBezTo>
                    <a:cubicBezTo>
                      <a:pt x="558" y="96"/>
                      <a:pt x="487" y="11"/>
                      <a:pt x="368" y="1"/>
                    </a:cubicBezTo>
                    <a:cubicBezTo>
                      <a:pt x="359" y="0"/>
                      <a:pt x="350" y="0"/>
                      <a:pt x="341" y="0"/>
                    </a:cubicBezTo>
                  </a:path>
                </a:pathLst>
              </a:cu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0" name="Freeform 5"/>
              <p:cNvSpPr/>
              <p:nvPr/>
            </p:nvSpPr>
            <p:spPr bwMode="auto">
              <a:xfrm>
                <a:off x="4005251" y="2130768"/>
                <a:ext cx="1511250" cy="1514319"/>
              </a:xfrm>
              <a:custGeom>
                <a:avLst/>
                <a:gdLst>
                  <a:gd name="T0" fmla="*/ 270 w 414"/>
                  <a:gd name="T1" fmla="*/ 34 h 414"/>
                  <a:gd name="T2" fmla="*/ 380 w 414"/>
                  <a:gd name="T3" fmla="*/ 269 h 414"/>
                  <a:gd name="T4" fmla="*/ 145 w 414"/>
                  <a:gd name="T5" fmla="*/ 379 h 414"/>
                  <a:gd name="T6" fmla="*/ 35 w 414"/>
                  <a:gd name="T7" fmla="*/ 144 h 414"/>
                  <a:gd name="T8" fmla="*/ 270 w 414"/>
                  <a:gd name="T9" fmla="*/ 3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414">
                    <a:moveTo>
                      <a:pt x="270" y="34"/>
                    </a:moveTo>
                    <a:cubicBezTo>
                      <a:pt x="365" y="69"/>
                      <a:pt x="414" y="174"/>
                      <a:pt x="380" y="269"/>
                    </a:cubicBezTo>
                    <a:cubicBezTo>
                      <a:pt x="345" y="364"/>
                      <a:pt x="240" y="414"/>
                      <a:pt x="145" y="379"/>
                    </a:cubicBezTo>
                    <a:cubicBezTo>
                      <a:pt x="50" y="345"/>
                      <a:pt x="0" y="239"/>
                      <a:pt x="35" y="144"/>
                    </a:cubicBezTo>
                    <a:cubicBezTo>
                      <a:pt x="70" y="49"/>
                      <a:pt x="175" y="0"/>
                      <a:pt x="270" y="3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800000" scaled="0"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6539028" y="1640062"/>
              <a:ext cx="642904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5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1</a:t>
              </a:r>
              <a:endParaRPr lang="zh-CN" altLang="en-US" sz="4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767103" y="2142911"/>
            <a:ext cx="1611869" cy="1135739"/>
            <a:chOff x="6356135" y="2857212"/>
            <a:chExt cx="2149158" cy="1514319"/>
          </a:xfrm>
        </p:grpSpPr>
        <p:grpSp>
          <p:nvGrpSpPr>
            <p:cNvPr id="12" name="组合 11"/>
            <p:cNvGrpSpPr/>
            <p:nvPr/>
          </p:nvGrpSpPr>
          <p:grpSpPr>
            <a:xfrm>
              <a:off x="6356135" y="2857212"/>
              <a:ext cx="2149158" cy="1514319"/>
              <a:chOff x="3367343" y="2130768"/>
              <a:chExt cx="2149158" cy="1514319"/>
            </a:xfrm>
          </p:grpSpPr>
          <p:sp>
            <p:nvSpPr>
              <p:cNvPr id="14" name="Freeform 9"/>
              <p:cNvSpPr/>
              <p:nvPr/>
            </p:nvSpPr>
            <p:spPr bwMode="auto">
              <a:xfrm>
                <a:off x="3367343" y="2217764"/>
                <a:ext cx="2103438" cy="1331913"/>
              </a:xfrm>
              <a:custGeom>
                <a:avLst/>
                <a:gdLst>
                  <a:gd name="T0" fmla="*/ 341 w 558"/>
                  <a:gd name="T1" fmla="*/ 0 h 352"/>
                  <a:gd name="T2" fmla="*/ 3 w 558"/>
                  <a:gd name="T3" fmla="*/ 147 h 352"/>
                  <a:gd name="T4" fmla="*/ 338 w 558"/>
                  <a:gd name="T5" fmla="*/ 351 h 352"/>
                  <a:gd name="T6" fmla="*/ 359 w 558"/>
                  <a:gd name="T7" fmla="*/ 352 h 352"/>
                  <a:gd name="T8" fmla="*/ 550 w 558"/>
                  <a:gd name="T9" fmla="*/ 192 h 352"/>
                  <a:gd name="T10" fmla="*/ 368 w 558"/>
                  <a:gd name="T11" fmla="*/ 1 h 352"/>
                  <a:gd name="T12" fmla="*/ 341 w 558"/>
                  <a:gd name="T13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352">
                    <a:moveTo>
                      <a:pt x="341" y="0"/>
                    </a:moveTo>
                    <a:cubicBezTo>
                      <a:pt x="174" y="0"/>
                      <a:pt x="5" y="123"/>
                      <a:pt x="3" y="147"/>
                    </a:cubicBezTo>
                    <a:cubicBezTo>
                      <a:pt x="0" y="185"/>
                      <a:pt x="177" y="337"/>
                      <a:pt x="338" y="351"/>
                    </a:cubicBezTo>
                    <a:cubicBezTo>
                      <a:pt x="345" y="352"/>
                      <a:pt x="352" y="352"/>
                      <a:pt x="359" y="352"/>
                    </a:cubicBezTo>
                    <a:cubicBezTo>
                      <a:pt x="465" y="352"/>
                      <a:pt x="543" y="283"/>
                      <a:pt x="550" y="192"/>
                    </a:cubicBezTo>
                    <a:cubicBezTo>
                      <a:pt x="558" y="96"/>
                      <a:pt x="487" y="11"/>
                      <a:pt x="368" y="1"/>
                    </a:cubicBezTo>
                    <a:cubicBezTo>
                      <a:pt x="359" y="0"/>
                      <a:pt x="350" y="0"/>
                      <a:pt x="341" y="0"/>
                    </a:cubicBezTo>
                  </a:path>
                </a:pathLst>
              </a:cu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15" name="Freeform 5"/>
              <p:cNvSpPr/>
              <p:nvPr/>
            </p:nvSpPr>
            <p:spPr bwMode="auto">
              <a:xfrm>
                <a:off x="4005251" y="2130768"/>
                <a:ext cx="1511250" cy="1514319"/>
              </a:xfrm>
              <a:custGeom>
                <a:avLst/>
                <a:gdLst>
                  <a:gd name="T0" fmla="*/ 270 w 414"/>
                  <a:gd name="T1" fmla="*/ 34 h 414"/>
                  <a:gd name="T2" fmla="*/ 380 w 414"/>
                  <a:gd name="T3" fmla="*/ 269 h 414"/>
                  <a:gd name="T4" fmla="*/ 145 w 414"/>
                  <a:gd name="T5" fmla="*/ 379 h 414"/>
                  <a:gd name="T6" fmla="*/ 35 w 414"/>
                  <a:gd name="T7" fmla="*/ 144 h 414"/>
                  <a:gd name="T8" fmla="*/ 270 w 414"/>
                  <a:gd name="T9" fmla="*/ 3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414">
                    <a:moveTo>
                      <a:pt x="270" y="34"/>
                    </a:moveTo>
                    <a:cubicBezTo>
                      <a:pt x="365" y="69"/>
                      <a:pt x="414" y="174"/>
                      <a:pt x="380" y="269"/>
                    </a:cubicBezTo>
                    <a:cubicBezTo>
                      <a:pt x="345" y="364"/>
                      <a:pt x="240" y="414"/>
                      <a:pt x="145" y="379"/>
                    </a:cubicBezTo>
                    <a:cubicBezTo>
                      <a:pt x="50" y="345"/>
                      <a:pt x="0" y="239"/>
                      <a:pt x="35" y="144"/>
                    </a:cubicBezTo>
                    <a:cubicBezTo>
                      <a:pt x="70" y="49"/>
                      <a:pt x="175" y="0"/>
                      <a:pt x="270" y="3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2700000" scaled="1"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7490095" y="3164381"/>
              <a:ext cx="642904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5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2</a:t>
              </a:r>
              <a:endParaRPr lang="zh-CN" altLang="en-US" sz="4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42599" y="2556049"/>
            <a:ext cx="1318997" cy="1871953"/>
            <a:chOff x="5923462" y="3408063"/>
            <a:chExt cx="1758663" cy="2495937"/>
          </a:xfrm>
        </p:grpSpPr>
        <p:grpSp>
          <p:nvGrpSpPr>
            <p:cNvPr id="17" name="组合 16"/>
            <p:cNvGrpSpPr/>
            <p:nvPr/>
          </p:nvGrpSpPr>
          <p:grpSpPr>
            <a:xfrm rot="4127869">
              <a:off x="5554825" y="3776700"/>
              <a:ext cx="2495937" cy="1758663"/>
              <a:chOff x="3367343" y="2130768"/>
              <a:chExt cx="2149158" cy="1514319"/>
            </a:xfrm>
          </p:grpSpPr>
          <p:sp>
            <p:nvSpPr>
              <p:cNvPr id="19" name="Freeform 9"/>
              <p:cNvSpPr/>
              <p:nvPr/>
            </p:nvSpPr>
            <p:spPr bwMode="auto">
              <a:xfrm>
                <a:off x="3367343" y="2217764"/>
                <a:ext cx="2103438" cy="1331913"/>
              </a:xfrm>
              <a:custGeom>
                <a:avLst/>
                <a:gdLst>
                  <a:gd name="T0" fmla="*/ 341 w 558"/>
                  <a:gd name="T1" fmla="*/ 0 h 352"/>
                  <a:gd name="T2" fmla="*/ 3 w 558"/>
                  <a:gd name="T3" fmla="*/ 147 h 352"/>
                  <a:gd name="T4" fmla="*/ 338 w 558"/>
                  <a:gd name="T5" fmla="*/ 351 h 352"/>
                  <a:gd name="T6" fmla="*/ 359 w 558"/>
                  <a:gd name="T7" fmla="*/ 352 h 352"/>
                  <a:gd name="T8" fmla="*/ 550 w 558"/>
                  <a:gd name="T9" fmla="*/ 192 h 352"/>
                  <a:gd name="T10" fmla="*/ 368 w 558"/>
                  <a:gd name="T11" fmla="*/ 1 h 352"/>
                  <a:gd name="T12" fmla="*/ 341 w 558"/>
                  <a:gd name="T13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352">
                    <a:moveTo>
                      <a:pt x="341" y="0"/>
                    </a:moveTo>
                    <a:cubicBezTo>
                      <a:pt x="174" y="0"/>
                      <a:pt x="5" y="123"/>
                      <a:pt x="3" y="147"/>
                    </a:cubicBezTo>
                    <a:cubicBezTo>
                      <a:pt x="0" y="185"/>
                      <a:pt x="177" y="337"/>
                      <a:pt x="338" y="351"/>
                    </a:cubicBezTo>
                    <a:cubicBezTo>
                      <a:pt x="345" y="352"/>
                      <a:pt x="352" y="352"/>
                      <a:pt x="359" y="352"/>
                    </a:cubicBezTo>
                    <a:cubicBezTo>
                      <a:pt x="465" y="352"/>
                      <a:pt x="543" y="283"/>
                      <a:pt x="550" y="192"/>
                    </a:cubicBezTo>
                    <a:cubicBezTo>
                      <a:pt x="558" y="96"/>
                      <a:pt x="487" y="11"/>
                      <a:pt x="368" y="1"/>
                    </a:cubicBezTo>
                    <a:cubicBezTo>
                      <a:pt x="359" y="0"/>
                      <a:pt x="350" y="0"/>
                      <a:pt x="341" y="0"/>
                    </a:cubicBezTo>
                  </a:path>
                </a:pathLst>
              </a:cu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0" name="Freeform 5"/>
              <p:cNvSpPr/>
              <p:nvPr/>
            </p:nvSpPr>
            <p:spPr bwMode="auto">
              <a:xfrm>
                <a:off x="4005251" y="2130768"/>
                <a:ext cx="1511250" cy="1514319"/>
              </a:xfrm>
              <a:custGeom>
                <a:avLst/>
                <a:gdLst>
                  <a:gd name="T0" fmla="*/ 270 w 414"/>
                  <a:gd name="T1" fmla="*/ 34 h 414"/>
                  <a:gd name="T2" fmla="*/ 380 w 414"/>
                  <a:gd name="T3" fmla="*/ 269 h 414"/>
                  <a:gd name="T4" fmla="*/ 145 w 414"/>
                  <a:gd name="T5" fmla="*/ 379 h 414"/>
                  <a:gd name="T6" fmla="*/ 35 w 414"/>
                  <a:gd name="T7" fmla="*/ 144 h 414"/>
                  <a:gd name="T8" fmla="*/ 270 w 414"/>
                  <a:gd name="T9" fmla="*/ 3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414">
                    <a:moveTo>
                      <a:pt x="270" y="34"/>
                    </a:moveTo>
                    <a:cubicBezTo>
                      <a:pt x="365" y="69"/>
                      <a:pt x="414" y="174"/>
                      <a:pt x="380" y="269"/>
                    </a:cubicBezTo>
                    <a:cubicBezTo>
                      <a:pt x="345" y="364"/>
                      <a:pt x="240" y="414"/>
                      <a:pt x="145" y="379"/>
                    </a:cubicBezTo>
                    <a:cubicBezTo>
                      <a:pt x="50" y="345"/>
                      <a:pt x="0" y="239"/>
                      <a:pt x="35" y="144"/>
                    </a:cubicBezTo>
                    <a:cubicBezTo>
                      <a:pt x="70" y="49"/>
                      <a:pt x="175" y="0"/>
                      <a:pt x="270" y="3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800000" scaled="0"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651551" y="4575738"/>
              <a:ext cx="642904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5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3</a:t>
              </a:r>
              <a:endParaRPr lang="zh-CN" altLang="en-US" sz="4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535971" y="2386391"/>
            <a:ext cx="2619616" cy="1845809"/>
            <a:chOff x="3525328" y="3215915"/>
            <a:chExt cx="3492821" cy="2461078"/>
          </a:xfrm>
        </p:grpSpPr>
        <p:grpSp>
          <p:nvGrpSpPr>
            <p:cNvPr id="22" name="组合 21"/>
            <p:cNvGrpSpPr/>
            <p:nvPr/>
          </p:nvGrpSpPr>
          <p:grpSpPr>
            <a:xfrm rot="8322205">
              <a:off x="3525328" y="3215915"/>
              <a:ext cx="3492821" cy="2461078"/>
              <a:chOff x="3367343" y="2130767"/>
              <a:chExt cx="2149158" cy="1514319"/>
            </a:xfrm>
          </p:grpSpPr>
          <p:sp>
            <p:nvSpPr>
              <p:cNvPr id="24" name="Freeform 9"/>
              <p:cNvSpPr/>
              <p:nvPr/>
            </p:nvSpPr>
            <p:spPr bwMode="auto">
              <a:xfrm>
                <a:off x="3367343" y="2217764"/>
                <a:ext cx="2103438" cy="1331913"/>
              </a:xfrm>
              <a:custGeom>
                <a:avLst/>
                <a:gdLst>
                  <a:gd name="T0" fmla="*/ 341 w 558"/>
                  <a:gd name="T1" fmla="*/ 0 h 352"/>
                  <a:gd name="T2" fmla="*/ 3 w 558"/>
                  <a:gd name="T3" fmla="*/ 147 h 352"/>
                  <a:gd name="T4" fmla="*/ 338 w 558"/>
                  <a:gd name="T5" fmla="*/ 351 h 352"/>
                  <a:gd name="T6" fmla="*/ 359 w 558"/>
                  <a:gd name="T7" fmla="*/ 352 h 352"/>
                  <a:gd name="T8" fmla="*/ 550 w 558"/>
                  <a:gd name="T9" fmla="*/ 192 h 352"/>
                  <a:gd name="T10" fmla="*/ 368 w 558"/>
                  <a:gd name="T11" fmla="*/ 1 h 352"/>
                  <a:gd name="T12" fmla="*/ 341 w 558"/>
                  <a:gd name="T13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352">
                    <a:moveTo>
                      <a:pt x="341" y="0"/>
                    </a:moveTo>
                    <a:cubicBezTo>
                      <a:pt x="174" y="0"/>
                      <a:pt x="5" y="123"/>
                      <a:pt x="3" y="147"/>
                    </a:cubicBezTo>
                    <a:cubicBezTo>
                      <a:pt x="0" y="185"/>
                      <a:pt x="177" y="337"/>
                      <a:pt x="338" y="351"/>
                    </a:cubicBezTo>
                    <a:cubicBezTo>
                      <a:pt x="345" y="352"/>
                      <a:pt x="352" y="352"/>
                      <a:pt x="359" y="352"/>
                    </a:cubicBezTo>
                    <a:cubicBezTo>
                      <a:pt x="465" y="352"/>
                      <a:pt x="543" y="283"/>
                      <a:pt x="550" y="192"/>
                    </a:cubicBezTo>
                    <a:cubicBezTo>
                      <a:pt x="558" y="96"/>
                      <a:pt x="487" y="11"/>
                      <a:pt x="368" y="1"/>
                    </a:cubicBezTo>
                    <a:cubicBezTo>
                      <a:pt x="359" y="0"/>
                      <a:pt x="350" y="0"/>
                      <a:pt x="341" y="0"/>
                    </a:cubicBezTo>
                  </a:path>
                </a:pathLst>
              </a:cu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25" name="Freeform 5"/>
              <p:cNvSpPr/>
              <p:nvPr/>
            </p:nvSpPr>
            <p:spPr bwMode="auto">
              <a:xfrm>
                <a:off x="4005251" y="2130767"/>
                <a:ext cx="1511250" cy="1514319"/>
              </a:xfrm>
              <a:custGeom>
                <a:avLst/>
                <a:gdLst>
                  <a:gd name="T0" fmla="*/ 270 w 414"/>
                  <a:gd name="T1" fmla="*/ 34 h 414"/>
                  <a:gd name="T2" fmla="*/ 380 w 414"/>
                  <a:gd name="T3" fmla="*/ 269 h 414"/>
                  <a:gd name="T4" fmla="*/ 145 w 414"/>
                  <a:gd name="T5" fmla="*/ 379 h 414"/>
                  <a:gd name="T6" fmla="*/ 35 w 414"/>
                  <a:gd name="T7" fmla="*/ 144 h 414"/>
                  <a:gd name="T8" fmla="*/ 270 w 414"/>
                  <a:gd name="T9" fmla="*/ 3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414">
                    <a:moveTo>
                      <a:pt x="270" y="34"/>
                    </a:moveTo>
                    <a:cubicBezTo>
                      <a:pt x="365" y="69"/>
                      <a:pt x="414" y="174"/>
                      <a:pt x="380" y="269"/>
                    </a:cubicBezTo>
                    <a:cubicBezTo>
                      <a:pt x="345" y="364"/>
                      <a:pt x="240" y="414"/>
                      <a:pt x="145" y="379"/>
                    </a:cubicBezTo>
                    <a:cubicBezTo>
                      <a:pt x="50" y="345"/>
                      <a:pt x="0" y="239"/>
                      <a:pt x="35" y="144"/>
                    </a:cubicBezTo>
                    <a:cubicBezTo>
                      <a:pt x="70" y="49"/>
                      <a:pt x="175" y="0"/>
                      <a:pt x="270" y="3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800000" scaled="0"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4588277" y="4371531"/>
              <a:ext cx="642904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5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4</a:t>
              </a:r>
              <a:endParaRPr lang="zh-CN" altLang="en-US" sz="4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840634" y="1381782"/>
            <a:ext cx="2108757" cy="1485852"/>
            <a:chOff x="3787509" y="1842376"/>
            <a:chExt cx="2811676" cy="1981136"/>
          </a:xfrm>
        </p:grpSpPr>
        <p:grpSp>
          <p:nvGrpSpPr>
            <p:cNvPr id="27" name="组合 26"/>
            <p:cNvGrpSpPr/>
            <p:nvPr/>
          </p:nvGrpSpPr>
          <p:grpSpPr>
            <a:xfrm rot="13043582">
              <a:off x="3787509" y="1842376"/>
              <a:ext cx="2811676" cy="1981136"/>
              <a:chOff x="3367343" y="2130768"/>
              <a:chExt cx="2149158" cy="1514319"/>
            </a:xfrm>
          </p:grpSpPr>
          <p:sp>
            <p:nvSpPr>
              <p:cNvPr id="29" name="Freeform 9"/>
              <p:cNvSpPr/>
              <p:nvPr/>
            </p:nvSpPr>
            <p:spPr bwMode="auto">
              <a:xfrm>
                <a:off x="3367343" y="2217764"/>
                <a:ext cx="2103438" cy="1331913"/>
              </a:xfrm>
              <a:custGeom>
                <a:avLst/>
                <a:gdLst>
                  <a:gd name="T0" fmla="*/ 341 w 558"/>
                  <a:gd name="T1" fmla="*/ 0 h 352"/>
                  <a:gd name="T2" fmla="*/ 3 w 558"/>
                  <a:gd name="T3" fmla="*/ 147 h 352"/>
                  <a:gd name="T4" fmla="*/ 338 w 558"/>
                  <a:gd name="T5" fmla="*/ 351 h 352"/>
                  <a:gd name="T6" fmla="*/ 359 w 558"/>
                  <a:gd name="T7" fmla="*/ 352 h 352"/>
                  <a:gd name="T8" fmla="*/ 550 w 558"/>
                  <a:gd name="T9" fmla="*/ 192 h 352"/>
                  <a:gd name="T10" fmla="*/ 368 w 558"/>
                  <a:gd name="T11" fmla="*/ 1 h 352"/>
                  <a:gd name="T12" fmla="*/ 341 w 558"/>
                  <a:gd name="T13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8" h="352">
                    <a:moveTo>
                      <a:pt x="341" y="0"/>
                    </a:moveTo>
                    <a:cubicBezTo>
                      <a:pt x="174" y="0"/>
                      <a:pt x="5" y="123"/>
                      <a:pt x="3" y="147"/>
                    </a:cubicBezTo>
                    <a:cubicBezTo>
                      <a:pt x="0" y="185"/>
                      <a:pt x="177" y="337"/>
                      <a:pt x="338" y="351"/>
                    </a:cubicBezTo>
                    <a:cubicBezTo>
                      <a:pt x="345" y="352"/>
                      <a:pt x="352" y="352"/>
                      <a:pt x="359" y="352"/>
                    </a:cubicBezTo>
                    <a:cubicBezTo>
                      <a:pt x="465" y="352"/>
                      <a:pt x="543" y="283"/>
                      <a:pt x="550" y="192"/>
                    </a:cubicBezTo>
                    <a:cubicBezTo>
                      <a:pt x="558" y="96"/>
                      <a:pt x="487" y="11"/>
                      <a:pt x="368" y="1"/>
                    </a:cubicBezTo>
                    <a:cubicBezTo>
                      <a:pt x="359" y="0"/>
                      <a:pt x="350" y="0"/>
                      <a:pt x="341" y="0"/>
                    </a:cubicBezTo>
                  </a:path>
                </a:pathLst>
              </a:custGeom>
              <a:solidFill>
                <a:schemeClr val="bg1">
                  <a:alpha val="22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  <p:sp>
            <p:nvSpPr>
              <p:cNvPr id="30" name="Freeform 5"/>
              <p:cNvSpPr/>
              <p:nvPr/>
            </p:nvSpPr>
            <p:spPr bwMode="auto">
              <a:xfrm>
                <a:off x="4005251" y="2130768"/>
                <a:ext cx="1511250" cy="1514319"/>
              </a:xfrm>
              <a:custGeom>
                <a:avLst/>
                <a:gdLst>
                  <a:gd name="T0" fmla="*/ 270 w 414"/>
                  <a:gd name="T1" fmla="*/ 34 h 414"/>
                  <a:gd name="T2" fmla="*/ 380 w 414"/>
                  <a:gd name="T3" fmla="*/ 269 h 414"/>
                  <a:gd name="T4" fmla="*/ 145 w 414"/>
                  <a:gd name="T5" fmla="*/ 379 h 414"/>
                  <a:gd name="T6" fmla="*/ 35 w 414"/>
                  <a:gd name="T7" fmla="*/ 144 h 414"/>
                  <a:gd name="T8" fmla="*/ 270 w 414"/>
                  <a:gd name="T9" fmla="*/ 3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414">
                    <a:moveTo>
                      <a:pt x="270" y="34"/>
                    </a:moveTo>
                    <a:cubicBezTo>
                      <a:pt x="365" y="69"/>
                      <a:pt x="414" y="174"/>
                      <a:pt x="380" y="269"/>
                    </a:cubicBezTo>
                    <a:cubicBezTo>
                      <a:pt x="345" y="364"/>
                      <a:pt x="240" y="414"/>
                      <a:pt x="145" y="379"/>
                    </a:cubicBezTo>
                    <a:cubicBezTo>
                      <a:pt x="50" y="345"/>
                      <a:pt x="0" y="239"/>
                      <a:pt x="35" y="144"/>
                    </a:cubicBezTo>
                    <a:cubicBezTo>
                      <a:pt x="70" y="49"/>
                      <a:pt x="175" y="0"/>
                      <a:pt x="270" y="34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2700000" scaled="1"/>
              </a:gra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2700000" scaled="1"/>
                  <a:tileRect/>
                </a:gradFill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569228" y="2149348"/>
              <a:ext cx="642904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5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rPr>
                <a:t>5</a:t>
              </a:r>
              <a:endParaRPr lang="zh-CN" altLang="en-US" sz="405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1377392">
            <a:off x="4097308" y="2297100"/>
            <a:ext cx="1153913" cy="813059"/>
            <a:chOff x="3367343" y="2130768"/>
            <a:chExt cx="2149158" cy="1514319"/>
          </a:xfrm>
        </p:grpSpPr>
        <p:sp>
          <p:nvSpPr>
            <p:cNvPr id="32" name="Freeform 9"/>
            <p:cNvSpPr/>
            <p:nvPr/>
          </p:nvSpPr>
          <p:spPr bwMode="auto">
            <a:xfrm>
              <a:off x="3367343" y="2217764"/>
              <a:ext cx="2103438" cy="1331913"/>
            </a:xfrm>
            <a:custGeom>
              <a:avLst/>
              <a:gdLst>
                <a:gd name="T0" fmla="*/ 341 w 558"/>
                <a:gd name="T1" fmla="*/ 0 h 352"/>
                <a:gd name="T2" fmla="*/ 3 w 558"/>
                <a:gd name="T3" fmla="*/ 147 h 352"/>
                <a:gd name="T4" fmla="*/ 338 w 558"/>
                <a:gd name="T5" fmla="*/ 351 h 352"/>
                <a:gd name="T6" fmla="*/ 359 w 558"/>
                <a:gd name="T7" fmla="*/ 352 h 352"/>
                <a:gd name="T8" fmla="*/ 550 w 558"/>
                <a:gd name="T9" fmla="*/ 192 h 352"/>
                <a:gd name="T10" fmla="*/ 368 w 558"/>
                <a:gd name="T11" fmla="*/ 1 h 352"/>
                <a:gd name="T12" fmla="*/ 341 w 558"/>
                <a:gd name="T13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352">
                  <a:moveTo>
                    <a:pt x="341" y="0"/>
                  </a:moveTo>
                  <a:cubicBezTo>
                    <a:pt x="174" y="0"/>
                    <a:pt x="5" y="123"/>
                    <a:pt x="3" y="147"/>
                  </a:cubicBezTo>
                  <a:cubicBezTo>
                    <a:pt x="0" y="185"/>
                    <a:pt x="177" y="337"/>
                    <a:pt x="338" y="351"/>
                  </a:cubicBezTo>
                  <a:cubicBezTo>
                    <a:pt x="345" y="352"/>
                    <a:pt x="352" y="352"/>
                    <a:pt x="359" y="352"/>
                  </a:cubicBezTo>
                  <a:cubicBezTo>
                    <a:pt x="465" y="352"/>
                    <a:pt x="543" y="283"/>
                    <a:pt x="550" y="192"/>
                  </a:cubicBezTo>
                  <a:cubicBezTo>
                    <a:pt x="558" y="96"/>
                    <a:pt x="487" y="11"/>
                    <a:pt x="368" y="1"/>
                  </a:cubicBezTo>
                  <a:cubicBezTo>
                    <a:pt x="359" y="0"/>
                    <a:pt x="350" y="0"/>
                    <a:pt x="341" y="0"/>
                  </a:cubicBezTo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005251" y="2130768"/>
              <a:ext cx="1511250" cy="1514319"/>
            </a:xfrm>
            <a:custGeom>
              <a:avLst/>
              <a:gdLst>
                <a:gd name="T0" fmla="*/ 270 w 414"/>
                <a:gd name="T1" fmla="*/ 34 h 414"/>
                <a:gd name="T2" fmla="*/ 380 w 414"/>
                <a:gd name="T3" fmla="*/ 269 h 414"/>
                <a:gd name="T4" fmla="*/ 145 w 414"/>
                <a:gd name="T5" fmla="*/ 379 h 414"/>
                <a:gd name="T6" fmla="*/ 35 w 414"/>
                <a:gd name="T7" fmla="*/ 144 h 414"/>
                <a:gd name="T8" fmla="*/ 270 w 414"/>
                <a:gd name="T9" fmla="*/ 3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414">
                  <a:moveTo>
                    <a:pt x="270" y="34"/>
                  </a:moveTo>
                  <a:cubicBezTo>
                    <a:pt x="365" y="69"/>
                    <a:pt x="414" y="174"/>
                    <a:pt x="380" y="269"/>
                  </a:cubicBezTo>
                  <a:cubicBezTo>
                    <a:pt x="345" y="364"/>
                    <a:pt x="240" y="414"/>
                    <a:pt x="145" y="379"/>
                  </a:cubicBezTo>
                  <a:cubicBezTo>
                    <a:pt x="50" y="345"/>
                    <a:pt x="0" y="239"/>
                    <a:pt x="35" y="144"/>
                  </a:cubicBezTo>
                  <a:cubicBezTo>
                    <a:pt x="70" y="49"/>
                    <a:pt x="175" y="0"/>
                    <a:pt x="270" y="34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</a:gradFill>
            <a:ln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22225" y="1229995"/>
            <a:ext cx="27412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宿昧平生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了人们的租住意识。人们大多不愿意让陌生人住进自己家里，安全问题，隐私问题，各种问题，一直让房东们望而却步。对客人来讲是一样的。本来一个人出去就不安全，还住在别人家里?房东有歹意怎么办?但世界上总有那么几个喜欢吃螃蟹的家伙，但大家都觉得这个螃蟹不但没毒，还挺好吃的时候，这事就越来越好办了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6655" y="650133"/>
            <a:ext cx="10443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安全性租住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111877" y="1293063"/>
            <a:ext cx="1827423" cy="56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宿昧平生网站相比与其他的传统酒店预定更便宜，预定的方式也更通俗易懂</a:t>
            </a:r>
            <a:endParaRPr lang="en-US" altLang="zh-CN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88272" y="616075"/>
            <a:ext cx="10443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更便宜，更方便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851534" y="3360282"/>
            <a:ext cx="1827423" cy="87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1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宿昧平生网站将会向着多元化发展，不仅是对于民宿的预定，别墅，公寓等多种房屋类型，向着更多元的方向发展。</a:t>
            </a:r>
            <a:endParaRPr lang="zh-CN" altLang="en-US" sz="101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242840" y="2142909"/>
            <a:ext cx="104436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向着多元化发展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655" y="3206643"/>
            <a:ext cx="10443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多样化体验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2225" y="3764280"/>
            <a:ext cx="27412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宿昧平生网站与其他的订酒店网站，有着明显的不同，在宿昧平生网站里，你可以通过分享自己的旅行故事，赚取旅行基金，同时在这里你可以预定的都是民宿，可以体验不同的文化，你同时也可以发布房源，体验不同的生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4" grpId="0"/>
      <p:bldP spid="35" grpId="0"/>
      <p:bldP spid="38" grpId="0"/>
      <p:bldP spid="39" grpId="0"/>
      <p:bldP spid="40" grpId="0"/>
      <p:bldP spid="41" grpId="0"/>
      <p:bldP spid="2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 noChangeArrowheads="1"/>
          </p:cNvSpPr>
          <p:nvPr/>
        </p:nvSpPr>
        <p:spPr bwMode="auto">
          <a:xfrm flipH="1">
            <a:off x="269537" y="281621"/>
            <a:ext cx="508004" cy="334685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99" y="555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5" name="文本框 4"/>
          <p:cNvSpPr txBox="1"/>
          <p:nvPr/>
        </p:nvSpPr>
        <p:spPr>
          <a:xfrm>
            <a:off x="1003748" y="229672"/>
            <a:ext cx="26776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18"/>
          <p:cNvGrpSpPr>
            <a:grpSpLocks noChangeAspect="1"/>
          </p:cNvGrpSpPr>
          <p:nvPr/>
        </p:nvGrpSpPr>
        <p:grpSpPr bwMode="auto">
          <a:xfrm>
            <a:off x="1737227" y="1901167"/>
            <a:ext cx="640814" cy="427211"/>
            <a:chOff x="0" y="0"/>
            <a:chExt cx="576000" cy="385071"/>
          </a:xfrm>
          <a:effectLst>
            <a:glow>
              <a:schemeClr val="bg1"/>
            </a:glow>
          </a:effectLst>
        </p:grpSpPr>
        <p:sp>
          <p:nvSpPr>
            <p:cNvPr id="7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  <p:sp>
          <p:nvSpPr>
            <p:cNvPr id="8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</p:grpSp>
      <p:sp>
        <p:nvSpPr>
          <p:cNvPr id="9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1694395" y="1216439"/>
            <a:ext cx="726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36483" y="2537471"/>
            <a:ext cx="1642302" cy="198120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45"/>
          <p:cNvSpPr txBox="1"/>
          <p:nvPr/>
        </p:nvSpPr>
        <p:spPr>
          <a:xfrm>
            <a:off x="1246032" y="3031607"/>
            <a:ext cx="1623204" cy="140843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本项目采用的技术为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j2ee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框架技术，配合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的界面设计，完成了一系列功能的实现</a:t>
            </a:r>
            <a:endParaRPr lang="zh-CN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236485" y="2944523"/>
            <a:ext cx="163275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8"/>
          <p:cNvGrpSpPr>
            <a:grpSpLocks noChangeAspect="1"/>
          </p:cNvGrpSpPr>
          <p:nvPr/>
        </p:nvGrpSpPr>
        <p:grpSpPr bwMode="auto">
          <a:xfrm>
            <a:off x="4208284" y="1901167"/>
            <a:ext cx="640814" cy="427211"/>
            <a:chOff x="0" y="0"/>
            <a:chExt cx="576000" cy="385071"/>
          </a:xfrm>
          <a:effectLst>
            <a:glow>
              <a:schemeClr val="bg1"/>
            </a:glow>
          </a:effectLst>
        </p:grpSpPr>
        <p:sp>
          <p:nvSpPr>
            <p:cNvPr id="15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  <p:sp>
          <p:nvSpPr>
            <p:cNvPr id="16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</p:grpSp>
      <p:sp>
        <p:nvSpPr>
          <p:cNvPr id="17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4165453" y="1216439"/>
            <a:ext cx="726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707540" y="2537471"/>
            <a:ext cx="1642302" cy="198120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45"/>
          <p:cNvSpPr txBox="1"/>
          <p:nvPr/>
        </p:nvSpPr>
        <p:spPr>
          <a:xfrm>
            <a:off x="3717089" y="3031607"/>
            <a:ext cx="1623204" cy="140970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项目的实现完成，主要难度在于框架的搭建，底层的环境配置，</a:t>
            </a:r>
            <a:endParaRPr lang="zh-CN" altLang="en-US" sz="10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层的搭建，控制层的配置等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707542" y="2944523"/>
            <a:ext cx="163275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8"/>
          <p:cNvGrpSpPr>
            <a:grpSpLocks noChangeAspect="1"/>
          </p:cNvGrpSpPr>
          <p:nvPr/>
        </p:nvGrpSpPr>
        <p:grpSpPr bwMode="auto">
          <a:xfrm>
            <a:off x="6679342" y="1901167"/>
            <a:ext cx="640814" cy="427211"/>
            <a:chOff x="0" y="0"/>
            <a:chExt cx="576000" cy="385071"/>
          </a:xfrm>
          <a:effectLst>
            <a:glow>
              <a:schemeClr val="bg1"/>
            </a:glow>
          </a:effectLst>
        </p:grpSpPr>
        <p:sp>
          <p:nvSpPr>
            <p:cNvPr id="23" name="燕尾形 55"/>
            <p:cNvSpPr>
              <a:spLocks noChangeArrowheads="1"/>
            </p:cNvSpPr>
            <p:nvPr/>
          </p:nvSpPr>
          <p:spPr bwMode="auto">
            <a:xfrm rot="5400000">
              <a:off x="180251" y="-180251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  <p:sp>
          <p:nvSpPr>
            <p:cNvPr id="24" name="燕尾形 56"/>
            <p:cNvSpPr>
              <a:spLocks noChangeArrowheads="1"/>
            </p:cNvSpPr>
            <p:nvPr/>
          </p:nvSpPr>
          <p:spPr bwMode="auto">
            <a:xfrm rot="5400000">
              <a:off x="180251" y="-10678"/>
              <a:ext cx="215498" cy="576000"/>
            </a:xfrm>
            <a:prstGeom prst="chevron">
              <a:avLst>
                <a:gd name="adj" fmla="val 63227"/>
              </a:avLst>
            </a:prstGeom>
            <a:noFill/>
            <a:ln w="12700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350"/>
            </a:p>
          </p:txBody>
        </p:sp>
      </p:grpSp>
      <p:sp>
        <p:nvSpPr>
          <p:cNvPr id="25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6636510" y="1216439"/>
            <a:ext cx="7264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78550" y="2537460"/>
            <a:ext cx="2193925" cy="1981200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45"/>
          <p:cNvSpPr txBox="1"/>
          <p:nvPr/>
        </p:nvSpPr>
        <p:spPr>
          <a:xfrm>
            <a:off x="6197600" y="3031490"/>
            <a:ext cx="2289810" cy="170815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项目预期实现为：用户模块的注册，登录，用户分享故事体验，赚取旅行基金，发布留言，浏览房源。管理员模块的注册，登录，查看订单，管理订单，统计数据，热门推荐等</a:t>
            </a:r>
            <a:endParaRPr lang="zh-CN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9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6207125" y="2919095"/>
            <a:ext cx="2165350" cy="25400"/>
          </a:xfrm>
          <a:prstGeom prst="line">
            <a:avLst/>
          </a:prstGeom>
          <a:ln>
            <a:solidFill>
              <a:schemeClr val="bg1"/>
            </a:solidFill>
          </a:ln>
          <a:effectLst>
            <a:glow>
              <a:srgbClr val="00B0F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0" grpId="0" animBg="1"/>
      <p:bldP spid="17" grpId="0"/>
      <p:bldP spid="18" grpId="0" animBg="1"/>
      <p:bldP spid="25" grpId="0"/>
      <p:bldP spid="26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2357</Words>
  <Application>WPS 演示</Application>
  <PresentationFormat>全屏显示(16:9)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方正清刻本悦宋简体</vt:lpstr>
      <vt:lpstr>方正兰亭粗黑简体</vt:lpstr>
      <vt:lpstr>Calibri</vt:lpstr>
      <vt:lpstr>Impact</vt:lpstr>
      <vt:lpstr>Calibri</vt:lpstr>
      <vt:lpstr>华文细黑</vt:lpstr>
      <vt:lpstr>华文黑体</vt:lpstr>
      <vt:lpstr>Arial Unicode MS</vt:lpstr>
      <vt:lpstr>Calibri Light</vt:lpstr>
      <vt:lpstr>HelveticaNeueLT Pro 35 Th</vt:lpstr>
      <vt:lpstr>黑体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asus</cp:lastModifiedBy>
  <cp:revision>8</cp:revision>
  <dcterms:created xsi:type="dcterms:W3CDTF">2016-11-24T11:02:00Z</dcterms:created>
  <dcterms:modified xsi:type="dcterms:W3CDTF">2018-11-02T01:24:13Z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2052-10.1.0.7566</vt:lpwstr>
  </property>
</Properties>
</file>