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57223-2375-45E9-99A8-1B9EBCDF1F36}" v="372" dt="2024-08-10T18:21:54.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CACHE BANK APP</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Banking and finance made easy and friendly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7D07-15AF-F78F-08B8-317C559FBE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E611B13-17D3-E951-F243-FC2B09868B28}"/>
              </a:ext>
            </a:extLst>
          </p:cNvPr>
          <p:cNvSpPr>
            <a:spLocks noGrp="1"/>
          </p:cNvSpPr>
          <p:nvPr>
            <p:ph idx="1"/>
          </p:nvPr>
        </p:nvSpPr>
        <p:spPr/>
        <p:txBody>
          <a:bodyPr vert="horz" lIns="91440" tIns="45720" rIns="91440" bIns="45720" rtlCol="0" anchor="t">
            <a:normAutofit/>
          </a:bodyPr>
          <a:lstStyle/>
          <a:p>
            <a:r>
              <a:rPr lang="en-US" sz="2000" dirty="0">
                <a:solidFill>
                  <a:srgbClr val="000000"/>
                </a:solidFill>
                <a:latin typeface="Trebuchet MS"/>
              </a:rPr>
              <a:t>Good day, I am </a:t>
            </a:r>
            <a:r>
              <a:rPr lang="en-US" sz="2000" err="1">
                <a:solidFill>
                  <a:srgbClr val="000000"/>
                </a:solidFill>
                <a:latin typeface="Trebuchet MS"/>
              </a:rPr>
              <a:t>imraan</a:t>
            </a:r>
            <a:r>
              <a:rPr lang="en-US" sz="2000" dirty="0">
                <a:solidFill>
                  <a:srgbClr val="000000"/>
                </a:solidFill>
                <a:latin typeface="Trebuchet MS"/>
              </a:rPr>
              <a:t> </a:t>
            </a:r>
            <a:r>
              <a:rPr lang="en-US" sz="2000" err="1">
                <a:solidFill>
                  <a:srgbClr val="000000"/>
                </a:solidFill>
                <a:latin typeface="Trebuchet MS"/>
              </a:rPr>
              <a:t>adams</a:t>
            </a:r>
            <a:r>
              <a:rPr lang="en-US" sz="2000" dirty="0">
                <a:solidFill>
                  <a:srgbClr val="000000"/>
                </a:solidFill>
                <a:latin typeface="Trebuchet MS"/>
              </a:rPr>
              <a:t>, an aspiring software developer. This project is an application called 'Cache Bank'. It is a landing page aimed at, and designed for banking clients for easy </a:t>
            </a:r>
            <a:r>
              <a:rPr lang="en-US" sz="2000" err="1">
                <a:solidFill>
                  <a:srgbClr val="000000"/>
                </a:solidFill>
                <a:latin typeface="Trebuchet MS"/>
              </a:rPr>
              <a:t>acceible</a:t>
            </a:r>
            <a:r>
              <a:rPr lang="en-US" sz="2000" dirty="0">
                <a:solidFill>
                  <a:srgbClr val="000000"/>
                </a:solidFill>
                <a:latin typeface="Trebuchet MS"/>
              </a:rPr>
              <a:t> banking. The objective is to create a </a:t>
            </a:r>
            <a:r>
              <a:rPr lang="en-US" sz="2000" err="1">
                <a:solidFill>
                  <a:srgbClr val="000000"/>
                </a:solidFill>
                <a:latin typeface="Trebuchet MS"/>
              </a:rPr>
              <a:t>seemles</a:t>
            </a:r>
            <a:r>
              <a:rPr lang="en-US" sz="2000" dirty="0">
                <a:solidFill>
                  <a:srgbClr val="000000"/>
                </a:solidFill>
                <a:latin typeface="Trebuchet MS"/>
              </a:rPr>
              <a:t> and user friendly interface wherein clients can manage their personal banking finances, with regards to their specific banking facility. The tech </a:t>
            </a:r>
            <a:r>
              <a:rPr lang="en-US" sz="2000" err="1">
                <a:solidFill>
                  <a:srgbClr val="000000"/>
                </a:solidFill>
                <a:latin typeface="Trebuchet MS"/>
              </a:rPr>
              <a:t>ctack</a:t>
            </a:r>
            <a:r>
              <a:rPr lang="en-US" sz="2000" dirty="0">
                <a:solidFill>
                  <a:srgbClr val="000000"/>
                </a:solidFill>
                <a:latin typeface="Trebuchet MS"/>
              </a:rPr>
              <a:t> used consist of HTML, CSS, </a:t>
            </a:r>
            <a:r>
              <a:rPr lang="en-US" sz="2000" err="1">
                <a:solidFill>
                  <a:srgbClr val="000000"/>
                </a:solidFill>
                <a:latin typeface="Trebuchet MS"/>
              </a:rPr>
              <a:t>javascript</a:t>
            </a:r>
            <a:r>
              <a:rPr lang="en-US" sz="2000" dirty="0">
                <a:solidFill>
                  <a:srgbClr val="000000"/>
                </a:solidFill>
                <a:latin typeface="Trebuchet MS"/>
              </a:rPr>
              <a:t> and tailwind framework. This initial project setup allows for easy </a:t>
            </a:r>
            <a:r>
              <a:rPr lang="en-US" sz="2000" err="1">
                <a:solidFill>
                  <a:srgbClr val="000000"/>
                </a:solidFill>
                <a:latin typeface="Trebuchet MS"/>
              </a:rPr>
              <a:t>accessibilty</a:t>
            </a:r>
            <a:r>
              <a:rPr lang="en-US" sz="2000" dirty="0">
                <a:solidFill>
                  <a:srgbClr val="000000"/>
                </a:solidFill>
                <a:latin typeface="Trebuchet MS"/>
              </a:rPr>
              <a:t>, changes and/or </a:t>
            </a:r>
            <a:r>
              <a:rPr lang="en-US" sz="2000" err="1">
                <a:solidFill>
                  <a:srgbClr val="000000"/>
                </a:solidFill>
                <a:latin typeface="Trebuchet MS"/>
              </a:rPr>
              <a:t>addaptations</a:t>
            </a:r>
            <a:r>
              <a:rPr lang="en-US" sz="2000" dirty="0">
                <a:solidFill>
                  <a:srgbClr val="000000"/>
                </a:solidFill>
                <a:latin typeface="Trebuchet MS"/>
              </a:rPr>
              <a:t> that could be made to allow for easy collaboration between organizations.</a:t>
            </a:r>
          </a:p>
          <a:p>
            <a:endParaRPr lang="en-US" dirty="0"/>
          </a:p>
        </p:txBody>
      </p:sp>
    </p:spTree>
    <p:extLst>
      <p:ext uri="{BB962C8B-B14F-4D97-AF65-F5344CB8AC3E}">
        <p14:creationId xmlns:p14="http://schemas.microsoft.com/office/powerpoint/2010/main" val="56435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9946-5D3D-22C9-C99A-B1EEE42E4FA5}"/>
              </a:ext>
            </a:extLst>
          </p:cNvPr>
          <p:cNvSpPr>
            <a:spLocks noGrp="1"/>
          </p:cNvSpPr>
          <p:nvPr>
            <p:ph type="title"/>
          </p:nvPr>
        </p:nvSpPr>
        <p:spPr>
          <a:xfrm>
            <a:off x="404446" y="130663"/>
            <a:ext cx="10515600" cy="856640"/>
          </a:xfrm>
        </p:spPr>
        <p:txBody>
          <a:bodyPr/>
          <a:lstStyle/>
          <a:p>
            <a:r>
              <a:rPr lang="en-US" dirty="0"/>
              <a:t>Project setup and Responsive Navigation</a:t>
            </a:r>
          </a:p>
        </p:txBody>
      </p:sp>
      <p:sp>
        <p:nvSpPr>
          <p:cNvPr id="3" name="Content Placeholder 2">
            <a:extLst>
              <a:ext uri="{FF2B5EF4-FFF2-40B4-BE49-F238E27FC236}">
                <a16:creationId xmlns:a16="http://schemas.microsoft.com/office/drawing/2014/main" id="{6169EC19-4976-2C23-9BC9-714C994650DF}"/>
              </a:ext>
            </a:extLst>
          </p:cNvPr>
          <p:cNvSpPr>
            <a:spLocks noGrp="1"/>
          </p:cNvSpPr>
          <p:nvPr>
            <p:ph idx="1"/>
          </p:nvPr>
        </p:nvSpPr>
        <p:spPr>
          <a:xfrm>
            <a:off x="228601" y="984417"/>
            <a:ext cx="11746521" cy="4722832"/>
          </a:xfrm>
        </p:spPr>
        <p:txBody>
          <a:bodyPr vert="horz" lIns="91440" tIns="45720" rIns="91440" bIns="45720" rtlCol="0" anchor="t">
            <a:noAutofit/>
          </a:bodyPr>
          <a:lstStyle/>
          <a:p>
            <a:r>
              <a:rPr lang="en-US" sz="2000" dirty="0">
                <a:solidFill>
                  <a:srgbClr val="000000"/>
                </a:solidFill>
                <a:latin typeface="Trebuchet MS"/>
              </a:rPr>
              <a:t>(By focusing on mobile design first, you ensure that your website or app is intuitive and user-friendly. This approach guarantees that users can easily navigate and interact with your site, no matter the device they are using. In turn, this leads to better user engagement, increased website traffic, and a more successful overall design- CHANGE)</a:t>
            </a:r>
          </a:p>
          <a:p>
            <a:r>
              <a:rPr lang="en-US" sz="2000" dirty="0">
                <a:solidFill>
                  <a:srgbClr val="000000"/>
                </a:solidFill>
                <a:latin typeface="Trebuchet MS"/>
              </a:rPr>
              <a:t>-(On the other side of the spectrum, non-semantic elements tell nothing about their content. They are used purely to define the presentation or layout of a page. The most common non-semantic elements are ;&lt;div&gt;&gt; and ;&lt;span&gt;&gt;. They serve as containers for HTML elements and are widely used for styling purposes with CSS or for grouping blocks of code.- CHANGE)</a:t>
            </a:r>
            <a:endParaRPr lang="en-US" sz="2000">
              <a:latin typeface="Trebuchet MS"/>
            </a:endParaRPr>
          </a:p>
          <a:p>
            <a:r>
              <a:rPr lang="en-US" sz="2000" dirty="0">
                <a:solidFill>
                  <a:srgbClr val="000000"/>
                </a:solidFill>
                <a:latin typeface="Trebuchet MS"/>
              </a:rPr>
              <a:t>- The semantics used for html used are </a:t>
            </a:r>
            <a:r>
              <a:rPr lang="en-US" sz="2000" err="1">
                <a:solidFill>
                  <a:srgbClr val="000000"/>
                </a:solidFill>
                <a:latin typeface="Trebuchet MS"/>
              </a:rPr>
              <a:t>are</a:t>
            </a:r>
            <a:r>
              <a:rPr lang="en-US" sz="2000" dirty="0">
                <a:solidFill>
                  <a:srgbClr val="000000"/>
                </a:solidFill>
                <a:latin typeface="Trebuchet MS"/>
              </a:rPr>
              <a:t> </a:t>
            </a:r>
            <a:r>
              <a:rPr lang="en-US" sz="2000" err="1">
                <a:solidFill>
                  <a:srgbClr val="000000"/>
                </a:solidFill>
                <a:latin typeface="Trebuchet MS"/>
              </a:rPr>
              <a:t>headers,body</a:t>
            </a:r>
            <a:r>
              <a:rPr lang="en-US" sz="2000" dirty="0">
                <a:solidFill>
                  <a:srgbClr val="000000"/>
                </a:solidFill>
                <a:latin typeface="Trebuchet MS"/>
              </a:rPr>
              <a:t> and footer. Within these html components we used </a:t>
            </a:r>
            <a:r>
              <a:rPr lang="en-US" sz="2000" err="1">
                <a:solidFill>
                  <a:srgbClr val="000000"/>
                </a:solidFill>
                <a:latin typeface="Trebuchet MS"/>
              </a:rPr>
              <a:t>divs</a:t>
            </a:r>
            <a:r>
              <a:rPr lang="en-US" sz="2000" dirty="0">
                <a:solidFill>
                  <a:srgbClr val="000000"/>
                </a:solidFill>
                <a:latin typeface="Trebuchet MS"/>
              </a:rPr>
              <a:t>. This is for easy layout and structural build of the landing page.</a:t>
            </a:r>
            <a:endParaRPr lang="en-US" sz="1800" dirty="0">
              <a:latin typeface="Consolas"/>
            </a:endParaRPr>
          </a:p>
          <a:p>
            <a:endParaRPr lang="en-US" dirty="0"/>
          </a:p>
        </p:txBody>
      </p:sp>
    </p:spTree>
    <p:extLst>
      <p:ext uri="{BB962C8B-B14F-4D97-AF65-F5344CB8AC3E}">
        <p14:creationId xmlns:p14="http://schemas.microsoft.com/office/powerpoint/2010/main" val="8450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B699-57F6-BB13-BA89-750099931400}"/>
              </a:ext>
            </a:extLst>
          </p:cNvPr>
          <p:cNvSpPr>
            <a:spLocks noGrp="1"/>
          </p:cNvSpPr>
          <p:nvPr>
            <p:ph type="title"/>
          </p:nvPr>
        </p:nvSpPr>
        <p:spPr>
          <a:xfrm>
            <a:off x="838200" y="1710"/>
            <a:ext cx="10515600" cy="903533"/>
          </a:xfrm>
        </p:spPr>
        <p:txBody>
          <a:bodyPr/>
          <a:lstStyle/>
          <a:p>
            <a:r>
              <a:rPr lang="en-US" dirty="0"/>
              <a:t>HERO AND ENDORSMENTS</a:t>
            </a:r>
          </a:p>
        </p:txBody>
      </p:sp>
      <p:sp>
        <p:nvSpPr>
          <p:cNvPr id="3" name="Content Placeholder 2">
            <a:extLst>
              <a:ext uri="{FF2B5EF4-FFF2-40B4-BE49-F238E27FC236}">
                <a16:creationId xmlns:a16="http://schemas.microsoft.com/office/drawing/2014/main" id="{AE40E97F-300D-B8B9-47BF-A10AD98A80A5}"/>
              </a:ext>
            </a:extLst>
          </p:cNvPr>
          <p:cNvSpPr>
            <a:spLocks noGrp="1"/>
          </p:cNvSpPr>
          <p:nvPr>
            <p:ph idx="1"/>
          </p:nvPr>
        </p:nvSpPr>
        <p:spPr>
          <a:xfrm>
            <a:off x="838200" y="899502"/>
            <a:ext cx="10515600" cy="5535368"/>
          </a:xfrm>
        </p:spPr>
        <p:txBody>
          <a:bodyPr vert="horz" lIns="91440" tIns="45720" rIns="91440" bIns="45720" rtlCol="0" anchor="t">
            <a:noAutofit/>
          </a:bodyPr>
          <a:lstStyle/>
          <a:p>
            <a:r>
              <a:rPr lang="en-US" sz="2000" dirty="0">
                <a:latin typeface="Trebuchet MS"/>
                <a:ea typeface="+mn-lt"/>
                <a:cs typeface="+mn-lt"/>
              </a:rPr>
              <a:t>1(Companies can create strong brand personalities for each endorsed brand, making it easier to reach new audiences.</a:t>
            </a:r>
          </a:p>
          <a:p>
            <a:r>
              <a:rPr lang="en-US" sz="2000" dirty="0">
                <a:latin typeface="Trebuchet MS"/>
                <a:ea typeface="+mn-lt"/>
                <a:cs typeface="+mn-lt"/>
              </a:rPr>
              <a:t>Endorsed brands allow strategic portfolio expansion and exploration of different markets.</a:t>
            </a:r>
            <a:endParaRPr lang="en-US" sz="2000">
              <a:latin typeface="Trebuchet MS"/>
            </a:endParaRPr>
          </a:p>
          <a:p>
            <a:r>
              <a:rPr lang="en-US" sz="2000" dirty="0">
                <a:latin typeface="Trebuchet MS"/>
                <a:ea typeface="+mn-lt"/>
                <a:cs typeface="+mn-lt"/>
              </a:rPr>
              <a:t>In summary, endorsed brands provide a way for organizations to leverage existing brand equity while allowing their sub-brands to thrive independently) CHANGE2(in the digital world, a well-crafted Call to Action (CTA) is like a guiding beacon for users, steering them towards making a decision or taking a desired action. Whether it’s signing up for a newsletter, making a purchase, or downloading a resource, CTAs play a pivotal role in enhancing user experience and driving conversions.) CHANGE3Tailwind CSS follows a utility-first approach, which means it provides a comprehensive set of utility classes that you can directly apply to your HTML </a:t>
            </a:r>
            <a:r>
              <a:rPr lang="en-US" sz="2000" dirty="0" err="1">
                <a:latin typeface="Trebuchet MS"/>
                <a:ea typeface="+mn-lt"/>
                <a:cs typeface="+mn-lt"/>
              </a:rPr>
              <a:t>elements.Tailwind</a:t>
            </a:r>
            <a:r>
              <a:rPr lang="en-US" sz="2000" dirty="0">
                <a:latin typeface="Trebuchet MS"/>
                <a:ea typeface="+mn-lt"/>
                <a:cs typeface="+mn-lt"/>
              </a:rPr>
              <a:t> CSS offers utilities for specifying the columns in a grid layout. You can create grids with </a:t>
            </a:r>
            <a:r>
              <a:rPr lang="en-US" sz="2000" dirty="0" err="1">
                <a:latin typeface="Trebuchet MS"/>
                <a:ea typeface="+mn-lt"/>
                <a:cs typeface="+mn-lt"/>
              </a:rPr>
              <a:t>n</a:t>
            </a:r>
            <a:r>
              <a:rPr lang="en-US" sz="2000" dirty="0">
                <a:latin typeface="Trebuchet MS"/>
                <a:ea typeface="+mn-lt"/>
                <a:cs typeface="+mn-lt"/>
              </a:rPr>
              <a:t> equally sized columns using the grid-cols-* </a:t>
            </a:r>
            <a:r>
              <a:rPr lang="en-US" sz="2000" dirty="0" err="1">
                <a:latin typeface="Trebuchet MS"/>
                <a:ea typeface="+mn-lt"/>
                <a:cs typeface="+mn-lt"/>
              </a:rPr>
              <a:t>classes.ailwind</a:t>
            </a:r>
            <a:r>
              <a:rPr lang="en-US" sz="2000" dirty="0">
                <a:latin typeface="Trebuchet MS"/>
                <a:ea typeface="+mn-lt"/>
                <a:cs typeface="+mn-lt"/>
              </a:rPr>
              <a:t> CSS is a fantastic utility-first CSS framework that allows you to create responsive and visually appealing designs with ease. Let’s break down how you can use it for styling and grid layout alignment:(CHANGE)Styling with Tailwind </a:t>
            </a:r>
            <a:r>
              <a:rPr lang="en-US" sz="2000" dirty="0" err="1">
                <a:latin typeface="Trebuchet MS"/>
                <a:ea typeface="+mn-lt"/>
                <a:cs typeface="+mn-lt"/>
              </a:rPr>
              <a:t>CSS:Tailwind</a:t>
            </a:r>
            <a:r>
              <a:rPr lang="en-US" sz="2000" dirty="0">
                <a:latin typeface="Trebuchet MS"/>
                <a:ea typeface="+mn-lt"/>
                <a:cs typeface="+mn-lt"/>
              </a:rPr>
              <a:t> provides a wide range of utility classes that you can directly apply to your HTML elements. These classes handle everything from margins and padding to typography and colors(CHANGE)</a:t>
            </a:r>
            <a:endParaRPr lang="en-US" sz="2000" dirty="0">
              <a:latin typeface="Trebuchet MS"/>
            </a:endParaRPr>
          </a:p>
          <a:p>
            <a:endParaRPr lang="en-US" dirty="0"/>
          </a:p>
        </p:txBody>
      </p:sp>
    </p:spTree>
    <p:extLst>
      <p:ext uri="{BB962C8B-B14F-4D97-AF65-F5344CB8AC3E}">
        <p14:creationId xmlns:p14="http://schemas.microsoft.com/office/powerpoint/2010/main" val="116731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1BE8-09F4-7E79-90B2-E2F4ADC3594B}"/>
              </a:ext>
            </a:extLst>
          </p:cNvPr>
          <p:cNvSpPr>
            <a:spLocks noGrp="1"/>
          </p:cNvSpPr>
          <p:nvPr>
            <p:ph type="title"/>
          </p:nvPr>
        </p:nvSpPr>
        <p:spPr/>
        <p:txBody>
          <a:bodyPr/>
          <a:lstStyle/>
          <a:p>
            <a:r>
              <a:rPr lang="en-US" dirty="0"/>
              <a:t>Component 3 - FEATURES</a:t>
            </a:r>
          </a:p>
        </p:txBody>
      </p:sp>
      <p:sp>
        <p:nvSpPr>
          <p:cNvPr id="3" name="Content Placeholder 2">
            <a:extLst>
              <a:ext uri="{FF2B5EF4-FFF2-40B4-BE49-F238E27FC236}">
                <a16:creationId xmlns:a16="http://schemas.microsoft.com/office/drawing/2014/main" id="{5BAEDA5D-8970-4189-A4BA-AFBDBDB55F63}"/>
              </a:ext>
            </a:extLst>
          </p:cNvPr>
          <p:cNvSpPr>
            <a:spLocks noGrp="1"/>
          </p:cNvSpPr>
          <p:nvPr>
            <p:ph idx="1"/>
          </p:nvPr>
        </p:nvSpPr>
        <p:spPr/>
        <p:txBody>
          <a:bodyPr vert="horz" lIns="91440" tIns="45720" rIns="91440" bIns="45720" rtlCol="0" anchor="t">
            <a:noAutofit/>
          </a:bodyPr>
          <a:lstStyle/>
          <a:p>
            <a:r>
              <a:rPr lang="en-US" sz="2000" dirty="0">
                <a:solidFill>
                  <a:srgbClr val="000000"/>
                </a:solidFill>
                <a:latin typeface="Trebuchet MS"/>
              </a:rPr>
              <a:t>- use CSS Flexbox and Grid to create a responsive features section that adapts to different screen sizes.</a:t>
            </a:r>
          </a:p>
          <a:p>
            <a:r>
              <a:rPr lang="en-US" sz="2000" dirty="0">
                <a:solidFill>
                  <a:srgbClr val="000000"/>
                </a:solidFill>
                <a:latin typeface="Trebuchet MS"/>
              </a:rPr>
              <a:t>CSS Flexbox:</a:t>
            </a:r>
            <a:endParaRPr lang="en-US" sz="2000">
              <a:latin typeface="Trebuchet MS"/>
            </a:endParaRPr>
          </a:p>
          <a:p>
            <a:r>
              <a:rPr lang="en-US" sz="2000" dirty="0">
                <a:solidFill>
                  <a:srgbClr val="000000"/>
                </a:solidFill>
                <a:latin typeface="Trebuchet MS"/>
              </a:rPr>
              <a:t>Flexbox is a powerful layout model that allows you to create flexible and responsive designs. Here are some key points for using Flexbox in your features section:</a:t>
            </a:r>
            <a:endParaRPr lang="en-US" sz="2000">
              <a:latin typeface="Trebuchet MS"/>
            </a:endParaRPr>
          </a:p>
          <a:p>
            <a:r>
              <a:rPr lang="en-US" sz="2000" dirty="0">
                <a:solidFill>
                  <a:srgbClr val="000000"/>
                </a:solidFill>
                <a:latin typeface="Trebuchet MS"/>
              </a:rPr>
              <a:t>-ARIA is a specification that defines how we should design interactive features on websites, and describes how to make them accessible. It explains how to tell screen readers what type of feature (e.g. a tab list with multiple tabs) something is, so when screen readers interact with it they can accurately describe it to users.</a:t>
            </a:r>
            <a:endParaRPr lang="en-US" sz="2000" dirty="0">
              <a:latin typeface="Trebuchet MS"/>
            </a:endParaRPr>
          </a:p>
          <a:p>
            <a:endParaRPr lang="en-US" dirty="0"/>
          </a:p>
        </p:txBody>
      </p:sp>
    </p:spTree>
    <p:extLst>
      <p:ext uri="{BB962C8B-B14F-4D97-AF65-F5344CB8AC3E}">
        <p14:creationId xmlns:p14="http://schemas.microsoft.com/office/powerpoint/2010/main" val="163927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F1950-E5EB-4530-1BC2-536F7AAC2DC5}"/>
              </a:ext>
            </a:extLst>
          </p:cNvPr>
          <p:cNvSpPr>
            <a:spLocks noGrp="1"/>
          </p:cNvSpPr>
          <p:nvPr>
            <p:ph idx="1"/>
          </p:nvPr>
        </p:nvSpPr>
        <p:spPr/>
        <p:txBody>
          <a:bodyPr vert="horz" lIns="91440" tIns="45720" rIns="91440" bIns="45720" rtlCol="0" anchor="t">
            <a:noAutofit/>
          </a:bodyPr>
          <a:lstStyle/>
          <a:p>
            <a:r>
              <a:rPr lang="en-US" sz="2000" dirty="0">
                <a:latin typeface="Trebuchet MS"/>
                <a:ea typeface="+mn-lt"/>
                <a:cs typeface="+mn-lt"/>
              </a:rPr>
              <a:t>- When designing a “Getting Started” section to guide users on engaging with </a:t>
            </a:r>
            <a:r>
              <a:rPr lang="en-US" sz="2000" dirty="0" err="1">
                <a:latin typeface="Trebuchet MS"/>
                <a:ea typeface="+mn-lt"/>
                <a:cs typeface="+mn-lt"/>
              </a:rPr>
              <a:t>services,Embed</a:t>
            </a:r>
            <a:r>
              <a:rPr lang="en-US" sz="2000" dirty="0">
                <a:latin typeface="Trebuchet MS"/>
                <a:ea typeface="+mn-lt"/>
                <a:cs typeface="+mn-lt"/>
              </a:rPr>
              <a:t> in-app user guides within your software application. These guides provide contextual assistance, instructions, and interactive tutorials to help users understand and navigate the application </a:t>
            </a:r>
            <a:r>
              <a:rPr lang="en-US" sz="2000" dirty="0" err="1">
                <a:latin typeface="Trebuchet MS"/>
                <a:ea typeface="+mn-lt"/>
                <a:cs typeface="+mn-lt"/>
              </a:rPr>
              <a:t>effectively.Help</a:t>
            </a:r>
            <a:r>
              <a:rPr lang="en-US" sz="2000" dirty="0">
                <a:latin typeface="Trebuchet MS"/>
                <a:ea typeface="+mn-lt"/>
                <a:cs typeface="+mn-lt"/>
              </a:rPr>
              <a:t> users complete essential administrative tasks (e.g., account registration).</a:t>
            </a:r>
          </a:p>
          <a:p>
            <a:r>
              <a:rPr lang="en-US" sz="2000" dirty="0">
                <a:latin typeface="Trebuchet MS"/>
                <a:ea typeface="+mn-lt"/>
                <a:cs typeface="+mn-lt"/>
              </a:rPr>
              <a:t>Teach users how to navigate the tool’s interface and use basic </a:t>
            </a:r>
            <a:r>
              <a:rPr lang="en-US" sz="2000" dirty="0" err="1">
                <a:latin typeface="Trebuchet MS"/>
                <a:ea typeface="+mn-lt"/>
                <a:cs typeface="+mn-lt"/>
              </a:rPr>
              <a:t>functions.Remember</a:t>
            </a:r>
            <a:r>
              <a:rPr lang="en-US" sz="2000" dirty="0">
                <a:latin typeface="Trebuchet MS"/>
                <a:ea typeface="+mn-lt"/>
                <a:cs typeface="+mn-lt"/>
              </a:rPr>
              <a:t> that a thorough user guide should include an introduction to the product, core features, step-by-step instructions for setup, and troubleshooting advice for common issues (CHANGE)</a:t>
            </a:r>
          </a:p>
          <a:p>
            <a:r>
              <a:rPr lang="en-US" sz="2000" dirty="0">
                <a:latin typeface="Trebuchet MS"/>
                <a:ea typeface="+mn-lt"/>
                <a:cs typeface="+mn-lt"/>
              </a:rPr>
              <a:t>- Animating statistics counters upon scrolling into view is a great way to engage users and highlight important data. Here are a few approaches you can </a:t>
            </a:r>
            <a:r>
              <a:rPr lang="en-US" sz="2000" dirty="0" err="1">
                <a:latin typeface="Trebuchet MS"/>
                <a:ea typeface="+mn-lt"/>
                <a:cs typeface="+mn-lt"/>
              </a:rPr>
              <a:t>consider:JavaScript</a:t>
            </a:r>
            <a:r>
              <a:rPr lang="en-US" sz="2000" dirty="0">
                <a:latin typeface="Trebuchet MS"/>
                <a:ea typeface="+mn-lt"/>
                <a:cs typeface="+mn-lt"/>
              </a:rPr>
              <a:t>/jQuery </a:t>
            </a:r>
            <a:r>
              <a:rPr lang="en-US" sz="2000" dirty="0" err="1">
                <a:latin typeface="Trebuchet MS"/>
                <a:ea typeface="+mn-lt"/>
                <a:cs typeface="+mn-lt"/>
              </a:rPr>
              <a:t>Approach:You</a:t>
            </a:r>
            <a:r>
              <a:rPr lang="en-US" sz="2000" dirty="0">
                <a:latin typeface="Trebuchet MS"/>
                <a:ea typeface="+mn-lt"/>
                <a:cs typeface="+mn-lt"/>
              </a:rPr>
              <a:t> can use JavaScript or jQuery to create the animation. When the user scrolls to a specific section of the page, trigger the animation for each statistic</a:t>
            </a:r>
          </a:p>
          <a:p>
            <a:endParaRPr lang="en-US" dirty="0"/>
          </a:p>
        </p:txBody>
      </p:sp>
      <p:sp>
        <p:nvSpPr>
          <p:cNvPr id="5" name="Title 4">
            <a:extLst>
              <a:ext uri="{FF2B5EF4-FFF2-40B4-BE49-F238E27FC236}">
                <a16:creationId xmlns:a16="http://schemas.microsoft.com/office/drawing/2014/main" id="{5C3AD383-57F4-4559-11A1-E6748842A0B3}"/>
              </a:ext>
            </a:extLst>
          </p:cNvPr>
          <p:cNvSpPr>
            <a:spLocks noGrp="1"/>
          </p:cNvSpPr>
          <p:nvPr>
            <p:ph type="title"/>
          </p:nvPr>
        </p:nvSpPr>
        <p:spPr/>
        <p:txBody>
          <a:bodyPr/>
          <a:lstStyle/>
          <a:p>
            <a:r>
              <a:rPr lang="en-US" sz="2000" dirty="0">
                <a:latin typeface="Trebuchet MS"/>
              </a:rPr>
              <a:t>COMPONENT 4 – STATS AND GETTING STARTED SECTION</a:t>
            </a:r>
            <a:endParaRPr lang="en-US" dirty="0"/>
          </a:p>
        </p:txBody>
      </p:sp>
    </p:spTree>
    <p:extLst>
      <p:ext uri="{BB962C8B-B14F-4D97-AF65-F5344CB8AC3E}">
        <p14:creationId xmlns:p14="http://schemas.microsoft.com/office/powerpoint/2010/main" val="313634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443A-D26C-B791-601E-9788C6A350FE}"/>
              </a:ext>
            </a:extLst>
          </p:cNvPr>
          <p:cNvSpPr>
            <a:spLocks noGrp="1"/>
          </p:cNvSpPr>
          <p:nvPr>
            <p:ph type="title"/>
          </p:nvPr>
        </p:nvSpPr>
        <p:spPr/>
        <p:txBody>
          <a:bodyPr/>
          <a:lstStyle/>
          <a:p>
            <a:r>
              <a:rPr lang="en-US" sz="2000" dirty="0">
                <a:latin typeface="Trebuchet MS"/>
              </a:rPr>
              <a:t>COMPONENT 5 – CONTACT AND FOOTER</a:t>
            </a:r>
            <a:endParaRPr lang="en-US" dirty="0"/>
          </a:p>
        </p:txBody>
      </p:sp>
      <p:sp>
        <p:nvSpPr>
          <p:cNvPr id="3" name="Content Placeholder 2">
            <a:extLst>
              <a:ext uri="{FF2B5EF4-FFF2-40B4-BE49-F238E27FC236}">
                <a16:creationId xmlns:a16="http://schemas.microsoft.com/office/drawing/2014/main" id="{C7DB91F5-BF5C-1CB6-7D20-09E88BDD7BA8}"/>
              </a:ext>
            </a:extLst>
          </p:cNvPr>
          <p:cNvSpPr>
            <a:spLocks noGrp="1"/>
          </p:cNvSpPr>
          <p:nvPr>
            <p:ph idx="1"/>
          </p:nvPr>
        </p:nvSpPr>
        <p:spPr/>
        <p:txBody>
          <a:bodyPr vert="horz" lIns="91440" tIns="45720" rIns="91440" bIns="45720" rtlCol="0" anchor="t">
            <a:normAutofit fontScale="70000" lnSpcReduction="20000"/>
          </a:bodyPr>
          <a:lstStyle/>
          <a:p>
            <a:pPr marL="0" indent="0">
              <a:lnSpc>
                <a:spcPct val="70000"/>
              </a:lnSpc>
              <a:buNone/>
            </a:pPr>
            <a:r>
              <a:rPr lang="en-US" sz="2000" dirty="0">
                <a:latin typeface="Trebuchet MS"/>
              </a:rPr>
              <a:t>-Content in the Footer:</a:t>
            </a:r>
            <a:endParaRPr lang="en-US" sz="2000">
              <a:latin typeface="Trebuchet MS"/>
            </a:endParaRPr>
          </a:p>
          <a:p>
            <a:pPr marL="0" indent="0">
              <a:lnSpc>
                <a:spcPct val="70000"/>
              </a:lnSpc>
              <a:buNone/>
            </a:pPr>
            <a:r>
              <a:rPr lang="en-US" sz="2000" dirty="0">
                <a:latin typeface="Trebuchet MS"/>
              </a:rPr>
              <a:t>Copyright Notice: Include a copyright notice to protect your content.</a:t>
            </a:r>
            <a:endParaRPr lang="en-US" sz="2000">
              <a:latin typeface="Trebuchet MS"/>
            </a:endParaRPr>
          </a:p>
          <a:p>
            <a:pPr marL="0" indent="0">
              <a:lnSpc>
                <a:spcPct val="70000"/>
              </a:lnSpc>
              <a:buNone/>
            </a:pPr>
            <a:r>
              <a:rPr lang="en-US" sz="2000" dirty="0">
                <a:latin typeface="Trebuchet MS"/>
              </a:rPr>
              <a:t>Privacy Policy Link: Provide a link to your privacy policy.</a:t>
            </a:r>
            <a:endParaRPr lang="en-US" sz="2000">
              <a:latin typeface="Trebuchet MS"/>
            </a:endParaRPr>
          </a:p>
          <a:p>
            <a:pPr marL="0" indent="0">
              <a:lnSpc>
                <a:spcPct val="70000"/>
              </a:lnSpc>
              <a:buNone/>
            </a:pPr>
            <a:r>
              <a:rPr lang="en-US" sz="2000" dirty="0">
                <a:latin typeface="Trebuchet MS"/>
              </a:rPr>
              <a:t>Sitemap: Include a sitemap to help users navigate your site.</a:t>
            </a:r>
            <a:endParaRPr lang="en-US" sz="2000">
              <a:latin typeface="Trebuchet MS"/>
            </a:endParaRPr>
          </a:p>
          <a:p>
            <a:pPr marL="0" indent="0">
              <a:lnSpc>
                <a:spcPct val="70000"/>
              </a:lnSpc>
              <a:buNone/>
            </a:pPr>
            <a:r>
              <a:rPr lang="en-US" sz="2000" dirty="0">
                <a:latin typeface="Trebuchet MS"/>
              </a:rPr>
              <a:t>Logo: Reinforce your brand identity by placing your logo in the footer.</a:t>
            </a:r>
            <a:endParaRPr lang="en-US" sz="2000">
              <a:latin typeface="Trebuchet MS"/>
            </a:endParaRPr>
          </a:p>
          <a:p>
            <a:pPr marL="0" indent="0">
              <a:lnSpc>
                <a:spcPct val="70000"/>
              </a:lnSpc>
              <a:buNone/>
            </a:pPr>
            <a:r>
              <a:rPr lang="en-US" sz="2000" dirty="0">
                <a:latin typeface="Trebuchet MS"/>
              </a:rPr>
              <a:t>Contact Information: Display essential contact details.</a:t>
            </a:r>
            <a:endParaRPr lang="en-US" sz="2000">
              <a:latin typeface="Trebuchet MS"/>
            </a:endParaRPr>
          </a:p>
          <a:p>
            <a:pPr marL="0" indent="0">
              <a:lnSpc>
                <a:spcPct val="70000"/>
              </a:lnSpc>
              <a:buNone/>
            </a:pPr>
            <a:r>
              <a:rPr lang="en-US" sz="2000" dirty="0">
                <a:latin typeface="Trebuchet MS"/>
              </a:rPr>
              <a:t>Social Media Icons: Add links to your social media profiles.</a:t>
            </a:r>
            <a:endParaRPr lang="en-US" sz="2000">
              <a:latin typeface="Trebuchet MS"/>
            </a:endParaRPr>
          </a:p>
          <a:p>
            <a:pPr marL="0" indent="0">
              <a:lnSpc>
                <a:spcPct val="70000"/>
              </a:lnSpc>
              <a:buNone/>
            </a:pPr>
            <a:r>
              <a:rPr lang="en-US" sz="2000" dirty="0">
                <a:latin typeface="Trebuchet MS"/>
              </a:rPr>
              <a:t>Email Sign-up Form: Encourage visitors to subscribe to newsletters or updates.</a:t>
            </a:r>
            <a:endParaRPr lang="en-US" sz="2000">
              <a:latin typeface="Trebuchet MS"/>
            </a:endParaRPr>
          </a:p>
          <a:p>
            <a:pPr marL="0" indent="0">
              <a:lnSpc>
                <a:spcPct val="70000"/>
              </a:lnSpc>
              <a:buNone/>
            </a:pPr>
            <a:r>
              <a:rPr lang="en-US" sz="2000" dirty="0">
                <a:latin typeface="Trebuchet MS"/>
              </a:rPr>
              <a:t>Visual Design:</a:t>
            </a:r>
            <a:endParaRPr lang="en-US" sz="2000">
              <a:latin typeface="Trebuchet MS"/>
            </a:endParaRPr>
          </a:p>
          <a:p>
            <a:pPr marL="0" indent="0">
              <a:lnSpc>
                <a:spcPct val="70000"/>
              </a:lnSpc>
              <a:buNone/>
            </a:pPr>
            <a:r>
              <a:rPr lang="en-US" sz="2000" dirty="0">
                <a:latin typeface="Trebuchet MS"/>
              </a:rPr>
              <a:t>Consistency: Ensure your footer aligns with your overall site design and branding.</a:t>
            </a:r>
            <a:endParaRPr lang="en-US" sz="2000">
              <a:latin typeface="Trebuchet MS"/>
            </a:endParaRPr>
          </a:p>
          <a:p>
            <a:pPr marL="0" indent="0">
              <a:lnSpc>
                <a:spcPct val="70000"/>
              </a:lnSpc>
              <a:buNone/>
            </a:pPr>
            <a:r>
              <a:rPr lang="en-US" sz="2000" dirty="0">
                <a:latin typeface="Trebuchet MS"/>
              </a:rPr>
              <a:t>Typography and Colors: Use fonts and colors that match your site’s aesthetics.</a:t>
            </a:r>
            <a:endParaRPr lang="en-US" sz="2000">
              <a:latin typeface="Trebuchet MS"/>
            </a:endParaRPr>
          </a:p>
          <a:p>
            <a:pPr marL="0" indent="0">
              <a:lnSpc>
                <a:spcPct val="70000"/>
              </a:lnSpc>
              <a:buNone/>
            </a:pPr>
            <a:r>
              <a:rPr lang="en-US" sz="2000" dirty="0">
                <a:latin typeface="Trebuchet MS"/>
              </a:rPr>
              <a:t>Layout: Choose a layout that complements your website’s overall design12.</a:t>
            </a:r>
            <a:endParaRPr lang="en-US" sz="2000">
              <a:latin typeface="Trebuchet MS"/>
            </a:endParaRPr>
          </a:p>
          <a:p>
            <a:pPr marL="0" indent="0">
              <a:lnSpc>
                <a:spcPct val="70000"/>
              </a:lnSpc>
              <a:buNone/>
            </a:pPr>
            <a:r>
              <a:rPr lang="en-US" sz="2000" dirty="0">
                <a:latin typeface="Trebuchet MS"/>
              </a:rPr>
              <a:t>Mobile-Friendly Design:</a:t>
            </a:r>
            <a:endParaRPr lang="en-US" sz="2000">
              <a:latin typeface="Trebuchet MS"/>
            </a:endParaRPr>
          </a:p>
          <a:p>
            <a:pPr marL="0" indent="0">
              <a:lnSpc>
                <a:spcPct val="70000"/>
              </a:lnSpc>
              <a:buNone/>
            </a:pPr>
            <a:r>
              <a:rPr lang="en-US" sz="2000" dirty="0">
                <a:latin typeface="Trebuchet MS"/>
              </a:rPr>
              <a:t>Prioritize mobile responsiveness, as many users access websites on smartphones and tablets.</a:t>
            </a:r>
            <a:endParaRPr lang="en-US" sz="2000">
              <a:latin typeface="Trebuchet MS"/>
            </a:endParaRPr>
          </a:p>
          <a:p>
            <a:pPr marL="0" indent="0">
              <a:lnSpc>
                <a:spcPct val="70000"/>
              </a:lnSpc>
              <a:buNone/>
            </a:pPr>
            <a:r>
              <a:rPr lang="en-US" sz="2000" dirty="0">
                <a:latin typeface="Trebuchet MS"/>
              </a:rPr>
              <a:t>Optimize font sizes and spacing for smaller screens.</a:t>
            </a:r>
            <a:endParaRPr lang="en-US" sz="2000">
              <a:latin typeface="Trebuchet MS"/>
            </a:endParaRPr>
          </a:p>
          <a:p>
            <a:pPr marL="0" indent="0">
              <a:lnSpc>
                <a:spcPct val="70000"/>
              </a:lnSpc>
              <a:buNone/>
            </a:pPr>
            <a:r>
              <a:rPr lang="en-US" sz="2000" dirty="0">
                <a:latin typeface="Trebuchet MS"/>
              </a:rPr>
              <a:t>SEO Considerations:</a:t>
            </a:r>
            <a:endParaRPr lang="en-US" sz="2000">
              <a:latin typeface="Trebuchet MS"/>
            </a:endParaRPr>
          </a:p>
          <a:p>
            <a:pPr marL="0" indent="0">
              <a:lnSpc>
                <a:spcPct val="70000"/>
              </a:lnSpc>
              <a:buNone/>
            </a:pPr>
            <a:r>
              <a:rPr lang="en-US" sz="2000" dirty="0">
                <a:latin typeface="Trebuchet MS"/>
              </a:rPr>
              <a:t>Include links to key pages within your website to aid link distribution and improve search engine rankings.</a:t>
            </a:r>
            <a:endParaRPr lang="en-US" sz="2000">
              <a:latin typeface="Trebuchet MS"/>
            </a:endParaRPr>
          </a:p>
          <a:p>
            <a:pPr marL="0" indent="0">
              <a:lnSpc>
                <a:spcPct val="70000"/>
              </a:lnSpc>
              <a:buNone/>
            </a:pPr>
            <a:r>
              <a:rPr lang="en-US" sz="2000" dirty="0">
                <a:latin typeface="Trebuchet MS"/>
              </a:rPr>
              <a:t>Use descriptive anchor text for footer links</a:t>
            </a:r>
          </a:p>
          <a:p>
            <a:pPr marL="0" indent="0">
              <a:buNone/>
            </a:pPr>
            <a:endParaRPr lang="en-US" dirty="0"/>
          </a:p>
          <a:p>
            <a:pPr>
              <a:lnSpc>
                <a:spcPct val="70000"/>
              </a:lnSpc>
            </a:pPr>
            <a:endParaRPr lang="en-US" dirty="0"/>
          </a:p>
          <a:p>
            <a:endParaRPr lang="en-US" dirty="0"/>
          </a:p>
          <a:p>
            <a:endParaRPr lang="en-US" dirty="0"/>
          </a:p>
        </p:txBody>
      </p:sp>
    </p:spTree>
    <p:extLst>
      <p:ext uri="{BB962C8B-B14F-4D97-AF65-F5344CB8AC3E}">
        <p14:creationId xmlns:p14="http://schemas.microsoft.com/office/powerpoint/2010/main" val="118753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200C-433C-1F4B-7A9F-E3F8D0C87A5D}"/>
              </a:ext>
            </a:extLst>
          </p:cNvPr>
          <p:cNvSpPr>
            <a:spLocks noGrp="1"/>
          </p:cNvSpPr>
          <p:nvPr>
            <p:ph type="title"/>
          </p:nvPr>
        </p:nvSpPr>
        <p:spPr/>
        <p:txBody>
          <a:bodyPr/>
          <a:lstStyle/>
          <a:p>
            <a:r>
              <a:rPr lang="en-US" sz="2000" dirty="0">
                <a:latin typeface="Trebuchet MS"/>
              </a:rPr>
              <a:t>CONCLUSION</a:t>
            </a:r>
            <a:endParaRPr lang="en-US" dirty="0"/>
          </a:p>
        </p:txBody>
      </p:sp>
      <p:sp>
        <p:nvSpPr>
          <p:cNvPr id="3" name="Content Placeholder 2">
            <a:extLst>
              <a:ext uri="{FF2B5EF4-FFF2-40B4-BE49-F238E27FC236}">
                <a16:creationId xmlns:a16="http://schemas.microsoft.com/office/drawing/2014/main" id="{A81332AF-A1C6-9055-7AB2-8158E4E16AC8}"/>
              </a:ext>
            </a:extLst>
          </p:cNvPr>
          <p:cNvSpPr>
            <a:spLocks noGrp="1"/>
          </p:cNvSpPr>
          <p:nvPr>
            <p:ph idx="1"/>
          </p:nvPr>
        </p:nvSpPr>
        <p:spPr/>
        <p:txBody>
          <a:bodyPr vert="horz" lIns="91440" tIns="45720" rIns="91440" bIns="45720" rtlCol="0" anchor="t">
            <a:normAutofit/>
          </a:bodyPr>
          <a:lstStyle/>
          <a:p>
            <a:r>
              <a:rPr lang="en-US" sz="2000" dirty="0">
                <a:solidFill>
                  <a:srgbClr val="000000"/>
                </a:solidFill>
                <a:latin typeface="Trebuchet MS"/>
              </a:rPr>
              <a:t>Talking Points:</a:t>
            </a:r>
          </a:p>
          <a:p>
            <a:r>
              <a:rPr lang="en-US" sz="2000">
                <a:solidFill>
                  <a:srgbClr val="000000"/>
                </a:solidFill>
                <a:latin typeface="Trebuchet MS"/>
              </a:rPr>
              <a:t>Reflect on the project's objectives and how they were achieved through each component.</a:t>
            </a:r>
            <a:endParaRPr lang="en-US" sz="2000">
              <a:latin typeface="Trebuchet MS"/>
            </a:endParaRPr>
          </a:p>
          <a:p>
            <a:r>
              <a:rPr lang="en-US" sz="2000" dirty="0">
                <a:solidFill>
                  <a:srgbClr val="000000"/>
                </a:solidFill>
                <a:latin typeface="Trebuchet MS"/>
              </a:rPr>
              <a:t>Reflect on the technical skills and knowledge gained through working on the project.</a:t>
            </a:r>
            <a:endParaRPr lang="en-US" sz="2000" dirty="0">
              <a:latin typeface="Trebuchet MS"/>
            </a:endParaRPr>
          </a:p>
          <a:p>
            <a:endParaRPr lang="en-US" dirty="0"/>
          </a:p>
        </p:txBody>
      </p:sp>
    </p:spTree>
    <p:extLst>
      <p:ext uri="{BB962C8B-B14F-4D97-AF65-F5344CB8AC3E}">
        <p14:creationId xmlns:p14="http://schemas.microsoft.com/office/powerpoint/2010/main" val="2226922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CACHE BANK APP</vt:lpstr>
      <vt:lpstr>INTRODUCTION</vt:lpstr>
      <vt:lpstr>Project setup and Responsive Navigation</vt:lpstr>
      <vt:lpstr>HERO AND ENDORSMENTS</vt:lpstr>
      <vt:lpstr>Component 3 - FEATURES</vt:lpstr>
      <vt:lpstr>COMPONENT 4 – STATS AND GETTING STARTED SECTION</vt:lpstr>
      <vt:lpstr>COMPONENT 5 – CONTACT AND FOOTER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cp:revision>
  <dcterms:created xsi:type="dcterms:W3CDTF">2024-08-07T12:13:13Z</dcterms:created>
  <dcterms:modified xsi:type="dcterms:W3CDTF">2024-08-10T18:25:23Z</dcterms:modified>
</cp:coreProperties>
</file>