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sldIdLst>
    <p:sldId id="266" r:id="rId5"/>
    <p:sldId id="273"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YCHRONAKIS, ANDREW" initials="PA" lastIdx="2" clrIdx="0">
    <p:extLst>
      <p:ext uri="{19B8F6BF-5375-455C-9EA6-DF929625EA0E}">
        <p15:presenceInfo xmlns:p15="http://schemas.microsoft.com/office/powerpoint/2012/main" userId="S-1-5-21-597545548-1168997572-679101248-1782251" providerId="AD"/>
      </p:ext>
    </p:extLst>
  </p:cmAuthor>
  <p:cmAuthor id="2" name="Caroline Keef" initials="CK" lastIdx="3" clrIdx="1">
    <p:extLst>
      <p:ext uri="{19B8F6BF-5375-455C-9EA6-DF929625EA0E}">
        <p15:presenceInfo xmlns:p15="http://schemas.microsoft.com/office/powerpoint/2012/main" userId="S::caroline.keef@england.nhs.uk::d68a7f72-d6e4-48be-a10e-d2b232aee4f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varScale="1">
        <p:scale>
          <a:sx n="62" d="100"/>
          <a:sy n="62" d="100"/>
        </p:scale>
        <p:origin x="976"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ED6EC-7C52-438D-887E-7972DF07C0FE}" type="datetimeFigureOut">
              <a:rPr lang="en-GB" smtClean="0"/>
              <a:t>24/08/2021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07EED-5940-4884-931F-9400A70F9953}" type="slidenum">
              <a:rPr lang="en-GB" smtClean="0"/>
              <a:t>‹#›</a:t>
            </a:fld>
            <a:endParaRPr lang="en-GB"/>
          </a:p>
        </p:txBody>
      </p:sp>
    </p:spTree>
    <p:extLst>
      <p:ext uri="{BB962C8B-B14F-4D97-AF65-F5344CB8AC3E}">
        <p14:creationId xmlns:p14="http://schemas.microsoft.com/office/powerpoint/2010/main" val="20802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8E90-F652-4B40-BD0B-1F8BC7EBCD06}"/>
              </a:ext>
            </a:extLst>
          </p:cNvPr>
          <p:cNvSpPr>
            <a:spLocks noGrp="1"/>
          </p:cNvSpPr>
          <p:nvPr>
            <p:ph type="ctrTitle"/>
          </p:nvPr>
        </p:nvSpPr>
        <p:spPr>
          <a:xfrm>
            <a:off x="854765" y="4209426"/>
            <a:ext cx="9144000" cy="601111"/>
          </a:xfrm>
        </p:spPr>
        <p:txBody>
          <a:bodyPr anchor="b">
            <a:normAutofit/>
          </a:bodyPr>
          <a:lstStyle>
            <a:lvl1pPr algn="l">
              <a:defRPr sz="360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61F7CE30-6632-4A18-9007-59691A06EF81}"/>
              </a:ext>
            </a:extLst>
          </p:cNvPr>
          <p:cNvSpPr>
            <a:spLocks noGrp="1"/>
          </p:cNvSpPr>
          <p:nvPr>
            <p:ph type="subTitle" idx="1"/>
          </p:nvPr>
        </p:nvSpPr>
        <p:spPr>
          <a:xfrm>
            <a:off x="854765" y="4843667"/>
            <a:ext cx="9144000" cy="466379"/>
          </a:xfrm>
        </p:spPr>
        <p:txBody>
          <a:bodyPr>
            <a:normAutofit/>
          </a:bodyPr>
          <a:lstStyle>
            <a:lvl1pPr marL="0" indent="0" algn="l">
              <a:buNone/>
              <a:defRPr sz="1800">
                <a:solidFill>
                  <a:srgbClr val="005EB8"/>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7" name="Picture 6" descr="A picture containing clipart&#10;&#10;Description generated with very high confidence">
            <a:extLst>
              <a:ext uri="{FF2B5EF4-FFF2-40B4-BE49-F238E27FC236}">
                <a16:creationId xmlns:a16="http://schemas.microsoft.com/office/drawing/2014/main" id="{18E0D45E-0B97-4E29-8499-AB2B710EB4A3}"/>
              </a:ext>
            </a:extLst>
          </p:cNvPr>
          <p:cNvPicPr>
            <a:picLocks noChangeAspect="1"/>
          </p:cNvPicPr>
          <p:nvPr userDrawn="1"/>
        </p:nvPicPr>
        <p:blipFill>
          <a:blip r:embed="rId2"/>
          <a:stretch>
            <a:fillRect/>
          </a:stretch>
        </p:blipFill>
        <p:spPr>
          <a:xfrm>
            <a:off x="10535749" y="365910"/>
            <a:ext cx="1308943" cy="528611"/>
          </a:xfrm>
          <a:prstGeom prst="rect">
            <a:avLst/>
          </a:prstGeom>
        </p:spPr>
      </p:pic>
      <p:sp>
        <p:nvSpPr>
          <p:cNvPr id="8" name="Text Box 4">
            <a:extLst>
              <a:ext uri="{FF2B5EF4-FFF2-40B4-BE49-F238E27FC236}">
                <a16:creationId xmlns:a16="http://schemas.microsoft.com/office/drawing/2014/main" id="{A426801C-6EF1-44D5-BB49-CF9B1BD26219}"/>
              </a:ext>
            </a:extLst>
          </p:cNvPr>
          <p:cNvSpPr txBox="1"/>
          <p:nvPr userDrawn="1"/>
        </p:nvSpPr>
        <p:spPr>
          <a:xfrm>
            <a:off x="4099560" y="5714168"/>
            <a:ext cx="3992880" cy="406400"/>
          </a:xfrm>
          <a:prstGeom prst="rect">
            <a:avLst/>
          </a:prstGeom>
          <a:solidFill>
            <a:schemeClr val="lt1"/>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a:spcAft>
                <a:spcPts val="0"/>
              </a:spcAft>
            </a:pPr>
            <a:r>
              <a:rPr lang="en-GB" sz="1800">
                <a:effectLst/>
                <a:latin typeface="Arial" panose="020B0604020202020204" pitchFamily="34" charset="0"/>
                <a:ea typeface="Calibri" panose="020F0502020204030204" pitchFamily="34" charset="0"/>
                <a:cs typeface="Times New Roman" panose="02020603050405020304" pitchFamily="18" charset="0"/>
              </a:rPr>
              <a:t>NHS England and NHS Improvement</a:t>
            </a:r>
            <a:endParaRPr lang="en-GB" sz="1200">
              <a:effectLst/>
              <a:latin typeface="Arial" panose="020B0604020202020204" pitchFamily="34" charset="0"/>
              <a:ea typeface="Calibri" panose="020F0502020204030204" pitchFamily="34" charset="0"/>
              <a:cs typeface="Times New Roman" panose="02020603050405020304" pitchFamily="18" charset="0"/>
            </a:endParaRPr>
          </a:p>
        </p:txBody>
      </p:sp>
      <p:pic>
        <p:nvPicPr>
          <p:cNvPr id="9" name="Content Placeholder 16">
            <a:extLst>
              <a:ext uri="{FF2B5EF4-FFF2-40B4-BE49-F238E27FC236}">
                <a16:creationId xmlns:a16="http://schemas.microsoft.com/office/drawing/2014/main" id="{2E504B7B-6AD1-45D7-8AE3-FA3C863D3A2A}"/>
              </a:ext>
            </a:extLst>
          </p:cNvPr>
          <p:cNvPicPr>
            <a:picLocks noChangeAspect="1"/>
          </p:cNvPicPr>
          <p:nvPr userDrawn="1"/>
        </p:nvPicPr>
        <p:blipFill>
          <a:blip r:embed="rId3"/>
          <a:stretch>
            <a:fillRect/>
          </a:stretch>
        </p:blipFill>
        <p:spPr>
          <a:xfrm>
            <a:off x="0" y="6213677"/>
            <a:ext cx="12211879" cy="413293"/>
          </a:xfrm>
          <a:prstGeom prst="rect">
            <a:avLst/>
          </a:prstGeom>
        </p:spPr>
      </p:pic>
    </p:spTree>
    <p:extLst>
      <p:ext uri="{BB962C8B-B14F-4D97-AF65-F5344CB8AC3E}">
        <p14:creationId xmlns:p14="http://schemas.microsoft.com/office/powerpoint/2010/main" val="132190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CB08CE-B749-4A34-8E38-256DAB23FDA3}"/>
              </a:ext>
            </a:extLst>
          </p:cNvPr>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12" name="Title 10">
            <a:extLst>
              <a:ext uri="{FF2B5EF4-FFF2-40B4-BE49-F238E27FC236}">
                <a16:creationId xmlns:a16="http://schemas.microsoft.com/office/drawing/2014/main" id="{22B34758-9E88-47CF-97D6-6500D97D9E41}"/>
              </a:ext>
            </a:extLst>
          </p:cNvPr>
          <p:cNvSpPr>
            <a:spLocks noGrp="1"/>
          </p:cNvSpPr>
          <p:nvPr>
            <p:ph type="title"/>
          </p:nvPr>
        </p:nvSpPr>
        <p:spPr>
          <a:xfrm>
            <a:off x="781877" y="1037979"/>
            <a:ext cx="10641498"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
        <p:nvSpPr>
          <p:cNvPr id="13" name="Content Placeholder 9">
            <a:extLst>
              <a:ext uri="{FF2B5EF4-FFF2-40B4-BE49-F238E27FC236}">
                <a16:creationId xmlns:a16="http://schemas.microsoft.com/office/drawing/2014/main" id="{34C2919C-3AD4-436F-A0CC-4F48C43AA521}"/>
              </a:ext>
            </a:extLst>
          </p:cNvPr>
          <p:cNvSpPr>
            <a:spLocks noGrp="1"/>
          </p:cNvSpPr>
          <p:nvPr>
            <p:ph sz="quarter" idx="10"/>
          </p:nvPr>
        </p:nvSpPr>
        <p:spPr>
          <a:xfrm>
            <a:off x="781878" y="1833143"/>
            <a:ext cx="10641498"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descr="A picture containing clipart&#10;&#10;Description generated with very high confidence">
            <a:extLst>
              <a:ext uri="{FF2B5EF4-FFF2-40B4-BE49-F238E27FC236}">
                <a16:creationId xmlns:a16="http://schemas.microsoft.com/office/drawing/2014/main" id="{284323AA-9573-44A2-B321-13F3CEFFCC69}"/>
              </a:ext>
            </a:extLst>
          </p:cNvPr>
          <p:cNvPicPr>
            <a:picLocks noChangeAspect="1"/>
          </p:cNvPicPr>
          <p:nvPr userDrawn="1"/>
        </p:nvPicPr>
        <p:blipFill>
          <a:blip r:embed="rId2"/>
          <a:stretch>
            <a:fillRect/>
          </a:stretch>
        </p:blipFill>
        <p:spPr>
          <a:xfrm>
            <a:off x="10535749" y="365910"/>
            <a:ext cx="1308943" cy="528611"/>
          </a:xfrm>
          <a:prstGeom prst="rect">
            <a:avLst/>
          </a:prstGeom>
        </p:spPr>
      </p:pic>
      <p:sp>
        <p:nvSpPr>
          <p:cNvPr id="15" name="Footer Placeholder 2">
            <a:extLst>
              <a:ext uri="{FF2B5EF4-FFF2-40B4-BE49-F238E27FC236}">
                <a16:creationId xmlns:a16="http://schemas.microsoft.com/office/drawing/2014/main" id="{5AB091A9-979F-438D-A004-40CFB3EAC3A7}"/>
              </a:ext>
            </a:extLst>
          </p:cNvPr>
          <p:cNvSpPr>
            <a:spLocks noGrp="1"/>
          </p:cNvSpPr>
          <p:nvPr>
            <p:ph type="ftr" sz="quarter" idx="3"/>
          </p:nvPr>
        </p:nvSpPr>
        <p:spPr>
          <a:xfrm>
            <a:off x="690676" y="6333439"/>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a:t>Presentation title</a:t>
            </a:r>
          </a:p>
        </p:txBody>
      </p:sp>
    </p:spTree>
    <p:extLst>
      <p:ext uri="{BB962C8B-B14F-4D97-AF65-F5344CB8AC3E}">
        <p14:creationId xmlns:p14="http://schemas.microsoft.com/office/powerpoint/2010/main" val="18084007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963A1-AC6C-45E8-9A5E-5724DC43F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06ACFE-E4D6-411B-9ADC-FFC9D7DBB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DBF1BF-AB6C-4EA7-A16A-0C6C9EFA1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D3CFA-4DDC-43FC-968A-540737FDA836}" type="datetimeFigureOut">
              <a:rPr lang="en-GB" smtClean="0"/>
              <a:t>24/08/2021</a:t>
            </a:fld>
            <a:endParaRPr lang="en-GB"/>
          </a:p>
        </p:txBody>
      </p:sp>
      <p:sp>
        <p:nvSpPr>
          <p:cNvPr id="5" name="Footer Placeholder 4">
            <a:extLst>
              <a:ext uri="{FF2B5EF4-FFF2-40B4-BE49-F238E27FC236}">
                <a16:creationId xmlns:a16="http://schemas.microsoft.com/office/drawing/2014/main" id="{6F1E0E1F-777F-42FA-A4A2-320208497D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91CC28B-BDF3-45C3-92FF-6562C624C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FC886-343C-4B72-AFE6-F0497CBE7873}" type="slidenum">
              <a:rPr lang="en-GB" smtClean="0"/>
              <a:t>‹#›</a:t>
            </a:fld>
            <a:endParaRPr lang="en-GB"/>
          </a:p>
        </p:txBody>
      </p:sp>
    </p:spTree>
    <p:extLst>
      <p:ext uri="{BB962C8B-B14F-4D97-AF65-F5344CB8AC3E}">
        <p14:creationId xmlns:p14="http://schemas.microsoft.com/office/powerpoint/2010/main" val="20363062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3539" y="3764665"/>
            <a:ext cx="7886700" cy="689541"/>
          </a:xfrm>
        </p:spPr>
        <p:txBody>
          <a:bodyPr>
            <a:normAutofit/>
          </a:bodyPr>
          <a:lstStyle/>
          <a:p>
            <a:r>
              <a:rPr lang="en-GB"/>
              <a:t>Dental data pack</a:t>
            </a:r>
          </a:p>
        </p:txBody>
      </p:sp>
      <p:sp>
        <p:nvSpPr>
          <p:cNvPr id="3" name="Subtitle 2"/>
          <p:cNvSpPr>
            <a:spLocks noGrp="1"/>
          </p:cNvSpPr>
          <p:nvPr>
            <p:ph type="subTitle" idx="1"/>
          </p:nvPr>
        </p:nvSpPr>
        <p:spPr>
          <a:xfrm>
            <a:off x="1973539" y="4469130"/>
            <a:ext cx="6858000" cy="473244"/>
          </a:xfrm>
        </p:spPr>
        <p:txBody>
          <a:bodyPr vert="horz" lIns="91440" tIns="45720" rIns="91440" bIns="45720" rtlCol="0" anchor="t">
            <a:normAutofit/>
          </a:bodyPr>
          <a:lstStyle/>
          <a:p>
            <a:r>
              <a:rPr lang="en-GB">
                <a:latin typeface="Arial"/>
                <a:cs typeface="Arial"/>
              </a:rPr>
              <a:t>July 2021</a:t>
            </a:r>
          </a:p>
        </p:txBody>
      </p:sp>
    </p:spTree>
    <p:extLst>
      <p:ext uri="{BB962C8B-B14F-4D97-AF65-F5344CB8AC3E}">
        <p14:creationId xmlns:p14="http://schemas.microsoft.com/office/powerpoint/2010/main" val="314411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1437-E1D7-4034-8249-7C3B4C69B8E1}"/>
              </a:ext>
            </a:extLst>
          </p:cNvPr>
          <p:cNvSpPr>
            <a:spLocks noGrp="1"/>
          </p:cNvSpPr>
          <p:nvPr>
            <p:ph type="title"/>
          </p:nvPr>
        </p:nvSpPr>
        <p:spPr/>
        <p:txBody>
          <a:bodyPr/>
          <a:lstStyle/>
          <a:p>
            <a:r>
              <a:rPr lang="en-GB"/>
              <a:t>Calendar data explanation </a:t>
            </a:r>
          </a:p>
        </p:txBody>
      </p:sp>
      <p:sp>
        <p:nvSpPr>
          <p:cNvPr id="3" name="Content Placeholder 2">
            <a:extLst>
              <a:ext uri="{FF2B5EF4-FFF2-40B4-BE49-F238E27FC236}">
                <a16:creationId xmlns:a16="http://schemas.microsoft.com/office/drawing/2014/main" id="{0E1037FA-0AE5-4F2C-96F0-7E05C6A13B48}"/>
              </a:ext>
            </a:extLst>
          </p:cNvPr>
          <p:cNvSpPr>
            <a:spLocks noGrp="1"/>
          </p:cNvSpPr>
          <p:nvPr>
            <p:ph sz="quarter" idx="10"/>
          </p:nvPr>
        </p:nvSpPr>
        <p:spPr>
          <a:xfrm>
            <a:off x="904974" y="1833143"/>
            <a:ext cx="10518402" cy="1239995"/>
          </a:xfrm>
        </p:spPr>
        <p:txBody>
          <a:bodyPr>
            <a:normAutofit/>
          </a:bodyPr>
          <a:lstStyle/>
          <a:p>
            <a:r>
              <a:rPr lang="en-GB" dirty="0"/>
              <a:t>Slides 4-7 &amp; 10-11 are based on calendar month data</a:t>
            </a:r>
          </a:p>
          <a:p>
            <a:r>
              <a:rPr lang="en-GB" dirty="0"/>
              <a:t>Calendar data is based on courses of treatment completed within a entire month, for example 1</a:t>
            </a:r>
            <a:r>
              <a:rPr lang="en-GB" baseline="30000" dirty="0"/>
              <a:t>st</a:t>
            </a:r>
            <a:r>
              <a:rPr lang="en-GB" dirty="0"/>
              <a:t> February to 28</a:t>
            </a:r>
            <a:r>
              <a:rPr lang="en-GB" baseline="30000" dirty="0"/>
              <a:t>th</a:t>
            </a:r>
            <a:r>
              <a:rPr lang="en-GB" dirty="0"/>
              <a:t> Feb</a:t>
            </a:r>
          </a:p>
          <a:p>
            <a:r>
              <a:rPr lang="en-GB" dirty="0"/>
              <a:t>For calendar data if a COT was completed in February but not declared till March, that activity would still be registered as occurring in February. </a:t>
            </a:r>
          </a:p>
        </p:txBody>
      </p:sp>
      <p:sp>
        <p:nvSpPr>
          <p:cNvPr id="4" name="Rectangle 3">
            <a:extLst>
              <a:ext uri="{FF2B5EF4-FFF2-40B4-BE49-F238E27FC236}">
                <a16:creationId xmlns:a16="http://schemas.microsoft.com/office/drawing/2014/main" id="{F29B7FAE-F71B-4AF0-980C-37200A9D4AA7}"/>
              </a:ext>
            </a:extLst>
          </p:cNvPr>
          <p:cNvSpPr/>
          <p:nvPr/>
        </p:nvSpPr>
        <p:spPr>
          <a:xfrm>
            <a:off x="904974" y="4190809"/>
            <a:ext cx="9832156" cy="1600438"/>
          </a:xfrm>
          <a:prstGeom prst="rect">
            <a:avLst/>
          </a:prstGeom>
        </p:spPr>
        <p:txBody>
          <a:bodyPr wrap="square">
            <a:spAutoFit/>
          </a:bodyPr>
          <a:lstStyle/>
          <a:p>
            <a:pPr marL="171450" indent="-171450" fontAlgn="base">
              <a:buFont typeface="Arial" panose="020B0604020202020204" pitchFamily="34" charset="0"/>
              <a:buChar char="•"/>
            </a:pPr>
            <a:r>
              <a:rPr lang="en-GB" sz="1400" dirty="0">
                <a:solidFill>
                  <a:srgbClr val="000000"/>
                </a:solidFill>
                <a:latin typeface="Arial" panose="020B0604020202020204" pitchFamily="34" charset="0"/>
                <a:cs typeface="Arial" panose="020B0604020202020204" pitchFamily="34" charset="0"/>
              </a:rPr>
              <a:t>Slides 8 and 9 are based on scheduled data​</a:t>
            </a:r>
            <a:r>
              <a:rPr lang="en-US" sz="1400" dirty="0">
                <a:solidFill>
                  <a:srgbClr val="000000"/>
                </a:solidFill>
                <a:latin typeface="Arial" panose="020B0604020202020204" pitchFamily="34" charset="0"/>
                <a:cs typeface="Arial" panose="020B0604020202020204" pitchFamily="34" charset="0"/>
              </a:rPr>
              <a:t>​</a:t>
            </a:r>
          </a:p>
          <a:p>
            <a:pPr fontAlgn="base"/>
            <a:r>
              <a:rPr lang="en-GB" sz="1400" dirty="0">
                <a:solidFill>
                  <a:srgbClr val="000000"/>
                </a:solidFill>
                <a:latin typeface="Arial" panose="020B0604020202020204" pitchFamily="34" charset="0"/>
                <a:cs typeface="Arial" panose="020B0604020202020204" pitchFamily="34" charset="0"/>
              </a:rPr>
              <a:t>​</a:t>
            </a:r>
          </a:p>
          <a:p>
            <a:pPr marL="171450" indent="-171450" fontAlgn="base">
              <a:buFont typeface="Arial" panose="020B0604020202020204" pitchFamily="34" charset="0"/>
              <a:buChar char="•"/>
            </a:pPr>
            <a:r>
              <a:rPr lang="en-GB" sz="1400" dirty="0">
                <a:solidFill>
                  <a:srgbClr val="000000"/>
                </a:solidFill>
                <a:latin typeface="Arial" panose="020B0604020202020204" pitchFamily="34" charset="0"/>
                <a:cs typeface="Arial" panose="020B0604020202020204" pitchFamily="34" charset="0"/>
              </a:rPr>
              <a:t>The scheduling time period is usually between the 20</a:t>
            </a:r>
            <a:r>
              <a:rPr lang="en-GB" sz="1400" baseline="30000" dirty="0">
                <a:solidFill>
                  <a:srgbClr val="000000"/>
                </a:solidFill>
                <a:latin typeface="Arial" panose="020B0604020202020204" pitchFamily="34" charset="0"/>
                <a:cs typeface="Arial" panose="020B0604020202020204" pitchFamily="34" charset="0"/>
              </a:rPr>
              <a:t>th</a:t>
            </a:r>
            <a:r>
              <a:rPr lang="en-GB" sz="1400" dirty="0">
                <a:solidFill>
                  <a:srgbClr val="000000"/>
                </a:solidFill>
                <a:latin typeface="Arial" panose="020B0604020202020204" pitchFamily="34" charset="0"/>
                <a:cs typeface="Arial" panose="020B0604020202020204" pitchFamily="34" charset="0"/>
              </a:rPr>
              <a:t> of one month and the 20</a:t>
            </a:r>
            <a:r>
              <a:rPr lang="en-GB" sz="1400" baseline="30000" dirty="0">
                <a:solidFill>
                  <a:srgbClr val="000000"/>
                </a:solidFill>
                <a:latin typeface="Arial" panose="020B0604020202020204" pitchFamily="34" charset="0"/>
                <a:cs typeface="Arial" panose="020B0604020202020204" pitchFamily="34" charset="0"/>
              </a:rPr>
              <a:t>th</a:t>
            </a:r>
            <a:r>
              <a:rPr lang="en-GB" sz="1400" dirty="0">
                <a:solidFill>
                  <a:srgbClr val="000000"/>
                </a:solidFill>
                <a:latin typeface="Arial" panose="020B0604020202020204" pitchFamily="34" charset="0"/>
                <a:cs typeface="Arial" panose="020B0604020202020204" pitchFamily="34" charset="0"/>
              </a:rPr>
              <a:t> of the next month i.e., 21st April to the 19th May. That means that any Mandatory contract COT completed after this period will not be included in the May scheduled data. However, if for example a COT was completed on May 1st, but reported to the BSA after the end of the reporting period (April 21st – May 19th), that activity would go into the following scheduled period. As a result, the scheduling period can be considered fixed. </a:t>
            </a:r>
            <a:r>
              <a:rPr lang="en-US" sz="1400" dirty="0">
                <a:solidFill>
                  <a:srgbClr val="000000"/>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A72D93D1-11EB-49AB-9874-BE6F99D7EE1D}"/>
              </a:ext>
            </a:extLst>
          </p:cNvPr>
          <p:cNvSpPr txBox="1"/>
          <p:nvPr/>
        </p:nvSpPr>
        <p:spPr>
          <a:xfrm>
            <a:off x="781876" y="3308808"/>
            <a:ext cx="9342511" cy="646331"/>
          </a:xfrm>
          <a:prstGeom prst="rect">
            <a:avLst/>
          </a:prstGeom>
          <a:noFill/>
        </p:spPr>
        <p:txBody>
          <a:bodyPr wrap="square" rtlCol="0">
            <a:spAutoFit/>
          </a:bodyPr>
          <a:lstStyle/>
          <a:p>
            <a:r>
              <a:rPr lang="en-GB" sz="3600">
                <a:solidFill>
                  <a:schemeClr val="accent1"/>
                </a:solidFill>
                <a:latin typeface="Arial" panose="020B0604020202020204" pitchFamily="34" charset="0"/>
                <a:cs typeface="Arial" panose="020B0604020202020204" pitchFamily="34" charset="0"/>
              </a:rPr>
              <a:t>Scheduled data explanation</a:t>
            </a:r>
          </a:p>
        </p:txBody>
      </p:sp>
    </p:spTree>
    <p:extLst>
      <p:ext uri="{BB962C8B-B14F-4D97-AF65-F5344CB8AC3E}">
        <p14:creationId xmlns:p14="http://schemas.microsoft.com/office/powerpoint/2010/main" val="120467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AB53-7A6F-4B27-AF7D-9389400456E7}"/>
              </a:ext>
            </a:extLst>
          </p:cNvPr>
          <p:cNvSpPr>
            <a:spLocks noGrp="1"/>
          </p:cNvSpPr>
          <p:nvPr>
            <p:ph type="title"/>
          </p:nvPr>
        </p:nvSpPr>
        <p:spPr>
          <a:xfrm>
            <a:off x="782121" y="383918"/>
            <a:ext cx="10641498" cy="611649"/>
          </a:xfrm>
        </p:spPr>
        <p:txBody>
          <a:bodyPr/>
          <a:lstStyle/>
          <a:p>
            <a:pPr algn="ctr"/>
            <a:r>
              <a:rPr lang="en-GB"/>
              <a:t>UDA delivery July-20 to June-21</a:t>
            </a:r>
          </a:p>
        </p:txBody>
      </p:sp>
      <p:sp>
        <p:nvSpPr>
          <p:cNvPr id="8" name="TextBox 7">
            <a:extLst>
              <a:ext uri="{FF2B5EF4-FFF2-40B4-BE49-F238E27FC236}">
                <a16:creationId xmlns:a16="http://schemas.microsoft.com/office/drawing/2014/main" id="{27BB9E8A-A39D-47BB-8767-84182A05F528}"/>
              </a:ext>
            </a:extLst>
          </p:cNvPr>
          <p:cNvSpPr txBox="1"/>
          <p:nvPr/>
        </p:nvSpPr>
        <p:spPr>
          <a:xfrm>
            <a:off x="1305929" y="4455934"/>
            <a:ext cx="10252498" cy="1318310"/>
          </a:xfrm>
          <a:prstGeom prst="rect">
            <a:avLst/>
          </a:prstGeom>
          <a:noFill/>
          <a:ln>
            <a:solidFill>
              <a:schemeClr val="accent1"/>
            </a:solidFill>
          </a:ln>
        </p:spPr>
        <p:txBody>
          <a:bodyPr wrap="square" lIns="91440" tIns="45720" rIns="91440" bIns="45720" rtlCol="0" anchor="t">
            <a:spAutoFit/>
          </a:bodyPr>
          <a:lstStyle/>
          <a:p>
            <a:pPr marL="228600" indent="-228600">
              <a:lnSpc>
                <a:spcPct val="90000"/>
              </a:lnSpc>
              <a:spcBef>
                <a:spcPts val="1000"/>
              </a:spcBef>
              <a:buFont typeface="Arial" panose="020B0604020202020204" pitchFamily="34" charset="0"/>
              <a:buChar char="•"/>
            </a:pPr>
            <a:r>
              <a:rPr lang="en-GB" sz="1400" dirty="0">
                <a:latin typeface="Arial"/>
                <a:cs typeface="Arial"/>
              </a:rPr>
              <a:t>This graph shows the average UDA delivery as a % of contracted activity when each month has been scaled up to 12 months.​ The graph uses scheduled data to measure the activity. </a:t>
            </a:r>
          </a:p>
          <a:p>
            <a:pPr marL="228600" indent="-228600">
              <a:lnSpc>
                <a:spcPct val="90000"/>
              </a:lnSpc>
              <a:spcBef>
                <a:spcPts val="1000"/>
              </a:spcBef>
              <a:buFont typeface="Arial" panose="020B0604020202020204" pitchFamily="34" charset="0"/>
              <a:buChar char="•"/>
            </a:pPr>
            <a:r>
              <a:rPr lang="en-GB" sz="1400" dirty="0">
                <a:solidFill>
                  <a:prstClr val="black"/>
                </a:solidFill>
                <a:latin typeface="Arial" panose="020B0604020202020204" pitchFamily="34" charset="0"/>
                <a:cs typeface="Arial" panose="020B0604020202020204" pitchFamily="34" charset="0"/>
              </a:rPr>
              <a:t>The table below shows the proportion of practices delivering between a certain % group of contracted UDA activity from July 2020 to June 2021 if performance for that month is annualised.​​ As with the graph the table uses scheduled data. </a:t>
            </a:r>
          </a:p>
          <a:p>
            <a:pPr marL="228600" indent="-228600">
              <a:lnSpc>
                <a:spcPct val="90000"/>
              </a:lnSpc>
              <a:spcBef>
                <a:spcPts val="1000"/>
              </a:spcBef>
              <a:buFont typeface="Arial" panose="020B0604020202020204" pitchFamily="34" charset="0"/>
              <a:buChar char="•"/>
            </a:pPr>
            <a:r>
              <a:rPr lang="en-GB" sz="1400" dirty="0">
                <a:solidFill>
                  <a:prstClr val="black"/>
                </a:solidFill>
                <a:latin typeface="Arial" panose="020B0604020202020204" pitchFamily="34" charset="0"/>
                <a:cs typeface="Arial" panose="020B0604020202020204" pitchFamily="34" charset="0"/>
              </a:rPr>
              <a:t>[</a:t>
            </a:r>
            <a:r>
              <a:rPr lang="en-GB" sz="1400" dirty="0">
                <a:solidFill>
                  <a:prstClr val="black"/>
                </a:solidFill>
                <a:highlight>
                  <a:srgbClr val="FFFF00"/>
                </a:highlight>
                <a:latin typeface="Arial" panose="020B0604020202020204" pitchFamily="34" charset="0"/>
                <a:cs typeface="Arial" panose="020B0604020202020204" pitchFamily="34" charset="0"/>
              </a:rPr>
              <a:t>note – schedule April data</a:t>
            </a:r>
            <a:r>
              <a:rPr lang="en-GB" sz="1400" dirty="0">
                <a:solidFill>
                  <a:prstClr val="black"/>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F23800E5-A4B8-4AE2-B232-EB311E586A6A}"/>
              </a:ext>
            </a:extLst>
          </p:cNvPr>
          <p:cNvPicPr>
            <a:picLocks noChangeAspect="1"/>
          </p:cNvPicPr>
          <p:nvPr/>
        </p:nvPicPr>
        <p:blipFill>
          <a:blip r:embed="rId2"/>
          <a:stretch>
            <a:fillRect/>
          </a:stretch>
        </p:blipFill>
        <p:spPr>
          <a:xfrm>
            <a:off x="3961255" y="995567"/>
            <a:ext cx="4584589" cy="2755631"/>
          </a:xfrm>
          <a:prstGeom prst="rect">
            <a:avLst/>
          </a:prstGeom>
        </p:spPr>
      </p:pic>
    </p:spTree>
    <p:extLst>
      <p:ext uri="{BB962C8B-B14F-4D97-AF65-F5344CB8AC3E}">
        <p14:creationId xmlns:p14="http://schemas.microsoft.com/office/powerpoint/2010/main" val="46126653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21A50A2E142440BB37919EA5D1E551" ma:contentTypeVersion="2" ma:contentTypeDescription="Create a new document." ma:contentTypeScope="" ma:versionID="c560b7b15ab1b80b4541b2a7ebbad03d">
  <xsd:schema xmlns:xsd="http://www.w3.org/2001/XMLSchema" xmlns:xs="http://www.w3.org/2001/XMLSchema" xmlns:p="http://schemas.microsoft.com/office/2006/metadata/properties" xmlns:ns2="7b053ad7-105b-45a1-8032-83a0c4033c67" targetNamespace="http://schemas.microsoft.com/office/2006/metadata/properties" ma:root="true" ma:fieldsID="fd1258b6b3db537a14609c16796c7ca5" ns2:_="">
    <xsd:import namespace="7b053ad7-105b-45a1-8032-83a0c4033c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053ad7-105b-45a1-8032-83a0c4033c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06646-7411-4FFB-B041-1AA50A4C6EB1}">
  <ds:schemaRefs>
    <ds:schemaRef ds:uri="http://schemas.microsoft.com/sharepoint/v3/contenttype/forms"/>
  </ds:schemaRefs>
</ds:datastoreItem>
</file>

<file path=customXml/itemProps2.xml><?xml version="1.0" encoding="utf-8"?>
<ds:datastoreItem xmlns:ds="http://schemas.openxmlformats.org/officeDocument/2006/customXml" ds:itemID="{9753372F-C73D-4C5B-BF55-6A2BBB60039E}">
  <ds:schemaRefs>
    <ds:schemaRef ds:uri="7b053ad7-105b-45a1-8032-83a0c4033c6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8A97BF5-A3E3-4E6C-B720-2968B181A31E}">
  <ds:schemaRefs>
    <ds:schemaRef ds:uri="7b053ad7-105b-45a1-8032-83a0c4033c6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2945</TotalTime>
  <Words>277</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Dental data pack</vt:lpstr>
      <vt:lpstr>Calendar data explanation </vt:lpstr>
      <vt:lpstr>UDA delivery July-20 to June-21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 data pack</dc:title>
  <dc:creator>POLYCHRONAKIS, ANDREW</dc:creator>
  <cp:lastModifiedBy>Imogen O'Connor</cp:lastModifiedBy>
  <cp:revision>16</cp:revision>
  <dcterms:created xsi:type="dcterms:W3CDTF">2021-04-09T11:05:32Z</dcterms:created>
  <dcterms:modified xsi:type="dcterms:W3CDTF">2021-08-24T13:34:54Z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0x0101003921A50A2E142440BB37919EA5D1E551</vt:lpwstr>
  </property>
</Properties>
</file>