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SMT</a:t>
            </a:r>
            <a:r>
              <a:rPr/>
              <a:t> </a:t>
            </a:r>
            <a:r>
              <a:rPr/>
              <a:t>Dental</a:t>
            </a:r>
            <a:r>
              <a:rPr/>
              <a:t> </a:t>
            </a:r>
            <a:r>
              <a:rPr/>
              <a:t>Data</a:t>
            </a:r>
            <a:r>
              <a:rPr/>
              <a:t> </a:t>
            </a:r>
            <a:r>
              <a:rPr/>
              <a:t>Pack</a:t>
            </a:r>
            <a:r>
              <a:rPr/>
              <a:t> </a:t>
            </a:r>
            <a:r>
              <a:rPr/>
              <a:t>-</a:t>
            </a:r>
            <a:r>
              <a:rPr/>
              <a:t> </a:t>
            </a:r>
            <a:r>
              <a:rPr/>
              <a:t>changes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NHS</a:t>
            </a:r>
            <a:r>
              <a:rPr/>
              <a:t> </a:t>
            </a:r>
            <a:r>
              <a:rPr/>
              <a:t>England</a:t>
            </a:r>
            <a:r>
              <a:rPr/>
              <a:t> </a:t>
            </a:r>
            <a:r>
              <a:rPr/>
              <a:t>and</a:t>
            </a:r>
            <a:r>
              <a:rPr/>
              <a:t> </a:t>
            </a:r>
            <a:r>
              <a:rPr/>
              <a:t>NHS</a:t>
            </a:r>
            <a:r>
              <a:rPr/>
              <a:t> </a:t>
            </a:r>
            <a:r>
              <a:rPr/>
              <a:t>Improvement</a:t>
            </a:r>
          </a:p>
        </p:txBody>
      </p:sp>
      <p:sp>
        <p:nvSpPr>
          <p:cNvPr id="4" name="Date Placeholder 3"/>
          <p:cNvSpPr>
            <a:spLocks noGrp="1"/>
          </p:cNvSpPr>
          <p:nvPr>
            <p:ph type="dt" sz="half" idx="10"/>
          </p:nvPr>
        </p:nvSpPr>
        <p:spPr/>
        <p:txBody>
          <a:bodyPr/>
          <a:lstStyle/>
          <a:p>
            <a:pPr lvl="0" marL="0" indent="0">
              <a:buNone/>
            </a:pPr>
            <a:r>
              <a:rPr/>
              <a:t>28</a:t>
            </a:r>
            <a:r>
              <a:rPr/>
              <a:t> </a:t>
            </a:r>
            <a:r>
              <a:rPr/>
              <a:t>September,</a:t>
            </a:r>
            <a:r>
              <a:rPr/>
              <a:t> </a:t>
            </a:r>
            <a:r>
              <a:rPr/>
              <a:t>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UOA</a:t>
            </a:r>
            <a:r>
              <a:rPr/>
              <a:t> </a:t>
            </a:r>
            <a:r>
              <a:rPr/>
              <a:t>activity</a:t>
            </a:r>
            <a:r>
              <a:rPr/>
              <a:t> </a:t>
            </a:r>
            <a:r>
              <a:rPr/>
              <a:t>data</a:t>
            </a:r>
            <a:r>
              <a:rPr/>
              <a:t> </a:t>
            </a:r>
            <a:r>
              <a:rPr/>
              <a:t>for</a:t>
            </a:r>
            <a:r>
              <a:rPr/>
              <a:t> </a:t>
            </a:r>
            <a:r>
              <a:rPr/>
              <a:t>2021/2022</a:t>
            </a:r>
          </a:p>
        </p:txBody>
      </p:sp>
      <p:pic>
        <p:nvPicPr>
          <p:cNvPr descr="SMT-Dental-Report-Slides-Powerpoint_files/figure-pptx/unnamed-chunk-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r>
              <a:rPr/>
              <a:t>This chart shows the average monthly performance of the 757 GDS/PDS contracts (with annual contracted UDAs of greater than or equal to 100) measured against the minimum activity required (16.7%) to reach the 80% threshold by September</a:t>
            </a:r>
          </a:p>
          <a:p>
            <a:pPr lvl="1"/>
            <a:r>
              <a:rPr/>
              <a:t>In the month of July 230 contracts (30%) achieved at least 16.7% towards their 80% threshold (if they achieved this each month then they would reach 80% in September)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UOA</a:t>
            </a:r>
            <a:r>
              <a:rPr/>
              <a:t> </a:t>
            </a:r>
            <a:r>
              <a:rPr/>
              <a:t>cumulative</a:t>
            </a:r>
            <a:r>
              <a:rPr/>
              <a:t> </a:t>
            </a:r>
            <a:r>
              <a:rPr/>
              <a:t>activity</a:t>
            </a:r>
            <a:r>
              <a:rPr/>
              <a:t> </a:t>
            </a:r>
            <a:r>
              <a:rPr/>
              <a:t>data</a:t>
            </a:r>
            <a:r>
              <a:rPr/>
              <a:t> </a:t>
            </a:r>
            <a:r>
              <a:rPr/>
              <a:t>for</a:t>
            </a:r>
            <a:r>
              <a:rPr/>
              <a:t> </a:t>
            </a:r>
            <a:r>
              <a:rPr/>
              <a:t>2021/2022</a:t>
            </a:r>
          </a:p>
        </p:txBody>
      </p:sp>
      <p:pic>
        <p:nvPicPr>
          <p:cNvPr descr="SMT-Dental-Report-Slides-Powerpoint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r>
              <a:rPr/>
              <a:t>This chart shows the cumulative (Year-to-date) average activity of the 757 GDS/PDS contracts) measured against the expected monthly activity to achieve the 80% threshold by September. The graph measures the total cumulative UOAs performed divided by the total expected activity of the 80% threshold.</a:t>
            </a:r>
          </a:p>
          <a:p>
            <a:pPr lvl="1"/>
            <a:r>
              <a:rPr/>
              <a:t>From April to July 359 contracts (47%) are at least two thirds towards delivering the 80% threshold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UOA</a:t>
            </a:r>
            <a:r>
              <a:rPr/>
              <a:t> </a:t>
            </a:r>
            <a:r>
              <a:rPr/>
              <a:t>delivery</a:t>
            </a:r>
            <a:r>
              <a:rPr/>
              <a:t> </a:t>
            </a:r>
            <a:r>
              <a:rPr/>
              <a:t>July-20</a:t>
            </a:r>
            <a:r>
              <a:rPr/>
              <a:t> </a:t>
            </a:r>
            <a:r>
              <a:rPr/>
              <a:t>to</a:t>
            </a:r>
            <a:r>
              <a:rPr/>
              <a:t> </a:t>
            </a:r>
            <a:r>
              <a:rPr/>
              <a:t>July-21</a:t>
            </a:r>
          </a:p>
        </p:txBody>
      </p:sp>
      <p:pic>
        <p:nvPicPr>
          <p:cNvPr descr="SMT-Dental-Report-Slides-Powerpoint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r>
              <a:rPr/>
              <a:t>This graph shows the average UOA delivery as a % of contracted activity when each month has been scaled up to 12 months. The graph uses scheduled data to measure the activity.</a:t>
            </a:r>
          </a:p>
          <a:p>
            <a:pPr lvl="1"/>
            <a:r>
              <a:rPr/>
              <a:t>The table below shows the proportion of practices delivering between a certain % group of contracted UOA activity from July 2020 to July 2021 if performance for that month is annualised. As with the graph the table uses scheduled data.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Time</a:t>
            </a:r>
            <a:r>
              <a:rPr/>
              <a:t> </a:t>
            </a:r>
            <a:r>
              <a:rPr/>
              <a:t>series</a:t>
            </a:r>
            <a:r>
              <a:rPr/>
              <a:t> </a:t>
            </a:r>
            <a:r>
              <a:rPr/>
              <a:t>of</a:t>
            </a:r>
            <a:r>
              <a:rPr/>
              <a:t> </a:t>
            </a:r>
            <a:r>
              <a:rPr/>
              <a:t>banded</a:t>
            </a:r>
            <a:r>
              <a:rPr/>
              <a:t> </a:t>
            </a:r>
            <a:r>
              <a:rPr/>
              <a:t>Courses</a:t>
            </a:r>
            <a:r>
              <a:rPr/>
              <a:t> </a:t>
            </a:r>
            <a:r>
              <a:rPr/>
              <a:t>of</a:t>
            </a:r>
            <a:r>
              <a:rPr/>
              <a:t> </a:t>
            </a:r>
            <a:r>
              <a:rPr/>
              <a:t>Treatment</a:t>
            </a:r>
            <a:r>
              <a:rPr/>
              <a:t> </a:t>
            </a:r>
            <a:r>
              <a:rPr/>
              <a:t>2019-20</a:t>
            </a:r>
            <a:r>
              <a:rPr/>
              <a:t> </a:t>
            </a:r>
            <a:r>
              <a:rPr/>
              <a:t>to</a:t>
            </a:r>
            <a:r>
              <a:rPr/>
              <a:t> </a:t>
            </a:r>
            <a:r>
              <a:rPr/>
              <a:t>2021-22</a:t>
            </a:r>
          </a:p>
        </p:txBody>
      </p:sp>
      <p:pic>
        <p:nvPicPr>
          <p:cNvPr descr="SMT-Dental-Report-Slides-Powerpoint_files/figure-pptx/unnamed-chunk-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Urgent</a:t>
            </a:r>
            <a:r>
              <a:rPr/>
              <a:t> </a:t>
            </a:r>
            <a:r>
              <a:rPr/>
              <a:t>treatment</a:t>
            </a:r>
            <a:r>
              <a:rPr/>
              <a:t> </a:t>
            </a:r>
            <a:r>
              <a:rPr/>
              <a:t>form</a:t>
            </a:r>
            <a:r>
              <a:rPr/>
              <a:t> </a:t>
            </a:r>
            <a:r>
              <a:rPr/>
              <a:t>submissions</a:t>
            </a:r>
            <a:r>
              <a:rPr/>
              <a:t> </a:t>
            </a:r>
            <a:r>
              <a:rPr/>
              <a:t>in</a:t>
            </a:r>
            <a:r>
              <a:rPr/>
              <a:t> </a:t>
            </a:r>
            <a:r>
              <a:rPr/>
              <a:t>July</a:t>
            </a:r>
            <a:r>
              <a:rPr/>
              <a:t> </a:t>
            </a:r>
            <a:r>
              <a:rPr/>
              <a:t>2021</a:t>
            </a:r>
            <a:r>
              <a:rPr/>
              <a:t> </a:t>
            </a:r>
            <a:r>
              <a:rPr/>
              <a:t>saw</a:t>
            </a:r>
            <a:r>
              <a:rPr/>
              <a:t> </a:t>
            </a:r>
            <a:r>
              <a:rPr/>
              <a:t>an</a:t>
            </a:r>
            <a:r>
              <a:rPr/>
              <a:t> </a:t>
            </a:r>
            <a:r>
              <a:rPr/>
              <a:t>increase</a:t>
            </a:r>
            <a:r>
              <a:rPr/>
              <a:t> </a:t>
            </a:r>
            <a:r>
              <a:rPr/>
              <a:t>from</a:t>
            </a:r>
            <a:r>
              <a:rPr/>
              <a:t> </a:t>
            </a:r>
            <a:r>
              <a:rPr/>
              <a:t>June</a:t>
            </a:r>
            <a:r>
              <a:rPr/>
              <a:t> </a:t>
            </a:r>
            <a:r>
              <a:rPr/>
              <a:t>2021</a:t>
            </a:r>
          </a:p>
        </p:txBody>
      </p:sp>
      <p:pic>
        <p:nvPicPr>
          <p:cNvPr descr="SMT-Dental-Report-Slides-Powerpoint_files/figure-pptx/unnamed-chunk-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r>
              <a:rPr/>
              <a:t>This graph shows the number of urgent treatment forms declared per month from April to March in both 2019/2020 and 2020/2021, and just for April to July in 2021/2022.</a:t>
            </a:r>
          </a:p>
          <a:p>
            <a:pPr lvl="1"/>
            <a:r>
              <a:rPr/>
              <a:t>The urgent treatment form count in July 2021 was 356,885, whilst in July 2019-20 this number was 395,931, which is a 10% decrease from the pre-COVID world.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Contents</a:t>
            </a:r>
          </a:p>
        </p:txBody>
      </p:sp>
      <p:sp>
        <p:nvSpPr>
          <p:cNvPr id="3" name="Content Placeholder 2"/>
          <p:cNvSpPr>
            <a:spLocks noGrp="1"/>
          </p:cNvSpPr>
          <p:nvPr>
            <p:ph idx="1"/>
          </p:nvPr>
        </p:nvSpPr>
        <p:spPr/>
        <p:txBody>
          <a:bodyPr/>
          <a:lstStyle/>
          <a:p>
            <a:pPr lvl="0" marL="0" indent="0">
              <a:spcBef>
                <a:spcPts val="3000"/>
              </a:spcBef>
              <a:buNone/>
            </a:pPr>
            <a:r>
              <a:rPr b="1"/>
              <a:t>Calendar data 2021/2022 (explanation slide 3)</a:t>
            </a:r>
          </a:p>
          <a:p>
            <a:pPr lvl="0" marL="0" indent="0">
              <a:spcBef>
                <a:spcPts val="3000"/>
              </a:spcBef>
              <a:buNone/>
            </a:pPr>
            <a:r>
              <a:rPr b="1"/>
              <a:t>April to September data only:</a:t>
            </a:r>
          </a:p>
          <a:p>
            <a:pPr lvl="1"/>
            <a:r>
              <a:rPr/>
              <a:t>UDA contracts achieving 60% (4)</a:t>
            </a:r>
          </a:p>
          <a:p>
            <a:pPr lvl="1"/>
            <a:r>
              <a:rPr/>
              <a:t>UOA contracts achieving 80% (6)</a:t>
            </a:r>
          </a:p>
          <a:p>
            <a:pPr lvl="0" marL="0" indent="0">
              <a:spcBef>
                <a:spcPts val="3000"/>
              </a:spcBef>
              <a:buNone/>
            </a:pPr>
            <a:r>
              <a:rPr b="1"/>
              <a:t>Scheduled data activity slides (explanation slide 3)</a:t>
            </a:r>
          </a:p>
          <a:p>
            <a:pPr lvl="1"/>
            <a:r>
              <a:rPr/>
              <a:t>Total UDA activity scales up by 12 (5)</a:t>
            </a:r>
          </a:p>
          <a:p>
            <a:pPr lvl="1"/>
            <a:r>
              <a:rPr/>
              <a:t>Total UOA activity scaled up by 12 (7)</a:t>
            </a:r>
          </a:p>
          <a:p>
            <a:pPr lvl="1"/>
            <a:r>
              <a:rPr/>
              <a:t>Historic banded Courses of Treatment comparison (8)</a:t>
            </a:r>
          </a:p>
          <a:p>
            <a:pPr lvl="1"/>
            <a:r>
              <a:rPr/>
              <a:t>Total urgent FP17 form count 2019/2020 to 2020/2021 (9)</a:t>
            </a:r>
          </a:p>
          <a:p>
            <a:pPr lvl="0" marL="0" indent="0">
              <a:buNone/>
            </a:pPr>
            <a:r>
              <a:rPr i="1"/>
              <a:t>Please Note: Slides 4 and 6 use calendar data as a measure of activity for the first half of the 2021-2022 year.</a:t>
            </a:r>
            <a:r>
              <a:rPr/>
              <a:t> </a:t>
            </a:r>
            <a:r>
              <a:rPr i="1"/>
              <a:t>Slides 5, 7 and 8-9 use scheduled data, as per previous SMT data packs.</a:t>
            </a:r>
            <a:r>
              <a:rPr/>
              <a:t> </a:t>
            </a:r>
            <a:r>
              <a:rPr i="1"/>
              <a:t>The scheduled data is from 16th June – 16th July and is fixed.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Calendar</a:t>
            </a:r>
            <a:r>
              <a:rPr/>
              <a:t> </a:t>
            </a:r>
            <a:r>
              <a:rPr/>
              <a:t>data</a:t>
            </a:r>
            <a:r>
              <a:rPr/>
              <a:t> </a:t>
            </a:r>
            <a:r>
              <a:rPr/>
              <a:t>explanation</a:t>
            </a:r>
          </a:p>
        </p:txBody>
      </p:sp>
      <p:sp>
        <p:nvSpPr>
          <p:cNvPr id="3" name="Content Placeholder 2"/>
          <p:cNvSpPr>
            <a:spLocks noGrp="1"/>
          </p:cNvSpPr>
          <p:nvPr>
            <p:ph idx="1"/>
          </p:nvPr>
        </p:nvSpPr>
        <p:spPr/>
        <p:txBody>
          <a:bodyPr/>
          <a:lstStyle/>
          <a:p>
            <a:pPr lvl="1"/>
            <a:r>
              <a:rPr/>
              <a:t>Slides 4 &amp; 6 are based on calendar month data</a:t>
            </a:r>
          </a:p>
          <a:p>
            <a:pPr lvl="1"/>
            <a:r>
              <a:rPr/>
              <a:t>Calendar data is based on courses of treatment completed within an entire month, for example 1st February to 28th Feb</a:t>
            </a:r>
          </a:p>
          <a:p>
            <a:pPr lvl="1"/>
            <a:r>
              <a:rPr/>
              <a:t>For calendar data if a COT was completed in February but not declared till March, that activity would still be registered as occurring in February.</a:t>
            </a:r>
          </a:p>
          <a:p>
            <a:pPr lvl="1"/>
            <a:r>
              <a:rPr/>
              <a:t>Calculation has changed from last month- rather than taking an average of all providers percentage activity to date, the activity % is now based on total number of UDA/Os delivered as a % of the total number of UDA/Os expected by September (60%/80% threshold).</a:t>
            </a:r>
          </a:p>
          <a:p>
            <a:pPr lvl="0" marL="0" indent="0">
              <a:spcBef>
                <a:spcPts val="3000"/>
              </a:spcBef>
              <a:buNone/>
            </a:pPr>
            <a:r>
              <a:rPr b="1"/>
              <a:t>Scheduled data explanation</a:t>
            </a:r>
          </a:p>
          <a:p>
            <a:pPr lvl="1"/>
            <a:r>
              <a:rPr/>
              <a:t>Slides 5,7, 8 and 9 are based on scheduled data</a:t>
            </a:r>
          </a:p>
          <a:p>
            <a:pPr lvl="1"/>
            <a:r>
              <a:rPr/>
              <a:t>The scheduling time period is usually between the 20th of one month and the 20th of the next month i.e., 21st April to the 19th May. That means that any Mandatory contract COT completed after this period will not be included in the May scheduled data. However, if for example a COT was completed on May 1st, but reported to the BSA after the end of the reporting period (April 21st – May 19th), that activity would go into the following scheduled period. As a result, the scheduling period can be considered fixed.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UDA</a:t>
            </a:r>
            <a:r>
              <a:rPr/>
              <a:t> </a:t>
            </a:r>
            <a:r>
              <a:rPr/>
              <a:t>activity</a:t>
            </a:r>
            <a:r>
              <a:rPr/>
              <a:t> </a:t>
            </a:r>
            <a:r>
              <a:rPr/>
              <a:t>data</a:t>
            </a:r>
            <a:r>
              <a:rPr/>
              <a:t> </a:t>
            </a:r>
            <a:r>
              <a:rPr/>
              <a:t>for</a:t>
            </a:r>
            <a:r>
              <a:rPr/>
              <a:t> </a:t>
            </a:r>
            <a:r>
              <a:rPr/>
              <a:t>2021/2022</a:t>
            </a:r>
          </a:p>
        </p:txBody>
      </p:sp>
      <p:pic>
        <p:nvPicPr>
          <p:cNvPr descr="SMT-Dental-Report-Slides-Powerpoint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r>
              <a:rPr/>
              <a:t>This chart shows the average monthly performance of the 6851 GDS/PDS/PDS+ contracts (with annual contracted UDAs of greater than or equal to 100) measured against the minimum activity required (16.7%) to reach the 60% threshold by September.</a:t>
            </a:r>
          </a:p>
          <a:p>
            <a:pPr lvl="1"/>
            <a:r>
              <a:rPr/>
              <a:t>In the month of July 3089 contracts (45%) achieved at least 16.7% towards their 60% threshold (if they achieved this each month then they would reach 60% in September)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UDA</a:t>
            </a:r>
            <a:r>
              <a:rPr/>
              <a:t> </a:t>
            </a:r>
            <a:r>
              <a:rPr/>
              <a:t>cumulative</a:t>
            </a:r>
            <a:r>
              <a:rPr/>
              <a:t> </a:t>
            </a:r>
            <a:r>
              <a:rPr/>
              <a:t>activity</a:t>
            </a:r>
            <a:r>
              <a:rPr/>
              <a:t> </a:t>
            </a:r>
            <a:r>
              <a:rPr/>
              <a:t>data</a:t>
            </a:r>
            <a:r>
              <a:rPr/>
              <a:t> </a:t>
            </a:r>
            <a:r>
              <a:rPr/>
              <a:t>for</a:t>
            </a:r>
            <a:r>
              <a:rPr/>
              <a:t> </a:t>
            </a:r>
            <a:r>
              <a:rPr/>
              <a:t>2021/2022</a:t>
            </a:r>
          </a:p>
        </p:txBody>
      </p:sp>
      <p:pic>
        <p:nvPicPr>
          <p:cNvPr descr="SMT-Dental-Report-Slides-Powerpoint_files/figure-pptx/unnamed-chunk-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r>
              <a:rPr/>
              <a:t>This chart shows the cumulative (Year-to-date) activity of the 6851 GDS/PDS/PDS+ contracts) measured against the expected monthly total activity to achieve the 60% threshold by September. The graph measures the total cumulative UDAs performed divided by the total expected activity of the 60% threshold.</a:t>
            </a:r>
          </a:p>
          <a:p>
            <a:pPr lvl="1"/>
            <a:r>
              <a:rPr/>
              <a:t>From April to July 4282 contracts (62%) are at least two thirds towards delivering the 60% threshold.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UDA</a:t>
            </a:r>
            <a:r>
              <a:rPr/>
              <a:t> </a:t>
            </a:r>
            <a:r>
              <a:rPr/>
              <a:t>delivery</a:t>
            </a:r>
            <a:r>
              <a:rPr/>
              <a:t> </a:t>
            </a:r>
            <a:r>
              <a:rPr/>
              <a:t>July-20</a:t>
            </a:r>
            <a:r>
              <a:rPr/>
              <a:t> </a:t>
            </a:r>
            <a:r>
              <a:rPr/>
              <a:t>to</a:t>
            </a:r>
            <a:r>
              <a:rPr/>
              <a:t> </a:t>
            </a:r>
            <a:r>
              <a:rPr/>
              <a:t>July-21</a:t>
            </a:r>
          </a:p>
        </p:txBody>
      </p:sp>
      <p:pic>
        <p:nvPicPr>
          <p:cNvPr descr="SMT-Dental-Report-Slides-Powerpoint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r>
              <a:rPr/>
              <a:t>This graph shows the average UDA delivery as a % of contracted activity when each month has been scaled up to 12 months. The graph uses scheduled data to measure the activity</a:t>
            </a:r>
          </a:p>
          <a:p>
            <a:pPr lvl="1"/>
            <a:r>
              <a:rPr/>
              <a:t>The table below shows the proportion of practices delivering between a certain % group of contracted UDA activity from July 2020 to July 2021 if performance for that month is annualised. As with the graph the table uses scheduled data.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SMT Dental Data Pack - changes</dc:title>
  <dc:creator>NHS England and NHS Improvement</dc:creator>
  <cp:keywords/>
  <dcterms:created xsi:type="dcterms:W3CDTF">2021-09-28T13:04:40Z</dcterms:created>
  <dcterms:modified xsi:type="dcterms:W3CDTF">2021-09-28T13:04:40Z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28 September, 2021</vt:lpwstr>
  </property>
  <property fmtid="{D5CDD505-2E9C-101B-9397-08002B2CF9AE}" pid="3" name="output">
    <vt:lpwstr>powerpoint_presentation</vt:lpwstr>
  </property>
</Properties>
</file>