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58" r:id="rId4"/>
    <p:sldId id="259" r:id="rId5"/>
    <p:sldId id="263" r:id="rId6"/>
    <p:sldId id="257" r:id="rId7"/>
    <p:sldId id="262" r:id="rId8"/>
    <p:sldId id="261" r:id="rId9"/>
    <p:sldId id="264" r:id="rId10"/>
    <p:sldId id="265" r:id="rId11"/>
    <p:sldId id="266" r:id="rId12"/>
    <p:sldId id="267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163" cy="512763"/>
          </a:xfrm>
          <a:prstGeom prst="rect">
            <a:avLst/>
          </a:prstGeom>
        </p:spPr>
        <p:txBody>
          <a:bodyPr vert="horz" lIns="91415" tIns="45709" rIns="91415" bIns="4570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1" cy="512763"/>
          </a:xfrm>
          <a:prstGeom prst="rect">
            <a:avLst/>
          </a:prstGeom>
        </p:spPr>
        <p:txBody>
          <a:bodyPr vert="horz" lIns="91415" tIns="45709" rIns="91415" bIns="45709" rtlCol="0"/>
          <a:lstStyle>
            <a:lvl1pPr algn="r">
              <a:defRPr sz="1200"/>
            </a:lvl1pPr>
          </a:lstStyle>
          <a:p>
            <a:fld id="{57D48A67-1C88-4E41-9338-1AC9B7BB96BE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52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9" rIns="91415" bIns="4570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2" y="4926014"/>
            <a:ext cx="5683249" cy="4029075"/>
          </a:xfrm>
          <a:prstGeom prst="rect">
            <a:avLst/>
          </a:prstGeom>
        </p:spPr>
        <p:txBody>
          <a:bodyPr vert="horz" lIns="91415" tIns="45709" rIns="91415" bIns="457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851"/>
            <a:ext cx="3078163" cy="512763"/>
          </a:xfrm>
          <a:prstGeom prst="rect">
            <a:avLst/>
          </a:prstGeom>
        </p:spPr>
        <p:txBody>
          <a:bodyPr vert="horz" lIns="91415" tIns="45709" rIns="91415" bIns="4570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1"/>
            <a:ext cx="3078161" cy="512763"/>
          </a:xfrm>
          <a:prstGeom prst="rect">
            <a:avLst/>
          </a:prstGeom>
        </p:spPr>
        <p:txBody>
          <a:bodyPr vert="horz" lIns="91415" tIns="45709" rIns="91415" bIns="45709" rtlCol="0" anchor="b"/>
          <a:lstStyle>
            <a:lvl1pPr algn="r">
              <a:defRPr sz="1200"/>
            </a:lvl1pPr>
          </a:lstStyle>
          <a:p>
            <a:fld id="{3B20F061-08A1-4643-87F2-F3E932DD8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3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E797-7957-4312-9940-DAD8090A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EF5A-FAF9-4BD4-828F-A587C206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0EF5-1CC3-4937-B864-BC62264A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E1DD-ACF8-48F6-81D8-CE88B44A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FFD3-DE7B-4500-8501-202DB45B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99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81BA-7271-4D4A-9900-8120A042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162B6-8FAE-45E0-BE96-67AF4C10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D7F0-657E-4071-B0B3-2F143FB0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A263-F68C-484C-B39B-3E7431F5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1B3F-8311-4789-8651-78A9F914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DBFD0-24F4-4822-A8C6-456C790D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F5BE-3574-4650-8B78-7C468429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4B74-74C8-4CC4-B6AA-7AFBEE52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B2E2-F1A2-456A-AACB-8DFBDE86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B249-30BB-458F-A7CE-520D6CE5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1F18-2708-486A-921D-617BA9BC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9EB3-F02D-465B-AF90-62126409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A5D3D-65F3-4C4D-8DBA-3225A06A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757A-1C47-49AD-9F80-4E1652E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ECEF-D4AC-4F3E-A2F0-60E78896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F4BE-54D7-4B41-ADBD-107A31D5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FA975-0EBA-4416-B97A-F62EFA3C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0034-43B0-4338-B705-2A6957E8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BBD2-07A1-41D6-A94D-17D3E2CA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2755-E700-4DC1-B4ED-C92E5AE9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2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22C-DA90-4826-A889-CD606A52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609D-6BB3-4302-A641-083772DDD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D8C9-A6AF-422C-86C4-B512883E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CC3FD-EFA3-44EA-A263-35912CE8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276D-06CA-4FC5-9775-536E9D4B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3EA-0C48-4DC3-BE97-3D6F2A2A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7DE3-0418-4727-A7B3-51903525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EEFF-47E9-4D4A-A287-818DF630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53A09-C48A-4D38-87F3-B05A1F31D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B3D1B-30CD-43EE-9B6D-F0087F28F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9FD24-7DA2-4443-840B-EB6BCDC09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0E46B-E327-4B99-8532-DF12ED8C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A139B-98D0-4AF6-AF23-39ACD18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1C17D-F3C1-4028-9F81-7927934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7BA3-0B3B-4A8E-9879-9A97EA5B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B88C7-3E1D-4237-8AF9-3A510262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CFB5-E480-4E47-A66C-C1FD1945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BD566-4154-4B83-835F-83435BA9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3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C80FA-46B2-4A5A-8036-3869608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5E9B1-4207-4BA6-A84D-480564DB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B5B7-A99D-4983-88EA-21C4F23F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2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8B5-9396-487A-AEA0-ED4A32FF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245D-9C00-449E-BAF8-D57D6417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F1814-E185-4804-855C-AABC80BD4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873D-4B7C-47E9-B1D2-3A7EE525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48BF-6EC7-4DA3-B680-5E9483C9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E477-58D0-4C68-A881-3AE73D6A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2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1E19-C8A9-423E-9642-E41A5A62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54AFA-D530-44E3-A622-EAF09B35E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59755-9F98-4DB7-A189-C4C4357D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923E8-3D31-4B65-8D7B-1F47B7B9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129D-5576-423A-924A-2AB5F84E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87E2-2003-4145-AECF-87585DFE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78000">
              <a:srgbClr val="ABC0E4"/>
            </a:gs>
            <a:gs pos="0">
              <a:srgbClr val="B1BECF"/>
            </a:gs>
            <a:gs pos="37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DDCE1-CDEA-4800-B478-8CA468B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F300-9E55-4376-BEBE-33A58C3B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EA54-AC87-4188-B837-E784909A1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CF54-F219-425D-9436-B3D38DA4C3D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872C-7759-4B24-A03B-783136CF7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9F04-C20C-49CD-A08F-844C0B0BC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9249-9BB9-4E82-9E00-9DC2CAAB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D230-BE8E-43A7-AEB8-C1A6832AB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67C7-87B5-4C31-BE6D-12D7E0383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62D860-5884-43F1-A0B3-03157E8F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4875" cy="6858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104C5E-3B75-492B-88A5-A351B0D2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1" t="12376" r="28792" b="11152"/>
          <a:stretch/>
        </p:blipFill>
        <p:spPr>
          <a:xfrm>
            <a:off x="6878800" y="1085341"/>
            <a:ext cx="5313200" cy="503339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A413476-A96B-4403-B8EB-4F9FD1A26305}"/>
              </a:ext>
            </a:extLst>
          </p:cNvPr>
          <p:cNvSpPr txBox="1">
            <a:spLocks/>
          </p:cNvSpPr>
          <p:nvPr/>
        </p:nvSpPr>
        <p:spPr>
          <a:xfrm>
            <a:off x="2024743" y="0"/>
            <a:ext cx="10139265" cy="643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Medieval Style Trebuchet: Assembly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87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015BE4E-306E-4678-BE45-3CFF16D5A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98" y="0"/>
            <a:ext cx="6993802" cy="68580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8D72E6A-F05C-4449-AFDA-3E1A8FD8F7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4031974" cy="685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Step 9: </a:t>
            </a:r>
            <a:br>
              <a:rPr lang="en-GB" sz="2400" dirty="0"/>
            </a:br>
            <a:endParaRPr lang="en-GB" sz="2400" dirty="0"/>
          </a:p>
          <a:p>
            <a:pPr algn="l"/>
            <a:r>
              <a:rPr lang="en-GB" sz="2400" dirty="0"/>
              <a:t>Place throw arm assembly on base assembly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Place weights (coins, screws, lead shot etc) in empty counterweight ≥ 200g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(The more weight added the better the trebuchet will work)</a:t>
            </a:r>
          </a:p>
          <a:p>
            <a:pPr algn="l"/>
            <a:endParaRPr lang="en-GB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477C0D-F473-4A4F-AE61-F95D6076A99B}"/>
              </a:ext>
            </a:extLst>
          </p:cNvPr>
          <p:cNvCxnSpPr>
            <a:cxnSpLocks/>
          </p:cNvCxnSpPr>
          <p:nvPr/>
        </p:nvCxnSpPr>
        <p:spPr>
          <a:xfrm>
            <a:off x="8441095" y="2761861"/>
            <a:ext cx="0" cy="3452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ABCE9B-C635-4129-83A2-76EDAF8872B9}"/>
              </a:ext>
            </a:extLst>
          </p:cNvPr>
          <p:cNvCxnSpPr>
            <a:cxnSpLocks/>
          </p:cNvCxnSpPr>
          <p:nvPr/>
        </p:nvCxnSpPr>
        <p:spPr>
          <a:xfrm>
            <a:off x="9685176" y="1505339"/>
            <a:ext cx="0" cy="178836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rapezoid 11">
            <a:extLst>
              <a:ext uri="{FF2B5EF4-FFF2-40B4-BE49-F238E27FC236}">
                <a16:creationId xmlns:a16="http://schemas.microsoft.com/office/drawing/2014/main" id="{2C0A2BC1-7490-4E94-B03F-E8FC36B9A2FF}"/>
              </a:ext>
            </a:extLst>
          </p:cNvPr>
          <p:cNvSpPr/>
          <p:nvPr/>
        </p:nvSpPr>
        <p:spPr>
          <a:xfrm>
            <a:off x="8899073" y="561391"/>
            <a:ext cx="1572206" cy="660920"/>
          </a:xfrm>
          <a:prstGeom prst="trapezoid">
            <a:avLst>
              <a:gd name="adj" fmla="val 497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~200g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8A5F48-9EC5-4419-AE33-BD8C5EDF91C9}"/>
              </a:ext>
            </a:extLst>
          </p:cNvPr>
          <p:cNvSpPr/>
          <p:nvPr/>
        </p:nvSpPr>
        <p:spPr>
          <a:xfrm>
            <a:off x="9526555" y="298580"/>
            <a:ext cx="270588" cy="262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18B7267-C79A-48CF-ABD2-C5EE60C0F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07" y="0"/>
            <a:ext cx="5174673" cy="68580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07EAB8C-6AFC-4DD1-A743-27C5D6BF618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4031974" cy="685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Step 10: </a:t>
            </a:r>
            <a:br>
              <a:rPr lang="en-GB" sz="2400" dirty="0"/>
            </a:br>
            <a:endParaRPr lang="en-GB" sz="2400" dirty="0"/>
          </a:p>
          <a:p>
            <a:pPr algn="l"/>
            <a:r>
              <a:rPr lang="en-GB" sz="2400" dirty="0"/>
              <a:t>Tie string to boulder using any method.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Create loop in free end and tie slip knot as shown, such that the length of the finished string, including loop is between approximately 13, and 23cm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String length can be adjusted by moving position of slip knot </a:t>
            </a:r>
          </a:p>
        </p:txBody>
      </p:sp>
    </p:spTree>
    <p:extLst>
      <p:ext uri="{BB962C8B-B14F-4D97-AF65-F5344CB8AC3E}">
        <p14:creationId xmlns:p14="http://schemas.microsoft.com/office/powerpoint/2010/main" val="374557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05F1555-5E46-4F14-A72C-55B3C264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628650"/>
            <a:ext cx="11115675" cy="62293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C59B318-F708-4418-BEA2-9CC51C480BF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4031974" cy="685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Step 11: </a:t>
            </a:r>
          </a:p>
          <a:p>
            <a:pPr algn="l"/>
            <a:endParaRPr lang="en-GB" sz="2000" dirty="0"/>
          </a:p>
          <a:p>
            <a:pPr marL="457200" indent="-457200" algn="l">
              <a:buAutoNum type="arabicPeriod"/>
            </a:pPr>
            <a:r>
              <a:rPr lang="en-GB" sz="2000" dirty="0"/>
              <a:t>Place free loop of string over the adjustable angle throwing pin (A)</a:t>
            </a:r>
          </a:p>
          <a:p>
            <a:pPr marL="457200" indent="-457200" algn="l">
              <a:buAutoNum type="arabicPeriod"/>
            </a:pPr>
            <a:endParaRPr lang="en-GB" sz="2000" dirty="0"/>
          </a:p>
          <a:p>
            <a:pPr marL="457200" indent="-457200" algn="l">
              <a:buAutoNum type="arabicPeriod"/>
            </a:pPr>
            <a:r>
              <a:rPr lang="en-GB" sz="2000" dirty="0"/>
              <a:t>Set release angle using ratchet mechanism B</a:t>
            </a:r>
          </a:p>
          <a:p>
            <a:pPr marL="457200" indent="-457200" algn="l">
              <a:buAutoNum type="arabicPeriod"/>
            </a:pPr>
            <a:endParaRPr lang="en-GB" sz="2000" dirty="0"/>
          </a:p>
          <a:p>
            <a:pPr marL="457200" indent="-457200" algn="l">
              <a:buAutoNum type="arabicPeriod"/>
            </a:pPr>
            <a:endParaRPr lang="en-GB" sz="2000" dirty="0"/>
          </a:p>
          <a:p>
            <a:pPr marL="457200" indent="-457200" algn="l">
              <a:buAutoNum type="arabicPeriod"/>
            </a:pPr>
            <a:endParaRPr lang="en-GB" sz="2000" dirty="0"/>
          </a:p>
          <a:p>
            <a:pPr marL="457200" indent="-457200" algn="l">
              <a:buAutoNum type="arabicPeriod"/>
            </a:pPr>
            <a:r>
              <a:rPr lang="en-GB" sz="2000" dirty="0"/>
              <a:t>Place boulder</a:t>
            </a:r>
            <a:br>
              <a:rPr lang="en-GB" sz="2000" dirty="0"/>
            </a:br>
            <a:r>
              <a:rPr lang="en-GB" sz="2000" dirty="0"/>
              <a:t>in throwing</a:t>
            </a:r>
            <a:br>
              <a:rPr lang="en-GB" sz="2000" dirty="0"/>
            </a:br>
            <a:r>
              <a:rPr lang="en-GB" sz="2000" dirty="0"/>
              <a:t>position</a:t>
            </a:r>
            <a:br>
              <a:rPr lang="en-GB" sz="2000" dirty="0"/>
            </a:br>
            <a:r>
              <a:rPr lang="en-GB" sz="2000" dirty="0"/>
              <a:t>(as shown C)</a:t>
            </a:r>
          </a:p>
          <a:p>
            <a:pPr marL="457200" indent="-457200" algn="l">
              <a:buAutoNum type="arabicPeriod"/>
            </a:pPr>
            <a:endParaRPr lang="en-GB" sz="2000" dirty="0"/>
          </a:p>
          <a:p>
            <a:pPr marL="457200" indent="-457200" algn="l">
              <a:buAutoNum type="arabicPeriod"/>
            </a:pPr>
            <a:r>
              <a:rPr lang="en-GB" sz="2000" dirty="0"/>
              <a:t>Aim trebuchet</a:t>
            </a:r>
            <a:br>
              <a:rPr lang="en-GB" sz="2000" dirty="0"/>
            </a:br>
            <a:r>
              <a:rPr lang="en-GB" sz="2000" dirty="0"/>
              <a:t>at target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GB" sz="2000" dirty="0"/>
          </a:p>
          <a:p>
            <a:pPr marL="457200" indent="-457200" algn="l">
              <a:buAutoNum type="arabicPeriod"/>
            </a:pPr>
            <a:endParaRPr lang="en-GB" sz="2000" dirty="0"/>
          </a:p>
          <a:p>
            <a:pPr marL="457200" indent="-457200" algn="l">
              <a:buAutoNum type="arabicPeriod"/>
            </a:pPr>
            <a:r>
              <a:rPr lang="en-GB" sz="2000" dirty="0"/>
              <a:t>Pull back to full extent available, and release to launch boulder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887986-4677-49D2-9EAD-EBB76E7EC4DB}"/>
              </a:ext>
            </a:extLst>
          </p:cNvPr>
          <p:cNvCxnSpPr>
            <a:cxnSpLocks/>
          </p:cNvCxnSpPr>
          <p:nvPr/>
        </p:nvCxnSpPr>
        <p:spPr>
          <a:xfrm>
            <a:off x="2537927" y="3324809"/>
            <a:ext cx="0" cy="178836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9842670-156A-49D5-AA6E-3DC621C6D8B5}"/>
              </a:ext>
            </a:extLst>
          </p:cNvPr>
          <p:cNvSpPr/>
          <p:nvPr/>
        </p:nvSpPr>
        <p:spPr>
          <a:xfrm>
            <a:off x="2299997" y="2680995"/>
            <a:ext cx="475860" cy="4851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EDA85-FF9D-4D3C-A6CA-2DE800F4C794}"/>
              </a:ext>
            </a:extLst>
          </p:cNvPr>
          <p:cNvSpPr/>
          <p:nvPr/>
        </p:nvSpPr>
        <p:spPr>
          <a:xfrm>
            <a:off x="9599646" y="5458408"/>
            <a:ext cx="475860" cy="4851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8AB841-6695-46EE-9DDE-5245706D62C0}"/>
              </a:ext>
            </a:extLst>
          </p:cNvPr>
          <p:cNvCxnSpPr>
            <a:cxnSpLocks/>
          </p:cNvCxnSpPr>
          <p:nvPr/>
        </p:nvCxnSpPr>
        <p:spPr>
          <a:xfrm flipH="1">
            <a:off x="7710197" y="5701004"/>
            <a:ext cx="173238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611C52-83EF-4380-A813-15D12B06A7B1}"/>
              </a:ext>
            </a:extLst>
          </p:cNvPr>
          <p:cNvSpPr txBox="1"/>
          <p:nvPr/>
        </p:nvSpPr>
        <p:spPr>
          <a:xfrm>
            <a:off x="9302620" y="289249"/>
            <a:ext cx="2500604" cy="1569660"/>
          </a:xfrm>
          <a:prstGeom prst="rect">
            <a:avLst/>
          </a:prstGeom>
          <a:noFill/>
          <a:ln w="28575">
            <a:solidFill>
              <a:srgbClr val="FFFF00">
                <a:alpha val="72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Warning!</a:t>
            </a:r>
            <a:br>
              <a:rPr lang="en-GB" dirty="0"/>
            </a:br>
            <a:r>
              <a:rPr lang="en-GB" dirty="0"/>
              <a:t>Use Trebuchet Responsibly</a:t>
            </a:r>
          </a:p>
          <a:p>
            <a:r>
              <a:rPr lang="en-GB" sz="1400" dirty="0"/>
              <a:t>- Do not launch at pets!</a:t>
            </a:r>
          </a:p>
          <a:p>
            <a:r>
              <a:rPr lang="en-GB" sz="1400" dirty="0"/>
              <a:t>- Not suitable for conducting Siege warfare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4D1D50-283F-4DBF-B00F-14D12D2FEC34}"/>
              </a:ext>
            </a:extLst>
          </p:cNvPr>
          <p:cNvSpPr/>
          <p:nvPr/>
        </p:nvSpPr>
        <p:spPr>
          <a:xfrm>
            <a:off x="3582551" y="2680995"/>
            <a:ext cx="475860" cy="4851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2500B-ED45-4C42-ABDF-89DF3631A178}"/>
              </a:ext>
            </a:extLst>
          </p:cNvPr>
          <p:cNvCxnSpPr>
            <a:cxnSpLocks/>
          </p:cNvCxnSpPr>
          <p:nvPr/>
        </p:nvCxnSpPr>
        <p:spPr>
          <a:xfrm>
            <a:off x="3820481" y="3324808"/>
            <a:ext cx="0" cy="6033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D230-BE8E-43A7-AEB8-C1A6832A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6764694" cy="783771"/>
          </a:xfrm>
        </p:spPr>
        <p:txBody>
          <a:bodyPr>
            <a:noAutofit/>
          </a:bodyPr>
          <a:lstStyle/>
          <a:p>
            <a:r>
              <a:rPr lang="en-GB" sz="4400" dirty="0"/>
              <a:t>Step 1: Place ground 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67C7-87B5-4C31-BE6D-12D7E0383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972B2-13FF-413B-B993-5B1F6615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775"/>
            <a:ext cx="12192000" cy="57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7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8767C7-87B5-4C31-BE6D-12D7E0383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B598A-2A4E-41FC-8265-2A10FAEE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42875"/>
            <a:ext cx="7277100" cy="671512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54CB42E-1827-40C5-97C5-66D8E3CB1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4609322" cy="252859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dirty="0"/>
              <a:t>Step 2: </a:t>
            </a:r>
            <a:br>
              <a:rPr lang="en-GB" dirty="0"/>
            </a:br>
            <a:r>
              <a:rPr lang="en-GB" dirty="0"/>
              <a:t>Insert Vertical Upright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0C0EB-396A-4024-9B1A-110CE9E14735}"/>
              </a:ext>
            </a:extLst>
          </p:cNvPr>
          <p:cNvCxnSpPr>
            <a:cxnSpLocks/>
          </p:cNvCxnSpPr>
          <p:nvPr/>
        </p:nvCxnSpPr>
        <p:spPr>
          <a:xfrm>
            <a:off x="9853126" y="2356401"/>
            <a:ext cx="0" cy="24912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76792C-5A43-4DB6-A4B0-FDC525881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30" y="185216"/>
            <a:ext cx="7747070" cy="664949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80CABE-EDB6-41AA-8121-50617A450CAE}"/>
              </a:ext>
            </a:extLst>
          </p:cNvPr>
          <p:cNvCxnSpPr>
            <a:cxnSpLocks/>
          </p:cNvCxnSpPr>
          <p:nvPr/>
        </p:nvCxnSpPr>
        <p:spPr>
          <a:xfrm>
            <a:off x="10521819" y="2618890"/>
            <a:ext cx="0" cy="24912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589983-46FE-43BA-A227-F8EE8B7DD808}"/>
              </a:ext>
            </a:extLst>
          </p:cNvPr>
          <p:cNvCxnSpPr>
            <a:cxnSpLocks/>
          </p:cNvCxnSpPr>
          <p:nvPr/>
        </p:nvCxnSpPr>
        <p:spPr>
          <a:xfrm>
            <a:off x="7529803" y="2174131"/>
            <a:ext cx="0" cy="24912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94751819-9E46-4E05-80DB-B0A5DF15F5E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09322" cy="2528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Step 3: </a:t>
            </a:r>
            <a:br>
              <a:rPr lang="en-GB" dirty="0"/>
            </a:br>
            <a:r>
              <a:rPr lang="en-GB" dirty="0"/>
              <a:t>Insert A-frame pieces</a:t>
            </a:r>
          </a:p>
        </p:txBody>
      </p:sp>
    </p:spTree>
    <p:extLst>
      <p:ext uri="{BB962C8B-B14F-4D97-AF65-F5344CB8AC3E}">
        <p14:creationId xmlns:p14="http://schemas.microsoft.com/office/powerpoint/2010/main" val="354757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167933-0D9A-4650-B603-8478473AF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5750"/>
            <a:ext cx="7562850" cy="644842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9CEC149-EFAB-47D0-A408-4639C534F0F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09322" cy="2528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Step 4: </a:t>
            </a:r>
            <a:br>
              <a:rPr lang="en-GB" sz="4800" dirty="0"/>
            </a:br>
            <a:r>
              <a:rPr lang="en-GB" sz="4800" dirty="0"/>
              <a:t>Insert 2x</a:t>
            </a:r>
          </a:p>
          <a:p>
            <a:pPr algn="l"/>
            <a:r>
              <a:rPr lang="en-GB" sz="4800" dirty="0"/>
              <a:t>5*17mm pegs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5D9636-4984-47D6-AF25-7E1AB2F9414D}"/>
              </a:ext>
            </a:extLst>
          </p:cNvPr>
          <p:cNvCxnSpPr>
            <a:cxnSpLocks/>
          </p:cNvCxnSpPr>
          <p:nvPr/>
        </p:nvCxnSpPr>
        <p:spPr>
          <a:xfrm flipH="1" flipV="1">
            <a:off x="10729431" y="2502419"/>
            <a:ext cx="1253033" cy="21959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56848C-BC2E-4B02-A116-3D22142F3EF2}"/>
              </a:ext>
            </a:extLst>
          </p:cNvPr>
          <p:cNvCxnSpPr>
            <a:cxnSpLocks/>
          </p:cNvCxnSpPr>
          <p:nvPr/>
        </p:nvCxnSpPr>
        <p:spPr>
          <a:xfrm>
            <a:off x="6193978" y="1686314"/>
            <a:ext cx="1147666" cy="19169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1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06A333-BBB3-441F-8FF4-387B897F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1" y="157162"/>
            <a:ext cx="6943725" cy="65436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6DE15CC-FCA8-4AFC-8AE3-6E6517964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609322" cy="3592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Step 5: </a:t>
            </a:r>
            <a:br>
              <a:rPr lang="en-GB" sz="4800" dirty="0"/>
            </a:br>
            <a:r>
              <a:rPr lang="en-GB" sz="4800" dirty="0"/>
              <a:t>Repeat process for other upright</a:t>
            </a:r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then </a:t>
            </a:r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Place assembly to side to build throwing arm</a:t>
            </a:r>
          </a:p>
        </p:txBody>
      </p:sp>
    </p:spTree>
    <p:extLst>
      <p:ext uri="{BB962C8B-B14F-4D97-AF65-F5344CB8AC3E}">
        <p14:creationId xmlns:p14="http://schemas.microsoft.com/office/powerpoint/2010/main" val="67086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0C0779C-181B-4E25-902E-E8F0D1ACD4F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09322" cy="2528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Step 6: </a:t>
            </a:r>
            <a:br>
              <a:rPr lang="en-GB" sz="4800" dirty="0"/>
            </a:br>
            <a:r>
              <a:rPr lang="en-GB" sz="4800" dirty="0"/>
              <a:t>Assemble throwing arm as shown using</a:t>
            </a:r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4x</a:t>
            </a:r>
          </a:p>
          <a:p>
            <a:pPr algn="l"/>
            <a:r>
              <a:rPr lang="en-GB" sz="4800" dirty="0"/>
              <a:t>6*23mm pegs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407EC2-9FE9-4C81-9C38-AE2344AF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97" y="461962"/>
            <a:ext cx="7267575" cy="593407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17E897-C62A-4AA9-B5C1-DEECC22304EE}"/>
              </a:ext>
            </a:extLst>
          </p:cNvPr>
          <p:cNvCxnSpPr>
            <a:cxnSpLocks/>
          </p:cNvCxnSpPr>
          <p:nvPr/>
        </p:nvCxnSpPr>
        <p:spPr>
          <a:xfrm flipV="1">
            <a:off x="5691674" y="3428999"/>
            <a:ext cx="1660848" cy="3872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4CF1D-1CA1-4DB2-8311-0B6C50B32B67}"/>
              </a:ext>
            </a:extLst>
          </p:cNvPr>
          <p:cNvCxnSpPr>
            <a:cxnSpLocks/>
          </p:cNvCxnSpPr>
          <p:nvPr/>
        </p:nvCxnSpPr>
        <p:spPr>
          <a:xfrm flipV="1">
            <a:off x="4220548" y="4645089"/>
            <a:ext cx="1660848" cy="3872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B2EADE-337D-43D3-B4A3-9E4BF9D553FA}"/>
              </a:ext>
            </a:extLst>
          </p:cNvPr>
          <p:cNvCxnSpPr>
            <a:cxnSpLocks/>
          </p:cNvCxnSpPr>
          <p:nvPr/>
        </p:nvCxnSpPr>
        <p:spPr>
          <a:xfrm flipH="1">
            <a:off x="8826760" y="2889381"/>
            <a:ext cx="1387152" cy="33585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9C30C6-5104-44C7-91D2-63C0713252BF}"/>
              </a:ext>
            </a:extLst>
          </p:cNvPr>
          <p:cNvCxnSpPr>
            <a:cxnSpLocks/>
          </p:cNvCxnSpPr>
          <p:nvPr/>
        </p:nvCxnSpPr>
        <p:spPr>
          <a:xfrm flipH="1">
            <a:off x="10630678" y="3225233"/>
            <a:ext cx="1561322" cy="281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089C7A0-19A6-4DBD-8BAF-4B5CA14B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74" y="0"/>
            <a:ext cx="8238336" cy="68580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FD90BE0-759B-44BD-8DDC-4AE57C42AB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31974" cy="31444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Step 7: </a:t>
            </a:r>
            <a:br>
              <a:rPr lang="en-GB" sz="4800" dirty="0"/>
            </a:br>
            <a:r>
              <a:rPr lang="en-GB" sz="4800" dirty="0"/>
              <a:t>Insert ratchet mechanism in slot shown. 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Use 1.75mm filament offcut to secure pivot point</a:t>
            </a:r>
          </a:p>
          <a:p>
            <a:pPr algn="l"/>
            <a:endParaRPr lang="en-GB" sz="4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D4D4B5-5214-4B0D-88EE-795C8FA3270A}"/>
              </a:ext>
            </a:extLst>
          </p:cNvPr>
          <p:cNvCxnSpPr>
            <a:cxnSpLocks/>
          </p:cNvCxnSpPr>
          <p:nvPr/>
        </p:nvCxnSpPr>
        <p:spPr>
          <a:xfrm>
            <a:off x="6550090" y="1194319"/>
            <a:ext cx="0" cy="9517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4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A7D1F1-235F-4074-A0EF-B961544AC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38" y="0"/>
            <a:ext cx="6398062" cy="68580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B0AF706-9B35-4DE7-AF8D-98827B3DDB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31974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Step 8: </a:t>
            </a:r>
            <a:br>
              <a:rPr lang="en-GB" sz="4800" dirty="0"/>
            </a:br>
            <a:r>
              <a:rPr lang="en-GB" sz="4800" dirty="0"/>
              <a:t>Secure Counterweight to throw arm assembly using 2x</a:t>
            </a:r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6*16mm pegs</a:t>
            </a:r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Washers should be placed between counterweight and throw arm assembly to allow free rotation of counterweight</a:t>
            </a: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D835F5-7C09-45F9-BE87-6A1AC39DE92C}"/>
              </a:ext>
            </a:extLst>
          </p:cNvPr>
          <p:cNvCxnSpPr>
            <a:cxnSpLocks/>
          </p:cNvCxnSpPr>
          <p:nvPr/>
        </p:nvCxnSpPr>
        <p:spPr>
          <a:xfrm flipV="1">
            <a:off x="9797143" y="3956180"/>
            <a:ext cx="0" cy="6531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38A905-5D7C-4488-B5E8-FDD05D7065DB}"/>
              </a:ext>
            </a:extLst>
          </p:cNvPr>
          <p:cNvCxnSpPr>
            <a:cxnSpLocks/>
          </p:cNvCxnSpPr>
          <p:nvPr/>
        </p:nvCxnSpPr>
        <p:spPr>
          <a:xfrm flipV="1">
            <a:off x="7402287" y="3780455"/>
            <a:ext cx="870857" cy="1104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F012C-B658-45F9-A8CB-6DFCB1A8A9BB}"/>
              </a:ext>
            </a:extLst>
          </p:cNvPr>
          <p:cNvCxnSpPr>
            <a:cxnSpLocks/>
          </p:cNvCxnSpPr>
          <p:nvPr/>
        </p:nvCxnSpPr>
        <p:spPr>
          <a:xfrm flipH="1">
            <a:off x="11187405" y="3420448"/>
            <a:ext cx="886407" cy="971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Step 1: Place ground plate</vt:lpstr>
      <vt:lpstr>Step 2:  Insert Vertical Upright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HEARD Imogen</dc:creator>
  <cp:lastModifiedBy>HEARD Imogen</cp:lastModifiedBy>
  <cp:revision>7</cp:revision>
  <cp:lastPrinted>2025-01-05T18:10:29Z</cp:lastPrinted>
  <dcterms:created xsi:type="dcterms:W3CDTF">2025-01-05T17:26:30Z</dcterms:created>
  <dcterms:modified xsi:type="dcterms:W3CDTF">2025-01-05T18:10:48Z</dcterms:modified>
</cp:coreProperties>
</file>