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
  </p:notesMasterIdLst>
  <p:sldIdLst>
    <p:sldId id="256" r:id="rId3"/>
    <p:sldId id="257" r:id="rId4"/>
    <p:sldId id="258"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7295A-3E3A-CDB9-555F-D253A46C0972}" v="58" dt="2021-07-23T08:19:47.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nerty, Andrew Cpl (LOS-P8A PLS AV JNCO 03)" userId="S::andrew.finnerty547@mod.gov.uk::e81f270d-a7b1-4ee1-a408-55843b495499" providerId="AD" clId="Web-{D677295A-3E3A-CDB9-555F-D253A46C0972}"/>
    <pc:docChg chg="modSld">
      <pc:chgData name="Finnerty, Andrew Cpl (LOS-P8A PLS AV JNCO 03)" userId="S::andrew.finnerty547@mod.gov.uk::e81f270d-a7b1-4ee1-a408-55843b495499" providerId="AD" clId="Web-{D677295A-3E3A-CDB9-555F-D253A46C0972}" dt="2021-07-23T08:19:47.144" v="31" actId="20577"/>
      <pc:docMkLst>
        <pc:docMk/>
      </pc:docMkLst>
      <pc:sldChg chg="modSp">
        <pc:chgData name="Finnerty, Andrew Cpl (LOS-P8A PLS AV JNCO 03)" userId="S::andrew.finnerty547@mod.gov.uk::e81f270d-a7b1-4ee1-a408-55843b495499" providerId="AD" clId="Web-{D677295A-3E3A-CDB9-555F-D253A46C0972}" dt="2021-07-23T08:17:45.110" v="0" actId="20577"/>
        <pc:sldMkLst>
          <pc:docMk/>
          <pc:sldMk cId="2111929807" sldId="256"/>
        </pc:sldMkLst>
        <pc:spChg chg="mod">
          <ac:chgData name="Finnerty, Andrew Cpl (LOS-P8A PLS AV JNCO 03)" userId="S::andrew.finnerty547@mod.gov.uk::e81f270d-a7b1-4ee1-a408-55843b495499" providerId="AD" clId="Web-{D677295A-3E3A-CDB9-555F-D253A46C0972}" dt="2021-07-23T08:17:45.110" v="0" actId="20577"/>
          <ac:spMkLst>
            <pc:docMk/>
            <pc:sldMk cId="2111929807" sldId="256"/>
            <ac:spMk id="3" creationId="{D31974CC-DD7B-437C-B3BA-BFCE43719FF4}"/>
          </ac:spMkLst>
        </pc:spChg>
      </pc:sldChg>
      <pc:sldChg chg="modSp">
        <pc:chgData name="Finnerty, Andrew Cpl (LOS-P8A PLS AV JNCO 03)" userId="S::andrew.finnerty547@mod.gov.uk::e81f270d-a7b1-4ee1-a408-55843b495499" providerId="AD" clId="Web-{D677295A-3E3A-CDB9-555F-D253A46C0972}" dt="2021-07-23T08:19:47.144" v="31" actId="20577"/>
        <pc:sldMkLst>
          <pc:docMk/>
          <pc:sldMk cId="3927585446" sldId="258"/>
        </pc:sldMkLst>
        <pc:spChg chg="mod">
          <ac:chgData name="Finnerty, Andrew Cpl (LOS-P8A PLS AV JNCO 03)" userId="S::andrew.finnerty547@mod.gov.uk::e81f270d-a7b1-4ee1-a408-55843b495499" providerId="AD" clId="Web-{D677295A-3E3A-CDB9-555F-D253A46C0972}" dt="2021-07-23T08:19:47.144" v="31" actId="20577"/>
          <ac:spMkLst>
            <pc:docMk/>
            <pc:sldMk cId="3927585446" sldId="258"/>
            <ac:spMk id="3" creationId="{82696C41-4996-4CDA-876D-CFDB330401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A6C93-EC67-47E4-AFA9-14A32C230EAF}"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AD203-8141-4D20-90C2-25910ABBB2AF}" type="slidenum">
              <a:rPr lang="en-GB" smtClean="0"/>
              <a:t>‹#›</a:t>
            </a:fld>
            <a:endParaRPr lang="en-GB"/>
          </a:p>
        </p:txBody>
      </p:sp>
    </p:spTree>
    <p:extLst>
      <p:ext uri="{BB962C8B-B14F-4D97-AF65-F5344CB8AC3E}">
        <p14:creationId xmlns:p14="http://schemas.microsoft.com/office/powerpoint/2010/main" val="324150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dn.shopify.com/s/files/1/1823/7799/products/TeakwoodL_1024x.jpg?v=160320440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aterbottle.tech/manufacturing-process-of-vacuum-insulated-stainless-steel-bott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1</a:t>
            </a:fld>
            <a:endParaRPr lang="en-GB"/>
          </a:p>
        </p:txBody>
      </p:sp>
    </p:spTree>
    <p:extLst>
      <p:ext uri="{BB962C8B-B14F-4D97-AF65-F5344CB8AC3E}">
        <p14:creationId xmlns:p14="http://schemas.microsoft.com/office/powerpoint/2010/main" val="278394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2</a:t>
            </a:fld>
            <a:endParaRPr lang="en-GB"/>
          </a:p>
        </p:txBody>
      </p:sp>
    </p:spTree>
    <p:extLst>
      <p:ext uri="{BB962C8B-B14F-4D97-AF65-F5344CB8AC3E}">
        <p14:creationId xmlns:p14="http://schemas.microsoft.com/office/powerpoint/2010/main" val="121994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3</a:t>
            </a:fld>
            <a:endParaRPr lang="en-GB"/>
          </a:p>
        </p:txBody>
      </p:sp>
    </p:spTree>
    <p:extLst>
      <p:ext uri="{BB962C8B-B14F-4D97-AF65-F5344CB8AC3E}">
        <p14:creationId xmlns:p14="http://schemas.microsoft.com/office/powerpoint/2010/main" val="356317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4</a:t>
            </a:fld>
            <a:endParaRPr lang="en-GB"/>
          </a:p>
        </p:txBody>
      </p:sp>
    </p:spTree>
    <p:extLst>
      <p:ext uri="{BB962C8B-B14F-4D97-AF65-F5344CB8AC3E}">
        <p14:creationId xmlns:p14="http://schemas.microsoft.com/office/powerpoint/2010/main" val="51211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5</a:t>
            </a:fld>
            <a:endParaRPr lang="en-GB"/>
          </a:p>
        </p:txBody>
      </p:sp>
    </p:spTree>
    <p:extLst>
      <p:ext uri="{BB962C8B-B14F-4D97-AF65-F5344CB8AC3E}">
        <p14:creationId xmlns:p14="http://schemas.microsoft.com/office/powerpoint/2010/main" val="102426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cs typeface="Calibri"/>
              </a:rPr>
              <a:t>Raw material:</a:t>
            </a:r>
          </a:p>
          <a:p>
            <a:endParaRPr lang="en-US">
              <a:cs typeface="Calibri"/>
            </a:endParaRPr>
          </a:p>
          <a:p>
            <a:r>
              <a:rPr lang="en-US" dirty="0">
                <a:cs typeface="Calibri"/>
              </a:rPr>
              <a:t>18/8 food grade stainless steel sheet is cut into round plates to the required size/diameter for each of the mugs walled sections (inner, middle, outer)</a:t>
            </a:r>
          </a:p>
          <a:p>
            <a:endParaRPr lang="en-US">
              <a:cs typeface="Calibri"/>
            </a:endParaRPr>
          </a:p>
          <a:p>
            <a:r>
              <a:rPr lang="en-US" b="1" u="sng" dirty="0">
                <a:cs typeface="Calibri"/>
              </a:rPr>
              <a:t>Stretching:</a:t>
            </a:r>
          </a:p>
          <a:p>
            <a:r>
              <a:rPr lang="en-US" dirty="0">
                <a:cs typeface="Calibri"/>
              </a:rPr>
              <a:t>A hydraulic punch is used to press/stretch the raw material into a rough shape of the mug design.</a:t>
            </a:r>
          </a:p>
          <a:p>
            <a:endParaRPr lang="en-US" b="1" u="sng">
              <a:cs typeface="Calibri"/>
            </a:endParaRPr>
          </a:p>
          <a:p>
            <a:r>
              <a:rPr lang="en-US" b="1" u="sng" dirty="0">
                <a:cs typeface="Calibri"/>
              </a:rPr>
              <a:t>Shaping:</a:t>
            </a:r>
          </a:p>
          <a:p>
            <a:endParaRPr lang="en-US" b="1" u="sng">
              <a:cs typeface="Calibri"/>
            </a:endParaRPr>
          </a:p>
          <a:p>
            <a:r>
              <a:rPr lang="en-US" dirty="0">
                <a:cs typeface="Calibri"/>
              </a:rPr>
              <a:t>A large press is then used to follow the mug shaping guide, this ensures that the pits, size and shape meets the requirements for each of the inner, middle and outer mug sections.</a:t>
            </a:r>
            <a:endParaRPr lang="en-US" dirty="0"/>
          </a:p>
          <a:p>
            <a:endParaRPr lang="en-US" b="1" u="sng">
              <a:cs typeface="Calibri"/>
            </a:endParaRPr>
          </a:p>
          <a:p>
            <a:r>
              <a:rPr lang="en-US" b="1" u="sng" dirty="0">
                <a:cs typeface="Calibri"/>
              </a:rPr>
              <a:t>Thread rolling/making:</a:t>
            </a:r>
          </a:p>
          <a:p>
            <a:endParaRPr lang="en-US" b="1" u="sng">
              <a:cs typeface="Calibri"/>
            </a:endParaRPr>
          </a:p>
          <a:p>
            <a:r>
              <a:rPr lang="en-US" dirty="0">
                <a:cs typeface="Calibri"/>
              </a:rPr>
              <a:t>A thread is machined into the top of the mug for the lid to be attached.</a:t>
            </a:r>
          </a:p>
          <a:p>
            <a:endParaRPr lang="en-US">
              <a:cs typeface="Calibri"/>
            </a:endParaRPr>
          </a:p>
          <a:p>
            <a:r>
              <a:rPr lang="en-US" b="1" u="sng" dirty="0">
                <a:cs typeface="Calibri"/>
              </a:rPr>
              <a:t>Assembly:</a:t>
            </a:r>
          </a:p>
          <a:p>
            <a:endParaRPr lang="en-US" b="1" u="sng">
              <a:cs typeface="Calibri"/>
            </a:endParaRPr>
          </a:p>
          <a:p>
            <a:r>
              <a:rPr lang="en-US" dirty="0">
                <a:cs typeface="Calibri"/>
              </a:rPr>
              <a:t>Each the of the inner, middle and outer sections of the mug are hydraulicly pressed together, with each section being leak tested and vacuumed using a vacuum machine to create the insulating between all the sections. The temperature and insulation is then tested.</a:t>
            </a:r>
          </a:p>
          <a:p>
            <a:endParaRPr lang="en-US">
              <a:cs typeface="Calibri"/>
            </a:endParaRPr>
          </a:p>
          <a:p>
            <a:r>
              <a:rPr lang="en-US" b="1" u="sng" dirty="0">
                <a:cs typeface="Calibri"/>
              </a:rPr>
              <a:t>Polishing:</a:t>
            </a:r>
          </a:p>
          <a:p>
            <a:endParaRPr lang="en-US">
              <a:cs typeface="Calibri"/>
            </a:endParaRPr>
          </a:p>
          <a:p>
            <a:r>
              <a:rPr lang="en-US" dirty="0">
                <a:cs typeface="Calibri"/>
              </a:rPr>
              <a:t>Electrolysis polishing is used for the inner mug to ensure </a:t>
            </a:r>
            <a:r>
              <a:rPr lang="en-US" dirty="0"/>
              <a:t>to improve the micro-geometry of the metal surface, reduce the surface roughness of the metal, so as to achieve the purpose of a bright and smooth surface.</a:t>
            </a:r>
            <a:endParaRPr lang="en-US" dirty="0">
              <a:cs typeface="Calibri"/>
            </a:endParaRPr>
          </a:p>
          <a:p>
            <a:endParaRPr lang="en-US">
              <a:cs typeface="Calibri"/>
            </a:endParaRPr>
          </a:p>
          <a:p>
            <a:r>
              <a:rPr lang="en-US" dirty="0">
                <a:cs typeface="Calibri"/>
              </a:rPr>
              <a:t>Mechanical polishing is used on the outer bottle</a:t>
            </a:r>
            <a:r>
              <a:rPr lang="en-US" dirty="0"/>
              <a:t> ensure it is smooth and the bottle mouth is smooth and bright. There must be no obvious drawing, scratching, black wire and pits. Once polishing is complete the mu is cleaned.</a:t>
            </a:r>
            <a:endParaRPr lang="en-US" dirty="0">
              <a:cs typeface="Calibri"/>
            </a:endParaRPr>
          </a:p>
          <a:p>
            <a:endParaRPr lang="en-US">
              <a:cs typeface="Calibri"/>
            </a:endParaRPr>
          </a:p>
          <a:p>
            <a:r>
              <a:rPr lang="en-US" b="1" u="sng" dirty="0"/>
              <a:t>Pattern Printing:</a:t>
            </a:r>
            <a:endParaRPr lang="en-US" u="sng" dirty="0">
              <a:cs typeface="Calibri" panose="020F0502020204030204"/>
            </a:endParaRPr>
          </a:p>
          <a:p>
            <a:endParaRPr lang="en-US" b="1" u="sng"/>
          </a:p>
          <a:p>
            <a:r>
              <a:rPr lang="en-US" dirty="0"/>
              <a:t>The pattern design on the bottle is printed using thermal transfer printing and the wood effect wrap.</a:t>
            </a:r>
            <a:endParaRPr lang="en-US" dirty="0">
              <a:cs typeface="Calibri"/>
            </a:endParaRPr>
          </a:p>
          <a:p>
            <a:endParaRPr lang="en-US">
              <a:cs typeface="Calibri"/>
            </a:endParaRPr>
          </a:p>
          <a:p>
            <a:r>
              <a:rPr lang="en-US" b="1" u="sng" dirty="0">
                <a:cs typeface="Calibri"/>
              </a:rPr>
              <a:t>Lid manufacture:</a:t>
            </a:r>
          </a:p>
          <a:p>
            <a:endParaRPr lang="en-US" b="1" u="sng">
              <a:cs typeface="Calibri"/>
            </a:endParaRPr>
          </a:p>
          <a:p>
            <a:r>
              <a:rPr lang="en-US" dirty="0">
                <a:cs typeface="Calibri"/>
              </a:rPr>
              <a:t>The BPA free plastic will be injection molded to produce the parts of the lid and then fitted to the top of the mug.</a:t>
            </a:r>
          </a:p>
          <a:p>
            <a:endParaRPr lang="en-US">
              <a:cs typeface="Calibri"/>
            </a:endParaRPr>
          </a:p>
          <a:p>
            <a:endParaRPr lang="en-US">
              <a:cs typeface="Calibri"/>
            </a:endParaRPr>
          </a:p>
          <a:p>
            <a:r>
              <a:rPr lang="en-US" u="sng" dirty="0">
                <a:cs typeface="Calibri"/>
              </a:rPr>
              <a:t>Source:</a:t>
            </a:r>
          </a:p>
          <a:p>
            <a:r>
              <a:rPr lang="en-US" dirty="0">
                <a:cs typeface="Calibri"/>
              </a:rPr>
              <a:t>Image - </a:t>
            </a:r>
            <a:r>
              <a:rPr lang="en-US" dirty="0">
                <a:hlinkClick r:id="rId3"/>
              </a:rPr>
              <a:t>http://cdn.shopify.com/s/files/1/1823/7799/products/TeakwoodL_1024x.jpg?v=1603204405</a:t>
            </a:r>
            <a:endParaRPr lang="en-US" dirty="0">
              <a:cs typeface="Calibri"/>
              <a:hlinkClick r:id="rId3"/>
            </a:endParaRPr>
          </a:p>
          <a:p>
            <a:endParaRPr lang="en-US">
              <a:cs typeface="Calibri"/>
            </a:endParaRPr>
          </a:p>
          <a:p>
            <a:r>
              <a:rPr lang="en-US" u="sng" dirty="0"/>
              <a:t>Source:</a:t>
            </a:r>
            <a:endParaRPr lang="en-US" dirty="0"/>
          </a:p>
          <a:p>
            <a:r>
              <a:rPr lang="en-US" dirty="0"/>
              <a:t>(April 23rd, 2019, </a:t>
            </a:r>
            <a:r>
              <a:rPr lang="en-US" dirty="0" err="1"/>
              <a:t>Kingstar</a:t>
            </a:r>
            <a:r>
              <a:rPr lang="en-US" dirty="0"/>
              <a:t>) Manufacturing Process of Vacuum Insulated Stainless Steel Bottles , [Online]. </a:t>
            </a:r>
            <a:endParaRPr lang="en-US" dirty="0">
              <a:cs typeface="Calibri"/>
            </a:endParaRPr>
          </a:p>
          <a:p>
            <a:r>
              <a:rPr lang="en-US" dirty="0"/>
              <a:t>available at:</a:t>
            </a:r>
            <a:endParaRPr lang="en-US" dirty="0">
              <a:cs typeface="Calibri"/>
            </a:endParaRPr>
          </a:p>
          <a:p>
            <a:r>
              <a:rPr lang="en-US" dirty="0">
                <a:hlinkClick r:id="rId4"/>
              </a:rPr>
              <a:t>https://www.waterbottle.tech/manufacturing-process-of-vacuum-insulated-stainless-steel-bottles/</a:t>
            </a:r>
            <a:r>
              <a:rPr lang="en-US" dirty="0"/>
              <a:t> </a:t>
            </a:r>
            <a:endParaRPr lang="en-US" dirty="0">
              <a:cs typeface="Calibri"/>
            </a:endParaRPr>
          </a:p>
          <a:p>
            <a:r>
              <a:rPr lang="en-US" dirty="0"/>
              <a:t>This source contributed information explaining  the manufacturing process for a vacuum insulated stainless steel bottle.</a:t>
            </a:r>
            <a:endParaRPr lang="en-US" dirty="0">
              <a:cs typeface="Calibri"/>
            </a:endParaRPr>
          </a:p>
          <a:p>
            <a:br>
              <a:rPr lang="en-US" dirty="0">
                <a:cs typeface="+mn-lt"/>
              </a:rPr>
            </a:b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93DEA0-E15F-4570-9A03-27472A0AAAD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7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406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1119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2966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61267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268715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23281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35630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B0AE0-C9D4-4210-8437-922CE1B49487}" type="datetimeFigureOut">
              <a:rPr lang="en-GB" smtClean="0"/>
              <a:t>24/07/2021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14005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B0AE0-C9D4-4210-8437-922CE1B49487}" type="datetimeFigureOut">
              <a:rPr lang="en-GB" smtClean="0"/>
              <a:t>24/07/2021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261129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B0AE0-C9D4-4210-8437-922CE1B49487}" type="datetimeFigureOut">
              <a:rPr lang="en-GB" smtClean="0"/>
              <a:t>24/07/2021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611406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60961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35824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922132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842324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6145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865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850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896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6190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8885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4544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321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7/24/2021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559302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388337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576C-4FF1-4A37-8458-F4E1032239BC}"/>
              </a:ext>
            </a:extLst>
          </p:cNvPr>
          <p:cNvSpPr>
            <a:spLocks noGrp="1"/>
          </p:cNvSpPr>
          <p:nvPr>
            <p:ph type="ctrTitle"/>
          </p:nvPr>
        </p:nvSpPr>
        <p:spPr/>
        <p:txBody>
          <a:bodyPr/>
          <a:lstStyle/>
          <a:p>
            <a:r>
              <a:rPr lang="en-GB" b="1" dirty="0"/>
              <a:t>Activity A</a:t>
            </a:r>
            <a:br>
              <a:rPr lang="en-GB" b="1" dirty="0"/>
            </a:br>
            <a:r>
              <a:rPr lang="en-GB" b="1" dirty="0"/>
              <a:t>Design Project</a:t>
            </a:r>
          </a:p>
        </p:txBody>
      </p:sp>
      <p:sp>
        <p:nvSpPr>
          <p:cNvPr id="3" name="Subtitle 2">
            <a:extLst>
              <a:ext uri="{FF2B5EF4-FFF2-40B4-BE49-F238E27FC236}">
                <a16:creationId xmlns:a16="http://schemas.microsoft.com/office/drawing/2014/main" id="{D31974CC-DD7B-437C-B3BA-BFCE43719FF4}"/>
              </a:ext>
            </a:extLst>
          </p:cNvPr>
          <p:cNvSpPr>
            <a:spLocks noGrp="1"/>
          </p:cNvSpPr>
          <p:nvPr>
            <p:ph type="subTitle" idx="1"/>
          </p:nvPr>
        </p:nvSpPr>
        <p:spPr/>
        <p:txBody>
          <a:bodyPr vert="horz" lIns="91440" tIns="45720" rIns="91440" bIns="45720" rtlCol="0" anchor="t">
            <a:normAutofit/>
          </a:bodyPr>
          <a:lstStyle/>
          <a:p>
            <a:endParaRPr lang="en-GB" b="1" dirty="0"/>
          </a:p>
          <a:p>
            <a:r>
              <a:rPr lang="en-GB" b="1" dirty="0"/>
              <a:t>Delivered by</a:t>
            </a:r>
            <a:endParaRPr lang="en-GB" dirty="0"/>
          </a:p>
          <a:p>
            <a:r>
              <a:rPr lang="en-GB" b="1" dirty="0"/>
              <a:t>Blue Group</a:t>
            </a:r>
          </a:p>
        </p:txBody>
      </p:sp>
    </p:spTree>
    <p:extLst>
      <p:ext uri="{BB962C8B-B14F-4D97-AF65-F5344CB8AC3E}">
        <p14:creationId xmlns:p14="http://schemas.microsoft.com/office/powerpoint/2010/main" val="211192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7F6-6CDB-431A-98D8-EEDD924C3FF4}"/>
              </a:ext>
            </a:extLst>
          </p:cNvPr>
          <p:cNvSpPr>
            <a:spLocks noGrp="1"/>
          </p:cNvSpPr>
          <p:nvPr>
            <p:ph type="title"/>
          </p:nvPr>
        </p:nvSpPr>
        <p:spPr/>
        <p:txBody>
          <a:bodyPr/>
          <a:lstStyle/>
          <a:p>
            <a:r>
              <a:rPr lang="en-GB" b="1" dirty="0"/>
              <a:t>What will  be covered in this presentation</a:t>
            </a:r>
          </a:p>
        </p:txBody>
      </p:sp>
      <p:sp>
        <p:nvSpPr>
          <p:cNvPr id="3" name="Content Placeholder 2">
            <a:extLst>
              <a:ext uri="{FF2B5EF4-FFF2-40B4-BE49-F238E27FC236}">
                <a16:creationId xmlns:a16="http://schemas.microsoft.com/office/drawing/2014/main" id="{E077100C-40A1-49D6-A0B6-EC0DA45C085D}"/>
              </a:ext>
            </a:extLst>
          </p:cNvPr>
          <p:cNvSpPr>
            <a:spLocks noGrp="1"/>
          </p:cNvSpPr>
          <p:nvPr>
            <p:ph idx="1"/>
          </p:nvPr>
        </p:nvSpPr>
        <p:spPr/>
        <p:txBody>
          <a:bodyPr>
            <a:normAutofit fontScale="92500" lnSpcReduction="10000"/>
          </a:bodyPr>
          <a:lstStyle/>
          <a:p>
            <a:r>
              <a:rPr lang="en-GB" dirty="0"/>
              <a:t>Overview of the brief, our target market and their needs.</a:t>
            </a:r>
          </a:p>
          <a:p>
            <a:endParaRPr lang="en-GB" dirty="0"/>
          </a:p>
          <a:p>
            <a:r>
              <a:rPr lang="en-GB" dirty="0"/>
              <a:t>How our design meets the market need and how we have addressed environmental and inclusivity issues.</a:t>
            </a:r>
          </a:p>
          <a:p>
            <a:endParaRPr lang="en-GB" dirty="0"/>
          </a:p>
          <a:p>
            <a:r>
              <a:rPr lang="en-GB" dirty="0"/>
              <a:t>The materials chosen and the reasons for those materials.</a:t>
            </a:r>
          </a:p>
          <a:p>
            <a:endParaRPr lang="en-GB" dirty="0"/>
          </a:p>
          <a:p>
            <a:r>
              <a:rPr lang="en-GB" dirty="0"/>
              <a:t>The manufacturing method.</a:t>
            </a:r>
          </a:p>
          <a:p>
            <a:endParaRPr lang="en-GB" dirty="0"/>
          </a:p>
          <a:p>
            <a:r>
              <a:rPr lang="en-GB" dirty="0"/>
              <a:t>Overall summary.</a:t>
            </a:r>
          </a:p>
        </p:txBody>
      </p:sp>
    </p:spTree>
    <p:extLst>
      <p:ext uri="{BB962C8B-B14F-4D97-AF65-F5344CB8AC3E}">
        <p14:creationId xmlns:p14="http://schemas.microsoft.com/office/powerpoint/2010/main" val="26038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1233-1CFB-4B54-81DD-CA6E1B2C51DE}"/>
              </a:ext>
            </a:extLst>
          </p:cNvPr>
          <p:cNvSpPr>
            <a:spLocks noGrp="1"/>
          </p:cNvSpPr>
          <p:nvPr>
            <p:ph type="title"/>
          </p:nvPr>
        </p:nvSpPr>
        <p:spPr/>
        <p:txBody>
          <a:bodyPr>
            <a:normAutofit/>
          </a:bodyPr>
          <a:lstStyle/>
          <a:p>
            <a:r>
              <a:rPr lang="en-GB" sz="3600" b="1" dirty="0"/>
              <a:t>Overview of the brief, our target market and their needs</a:t>
            </a:r>
          </a:p>
        </p:txBody>
      </p:sp>
      <p:sp>
        <p:nvSpPr>
          <p:cNvPr id="3" name="Content Placeholder 2">
            <a:extLst>
              <a:ext uri="{FF2B5EF4-FFF2-40B4-BE49-F238E27FC236}">
                <a16:creationId xmlns:a16="http://schemas.microsoft.com/office/drawing/2014/main" id="{82696C41-4996-4CDA-876D-CFDB330401FF}"/>
              </a:ext>
            </a:extLst>
          </p:cNvPr>
          <p:cNvSpPr>
            <a:spLocks noGrp="1"/>
          </p:cNvSpPr>
          <p:nvPr>
            <p:ph idx="1"/>
          </p:nvPr>
        </p:nvSpPr>
        <p:spPr/>
        <p:txBody>
          <a:bodyPr vert="horz" lIns="91440" tIns="45720" rIns="91440" bIns="45720" rtlCol="0" anchor="t">
            <a:normAutofit fontScale="92500" lnSpcReduction="20000"/>
          </a:bodyPr>
          <a:lstStyle/>
          <a:p>
            <a:r>
              <a:rPr lang="en-GB" dirty="0"/>
              <a:t>The brief:</a:t>
            </a:r>
          </a:p>
          <a:p>
            <a:pPr lvl="1"/>
            <a:r>
              <a:rPr lang="en-GB" dirty="0"/>
              <a:t>To design a new insulated mug for use by Bird watchers, taking into account environmental and inclusivity issues.</a:t>
            </a:r>
          </a:p>
          <a:p>
            <a:r>
              <a:rPr lang="en-GB" dirty="0"/>
              <a:t>The target market:</a:t>
            </a:r>
          </a:p>
          <a:p>
            <a:pPr lvl="1"/>
            <a:r>
              <a:rPr lang="en-GB" dirty="0"/>
              <a:t>Bird watchers.</a:t>
            </a:r>
          </a:p>
          <a:p>
            <a:r>
              <a:rPr lang="en-GB" dirty="0"/>
              <a:t>The targets needs:</a:t>
            </a:r>
          </a:p>
          <a:p>
            <a:pPr lvl="1"/>
            <a:r>
              <a:rPr lang="en-GB" dirty="0"/>
              <a:t>Keep contents hot for several hours.</a:t>
            </a:r>
          </a:p>
          <a:p>
            <a:pPr lvl="1"/>
            <a:r>
              <a:rPr lang="en-GB" dirty="0"/>
              <a:t>Spill proof.</a:t>
            </a:r>
          </a:p>
          <a:p>
            <a:pPr lvl="1"/>
            <a:r>
              <a:rPr lang="en-GB" dirty="0"/>
              <a:t>Neutral or camouflage exterior colour.</a:t>
            </a:r>
          </a:p>
          <a:p>
            <a:pPr lvl="1"/>
            <a:r>
              <a:rPr lang="en-GB" dirty="0"/>
              <a:t>Easy to use drinking orifice.</a:t>
            </a:r>
          </a:p>
          <a:p>
            <a:pPr lvl="1"/>
            <a:r>
              <a:rPr lang="en-GB" dirty="0"/>
              <a:t>Easy to transport.</a:t>
            </a:r>
          </a:p>
          <a:p>
            <a:pPr lvl="1"/>
            <a:r>
              <a:rPr lang="en-GB" dirty="0">
                <a:cs typeface="Calibri" panose="020F0502020204030204"/>
              </a:rPr>
              <a:t>Durable.</a:t>
            </a:r>
          </a:p>
          <a:p>
            <a:pPr lvl="1"/>
            <a:r>
              <a:rPr lang="en-GB" dirty="0">
                <a:cs typeface="Calibri" panose="020F0502020204030204"/>
              </a:rPr>
              <a:t>Resistant to the elements.</a:t>
            </a:r>
          </a:p>
          <a:p>
            <a:pPr lvl="1"/>
            <a:endParaRPr lang="en-GB" dirty="0">
              <a:cs typeface="Calibri" panose="020F0502020204030204"/>
            </a:endParaRPr>
          </a:p>
          <a:p>
            <a:pPr lvl="1"/>
            <a:endParaRPr lang="en-GB" dirty="0">
              <a:cs typeface="Calibri" panose="020F0502020204030204"/>
            </a:endParaRPr>
          </a:p>
        </p:txBody>
      </p:sp>
    </p:spTree>
    <p:extLst>
      <p:ext uri="{BB962C8B-B14F-4D97-AF65-F5344CB8AC3E}">
        <p14:creationId xmlns:p14="http://schemas.microsoft.com/office/powerpoint/2010/main" val="39275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8FF6-6AFA-47B2-A9A8-C6A293204658}"/>
              </a:ext>
            </a:extLst>
          </p:cNvPr>
          <p:cNvSpPr>
            <a:spLocks noGrp="1"/>
          </p:cNvSpPr>
          <p:nvPr>
            <p:ph type="title"/>
          </p:nvPr>
        </p:nvSpPr>
        <p:spPr>
          <a:xfrm>
            <a:off x="225408" y="871007"/>
            <a:ext cx="4242816" cy="536406"/>
          </a:xfrm>
        </p:spPr>
        <p:txBody>
          <a:bodyPr vert="horz" lIns="91440" tIns="45720" rIns="91440" bIns="45720" rtlCol="0" anchor="t">
            <a:normAutofit fontScale="90000"/>
          </a:bodyPr>
          <a:lstStyle/>
          <a:p>
            <a:pPr algn="ctr"/>
            <a:r>
              <a:rPr lang="en-US" sz="3400" b="1" dirty="0">
                <a:solidFill>
                  <a:schemeClr val="bg2">
                    <a:lumMod val="75000"/>
                  </a:schemeClr>
                </a:solidFill>
              </a:rPr>
              <a:t>Meeting Market Needs</a:t>
            </a:r>
            <a:endParaRPr lang="en-US" sz="3400" b="1" kern="1200" dirty="0">
              <a:solidFill>
                <a:schemeClr val="bg2">
                  <a:lumMod val="75000"/>
                </a:schemeClr>
              </a:solidFill>
              <a:latin typeface="+mj-lt"/>
              <a:ea typeface="+mj-ea"/>
              <a:cs typeface="+mj-cs"/>
            </a:endParaRPr>
          </a:p>
        </p:txBody>
      </p:sp>
      <p:sp>
        <p:nvSpPr>
          <p:cNvPr id="27" name="Title 1">
            <a:extLst>
              <a:ext uri="{FF2B5EF4-FFF2-40B4-BE49-F238E27FC236}">
                <a16:creationId xmlns:a16="http://schemas.microsoft.com/office/drawing/2014/main" id="{1C2CCCCF-5929-42DA-8947-99A3BF480E2C}"/>
              </a:ext>
            </a:extLst>
          </p:cNvPr>
          <p:cNvSpPr txBox="1">
            <a:spLocks/>
          </p:cNvSpPr>
          <p:nvPr/>
        </p:nvSpPr>
        <p:spPr>
          <a:xfrm>
            <a:off x="6786997" y="2845632"/>
            <a:ext cx="4242816" cy="5364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chemeClr val="bg2">
                    <a:lumMod val="75000"/>
                  </a:schemeClr>
                </a:solidFill>
              </a:rPr>
              <a:t>Environmental Issues</a:t>
            </a:r>
          </a:p>
        </p:txBody>
      </p:sp>
      <p:sp>
        <p:nvSpPr>
          <p:cNvPr id="28" name="Title 1">
            <a:extLst>
              <a:ext uri="{FF2B5EF4-FFF2-40B4-BE49-F238E27FC236}">
                <a16:creationId xmlns:a16="http://schemas.microsoft.com/office/drawing/2014/main" id="{59A5D752-F536-42BA-A3D1-4E3E1BBC052E}"/>
              </a:ext>
            </a:extLst>
          </p:cNvPr>
          <p:cNvSpPr txBox="1">
            <a:spLocks/>
          </p:cNvSpPr>
          <p:nvPr/>
        </p:nvSpPr>
        <p:spPr>
          <a:xfrm>
            <a:off x="1853184" y="4006819"/>
            <a:ext cx="4242816" cy="5364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chemeClr val="bg2">
                    <a:lumMod val="75000"/>
                  </a:schemeClr>
                </a:solidFill>
              </a:rPr>
              <a:t>Inclusivity</a:t>
            </a:r>
          </a:p>
        </p:txBody>
      </p:sp>
    </p:spTree>
    <p:extLst>
      <p:ext uri="{BB962C8B-B14F-4D97-AF65-F5344CB8AC3E}">
        <p14:creationId xmlns:p14="http://schemas.microsoft.com/office/powerpoint/2010/main" val="23768366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8FF6-6AFA-47B2-A9A8-C6A293204658}"/>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sz="3400" b="0" i="0" kern="1200" dirty="0">
                <a:solidFill>
                  <a:schemeClr val="tx1"/>
                </a:solidFill>
                <a:effectLst/>
                <a:latin typeface="+mj-lt"/>
                <a:ea typeface="+mj-ea"/>
                <a:cs typeface="+mj-cs"/>
              </a:rPr>
              <a:t>The materials chosen and reasons for those materials</a:t>
            </a:r>
            <a:endParaRPr lang="en-US" sz="3400" kern="1200" dirty="0">
              <a:solidFill>
                <a:schemeClr val="tx1"/>
              </a:solidFill>
              <a:latin typeface="+mj-lt"/>
              <a:ea typeface="+mj-ea"/>
              <a:cs typeface="+mj-cs"/>
            </a:endParaRPr>
          </a:p>
        </p:txBody>
      </p:sp>
      <p:pic>
        <p:nvPicPr>
          <p:cNvPr id="5" name="Content Placeholder 4" descr="A close up of a camera lens&#10;&#10;Description automatically generated with low confidence">
            <a:extLst>
              <a:ext uri="{FF2B5EF4-FFF2-40B4-BE49-F238E27FC236}">
                <a16:creationId xmlns:a16="http://schemas.microsoft.com/office/drawing/2014/main" id="{CC447DEC-AC7B-4C81-A44C-C22F8CB77D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92" t="25033" r="392" b="2575"/>
          <a:stretch/>
        </p:blipFill>
        <p:spPr>
          <a:xfrm>
            <a:off x="20" y="2306087"/>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11" name="Picture 10" descr="A picture containing furniture, table, worktable&#10;&#10;Description automatically generated">
            <a:extLst>
              <a:ext uri="{FF2B5EF4-FFF2-40B4-BE49-F238E27FC236}">
                <a16:creationId xmlns:a16="http://schemas.microsoft.com/office/drawing/2014/main" id="{A5B5ED95-E6AA-4E51-BBAA-109945E06C83}"/>
              </a:ext>
            </a:extLst>
          </p:cNvPr>
          <p:cNvPicPr>
            <a:picLocks noChangeAspect="1"/>
          </p:cNvPicPr>
          <p:nvPr/>
        </p:nvPicPr>
        <p:blipFill rotWithShape="1">
          <a:blip r:embed="rId4">
            <a:extLst>
              <a:ext uri="{28A0092B-C50C-407E-A947-70E740481C1C}">
                <a14:useLocalDpi xmlns:a14="http://schemas.microsoft.com/office/drawing/2010/main" val="0"/>
              </a:ext>
            </a:extLst>
          </a:blip>
          <a:srcRect t="6127" b="6127"/>
          <a:stretch/>
        </p:blipFill>
        <p:spPr>
          <a:xfrm>
            <a:off x="1246574" y="31045"/>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7" name="Picture 6" descr="A picture containing tableware, dishware, Petri dish&#10;&#10;Description automatically generated">
            <a:extLst>
              <a:ext uri="{FF2B5EF4-FFF2-40B4-BE49-F238E27FC236}">
                <a16:creationId xmlns:a16="http://schemas.microsoft.com/office/drawing/2014/main" id="{B41B3B2E-F28E-4092-BF60-930A50E4A80C}"/>
              </a:ext>
            </a:extLst>
          </p:cNvPr>
          <p:cNvPicPr>
            <a:picLocks noChangeAspect="1"/>
          </p:cNvPicPr>
          <p:nvPr/>
        </p:nvPicPr>
        <p:blipFill rotWithShape="1">
          <a:blip r:embed="rId5">
            <a:extLst>
              <a:ext uri="{28A0092B-C50C-407E-A947-70E740481C1C}">
                <a14:useLocalDpi xmlns:a14="http://schemas.microsoft.com/office/drawing/2010/main" val="0"/>
              </a:ext>
            </a:extLst>
          </a:blip>
          <a:srcRect r="3" b="3"/>
          <a:stretch/>
        </p:blipFill>
        <p:spPr>
          <a:xfrm>
            <a:off x="5534287" y="725908"/>
            <a:ext cx="2852928" cy="2852928"/>
          </a:xfrm>
          <a:prstGeom prst="ellipse">
            <a:avLst/>
          </a:prstGeom>
        </p:spPr>
      </p:pic>
      <p:pic>
        <p:nvPicPr>
          <p:cNvPr id="13" name="Picture 12" descr="A picture containing wooden, wood&#10;&#10;Description automatically generated">
            <a:extLst>
              <a:ext uri="{FF2B5EF4-FFF2-40B4-BE49-F238E27FC236}">
                <a16:creationId xmlns:a16="http://schemas.microsoft.com/office/drawing/2014/main" id="{B156E264-B59B-4203-8313-531D56EB02F1}"/>
              </a:ext>
            </a:extLst>
          </p:cNvPr>
          <p:cNvPicPr>
            <a:picLocks noChangeAspect="1"/>
          </p:cNvPicPr>
          <p:nvPr/>
        </p:nvPicPr>
        <p:blipFill rotWithShape="1">
          <a:blip r:embed="rId6">
            <a:extLst>
              <a:ext uri="{28A0092B-C50C-407E-A947-70E740481C1C}">
                <a14:useLocalDpi xmlns:a14="http://schemas.microsoft.com/office/drawing/2010/main" val="0"/>
              </a:ext>
            </a:extLst>
          </a:blip>
          <a:srcRect l="1635" r="1635"/>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9" name="Picture 8" descr="A picture containing text, case, accessory&#10;&#10;Description automatically generated">
            <a:extLst>
              <a:ext uri="{FF2B5EF4-FFF2-40B4-BE49-F238E27FC236}">
                <a16:creationId xmlns:a16="http://schemas.microsoft.com/office/drawing/2014/main" id="{FC5CD3A0-B3D7-4923-A51B-BB2378F79015}"/>
              </a:ext>
            </a:extLst>
          </p:cNvPr>
          <p:cNvPicPr>
            <a:picLocks noChangeAspect="1"/>
          </p:cNvPicPr>
          <p:nvPr/>
        </p:nvPicPr>
        <p:blipFill rotWithShape="1">
          <a:blip r:embed="rId7">
            <a:extLst>
              <a:ext uri="{28A0092B-C50C-407E-A947-70E740481C1C}">
                <a14:useLocalDpi xmlns:a14="http://schemas.microsoft.com/office/drawing/2010/main" val="0"/>
              </a:ext>
            </a:extLst>
          </a:blip>
          <a:srcRect l="11983" r="11983"/>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4" name="TextBox 13">
            <a:extLst>
              <a:ext uri="{FF2B5EF4-FFF2-40B4-BE49-F238E27FC236}">
                <a16:creationId xmlns:a16="http://schemas.microsoft.com/office/drawing/2014/main" id="{F11F6834-C737-4725-9734-6413B7474933}"/>
              </a:ext>
            </a:extLst>
          </p:cNvPr>
          <p:cNvSpPr txBox="1"/>
          <p:nvPr/>
        </p:nvSpPr>
        <p:spPr>
          <a:xfrm>
            <a:off x="2325342" y="238150"/>
            <a:ext cx="178459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18/8 Food grade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stainless steel</a:t>
            </a:r>
          </a:p>
        </p:txBody>
      </p:sp>
      <p:sp>
        <p:nvSpPr>
          <p:cNvPr id="15" name="TextBox 14">
            <a:extLst>
              <a:ext uri="{FF2B5EF4-FFF2-40B4-BE49-F238E27FC236}">
                <a16:creationId xmlns:a16="http://schemas.microsoft.com/office/drawing/2014/main" id="{5EAB3A8C-02E1-428F-BC1C-96EB68B1D93F}"/>
              </a:ext>
            </a:extLst>
          </p:cNvPr>
          <p:cNvSpPr txBox="1"/>
          <p:nvPr/>
        </p:nvSpPr>
        <p:spPr>
          <a:xfrm>
            <a:off x="6182109" y="103808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1" name="TextBox 20">
            <a:extLst>
              <a:ext uri="{FF2B5EF4-FFF2-40B4-BE49-F238E27FC236}">
                <a16:creationId xmlns:a16="http://schemas.microsoft.com/office/drawing/2014/main" id="{016989AF-6F52-450B-AF3B-361EC4FA4A02}"/>
              </a:ext>
            </a:extLst>
          </p:cNvPr>
          <p:cNvSpPr txBox="1"/>
          <p:nvPr/>
        </p:nvSpPr>
        <p:spPr>
          <a:xfrm>
            <a:off x="10089763" y="483443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3" name="TextBox 22">
            <a:extLst>
              <a:ext uri="{FF2B5EF4-FFF2-40B4-BE49-F238E27FC236}">
                <a16:creationId xmlns:a16="http://schemas.microsoft.com/office/drawing/2014/main" id="{15A00789-A42C-41E7-B594-F1ACA3B27E6C}"/>
              </a:ext>
            </a:extLst>
          </p:cNvPr>
          <p:cNvSpPr txBox="1"/>
          <p:nvPr/>
        </p:nvSpPr>
        <p:spPr>
          <a:xfrm>
            <a:off x="148617" y="2782658"/>
            <a:ext cx="1866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Travel mug design</a:t>
            </a:r>
          </a:p>
        </p:txBody>
      </p:sp>
      <p:sp>
        <p:nvSpPr>
          <p:cNvPr id="25" name="TextBox 24">
            <a:extLst>
              <a:ext uri="{FF2B5EF4-FFF2-40B4-BE49-F238E27FC236}">
                <a16:creationId xmlns:a16="http://schemas.microsoft.com/office/drawing/2014/main" id="{571E5357-B6B8-4992-B90B-A9EACA25F2EF}"/>
              </a:ext>
            </a:extLst>
          </p:cNvPr>
          <p:cNvSpPr txBox="1"/>
          <p:nvPr/>
        </p:nvSpPr>
        <p:spPr>
          <a:xfrm>
            <a:off x="10176653" y="53484"/>
            <a:ext cx="18609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Wood effect wrap</a:t>
            </a:r>
          </a:p>
        </p:txBody>
      </p:sp>
    </p:spTree>
    <p:extLst>
      <p:ext uri="{BB962C8B-B14F-4D97-AF65-F5344CB8AC3E}">
        <p14:creationId xmlns:p14="http://schemas.microsoft.com/office/powerpoint/2010/main" val="16849970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5EAFABD-C14C-4456-9740-A0FF1B5281CF}"/>
              </a:ext>
            </a:extLst>
          </p:cNvPr>
          <p:cNvPicPr>
            <a:picLocks noChangeAspect="1"/>
          </p:cNvPicPr>
          <p:nvPr/>
        </p:nvPicPr>
        <p:blipFill rotWithShape="1">
          <a:blip r:embed="rId3"/>
          <a:srcRect l="28879" t="16017" r="31111" b="7792"/>
          <a:stretch/>
        </p:blipFill>
        <p:spPr>
          <a:xfrm>
            <a:off x="9742098" y="1381665"/>
            <a:ext cx="2138528" cy="4091934"/>
          </a:xfrm>
          <a:prstGeom prst="rect">
            <a:avLst/>
          </a:prstGeom>
        </p:spPr>
      </p:pic>
      <p:pic>
        <p:nvPicPr>
          <p:cNvPr id="8" name="Picture 8" descr="A picture containing floor&#10;&#10;Description automatically generated">
            <a:extLst>
              <a:ext uri="{FF2B5EF4-FFF2-40B4-BE49-F238E27FC236}">
                <a16:creationId xmlns:a16="http://schemas.microsoft.com/office/drawing/2014/main" id="{DD910752-6560-4659-8516-436AA3476E06}"/>
              </a:ext>
            </a:extLst>
          </p:cNvPr>
          <p:cNvPicPr>
            <a:picLocks noChangeAspect="1"/>
          </p:cNvPicPr>
          <p:nvPr/>
        </p:nvPicPr>
        <p:blipFill rotWithShape="1">
          <a:blip r:embed="rId4"/>
          <a:srcRect t="72139" r="7905" b="-744"/>
          <a:stretch/>
        </p:blipFill>
        <p:spPr>
          <a:xfrm>
            <a:off x="2754703" y="-1894"/>
            <a:ext cx="6697203" cy="823616"/>
          </a:xfrm>
          <a:prstGeom prst="rect">
            <a:avLst/>
          </a:prstGeom>
        </p:spPr>
      </p:pic>
      <p:sp>
        <p:nvSpPr>
          <p:cNvPr id="7" name="Title 6">
            <a:extLst>
              <a:ext uri="{FF2B5EF4-FFF2-40B4-BE49-F238E27FC236}">
                <a16:creationId xmlns:a16="http://schemas.microsoft.com/office/drawing/2014/main" id="{EB5ACFE9-9CE6-4819-A51F-DDC30319BACC}"/>
              </a:ext>
            </a:extLst>
          </p:cNvPr>
          <p:cNvSpPr>
            <a:spLocks noGrp="1"/>
          </p:cNvSpPr>
          <p:nvPr>
            <p:ph type="ctrTitle"/>
          </p:nvPr>
        </p:nvSpPr>
        <p:spPr>
          <a:xfrm>
            <a:off x="2795131" y="4485"/>
            <a:ext cx="6610710" cy="825492"/>
          </a:xfrm>
        </p:spPr>
        <p:txBody>
          <a:bodyPr>
            <a:normAutofit fontScale="90000"/>
          </a:bodyPr>
          <a:lstStyle/>
          <a:p>
            <a:r>
              <a:rPr lang="en-US"/>
              <a:t>Method of manufacture</a:t>
            </a:r>
          </a:p>
        </p:txBody>
      </p:sp>
      <p:sp>
        <p:nvSpPr>
          <p:cNvPr id="2" name="TextBox 1">
            <a:extLst>
              <a:ext uri="{FF2B5EF4-FFF2-40B4-BE49-F238E27FC236}">
                <a16:creationId xmlns:a16="http://schemas.microsoft.com/office/drawing/2014/main" id="{5C3ABB2D-CB25-4DB7-8411-8BEEE6C4DCB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rbel" panose="020B0503020204020204"/>
                <a:ea typeface="+mn-ea"/>
                <a:cs typeface="+mn-cs"/>
              </a:rPr>
              <a:t>Click to add text</a:t>
            </a:r>
          </a:p>
        </p:txBody>
      </p:sp>
      <p:pic>
        <p:nvPicPr>
          <p:cNvPr id="3" name="Picture 3" descr="Diagram&#10;&#10;Description automatically generated">
            <a:extLst>
              <a:ext uri="{FF2B5EF4-FFF2-40B4-BE49-F238E27FC236}">
                <a16:creationId xmlns:a16="http://schemas.microsoft.com/office/drawing/2014/main" id="{426018C5-59AF-41A0-86A5-DC8E7DAF1591}"/>
              </a:ext>
            </a:extLst>
          </p:cNvPr>
          <p:cNvPicPr>
            <a:picLocks noChangeAspect="1"/>
          </p:cNvPicPr>
          <p:nvPr/>
        </p:nvPicPr>
        <p:blipFill rotWithShape="1">
          <a:blip r:embed="rId5"/>
          <a:srcRect l="6404" t="28540" r="12536" b="16122"/>
          <a:stretch/>
        </p:blipFill>
        <p:spPr>
          <a:xfrm>
            <a:off x="166778" y="1507664"/>
            <a:ext cx="8828371" cy="3401648"/>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567</Words>
  <Application>Microsoft Office PowerPoint</Application>
  <PresentationFormat>Widescreen</PresentationFormat>
  <Paragraphs>88</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Corbel</vt:lpstr>
      <vt:lpstr>Wingdings 2</vt:lpstr>
      <vt:lpstr>Frame</vt:lpstr>
      <vt:lpstr>Office Theme</vt:lpstr>
      <vt:lpstr>Activity A Design Project</vt:lpstr>
      <vt:lpstr>What will  be covered in this presentation</vt:lpstr>
      <vt:lpstr>Overview of the brief, our target market and their needs</vt:lpstr>
      <vt:lpstr>Meeting Market Needs</vt:lpstr>
      <vt:lpstr>The materials chosen and reasons for those materials</vt:lpstr>
      <vt:lpstr>Method of manufacture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A Design Project</dc:title>
  <dc:creator>Finnerty, Andrew Cpl (LOS-P8A PLS AV JNCO 03)</dc:creator>
  <cp:lastModifiedBy>Dec H</cp:lastModifiedBy>
  <cp:revision>19</cp:revision>
  <dcterms:created xsi:type="dcterms:W3CDTF">2021-07-22T09:48:59Z</dcterms:created>
  <dcterms:modified xsi:type="dcterms:W3CDTF">2021-07-24T16:06:03Z</dcterms:modified>
</cp:coreProperties>
</file>