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8" r:id="rId2"/>
    <p:sldMasterId id="2147483738" r:id="rId3"/>
  </p:sldMasterIdLst>
  <p:notesMasterIdLst>
    <p:notesMasterId r:id="rId10"/>
  </p:notesMasterIdLst>
  <p:sldIdLst>
    <p:sldId id="256" r:id="rId4"/>
    <p:sldId id="257" r:id="rId5"/>
    <p:sldId id="258" r:id="rId6"/>
    <p:sldId id="261"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77295A-3E3A-CDB9-555F-D253A46C0972}" v="58" dt="2021-07-23T08:19:47.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8025"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notesViewPr>
    <p:cSldViewPr snapToGrid="0">
      <p:cViewPr varScale="1">
        <p:scale>
          <a:sx n="87" d="100"/>
          <a:sy n="87" d="100"/>
        </p:scale>
        <p:origin x="3840" y="-89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nnerty, Andrew Cpl (LOS-P8A PLS AV JNCO 03)" userId="S::andrew.finnerty547@mod.gov.uk::e81f270d-a7b1-4ee1-a408-55843b495499" providerId="AD" clId="Web-{D677295A-3E3A-CDB9-555F-D253A46C0972}"/>
    <pc:docChg chg="modSld">
      <pc:chgData name="Finnerty, Andrew Cpl (LOS-P8A PLS AV JNCO 03)" userId="S::andrew.finnerty547@mod.gov.uk::e81f270d-a7b1-4ee1-a408-55843b495499" providerId="AD" clId="Web-{D677295A-3E3A-CDB9-555F-D253A46C0972}" dt="2021-07-23T08:19:47.144" v="31" actId="20577"/>
      <pc:docMkLst>
        <pc:docMk/>
      </pc:docMkLst>
      <pc:sldChg chg="modSp">
        <pc:chgData name="Finnerty, Andrew Cpl (LOS-P8A PLS AV JNCO 03)" userId="S::andrew.finnerty547@mod.gov.uk::e81f270d-a7b1-4ee1-a408-55843b495499" providerId="AD" clId="Web-{D677295A-3E3A-CDB9-555F-D253A46C0972}" dt="2021-07-23T08:17:45.110" v="0" actId="20577"/>
        <pc:sldMkLst>
          <pc:docMk/>
          <pc:sldMk cId="2111929807" sldId="256"/>
        </pc:sldMkLst>
        <pc:spChg chg="mod">
          <ac:chgData name="Finnerty, Andrew Cpl (LOS-P8A PLS AV JNCO 03)" userId="S::andrew.finnerty547@mod.gov.uk::e81f270d-a7b1-4ee1-a408-55843b495499" providerId="AD" clId="Web-{D677295A-3E3A-CDB9-555F-D253A46C0972}" dt="2021-07-23T08:17:45.110" v="0" actId="20577"/>
          <ac:spMkLst>
            <pc:docMk/>
            <pc:sldMk cId="2111929807" sldId="256"/>
            <ac:spMk id="3" creationId="{D31974CC-DD7B-437C-B3BA-BFCE43719FF4}"/>
          </ac:spMkLst>
        </pc:spChg>
      </pc:sldChg>
      <pc:sldChg chg="modSp">
        <pc:chgData name="Finnerty, Andrew Cpl (LOS-P8A PLS AV JNCO 03)" userId="S::andrew.finnerty547@mod.gov.uk::e81f270d-a7b1-4ee1-a408-55843b495499" providerId="AD" clId="Web-{D677295A-3E3A-CDB9-555F-D253A46C0972}" dt="2021-07-23T08:19:47.144" v="31" actId="20577"/>
        <pc:sldMkLst>
          <pc:docMk/>
          <pc:sldMk cId="3927585446" sldId="258"/>
        </pc:sldMkLst>
        <pc:spChg chg="mod">
          <ac:chgData name="Finnerty, Andrew Cpl (LOS-P8A PLS AV JNCO 03)" userId="S::andrew.finnerty547@mod.gov.uk::e81f270d-a7b1-4ee1-a408-55843b495499" providerId="AD" clId="Web-{D677295A-3E3A-CDB9-555F-D253A46C0972}" dt="2021-07-23T08:19:47.144" v="31" actId="20577"/>
          <ac:spMkLst>
            <pc:docMk/>
            <pc:sldMk cId="3927585446" sldId="258"/>
            <ac:spMk id="3" creationId="{82696C41-4996-4CDA-876D-CFDB330401F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F4E172-AB0B-466E-8257-A287C4C7F8D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0591B88-B58F-4AC0-A228-08ED280EEA47}">
      <dgm:prSet custT="1"/>
      <dgm:spPr/>
      <dgm:t>
        <a:bodyPr/>
        <a:lstStyle/>
        <a:p>
          <a:r>
            <a:rPr lang="en-GB" sz="2400" b="1" i="0" dirty="0"/>
            <a:t>Market Needs</a:t>
          </a:r>
          <a:endParaRPr lang="en-US" sz="3800" dirty="0"/>
        </a:p>
      </dgm:t>
    </dgm:pt>
    <dgm:pt modelId="{3D16BE92-638A-4E11-A602-42C18F920468}" type="parTrans" cxnId="{83CF5B5D-517D-4085-9998-892320758741}">
      <dgm:prSet/>
      <dgm:spPr/>
      <dgm:t>
        <a:bodyPr/>
        <a:lstStyle/>
        <a:p>
          <a:endParaRPr lang="en-US"/>
        </a:p>
      </dgm:t>
    </dgm:pt>
    <dgm:pt modelId="{1D8F2E0C-609A-4088-957D-3CEEEBE66F1C}" type="sibTrans" cxnId="{83CF5B5D-517D-4085-9998-892320758741}">
      <dgm:prSet/>
      <dgm:spPr/>
      <dgm:t>
        <a:bodyPr/>
        <a:lstStyle/>
        <a:p>
          <a:endParaRPr lang="en-US"/>
        </a:p>
      </dgm:t>
    </dgm:pt>
    <dgm:pt modelId="{8CD96FE0-FBD4-44D0-A5A7-8F4436DA30B0}">
      <dgm:prSet custT="1"/>
      <dgm:spPr/>
      <dgm:t>
        <a:bodyPr/>
        <a:lstStyle/>
        <a:p>
          <a:r>
            <a:rPr lang="en-GB" sz="1600" b="0" i="0" dirty="0"/>
            <a:t>Keeping Contents Hot – Triple walled design</a:t>
          </a:r>
          <a:endParaRPr lang="en-US" sz="1600" dirty="0"/>
        </a:p>
      </dgm:t>
    </dgm:pt>
    <dgm:pt modelId="{7DE7392B-E772-4FDB-BEF3-BC1239A84B8F}" type="parTrans" cxnId="{8E575B2C-9B0E-435E-A5A9-82C2F654FE1A}">
      <dgm:prSet/>
      <dgm:spPr/>
      <dgm:t>
        <a:bodyPr/>
        <a:lstStyle/>
        <a:p>
          <a:endParaRPr lang="en-US"/>
        </a:p>
      </dgm:t>
    </dgm:pt>
    <dgm:pt modelId="{B9480E65-8257-4B4F-85DC-8C326718F096}" type="sibTrans" cxnId="{8E575B2C-9B0E-435E-A5A9-82C2F654FE1A}">
      <dgm:prSet/>
      <dgm:spPr/>
      <dgm:t>
        <a:bodyPr/>
        <a:lstStyle/>
        <a:p>
          <a:endParaRPr lang="en-US"/>
        </a:p>
      </dgm:t>
    </dgm:pt>
    <dgm:pt modelId="{82CA3D02-7389-48B2-8678-A2D084E57F15}">
      <dgm:prSet custT="1"/>
      <dgm:spPr/>
      <dgm:t>
        <a:bodyPr/>
        <a:lstStyle/>
        <a:p>
          <a:r>
            <a:rPr lang="en-GB" sz="1600" b="0" i="0" dirty="0"/>
            <a:t>Spill Proof &amp; Easy Transportation – Locking lid</a:t>
          </a:r>
          <a:endParaRPr lang="en-US" sz="1600" dirty="0"/>
        </a:p>
      </dgm:t>
    </dgm:pt>
    <dgm:pt modelId="{87B9CC1C-87ED-4FDF-A07A-AB29A44D8302}" type="parTrans" cxnId="{48BEA158-3226-4A70-9408-25654EC1CB36}">
      <dgm:prSet/>
      <dgm:spPr/>
      <dgm:t>
        <a:bodyPr/>
        <a:lstStyle/>
        <a:p>
          <a:endParaRPr lang="en-US"/>
        </a:p>
      </dgm:t>
    </dgm:pt>
    <dgm:pt modelId="{D6BA5902-F21C-452F-8E83-18D9C28BA5A9}" type="sibTrans" cxnId="{48BEA158-3226-4A70-9408-25654EC1CB36}">
      <dgm:prSet/>
      <dgm:spPr/>
      <dgm:t>
        <a:bodyPr/>
        <a:lstStyle/>
        <a:p>
          <a:endParaRPr lang="en-US"/>
        </a:p>
      </dgm:t>
    </dgm:pt>
    <dgm:pt modelId="{DC805F67-2AFA-4B30-B64B-8F0C88D0E813}">
      <dgm:prSet custT="1"/>
      <dgm:spPr/>
      <dgm:t>
        <a:bodyPr/>
        <a:lstStyle/>
        <a:p>
          <a:r>
            <a:rPr lang="en-GB" sz="1600" b="0" i="0" dirty="0"/>
            <a:t>Easy to Drink From – Extra wide opening</a:t>
          </a:r>
          <a:endParaRPr lang="en-US" sz="1600" dirty="0"/>
        </a:p>
      </dgm:t>
    </dgm:pt>
    <dgm:pt modelId="{B9F96B64-0853-49B4-A36F-58D1F33ADE30}" type="parTrans" cxnId="{2A0F1952-9A85-41A2-8D54-3A171198362F}">
      <dgm:prSet/>
      <dgm:spPr/>
      <dgm:t>
        <a:bodyPr/>
        <a:lstStyle/>
        <a:p>
          <a:endParaRPr lang="en-US"/>
        </a:p>
      </dgm:t>
    </dgm:pt>
    <dgm:pt modelId="{16913277-8FDA-44EB-B32A-D61FBBA258B2}" type="sibTrans" cxnId="{2A0F1952-9A85-41A2-8D54-3A171198362F}">
      <dgm:prSet/>
      <dgm:spPr/>
      <dgm:t>
        <a:bodyPr/>
        <a:lstStyle/>
        <a:p>
          <a:endParaRPr lang="en-US"/>
        </a:p>
      </dgm:t>
    </dgm:pt>
    <dgm:pt modelId="{24293288-2FC4-4069-B5E4-3D1483BF7F92}">
      <dgm:prSet custT="1"/>
      <dgm:spPr/>
      <dgm:t>
        <a:bodyPr/>
        <a:lstStyle/>
        <a:p>
          <a:r>
            <a:rPr lang="en-GB" sz="1600" b="0" i="0" dirty="0"/>
            <a:t>Neutral &amp; Camouflaged – Wood Effect Finish</a:t>
          </a:r>
          <a:endParaRPr lang="en-US" sz="1600" dirty="0"/>
        </a:p>
      </dgm:t>
    </dgm:pt>
    <dgm:pt modelId="{1F1118A0-E5D0-4C8B-A8D7-53C82EA7CFD4}" type="parTrans" cxnId="{BDF3FAFA-5B42-4785-8C62-30F875DDB8B9}">
      <dgm:prSet/>
      <dgm:spPr/>
      <dgm:t>
        <a:bodyPr/>
        <a:lstStyle/>
        <a:p>
          <a:endParaRPr lang="en-US"/>
        </a:p>
      </dgm:t>
    </dgm:pt>
    <dgm:pt modelId="{11A029EF-7212-4DCD-B00A-8FB16531DBA7}" type="sibTrans" cxnId="{BDF3FAFA-5B42-4785-8C62-30F875DDB8B9}">
      <dgm:prSet/>
      <dgm:spPr/>
      <dgm:t>
        <a:bodyPr/>
        <a:lstStyle/>
        <a:p>
          <a:endParaRPr lang="en-US"/>
        </a:p>
      </dgm:t>
    </dgm:pt>
    <dgm:pt modelId="{90AD5C99-F919-4705-97E8-5ADC176DEB7C}">
      <dgm:prSet custT="1"/>
      <dgm:spPr/>
      <dgm:t>
        <a:bodyPr/>
        <a:lstStyle/>
        <a:p>
          <a:r>
            <a:rPr lang="en-GB" sz="1600" b="0" i="0" dirty="0"/>
            <a:t>Durability – Dishwasher Safe Materials</a:t>
          </a:r>
          <a:endParaRPr lang="en-US" sz="1600" dirty="0"/>
        </a:p>
      </dgm:t>
    </dgm:pt>
    <dgm:pt modelId="{56648327-6C2B-42CA-964F-2727BC3A29B5}" type="parTrans" cxnId="{546B5A9D-BFB5-4E7B-8FEC-8CCF097C87B9}">
      <dgm:prSet/>
      <dgm:spPr/>
      <dgm:t>
        <a:bodyPr/>
        <a:lstStyle/>
        <a:p>
          <a:endParaRPr lang="en-US"/>
        </a:p>
      </dgm:t>
    </dgm:pt>
    <dgm:pt modelId="{8F3FE8AB-2A34-4B0B-BDEE-C61713C49A7B}" type="sibTrans" cxnId="{546B5A9D-BFB5-4E7B-8FEC-8CCF097C87B9}">
      <dgm:prSet/>
      <dgm:spPr/>
      <dgm:t>
        <a:bodyPr/>
        <a:lstStyle/>
        <a:p>
          <a:endParaRPr lang="en-US"/>
        </a:p>
      </dgm:t>
    </dgm:pt>
    <dgm:pt modelId="{9B07A706-BA1D-483E-BAD1-3E880BCDD092}" type="pres">
      <dgm:prSet presAssocID="{1CF4E172-AB0B-466E-8257-A287C4C7F8D9}" presName="linear" presStyleCnt="0">
        <dgm:presLayoutVars>
          <dgm:dir/>
          <dgm:animLvl val="lvl"/>
          <dgm:resizeHandles val="exact"/>
        </dgm:presLayoutVars>
      </dgm:prSet>
      <dgm:spPr/>
    </dgm:pt>
    <dgm:pt modelId="{0FE95CBB-99D7-4A8F-AEC5-9BF945F4EC8C}" type="pres">
      <dgm:prSet presAssocID="{10591B88-B58F-4AC0-A228-08ED280EEA47}" presName="parentLin" presStyleCnt="0"/>
      <dgm:spPr/>
    </dgm:pt>
    <dgm:pt modelId="{6B33A2BE-4C20-4E93-A63A-CCAEA9B3D278}" type="pres">
      <dgm:prSet presAssocID="{10591B88-B58F-4AC0-A228-08ED280EEA47}" presName="parentLeftMargin" presStyleLbl="node1" presStyleIdx="0" presStyleCnt="1"/>
      <dgm:spPr/>
    </dgm:pt>
    <dgm:pt modelId="{9CC9607F-E166-43DE-B7C1-360C9D5AB4C5}" type="pres">
      <dgm:prSet presAssocID="{10591B88-B58F-4AC0-A228-08ED280EEA47}" presName="parentText" presStyleLbl="node1" presStyleIdx="0" presStyleCnt="1" custScaleX="72396" custScaleY="25925" custLinFactNeighborX="7579" custLinFactNeighborY="-54907">
        <dgm:presLayoutVars>
          <dgm:chMax val="0"/>
          <dgm:bulletEnabled val="1"/>
        </dgm:presLayoutVars>
      </dgm:prSet>
      <dgm:spPr/>
    </dgm:pt>
    <dgm:pt modelId="{FFCDA008-FDA9-4BF0-A6FD-667C7C680D77}" type="pres">
      <dgm:prSet presAssocID="{10591B88-B58F-4AC0-A228-08ED280EEA47}" presName="negativeSpace" presStyleCnt="0"/>
      <dgm:spPr/>
    </dgm:pt>
    <dgm:pt modelId="{08AB3C24-3D09-4CD2-867B-57CF5BD6AA1C}" type="pres">
      <dgm:prSet presAssocID="{10591B88-B58F-4AC0-A228-08ED280EEA47}" presName="childText" presStyleLbl="conFgAcc1" presStyleIdx="0" presStyleCnt="1" custScaleY="57057" custLinFactNeighborX="0" custLinFactNeighborY="-19965">
        <dgm:presLayoutVars>
          <dgm:bulletEnabled val="1"/>
        </dgm:presLayoutVars>
      </dgm:prSet>
      <dgm:spPr/>
    </dgm:pt>
  </dgm:ptLst>
  <dgm:cxnLst>
    <dgm:cxn modelId="{D3D1E802-2CFF-498F-B48C-9147CE3713B1}" type="presOf" srcId="{82CA3D02-7389-48B2-8678-A2D084E57F15}" destId="{08AB3C24-3D09-4CD2-867B-57CF5BD6AA1C}" srcOrd="0" destOrd="1" presId="urn:microsoft.com/office/officeart/2005/8/layout/list1"/>
    <dgm:cxn modelId="{5563870B-D343-4C20-B4E1-023C4776C3D8}" type="presOf" srcId="{DC805F67-2AFA-4B30-B64B-8F0C88D0E813}" destId="{08AB3C24-3D09-4CD2-867B-57CF5BD6AA1C}" srcOrd="0" destOrd="2" presId="urn:microsoft.com/office/officeart/2005/8/layout/list1"/>
    <dgm:cxn modelId="{A02C9A28-9106-44DC-9FD8-721CB9B4986D}" type="presOf" srcId="{1CF4E172-AB0B-466E-8257-A287C4C7F8D9}" destId="{9B07A706-BA1D-483E-BAD1-3E880BCDD092}" srcOrd="0" destOrd="0" presId="urn:microsoft.com/office/officeart/2005/8/layout/list1"/>
    <dgm:cxn modelId="{8E575B2C-9B0E-435E-A5A9-82C2F654FE1A}" srcId="{10591B88-B58F-4AC0-A228-08ED280EEA47}" destId="{8CD96FE0-FBD4-44D0-A5A7-8F4436DA30B0}" srcOrd="0" destOrd="0" parTransId="{7DE7392B-E772-4FDB-BEF3-BC1239A84B8F}" sibTransId="{B9480E65-8257-4B4F-85DC-8C326718F096}"/>
    <dgm:cxn modelId="{83CF5B5D-517D-4085-9998-892320758741}" srcId="{1CF4E172-AB0B-466E-8257-A287C4C7F8D9}" destId="{10591B88-B58F-4AC0-A228-08ED280EEA47}" srcOrd="0" destOrd="0" parTransId="{3D16BE92-638A-4E11-A602-42C18F920468}" sibTransId="{1D8F2E0C-609A-4088-957D-3CEEEBE66F1C}"/>
    <dgm:cxn modelId="{4D8CF049-DE64-422D-ACAD-D3B2EFA47D75}" type="presOf" srcId="{24293288-2FC4-4069-B5E4-3D1483BF7F92}" destId="{08AB3C24-3D09-4CD2-867B-57CF5BD6AA1C}" srcOrd="0" destOrd="3" presId="urn:microsoft.com/office/officeart/2005/8/layout/list1"/>
    <dgm:cxn modelId="{2A0F1952-9A85-41A2-8D54-3A171198362F}" srcId="{10591B88-B58F-4AC0-A228-08ED280EEA47}" destId="{DC805F67-2AFA-4B30-B64B-8F0C88D0E813}" srcOrd="2" destOrd="0" parTransId="{B9F96B64-0853-49B4-A36F-58D1F33ADE30}" sibTransId="{16913277-8FDA-44EB-B32A-D61FBBA258B2}"/>
    <dgm:cxn modelId="{A549A677-AF06-42B9-8BB1-BAA5D85822C9}" type="presOf" srcId="{90AD5C99-F919-4705-97E8-5ADC176DEB7C}" destId="{08AB3C24-3D09-4CD2-867B-57CF5BD6AA1C}" srcOrd="0" destOrd="4" presId="urn:microsoft.com/office/officeart/2005/8/layout/list1"/>
    <dgm:cxn modelId="{48BEA158-3226-4A70-9408-25654EC1CB36}" srcId="{10591B88-B58F-4AC0-A228-08ED280EEA47}" destId="{82CA3D02-7389-48B2-8678-A2D084E57F15}" srcOrd="1" destOrd="0" parTransId="{87B9CC1C-87ED-4FDF-A07A-AB29A44D8302}" sibTransId="{D6BA5902-F21C-452F-8E83-18D9C28BA5A9}"/>
    <dgm:cxn modelId="{348CEE8F-4480-4E42-B471-FBA860CBCA9A}" type="presOf" srcId="{10591B88-B58F-4AC0-A228-08ED280EEA47}" destId="{6B33A2BE-4C20-4E93-A63A-CCAEA9B3D278}" srcOrd="0" destOrd="0" presId="urn:microsoft.com/office/officeart/2005/8/layout/list1"/>
    <dgm:cxn modelId="{546B5A9D-BFB5-4E7B-8FEC-8CCF097C87B9}" srcId="{10591B88-B58F-4AC0-A228-08ED280EEA47}" destId="{90AD5C99-F919-4705-97E8-5ADC176DEB7C}" srcOrd="4" destOrd="0" parTransId="{56648327-6C2B-42CA-964F-2727BC3A29B5}" sibTransId="{8F3FE8AB-2A34-4B0B-BDEE-C61713C49A7B}"/>
    <dgm:cxn modelId="{5BA258A1-5FE1-41A0-84D1-734288FC5047}" type="presOf" srcId="{8CD96FE0-FBD4-44D0-A5A7-8F4436DA30B0}" destId="{08AB3C24-3D09-4CD2-867B-57CF5BD6AA1C}" srcOrd="0" destOrd="0" presId="urn:microsoft.com/office/officeart/2005/8/layout/list1"/>
    <dgm:cxn modelId="{D29430D4-A3C2-4488-9A78-8D15AB8DAAC1}" type="presOf" srcId="{10591B88-B58F-4AC0-A228-08ED280EEA47}" destId="{9CC9607F-E166-43DE-B7C1-360C9D5AB4C5}" srcOrd="1" destOrd="0" presId="urn:microsoft.com/office/officeart/2005/8/layout/list1"/>
    <dgm:cxn modelId="{BDF3FAFA-5B42-4785-8C62-30F875DDB8B9}" srcId="{10591B88-B58F-4AC0-A228-08ED280EEA47}" destId="{24293288-2FC4-4069-B5E4-3D1483BF7F92}" srcOrd="3" destOrd="0" parTransId="{1F1118A0-E5D0-4C8B-A8D7-53C82EA7CFD4}" sibTransId="{11A029EF-7212-4DCD-B00A-8FB16531DBA7}"/>
    <dgm:cxn modelId="{0BF83EEE-74F2-425B-A9FE-15FCB3A780A8}" type="presParOf" srcId="{9B07A706-BA1D-483E-BAD1-3E880BCDD092}" destId="{0FE95CBB-99D7-4A8F-AEC5-9BF945F4EC8C}" srcOrd="0" destOrd="0" presId="urn:microsoft.com/office/officeart/2005/8/layout/list1"/>
    <dgm:cxn modelId="{816BD45B-A0C6-46DE-BB5F-BBEC80725057}" type="presParOf" srcId="{0FE95CBB-99D7-4A8F-AEC5-9BF945F4EC8C}" destId="{6B33A2BE-4C20-4E93-A63A-CCAEA9B3D278}" srcOrd="0" destOrd="0" presId="urn:microsoft.com/office/officeart/2005/8/layout/list1"/>
    <dgm:cxn modelId="{3A23DB60-E352-4D65-AD77-D3413E933456}" type="presParOf" srcId="{0FE95CBB-99D7-4A8F-AEC5-9BF945F4EC8C}" destId="{9CC9607F-E166-43DE-B7C1-360C9D5AB4C5}" srcOrd="1" destOrd="0" presId="urn:microsoft.com/office/officeart/2005/8/layout/list1"/>
    <dgm:cxn modelId="{FBFD11C1-E604-43F8-80C8-19441E48DB73}" type="presParOf" srcId="{9B07A706-BA1D-483E-BAD1-3E880BCDD092}" destId="{FFCDA008-FDA9-4BF0-A6FD-667C7C680D77}" srcOrd="1" destOrd="0" presId="urn:microsoft.com/office/officeart/2005/8/layout/list1"/>
    <dgm:cxn modelId="{4FDE82FA-F35F-49CC-86A7-9AB66BD96CED}" type="presParOf" srcId="{9B07A706-BA1D-483E-BAD1-3E880BCDD092}" destId="{08AB3C24-3D09-4CD2-867B-57CF5BD6AA1C}"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F4E172-AB0B-466E-8257-A287C4C7F8D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CD96FE0-FBD4-44D0-A5A7-8F4436DA30B0}">
      <dgm:prSet/>
      <dgm:spPr/>
      <dgm:t>
        <a:bodyPr/>
        <a:lstStyle/>
        <a:p>
          <a:r>
            <a:rPr lang="en-GB" b="1" i="0" dirty="0"/>
            <a:t>Environmental Requirements</a:t>
          </a:r>
          <a:endParaRPr lang="en-US" b="1" dirty="0"/>
        </a:p>
      </dgm:t>
    </dgm:pt>
    <dgm:pt modelId="{7DE7392B-E772-4FDB-BEF3-BC1239A84B8F}" type="parTrans" cxnId="{8E575B2C-9B0E-435E-A5A9-82C2F654FE1A}">
      <dgm:prSet/>
      <dgm:spPr/>
      <dgm:t>
        <a:bodyPr/>
        <a:lstStyle/>
        <a:p>
          <a:endParaRPr lang="en-US"/>
        </a:p>
      </dgm:t>
    </dgm:pt>
    <dgm:pt modelId="{B9480E65-8257-4B4F-85DC-8C326718F096}" type="sibTrans" cxnId="{8E575B2C-9B0E-435E-A5A9-82C2F654FE1A}">
      <dgm:prSet/>
      <dgm:spPr/>
      <dgm:t>
        <a:bodyPr/>
        <a:lstStyle/>
        <a:p>
          <a:endParaRPr lang="en-US"/>
        </a:p>
      </dgm:t>
    </dgm:pt>
    <dgm:pt modelId="{82CA3D02-7389-48B2-8678-A2D084E57F15}">
      <dgm:prSet/>
      <dgm:spPr/>
      <dgm:t>
        <a:bodyPr/>
        <a:lstStyle/>
        <a:p>
          <a:r>
            <a:rPr lang="en-GB" dirty="0">
              <a:solidFill>
                <a:schemeClr val="tx2">
                  <a:lumMod val="25000"/>
                </a:schemeClr>
              </a:solidFill>
              <a:latin typeface="Calibri" panose="020F0502020204030204" pitchFamily="34" charset="0"/>
              <a:cs typeface="Calibri" panose="020F0502020204030204" pitchFamily="34" charset="0"/>
            </a:rPr>
            <a:t>All Materials are recyclable</a:t>
          </a:r>
          <a:endParaRPr lang="en-US" dirty="0">
            <a:latin typeface="Calibri" panose="020F0502020204030204" pitchFamily="34" charset="0"/>
            <a:cs typeface="Calibri" panose="020F0502020204030204" pitchFamily="34" charset="0"/>
          </a:endParaRPr>
        </a:p>
      </dgm:t>
    </dgm:pt>
    <dgm:pt modelId="{87B9CC1C-87ED-4FDF-A07A-AB29A44D8302}" type="parTrans" cxnId="{48BEA158-3226-4A70-9408-25654EC1CB36}">
      <dgm:prSet/>
      <dgm:spPr/>
      <dgm:t>
        <a:bodyPr/>
        <a:lstStyle/>
        <a:p>
          <a:endParaRPr lang="en-US"/>
        </a:p>
      </dgm:t>
    </dgm:pt>
    <dgm:pt modelId="{D6BA5902-F21C-452F-8E83-18D9C28BA5A9}" type="sibTrans" cxnId="{48BEA158-3226-4A70-9408-25654EC1CB36}">
      <dgm:prSet/>
      <dgm:spPr/>
      <dgm:t>
        <a:bodyPr/>
        <a:lstStyle/>
        <a:p>
          <a:endParaRPr lang="en-US"/>
        </a:p>
      </dgm:t>
    </dgm:pt>
    <dgm:pt modelId="{00BBBBF6-6094-4207-A78C-B204BB2FFEF1}">
      <dgm:prSet/>
      <dgm:spPr/>
      <dgm:t>
        <a:bodyPr/>
        <a:lstStyle/>
        <a:p>
          <a:r>
            <a:rPr lang="en-GB" dirty="0">
              <a:solidFill>
                <a:schemeClr val="tx2">
                  <a:lumMod val="25000"/>
                </a:schemeClr>
              </a:solidFill>
              <a:latin typeface="Calibri" panose="020F0502020204030204" pitchFamily="34" charset="0"/>
              <a:cs typeface="Calibri" panose="020F0502020204030204" pitchFamily="34" charset="0"/>
            </a:rPr>
            <a:t>Materials can be sourced from previously recycled sources.</a:t>
          </a:r>
        </a:p>
      </dgm:t>
    </dgm:pt>
    <dgm:pt modelId="{6B712969-82D3-4D90-92F1-24C72D68C2B5}" type="parTrans" cxnId="{FC4764DE-A951-4722-9051-957928D6DAF2}">
      <dgm:prSet/>
      <dgm:spPr/>
      <dgm:t>
        <a:bodyPr/>
        <a:lstStyle/>
        <a:p>
          <a:endParaRPr lang="en-GB"/>
        </a:p>
      </dgm:t>
    </dgm:pt>
    <dgm:pt modelId="{AE5D9E53-61F4-4618-B898-456AFA425A1E}" type="sibTrans" cxnId="{FC4764DE-A951-4722-9051-957928D6DAF2}">
      <dgm:prSet/>
      <dgm:spPr/>
      <dgm:t>
        <a:bodyPr/>
        <a:lstStyle/>
        <a:p>
          <a:endParaRPr lang="en-GB"/>
        </a:p>
      </dgm:t>
    </dgm:pt>
    <dgm:pt modelId="{5584A49D-5293-46AB-B61B-06DEB1562FE3}">
      <dgm:prSet/>
      <dgm:spPr/>
      <dgm:t>
        <a:bodyPr/>
        <a:lstStyle/>
        <a:p>
          <a:r>
            <a:rPr lang="en-GB" dirty="0">
              <a:solidFill>
                <a:schemeClr val="tx2">
                  <a:lumMod val="25000"/>
                </a:schemeClr>
              </a:solidFill>
              <a:latin typeface="Calibri" panose="020F0502020204030204" pitchFamily="34" charset="0"/>
              <a:cs typeface="Calibri" panose="020F0502020204030204" pitchFamily="34" charset="0"/>
            </a:rPr>
            <a:t>Stainless Steel Stock Already 60% Recycled Material (BSSA, 2021)</a:t>
          </a:r>
        </a:p>
      </dgm:t>
    </dgm:pt>
    <dgm:pt modelId="{88B1EA23-CFC9-4A46-BE24-98CEE61EB637}" type="parTrans" cxnId="{0CD29410-B34A-4091-8C2E-52121BFAC4B1}">
      <dgm:prSet/>
      <dgm:spPr/>
      <dgm:t>
        <a:bodyPr/>
        <a:lstStyle/>
        <a:p>
          <a:endParaRPr lang="en-GB"/>
        </a:p>
      </dgm:t>
    </dgm:pt>
    <dgm:pt modelId="{B89E1E5B-2E53-496B-BBFF-A276A1C1C188}" type="sibTrans" cxnId="{0CD29410-B34A-4091-8C2E-52121BFAC4B1}">
      <dgm:prSet/>
      <dgm:spPr/>
      <dgm:t>
        <a:bodyPr/>
        <a:lstStyle/>
        <a:p>
          <a:endParaRPr lang="en-GB"/>
        </a:p>
      </dgm:t>
    </dgm:pt>
    <dgm:pt modelId="{F9D79CFB-EA33-4643-909E-11C5168218CF}">
      <dgm:prSet/>
      <dgm:spPr/>
      <dgm:t>
        <a:bodyPr/>
        <a:lstStyle/>
        <a:p>
          <a:r>
            <a:rPr lang="en-GB" dirty="0">
              <a:solidFill>
                <a:schemeClr val="tx2">
                  <a:lumMod val="25000"/>
                </a:schemeClr>
              </a:solidFill>
              <a:latin typeface="Calibri" panose="020F0502020204030204" pitchFamily="34" charset="0"/>
              <a:cs typeface="Calibri" panose="020F0502020204030204" pitchFamily="34" charset="0"/>
            </a:rPr>
            <a:t>BPA Free Plastic polypropylene is recyclable &amp; suitable for food containers</a:t>
          </a:r>
        </a:p>
      </dgm:t>
    </dgm:pt>
    <dgm:pt modelId="{521E965F-B99F-4FCC-B557-6B8F8A48821F}" type="parTrans" cxnId="{531BA711-1D35-4829-97C2-78DE330ADE4E}">
      <dgm:prSet/>
      <dgm:spPr/>
      <dgm:t>
        <a:bodyPr/>
        <a:lstStyle/>
        <a:p>
          <a:endParaRPr lang="en-GB"/>
        </a:p>
      </dgm:t>
    </dgm:pt>
    <dgm:pt modelId="{72C30BDD-754B-4D9A-AD72-A2351D1D78A6}" type="sibTrans" cxnId="{531BA711-1D35-4829-97C2-78DE330ADE4E}">
      <dgm:prSet/>
      <dgm:spPr/>
      <dgm:t>
        <a:bodyPr/>
        <a:lstStyle/>
        <a:p>
          <a:endParaRPr lang="en-GB"/>
        </a:p>
      </dgm:t>
    </dgm:pt>
    <dgm:pt modelId="{9B07A706-BA1D-483E-BAD1-3E880BCDD092}" type="pres">
      <dgm:prSet presAssocID="{1CF4E172-AB0B-466E-8257-A287C4C7F8D9}" presName="linear" presStyleCnt="0">
        <dgm:presLayoutVars>
          <dgm:dir/>
          <dgm:animLvl val="lvl"/>
          <dgm:resizeHandles val="exact"/>
        </dgm:presLayoutVars>
      </dgm:prSet>
      <dgm:spPr/>
    </dgm:pt>
    <dgm:pt modelId="{7CD74F40-6842-4588-A03C-4207BDB7C4B7}" type="pres">
      <dgm:prSet presAssocID="{8CD96FE0-FBD4-44D0-A5A7-8F4436DA30B0}" presName="parentLin" presStyleCnt="0"/>
      <dgm:spPr/>
    </dgm:pt>
    <dgm:pt modelId="{421A2B8E-C355-4CF7-9B63-C47741B52440}" type="pres">
      <dgm:prSet presAssocID="{8CD96FE0-FBD4-44D0-A5A7-8F4436DA30B0}" presName="parentLeftMargin" presStyleLbl="node1" presStyleIdx="0" presStyleCnt="1"/>
      <dgm:spPr/>
    </dgm:pt>
    <dgm:pt modelId="{C25F9BFB-0632-45F7-A3D7-BF8D04E58ECC}" type="pres">
      <dgm:prSet presAssocID="{8CD96FE0-FBD4-44D0-A5A7-8F4436DA30B0}" presName="parentText" presStyleLbl="node1" presStyleIdx="0" presStyleCnt="1" custLinFactNeighborX="19992" custLinFactNeighborY="3160">
        <dgm:presLayoutVars>
          <dgm:chMax val="0"/>
          <dgm:bulletEnabled val="1"/>
        </dgm:presLayoutVars>
      </dgm:prSet>
      <dgm:spPr/>
    </dgm:pt>
    <dgm:pt modelId="{CE76EE65-C0B0-4DAC-92FF-88E6664CE6B1}" type="pres">
      <dgm:prSet presAssocID="{8CD96FE0-FBD4-44D0-A5A7-8F4436DA30B0}" presName="negativeSpace" presStyleCnt="0"/>
      <dgm:spPr/>
    </dgm:pt>
    <dgm:pt modelId="{3C4D9E4F-8E75-4374-A8A5-8BDCBD4AE703}" type="pres">
      <dgm:prSet presAssocID="{8CD96FE0-FBD4-44D0-A5A7-8F4436DA30B0}" presName="childText" presStyleLbl="conFgAcc1" presStyleIdx="0" presStyleCnt="1">
        <dgm:presLayoutVars>
          <dgm:bulletEnabled val="1"/>
        </dgm:presLayoutVars>
      </dgm:prSet>
      <dgm:spPr/>
    </dgm:pt>
  </dgm:ptLst>
  <dgm:cxnLst>
    <dgm:cxn modelId="{3C6D6700-698D-46CA-8A39-A5AAF6A3AE8C}" type="presOf" srcId="{8CD96FE0-FBD4-44D0-A5A7-8F4436DA30B0}" destId="{421A2B8E-C355-4CF7-9B63-C47741B52440}" srcOrd="0" destOrd="0" presId="urn:microsoft.com/office/officeart/2005/8/layout/list1"/>
    <dgm:cxn modelId="{0CD29410-B34A-4091-8C2E-52121BFAC4B1}" srcId="{8CD96FE0-FBD4-44D0-A5A7-8F4436DA30B0}" destId="{5584A49D-5293-46AB-B61B-06DEB1562FE3}" srcOrd="2" destOrd="0" parTransId="{88B1EA23-CFC9-4A46-BE24-98CEE61EB637}" sibTransId="{B89E1E5B-2E53-496B-BBFF-A276A1C1C188}"/>
    <dgm:cxn modelId="{531BA711-1D35-4829-97C2-78DE330ADE4E}" srcId="{8CD96FE0-FBD4-44D0-A5A7-8F4436DA30B0}" destId="{F9D79CFB-EA33-4643-909E-11C5168218CF}" srcOrd="3" destOrd="0" parTransId="{521E965F-B99F-4FCC-B557-6B8F8A48821F}" sibTransId="{72C30BDD-754B-4D9A-AD72-A2351D1D78A6}"/>
    <dgm:cxn modelId="{1A128614-A1C9-4250-8698-4BAD24141561}" type="presOf" srcId="{00BBBBF6-6094-4207-A78C-B204BB2FFEF1}" destId="{3C4D9E4F-8E75-4374-A8A5-8BDCBD4AE703}" srcOrd="0" destOrd="1" presId="urn:microsoft.com/office/officeart/2005/8/layout/list1"/>
    <dgm:cxn modelId="{A02C9A28-9106-44DC-9FD8-721CB9B4986D}" type="presOf" srcId="{1CF4E172-AB0B-466E-8257-A287C4C7F8D9}" destId="{9B07A706-BA1D-483E-BAD1-3E880BCDD092}" srcOrd="0" destOrd="0" presId="urn:microsoft.com/office/officeart/2005/8/layout/list1"/>
    <dgm:cxn modelId="{8E575B2C-9B0E-435E-A5A9-82C2F654FE1A}" srcId="{1CF4E172-AB0B-466E-8257-A287C4C7F8D9}" destId="{8CD96FE0-FBD4-44D0-A5A7-8F4436DA30B0}" srcOrd="0" destOrd="0" parTransId="{7DE7392B-E772-4FDB-BEF3-BC1239A84B8F}" sibTransId="{B9480E65-8257-4B4F-85DC-8C326718F096}"/>
    <dgm:cxn modelId="{C899B961-AD46-4BF6-A7E8-A9E14FA1E921}" type="presOf" srcId="{F9D79CFB-EA33-4643-909E-11C5168218CF}" destId="{3C4D9E4F-8E75-4374-A8A5-8BDCBD4AE703}" srcOrd="0" destOrd="3" presId="urn:microsoft.com/office/officeart/2005/8/layout/list1"/>
    <dgm:cxn modelId="{48BEA158-3226-4A70-9408-25654EC1CB36}" srcId="{8CD96FE0-FBD4-44D0-A5A7-8F4436DA30B0}" destId="{82CA3D02-7389-48B2-8678-A2D084E57F15}" srcOrd="0" destOrd="0" parTransId="{87B9CC1C-87ED-4FDF-A07A-AB29A44D8302}" sibTransId="{D6BA5902-F21C-452F-8E83-18D9C28BA5A9}"/>
    <dgm:cxn modelId="{ADED9280-0346-4F24-A071-D4D1A009BA92}" type="presOf" srcId="{82CA3D02-7389-48B2-8678-A2D084E57F15}" destId="{3C4D9E4F-8E75-4374-A8A5-8BDCBD4AE703}" srcOrd="0" destOrd="0" presId="urn:microsoft.com/office/officeart/2005/8/layout/list1"/>
    <dgm:cxn modelId="{ABC171C1-585E-4D44-B449-83BE92AC9FC3}" type="presOf" srcId="{8CD96FE0-FBD4-44D0-A5A7-8F4436DA30B0}" destId="{C25F9BFB-0632-45F7-A3D7-BF8D04E58ECC}" srcOrd="1" destOrd="0" presId="urn:microsoft.com/office/officeart/2005/8/layout/list1"/>
    <dgm:cxn modelId="{FC4764DE-A951-4722-9051-957928D6DAF2}" srcId="{8CD96FE0-FBD4-44D0-A5A7-8F4436DA30B0}" destId="{00BBBBF6-6094-4207-A78C-B204BB2FFEF1}" srcOrd="1" destOrd="0" parTransId="{6B712969-82D3-4D90-92F1-24C72D68C2B5}" sibTransId="{AE5D9E53-61F4-4618-B898-456AFA425A1E}"/>
    <dgm:cxn modelId="{000A90EB-F5F8-40E3-B29B-5FF8AF62492D}" type="presOf" srcId="{5584A49D-5293-46AB-B61B-06DEB1562FE3}" destId="{3C4D9E4F-8E75-4374-A8A5-8BDCBD4AE703}" srcOrd="0" destOrd="2" presId="urn:microsoft.com/office/officeart/2005/8/layout/list1"/>
    <dgm:cxn modelId="{54A261A3-A690-4073-AD33-6771BE14FD48}" type="presParOf" srcId="{9B07A706-BA1D-483E-BAD1-3E880BCDD092}" destId="{7CD74F40-6842-4588-A03C-4207BDB7C4B7}" srcOrd="0" destOrd="0" presId="urn:microsoft.com/office/officeart/2005/8/layout/list1"/>
    <dgm:cxn modelId="{52B70FE2-B027-4734-AEA4-F890146E0AB2}" type="presParOf" srcId="{7CD74F40-6842-4588-A03C-4207BDB7C4B7}" destId="{421A2B8E-C355-4CF7-9B63-C47741B52440}" srcOrd="0" destOrd="0" presId="urn:microsoft.com/office/officeart/2005/8/layout/list1"/>
    <dgm:cxn modelId="{90DABA75-F955-4C6A-B6FC-F0EF22F1D690}" type="presParOf" srcId="{7CD74F40-6842-4588-A03C-4207BDB7C4B7}" destId="{C25F9BFB-0632-45F7-A3D7-BF8D04E58ECC}" srcOrd="1" destOrd="0" presId="urn:microsoft.com/office/officeart/2005/8/layout/list1"/>
    <dgm:cxn modelId="{64294B81-EB15-46A3-88C2-24E0DD853647}" type="presParOf" srcId="{9B07A706-BA1D-483E-BAD1-3E880BCDD092}" destId="{CE76EE65-C0B0-4DAC-92FF-88E6664CE6B1}" srcOrd="1" destOrd="0" presId="urn:microsoft.com/office/officeart/2005/8/layout/list1"/>
    <dgm:cxn modelId="{E2842BEC-48D7-41C3-A958-38097FB4ECCD}" type="presParOf" srcId="{9B07A706-BA1D-483E-BAD1-3E880BCDD092}" destId="{3C4D9E4F-8E75-4374-A8A5-8BDCBD4AE703}" srcOrd="2" destOrd="0" presId="urn:microsoft.com/office/officeart/2005/8/layout/list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B3C24-3D09-4CD2-867B-57CF5BD6AA1C}">
      <dsp:nvSpPr>
        <dsp:cNvPr id="0" name=""/>
        <dsp:cNvSpPr/>
      </dsp:nvSpPr>
      <dsp:spPr>
        <a:xfrm>
          <a:off x="0" y="489232"/>
          <a:ext cx="5539189" cy="1552863"/>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9903" tIns="166624" rIns="429903" bIns="113792" numCol="1" spcCol="1270" anchor="t" anchorCtr="0">
          <a:noAutofit/>
        </a:bodyPr>
        <a:lstStyle/>
        <a:p>
          <a:pPr marL="171450" lvl="1" indent="-171450" algn="l" defTabSz="711200">
            <a:lnSpc>
              <a:spcPct val="90000"/>
            </a:lnSpc>
            <a:spcBef>
              <a:spcPct val="0"/>
            </a:spcBef>
            <a:spcAft>
              <a:spcPct val="15000"/>
            </a:spcAft>
            <a:buChar char="•"/>
          </a:pPr>
          <a:r>
            <a:rPr lang="en-GB" sz="1600" b="0" i="0" kern="1200" dirty="0"/>
            <a:t>Keeping Contents Hot – Triple walled design</a:t>
          </a:r>
          <a:endParaRPr lang="en-US" sz="1600" kern="1200" dirty="0"/>
        </a:p>
        <a:p>
          <a:pPr marL="171450" lvl="1" indent="-171450" algn="l" defTabSz="711200">
            <a:lnSpc>
              <a:spcPct val="90000"/>
            </a:lnSpc>
            <a:spcBef>
              <a:spcPct val="0"/>
            </a:spcBef>
            <a:spcAft>
              <a:spcPct val="15000"/>
            </a:spcAft>
            <a:buChar char="•"/>
          </a:pPr>
          <a:r>
            <a:rPr lang="en-GB" sz="1600" b="0" i="0" kern="1200" dirty="0"/>
            <a:t>Spill Proof &amp; Easy Transportation – Locking lid</a:t>
          </a:r>
          <a:endParaRPr lang="en-US" sz="1600" kern="1200" dirty="0"/>
        </a:p>
        <a:p>
          <a:pPr marL="171450" lvl="1" indent="-171450" algn="l" defTabSz="711200">
            <a:lnSpc>
              <a:spcPct val="90000"/>
            </a:lnSpc>
            <a:spcBef>
              <a:spcPct val="0"/>
            </a:spcBef>
            <a:spcAft>
              <a:spcPct val="15000"/>
            </a:spcAft>
            <a:buChar char="•"/>
          </a:pPr>
          <a:r>
            <a:rPr lang="en-GB" sz="1600" b="0" i="0" kern="1200" dirty="0"/>
            <a:t>Easy to Drink From – Extra wide opening</a:t>
          </a:r>
          <a:endParaRPr lang="en-US" sz="1600" kern="1200" dirty="0"/>
        </a:p>
        <a:p>
          <a:pPr marL="171450" lvl="1" indent="-171450" algn="l" defTabSz="711200">
            <a:lnSpc>
              <a:spcPct val="90000"/>
            </a:lnSpc>
            <a:spcBef>
              <a:spcPct val="0"/>
            </a:spcBef>
            <a:spcAft>
              <a:spcPct val="15000"/>
            </a:spcAft>
            <a:buChar char="•"/>
          </a:pPr>
          <a:r>
            <a:rPr lang="en-GB" sz="1600" b="0" i="0" kern="1200" dirty="0"/>
            <a:t>Neutral &amp; Camouflaged – Wood Effect Finish</a:t>
          </a:r>
          <a:endParaRPr lang="en-US" sz="1600" kern="1200" dirty="0"/>
        </a:p>
        <a:p>
          <a:pPr marL="171450" lvl="1" indent="-171450" algn="l" defTabSz="711200">
            <a:lnSpc>
              <a:spcPct val="90000"/>
            </a:lnSpc>
            <a:spcBef>
              <a:spcPct val="0"/>
            </a:spcBef>
            <a:spcAft>
              <a:spcPct val="15000"/>
            </a:spcAft>
            <a:buChar char="•"/>
          </a:pPr>
          <a:r>
            <a:rPr lang="en-GB" sz="1600" b="0" i="0" kern="1200" dirty="0"/>
            <a:t>Durability – Dishwasher Safe Materials</a:t>
          </a:r>
          <a:endParaRPr lang="en-US" sz="1600" kern="1200" dirty="0"/>
        </a:p>
      </dsp:txBody>
      <dsp:txXfrm>
        <a:off x="0" y="489232"/>
        <a:ext cx="5539189" cy="1552863"/>
      </dsp:txXfrm>
    </dsp:sp>
    <dsp:sp modelId="{9CC9607F-E166-43DE-B7C1-360C9D5AB4C5}">
      <dsp:nvSpPr>
        <dsp:cNvPr id="0" name=""/>
        <dsp:cNvSpPr/>
      </dsp:nvSpPr>
      <dsp:spPr>
        <a:xfrm>
          <a:off x="297950" y="95327"/>
          <a:ext cx="2807106" cy="48979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558" tIns="0" rIns="146558" bIns="0" numCol="1" spcCol="1270" anchor="ctr" anchorCtr="0">
          <a:noAutofit/>
        </a:bodyPr>
        <a:lstStyle/>
        <a:p>
          <a:pPr marL="0" lvl="0" indent="0" algn="l" defTabSz="1066800">
            <a:lnSpc>
              <a:spcPct val="90000"/>
            </a:lnSpc>
            <a:spcBef>
              <a:spcPct val="0"/>
            </a:spcBef>
            <a:spcAft>
              <a:spcPct val="35000"/>
            </a:spcAft>
            <a:buNone/>
          </a:pPr>
          <a:r>
            <a:rPr lang="en-GB" sz="2400" b="1" i="0" kern="1200" dirty="0"/>
            <a:t>Market Needs</a:t>
          </a:r>
          <a:endParaRPr lang="en-US" sz="3800" kern="1200" dirty="0"/>
        </a:p>
      </dsp:txBody>
      <dsp:txXfrm>
        <a:off x="321860" y="119237"/>
        <a:ext cx="2759286" cy="441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D9E4F-8E75-4374-A8A5-8BDCBD4AE703}">
      <dsp:nvSpPr>
        <dsp:cNvPr id="0" name=""/>
        <dsp:cNvSpPr/>
      </dsp:nvSpPr>
      <dsp:spPr>
        <a:xfrm>
          <a:off x="0" y="415380"/>
          <a:ext cx="4638437" cy="2167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9994" tIns="333248" rIns="359994"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dirty="0">
              <a:solidFill>
                <a:schemeClr val="tx2">
                  <a:lumMod val="25000"/>
                </a:schemeClr>
              </a:solidFill>
              <a:latin typeface="Calibri" panose="020F0502020204030204" pitchFamily="34" charset="0"/>
              <a:cs typeface="Calibri" panose="020F0502020204030204" pitchFamily="34" charset="0"/>
            </a:rPr>
            <a:t>All Materials are recyclable</a:t>
          </a:r>
          <a:endParaRPr lang="en-US" sz="160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GB" sz="1600" kern="1200" dirty="0">
              <a:solidFill>
                <a:schemeClr val="tx2">
                  <a:lumMod val="25000"/>
                </a:schemeClr>
              </a:solidFill>
              <a:latin typeface="Calibri" panose="020F0502020204030204" pitchFamily="34" charset="0"/>
              <a:cs typeface="Calibri" panose="020F0502020204030204" pitchFamily="34" charset="0"/>
            </a:rPr>
            <a:t>Materials can be sourced from previously recycled sources.</a:t>
          </a:r>
        </a:p>
        <a:p>
          <a:pPr marL="171450" lvl="1" indent="-171450" algn="l" defTabSz="711200">
            <a:lnSpc>
              <a:spcPct val="90000"/>
            </a:lnSpc>
            <a:spcBef>
              <a:spcPct val="0"/>
            </a:spcBef>
            <a:spcAft>
              <a:spcPct val="15000"/>
            </a:spcAft>
            <a:buChar char="•"/>
          </a:pPr>
          <a:r>
            <a:rPr lang="en-GB" sz="1600" kern="1200" dirty="0">
              <a:solidFill>
                <a:schemeClr val="tx2">
                  <a:lumMod val="25000"/>
                </a:schemeClr>
              </a:solidFill>
              <a:latin typeface="Calibri" panose="020F0502020204030204" pitchFamily="34" charset="0"/>
              <a:cs typeface="Calibri" panose="020F0502020204030204" pitchFamily="34" charset="0"/>
            </a:rPr>
            <a:t>Stainless Steel Stock Already 60% Recycled Material (BSSA, 2021)</a:t>
          </a:r>
        </a:p>
        <a:p>
          <a:pPr marL="171450" lvl="1" indent="-171450" algn="l" defTabSz="711200">
            <a:lnSpc>
              <a:spcPct val="90000"/>
            </a:lnSpc>
            <a:spcBef>
              <a:spcPct val="0"/>
            </a:spcBef>
            <a:spcAft>
              <a:spcPct val="15000"/>
            </a:spcAft>
            <a:buChar char="•"/>
          </a:pPr>
          <a:r>
            <a:rPr lang="en-GB" sz="1600" kern="1200" dirty="0">
              <a:solidFill>
                <a:schemeClr val="tx2">
                  <a:lumMod val="25000"/>
                </a:schemeClr>
              </a:solidFill>
              <a:latin typeface="Calibri" panose="020F0502020204030204" pitchFamily="34" charset="0"/>
              <a:cs typeface="Calibri" panose="020F0502020204030204" pitchFamily="34" charset="0"/>
            </a:rPr>
            <a:t>BPA Free Plastic polypropylene is recyclable &amp; suitable for food containers</a:t>
          </a:r>
        </a:p>
      </dsp:txBody>
      <dsp:txXfrm>
        <a:off x="0" y="415380"/>
        <a:ext cx="4638437" cy="2167200"/>
      </dsp:txXfrm>
    </dsp:sp>
    <dsp:sp modelId="{C25F9BFB-0632-45F7-A3D7-BF8D04E58ECC}">
      <dsp:nvSpPr>
        <dsp:cNvPr id="0" name=""/>
        <dsp:cNvSpPr/>
      </dsp:nvSpPr>
      <dsp:spPr>
        <a:xfrm>
          <a:off x="278287" y="194145"/>
          <a:ext cx="3246906" cy="472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725" tIns="0" rIns="122725" bIns="0" numCol="1" spcCol="1270" anchor="ctr" anchorCtr="0">
          <a:noAutofit/>
        </a:bodyPr>
        <a:lstStyle/>
        <a:p>
          <a:pPr marL="0" lvl="0" indent="0" algn="l" defTabSz="711200">
            <a:lnSpc>
              <a:spcPct val="90000"/>
            </a:lnSpc>
            <a:spcBef>
              <a:spcPct val="0"/>
            </a:spcBef>
            <a:spcAft>
              <a:spcPct val="35000"/>
            </a:spcAft>
            <a:buNone/>
          </a:pPr>
          <a:r>
            <a:rPr lang="en-GB" sz="1600" b="1" i="0" kern="1200" dirty="0"/>
            <a:t>Environmental Requirements</a:t>
          </a:r>
          <a:endParaRPr lang="en-US" sz="1600" b="1" kern="1200" dirty="0"/>
        </a:p>
      </dsp:txBody>
      <dsp:txXfrm>
        <a:off x="301344" y="217202"/>
        <a:ext cx="3200792"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A6C93-EC67-47E4-AFA9-14A32C230EAF}" type="datetimeFigureOut">
              <a:rPr lang="en-GB" smtClean="0"/>
              <a:t>24/07/2021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AD203-8141-4D20-90C2-25910ABBB2AF}" type="slidenum">
              <a:rPr lang="en-GB" smtClean="0"/>
              <a:t>‹#›</a:t>
            </a:fld>
            <a:endParaRPr lang="en-GB"/>
          </a:p>
        </p:txBody>
      </p:sp>
    </p:spTree>
    <p:extLst>
      <p:ext uri="{BB962C8B-B14F-4D97-AF65-F5344CB8AC3E}">
        <p14:creationId xmlns:p14="http://schemas.microsoft.com/office/powerpoint/2010/main" val="324150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cdn.shopify.com/s/files/1/1823/7799/products/TeakwoodL_1024x.jpg?v=1603204405"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waterbottle.tech/manufacturing-process-of-vacuum-insulated-stainless-steel-bottl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13AD203-8141-4D20-90C2-25910ABBB2AF}" type="slidenum">
              <a:rPr lang="en-GB" smtClean="0"/>
              <a:t>1</a:t>
            </a:fld>
            <a:endParaRPr lang="en-GB"/>
          </a:p>
        </p:txBody>
      </p:sp>
    </p:spTree>
    <p:extLst>
      <p:ext uri="{BB962C8B-B14F-4D97-AF65-F5344CB8AC3E}">
        <p14:creationId xmlns:p14="http://schemas.microsoft.com/office/powerpoint/2010/main" val="2783944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13AD203-8141-4D20-90C2-25910ABBB2AF}" type="slidenum">
              <a:rPr lang="en-GB" smtClean="0"/>
              <a:t>2</a:t>
            </a:fld>
            <a:endParaRPr lang="en-GB"/>
          </a:p>
        </p:txBody>
      </p:sp>
    </p:spTree>
    <p:extLst>
      <p:ext uri="{BB962C8B-B14F-4D97-AF65-F5344CB8AC3E}">
        <p14:creationId xmlns:p14="http://schemas.microsoft.com/office/powerpoint/2010/main" val="1219949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13AD203-8141-4D20-90C2-25910ABBB2AF}" type="slidenum">
              <a:rPr lang="en-GB" smtClean="0"/>
              <a:t>3</a:t>
            </a:fld>
            <a:endParaRPr lang="en-GB"/>
          </a:p>
        </p:txBody>
      </p:sp>
    </p:spTree>
    <p:extLst>
      <p:ext uri="{BB962C8B-B14F-4D97-AF65-F5344CB8AC3E}">
        <p14:creationId xmlns:p14="http://schemas.microsoft.com/office/powerpoint/2010/main" val="3563170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2925" y="0"/>
            <a:ext cx="5486400" cy="3086100"/>
          </a:xfrm>
        </p:spPr>
      </p:sp>
      <p:sp>
        <p:nvSpPr>
          <p:cNvPr id="3" name="Notes Placeholder 2"/>
          <p:cNvSpPr>
            <a:spLocks noGrp="1"/>
          </p:cNvSpPr>
          <p:nvPr>
            <p:ph type="body" idx="1"/>
          </p:nvPr>
        </p:nvSpPr>
        <p:spPr>
          <a:xfrm>
            <a:off x="542925" y="3086100"/>
            <a:ext cx="5486400" cy="7335857"/>
          </a:xfrm>
          <a:solidFill>
            <a:schemeClr val="tx1">
              <a:lumMod val="85000"/>
              <a:lumOff val="15000"/>
            </a:schemeClr>
          </a:solidFill>
        </p:spPr>
        <p:txBody>
          <a:bodyPr/>
          <a:lstStyle/>
          <a:p>
            <a:r>
              <a:rPr lang="en-GB" dirty="0">
                <a:solidFill>
                  <a:schemeClr val="bg1">
                    <a:lumMod val="95000"/>
                  </a:schemeClr>
                </a:solidFill>
              </a:rPr>
              <a:t>Meeting Market, Environmental and Inclusivity Requirements</a:t>
            </a:r>
          </a:p>
          <a:p>
            <a:endParaRPr lang="en-GB" dirty="0">
              <a:solidFill>
                <a:schemeClr val="bg1">
                  <a:lumMod val="95000"/>
                </a:schemeClr>
              </a:solidFill>
            </a:endParaRPr>
          </a:p>
          <a:p>
            <a:r>
              <a:rPr lang="en-GB" sz="1600" b="1" dirty="0">
                <a:solidFill>
                  <a:schemeClr val="bg1">
                    <a:lumMod val="95000"/>
                  </a:schemeClr>
                </a:solidFill>
              </a:rPr>
              <a:t>Market Needs:</a:t>
            </a:r>
          </a:p>
          <a:p>
            <a:endParaRPr lang="en-GB" sz="1400" dirty="0">
              <a:solidFill>
                <a:schemeClr val="bg1">
                  <a:lumMod val="95000"/>
                </a:schemeClr>
              </a:solidFill>
            </a:endParaRPr>
          </a:p>
          <a:p>
            <a:r>
              <a:rPr lang="en-GB" sz="1400" dirty="0">
                <a:solidFill>
                  <a:schemeClr val="bg1">
                    <a:lumMod val="95000"/>
                  </a:schemeClr>
                </a:solidFill>
              </a:rPr>
              <a:t>Triple Walled construction with 2 vacuum insulated layers limit heat loss through convection and conduction</a:t>
            </a:r>
          </a:p>
          <a:p>
            <a:endParaRPr lang="en-GB" sz="1400" dirty="0">
              <a:solidFill>
                <a:schemeClr val="bg1">
                  <a:lumMod val="95000"/>
                </a:schemeClr>
              </a:solidFill>
            </a:endParaRPr>
          </a:p>
          <a:p>
            <a:r>
              <a:rPr lang="en-GB" sz="1400" dirty="0">
                <a:solidFill>
                  <a:schemeClr val="bg1">
                    <a:lumMod val="95000"/>
                  </a:schemeClr>
                </a:solidFill>
              </a:rPr>
              <a:t>New twist locking lid design spill proof while closed and prevented from accidental opening, making suitable for transport in bags &amp; backpacks</a:t>
            </a:r>
          </a:p>
          <a:p>
            <a:endParaRPr lang="en-GB" sz="1400" dirty="0">
              <a:solidFill>
                <a:schemeClr val="bg1">
                  <a:lumMod val="95000"/>
                </a:schemeClr>
              </a:solidFill>
            </a:endParaRPr>
          </a:p>
          <a:p>
            <a:r>
              <a:rPr lang="en-GB" sz="1400" dirty="0">
                <a:solidFill>
                  <a:schemeClr val="bg1">
                    <a:lumMod val="95000"/>
                  </a:schemeClr>
                </a:solidFill>
              </a:rPr>
              <a:t>Extra wide drinking orifice to maximise liquid contact area with lips. Important part of the coffee drinking experience.</a:t>
            </a:r>
          </a:p>
          <a:p>
            <a:endParaRPr lang="en-GB" sz="1400" dirty="0">
              <a:solidFill>
                <a:schemeClr val="bg1">
                  <a:lumMod val="95000"/>
                </a:schemeClr>
              </a:solidFill>
            </a:endParaRPr>
          </a:p>
          <a:p>
            <a:r>
              <a:rPr lang="en-GB" sz="1400" dirty="0">
                <a:solidFill>
                  <a:schemeClr val="bg1">
                    <a:lumMod val="95000"/>
                  </a:schemeClr>
                </a:solidFill>
              </a:rPr>
              <a:t>Wood Effect Wrap looks at home and camouflaged in woodlands environments</a:t>
            </a:r>
          </a:p>
          <a:p>
            <a:endParaRPr lang="en-GB" sz="1400" dirty="0">
              <a:solidFill>
                <a:schemeClr val="bg1">
                  <a:lumMod val="95000"/>
                </a:schemeClr>
              </a:solidFill>
            </a:endParaRPr>
          </a:p>
          <a:p>
            <a:r>
              <a:rPr lang="en-GB" sz="1400" dirty="0">
                <a:solidFill>
                  <a:schemeClr val="bg1">
                    <a:lumMod val="95000"/>
                  </a:schemeClr>
                </a:solidFill>
              </a:rPr>
              <a:t>Stainless Steel Construction is resistant to acidic drinks &amp; dishwasher safe.</a:t>
            </a:r>
          </a:p>
          <a:p>
            <a:endParaRPr lang="en-GB" sz="1400" dirty="0">
              <a:solidFill>
                <a:schemeClr val="bg1">
                  <a:lumMod val="95000"/>
                </a:schemeClr>
              </a:solidFill>
            </a:endParaRPr>
          </a:p>
          <a:p>
            <a:r>
              <a:rPr lang="en-GB" sz="1400" b="1" dirty="0">
                <a:solidFill>
                  <a:schemeClr val="bg1">
                    <a:lumMod val="95000"/>
                  </a:schemeClr>
                </a:solidFill>
              </a:rPr>
              <a:t>Environmental:</a:t>
            </a:r>
          </a:p>
          <a:p>
            <a:endParaRPr lang="en-GB" sz="1400" b="1" dirty="0">
              <a:solidFill>
                <a:schemeClr val="bg1">
                  <a:lumMod val="95000"/>
                </a:schemeClr>
              </a:solidFill>
            </a:endParaRPr>
          </a:p>
          <a:p>
            <a:r>
              <a:rPr lang="en-GB" sz="1400" dirty="0">
                <a:solidFill>
                  <a:schemeClr val="bg1">
                    <a:lumMod val="95000"/>
                  </a:schemeClr>
                </a:solidFill>
              </a:rPr>
              <a:t>Use of recycled and recyclable materials include Stainless Steel. Stainless steel on the market today already has an average recycled content of 60% according to the British Stainless Steel Association.</a:t>
            </a:r>
            <a:br>
              <a:rPr lang="en-GB" sz="1400" dirty="0">
                <a:solidFill>
                  <a:schemeClr val="bg1">
                    <a:lumMod val="95000"/>
                  </a:schemeClr>
                </a:solidFill>
              </a:rPr>
            </a:br>
            <a:endParaRPr lang="en-GB" sz="1400" dirty="0">
              <a:solidFill>
                <a:schemeClr val="bg1">
                  <a:lumMod val="95000"/>
                </a:schemeClr>
              </a:solidFill>
            </a:endParaRPr>
          </a:p>
          <a:p>
            <a:r>
              <a:rPr lang="en-GB" sz="1400" dirty="0">
                <a:solidFill>
                  <a:schemeClr val="bg1">
                    <a:lumMod val="95000"/>
                  </a:schemeClr>
                </a:solidFill>
              </a:rPr>
              <a:t>Polypropylene is recyclable and feedstocks can be sourced with already recycled content. (British Plastics Federation, 2021)</a:t>
            </a:r>
          </a:p>
          <a:p>
            <a:endParaRPr lang="en-GB" sz="1400" dirty="0">
              <a:solidFill>
                <a:schemeClr val="bg1">
                  <a:lumMod val="95000"/>
                </a:schemeClr>
              </a:solidFill>
            </a:endParaRPr>
          </a:p>
          <a:p>
            <a:r>
              <a:rPr lang="en-GB" sz="1400" b="1" dirty="0">
                <a:solidFill>
                  <a:schemeClr val="bg1">
                    <a:lumMod val="95000"/>
                  </a:schemeClr>
                </a:solidFill>
              </a:rPr>
              <a:t>Inclusivity:</a:t>
            </a:r>
          </a:p>
          <a:p>
            <a:endParaRPr lang="en-GB" sz="1400" b="1" dirty="0">
              <a:solidFill>
                <a:schemeClr val="bg1">
                  <a:lumMod val="95000"/>
                </a:schemeClr>
              </a:solidFill>
            </a:endParaRPr>
          </a:p>
          <a:p>
            <a:r>
              <a:rPr lang="en-GB" sz="1400" dirty="0">
                <a:solidFill>
                  <a:schemeClr val="bg1">
                    <a:lumMod val="95000"/>
                  </a:schemeClr>
                </a:solidFill>
              </a:rPr>
              <a:t>Alternative lid designs could be made available suitable for people with mobility disorders or problems swallowing. This style of lid is also non-spillable, but may be a less appealing style for general market.</a:t>
            </a:r>
          </a:p>
          <a:p>
            <a:endParaRPr lang="en-GB" sz="1400" dirty="0">
              <a:solidFill>
                <a:schemeClr val="bg1">
                  <a:lumMod val="95000"/>
                </a:schemeClr>
              </a:solidFill>
            </a:endParaRPr>
          </a:p>
          <a:p>
            <a:endParaRPr lang="en-GB" sz="1400" dirty="0">
              <a:solidFill>
                <a:schemeClr val="bg1">
                  <a:lumMod val="95000"/>
                </a:schemeClr>
              </a:solidFill>
            </a:endParaRPr>
          </a:p>
          <a:p>
            <a:r>
              <a:rPr lang="en-GB" sz="1800" b="1">
                <a:solidFill>
                  <a:schemeClr val="bg1">
                    <a:lumMod val="95000"/>
                  </a:schemeClr>
                </a:solidFill>
              </a:rPr>
              <a:t>References:</a:t>
            </a:r>
          </a:p>
          <a:p>
            <a:endParaRPr lang="en-GB" sz="1800" b="1" dirty="0">
              <a:solidFill>
                <a:schemeClr val="bg1">
                  <a:lumMod val="95000"/>
                </a:schemeClr>
              </a:solidFill>
            </a:endParaRPr>
          </a:p>
          <a:p>
            <a:endParaRPr lang="en-GB" sz="1400" dirty="0">
              <a:solidFill>
                <a:schemeClr val="bg1">
                  <a:lumMod val="95000"/>
                </a:schemeClr>
              </a:solidFill>
            </a:endParaRPr>
          </a:p>
          <a:p>
            <a:endParaRPr lang="en-GB" sz="1400" dirty="0">
              <a:solidFill>
                <a:schemeClr val="bg1">
                  <a:lumMod val="95000"/>
                </a:schemeClr>
              </a:solidFill>
            </a:endParaRPr>
          </a:p>
          <a:p>
            <a:endParaRPr lang="en-GB" sz="1400" dirty="0">
              <a:solidFill>
                <a:schemeClr val="bg1">
                  <a:lumMod val="95000"/>
                </a:schemeClr>
              </a:solidFill>
            </a:endParaRPr>
          </a:p>
          <a:p>
            <a:endParaRPr lang="en-GB" sz="1400" dirty="0">
              <a:solidFill>
                <a:schemeClr val="bg1">
                  <a:lumMod val="95000"/>
                </a:schemeClr>
              </a:solidFill>
            </a:endParaRPr>
          </a:p>
          <a:p>
            <a:endParaRPr lang="en-GB" sz="1400" dirty="0">
              <a:solidFill>
                <a:schemeClr val="bg1">
                  <a:lumMod val="95000"/>
                </a:schemeClr>
              </a:solidFill>
            </a:endParaRPr>
          </a:p>
          <a:p>
            <a:endParaRPr lang="en-GB" sz="1400" dirty="0">
              <a:solidFill>
                <a:schemeClr val="bg1">
                  <a:lumMod val="95000"/>
                </a:schemeClr>
              </a:solidFill>
            </a:endParaRPr>
          </a:p>
          <a:p>
            <a:endParaRPr lang="en-GB" sz="1400"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dirty="0">
              <a:solidFill>
                <a:schemeClr val="bg1">
                  <a:lumMod val="95000"/>
                </a:schemeClr>
              </a:solidFill>
            </a:endParaRPr>
          </a:p>
          <a:p>
            <a:endParaRPr lang="en-GB" sz="1400" dirty="0">
              <a:solidFill>
                <a:schemeClr val="bg1">
                  <a:lumMod val="95000"/>
                </a:schemeClr>
              </a:solidFill>
            </a:endParaRPr>
          </a:p>
          <a:p>
            <a:endParaRPr lang="en-GB" sz="1400" b="1" dirty="0">
              <a:solidFill>
                <a:schemeClr val="bg1">
                  <a:lumMod val="95000"/>
                </a:schemeClr>
              </a:solidFill>
            </a:endParaRPr>
          </a:p>
          <a:p>
            <a:endParaRPr lang="en-GB" sz="1400" b="1" dirty="0">
              <a:solidFill>
                <a:schemeClr val="bg1">
                  <a:lumMod val="95000"/>
                </a:schemeClr>
              </a:solidFill>
            </a:endParaRPr>
          </a:p>
          <a:p>
            <a:endParaRPr lang="en-GB" sz="1400" dirty="0">
              <a:solidFill>
                <a:schemeClr val="bg1">
                  <a:lumMod val="95000"/>
                </a:schemeClr>
              </a:solidFill>
            </a:endParaRPr>
          </a:p>
          <a:p>
            <a:endParaRPr lang="en-GB" sz="1400" dirty="0">
              <a:solidFill>
                <a:schemeClr val="bg1">
                  <a:lumMod val="95000"/>
                </a:schemeClr>
              </a:solidFill>
            </a:endParaRPr>
          </a:p>
          <a:p>
            <a:endParaRPr lang="en-GB" sz="1400" dirty="0">
              <a:solidFill>
                <a:schemeClr val="bg1">
                  <a:lumMod val="95000"/>
                </a:schemeClr>
              </a:solidFill>
            </a:endParaRPr>
          </a:p>
        </p:txBody>
      </p:sp>
    </p:spTree>
    <p:extLst>
      <p:ext uri="{BB962C8B-B14F-4D97-AF65-F5344CB8AC3E}">
        <p14:creationId xmlns:p14="http://schemas.microsoft.com/office/powerpoint/2010/main" val="512119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13AD203-8141-4D20-90C2-25910ABBB2AF}" type="slidenum">
              <a:rPr lang="en-GB" smtClean="0"/>
              <a:t>5</a:t>
            </a:fld>
            <a:endParaRPr lang="en-GB"/>
          </a:p>
        </p:txBody>
      </p:sp>
    </p:spTree>
    <p:extLst>
      <p:ext uri="{BB962C8B-B14F-4D97-AF65-F5344CB8AC3E}">
        <p14:creationId xmlns:p14="http://schemas.microsoft.com/office/powerpoint/2010/main" val="1024265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cs typeface="Calibri"/>
              </a:rPr>
              <a:t>Raw material:</a:t>
            </a:r>
          </a:p>
          <a:p>
            <a:endParaRPr lang="en-US" dirty="0">
              <a:cs typeface="Calibri"/>
            </a:endParaRPr>
          </a:p>
          <a:p>
            <a:r>
              <a:rPr lang="en-US" dirty="0">
                <a:cs typeface="Calibri"/>
              </a:rPr>
              <a:t>18/8 food grade stainless steel sheet is cut into round plates to the required size/diameter for each of the mugs walled sections (inner, middle, outer)</a:t>
            </a:r>
          </a:p>
          <a:p>
            <a:endParaRPr lang="en-US" dirty="0">
              <a:cs typeface="Calibri"/>
            </a:endParaRPr>
          </a:p>
          <a:p>
            <a:r>
              <a:rPr lang="en-US" b="1" u="sng" dirty="0">
                <a:cs typeface="Calibri"/>
              </a:rPr>
              <a:t>Stretching:</a:t>
            </a:r>
          </a:p>
          <a:p>
            <a:r>
              <a:rPr lang="en-US" dirty="0">
                <a:cs typeface="Calibri"/>
              </a:rPr>
              <a:t>A hydraulic punch is used to press/stretch the raw material into a rough shape of the mug design.</a:t>
            </a:r>
          </a:p>
          <a:p>
            <a:endParaRPr lang="en-US" b="1" u="sng" dirty="0">
              <a:cs typeface="Calibri"/>
            </a:endParaRPr>
          </a:p>
          <a:p>
            <a:r>
              <a:rPr lang="en-US" b="1" u="sng" dirty="0">
                <a:cs typeface="Calibri"/>
              </a:rPr>
              <a:t>Shaping:</a:t>
            </a:r>
          </a:p>
          <a:p>
            <a:endParaRPr lang="en-US" b="1" u="sng" dirty="0">
              <a:cs typeface="Calibri"/>
            </a:endParaRPr>
          </a:p>
          <a:p>
            <a:r>
              <a:rPr lang="en-US" dirty="0">
                <a:cs typeface="Calibri"/>
              </a:rPr>
              <a:t>A large press is then used to follow the mug shaping guide, this ensures that the pits, size and shape meets the requirements for each of the inner, middle and outer mug sections.</a:t>
            </a:r>
            <a:endParaRPr lang="en-US" dirty="0"/>
          </a:p>
          <a:p>
            <a:endParaRPr lang="en-US" b="1" u="sng" dirty="0">
              <a:cs typeface="Calibri"/>
            </a:endParaRPr>
          </a:p>
          <a:p>
            <a:r>
              <a:rPr lang="en-US" b="1" u="sng" dirty="0">
                <a:cs typeface="Calibri"/>
              </a:rPr>
              <a:t>Thread rolling/making:</a:t>
            </a:r>
          </a:p>
          <a:p>
            <a:endParaRPr lang="en-US" b="1" u="sng" dirty="0">
              <a:cs typeface="Calibri"/>
            </a:endParaRPr>
          </a:p>
          <a:p>
            <a:r>
              <a:rPr lang="en-US" dirty="0">
                <a:cs typeface="Calibri"/>
              </a:rPr>
              <a:t>A thread is machined into the top of the mug for the lid to be attached.</a:t>
            </a:r>
          </a:p>
          <a:p>
            <a:endParaRPr lang="en-US" dirty="0">
              <a:cs typeface="Calibri"/>
            </a:endParaRPr>
          </a:p>
          <a:p>
            <a:r>
              <a:rPr lang="en-US" b="1" u="sng" dirty="0">
                <a:cs typeface="Calibri"/>
              </a:rPr>
              <a:t>Assembly:</a:t>
            </a:r>
          </a:p>
          <a:p>
            <a:endParaRPr lang="en-US" b="1" u="sng" dirty="0">
              <a:cs typeface="Calibri"/>
            </a:endParaRPr>
          </a:p>
          <a:p>
            <a:r>
              <a:rPr lang="en-US" dirty="0">
                <a:cs typeface="Calibri"/>
              </a:rPr>
              <a:t>Each the of the inner, middle and outer sections of the mug are hydraulicly pressed together, with each section being leak tested and vacuumed using a vacuum machine to create the insulating between all the sections. The temperature and insulation is then tested.</a:t>
            </a:r>
          </a:p>
          <a:p>
            <a:endParaRPr lang="en-US" dirty="0">
              <a:cs typeface="Calibri"/>
            </a:endParaRPr>
          </a:p>
          <a:p>
            <a:r>
              <a:rPr lang="en-US" b="1" u="sng" dirty="0">
                <a:cs typeface="Calibri"/>
              </a:rPr>
              <a:t>Polishing:</a:t>
            </a:r>
          </a:p>
          <a:p>
            <a:endParaRPr lang="en-US" dirty="0">
              <a:cs typeface="Calibri"/>
            </a:endParaRPr>
          </a:p>
          <a:p>
            <a:r>
              <a:rPr lang="en-US" dirty="0">
                <a:cs typeface="Calibri"/>
              </a:rPr>
              <a:t>Electrolysis polishing is used for the inner mug to ensure </a:t>
            </a:r>
            <a:r>
              <a:rPr lang="en-US" dirty="0"/>
              <a:t>to improve the micro-geometry of the metal surface, reduce the surface roughness of the metal, so as to achieve the purpose of a bright and smooth surface.</a:t>
            </a:r>
            <a:endParaRPr lang="en-US" dirty="0">
              <a:cs typeface="Calibri"/>
            </a:endParaRPr>
          </a:p>
          <a:p>
            <a:endParaRPr lang="en-US" dirty="0">
              <a:cs typeface="Calibri"/>
            </a:endParaRPr>
          </a:p>
          <a:p>
            <a:r>
              <a:rPr lang="en-US" dirty="0">
                <a:cs typeface="Calibri"/>
              </a:rPr>
              <a:t>Mechanical polishing is used on the outer bottle</a:t>
            </a:r>
            <a:r>
              <a:rPr lang="en-US" dirty="0"/>
              <a:t> ensure it is smooth and the bottle mouth is smooth and bright. There must be no obvious drawing, scratching, black wire and pits. Once polishing is complete the mu is cleaned.</a:t>
            </a:r>
            <a:endParaRPr lang="en-US" dirty="0">
              <a:cs typeface="Calibri"/>
            </a:endParaRPr>
          </a:p>
          <a:p>
            <a:endParaRPr lang="en-US" dirty="0">
              <a:cs typeface="Calibri"/>
            </a:endParaRPr>
          </a:p>
          <a:p>
            <a:r>
              <a:rPr lang="en-US" b="1" u="sng" dirty="0"/>
              <a:t>Pattern Printing:</a:t>
            </a:r>
            <a:endParaRPr lang="en-US" u="sng" dirty="0">
              <a:cs typeface="Calibri" panose="020F0502020204030204"/>
            </a:endParaRPr>
          </a:p>
          <a:p>
            <a:endParaRPr lang="en-US" b="1" u="sng" dirty="0"/>
          </a:p>
          <a:p>
            <a:r>
              <a:rPr lang="en-US" dirty="0"/>
              <a:t>The pattern design on the bottle is printed using thermal transfer printing and the wood effect wrap.</a:t>
            </a:r>
            <a:endParaRPr lang="en-US" dirty="0">
              <a:cs typeface="Calibri"/>
            </a:endParaRPr>
          </a:p>
          <a:p>
            <a:endParaRPr lang="en-US" dirty="0">
              <a:cs typeface="Calibri"/>
            </a:endParaRPr>
          </a:p>
          <a:p>
            <a:r>
              <a:rPr lang="en-US" b="1" u="sng" dirty="0">
                <a:cs typeface="Calibri"/>
              </a:rPr>
              <a:t>Lid manufacture:</a:t>
            </a:r>
          </a:p>
          <a:p>
            <a:endParaRPr lang="en-US" b="1" u="sng" dirty="0">
              <a:cs typeface="Calibri"/>
            </a:endParaRPr>
          </a:p>
          <a:p>
            <a:r>
              <a:rPr lang="en-US" dirty="0">
                <a:cs typeface="Calibri"/>
              </a:rPr>
              <a:t>The BPA free plastic will be injection molded to produce the parts of the lid and then fitted to the top of the mug.</a:t>
            </a:r>
          </a:p>
          <a:p>
            <a:endParaRPr lang="en-US" dirty="0">
              <a:cs typeface="Calibri"/>
            </a:endParaRPr>
          </a:p>
          <a:p>
            <a:endParaRPr lang="en-US" dirty="0">
              <a:cs typeface="Calibri"/>
            </a:endParaRPr>
          </a:p>
          <a:p>
            <a:r>
              <a:rPr lang="en-US" u="sng" dirty="0">
                <a:cs typeface="Calibri"/>
              </a:rPr>
              <a:t>Source:</a:t>
            </a:r>
          </a:p>
          <a:p>
            <a:r>
              <a:rPr lang="en-US" dirty="0">
                <a:cs typeface="Calibri"/>
              </a:rPr>
              <a:t>Image - </a:t>
            </a:r>
            <a:r>
              <a:rPr lang="en-US" dirty="0">
                <a:hlinkClick r:id="rId3"/>
              </a:rPr>
              <a:t>http://cdn.shopify.com/s/files/1/1823/7799/products/TeakwoodL_1024x.jpg?v=1603204405</a:t>
            </a:r>
            <a:endParaRPr lang="en-US" dirty="0">
              <a:cs typeface="Calibri"/>
              <a:hlinkClick r:id="rId3"/>
            </a:endParaRPr>
          </a:p>
          <a:p>
            <a:endParaRPr lang="en-US" dirty="0">
              <a:cs typeface="Calibri"/>
            </a:endParaRPr>
          </a:p>
          <a:p>
            <a:r>
              <a:rPr lang="en-US" u="sng" dirty="0"/>
              <a:t>Source:</a:t>
            </a:r>
            <a:endParaRPr lang="en-US" dirty="0"/>
          </a:p>
          <a:p>
            <a:r>
              <a:rPr lang="en-US" dirty="0"/>
              <a:t>(April 23rd, 2019, </a:t>
            </a:r>
            <a:r>
              <a:rPr lang="en-US" dirty="0" err="1"/>
              <a:t>Kingstar</a:t>
            </a:r>
            <a:r>
              <a:rPr lang="en-US" dirty="0"/>
              <a:t>) Manufacturing Process of Vacuum Insulated Stainless Steel Bottles , [Online]. </a:t>
            </a:r>
            <a:endParaRPr lang="en-US" dirty="0">
              <a:cs typeface="Calibri"/>
            </a:endParaRPr>
          </a:p>
          <a:p>
            <a:r>
              <a:rPr lang="en-US" dirty="0"/>
              <a:t>available at:</a:t>
            </a:r>
            <a:endParaRPr lang="en-US" dirty="0">
              <a:cs typeface="Calibri"/>
            </a:endParaRPr>
          </a:p>
          <a:p>
            <a:r>
              <a:rPr lang="en-US" dirty="0">
                <a:hlinkClick r:id="rId4"/>
              </a:rPr>
              <a:t>https://www.waterbottle.tech/manufacturing-process-of-vacuum-insulated-stainless-steel-bottles/</a:t>
            </a:r>
            <a:r>
              <a:rPr lang="en-US" dirty="0"/>
              <a:t> </a:t>
            </a:r>
            <a:endParaRPr lang="en-US" dirty="0">
              <a:cs typeface="Calibri"/>
            </a:endParaRPr>
          </a:p>
          <a:p>
            <a:r>
              <a:rPr lang="en-US" dirty="0"/>
              <a:t>This source contributed information explaining  the manufacturing process for a vacuum insulated stainless steel bottle.</a:t>
            </a:r>
            <a:endParaRPr lang="en-US" dirty="0">
              <a:cs typeface="Calibri"/>
            </a:endParaRPr>
          </a:p>
          <a:p>
            <a:br>
              <a:rPr lang="en-US" dirty="0">
                <a:cs typeface="+mn-lt"/>
              </a:rPr>
            </a:b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93DEA0-E15F-4570-9A03-27472A0AAAD3}"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77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44065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7/24/2021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71119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7/24/2021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929664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3597317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339244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1537022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1B0AE0-C9D4-4210-8437-922CE1B49487}" type="datetimeFigureOut">
              <a:rPr lang="en-GB" smtClean="0"/>
              <a:t>24/07/2021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1855391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1B0AE0-C9D4-4210-8437-922CE1B49487}" type="datetimeFigureOut">
              <a:rPr lang="en-GB" smtClean="0"/>
              <a:t>24/07/2021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2710781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1B0AE0-C9D4-4210-8437-922CE1B49487}" type="datetimeFigureOut">
              <a:rPr lang="en-GB" smtClean="0"/>
              <a:t>24/07/2021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939078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B0AE0-C9D4-4210-8437-922CE1B49487}" type="datetimeFigureOut">
              <a:rPr lang="en-GB" smtClean="0"/>
              <a:t>24/07/2021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2834538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1B0AE0-C9D4-4210-8437-922CE1B49487}" type="datetimeFigureOut">
              <a:rPr lang="en-GB" smtClean="0"/>
              <a:t>24/07/2021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234120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7358244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1B0AE0-C9D4-4210-8437-922CE1B49487}" type="datetimeFigureOut">
              <a:rPr lang="en-GB" smtClean="0"/>
              <a:t>24/07/2021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28365915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19705259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3472019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5166259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41817730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28008816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1B0AE0-C9D4-4210-8437-922CE1B49487}" type="datetimeFigureOut">
              <a:rPr lang="en-GB" smtClean="0"/>
              <a:t>24/07/2021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41829070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1B0AE0-C9D4-4210-8437-922CE1B49487}" type="datetimeFigureOut">
              <a:rPr lang="en-GB" smtClean="0"/>
              <a:t>24/07/2021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35707189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15256527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1056964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2865946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40637505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1B0AE0-C9D4-4210-8437-922CE1B49487}" type="datetimeFigureOut">
              <a:rPr lang="en-GB" smtClean="0"/>
              <a:t>24/07/2021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3184920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496331366"/>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605621313"/>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8021548"/>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367873535"/>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7/24/2021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344060390"/>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7/24/2021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191106395"/>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41041187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B0AE0-C9D4-4210-8437-922CE1B49487}" type="datetimeFigureOut">
              <a:rPr lang="en-GB" smtClean="0"/>
              <a:t>24/07/2021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D936D-F7D4-47E6-92CE-4CC203EBED91}" type="slidenum">
              <a:rPr lang="en-GB" smtClean="0"/>
              <a:t>‹#›</a:t>
            </a:fld>
            <a:endParaRPr lang="en-GB"/>
          </a:p>
        </p:txBody>
      </p:sp>
    </p:spTree>
    <p:extLst>
      <p:ext uri="{BB962C8B-B14F-4D97-AF65-F5344CB8AC3E}">
        <p14:creationId xmlns:p14="http://schemas.microsoft.com/office/powerpoint/2010/main" val="389616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7/24/2021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0850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7/24/2021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789665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7/24/2021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261905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988851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7/24/2021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045448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7/24/2021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4321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21" Type="http://schemas.openxmlformats.org/officeDocument/2006/relationships/image" Target="../media/image4.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3.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7/24/2021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5593027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7/24/2021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25106068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86B75A-687E-405C-8A0B-8D00578BA2C3}" type="datetimeFigureOut">
              <a:rPr lang="en-US" smtClean="0"/>
              <a:pPr/>
              <a:t>7/24/2021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231452192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diagramColors" Target="../diagrams/colors2.xml"/><Relationship Id="rId3" Type="http://schemas.openxmlformats.org/officeDocument/2006/relationships/image" Target="../media/image6.png"/><Relationship Id="rId7" Type="http://schemas.openxmlformats.org/officeDocument/2006/relationships/diagramColors" Target="../diagrams/colors1.xml"/><Relationship Id="rId12"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diagramQuickStyle" Target="../diagrams/quickStyle1.xml"/><Relationship Id="rId11" Type="http://schemas.openxmlformats.org/officeDocument/2006/relationships/diagramLayout" Target="../diagrams/layout2.xml"/><Relationship Id="rId5" Type="http://schemas.openxmlformats.org/officeDocument/2006/relationships/diagramLayout" Target="../diagrams/layout1.xml"/><Relationship Id="rId15" Type="http://schemas.openxmlformats.org/officeDocument/2006/relationships/image" Target="../media/image8.png"/><Relationship Id="rId10" Type="http://schemas.openxmlformats.org/officeDocument/2006/relationships/diagramData" Target="../diagrams/data2.xml"/><Relationship Id="rId4" Type="http://schemas.openxmlformats.org/officeDocument/2006/relationships/diagramData" Target="../diagrams/data1.xml"/><Relationship Id="rId9" Type="http://schemas.openxmlformats.org/officeDocument/2006/relationships/image" Target="../media/image7.png"/><Relationship Id="rId14"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576C-4FF1-4A37-8458-F4E1032239BC}"/>
              </a:ext>
            </a:extLst>
          </p:cNvPr>
          <p:cNvSpPr>
            <a:spLocks noGrp="1"/>
          </p:cNvSpPr>
          <p:nvPr>
            <p:ph type="ctrTitle"/>
          </p:nvPr>
        </p:nvSpPr>
        <p:spPr/>
        <p:txBody>
          <a:bodyPr/>
          <a:lstStyle/>
          <a:p>
            <a:r>
              <a:rPr lang="en-GB" b="1" dirty="0"/>
              <a:t>Activity A</a:t>
            </a:r>
            <a:br>
              <a:rPr lang="en-GB" b="1" dirty="0"/>
            </a:br>
            <a:r>
              <a:rPr lang="en-GB" b="1" dirty="0"/>
              <a:t>Design Project</a:t>
            </a:r>
          </a:p>
        </p:txBody>
      </p:sp>
      <p:sp>
        <p:nvSpPr>
          <p:cNvPr id="3" name="Subtitle 2">
            <a:extLst>
              <a:ext uri="{FF2B5EF4-FFF2-40B4-BE49-F238E27FC236}">
                <a16:creationId xmlns:a16="http://schemas.microsoft.com/office/drawing/2014/main" id="{D31974CC-DD7B-437C-B3BA-BFCE43719FF4}"/>
              </a:ext>
            </a:extLst>
          </p:cNvPr>
          <p:cNvSpPr>
            <a:spLocks noGrp="1"/>
          </p:cNvSpPr>
          <p:nvPr>
            <p:ph type="subTitle" idx="1"/>
          </p:nvPr>
        </p:nvSpPr>
        <p:spPr/>
        <p:txBody>
          <a:bodyPr vert="horz" lIns="91440" tIns="45720" rIns="91440" bIns="45720" rtlCol="0" anchor="t">
            <a:normAutofit/>
          </a:bodyPr>
          <a:lstStyle/>
          <a:p>
            <a:endParaRPr lang="en-GB" b="1" dirty="0"/>
          </a:p>
          <a:p>
            <a:r>
              <a:rPr lang="en-GB" b="1" dirty="0"/>
              <a:t>Delivered by</a:t>
            </a:r>
            <a:endParaRPr lang="en-GB" dirty="0"/>
          </a:p>
          <a:p>
            <a:r>
              <a:rPr lang="en-GB" b="1" dirty="0"/>
              <a:t>Blue Group</a:t>
            </a:r>
          </a:p>
        </p:txBody>
      </p:sp>
    </p:spTree>
    <p:extLst>
      <p:ext uri="{BB962C8B-B14F-4D97-AF65-F5344CB8AC3E}">
        <p14:creationId xmlns:p14="http://schemas.microsoft.com/office/powerpoint/2010/main" val="211192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87F6-6CDB-431A-98D8-EEDD924C3FF4}"/>
              </a:ext>
            </a:extLst>
          </p:cNvPr>
          <p:cNvSpPr>
            <a:spLocks noGrp="1"/>
          </p:cNvSpPr>
          <p:nvPr>
            <p:ph type="title"/>
          </p:nvPr>
        </p:nvSpPr>
        <p:spPr/>
        <p:txBody>
          <a:bodyPr/>
          <a:lstStyle/>
          <a:p>
            <a:r>
              <a:rPr lang="en-GB" b="1" dirty="0"/>
              <a:t>What will  be covered in this presentation</a:t>
            </a:r>
          </a:p>
        </p:txBody>
      </p:sp>
      <p:sp>
        <p:nvSpPr>
          <p:cNvPr id="3" name="Content Placeholder 2">
            <a:extLst>
              <a:ext uri="{FF2B5EF4-FFF2-40B4-BE49-F238E27FC236}">
                <a16:creationId xmlns:a16="http://schemas.microsoft.com/office/drawing/2014/main" id="{E077100C-40A1-49D6-A0B6-EC0DA45C085D}"/>
              </a:ext>
            </a:extLst>
          </p:cNvPr>
          <p:cNvSpPr>
            <a:spLocks noGrp="1"/>
          </p:cNvSpPr>
          <p:nvPr>
            <p:ph idx="1"/>
          </p:nvPr>
        </p:nvSpPr>
        <p:spPr/>
        <p:txBody>
          <a:bodyPr>
            <a:normAutofit fontScale="92500" lnSpcReduction="10000"/>
          </a:bodyPr>
          <a:lstStyle/>
          <a:p>
            <a:r>
              <a:rPr lang="en-GB" dirty="0"/>
              <a:t>Overview of the brief, our target market and their needs.</a:t>
            </a:r>
          </a:p>
          <a:p>
            <a:endParaRPr lang="en-GB" dirty="0"/>
          </a:p>
          <a:p>
            <a:r>
              <a:rPr lang="en-GB" dirty="0"/>
              <a:t>How our design meets the market need and how we have addressed environmental and inclusivity issues.</a:t>
            </a:r>
          </a:p>
          <a:p>
            <a:endParaRPr lang="en-GB" dirty="0"/>
          </a:p>
          <a:p>
            <a:r>
              <a:rPr lang="en-GB" dirty="0"/>
              <a:t>The materials chosen and the reasons for those materials.</a:t>
            </a:r>
          </a:p>
          <a:p>
            <a:endParaRPr lang="en-GB" dirty="0"/>
          </a:p>
          <a:p>
            <a:r>
              <a:rPr lang="en-GB" dirty="0"/>
              <a:t>The manufacturing method.</a:t>
            </a:r>
          </a:p>
          <a:p>
            <a:endParaRPr lang="en-GB" dirty="0"/>
          </a:p>
          <a:p>
            <a:r>
              <a:rPr lang="en-GB" dirty="0"/>
              <a:t>Overall summary.</a:t>
            </a:r>
          </a:p>
        </p:txBody>
      </p:sp>
    </p:spTree>
    <p:extLst>
      <p:ext uri="{BB962C8B-B14F-4D97-AF65-F5344CB8AC3E}">
        <p14:creationId xmlns:p14="http://schemas.microsoft.com/office/powerpoint/2010/main" val="260385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1233-1CFB-4B54-81DD-CA6E1B2C51DE}"/>
              </a:ext>
            </a:extLst>
          </p:cNvPr>
          <p:cNvSpPr>
            <a:spLocks noGrp="1"/>
          </p:cNvSpPr>
          <p:nvPr>
            <p:ph type="title"/>
          </p:nvPr>
        </p:nvSpPr>
        <p:spPr/>
        <p:txBody>
          <a:bodyPr>
            <a:normAutofit/>
          </a:bodyPr>
          <a:lstStyle/>
          <a:p>
            <a:r>
              <a:rPr lang="en-GB" sz="3600" b="1" dirty="0"/>
              <a:t>Overview of the brief, our target market and their needs</a:t>
            </a:r>
          </a:p>
        </p:txBody>
      </p:sp>
      <p:sp>
        <p:nvSpPr>
          <p:cNvPr id="3" name="Content Placeholder 2">
            <a:extLst>
              <a:ext uri="{FF2B5EF4-FFF2-40B4-BE49-F238E27FC236}">
                <a16:creationId xmlns:a16="http://schemas.microsoft.com/office/drawing/2014/main" id="{82696C41-4996-4CDA-876D-CFDB330401FF}"/>
              </a:ext>
            </a:extLst>
          </p:cNvPr>
          <p:cNvSpPr>
            <a:spLocks noGrp="1"/>
          </p:cNvSpPr>
          <p:nvPr>
            <p:ph idx="1"/>
          </p:nvPr>
        </p:nvSpPr>
        <p:spPr/>
        <p:txBody>
          <a:bodyPr vert="horz" lIns="91440" tIns="45720" rIns="91440" bIns="45720" rtlCol="0" anchor="t">
            <a:normAutofit fontScale="92500" lnSpcReduction="20000"/>
          </a:bodyPr>
          <a:lstStyle/>
          <a:p>
            <a:r>
              <a:rPr lang="en-GB" dirty="0"/>
              <a:t>The brief:</a:t>
            </a:r>
          </a:p>
          <a:p>
            <a:pPr lvl="1"/>
            <a:r>
              <a:rPr lang="en-GB" dirty="0"/>
              <a:t>To design a new insulated mug for use by Bird watchers, taking into account environmental and inclusivity issues.</a:t>
            </a:r>
          </a:p>
          <a:p>
            <a:r>
              <a:rPr lang="en-GB" dirty="0"/>
              <a:t>The target market:</a:t>
            </a:r>
          </a:p>
          <a:p>
            <a:pPr lvl="1"/>
            <a:r>
              <a:rPr lang="en-GB" dirty="0"/>
              <a:t>Bird watchers.</a:t>
            </a:r>
          </a:p>
          <a:p>
            <a:r>
              <a:rPr lang="en-GB" dirty="0"/>
              <a:t>The targets needs:</a:t>
            </a:r>
          </a:p>
          <a:p>
            <a:pPr lvl="1"/>
            <a:r>
              <a:rPr lang="en-GB" dirty="0"/>
              <a:t>Keep contents hot for several hours.</a:t>
            </a:r>
          </a:p>
          <a:p>
            <a:pPr lvl="1"/>
            <a:r>
              <a:rPr lang="en-GB" dirty="0"/>
              <a:t>Spill proof.</a:t>
            </a:r>
          </a:p>
          <a:p>
            <a:pPr lvl="1"/>
            <a:r>
              <a:rPr lang="en-GB" dirty="0"/>
              <a:t>Neutral or camouflage exterior colour.</a:t>
            </a:r>
          </a:p>
          <a:p>
            <a:pPr lvl="1"/>
            <a:r>
              <a:rPr lang="en-GB" dirty="0"/>
              <a:t>Easy to use drinking orifice.</a:t>
            </a:r>
          </a:p>
          <a:p>
            <a:pPr lvl="1"/>
            <a:r>
              <a:rPr lang="en-GB" dirty="0"/>
              <a:t>Easy to transport.</a:t>
            </a:r>
          </a:p>
          <a:p>
            <a:pPr lvl="1"/>
            <a:r>
              <a:rPr lang="en-GB" dirty="0">
                <a:cs typeface="Calibri" panose="020F0502020204030204"/>
              </a:rPr>
              <a:t>Durable.</a:t>
            </a:r>
          </a:p>
          <a:p>
            <a:pPr lvl="1"/>
            <a:r>
              <a:rPr lang="en-GB" dirty="0">
                <a:cs typeface="Calibri" panose="020F0502020204030204"/>
              </a:rPr>
              <a:t>Resistant to the elements.</a:t>
            </a:r>
          </a:p>
          <a:p>
            <a:pPr lvl="1"/>
            <a:endParaRPr lang="en-GB" dirty="0">
              <a:cs typeface="Calibri" panose="020F0502020204030204"/>
            </a:endParaRPr>
          </a:p>
          <a:p>
            <a:pPr lvl="1"/>
            <a:endParaRPr lang="en-GB" dirty="0">
              <a:cs typeface="Calibri" panose="020F0502020204030204"/>
            </a:endParaRPr>
          </a:p>
        </p:txBody>
      </p:sp>
    </p:spTree>
    <p:extLst>
      <p:ext uri="{BB962C8B-B14F-4D97-AF65-F5344CB8AC3E}">
        <p14:creationId xmlns:p14="http://schemas.microsoft.com/office/powerpoint/2010/main" val="3927585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8DFE725-BE9B-4EB0-B7C3-7AB2F71C5809}"/>
              </a:ext>
            </a:extLst>
          </p:cNvPr>
          <p:cNvPicPr/>
          <p:nvPr/>
        </p:nvPicPr>
        <p:blipFill>
          <a:blip r:embed="rId3"/>
          <a:stretch>
            <a:fillRect/>
          </a:stretch>
        </p:blipFill>
        <p:spPr>
          <a:xfrm>
            <a:off x="208976" y="835642"/>
            <a:ext cx="5276844" cy="2468974"/>
          </a:xfrm>
          <a:prstGeom prst="rect">
            <a:avLst/>
          </a:prstGeom>
        </p:spPr>
      </p:pic>
      <p:sp>
        <p:nvSpPr>
          <p:cNvPr id="5" name="Title 4">
            <a:extLst>
              <a:ext uri="{FF2B5EF4-FFF2-40B4-BE49-F238E27FC236}">
                <a16:creationId xmlns:a16="http://schemas.microsoft.com/office/drawing/2014/main" id="{13EA1DAE-2854-462B-A0E8-26D7E8214D11}"/>
              </a:ext>
            </a:extLst>
          </p:cNvPr>
          <p:cNvSpPr>
            <a:spLocks noGrp="1"/>
          </p:cNvSpPr>
          <p:nvPr>
            <p:ph type="title"/>
          </p:nvPr>
        </p:nvSpPr>
        <p:spPr>
          <a:xfrm>
            <a:off x="208976" y="21910"/>
            <a:ext cx="4933475" cy="718586"/>
          </a:xfrm>
        </p:spPr>
        <p:txBody>
          <a:bodyPr>
            <a:noAutofit/>
          </a:bodyPr>
          <a:lstStyle/>
          <a:p>
            <a:r>
              <a:rPr lang="en-GB" sz="2000" b="1" dirty="0">
                <a:solidFill>
                  <a:schemeClr val="tx2">
                    <a:lumMod val="25000"/>
                  </a:schemeClr>
                </a:solidFill>
                <a:latin typeface="Calibri" panose="020F0502020204030204" pitchFamily="34" charset="0"/>
                <a:cs typeface="Calibri" panose="020F0502020204030204" pitchFamily="34" charset="0"/>
              </a:rPr>
              <a:t>Meeting Market, Environmental &amp; Inclusivity Requirements</a:t>
            </a:r>
          </a:p>
        </p:txBody>
      </p:sp>
      <p:graphicFrame>
        <p:nvGraphicFramePr>
          <p:cNvPr id="18" name="Content Placeholder 2">
            <a:extLst>
              <a:ext uri="{FF2B5EF4-FFF2-40B4-BE49-F238E27FC236}">
                <a16:creationId xmlns:a16="http://schemas.microsoft.com/office/drawing/2014/main" id="{84233233-6F95-49BE-80E2-B434767F4C2A}"/>
              </a:ext>
            </a:extLst>
          </p:cNvPr>
          <p:cNvGraphicFramePr>
            <a:graphicFrameLocks noGrp="1"/>
          </p:cNvGraphicFramePr>
          <p:nvPr>
            <p:ph idx="1"/>
            <p:extLst>
              <p:ext uri="{D42A27DB-BD31-4B8C-83A1-F6EECF244321}">
                <p14:modId xmlns:p14="http://schemas.microsoft.com/office/powerpoint/2010/main" val="3513339674"/>
              </p:ext>
            </p:extLst>
          </p:nvPr>
        </p:nvGraphicFramePr>
        <p:xfrm>
          <a:off x="202880" y="3287473"/>
          <a:ext cx="5539190" cy="29085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 name="Picture 11">
            <a:extLst>
              <a:ext uri="{FF2B5EF4-FFF2-40B4-BE49-F238E27FC236}">
                <a16:creationId xmlns:a16="http://schemas.microsoft.com/office/drawing/2014/main" id="{029ACC5F-165F-4074-AEE9-160A235887BF}"/>
              </a:ext>
            </a:extLst>
          </p:cNvPr>
          <p:cNvPicPr>
            <a:picLocks noChangeAspect="1"/>
          </p:cNvPicPr>
          <p:nvPr/>
        </p:nvPicPr>
        <p:blipFill rotWithShape="1">
          <a:blip r:embed="rId9"/>
          <a:srcRect l="6439" b="13095"/>
          <a:stretch/>
        </p:blipFill>
        <p:spPr>
          <a:xfrm>
            <a:off x="8707031" y="2613814"/>
            <a:ext cx="2892829" cy="892363"/>
          </a:xfrm>
          <a:prstGeom prst="rect">
            <a:avLst/>
          </a:prstGeom>
        </p:spPr>
      </p:pic>
      <p:sp>
        <p:nvSpPr>
          <p:cNvPr id="16" name="TextBox 15">
            <a:extLst>
              <a:ext uri="{FF2B5EF4-FFF2-40B4-BE49-F238E27FC236}">
                <a16:creationId xmlns:a16="http://schemas.microsoft.com/office/drawing/2014/main" id="{7A1F331D-4756-45E5-B97D-13106F0C0609}"/>
              </a:ext>
            </a:extLst>
          </p:cNvPr>
          <p:cNvSpPr txBox="1"/>
          <p:nvPr/>
        </p:nvSpPr>
        <p:spPr>
          <a:xfrm>
            <a:off x="9383157" y="3190546"/>
            <a:ext cx="2299474" cy="276999"/>
          </a:xfrm>
          <a:prstGeom prst="rect">
            <a:avLst/>
          </a:prstGeom>
          <a:noFill/>
        </p:spPr>
        <p:txBody>
          <a:bodyPr wrap="square">
            <a:spAutoFit/>
          </a:bodyPr>
          <a:lstStyle/>
          <a:p>
            <a:r>
              <a:rPr lang="en-GB" sz="1200" dirty="0">
                <a:solidFill>
                  <a:schemeClr val="tx2">
                    <a:lumMod val="25000"/>
                  </a:schemeClr>
                </a:solidFill>
                <a:effectLst/>
                <a:latin typeface="Calibri" panose="020F0502020204030204" pitchFamily="34" charset="0"/>
                <a:ea typeface="Segoe UI" panose="020B0502040204020203" pitchFamily="34" charset="0"/>
              </a:rPr>
              <a:t>(British Plastics Federation, 2021)</a:t>
            </a:r>
            <a:endParaRPr lang="en-GB" sz="1200" dirty="0">
              <a:solidFill>
                <a:schemeClr val="tx2">
                  <a:lumMod val="25000"/>
                </a:schemeClr>
              </a:solidFill>
            </a:endParaRPr>
          </a:p>
        </p:txBody>
      </p:sp>
      <p:graphicFrame>
        <p:nvGraphicFramePr>
          <p:cNvPr id="13" name="Content Placeholder 2">
            <a:extLst>
              <a:ext uri="{FF2B5EF4-FFF2-40B4-BE49-F238E27FC236}">
                <a16:creationId xmlns:a16="http://schemas.microsoft.com/office/drawing/2014/main" id="{F2896DF4-E722-4630-B9A6-304FCA69F3AB}"/>
              </a:ext>
            </a:extLst>
          </p:cNvPr>
          <p:cNvGraphicFramePr>
            <a:graphicFrameLocks/>
          </p:cNvGraphicFramePr>
          <p:nvPr>
            <p:extLst>
              <p:ext uri="{D42A27DB-BD31-4B8C-83A1-F6EECF244321}">
                <p14:modId xmlns:p14="http://schemas.microsoft.com/office/powerpoint/2010/main" val="1928679"/>
              </p:ext>
            </p:extLst>
          </p:nvPr>
        </p:nvGraphicFramePr>
        <p:xfrm>
          <a:off x="6961422" y="-88184"/>
          <a:ext cx="4638438" cy="2761801"/>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pSp>
        <p:nvGrpSpPr>
          <p:cNvPr id="19" name="Group 18">
            <a:extLst>
              <a:ext uri="{FF2B5EF4-FFF2-40B4-BE49-F238E27FC236}">
                <a16:creationId xmlns:a16="http://schemas.microsoft.com/office/drawing/2014/main" id="{0CF52830-B4B9-4B2B-8E2F-BBCFA355115E}"/>
              </a:ext>
            </a:extLst>
          </p:cNvPr>
          <p:cNvGrpSpPr/>
          <p:nvPr/>
        </p:nvGrpSpPr>
        <p:grpSpPr>
          <a:xfrm>
            <a:off x="7342102" y="5274201"/>
            <a:ext cx="4766396" cy="1354406"/>
            <a:chOff x="2768367" y="1992247"/>
            <a:chExt cx="4766396" cy="2259579"/>
          </a:xfrm>
        </p:grpSpPr>
        <p:sp>
          <p:nvSpPr>
            <p:cNvPr id="20" name="Rectangle 19">
              <a:extLst>
                <a:ext uri="{FF2B5EF4-FFF2-40B4-BE49-F238E27FC236}">
                  <a16:creationId xmlns:a16="http://schemas.microsoft.com/office/drawing/2014/main" id="{A456C97D-0DDD-4632-83B0-3995E5F73F3A}"/>
                </a:ext>
              </a:extLst>
            </p:cNvPr>
            <p:cNvSpPr/>
            <p:nvPr/>
          </p:nvSpPr>
          <p:spPr>
            <a:xfrm>
              <a:off x="2896326" y="2084626"/>
              <a:ext cx="4638437" cy="21672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TextBox 20">
              <a:extLst>
                <a:ext uri="{FF2B5EF4-FFF2-40B4-BE49-F238E27FC236}">
                  <a16:creationId xmlns:a16="http://schemas.microsoft.com/office/drawing/2014/main" id="{19FC8149-F355-47D5-B1D5-42FD2097BD0D}"/>
                </a:ext>
              </a:extLst>
            </p:cNvPr>
            <p:cNvSpPr txBox="1"/>
            <p:nvPr/>
          </p:nvSpPr>
          <p:spPr>
            <a:xfrm>
              <a:off x="2768367" y="1992247"/>
              <a:ext cx="4638437" cy="22595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59994" tIns="333248" rIns="359994" bIns="113792" numCol="1" spcCol="1270" anchor="t" anchorCtr="0">
              <a:noAutofit/>
            </a:bodyPr>
            <a:lstStyle/>
            <a:p>
              <a:pPr marL="171450" lvl="1" indent="-171450" algn="l" defTabSz="711200">
                <a:lnSpc>
                  <a:spcPct val="90000"/>
                </a:lnSpc>
                <a:spcBef>
                  <a:spcPct val="0"/>
                </a:spcBef>
                <a:spcAft>
                  <a:spcPct val="15000"/>
                </a:spcAft>
                <a:buChar char="•"/>
              </a:pPr>
              <a:r>
                <a:rPr lang="en-GB" sz="1600" dirty="0">
                  <a:solidFill>
                    <a:schemeClr val="tx2">
                      <a:lumMod val="25000"/>
                    </a:schemeClr>
                  </a:solidFill>
                  <a:latin typeface="Calibri" panose="020F0502020204030204" pitchFamily="34" charset="0"/>
                  <a:cs typeface="Calibri" panose="020F0502020204030204" pitchFamily="34" charset="0"/>
                </a:rPr>
                <a:t>Alternative Lid Configuration Suitable for Adults with Mobility Disorders.</a:t>
              </a:r>
            </a:p>
            <a:p>
              <a:pPr marL="171450" lvl="1" indent="-171450" algn="l" defTabSz="711200">
                <a:lnSpc>
                  <a:spcPct val="90000"/>
                </a:lnSpc>
                <a:spcBef>
                  <a:spcPct val="0"/>
                </a:spcBef>
                <a:spcAft>
                  <a:spcPct val="15000"/>
                </a:spcAft>
                <a:buChar char="•"/>
              </a:pPr>
              <a:r>
                <a:rPr lang="en-GB" sz="1600" kern="1200" dirty="0">
                  <a:solidFill>
                    <a:schemeClr val="tx2">
                      <a:lumMod val="25000"/>
                    </a:schemeClr>
                  </a:solidFill>
                  <a:latin typeface="Calibri" panose="020F0502020204030204" pitchFamily="34" charset="0"/>
                  <a:cs typeface="Calibri" panose="020F0502020204030204" pitchFamily="34" charset="0"/>
                </a:rPr>
                <a:t>Polypropylene can be heat sterilised without damage</a:t>
              </a:r>
              <a:endParaRPr lang="en-US" sz="1600" kern="1200" dirty="0">
                <a:latin typeface="Calibri" panose="020F0502020204030204" pitchFamily="34" charset="0"/>
                <a:cs typeface="Calibri" panose="020F0502020204030204" pitchFamily="34" charset="0"/>
              </a:endParaRPr>
            </a:p>
          </p:txBody>
        </p:sp>
      </p:grpSp>
      <p:grpSp>
        <p:nvGrpSpPr>
          <p:cNvPr id="22" name="Group 21">
            <a:extLst>
              <a:ext uri="{FF2B5EF4-FFF2-40B4-BE49-F238E27FC236}">
                <a16:creationId xmlns:a16="http://schemas.microsoft.com/office/drawing/2014/main" id="{C524BAEB-CC2D-47CD-8DF2-A4E974736F8B}"/>
              </a:ext>
            </a:extLst>
          </p:cNvPr>
          <p:cNvGrpSpPr/>
          <p:nvPr/>
        </p:nvGrpSpPr>
        <p:grpSpPr>
          <a:xfrm>
            <a:off x="7703493" y="5048256"/>
            <a:ext cx="3246906" cy="472320"/>
            <a:chOff x="278287" y="194145"/>
            <a:chExt cx="3246906" cy="472320"/>
          </a:xfrm>
        </p:grpSpPr>
        <p:sp>
          <p:nvSpPr>
            <p:cNvPr id="23" name="Rectangle: Rounded Corners 22">
              <a:extLst>
                <a:ext uri="{FF2B5EF4-FFF2-40B4-BE49-F238E27FC236}">
                  <a16:creationId xmlns:a16="http://schemas.microsoft.com/office/drawing/2014/main" id="{423DE818-BC45-4CE4-A016-AC3979CE84E6}"/>
                </a:ext>
              </a:extLst>
            </p:cNvPr>
            <p:cNvSpPr/>
            <p:nvPr/>
          </p:nvSpPr>
          <p:spPr>
            <a:xfrm>
              <a:off x="278287" y="194145"/>
              <a:ext cx="3246906" cy="4723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Rectangle: Rounded Corners 4">
              <a:extLst>
                <a:ext uri="{FF2B5EF4-FFF2-40B4-BE49-F238E27FC236}">
                  <a16:creationId xmlns:a16="http://schemas.microsoft.com/office/drawing/2014/main" id="{4E0316C7-D7F2-44D2-B16E-BF7D3EDE1DE4}"/>
                </a:ext>
              </a:extLst>
            </p:cNvPr>
            <p:cNvSpPr txBox="1"/>
            <p:nvPr/>
          </p:nvSpPr>
          <p:spPr>
            <a:xfrm>
              <a:off x="301344" y="217202"/>
              <a:ext cx="3200792" cy="4262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2725" tIns="0" rIns="122725" bIns="0" numCol="1" spcCol="1270" anchor="ctr" anchorCtr="0">
              <a:noAutofit/>
            </a:bodyPr>
            <a:lstStyle/>
            <a:p>
              <a:pPr marL="0" lvl="0" indent="0" algn="l" defTabSz="711200">
                <a:lnSpc>
                  <a:spcPct val="90000"/>
                </a:lnSpc>
                <a:spcBef>
                  <a:spcPct val="0"/>
                </a:spcBef>
                <a:spcAft>
                  <a:spcPct val="35000"/>
                </a:spcAft>
                <a:buNone/>
              </a:pPr>
              <a:r>
                <a:rPr lang="en-GB" sz="1600" b="1" i="0" kern="1200" dirty="0"/>
                <a:t>Inclusivity</a:t>
              </a:r>
              <a:endParaRPr lang="en-US" sz="1600" b="1" kern="1200" dirty="0"/>
            </a:p>
          </p:txBody>
        </p:sp>
      </p:grpSp>
      <p:pic>
        <p:nvPicPr>
          <p:cNvPr id="25" name="Picture 24">
            <a:extLst>
              <a:ext uri="{FF2B5EF4-FFF2-40B4-BE49-F238E27FC236}">
                <a16:creationId xmlns:a16="http://schemas.microsoft.com/office/drawing/2014/main" id="{954342C0-DE92-467B-9BE6-4FDC5260AC09}"/>
              </a:ext>
            </a:extLst>
          </p:cNvPr>
          <p:cNvPicPr/>
          <p:nvPr/>
        </p:nvPicPr>
        <p:blipFill>
          <a:blip r:embed="rId15"/>
          <a:stretch>
            <a:fillRect/>
          </a:stretch>
        </p:blipFill>
        <p:spPr>
          <a:xfrm>
            <a:off x="6218403" y="3344930"/>
            <a:ext cx="2070346" cy="1474911"/>
          </a:xfrm>
          <a:prstGeom prst="rect">
            <a:avLst/>
          </a:prstGeom>
        </p:spPr>
      </p:pic>
      <p:sp>
        <p:nvSpPr>
          <p:cNvPr id="26" name="TextBox 25">
            <a:extLst>
              <a:ext uri="{FF2B5EF4-FFF2-40B4-BE49-F238E27FC236}">
                <a16:creationId xmlns:a16="http://schemas.microsoft.com/office/drawing/2014/main" id="{C6A61D91-98A6-44CA-BF63-3DDC9B08CF08}"/>
              </a:ext>
            </a:extLst>
          </p:cNvPr>
          <p:cNvSpPr txBox="1"/>
          <p:nvPr/>
        </p:nvSpPr>
        <p:spPr>
          <a:xfrm>
            <a:off x="6735989" y="4818606"/>
            <a:ext cx="990561" cy="276999"/>
          </a:xfrm>
          <a:prstGeom prst="rect">
            <a:avLst/>
          </a:prstGeom>
          <a:noFill/>
        </p:spPr>
        <p:txBody>
          <a:bodyPr wrap="square">
            <a:spAutoFit/>
          </a:bodyPr>
          <a:lstStyle/>
          <a:p>
            <a:pPr algn="ctr"/>
            <a:r>
              <a:rPr lang="en-GB" sz="1200" dirty="0">
                <a:solidFill>
                  <a:schemeClr val="tx2">
                    <a:lumMod val="25000"/>
                  </a:schemeClr>
                </a:solidFill>
                <a:effectLst/>
                <a:latin typeface="Calibri" panose="020F0502020204030204" pitchFamily="34" charset="0"/>
                <a:ea typeface="Segoe UI" panose="020B0502040204020203" pitchFamily="34" charset="0"/>
              </a:rPr>
              <a:t>(</a:t>
            </a:r>
            <a:r>
              <a:rPr lang="en-GB" sz="1200" dirty="0" err="1">
                <a:solidFill>
                  <a:schemeClr val="tx2">
                    <a:lumMod val="25000"/>
                  </a:schemeClr>
                </a:solidFill>
                <a:effectLst/>
                <a:latin typeface="Calibri" panose="020F0502020204030204" pitchFamily="34" charset="0"/>
                <a:ea typeface="Segoe UI" panose="020B0502040204020203" pitchFamily="34" charset="0"/>
              </a:rPr>
              <a:t>Kidly</a:t>
            </a:r>
            <a:r>
              <a:rPr lang="en-GB" sz="1200" dirty="0">
                <a:solidFill>
                  <a:schemeClr val="tx2">
                    <a:lumMod val="25000"/>
                  </a:schemeClr>
                </a:solidFill>
                <a:effectLst/>
                <a:latin typeface="Calibri" panose="020F0502020204030204" pitchFamily="34" charset="0"/>
                <a:ea typeface="Segoe UI" panose="020B0502040204020203" pitchFamily="34" charset="0"/>
              </a:rPr>
              <a:t>, 2021)</a:t>
            </a:r>
            <a:endParaRPr lang="en-GB" sz="1200" dirty="0">
              <a:solidFill>
                <a:schemeClr val="tx2">
                  <a:lumMod val="25000"/>
                </a:schemeClr>
              </a:solidFill>
            </a:endParaRPr>
          </a:p>
        </p:txBody>
      </p:sp>
    </p:spTree>
    <p:extLst>
      <p:ext uri="{BB962C8B-B14F-4D97-AF65-F5344CB8AC3E}">
        <p14:creationId xmlns:p14="http://schemas.microsoft.com/office/powerpoint/2010/main" val="237683664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8FF6-6AFA-47B2-A9A8-C6A293204658}"/>
              </a:ext>
            </a:extLst>
          </p:cNvPr>
          <p:cNvSpPr>
            <a:spLocks noGrp="1"/>
          </p:cNvSpPr>
          <p:nvPr>
            <p:ph type="title"/>
          </p:nvPr>
        </p:nvSpPr>
        <p:spPr>
          <a:xfrm>
            <a:off x="4128368" y="4522156"/>
            <a:ext cx="4937937" cy="1363215"/>
          </a:xfrm>
        </p:spPr>
        <p:txBody>
          <a:bodyPr vert="horz" lIns="91440" tIns="45720" rIns="91440" bIns="45720" rtlCol="0" anchor="t">
            <a:normAutofit/>
          </a:bodyPr>
          <a:lstStyle/>
          <a:p>
            <a:r>
              <a:rPr lang="en-US" sz="3400" b="0" i="0" kern="1200" dirty="0">
                <a:solidFill>
                  <a:schemeClr val="tx1"/>
                </a:solidFill>
                <a:effectLst/>
                <a:latin typeface="+mj-lt"/>
                <a:ea typeface="+mj-ea"/>
                <a:cs typeface="+mj-cs"/>
              </a:rPr>
              <a:t>The materials chosen and reasons for those materials</a:t>
            </a:r>
            <a:endParaRPr lang="en-US" sz="3400" kern="1200" dirty="0">
              <a:solidFill>
                <a:schemeClr val="tx1"/>
              </a:solidFill>
              <a:latin typeface="+mj-lt"/>
              <a:ea typeface="+mj-ea"/>
              <a:cs typeface="+mj-cs"/>
            </a:endParaRPr>
          </a:p>
        </p:txBody>
      </p:sp>
      <p:pic>
        <p:nvPicPr>
          <p:cNvPr id="5" name="Content Placeholder 4" descr="A close up of a camera lens&#10;&#10;Description automatically generated with low confidence">
            <a:extLst>
              <a:ext uri="{FF2B5EF4-FFF2-40B4-BE49-F238E27FC236}">
                <a16:creationId xmlns:a16="http://schemas.microsoft.com/office/drawing/2014/main" id="{CC447DEC-AC7B-4C81-A44C-C22F8CB77DF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92" t="25033" r="392" b="2575"/>
          <a:stretch/>
        </p:blipFill>
        <p:spPr>
          <a:xfrm>
            <a:off x="20" y="2306087"/>
            <a:ext cx="3564618" cy="4569668"/>
          </a:xfrm>
          <a:custGeom>
            <a:avLst/>
            <a:gdLst/>
            <a:ahLst/>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p:spPr>
      </p:pic>
      <p:pic>
        <p:nvPicPr>
          <p:cNvPr id="11" name="Picture 10" descr="A picture containing furniture, table, worktable&#10;&#10;Description automatically generated">
            <a:extLst>
              <a:ext uri="{FF2B5EF4-FFF2-40B4-BE49-F238E27FC236}">
                <a16:creationId xmlns:a16="http://schemas.microsoft.com/office/drawing/2014/main" id="{A5B5ED95-E6AA-4E51-BBAA-109945E06C83}"/>
              </a:ext>
            </a:extLst>
          </p:cNvPr>
          <p:cNvPicPr>
            <a:picLocks noChangeAspect="1"/>
          </p:cNvPicPr>
          <p:nvPr/>
        </p:nvPicPr>
        <p:blipFill rotWithShape="1">
          <a:blip r:embed="rId4">
            <a:extLst>
              <a:ext uri="{28A0092B-C50C-407E-A947-70E740481C1C}">
                <a14:useLocalDpi xmlns:a14="http://schemas.microsoft.com/office/drawing/2010/main" val="0"/>
              </a:ext>
            </a:extLst>
          </a:blip>
          <a:srcRect t="6127" b="6127"/>
          <a:stretch/>
        </p:blipFill>
        <p:spPr>
          <a:xfrm>
            <a:off x="1246574" y="31045"/>
            <a:ext cx="3913632" cy="2285224"/>
          </a:xfrm>
          <a:custGeom>
            <a:avLst/>
            <a:gdLst/>
            <a:ahLst/>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p:spPr>
      </p:pic>
      <p:pic>
        <p:nvPicPr>
          <p:cNvPr id="7" name="Picture 6" descr="A picture containing tableware, dishware, Petri dish&#10;&#10;Description automatically generated">
            <a:extLst>
              <a:ext uri="{FF2B5EF4-FFF2-40B4-BE49-F238E27FC236}">
                <a16:creationId xmlns:a16="http://schemas.microsoft.com/office/drawing/2014/main" id="{B41B3B2E-F28E-4092-BF60-930A50E4A80C}"/>
              </a:ext>
            </a:extLst>
          </p:cNvPr>
          <p:cNvPicPr>
            <a:picLocks noChangeAspect="1"/>
          </p:cNvPicPr>
          <p:nvPr/>
        </p:nvPicPr>
        <p:blipFill rotWithShape="1">
          <a:blip r:embed="rId5">
            <a:extLst>
              <a:ext uri="{28A0092B-C50C-407E-A947-70E740481C1C}">
                <a14:useLocalDpi xmlns:a14="http://schemas.microsoft.com/office/drawing/2010/main" val="0"/>
              </a:ext>
            </a:extLst>
          </a:blip>
          <a:srcRect r="3" b="3"/>
          <a:stretch/>
        </p:blipFill>
        <p:spPr>
          <a:xfrm>
            <a:off x="5534287" y="725908"/>
            <a:ext cx="2852928" cy="2852928"/>
          </a:xfrm>
          <a:prstGeom prst="ellipse">
            <a:avLst/>
          </a:prstGeom>
        </p:spPr>
      </p:pic>
      <p:pic>
        <p:nvPicPr>
          <p:cNvPr id="13" name="Picture 12" descr="A picture containing wooden, wood&#10;&#10;Description automatically generated">
            <a:extLst>
              <a:ext uri="{FF2B5EF4-FFF2-40B4-BE49-F238E27FC236}">
                <a16:creationId xmlns:a16="http://schemas.microsoft.com/office/drawing/2014/main" id="{B156E264-B59B-4203-8313-531D56EB02F1}"/>
              </a:ext>
            </a:extLst>
          </p:cNvPr>
          <p:cNvPicPr>
            <a:picLocks noChangeAspect="1"/>
          </p:cNvPicPr>
          <p:nvPr/>
        </p:nvPicPr>
        <p:blipFill rotWithShape="1">
          <a:blip r:embed="rId6">
            <a:extLst>
              <a:ext uri="{28A0092B-C50C-407E-A947-70E740481C1C}">
                <a14:useLocalDpi xmlns:a14="http://schemas.microsoft.com/office/drawing/2010/main" val="0"/>
              </a:ext>
            </a:extLst>
          </a:blip>
          <a:srcRect l="1635" r="1635"/>
          <a:stretch/>
        </p:blipFill>
        <p:spPr>
          <a:xfrm>
            <a:off x="8918761" y="-4331"/>
            <a:ext cx="3273238" cy="3383891"/>
          </a:xfrm>
          <a:custGeom>
            <a:avLst/>
            <a:gdLst/>
            <a:ahLst/>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p:spPr>
      </p:pic>
      <p:pic>
        <p:nvPicPr>
          <p:cNvPr id="9" name="Picture 8" descr="A picture containing text, case, accessory&#10;&#10;Description automatically generated">
            <a:extLst>
              <a:ext uri="{FF2B5EF4-FFF2-40B4-BE49-F238E27FC236}">
                <a16:creationId xmlns:a16="http://schemas.microsoft.com/office/drawing/2014/main" id="{FC5CD3A0-B3D7-4923-A51B-BB2378F79015}"/>
              </a:ext>
            </a:extLst>
          </p:cNvPr>
          <p:cNvPicPr>
            <a:picLocks noChangeAspect="1"/>
          </p:cNvPicPr>
          <p:nvPr/>
        </p:nvPicPr>
        <p:blipFill rotWithShape="1">
          <a:blip r:embed="rId7">
            <a:extLst>
              <a:ext uri="{28A0092B-C50C-407E-A947-70E740481C1C}">
                <a14:useLocalDpi xmlns:a14="http://schemas.microsoft.com/office/drawing/2010/main" val="0"/>
              </a:ext>
            </a:extLst>
          </a:blip>
          <a:srcRect l="11983" r="11983"/>
          <a:stretch/>
        </p:blipFill>
        <p:spPr>
          <a:xfrm>
            <a:off x="9363236" y="4071322"/>
            <a:ext cx="2828765" cy="2786678"/>
          </a:xfrm>
          <a:custGeom>
            <a:avLst/>
            <a:gdLst/>
            <a:ahLst/>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p:spPr>
      </p:pic>
      <p:sp>
        <p:nvSpPr>
          <p:cNvPr id="14" name="TextBox 13">
            <a:extLst>
              <a:ext uri="{FF2B5EF4-FFF2-40B4-BE49-F238E27FC236}">
                <a16:creationId xmlns:a16="http://schemas.microsoft.com/office/drawing/2014/main" id="{F11F6834-C737-4725-9734-6413B7474933}"/>
              </a:ext>
            </a:extLst>
          </p:cNvPr>
          <p:cNvSpPr txBox="1"/>
          <p:nvPr/>
        </p:nvSpPr>
        <p:spPr>
          <a:xfrm>
            <a:off x="2325342" y="238150"/>
            <a:ext cx="1784591"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18/8 Food grade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stainless steel</a:t>
            </a:r>
          </a:p>
        </p:txBody>
      </p:sp>
      <p:sp>
        <p:nvSpPr>
          <p:cNvPr id="15" name="TextBox 14">
            <a:extLst>
              <a:ext uri="{FF2B5EF4-FFF2-40B4-BE49-F238E27FC236}">
                <a16:creationId xmlns:a16="http://schemas.microsoft.com/office/drawing/2014/main" id="{5EAB3A8C-02E1-428F-BC1C-96EB68B1D93F}"/>
              </a:ext>
            </a:extLst>
          </p:cNvPr>
          <p:cNvSpPr txBox="1"/>
          <p:nvPr/>
        </p:nvSpPr>
        <p:spPr>
          <a:xfrm>
            <a:off x="6182109" y="1038081"/>
            <a:ext cx="16288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BPA free plastic</a:t>
            </a:r>
          </a:p>
        </p:txBody>
      </p:sp>
      <p:sp>
        <p:nvSpPr>
          <p:cNvPr id="21" name="TextBox 20">
            <a:extLst>
              <a:ext uri="{FF2B5EF4-FFF2-40B4-BE49-F238E27FC236}">
                <a16:creationId xmlns:a16="http://schemas.microsoft.com/office/drawing/2014/main" id="{016989AF-6F52-450B-AF3B-361EC4FA4A02}"/>
              </a:ext>
            </a:extLst>
          </p:cNvPr>
          <p:cNvSpPr txBox="1"/>
          <p:nvPr/>
        </p:nvSpPr>
        <p:spPr>
          <a:xfrm>
            <a:off x="10089763" y="4834431"/>
            <a:ext cx="16288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BPA free plastic</a:t>
            </a:r>
          </a:p>
        </p:txBody>
      </p:sp>
      <p:sp>
        <p:nvSpPr>
          <p:cNvPr id="23" name="TextBox 22">
            <a:extLst>
              <a:ext uri="{FF2B5EF4-FFF2-40B4-BE49-F238E27FC236}">
                <a16:creationId xmlns:a16="http://schemas.microsoft.com/office/drawing/2014/main" id="{15A00789-A42C-41E7-B594-F1ACA3B27E6C}"/>
              </a:ext>
            </a:extLst>
          </p:cNvPr>
          <p:cNvSpPr txBox="1"/>
          <p:nvPr/>
        </p:nvSpPr>
        <p:spPr>
          <a:xfrm>
            <a:off x="148617" y="2782658"/>
            <a:ext cx="186672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Travel mug design</a:t>
            </a:r>
          </a:p>
        </p:txBody>
      </p:sp>
      <p:sp>
        <p:nvSpPr>
          <p:cNvPr id="25" name="TextBox 24">
            <a:extLst>
              <a:ext uri="{FF2B5EF4-FFF2-40B4-BE49-F238E27FC236}">
                <a16:creationId xmlns:a16="http://schemas.microsoft.com/office/drawing/2014/main" id="{571E5357-B6B8-4992-B90B-A9EACA25F2EF}"/>
              </a:ext>
            </a:extLst>
          </p:cNvPr>
          <p:cNvSpPr txBox="1"/>
          <p:nvPr/>
        </p:nvSpPr>
        <p:spPr>
          <a:xfrm>
            <a:off x="10176653" y="53484"/>
            <a:ext cx="18609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Wood effect wrap</a:t>
            </a:r>
          </a:p>
        </p:txBody>
      </p:sp>
    </p:spTree>
    <p:extLst>
      <p:ext uri="{BB962C8B-B14F-4D97-AF65-F5344CB8AC3E}">
        <p14:creationId xmlns:p14="http://schemas.microsoft.com/office/powerpoint/2010/main" val="16849970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65EAFABD-C14C-4456-9740-A0FF1B5281CF}"/>
              </a:ext>
            </a:extLst>
          </p:cNvPr>
          <p:cNvPicPr>
            <a:picLocks noChangeAspect="1"/>
          </p:cNvPicPr>
          <p:nvPr/>
        </p:nvPicPr>
        <p:blipFill rotWithShape="1">
          <a:blip r:embed="rId3"/>
          <a:srcRect l="28879" t="16017" r="31111" b="7792"/>
          <a:stretch/>
        </p:blipFill>
        <p:spPr>
          <a:xfrm>
            <a:off x="9742098" y="1381665"/>
            <a:ext cx="2138528" cy="4091934"/>
          </a:xfrm>
          <a:prstGeom prst="rect">
            <a:avLst/>
          </a:prstGeom>
        </p:spPr>
      </p:pic>
      <p:pic>
        <p:nvPicPr>
          <p:cNvPr id="8" name="Picture 8" descr="A picture containing floor&#10;&#10;Description automatically generated">
            <a:extLst>
              <a:ext uri="{FF2B5EF4-FFF2-40B4-BE49-F238E27FC236}">
                <a16:creationId xmlns:a16="http://schemas.microsoft.com/office/drawing/2014/main" id="{DD910752-6560-4659-8516-436AA3476E06}"/>
              </a:ext>
            </a:extLst>
          </p:cNvPr>
          <p:cNvPicPr>
            <a:picLocks noChangeAspect="1"/>
          </p:cNvPicPr>
          <p:nvPr/>
        </p:nvPicPr>
        <p:blipFill rotWithShape="1">
          <a:blip r:embed="rId4"/>
          <a:srcRect t="72139" r="7905" b="-744"/>
          <a:stretch/>
        </p:blipFill>
        <p:spPr>
          <a:xfrm>
            <a:off x="2754703" y="-1894"/>
            <a:ext cx="6697203" cy="823616"/>
          </a:xfrm>
          <a:prstGeom prst="rect">
            <a:avLst/>
          </a:prstGeom>
        </p:spPr>
      </p:pic>
      <p:sp>
        <p:nvSpPr>
          <p:cNvPr id="7" name="Title 6">
            <a:extLst>
              <a:ext uri="{FF2B5EF4-FFF2-40B4-BE49-F238E27FC236}">
                <a16:creationId xmlns:a16="http://schemas.microsoft.com/office/drawing/2014/main" id="{EB5ACFE9-9CE6-4819-A51F-DDC30319BACC}"/>
              </a:ext>
            </a:extLst>
          </p:cNvPr>
          <p:cNvSpPr>
            <a:spLocks noGrp="1"/>
          </p:cNvSpPr>
          <p:nvPr>
            <p:ph type="ctrTitle"/>
          </p:nvPr>
        </p:nvSpPr>
        <p:spPr>
          <a:xfrm>
            <a:off x="2795131" y="4485"/>
            <a:ext cx="6610710" cy="825492"/>
          </a:xfrm>
        </p:spPr>
        <p:txBody>
          <a:bodyPr>
            <a:normAutofit fontScale="90000"/>
          </a:bodyPr>
          <a:lstStyle/>
          <a:p>
            <a:r>
              <a:rPr lang="en-US"/>
              <a:t>Method of manufacture</a:t>
            </a:r>
          </a:p>
        </p:txBody>
      </p:sp>
      <p:sp>
        <p:nvSpPr>
          <p:cNvPr id="2" name="TextBox 1">
            <a:extLst>
              <a:ext uri="{FF2B5EF4-FFF2-40B4-BE49-F238E27FC236}">
                <a16:creationId xmlns:a16="http://schemas.microsoft.com/office/drawing/2014/main" id="{5C3ABB2D-CB25-4DB7-8411-8BEEE6C4DCB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rbel" panose="020B0503020204020204"/>
                <a:ea typeface="+mn-ea"/>
                <a:cs typeface="+mn-cs"/>
              </a:rPr>
              <a:t>Click to add text</a:t>
            </a:r>
          </a:p>
        </p:txBody>
      </p:sp>
      <p:pic>
        <p:nvPicPr>
          <p:cNvPr id="3" name="Picture 3" descr="Diagram&#10;&#10;Description automatically generated">
            <a:extLst>
              <a:ext uri="{FF2B5EF4-FFF2-40B4-BE49-F238E27FC236}">
                <a16:creationId xmlns:a16="http://schemas.microsoft.com/office/drawing/2014/main" id="{426018C5-59AF-41A0-86A5-DC8E7DAF1591}"/>
              </a:ext>
            </a:extLst>
          </p:cNvPr>
          <p:cNvPicPr>
            <a:picLocks noChangeAspect="1"/>
          </p:cNvPicPr>
          <p:nvPr/>
        </p:nvPicPr>
        <p:blipFill rotWithShape="1">
          <a:blip r:embed="rId5"/>
          <a:srcRect l="6404" t="28540" r="12536" b="16122"/>
          <a:stretch/>
        </p:blipFill>
        <p:spPr>
          <a:xfrm>
            <a:off x="166778" y="1507664"/>
            <a:ext cx="8828371" cy="3401648"/>
          </a:xfrm>
          <a:prstGeom prst="rect">
            <a:avLst/>
          </a:prstGeom>
        </p:spPr>
      </p:pic>
    </p:spTree>
    <p:extLst>
      <p:ext uri="{BB962C8B-B14F-4D97-AF65-F5344CB8AC3E}">
        <p14:creationId xmlns:p14="http://schemas.microsoft.com/office/powerpoint/2010/main" val="109857222"/>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a:themeElements>
    <a:clrScheme name="Custom 3">
      <a:dk1>
        <a:sysClr val="windowText" lastClr="000000"/>
      </a:dk1>
      <a:lt1>
        <a:sysClr val="window" lastClr="FFFFFF"/>
      </a:lt1>
      <a:dk2>
        <a:srgbClr val="0E5580"/>
      </a:dk2>
      <a:lt2>
        <a:srgbClr val="EBEBEB"/>
      </a:lt2>
      <a:accent1>
        <a:srgbClr val="37A6E9"/>
      </a:accent1>
      <a:accent2>
        <a:srgbClr val="3A3A3A"/>
      </a:accent2>
      <a:accent3>
        <a:srgbClr val="FFC000"/>
      </a:accent3>
      <a:accent4>
        <a:srgbClr val="A6D527"/>
      </a:accent4>
      <a:accent5>
        <a:srgbClr val="ACE1F3"/>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TotalTime>
  <Words>860</Words>
  <Application>Microsoft Office PowerPoint</Application>
  <PresentationFormat>Widescreen</PresentationFormat>
  <Paragraphs>154</Paragraphs>
  <Slides>6</Slides>
  <Notes>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6</vt:i4>
      </vt:variant>
    </vt:vector>
  </HeadingPairs>
  <TitlesOfParts>
    <vt:vector size="16" baseType="lpstr">
      <vt:lpstr>Arial</vt:lpstr>
      <vt:lpstr>Calibri</vt:lpstr>
      <vt:lpstr>Calibri Light</vt:lpstr>
      <vt:lpstr>Century Gothic</vt:lpstr>
      <vt:lpstr>Corbel</vt:lpstr>
      <vt:lpstr>Wingdings 2</vt:lpstr>
      <vt:lpstr>Wingdings 3</vt:lpstr>
      <vt:lpstr>Frame</vt:lpstr>
      <vt:lpstr>Office Theme</vt:lpstr>
      <vt:lpstr>Ion</vt:lpstr>
      <vt:lpstr>Activity A Design Project</vt:lpstr>
      <vt:lpstr>What will  be covered in this presentation</vt:lpstr>
      <vt:lpstr>Overview of the brief, our target market and their needs</vt:lpstr>
      <vt:lpstr>Meeting Market, Environmental &amp; Inclusivity Requirements</vt:lpstr>
      <vt:lpstr>The materials chosen and reasons for those materials</vt:lpstr>
      <vt:lpstr>Method of manufacture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A Design Project</dc:title>
  <dc:creator>Finnerty, Andrew Cpl (LOS-P8A PLS AV JNCO 03)</dc:creator>
  <cp:lastModifiedBy>Dec H</cp:lastModifiedBy>
  <cp:revision>28</cp:revision>
  <dcterms:created xsi:type="dcterms:W3CDTF">2021-07-22T09:48:59Z</dcterms:created>
  <dcterms:modified xsi:type="dcterms:W3CDTF">2021-07-24T17:19:55Z</dcterms:modified>
</cp:coreProperties>
</file>