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70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EC12CBD-B9EA-4D18-B3CD-AC03ADC95EA7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4C78B4-A554-427E-B89C-55C8AA164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C12CBD-B9EA-4D18-B3CD-AC03ADC95EA7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4C78B4-A554-427E-B89C-55C8AA164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C12CBD-B9EA-4D18-B3CD-AC03ADC95EA7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4C78B4-A554-427E-B89C-55C8AA164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C12CBD-B9EA-4D18-B3CD-AC03ADC95EA7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4C78B4-A554-427E-B89C-55C8AA16406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C12CBD-B9EA-4D18-B3CD-AC03ADC95EA7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4C78B4-A554-427E-B89C-55C8AA16406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C12CBD-B9EA-4D18-B3CD-AC03ADC95EA7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4C78B4-A554-427E-B89C-55C8AA16406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C12CBD-B9EA-4D18-B3CD-AC03ADC95EA7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4C78B4-A554-427E-B89C-55C8AA16406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C12CBD-B9EA-4D18-B3CD-AC03ADC95EA7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4C78B4-A554-427E-B89C-55C8AA16406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C12CBD-B9EA-4D18-B3CD-AC03ADC95EA7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4C78B4-A554-427E-B89C-55C8AA164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EC12CBD-B9EA-4D18-B3CD-AC03ADC95EA7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4C78B4-A554-427E-B89C-55C8AA16406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EC12CBD-B9EA-4D18-B3CD-AC03ADC95EA7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4C78B4-A554-427E-B89C-55C8AA16406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EC12CBD-B9EA-4D18-B3CD-AC03ADC95EA7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14C78B4-A554-427E-B89C-55C8AA16406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nected-component_labeling" TargetMode="External"/><Relationship Id="rId2" Type="http://schemas.openxmlformats.org/officeDocument/2006/relationships/hyperlink" Target="http://www.vibeinmotion.com/portals/0/documents/barnich2011vibe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opencv.org/master/d1/dc5/tutorial_background_subtraction.html#gsc.tab=0" TargetMode="External"/><Relationship Id="rId4" Type="http://schemas.openxmlformats.org/officeDocument/2006/relationships/hyperlink" Target="http://tommesani.com/index.php/video/comparing-background-subtraction-algorithms/bgs-vibe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895600"/>
            <a:ext cx="7772400" cy="762000"/>
          </a:xfrm>
        </p:spPr>
        <p:txBody>
          <a:bodyPr/>
          <a:lstStyle/>
          <a:p>
            <a:pPr algn="ctr"/>
            <a:r>
              <a:rPr lang="sr-Latn-RS" dirty="0" smtClean="0"/>
              <a:t>Projekat: Brojanje krastavaca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062" y="0"/>
            <a:ext cx="1676400" cy="184099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6862" y="926111"/>
            <a:ext cx="7772400" cy="1829761"/>
          </a:xfrm>
        </p:spPr>
        <p:txBody>
          <a:bodyPr/>
          <a:lstStyle/>
          <a:p>
            <a:pPr algn="ctr"/>
            <a:r>
              <a:rPr lang="sr-Latn-RS" dirty="0" smtClean="0"/>
              <a:t>SOFT COMPUTING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14800" y="40386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r-Latn-RS" dirty="0" smtClean="0">
                <a:solidFill>
                  <a:schemeClr val="tx2"/>
                </a:solidFill>
              </a:rPr>
              <a:t>Imola Fodor RA 100/2012</a:t>
            </a:r>
          </a:p>
          <a:p>
            <a:pPr algn="r"/>
            <a:r>
              <a:rPr lang="sr-Latn-RS" dirty="0" smtClean="0">
                <a:solidFill>
                  <a:schemeClr val="tx2"/>
                </a:solidFill>
              </a:rPr>
              <a:t>Smiljana Živolić RA 173</a:t>
            </a:r>
            <a:r>
              <a:rPr lang="en-US" dirty="0" smtClean="0">
                <a:solidFill>
                  <a:schemeClr val="tx2"/>
                </a:solidFill>
              </a:rPr>
              <a:t>/</a:t>
            </a:r>
            <a:r>
              <a:rPr lang="sr-Latn-RS" dirty="0" smtClean="0">
                <a:solidFill>
                  <a:schemeClr val="tx2"/>
                </a:solidFill>
              </a:rPr>
              <a:t>2012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5216" y="4053121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chemeClr val="tx2"/>
                </a:solidFill>
              </a:rPr>
              <a:t>Asistent</a:t>
            </a:r>
            <a:r>
              <a:rPr lang="en-US" dirty="0" smtClean="0">
                <a:solidFill>
                  <a:schemeClr val="tx2"/>
                </a:solidFill>
              </a:rPr>
              <a:t>: </a:t>
            </a:r>
            <a:r>
              <a:rPr lang="en-US" dirty="0" err="1" smtClean="0">
                <a:solidFill>
                  <a:schemeClr val="tx2"/>
                </a:solidFill>
              </a:rPr>
              <a:t>Mihailo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Isakov</a:t>
            </a:r>
            <a:endParaRPr lang="sr-Latn-RS" dirty="0" smtClean="0">
              <a:solidFill>
                <a:schemeClr val="tx2"/>
              </a:solidFill>
            </a:endParaRPr>
          </a:p>
          <a:p>
            <a:r>
              <a:rPr lang="sr-Latn-RS" dirty="0" smtClean="0">
                <a:solidFill>
                  <a:schemeClr val="tx2"/>
                </a:solidFill>
              </a:rPr>
              <a:t>Mentor: Đorđe Obradović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78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cvBlob</a:t>
            </a:r>
            <a:r>
              <a:rPr lang="en-US" sz="1800" dirty="0" smtClean="0"/>
              <a:t> </a:t>
            </a:r>
            <a:r>
              <a:rPr lang="en-US" sz="1800" dirty="0" err="1" smtClean="0"/>
              <a:t>biblioteka</a:t>
            </a:r>
            <a:r>
              <a:rPr lang="en-US" sz="1800" dirty="0" smtClean="0"/>
              <a:t> </a:t>
            </a:r>
            <a:r>
              <a:rPr lang="en-US" sz="1800" dirty="0" err="1" smtClean="0"/>
              <a:t>za</a:t>
            </a:r>
            <a:r>
              <a:rPr lang="en-US" sz="1800" dirty="0" smtClean="0"/>
              <a:t> computer vision </a:t>
            </a:r>
            <a:r>
              <a:rPr lang="en-US" sz="1800" dirty="0" err="1" smtClean="0"/>
              <a:t>koja</a:t>
            </a:r>
            <a:r>
              <a:rPr lang="en-US" sz="1800" dirty="0" smtClean="0"/>
              <a:t> </a:t>
            </a:r>
            <a:r>
              <a:rPr lang="en-US" sz="1800" dirty="0" err="1" smtClean="0"/>
              <a:t>detektuje</a:t>
            </a:r>
            <a:r>
              <a:rPr lang="en-US" sz="1800" dirty="0" smtClean="0"/>
              <a:t> </a:t>
            </a:r>
            <a:r>
              <a:rPr lang="en-US" sz="1800" dirty="0" err="1" smtClean="0"/>
              <a:t>povezane</a:t>
            </a:r>
            <a:r>
              <a:rPr lang="en-US" sz="1800" dirty="0" smtClean="0"/>
              <a:t> </a:t>
            </a:r>
            <a:r>
              <a:rPr lang="en-US" sz="1800" dirty="0" err="1" smtClean="0"/>
              <a:t>regione</a:t>
            </a:r>
            <a:r>
              <a:rPr lang="en-US" sz="1800" dirty="0" smtClean="0"/>
              <a:t> u </a:t>
            </a:r>
            <a:r>
              <a:rPr lang="en-US" sz="1800" dirty="0" err="1" smtClean="0"/>
              <a:t>binarnim</a:t>
            </a:r>
            <a:r>
              <a:rPr lang="en-US" sz="1800" dirty="0" smtClean="0"/>
              <a:t> </a:t>
            </a:r>
            <a:r>
              <a:rPr lang="en-US" sz="1800" dirty="0" err="1" smtClean="0"/>
              <a:t>digitalnim</a:t>
            </a:r>
            <a:r>
              <a:rPr lang="en-US" sz="1800" dirty="0" smtClean="0"/>
              <a:t> </a:t>
            </a:r>
            <a:r>
              <a:rPr lang="en-US" sz="1800" dirty="0" err="1" smtClean="0"/>
              <a:t>slikama</a:t>
            </a:r>
            <a:r>
              <a:rPr lang="en-US" sz="1800" dirty="0" smtClean="0"/>
              <a:t>. </a:t>
            </a:r>
          </a:p>
          <a:p>
            <a:r>
              <a:rPr lang="en-US" sz="1800" dirty="0" err="1" smtClean="0"/>
              <a:t>Povezane</a:t>
            </a:r>
            <a:r>
              <a:rPr lang="en-US" sz="1800" dirty="0" smtClean="0"/>
              <a:t> </a:t>
            </a:r>
            <a:r>
              <a:rPr lang="en-US" sz="1800" dirty="0" err="1" smtClean="0"/>
              <a:t>komponente</a:t>
            </a:r>
            <a:r>
              <a:rPr lang="en-US" sz="1800" dirty="0" smtClean="0"/>
              <a:t> </a:t>
            </a:r>
            <a:r>
              <a:rPr lang="en-US" sz="1800" dirty="0" err="1" smtClean="0"/>
              <a:t>su</a:t>
            </a:r>
            <a:r>
              <a:rPr lang="en-US" sz="1800" dirty="0" smtClean="0"/>
              <a:t> </a:t>
            </a:r>
            <a:r>
              <a:rPr lang="en-US" sz="1800" dirty="0" err="1" smtClean="0"/>
              <a:t>jedinstveno</a:t>
            </a:r>
            <a:r>
              <a:rPr lang="en-US" sz="1800" dirty="0" smtClean="0"/>
              <a:t> </a:t>
            </a:r>
            <a:r>
              <a:rPr lang="en-US" sz="1800" dirty="0" err="1" smtClean="0"/>
              <a:t>ozna</a:t>
            </a:r>
            <a:r>
              <a:rPr lang="sr-Latn-RS" sz="1800" dirty="0" smtClean="0"/>
              <a:t>čeni (</a:t>
            </a:r>
            <a:r>
              <a:rPr lang="sr-Latn-RS" sz="1800" i="1" dirty="0" smtClean="0"/>
              <a:t>labeled</a:t>
            </a:r>
            <a:r>
              <a:rPr lang="sr-Latn-RS" sz="1800" dirty="0" smtClean="0"/>
              <a:t>) prema datoj heuristici, tako one mogu biti brojane, filtrirane, praćene.</a:t>
            </a:r>
          </a:p>
          <a:p>
            <a:r>
              <a:rPr lang="sr-Latn-RS" sz="1800" dirty="0" smtClean="0"/>
              <a:t>Obezbeđuje metode za dobijanje centroide, putanje i ID-a pokretnog objekta.</a:t>
            </a:r>
          </a:p>
          <a:p>
            <a:r>
              <a:rPr lang="sr-Latn-RS" sz="1800" dirty="0" smtClean="0"/>
              <a:t>Radi lakšeg praćenja obezbeđena je mogućnost iscrtavanja okvira</a:t>
            </a:r>
            <a:r>
              <a:rPr lang="en-US" sz="1800" dirty="0" smtClean="0"/>
              <a:t> (</a:t>
            </a:r>
            <a:r>
              <a:rPr lang="en-US" sz="1800" dirty="0" err="1" smtClean="0"/>
              <a:t>metoda</a:t>
            </a:r>
            <a:r>
              <a:rPr lang="en-US" sz="1800" dirty="0" smtClean="0"/>
              <a:t> bounding box)</a:t>
            </a:r>
            <a:r>
              <a:rPr lang="sr-Latn-RS" sz="1800" dirty="0" smtClean="0"/>
              <a:t> oko objekta i njegovog centra.</a:t>
            </a:r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cvBlob</a:t>
            </a:r>
            <a:r>
              <a:rPr lang="en-US" dirty="0" smtClean="0"/>
              <a:t> BIBLIOTEKA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061562"/>
            <a:ext cx="5638800" cy="233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1800" dirty="0" smtClean="0"/>
              <a:t>Izvršena je podela prostora na dva segmenta linijom, koja predstavlja roi (region of interest).</a:t>
            </a:r>
          </a:p>
          <a:p>
            <a:r>
              <a:rPr lang="sr-Latn-RS" sz="1800" dirty="0" smtClean="0"/>
              <a:t>U trenutku prelaska centroide virtuelne linije (roi), objekat biva izbrojan.</a:t>
            </a:r>
          </a:p>
          <a:p>
            <a:endParaRPr lang="sr-Latn-RS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cvBlob BIBLIOTEKA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895600"/>
            <a:ext cx="7240010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66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395472"/>
          </a:xfrm>
        </p:spPr>
        <p:txBody>
          <a:bodyPr/>
          <a:lstStyle/>
          <a:p>
            <a:r>
              <a:rPr lang="en-US" dirty="0" err="1" smtClean="0"/>
              <a:t>Trajanje</a:t>
            </a:r>
            <a:r>
              <a:rPr lang="en-US" dirty="0" smtClean="0"/>
              <a:t> </a:t>
            </a:r>
            <a:r>
              <a:rPr lang="en-US" dirty="0" err="1" smtClean="0"/>
              <a:t>videa</a:t>
            </a:r>
            <a:r>
              <a:rPr lang="en-US" dirty="0" smtClean="0"/>
              <a:t>: 14s</a:t>
            </a:r>
          </a:p>
          <a:p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krastavaca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pro</a:t>
            </a:r>
            <a:r>
              <a:rPr lang="sr-Latn-RS" dirty="0" smtClean="0"/>
              <a:t>đe na traci: </a:t>
            </a:r>
            <a:r>
              <a:rPr lang="en-US" dirty="0" smtClean="0"/>
              <a:t>9</a:t>
            </a:r>
            <a:endParaRPr lang="sr-Latn-RS" dirty="0" smtClean="0"/>
          </a:p>
          <a:p>
            <a:r>
              <a:rPr lang="sr-Latn-RS" dirty="0" smtClean="0"/>
              <a:t>Broj izbrojanih krastavaca od strane softvera: </a:t>
            </a:r>
            <a:r>
              <a:rPr lang="en-US" dirty="0" smtClean="0"/>
              <a:t>8</a:t>
            </a:r>
          </a:p>
          <a:p>
            <a:r>
              <a:rPr lang="sr-Latn-RS" dirty="0" smtClean="0"/>
              <a:t>Tačnost softvera: 8</a:t>
            </a:r>
            <a:r>
              <a:rPr lang="en-US" dirty="0" smtClean="0"/>
              <a:t>9</a:t>
            </a:r>
            <a:r>
              <a:rPr lang="sr-Latn-RS" dirty="0" smtClean="0"/>
              <a:t>%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VIDEO- REZULTATI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069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1800" dirty="0" smtClean="0"/>
              <a:t>Softver broji pojedinačne objekte sa tačnošću od 100% u idealnim uslovima.</a:t>
            </a:r>
          </a:p>
          <a:p>
            <a:pPr marL="109728" indent="0">
              <a:buNone/>
            </a:pPr>
            <a:endParaRPr lang="sr-Latn-RS" sz="1800" dirty="0" smtClean="0"/>
          </a:p>
          <a:p>
            <a:r>
              <a:rPr lang="sr-Latn-RS" sz="1800" dirty="0" smtClean="0"/>
              <a:t>Međutim, javljaju se problemi u slučajevima:</a:t>
            </a:r>
          </a:p>
          <a:p>
            <a:pPr lvl="1"/>
            <a:r>
              <a:rPr lang="sr-Latn-RS" sz="1800" dirty="0" smtClean="0"/>
              <a:t>Kada je više objekata jako blizu jedan drugom, praktično spojeni</a:t>
            </a:r>
          </a:p>
          <a:p>
            <a:pPr lvl="1"/>
            <a:r>
              <a:rPr lang="sr-Latn-RS" sz="1800" dirty="0" smtClean="0"/>
              <a:t>Kada se na traci pojavi objekat koji nije od interesa za brojanje</a:t>
            </a:r>
          </a:p>
          <a:p>
            <a:pPr lvl="1"/>
            <a:r>
              <a:rPr lang="sr-Latn-RS" sz="1800" dirty="0" smtClean="0"/>
              <a:t>Kada dođe do ’’kotrljanja’’ objekata</a:t>
            </a:r>
          </a:p>
          <a:p>
            <a:pPr lvl="1"/>
            <a:endParaRPr lang="sr-Latn-RS" sz="1800" dirty="0"/>
          </a:p>
          <a:p>
            <a:pPr marL="393192" lvl="1" indent="0">
              <a:buNone/>
            </a:pPr>
            <a:r>
              <a:rPr lang="sr-Latn-RS" sz="1800" dirty="0" smtClean="0"/>
              <a:t>Zbog nedostatka vremena, ovi problemi nisu prevaziđeni.</a:t>
            </a:r>
          </a:p>
          <a:p>
            <a:pPr marL="393192" lvl="1" indent="0">
              <a:buNone/>
            </a:pPr>
            <a:endParaRPr lang="sr-Latn-RS" sz="1800" dirty="0" smtClean="0"/>
          </a:p>
          <a:p>
            <a:pPr marL="393192" lvl="1" indent="0">
              <a:buNone/>
            </a:pPr>
            <a:endParaRPr lang="sr-Latn-RS" sz="1800" dirty="0"/>
          </a:p>
          <a:p>
            <a:pPr lvl="1"/>
            <a:endParaRPr lang="sr-Latn-RS" sz="1800" dirty="0" smtClean="0"/>
          </a:p>
          <a:p>
            <a:pPr lvl="1"/>
            <a:endParaRPr lang="sr-Latn-RS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</a:t>
            </a:r>
            <a:r>
              <a:rPr lang="sr-Latn-RS" dirty="0" smtClean="0"/>
              <a:t>ŠKOĆE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0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 smtClean="0"/>
              <a:t>Postoji par ideja za proširivanje mogućnosti ovog softvera u vidu: </a:t>
            </a:r>
          </a:p>
          <a:p>
            <a:pPr lvl="1"/>
            <a:r>
              <a:rPr lang="sr-Latn-RS" sz="2400" dirty="0" smtClean="0"/>
              <a:t>Klasifikacija na osnovu veličine, boje itd.</a:t>
            </a:r>
          </a:p>
          <a:p>
            <a:pPr lvl="1"/>
            <a:r>
              <a:rPr lang="sr-Latn-RS" sz="2400" dirty="0" smtClean="0"/>
              <a:t>Maksimalna preciznost</a:t>
            </a:r>
          </a:p>
          <a:p>
            <a:pPr lvl="1"/>
            <a:r>
              <a:rPr lang="sr-Latn-RS" sz="2400" dirty="0" smtClean="0"/>
              <a:t>Implementicija Android aplikacije</a:t>
            </a:r>
          </a:p>
          <a:p>
            <a:pPr lvl="1"/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NADGRADNJA SOFTVERA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19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/>
          <a:lstStyle/>
          <a:p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www.vibeinmotion.com/portals/0/documents/barnich2011vibe.pdf</a:t>
            </a:r>
            <a:endParaRPr lang="sr-Latn-RS" sz="2000" dirty="0"/>
          </a:p>
          <a:p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en.wikipedia.org/wiki/Connected-component_labeling</a:t>
            </a:r>
            <a:endParaRPr lang="sr-Latn-RS" sz="2000" dirty="0" smtClean="0"/>
          </a:p>
          <a:p>
            <a:r>
              <a:rPr lang="sr-Latn-RS" sz="2000" dirty="0">
                <a:hlinkClick r:id="rId4"/>
              </a:rPr>
              <a:t>http://</a:t>
            </a:r>
            <a:r>
              <a:rPr lang="sr-Latn-RS" sz="2000" dirty="0" smtClean="0">
                <a:hlinkClick r:id="rId4"/>
              </a:rPr>
              <a:t>tommesani.com/index.php/video/comparing-background-subtraction-algorithms/bgs-vibe.html</a:t>
            </a:r>
            <a:endParaRPr lang="sr-Latn-RS" sz="2000" dirty="0" smtClean="0"/>
          </a:p>
          <a:p>
            <a:r>
              <a:rPr lang="sr-Latn-RS" sz="2000" dirty="0">
                <a:hlinkClick r:id="rId5"/>
              </a:rPr>
              <a:t>http://</a:t>
            </a:r>
            <a:r>
              <a:rPr lang="sr-Latn-RS" sz="2000" dirty="0" smtClean="0">
                <a:hlinkClick r:id="rId5"/>
              </a:rPr>
              <a:t>docs.opencv.org/master/d1/dc5/tutorial_background_subtraction.html#gsc.tab=0</a:t>
            </a:r>
            <a:endParaRPr lang="sr-Latn-RS" sz="2000" dirty="0" smtClean="0"/>
          </a:p>
          <a:p>
            <a:endParaRPr lang="sr-Latn-R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LITERATURA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47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044"/>
            <a:ext cx="4648200" cy="6172200"/>
          </a:xfrm>
        </p:spPr>
      </p:pic>
    </p:spTree>
    <p:extLst>
      <p:ext uri="{BB962C8B-B14F-4D97-AF65-F5344CB8AC3E}">
        <p14:creationId xmlns:p14="http://schemas.microsoft.com/office/powerpoint/2010/main" val="118873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UVOD-MOTIVACIJA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00200"/>
            <a:ext cx="5715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Od </a:t>
            </a:r>
            <a:r>
              <a:rPr lang="en-US" dirty="0" err="1" smtClean="0"/>
              <a:t>postanka</a:t>
            </a:r>
            <a:r>
              <a:rPr lang="en-US" dirty="0" smtClean="0"/>
              <a:t> </a:t>
            </a:r>
            <a:r>
              <a:rPr lang="sr-Latn-RS" dirty="0" smtClean="0"/>
              <a:t>čoveka do današnjeg dana javlja se potreba da znamo količinu stvari. Da izbrojimo. Oduvek se postavlja pitanje </a:t>
            </a:r>
            <a:r>
              <a:rPr lang="en-US" dirty="0" smtClean="0"/>
              <a:t>“</a:t>
            </a:r>
            <a:r>
              <a:rPr lang="en-US" dirty="0" err="1" smtClean="0"/>
              <a:t>Koliko</a:t>
            </a:r>
            <a:r>
              <a:rPr lang="en-US" dirty="0" smtClean="0"/>
              <a:t> ne</a:t>
            </a:r>
            <a:r>
              <a:rPr lang="sr-Latn-RS" dirty="0" smtClean="0"/>
              <a:t>čega ima</a:t>
            </a:r>
            <a:r>
              <a:rPr lang="en-US" dirty="0" smtClean="0"/>
              <a:t>?”</a:t>
            </a:r>
          </a:p>
          <a:p>
            <a:endParaRPr lang="en-US" dirty="0"/>
          </a:p>
          <a:p>
            <a:r>
              <a:rPr lang="sr-Latn-RS" dirty="0" smtClean="0"/>
              <a:t>Često se dešava da je </a:t>
            </a:r>
            <a:r>
              <a:rPr lang="en-US" dirty="0" smtClean="0"/>
              <a:t>“</a:t>
            </a:r>
            <a:r>
              <a:rPr lang="sr-Latn-RS" dirty="0" smtClean="0"/>
              <a:t>nečega</a:t>
            </a:r>
            <a:r>
              <a:rPr lang="en-US" dirty="0" smtClean="0"/>
              <a:t>”</a:t>
            </a:r>
            <a:r>
              <a:rPr lang="sr-Latn-RS" dirty="0" smtClean="0"/>
              <a:t> mnogo i da brojanje čoveku oduzima dosta vremena, koje je danas ključan faktor.</a:t>
            </a:r>
          </a:p>
          <a:p>
            <a:endParaRPr lang="en-US" dirty="0" smtClean="0"/>
          </a:p>
          <a:p>
            <a:r>
              <a:rPr lang="sr-Latn-RS" dirty="0" smtClean="0"/>
              <a:t>Problemi brojanja se vrlo lako mogu rešiti jednostavnim softverom koji se implementira u kamere koje prate određeni proces.</a:t>
            </a:r>
            <a:endParaRPr lang="sr-Latn-R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96838">
            <a:off x="5993458" y="3839357"/>
            <a:ext cx="2628900" cy="23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80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UVOD- MOTIVACIJA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524000"/>
            <a:ext cx="784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Pred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se </a:t>
            </a:r>
            <a:r>
              <a:rPr lang="en-US" dirty="0" err="1" smtClean="0"/>
              <a:t>nalazi</a:t>
            </a:r>
            <a:r>
              <a:rPr lang="en-US" dirty="0" smtClean="0"/>
              <a:t> </a:t>
            </a:r>
            <a:r>
              <a:rPr lang="en-US" dirty="0" err="1" smtClean="0"/>
              <a:t>konkretan</a:t>
            </a:r>
            <a:r>
              <a:rPr lang="en-US" dirty="0" smtClean="0"/>
              <a:t> problem- </a:t>
            </a:r>
            <a:r>
              <a:rPr lang="en-US" dirty="0" err="1" smtClean="0"/>
              <a:t>izbrojati</a:t>
            </a:r>
            <a:r>
              <a:rPr lang="en-US" dirty="0" smtClean="0"/>
              <a:t> </a:t>
            </a:r>
            <a:r>
              <a:rPr lang="en-US" dirty="0" err="1" smtClean="0"/>
              <a:t>krastavce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pokretnoj</a:t>
            </a:r>
            <a:r>
              <a:rPr lang="en-US" dirty="0"/>
              <a:t> </a:t>
            </a:r>
            <a:r>
              <a:rPr lang="en-US" dirty="0" err="1" smtClean="0"/>
              <a:t>traci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Softver</a:t>
            </a:r>
            <a:r>
              <a:rPr lang="en-US" dirty="0" smtClean="0"/>
              <a:t> </a:t>
            </a:r>
            <a:r>
              <a:rPr lang="en-US" dirty="0" err="1" smtClean="0"/>
              <a:t>pru</a:t>
            </a:r>
            <a:r>
              <a:rPr lang="sr-Latn-RS" dirty="0" smtClean="0"/>
              <a:t>ž</a:t>
            </a:r>
            <a:r>
              <a:rPr lang="en-US" dirty="0" smtClean="0"/>
              <a:t>a </a:t>
            </a:r>
            <a:r>
              <a:rPr lang="en-US" dirty="0" err="1" smtClean="0"/>
              <a:t>informacij</a:t>
            </a:r>
            <a:r>
              <a:rPr lang="sr-Latn-RS" dirty="0" smtClean="0"/>
              <a:t>u o broju objekata koji prodje na traci, uzevši u obzir da su svi objekti koji prođu na traci krastavci. </a:t>
            </a:r>
          </a:p>
          <a:p>
            <a:endParaRPr lang="sr-Latn-RS" dirty="0"/>
          </a:p>
          <a:p>
            <a:r>
              <a:rPr lang="sr-Latn-RS" dirty="0" smtClean="0"/>
              <a:t>Softver raspolaže video materijalom na kom je prikazano kretanje krastavaca na traci sa jednoličnom pozadinom.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106" y="3782220"/>
            <a:ext cx="2693670" cy="299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1795272"/>
          </a:xfrm>
        </p:spPr>
        <p:txBody>
          <a:bodyPr>
            <a:normAutofit/>
          </a:bodyPr>
          <a:lstStyle/>
          <a:p>
            <a:r>
              <a:rPr lang="sr-Latn-RS" sz="1800" dirty="0" smtClean="0"/>
              <a:t>Razvojno okruženje</a:t>
            </a:r>
            <a:r>
              <a:rPr lang="sr-Latn-RS" sz="1400" dirty="0" smtClean="0"/>
              <a:t> </a:t>
            </a:r>
            <a:r>
              <a:rPr lang="sr-Latn-RS" sz="1800" i="1" dirty="0" smtClean="0"/>
              <a:t>Visual Studio 2013</a:t>
            </a:r>
          </a:p>
          <a:p>
            <a:r>
              <a:rPr lang="sr-Latn-RS" sz="1800" dirty="0" smtClean="0"/>
              <a:t>Programski jezik </a:t>
            </a:r>
            <a:r>
              <a:rPr lang="sr-Latn-RS" sz="1800" i="1" dirty="0" smtClean="0"/>
              <a:t>C++</a:t>
            </a:r>
          </a:p>
          <a:p>
            <a:r>
              <a:rPr lang="sr-Latn-RS" sz="1800" dirty="0" smtClean="0"/>
              <a:t>Programske biblioteke </a:t>
            </a:r>
            <a:r>
              <a:rPr lang="sr-Latn-RS" sz="1800" i="1" dirty="0" smtClean="0"/>
              <a:t>OpenCV </a:t>
            </a:r>
            <a:r>
              <a:rPr lang="sr-Latn-RS" sz="1800" dirty="0" smtClean="0"/>
              <a:t>verzija 2.4.10</a:t>
            </a:r>
          </a:p>
          <a:p>
            <a:r>
              <a:rPr lang="sr-Latn-RS" sz="1800" dirty="0" smtClean="0"/>
              <a:t>Video materijal</a:t>
            </a:r>
          </a:p>
          <a:p>
            <a:endParaRPr lang="sr-Latn-R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TEHNIČKI ZAHTEVI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56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sr-Latn-RS" sz="1200" dirty="0" smtClean="0"/>
              <a:t>Postoji mnogo načina za detekciju i praćenje objekata, neki su složeniji, a neki manje složeni.</a:t>
            </a:r>
          </a:p>
          <a:p>
            <a:r>
              <a:rPr lang="sr-Latn-RS" sz="1200" dirty="0" smtClean="0"/>
              <a:t>Color Detection &amp; Object Tracking-</a:t>
            </a:r>
            <a:r>
              <a:rPr lang="en-US" sz="1200" dirty="0"/>
              <a:t>The easiest way to detect and segment an object from an image is the color based methods . The object and the background should have a significant color difference in order to successfully  segment objects using color based methods.</a:t>
            </a:r>
            <a:endParaRPr lang="sr-Latn-RS" sz="1200" dirty="0" smtClean="0"/>
          </a:p>
          <a:p>
            <a:r>
              <a:rPr lang="sr-Latn-RS" sz="1200" dirty="0" smtClean="0"/>
              <a:t>SURF Detection-</a:t>
            </a:r>
            <a:r>
              <a:rPr lang="en-US" sz="1200" dirty="0"/>
              <a:t>To detect interest points, SURF uses an integer approximation of the determinant of Hessian blob detector, which can be computed with 3 integer operations using a precomputed integral image.</a:t>
            </a:r>
            <a:endParaRPr lang="sr-Latn-RS" sz="1200" dirty="0" smtClean="0"/>
          </a:p>
          <a:p>
            <a:r>
              <a:rPr lang="sr-Latn-RS" sz="1200" dirty="0" smtClean="0"/>
              <a:t>Back Projection- </a:t>
            </a:r>
            <a:r>
              <a:rPr lang="en-US" sz="1200" dirty="0"/>
              <a:t>Back Projection is a way of recording how well the pixels of a given image fit the distribution of pixels in a histogram model</a:t>
            </a:r>
            <a:r>
              <a:rPr lang="en-US" sz="1200" dirty="0" smtClean="0"/>
              <a:t>.</a:t>
            </a:r>
            <a:endParaRPr lang="sr-Latn-RS" sz="1200" dirty="0" smtClean="0"/>
          </a:p>
          <a:p>
            <a:r>
              <a:rPr lang="en-US" sz="1200" i="1" dirty="0"/>
              <a:t>An improved adaptive background mixture model for real-time tracking with shadow detection</a:t>
            </a:r>
            <a:r>
              <a:rPr lang="en-US" sz="1200" dirty="0"/>
              <a:t> by </a:t>
            </a:r>
            <a:r>
              <a:rPr lang="en-US" sz="1200" dirty="0" err="1"/>
              <a:t>KaewTraKulPong</a:t>
            </a:r>
            <a:r>
              <a:rPr lang="en-US" sz="1200" dirty="0"/>
              <a:t> et al., available through the cv2.BackgroundSubtractorMOG  function.</a:t>
            </a:r>
          </a:p>
          <a:p>
            <a:r>
              <a:rPr lang="en-US" sz="1200" i="1" dirty="0"/>
              <a:t>Improved adaptive Gaussian mixture model for background subtraction</a:t>
            </a:r>
            <a:r>
              <a:rPr lang="en-US" sz="1200" dirty="0"/>
              <a:t> by </a:t>
            </a:r>
            <a:r>
              <a:rPr lang="en-US" sz="1200" dirty="0" err="1"/>
              <a:t>Zivkovic</a:t>
            </a:r>
            <a:r>
              <a:rPr lang="en-US" sz="1200" dirty="0"/>
              <a:t>, and </a:t>
            </a:r>
            <a:r>
              <a:rPr lang="en-US" sz="1200" i="1" dirty="0"/>
              <a:t>Efficient Adaptive Density Estimation per Image Pixel for the Task of Background Subtraction</a:t>
            </a:r>
            <a:r>
              <a:rPr lang="en-US" sz="1200" dirty="0"/>
              <a:t>, also by </a:t>
            </a:r>
            <a:r>
              <a:rPr lang="en-US" sz="1200" dirty="0" err="1"/>
              <a:t>Zivkovic</a:t>
            </a:r>
            <a:r>
              <a:rPr lang="en-US" sz="1200" dirty="0"/>
              <a:t>, available through the cv2.BackgroundSubtractorMOG2  function</a:t>
            </a:r>
            <a:r>
              <a:rPr lang="en-US" sz="1200" dirty="0" smtClean="0"/>
              <a:t>.</a:t>
            </a:r>
            <a:endParaRPr lang="sr-Latn-RS" sz="1200" dirty="0" smtClean="0"/>
          </a:p>
          <a:p>
            <a:endParaRPr lang="sr-Latn-RS" sz="1200" dirty="0"/>
          </a:p>
          <a:p>
            <a:pPr marL="109728" indent="0">
              <a:buNone/>
            </a:pPr>
            <a:r>
              <a:rPr lang="sr-Latn-RS" sz="1200" dirty="0" smtClean="0"/>
              <a:t>Pokušavajući da rešimo problem na različite načine, odlučili smo se za jedan od Background Subtaction algoritama- </a:t>
            </a:r>
            <a:r>
              <a:rPr lang="en-US" sz="1200" dirty="0" smtClean="0"/>
              <a:t>V</a:t>
            </a:r>
            <a:r>
              <a:rPr lang="sr-Latn-RS" sz="1200" dirty="0" smtClean="0"/>
              <a:t>i</a:t>
            </a:r>
            <a:r>
              <a:rPr lang="en-US" sz="1200" dirty="0" err="1" smtClean="0"/>
              <a:t>sual</a:t>
            </a:r>
            <a:r>
              <a:rPr lang="en-US" sz="1200" dirty="0" smtClean="0"/>
              <a:t> </a:t>
            </a:r>
            <a:r>
              <a:rPr lang="en-US" sz="1200" dirty="0"/>
              <a:t>Background Extractor </a:t>
            </a:r>
            <a:r>
              <a:rPr lang="sr-Latn-RS" sz="1200" dirty="0" smtClean="0"/>
              <a:t>(ViBe).</a:t>
            </a:r>
            <a:endParaRPr lang="en-US" sz="1200" dirty="0"/>
          </a:p>
          <a:p>
            <a:endParaRPr lang="en-US" sz="1200" dirty="0"/>
          </a:p>
          <a:p>
            <a:endParaRPr lang="sr-Latn-R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r-Latn-RS" dirty="0" smtClean="0"/>
              <a:t>DETEKCIJA I PRAĆENJE OBJEKATA- OpenCV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16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1"/>
            <a:ext cx="7848600" cy="5558916"/>
          </a:xfrm>
        </p:spPr>
      </p:pic>
    </p:spTree>
    <p:extLst>
      <p:ext uri="{BB962C8B-B14F-4D97-AF65-F5344CB8AC3E}">
        <p14:creationId xmlns:p14="http://schemas.microsoft.com/office/powerpoint/2010/main" val="287008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sr-Latn-RS" dirty="0" smtClean="0"/>
              <a:t>Detekcija pokretnih objekata korišćenjem Background Subtraction algoritma (ViBe). </a:t>
            </a:r>
          </a:p>
          <a:p>
            <a:pPr marL="624078" indent="-514350">
              <a:buFont typeface="+mj-lt"/>
              <a:buAutoNum type="arabicPeriod"/>
            </a:pPr>
            <a:r>
              <a:rPr lang="sr-Latn-RS" dirty="0" smtClean="0"/>
              <a:t>Praćenje objekata pomoću algoritma za praćenje- cvBlob</a:t>
            </a:r>
            <a:r>
              <a:rPr lang="en-US" dirty="0" smtClean="0"/>
              <a:t>. </a:t>
            </a:r>
            <a:endParaRPr lang="sr-Latn-RS" dirty="0" smtClean="0"/>
          </a:p>
          <a:p>
            <a:pPr marL="624078" indent="-514350">
              <a:buFont typeface="+mj-lt"/>
              <a:buAutoNum type="arabicPeriod"/>
            </a:pPr>
            <a:r>
              <a:rPr lang="sr-Latn-RS" dirty="0" smtClean="0"/>
              <a:t>Postavljanje </a:t>
            </a:r>
            <a:r>
              <a:rPr lang="sr-Latn-RS" dirty="0" smtClean="0"/>
              <a:t>okvira</a:t>
            </a:r>
            <a:r>
              <a:rPr lang="en-US" dirty="0" smtClean="0"/>
              <a:t> (bounding box)</a:t>
            </a:r>
            <a:r>
              <a:rPr lang="sr-Latn-RS" dirty="0" smtClean="0"/>
              <a:t> </a:t>
            </a:r>
            <a:r>
              <a:rPr lang="sr-Latn-RS" dirty="0" smtClean="0"/>
              <a:t>oko detektovanog objekta i određivanje ugla objekta.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sr-Latn-RS" dirty="0" smtClean="0"/>
              <a:t>Na osnovu centroid metode određuje se da li je objekat prešao roi (region of interest).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KORACI IMPLEMENTACIJE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80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sr-Latn-RS" sz="1800" dirty="0" smtClean="0"/>
              <a:t>BS- Najpopularnija metoda za detektovanje objekata. Razlikuje prednji deo slike i pozadinu. Pozadina je statična, menja se pojavljivanjem nekog objekta. Tada se formira prednji deo slike i oduzima se od pozadine. Kao rezultat dobija se prednji deo- objekat koji se dalje koristi u različite svrhe (praćenje, brojanje, analiziranje itd.)</a:t>
            </a:r>
          </a:p>
          <a:p>
            <a:pPr marL="109728" indent="0">
              <a:buNone/>
            </a:pPr>
            <a:endParaRPr lang="sr-Latn-RS" sz="1800" dirty="0"/>
          </a:p>
          <a:p>
            <a:pPr marL="109728" indent="0">
              <a:buNone/>
            </a:pPr>
            <a:r>
              <a:rPr lang="sr-Latn-RS" sz="1800" dirty="0" smtClean="0"/>
              <a:t>Softver koristi BS algoritam </a:t>
            </a:r>
            <a:r>
              <a:rPr lang="sr-Latn-RS" sz="1800" dirty="0" smtClean="0"/>
              <a:t>ViBe</a:t>
            </a:r>
            <a:r>
              <a:rPr lang="en-US" sz="1800" dirty="0" smtClean="0"/>
              <a:t>,</a:t>
            </a:r>
            <a:r>
              <a:rPr lang="sr-Latn-RS" sz="1800" dirty="0" smtClean="0"/>
              <a:t> </a:t>
            </a:r>
            <a:r>
              <a:rPr lang="sr-Latn-RS" sz="1800" dirty="0" smtClean="0"/>
              <a:t>implementirajući klasu PixelBasedAdaptiveSegmenter.</a:t>
            </a:r>
          </a:p>
          <a:p>
            <a:pPr marL="109728" indent="0">
              <a:buNone/>
            </a:pPr>
            <a:endParaRPr lang="sr-Latn-RS" sz="1800" dirty="0"/>
          </a:p>
          <a:p>
            <a:pPr marL="109728" indent="0">
              <a:buNone/>
            </a:pPr>
            <a:r>
              <a:rPr lang="sr-Latn-RS" sz="1800" dirty="0" smtClean="0"/>
              <a:t>ViBe- umesto sistematskog uklanjanja najstarijeg uzorka iz pixel modela, ViBe bira uzorak iz modela susednih pixela s vremena na vreme. Tako ignoriše promene u pozadini koje su nerelevantne za rešavanje problematike. </a:t>
            </a:r>
          </a:p>
          <a:p>
            <a:pPr marL="109728" indent="0">
              <a:buNone/>
            </a:pPr>
            <a:endParaRPr lang="sr-Latn-RS" sz="1800" dirty="0"/>
          </a:p>
          <a:p>
            <a:pPr marL="109728" indent="0">
              <a:buNone/>
            </a:pP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Background Subtraction- ViBe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43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04800"/>
            <a:ext cx="5791199" cy="5791200"/>
          </a:xfrm>
        </p:spPr>
      </p:pic>
    </p:spTree>
    <p:extLst>
      <p:ext uri="{BB962C8B-B14F-4D97-AF65-F5344CB8AC3E}">
        <p14:creationId xmlns:p14="http://schemas.microsoft.com/office/powerpoint/2010/main" val="1448749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869</TotalTime>
  <Words>605</Words>
  <Application>Microsoft Office PowerPoint</Application>
  <PresentationFormat>On-screen Show (4:3)</PresentationFormat>
  <Paragraphs>78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SOFT COMPUTING</vt:lpstr>
      <vt:lpstr>UVOD-MOTIVACIJA</vt:lpstr>
      <vt:lpstr>UVOD- MOTIVACIJA</vt:lpstr>
      <vt:lpstr>TEHNIČKI ZAHTEVI</vt:lpstr>
      <vt:lpstr>DETEKCIJA I PRAĆENJE OBJEKATA- OpenCV</vt:lpstr>
      <vt:lpstr>PowerPoint Presentation</vt:lpstr>
      <vt:lpstr>KORACI IMPLEMENTACIJE</vt:lpstr>
      <vt:lpstr>Background Subtraction- ViBe</vt:lpstr>
      <vt:lpstr>PowerPoint Presentation</vt:lpstr>
      <vt:lpstr>cvBlob BIBLIOTEKA</vt:lpstr>
      <vt:lpstr>cvBlob BIBLIOTEKA</vt:lpstr>
      <vt:lpstr>TEST VIDEO- REZULTATI</vt:lpstr>
      <vt:lpstr>POTEŠKOĆE</vt:lpstr>
      <vt:lpstr>NADGRADNJA SOFTVERA</vt:lpstr>
      <vt:lpstr>LITERATURA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COMPUTING</dc:title>
  <dc:creator>Smiljana</dc:creator>
  <cp:lastModifiedBy>Imola</cp:lastModifiedBy>
  <cp:revision>27</cp:revision>
  <dcterms:created xsi:type="dcterms:W3CDTF">2016-02-16T19:37:02Z</dcterms:created>
  <dcterms:modified xsi:type="dcterms:W3CDTF">2016-02-18T13:17:24Z</dcterms:modified>
</cp:coreProperties>
</file>