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7" r:id="rId2"/>
    <p:sldId id="322" r:id="rId3"/>
    <p:sldId id="315" r:id="rId4"/>
    <p:sldId id="317" r:id="rId5"/>
    <p:sldId id="321" r:id="rId6"/>
    <p:sldId id="323" r:id="rId7"/>
    <p:sldId id="324" r:id="rId8"/>
    <p:sldId id="325" r:id="rId9"/>
    <p:sldId id="328" r:id="rId10"/>
    <p:sldId id="326" r:id="rId11"/>
    <p:sldId id="329" r:id="rId12"/>
    <p:sldId id="32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69355-90C8-4DDF-A92F-81D7197BC9C7}" v="1387" dt="2023-09-20T21:06:45.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7357" autoAdjust="0"/>
  </p:normalViewPr>
  <p:slideViewPr>
    <p:cSldViewPr snapToGrid="0" snapToObjects="1">
      <p:cViewPr varScale="1">
        <p:scale>
          <a:sx n="74" d="100"/>
          <a:sy n="74" d="100"/>
        </p:scale>
        <p:origin x="266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ola Fodor" userId="20f66b46-449e-42d6-85a4-c297e4b6e9fe" providerId="ADAL" clId="{5AD69355-90C8-4DDF-A92F-81D7197BC9C7}"/>
    <pc:docChg chg="undo custSel addSld delSld modSld sldOrd">
      <pc:chgData name="Imola Fodor" userId="20f66b46-449e-42d6-85a4-c297e4b6e9fe" providerId="ADAL" clId="{5AD69355-90C8-4DDF-A92F-81D7197BC9C7}" dt="2023-09-20T21:07:28.883" v="5009" actId="1076"/>
      <pc:docMkLst>
        <pc:docMk/>
      </pc:docMkLst>
      <pc:sldChg chg="modSp mod">
        <pc:chgData name="Imola Fodor" userId="20f66b46-449e-42d6-85a4-c297e4b6e9fe" providerId="ADAL" clId="{5AD69355-90C8-4DDF-A92F-81D7197BC9C7}" dt="2023-09-18T13:58:49.366" v="3380" actId="1076"/>
        <pc:sldMkLst>
          <pc:docMk/>
          <pc:sldMk cId="4221372007" sldId="257"/>
        </pc:sldMkLst>
        <pc:spChg chg="mod">
          <ac:chgData name="Imola Fodor" userId="20f66b46-449e-42d6-85a4-c297e4b6e9fe" providerId="ADAL" clId="{5AD69355-90C8-4DDF-A92F-81D7197BC9C7}" dt="2023-09-18T13:58:49.366" v="3380" actId="1076"/>
          <ac:spMkLst>
            <pc:docMk/>
            <pc:sldMk cId="4221372007" sldId="257"/>
            <ac:spMk id="3" creationId="{0D63C391-A355-8E70-BC53-200C6F731E95}"/>
          </ac:spMkLst>
        </pc:spChg>
      </pc:sldChg>
      <pc:sldChg chg="modSp mod">
        <pc:chgData name="Imola Fodor" userId="20f66b46-449e-42d6-85a4-c297e4b6e9fe" providerId="ADAL" clId="{5AD69355-90C8-4DDF-A92F-81D7197BC9C7}" dt="2023-09-18T13:59:01.365" v="3382" actId="1076"/>
        <pc:sldMkLst>
          <pc:docMk/>
          <pc:sldMk cId="3691848741" sldId="315"/>
        </pc:sldMkLst>
        <pc:spChg chg="mod">
          <ac:chgData name="Imola Fodor" userId="20f66b46-449e-42d6-85a4-c297e4b6e9fe" providerId="ADAL" clId="{5AD69355-90C8-4DDF-A92F-81D7197BC9C7}" dt="2023-09-18T13:59:01.365" v="3382" actId="1076"/>
          <ac:spMkLst>
            <pc:docMk/>
            <pc:sldMk cId="3691848741" sldId="315"/>
            <ac:spMk id="3" creationId="{1990605E-E9DE-0EA6-D75D-AD16F544CAD7}"/>
          </ac:spMkLst>
        </pc:spChg>
      </pc:sldChg>
      <pc:sldChg chg="modSp mod">
        <pc:chgData name="Imola Fodor" userId="20f66b46-449e-42d6-85a4-c297e4b6e9fe" providerId="ADAL" clId="{5AD69355-90C8-4DDF-A92F-81D7197BC9C7}" dt="2023-09-18T14:03:38.662" v="3390" actId="20577"/>
        <pc:sldMkLst>
          <pc:docMk/>
          <pc:sldMk cId="3097364815" sldId="317"/>
        </pc:sldMkLst>
        <pc:spChg chg="mod">
          <ac:chgData name="Imola Fodor" userId="20f66b46-449e-42d6-85a4-c297e4b6e9fe" providerId="ADAL" clId="{5AD69355-90C8-4DDF-A92F-81D7197BC9C7}" dt="2023-09-18T13:59:10.558" v="3383" actId="1076"/>
          <ac:spMkLst>
            <pc:docMk/>
            <pc:sldMk cId="3097364815" sldId="317"/>
            <ac:spMk id="3" creationId="{20C7A8DC-BBCE-D6CB-6F20-EFE7D8EBC974}"/>
          </ac:spMkLst>
        </pc:spChg>
        <pc:spChg chg="mod">
          <ac:chgData name="Imola Fodor" userId="20f66b46-449e-42d6-85a4-c297e4b6e9fe" providerId="ADAL" clId="{5AD69355-90C8-4DDF-A92F-81D7197BC9C7}" dt="2023-09-18T14:03:38.662" v="3390" actId="20577"/>
          <ac:spMkLst>
            <pc:docMk/>
            <pc:sldMk cId="3097364815" sldId="317"/>
            <ac:spMk id="6" creationId="{A864C84D-FD79-4B42-B487-B13AE5E530A8}"/>
          </ac:spMkLst>
        </pc:spChg>
      </pc:sldChg>
      <pc:sldChg chg="modSp del mod">
        <pc:chgData name="Imola Fodor" userId="20f66b46-449e-42d6-85a4-c297e4b6e9fe" providerId="ADAL" clId="{5AD69355-90C8-4DDF-A92F-81D7197BC9C7}" dt="2023-09-18T13:57:35.777" v="3346" actId="47"/>
        <pc:sldMkLst>
          <pc:docMk/>
          <pc:sldMk cId="2239736247" sldId="319"/>
        </pc:sldMkLst>
        <pc:spChg chg="mod">
          <ac:chgData name="Imola Fodor" userId="20f66b46-449e-42d6-85a4-c297e4b6e9fe" providerId="ADAL" clId="{5AD69355-90C8-4DDF-A92F-81D7197BC9C7}" dt="2023-09-18T13:57:32.492" v="3345" actId="20577"/>
          <ac:spMkLst>
            <pc:docMk/>
            <pc:sldMk cId="2239736247" sldId="319"/>
            <ac:spMk id="5" creationId="{98B593C6-F695-FE46-B7B3-43A49461D639}"/>
          </ac:spMkLst>
        </pc:spChg>
      </pc:sldChg>
      <pc:sldChg chg="del">
        <pc:chgData name="Imola Fodor" userId="20f66b46-449e-42d6-85a4-c297e4b6e9fe" providerId="ADAL" clId="{5AD69355-90C8-4DDF-A92F-81D7197BC9C7}" dt="2023-09-18T13:55:17.505" v="3221" actId="47"/>
        <pc:sldMkLst>
          <pc:docMk/>
          <pc:sldMk cId="3933002856" sldId="320"/>
        </pc:sldMkLst>
      </pc:sldChg>
      <pc:sldChg chg="addSp modSp mod modNotesTx">
        <pc:chgData name="Imola Fodor" userId="20f66b46-449e-42d6-85a4-c297e4b6e9fe" providerId="ADAL" clId="{5AD69355-90C8-4DDF-A92F-81D7197BC9C7}" dt="2023-09-20T20:45:12.793" v="4548" actId="20577"/>
        <pc:sldMkLst>
          <pc:docMk/>
          <pc:sldMk cId="3018515682" sldId="321"/>
        </pc:sldMkLst>
        <pc:spChg chg="add mod">
          <ac:chgData name="Imola Fodor" userId="20f66b46-449e-42d6-85a4-c297e4b6e9fe" providerId="ADAL" clId="{5AD69355-90C8-4DDF-A92F-81D7197BC9C7}" dt="2023-09-18T11:44:37.893" v="63"/>
          <ac:spMkLst>
            <pc:docMk/>
            <pc:sldMk cId="3018515682" sldId="321"/>
            <ac:spMk id="3" creationId="{3DF6825B-9954-649E-CCE5-2180C948C844}"/>
          </ac:spMkLst>
        </pc:spChg>
        <pc:spChg chg="mod">
          <ac:chgData name="Imola Fodor" userId="20f66b46-449e-42d6-85a4-c297e4b6e9fe" providerId="ADAL" clId="{5AD69355-90C8-4DDF-A92F-81D7197BC9C7}" dt="2023-09-18T11:57:57.879" v="532" actId="20577"/>
          <ac:spMkLst>
            <pc:docMk/>
            <pc:sldMk cId="3018515682" sldId="321"/>
            <ac:spMk id="5" creationId="{98B593C6-F695-FE46-B7B3-43A49461D639}"/>
          </ac:spMkLst>
        </pc:spChg>
        <pc:spChg chg="mod">
          <ac:chgData name="Imola Fodor" userId="20f66b46-449e-42d6-85a4-c297e4b6e9fe" providerId="ADAL" clId="{5AD69355-90C8-4DDF-A92F-81D7197BC9C7}" dt="2023-09-18T11:45:57.152" v="259" actId="21"/>
          <ac:spMkLst>
            <pc:docMk/>
            <pc:sldMk cId="3018515682" sldId="321"/>
            <ac:spMk id="6" creationId="{A864C84D-FD79-4B42-B487-B13AE5E530A8}"/>
          </ac:spMkLst>
        </pc:spChg>
        <pc:spChg chg="add mod">
          <ac:chgData name="Imola Fodor" userId="20f66b46-449e-42d6-85a4-c297e4b6e9fe" providerId="ADAL" clId="{5AD69355-90C8-4DDF-A92F-81D7197BC9C7}" dt="2023-09-20T20:45:12.793" v="4548" actId="20577"/>
          <ac:spMkLst>
            <pc:docMk/>
            <pc:sldMk cId="3018515682" sldId="321"/>
            <ac:spMk id="9" creationId="{7C966986-C363-44C2-B542-397DC74EFFEE}"/>
          </ac:spMkLst>
        </pc:spChg>
        <pc:spChg chg="mod">
          <ac:chgData name="Imola Fodor" userId="20f66b46-449e-42d6-85a4-c297e4b6e9fe" providerId="ADAL" clId="{5AD69355-90C8-4DDF-A92F-81D7197BC9C7}" dt="2023-09-18T13:59:15.999" v="3384" actId="1076"/>
          <ac:spMkLst>
            <pc:docMk/>
            <pc:sldMk cId="3018515682" sldId="321"/>
            <ac:spMk id="11" creationId="{7BD2CFEF-AECB-D345-9BD2-04B685C94757}"/>
          </ac:spMkLst>
        </pc:spChg>
      </pc:sldChg>
      <pc:sldChg chg="modSp mod">
        <pc:chgData name="Imola Fodor" userId="20f66b46-449e-42d6-85a4-c297e4b6e9fe" providerId="ADAL" clId="{5AD69355-90C8-4DDF-A92F-81D7197BC9C7}" dt="2023-09-20T21:07:28.883" v="5009" actId="1076"/>
        <pc:sldMkLst>
          <pc:docMk/>
          <pc:sldMk cId="3531507219" sldId="322"/>
        </pc:sldMkLst>
        <pc:spChg chg="mod">
          <ac:chgData name="Imola Fodor" userId="20f66b46-449e-42d6-85a4-c297e4b6e9fe" providerId="ADAL" clId="{5AD69355-90C8-4DDF-A92F-81D7197BC9C7}" dt="2023-09-18T13:58:55.286" v="3381" actId="1076"/>
          <ac:spMkLst>
            <pc:docMk/>
            <pc:sldMk cId="3531507219" sldId="322"/>
            <ac:spMk id="3" creationId="{7C4FF5D7-AAE4-DEBB-4F38-427C80F3AEBE}"/>
          </ac:spMkLst>
        </pc:spChg>
        <pc:spChg chg="mod">
          <ac:chgData name="Imola Fodor" userId="20f66b46-449e-42d6-85a4-c297e4b6e9fe" providerId="ADAL" clId="{5AD69355-90C8-4DDF-A92F-81D7197BC9C7}" dt="2023-09-20T21:07:28.883" v="5009" actId="1076"/>
          <ac:spMkLst>
            <pc:docMk/>
            <pc:sldMk cId="3531507219" sldId="322"/>
            <ac:spMk id="6" creationId="{A864C84D-FD79-4B42-B487-B13AE5E530A8}"/>
          </ac:spMkLst>
        </pc:spChg>
      </pc:sldChg>
      <pc:sldChg chg="modSp add mod">
        <pc:chgData name="Imola Fodor" userId="20f66b46-449e-42d6-85a4-c297e4b6e9fe" providerId="ADAL" clId="{5AD69355-90C8-4DDF-A92F-81D7197BC9C7}" dt="2023-09-18T14:55:43.515" v="3453" actId="1076"/>
        <pc:sldMkLst>
          <pc:docMk/>
          <pc:sldMk cId="3402928725" sldId="323"/>
        </pc:sldMkLst>
        <pc:spChg chg="mod">
          <ac:chgData name="Imola Fodor" userId="20f66b46-449e-42d6-85a4-c297e4b6e9fe" providerId="ADAL" clId="{5AD69355-90C8-4DDF-A92F-81D7197BC9C7}" dt="2023-09-18T13:59:21.573" v="3385" actId="1076"/>
          <ac:spMkLst>
            <pc:docMk/>
            <pc:sldMk cId="3402928725" sldId="323"/>
            <ac:spMk id="4" creationId="{F4FA0E51-AECF-931E-3444-C984C7C1B46A}"/>
          </ac:spMkLst>
        </pc:spChg>
        <pc:spChg chg="mod">
          <ac:chgData name="Imola Fodor" userId="20f66b46-449e-42d6-85a4-c297e4b6e9fe" providerId="ADAL" clId="{5AD69355-90C8-4DDF-A92F-81D7197BC9C7}" dt="2023-09-18T14:55:43.515" v="3453" actId="1076"/>
          <ac:spMkLst>
            <pc:docMk/>
            <pc:sldMk cId="3402928725" sldId="323"/>
            <ac:spMk id="9" creationId="{7C966986-C363-44C2-B542-397DC74EFFEE}"/>
          </ac:spMkLst>
        </pc:spChg>
      </pc:sldChg>
      <pc:sldChg chg="addSp delSp modSp add mod modNotesTx">
        <pc:chgData name="Imola Fodor" userId="20f66b46-449e-42d6-85a4-c297e4b6e9fe" providerId="ADAL" clId="{5AD69355-90C8-4DDF-A92F-81D7197BC9C7}" dt="2023-09-18T14:55:36.929" v="3452" actId="1076"/>
        <pc:sldMkLst>
          <pc:docMk/>
          <pc:sldMk cId="700491741" sldId="324"/>
        </pc:sldMkLst>
        <pc:spChg chg="mod">
          <ac:chgData name="Imola Fodor" userId="20f66b46-449e-42d6-85a4-c297e4b6e9fe" providerId="ADAL" clId="{5AD69355-90C8-4DDF-A92F-81D7197BC9C7}" dt="2023-09-18T12:50:50.828" v="1891"/>
          <ac:spMkLst>
            <pc:docMk/>
            <pc:sldMk cId="700491741" sldId="324"/>
            <ac:spMk id="5" creationId="{98B593C6-F695-FE46-B7B3-43A49461D639}"/>
          </ac:spMkLst>
        </pc:spChg>
        <pc:spChg chg="mod">
          <ac:chgData name="Imola Fodor" userId="20f66b46-449e-42d6-85a4-c297e4b6e9fe" providerId="ADAL" clId="{5AD69355-90C8-4DDF-A92F-81D7197BC9C7}" dt="2023-09-18T14:55:36.929" v="3452" actId="1076"/>
          <ac:spMkLst>
            <pc:docMk/>
            <pc:sldMk cId="700491741" sldId="324"/>
            <ac:spMk id="9" creationId="{7C966986-C363-44C2-B542-397DC74EFFEE}"/>
          </ac:spMkLst>
        </pc:spChg>
        <pc:spChg chg="mod">
          <ac:chgData name="Imola Fodor" userId="20f66b46-449e-42d6-85a4-c297e4b6e9fe" providerId="ADAL" clId="{5AD69355-90C8-4DDF-A92F-81D7197BC9C7}" dt="2023-09-18T13:59:27.095" v="3386" actId="1076"/>
          <ac:spMkLst>
            <pc:docMk/>
            <pc:sldMk cId="700491741" sldId="324"/>
            <ac:spMk id="12" creationId="{2ECA802E-913D-D1CF-7F15-506CD2433EBA}"/>
          </ac:spMkLst>
        </pc:spChg>
        <pc:picChg chg="add del mod">
          <ac:chgData name="Imola Fodor" userId="20f66b46-449e-42d6-85a4-c297e4b6e9fe" providerId="ADAL" clId="{5AD69355-90C8-4DDF-A92F-81D7197BC9C7}" dt="2023-09-18T13:42:00.548" v="2634" actId="478"/>
          <ac:picMkLst>
            <pc:docMk/>
            <pc:sldMk cId="700491741" sldId="324"/>
            <ac:picMk id="11" creationId="{B64E9254-CC23-D089-ABE1-CA2A14936328}"/>
          </ac:picMkLst>
        </pc:picChg>
      </pc:sldChg>
      <pc:sldChg chg="modSp add mod">
        <pc:chgData name="Imola Fodor" userId="20f66b46-449e-42d6-85a4-c297e4b6e9fe" providerId="ADAL" clId="{5AD69355-90C8-4DDF-A92F-81D7197BC9C7}" dt="2023-09-20T20:57:51.416" v="4942" actId="20577"/>
        <pc:sldMkLst>
          <pc:docMk/>
          <pc:sldMk cId="2939817486" sldId="325"/>
        </pc:sldMkLst>
        <pc:spChg chg="mod">
          <ac:chgData name="Imola Fodor" userId="20f66b46-449e-42d6-85a4-c297e4b6e9fe" providerId="ADAL" clId="{5AD69355-90C8-4DDF-A92F-81D7197BC9C7}" dt="2023-09-18T13:59:31.343" v="3387" actId="1076"/>
          <ac:spMkLst>
            <pc:docMk/>
            <pc:sldMk cId="2939817486" sldId="325"/>
            <ac:spMk id="4" creationId="{EAC2DBA4-1858-8868-B697-24D89051DC08}"/>
          </ac:spMkLst>
        </pc:spChg>
        <pc:spChg chg="mod">
          <ac:chgData name="Imola Fodor" userId="20f66b46-449e-42d6-85a4-c297e4b6e9fe" providerId="ADAL" clId="{5AD69355-90C8-4DDF-A92F-81D7197BC9C7}" dt="2023-09-18T13:43:00.722" v="2702" actId="20577"/>
          <ac:spMkLst>
            <pc:docMk/>
            <pc:sldMk cId="2939817486" sldId="325"/>
            <ac:spMk id="5" creationId="{98B593C6-F695-FE46-B7B3-43A49461D639}"/>
          </ac:spMkLst>
        </pc:spChg>
        <pc:spChg chg="mod">
          <ac:chgData name="Imola Fodor" userId="20f66b46-449e-42d6-85a4-c297e4b6e9fe" providerId="ADAL" clId="{5AD69355-90C8-4DDF-A92F-81D7197BC9C7}" dt="2023-09-20T20:57:51.416" v="4942" actId="20577"/>
          <ac:spMkLst>
            <pc:docMk/>
            <pc:sldMk cId="2939817486" sldId="325"/>
            <ac:spMk id="9" creationId="{7C966986-C363-44C2-B542-397DC74EFFEE}"/>
          </ac:spMkLst>
        </pc:spChg>
      </pc:sldChg>
      <pc:sldChg chg="addSp modSp add mod modNotesTx">
        <pc:chgData name="Imola Fodor" userId="20f66b46-449e-42d6-85a4-c297e4b6e9fe" providerId="ADAL" clId="{5AD69355-90C8-4DDF-A92F-81D7197BC9C7}" dt="2023-09-20T21:06:42.251" v="5006" actId="27918"/>
        <pc:sldMkLst>
          <pc:docMk/>
          <pc:sldMk cId="1397625357" sldId="326"/>
        </pc:sldMkLst>
        <pc:spChg chg="mod">
          <ac:chgData name="Imola Fodor" userId="20f66b46-449e-42d6-85a4-c297e4b6e9fe" providerId="ADAL" clId="{5AD69355-90C8-4DDF-A92F-81D7197BC9C7}" dt="2023-09-18T13:59:37.446" v="3388" actId="1076"/>
          <ac:spMkLst>
            <pc:docMk/>
            <pc:sldMk cId="1397625357" sldId="326"/>
            <ac:spMk id="4" creationId="{B7AD641F-DB35-67B8-840B-BB222D11DF02}"/>
          </ac:spMkLst>
        </pc:spChg>
        <pc:spChg chg="mod">
          <ac:chgData name="Imola Fodor" userId="20f66b46-449e-42d6-85a4-c297e4b6e9fe" providerId="ADAL" clId="{5AD69355-90C8-4DDF-A92F-81D7197BC9C7}" dt="2023-09-18T13:55:47.379" v="3239" actId="20577"/>
          <ac:spMkLst>
            <pc:docMk/>
            <pc:sldMk cId="1397625357" sldId="326"/>
            <ac:spMk id="5" creationId="{98B593C6-F695-FE46-B7B3-43A49461D639}"/>
          </ac:spMkLst>
        </pc:spChg>
        <pc:spChg chg="mod">
          <ac:chgData name="Imola Fodor" userId="20f66b46-449e-42d6-85a4-c297e4b6e9fe" providerId="ADAL" clId="{5AD69355-90C8-4DDF-A92F-81D7197BC9C7}" dt="2023-09-18T13:56:20.940" v="3302" actId="20577"/>
          <ac:spMkLst>
            <pc:docMk/>
            <pc:sldMk cId="1397625357" sldId="326"/>
            <ac:spMk id="9" creationId="{7C966986-C363-44C2-B542-397DC74EFFEE}"/>
          </ac:spMkLst>
        </pc:spChg>
        <pc:graphicFrameChg chg="add mod modGraphic">
          <ac:chgData name="Imola Fodor" userId="20f66b46-449e-42d6-85a4-c297e4b6e9fe" providerId="ADAL" clId="{5AD69355-90C8-4DDF-A92F-81D7197BC9C7}" dt="2023-09-20T21:06:21.886" v="5002" actId="20577"/>
          <ac:graphicFrameMkLst>
            <pc:docMk/>
            <pc:sldMk cId="1397625357" sldId="326"/>
            <ac:graphicFrameMk id="11" creationId="{F3278D06-F59F-41D8-12FA-FB50C6F18EF4}"/>
          </ac:graphicFrameMkLst>
        </pc:graphicFrameChg>
        <pc:graphicFrameChg chg="add mod">
          <ac:chgData name="Imola Fodor" userId="20f66b46-449e-42d6-85a4-c297e4b6e9fe" providerId="ADAL" clId="{5AD69355-90C8-4DDF-A92F-81D7197BC9C7}" dt="2023-09-20T21:06:37.205" v="5004" actId="1076"/>
          <ac:graphicFrameMkLst>
            <pc:docMk/>
            <pc:sldMk cId="1397625357" sldId="326"/>
            <ac:graphicFrameMk id="12" creationId="{8D99F44D-359D-B2AC-736B-C1C39CA2B246}"/>
          </ac:graphicFrameMkLst>
        </pc:graphicFrameChg>
      </pc:sldChg>
      <pc:sldChg chg="new del">
        <pc:chgData name="Imola Fodor" userId="20f66b46-449e-42d6-85a4-c297e4b6e9fe" providerId="ADAL" clId="{5AD69355-90C8-4DDF-A92F-81D7197BC9C7}" dt="2023-09-18T13:55:30.320" v="3223" actId="47"/>
        <pc:sldMkLst>
          <pc:docMk/>
          <pc:sldMk cId="3933850518" sldId="326"/>
        </pc:sldMkLst>
      </pc:sldChg>
      <pc:sldChg chg="addSp delSp modSp add mod">
        <pc:chgData name="Imola Fodor" userId="20f66b46-449e-42d6-85a4-c297e4b6e9fe" providerId="ADAL" clId="{5AD69355-90C8-4DDF-A92F-81D7197BC9C7}" dt="2023-09-18T13:59:41.246" v="3389" actId="1076"/>
        <pc:sldMkLst>
          <pc:docMk/>
          <pc:sldMk cId="645661982" sldId="327"/>
        </pc:sldMkLst>
        <pc:spChg chg="mod">
          <ac:chgData name="Imola Fodor" userId="20f66b46-449e-42d6-85a4-c297e4b6e9fe" providerId="ADAL" clId="{5AD69355-90C8-4DDF-A92F-81D7197BC9C7}" dt="2023-09-18T13:58:08.176" v="3379" actId="20577"/>
          <ac:spMkLst>
            <pc:docMk/>
            <pc:sldMk cId="645661982" sldId="327"/>
            <ac:spMk id="5" creationId="{98B593C6-F695-FE46-B7B3-43A49461D639}"/>
          </ac:spMkLst>
        </pc:spChg>
        <pc:spChg chg="del">
          <ac:chgData name="Imola Fodor" userId="20f66b46-449e-42d6-85a4-c297e4b6e9fe" providerId="ADAL" clId="{5AD69355-90C8-4DDF-A92F-81D7197BC9C7}" dt="2023-09-18T13:57:55.730" v="3350" actId="478"/>
          <ac:spMkLst>
            <pc:docMk/>
            <pc:sldMk cId="645661982" sldId="327"/>
            <ac:spMk id="6" creationId="{A864C84D-FD79-4B42-B487-B13AE5E530A8}"/>
          </ac:spMkLst>
        </pc:spChg>
        <pc:spChg chg="mod">
          <ac:chgData name="Imola Fodor" userId="20f66b46-449e-42d6-85a4-c297e4b6e9fe" providerId="ADAL" clId="{5AD69355-90C8-4DDF-A92F-81D7197BC9C7}" dt="2023-09-18T13:57:45.840" v="3348" actId="20577"/>
          <ac:spMkLst>
            <pc:docMk/>
            <pc:sldMk cId="645661982" sldId="327"/>
            <ac:spMk id="9" creationId="{7C966986-C363-44C2-B542-397DC74EFFEE}"/>
          </ac:spMkLst>
        </pc:spChg>
        <pc:spChg chg="add del mod">
          <ac:chgData name="Imola Fodor" userId="20f66b46-449e-42d6-85a4-c297e4b6e9fe" providerId="ADAL" clId="{5AD69355-90C8-4DDF-A92F-81D7197BC9C7}" dt="2023-09-18T13:58:01.128" v="3351" actId="478"/>
          <ac:spMkLst>
            <pc:docMk/>
            <pc:sldMk cId="645661982" sldId="327"/>
            <ac:spMk id="11" creationId="{1FCE3E52-4229-5DC7-944A-1B1CC61F9895}"/>
          </ac:spMkLst>
        </pc:spChg>
        <pc:spChg chg="mod">
          <ac:chgData name="Imola Fodor" userId="20f66b46-449e-42d6-85a4-c297e4b6e9fe" providerId="ADAL" clId="{5AD69355-90C8-4DDF-A92F-81D7197BC9C7}" dt="2023-09-18T13:59:41.246" v="3389" actId="1076"/>
          <ac:spMkLst>
            <pc:docMk/>
            <pc:sldMk cId="645661982" sldId="327"/>
            <ac:spMk id="12" creationId="{837F3B9F-CBD0-9175-50F7-B8E57CDD8883}"/>
          </ac:spMkLst>
        </pc:spChg>
      </pc:sldChg>
      <pc:sldChg chg="addSp delSp modSp add mod ord">
        <pc:chgData name="Imola Fodor" userId="20f66b46-449e-42d6-85a4-c297e4b6e9fe" providerId="ADAL" clId="{5AD69355-90C8-4DDF-A92F-81D7197BC9C7}" dt="2023-09-20T21:06:11.116" v="4997" actId="20577"/>
        <pc:sldMkLst>
          <pc:docMk/>
          <pc:sldMk cId="4641072" sldId="328"/>
        </pc:sldMkLst>
        <pc:spChg chg="mod">
          <ac:chgData name="Imola Fodor" userId="20f66b46-449e-42d6-85a4-c297e4b6e9fe" providerId="ADAL" clId="{5AD69355-90C8-4DDF-A92F-81D7197BC9C7}" dt="2023-09-18T20:46:06.588" v="3838" actId="14100"/>
          <ac:spMkLst>
            <pc:docMk/>
            <pc:sldMk cId="4641072" sldId="328"/>
            <ac:spMk id="3" creationId="{3DF6825B-9954-649E-CCE5-2180C948C844}"/>
          </ac:spMkLst>
        </pc:spChg>
        <pc:spChg chg="mod">
          <ac:chgData name="Imola Fodor" userId="20f66b46-449e-42d6-85a4-c297e4b6e9fe" providerId="ADAL" clId="{5AD69355-90C8-4DDF-A92F-81D7197BC9C7}" dt="2023-09-18T15:18:03.498" v="3536" actId="20577"/>
          <ac:spMkLst>
            <pc:docMk/>
            <pc:sldMk cId="4641072" sldId="328"/>
            <ac:spMk id="5" creationId="{98B593C6-F695-FE46-B7B3-43A49461D639}"/>
          </ac:spMkLst>
        </pc:spChg>
        <pc:spChg chg="del mod">
          <ac:chgData name="Imola Fodor" userId="20f66b46-449e-42d6-85a4-c297e4b6e9fe" providerId="ADAL" clId="{5AD69355-90C8-4DDF-A92F-81D7197BC9C7}" dt="2023-09-18T15:26:14.678" v="3765" actId="478"/>
          <ac:spMkLst>
            <pc:docMk/>
            <pc:sldMk cId="4641072" sldId="328"/>
            <ac:spMk id="9" creationId="{7C966986-C363-44C2-B542-397DC74EFFEE}"/>
          </ac:spMkLst>
        </pc:spChg>
        <pc:spChg chg="add del">
          <ac:chgData name="Imola Fodor" userId="20f66b46-449e-42d6-85a4-c297e4b6e9fe" providerId="ADAL" clId="{5AD69355-90C8-4DDF-A92F-81D7197BC9C7}" dt="2023-09-18T15:18:10.827" v="3539" actId="22"/>
          <ac:spMkLst>
            <pc:docMk/>
            <pc:sldMk cId="4641072" sldId="328"/>
            <ac:spMk id="13" creationId="{0557E26B-3182-A95B-9F8D-DE23D4F298EB}"/>
          </ac:spMkLst>
        </pc:spChg>
        <pc:spChg chg="add mod">
          <ac:chgData name="Imola Fodor" userId="20f66b46-449e-42d6-85a4-c297e4b6e9fe" providerId="ADAL" clId="{5AD69355-90C8-4DDF-A92F-81D7197BC9C7}" dt="2023-09-18T20:49:02.194" v="4022" actId="1076"/>
          <ac:spMkLst>
            <pc:docMk/>
            <pc:sldMk cId="4641072" sldId="328"/>
            <ac:spMk id="16" creationId="{7E4E8D2E-3DF3-82E3-795F-2A02214F9693}"/>
          </ac:spMkLst>
        </pc:spChg>
        <pc:spChg chg="add mod">
          <ac:chgData name="Imola Fodor" userId="20f66b46-449e-42d6-85a4-c297e4b6e9fe" providerId="ADAL" clId="{5AD69355-90C8-4DDF-A92F-81D7197BC9C7}" dt="2023-09-20T21:06:11.116" v="4997" actId="20577"/>
          <ac:spMkLst>
            <pc:docMk/>
            <pc:sldMk cId="4641072" sldId="328"/>
            <ac:spMk id="19" creationId="{20F96DA1-8917-1E17-D7FE-0A78508E92FC}"/>
          </ac:spMkLst>
        </pc:spChg>
        <pc:spChg chg="add mod ord">
          <ac:chgData name="Imola Fodor" userId="20f66b46-449e-42d6-85a4-c297e4b6e9fe" providerId="ADAL" clId="{5AD69355-90C8-4DDF-A92F-81D7197BC9C7}" dt="2023-09-20T21:02:14.235" v="4962" actId="1076"/>
          <ac:spMkLst>
            <pc:docMk/>
            <pc:sldMk cId="4641072" sldId="328"/>
            <ac:spMk id="27" creationId="{6B856DE1-2294-3995-646E-EC1EE9DAA459}"/>
          </ac:spMkLst>
        </pc:spChg>
        <pc:spChg chg="add mod ord">
          <ac:chgData name="Imola Fodor" userId="20f66b46-449e-42d6-85a4-c297e4b6e9fe" providerId="ADAL" clId="{5AD69355-90C8-4DDF-A92F-81D7197BC9C7}" dt="2023-09-20T21:03:17.139" v="4972" actId="166"/>
          <ac:spMkLst>
            <pc:docMk/>
            <pc:sldMk cId="4641072" sldId="328"/>
            <ac:spMk id="28" creationId="{9A10B028-82E5-C230-23A7-F8DA0AED6EFE}"/>
          </ac:spMkLst>
        </pc:spChg>
        <pc:graphicFrameChg chg="del">
          <ac:chgData name="Imola Fodor" userId="20f66b46-449e-42d6-85a4-c297e4b6e9fe" providerId="ADAL" clId="{5AD69355-90C8-4DDF-A92F-81D7197BC9C7}" dt="2023-09-18T15:18:07.472" v="3537" actId="478"/>
          <ac:graphicFrameMkLst>
            <pc:docMk/>
            <pc:sldMk cId="4641072" sldId="328"/>
            <ac:graphicFrameMk id="11" creationId="{F3278D06-F59F-41D8-12FA-FB50C6F18EF4}"/>
          </ac:graphicFrameMkLst>
        </pc:graphicFrameChg>
        <pc:graphicFrameChg chg="add del mod">
          <ac:chgData name="Imola Fodor" userId="20f66b46-449e-42d6-85a4-c297e4b6e9fe" providerId="ADAL" clId="{5AD69355-90C8-4DDF-A92F-81D7197BC9C7}" dt="2023-09-18T15:23:19.201" v="3604" actId="478"/>
          <ac:graphicFrameMkLst>
            <pc:docMk/>
            <pc:sldMk cId="4641072" sldId="328"/>
            <ac:graphicFrameMk id="14" creationId="{46278313-32D4-6947-A6A1-16E396FD1184}"/>
          </ac:graphicFrameMkLst>
        </pc:graphicFrameChg>
        <pc:graphicFrameChg chg="add del mod">
          <ac:chgData name="Imola Fodor" userId="20f66b46-449e-42d6-85a4-c297e4b6e9fe" providerId="ADAL" clId="{5AD69355-90C8-4DDF-A92F-81D7197BC9C7}" dt="2023-09-18T15:23:19.201" v="3604" actId="478"/>
          <ac:graphicFrameMkLst>
            <pc:docMk/>
            <pc:sldMk cId="4641072" sldId="328"/>
            <ac:graphicFrameMk id="15" creationId="{D3AA1952-710A-FCD2-6A1B-8D1B7BC3140E}"/>
          </ac:graphicFrameMkLst>
        </pc:graphicFrameChg>
        <pc:graphicFrameChg chg="add mod">
          <ac:chgData name="Imola Fodor" userId="20f66b46-449e-42d6-85a4-c297e4b6e9fe" providerId="ADAL" clId="{5AD69355-90C8-4DDF-A92F-81D7197BC9C7}" dt="2023-09-18T20:51:12.042" v="4090" actId="14100"/>
          <ac:graphicFrameMkLst>
            <pc:docMk/>
            <pc:sldMk cId="4641072" sldId="328"/>
            <ac:graphicFrameMk id="17" creationId="{4AE26343-12A6-491E-87CF-464F2543533C}"/>
          </ac:graphicFrameMkLst>
        </pc:graphicFrameChg>
        <pc:graphicFrameChg chg="add del mod">
          <ac:chgData name="Imola Fodor" userId="20f66b46-449e-42d6-85a4-c297e4b6e9fe" providerId="ADAL" clId="{5AD69355-90C8-4DDF-A92F-81D7197BC9C7}" dt="2023-09-18T20:47:53.662" v="4003" actId="21"/>
          <ac:graphicFrameMkLst>
            <pc:docMk/>
            <pc:sldMk cId="4641072" sldId="328"/>
            <ac:graphicFrameMk id="18" creationId="{FAAED222-6940-1FF0-F1FD-7D54B04B7E0A}"/>
          </ac:graphicFrameMkLst>
        </pc:graphicFrameChg>
        <pc:graphicFrameChg chg="add del mod">
          <ac:chgData name="Imola Fodor" userId="20f66b46-449e-42d6-85a4-c297e4b6e9fe" providerId="ADAL" clId="{5AD69355-90C8-4DDF-A92F-81D7197BC9C7}" dt="2023-09-18T20:49:15.645" v="4026"/>
          <ac:graphicFrameMkLst>
            <pc:docMk/>
            <pc:sldMk cId="4641072" sldId="328"/>
            <ac:graphicFrameMk id="20" creationId="{1B31FA51-CACF-05F7-4DEE-1910B341BDFD}"/>
          </ac:graphicFrameMkLst>
        </pc:graphicFrameChg>
        <pc:picChg chg="add del mod">
          <ac:chgData name="Imola Fodor" userId="20f66b46-449e-42d6-85a4-c297e4b6e9fe" providerId="ADAL" clId="{5AD69355-90C8-4DDF-A92F-81D7197BC9C7}" dt="2023-09-18T20:50:24.053" v="4072" actId="478"/>
          <ac:picMkLst>
            <pc:docMk/>
            <pc:sldMk cId="4641072" sldId="328"/>
            <ac:picMk id="22" creationId="{33B44C75-7904-1536-B994-8E9C67578751}"/>
          </ac:picMkLst>
        </pc:picChg>
        <pc:picChg chg="add del mod">
          <ac:chgData name="Imola Fodor" userId="20f66b46-449e-42d6-85a4-c297e4b6e9fe" providerId="ADAL" clId="{5AD69355-90C8-4DDF-A92F-81D7197BC9C7}" dt="2023-09-20T21:02:58.994" v="4963" actId="478"/>
          <ac:picMkLst>
            <pc:docMk/>
            <pc:sldMk cId="4641072" sldId="328"/>
            <ac:picMk id="24" creationId="{89B2D603-9EFB-041F-2E4E-E2F2392DDC38}"/>
          </ac:picMkLst>
        </pc:picChg>
        <pc:picChg chg="add del mod">
          <ac:chgData name="Imola Fodor" userId="20f66b46-449e-42d6-85a4-c297e4b6e9fe" providerId="ADAL" clId="{5AD69355-90C8-4DDF-A92F-81D7197BC9C7}" dt="2023-09-20T21:02:00.546" v="4956" actId="478"/>
          <ac:picMkLst>
            <pc:docMk/>
            <pc:sldMk cId="4641072" sldId="328"/>
            <ac:picMk id="26" creationId="{30AF294E-59E2-D7C6-73E7-49D141C5AF35}"/>
          </ac:picMkLst>
        </pc:picChg>
        <pc:picChg chg="add mod">
          <ac:chgData name="Imola Fodor" userId="20f66b46-449e-42d6-85a4-c297e4b6e9fe" providerId="ADAL" clId="{5AD69355-90C8-4DDF-A92F-81D7197BC9C7}" dt="2023-09-20T21:02:07.020" v="4959" actId="1076"/>
          <ac:picMkLst>
            <pc:docMk/>
            <pc:sldMk cId="4641072" sldId="328"/>
            <ac:picMk id="30" creationId="{07DCD758-F649-B5A0-3ACF-DAB429EBDE6B}"/>
          </ac:picMkLst>
        </pc:picChg>
        <pc:picChg chg="add mod">
          <ac:chgData name="Imola Fodor" userId="20f66b46-449e-42d6-85a4-c297e4b6e9fe" providerId="ADAL" clId="{5AD69355-90C8-4DDF-A92F-81D7197BC9C7}" dt="2023-09-20T21:03:10.828" v="4971" actId="1076"/>
          <ac:picMkLst>
            <pc:docMk/>
            <pc:sldMk cId="4641072" sldId="328"/>
            <ac:picMk id="32" creationId="{B0268425-DF22-D993-45F8-17CB0D71DB56}"/>
          </ac:picMkLst>
        </pc:picChg>
      </pc:sldChg>
      <pc:sldChg chg="delSp modSp add mod">
        <pc:chgData name="Imola Fodor" userId="20f66b46-449e-42d6-85a4-c297e4b6e9fe" providerId="ADAL" clId="{5AD69355-90C8-4DDF-A92F-81D7197BC9C7}" dt="2023-09-18T20:59:51.613" v="4427" actId="20577"/>
        <pc:sldMkLst>
          <pc:docMk/>
          <pc:sldMk cId="3131498275" sldId="329"/>
        </pc:sldMkLst>
        <pc:spChg chg="mod">
          <ac:chgData name="Imola Fodor" userId="20f66b46-449e-42d6-85a4-c297e4b6e9fe" providerId="ADAL" clId="{5AD69355-90C8-4DDF-A92F-81D7197BC9C7}" dt="2023-09-18T20:35:29.921" v="3837" actId="20577"/>
          <ac:spMkLst>
            <pc:docMk/>
            <pc:sldMk cId="3131498275" sldId="329"/>
            <ac:spMk id="5" creationId="{98B593C6-F695-FE46-B7B3-43A49461D639}"/>
          </ac:spMkLst>
        </pc:spChg>
        <pc:spChg chg="mod">
          <ac:chgData name="Imola Fodor" userId="20f66b46-449e-42d6-85a4-c297e4b6e9fe" providerId="ADAL" clId="{5AD69355-90C8-4DDF-A92F-81D7197BC9C7}" dt="2023-09-18T20:59:51.613" v="4427" actId="20577"/>
          <ac:spMkLst>
            <pc:docMk/>
            <pc:sldMk cId="3131498275" sldId="329"/>
            <ac:spMk id="9" creationId="{7C966986-C363-44C2-B542-397DC74EFFEE}"/>
          </ac:spMkLst>
        </pc:spChg>
        <pc:graphicFrameChg chg="del">
          <ac:chgData name="Imola Fodor" userId="20f66b46-449e-42d6-85a4-c297e4b6e9fe" providerId="ADAL" clId="{5AD69355-90C8-4DDF-A92F-81D7197BC9C7}" dt="2023-09-18T20:35:18.871" v="3822" actId="478"/>
          <ac:graphicFrameMkLst>
            <pc:docMk/>
            <pc:sldMk cId="3131498275" sldId="329"/>
            <ac:graphicFrameMk id="11" creationId="{F3278D06-F59F-41D8-12FA-FB50C6F18EF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078830316290647E-2"/>
          <c:y val="5.3621566841734046E-2"/>
          <c:w val="0.89083873607390185"/>
          <c:h val="0.7623588219585179"/>
        </c:manualLayout>
      </c:layout>
      <c:barChart>
        <c:barDir val="col"/>
        <c:grouping val="clustered"/>
        <c:varyColors val="0"/>
        <c:ser>
          <c:idx val="0"/>
          <c:order val="0"/>
          <c:tx>
            <c:strRef>
              <c:f>Sheet1!$B$1</c:f>
              <c:strCache>
                <c:ptCount val="1"/>
                <c:pt idx="0">
                  <c:v>Data</c:v>
                </c:pt>
              </c:strCache>
            </c:strRef>
          </c:tx>
          <c:spPr>
            <a:solidFill>
              <a:schemeClr val="accent1"/>
            </a:solidFill>
            <a:ln>
              <a:noFill/>
            </a:ln>
            <a:effectLst/>
          </c:spPr>
          <c:invertIfNegative val="0"/>
          <c:cat>
            <c:strRef>
              <c:f>Sheet1!$A$2:$A$5</c:f>
              <c:strCache>
                <c:ptCount val="2"/>
                <c:pt idx="0">
                  <c:v>Category 1</c:v>
                </c:pt>
                <c:pt idx="1">
                  <c:v>Category 2</c:v>
                </c:pt>
              </c:strCache>
              <c:extLst/>
            </c:strRef>
          </c:cat>
          <c:val>
            <c:numRef>
              <c:f>Sheet1!$B$2:$B$5</c:f>
              <c:numCache>
                <c:formatCode>General</c:formatCode>
                <c:ptCount val="2"/>
                <c:pt idx="0">
                  <c:v>5</c:v>
                </c:pt>
                <c:pt idx="1">
                  <c:v>6</c:v>
                </c:pt>
              </c:numCache>
              <c:extLst/>
            </c:numRef>
          </c:val>
          <c:extLst>
            <c:ext xmlns:c16="http://schemas.microsoft.com/office/drawing/2014/chart" uri="{C3380CC4-5D6E-409C-BE32-E72D297353CC}">
              <c16:uniqueId val="{00000000-605E-4F60-B22F-E7A887CF61E1}"/>
            </c:ext>
          </c:extLst>
        </c:ser>
        <c:dLbls>
          <c:showLegendKey val="0"/>
          <c:showVal val="0"/>
          <c:showCatName val="0"/>
          <c:showSerName val="0"/>
          <c:showPercent val="0"/>
          <c:showBubbleSize val="0"/>
        </c:dLbls>
        <c:gapWidth val="219"/>
        <c:overlap val="-27"/>
        <c:axId val="1228544223"/>
        <c:axId val="1196036207"/>
      </c:barChart>
      <c:catAx>
        <c:axId val="122854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max val="1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28544223"/>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6126392609818"/>
          <c:y val="7.7971226864056858E-2"/>
          <c:w val="0.89083873607390185"/>
          <c:h val="0.7623588219585179"/>
        </c:manualLayout>
      </c:layout>
      <c:barChart>
        <c:barDir val="col"/>
        <c:grouping val="clustered"/>
        <c:varyColors val="0"/>
        <c:ser>
          <c:idx val="0"/>
          <c:order val="0"/>
          <c:tx>
            <c:strRef>
              <c:f>Sheet1!$B$1</c:f>
              <c:strCache>
                <c:ptCount val="1"/>
                <c:pt idx="0">
                  <c:v>Data</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2"/>
                <c:pt idx="0">
                  <c:v>Train</c:v>
                </c:pt>
                <c:pt idx="1">
                  <c:v>Test</c:v>
                </c:pt>
              </c:strCache>
              <c:extLst/>
            </c:strRef>
          </c:cat>
          <c:val>
            <c:numRef>
              <c:f>Sheet1!$B$2:$B$5</c:f>
              <c:numCache>
                <c:formatCode>General</c:formatCode>
                <c:ptCount val="2"/>
                <c:pt idx="0">
                  <c:v>7</c:v>
                </c:pt>
                <c:pt idx="1">
                  <c:v>4</c:v>
                </c:pt>
              </c:numCache>
              <c:extLst/>
            </c:numRef>
          </c:val>
          <c:extLst>
            <c:ext xmlns:c16="http://schemas.microsoft.com/office/drawing/2014/chart" uri="{C3380CC4-5D6E-409C-BE32-E72D297353CC}">
              <c16:uniqueId val="{00000000-C2FA-4177-BF6F-316D112B3459}"/>
            </c:ext>
          </c:extLst>
        </c:ser>
        <c:dLbls>
          <c:showLegendKey val="0"/>
          <c:showVal val="0"/>
          <c:showCatName val="0"/>
          <c:showSerName val="0"/>
          <c:showPercent val="0"/>
          <c:showBubbleSize val="0"/>
        </c:dLbls>
        <c:gapWidth val="164"/>
        <c:overlap val="-22"/>
        <c:axId val="1228544223"/>
        <c:axId val="1196036207"/>
      </c:barChart>
      <c:catAx>
        <c:axId val="122854422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max val="11"/>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8544223"/>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21994-B3F0-4CA4-A34D-DBEF5E8AE79D}" type="datetimeFigureOut">
              <a:rPr lang="en-US" smtClean="0"/>
              <a:t>9/18/2023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02E00-1FBC-4A31-876E-757BF7F8F4D4}" type="slidenum">
              <a:rPr lang="en-US" smtClean="0"/>
              <a:t>‹#›</a:t>
            </a:fld>
            <a:endParaRPr lang="en-US"/>
          </a:p>
        </p:txBody>
      </p:sp>
    </p:spTree>
    <p:extLst>
      <p:ext uri="{BB962C8B-B14F-4D97-AF65-F5344CB8AC3E}">
        <p14:creationId xmlns:p14="http://schemas.microsoft.com/office/powerpoint/2010/main" val="57321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Open Sans" panose="020B0606030504020204" pitchFamily="34" charset="0"/>
                <a:cs typeface="Calibri" panose="020F0502020204030204" pitchFamily="34" charset="0"/>
              </a:rPr>
              <a:t>The Extended </a:t>
            </a:r>
            <a:r>
              <a:rPr lang="en-US" sz="1200" dirty="0" err="1">
                <a:latin typeface="Calibri" panose="020F0502020204030204" pitchFamily="34" charset="0"/>
                <a:ea typeface="Open Sans" panose="020B0606030504020204" pitchFamily="34" charset="0"/>
                <a:cs typeface="Calibri" panose="020F0502020204030204" pitchFamily="34" charset="0"/>
              </a:rPr>
              <a:t>Frobenius</a:t>
            </a:r>
            <a:r>
              <a:rPr lang="en-US" sz="1200" dirty="0">
                <a:latin typeface="Calibri" panose="020F0502020204030204" pitchFamily="34" charset="0"/>
                <a:ea typeface="Open Sans" panose="020B0606030504020204" pitchFamily="34" charset="0"/>
                <a:cs typeface="Calibri" panose="020F0502020204030204" pitchFamily="34" charset="0"/>
              </a:rPr>
              <a:t> norm (Eros) computes the similarity between two matrices using the principal components (PCs), i.e., the eigenvectors of either the covariance or the correlation coefficient matrices, and the eigenvalues as weights. Since correlation would give a shift invariant measure, for this work, the covariance matrix is used.</a:t>
            </a:r>
          </a:p>
          <a:p>
            <a:endParaRPr lang="en-US" sz="1200" dirty="0">
              <a:latin typeface="Calibri" panose="020F0502020204030204" pitchFamily="34" charset="0"/>
              <a:ea typeface="Open Sans" panose="020B0606030504020204" pitchFamily="34" charset="0"/>
              <a:cs typeface="Calibri" panose="020F0502020204030204" pitchFamily="34" charset="0"/>
            </a:endParaRPr>
          </a:p>
          <a:p>
            <a:pPr algn="l"/>
            <a:r>
              <a:rPr lang="en-US" sz="1800" b="0" i="0" u="none" strike="noStrike" baseline="0" dirty="0">
                <a:latin typeface="Times New Roman" panose="02020603050405020304" pitchFamily="18" charset="0"/>
              </a:rPr>
              <a:t>PCA is a process to identify the directions, i.e., principal components (PCs), where the variances of scores (orthogonal projections of data points onto the directions) are maximized and the residual errors are minimized assuming the least square distance. These directions, in non-increasing order, explain the variations underlying original data points; the first principal component describes the maximum variation, the subsequent direction explains the next maximum variance and so on.</a:t>
            </a:r>
          </a:p>
          <a:p>
            <a:pPr algn="l"/>
            <a:r>
              <a:rPr lang="en-US" sz="1800" b="0" i="0" u="none" strike="noStrike" baseline="0" dirty="0">
                <a:latin typeface="Times New Roman" panose="02020603050405020304" pitchFamily="18" charset="0"/>
              </a:rPr>
              <a:t>Geometrically, the principal component is a linear transformation of original variables and the coefficients defining this transformation are called </a:t>
            </a:r>
            <a:r>
              <a:rPr lang="en-US" sz="1800" b="0" i="1" u="none" strike="noStrike" baseline="0" dirty="0">
                <a:latin typeface="Times New Roman" panose="02020603050405020304" pitchFamily="18" charset="0"/>
              </a:rPr>
              <a:t>loadings</a:t>
            </a:r>
            <a:r>
              <a:rPr lang="en-US" sz="1800" b="0" i="0" u="none" strike="noStrike" baseline="0" dirty="0">
                <a:latin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9C702E00-1FBC-4A31-876E-757BF7F8F4D4}" type="slidenum">
              <a:rPr lang="en-US" smtClean="0"/>
              <a:t>5</a:t>
            </a:fld>
            <a:endParaRPr lang="en-US"/>
          </a:p>
        </p:txBody>
      </p:sp>
    </p:spTree>
    <p:extLst>
      <p:ext uri="{BB962C8B-B14F-4D97-AF65-F5344CB8AC3E}">
        <p14:creationId xmlns:p14="http://schemas.microsoft.com/office/powerpoint/2010/main" val="163840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Open Sans" panose="020B0606030504020204" pitchFamily="34" charset="0"/>
                <a:cs typeface="Calibri" panose="020F0502020204030204" pitchFamily="34" charset="0"/>
              </a:rPr>
              <a:t>The Extended </a:t>
            </a:r>
            <a:r>
              <a:rPr lang="en-US" sz="1200" dirty="0" err="1">
                <a:latin typeface="Calibri" panose="020F0502020204030204" pitchFamily="34" charset="0"/>
                <a:ea typeface="Open Sans" panose="020B0606030504020204" pitchFamily="34" charset="0"/>
                <a:cs typeface="Calibri" panose="020F0502020204030204" pitchFamily="34" charset="0"/>
              </a:rPr>
              <a:t>Frobenius</a:t>
            </a:r>
            <a:r>
              <a:rPr lang="en-US" sz="1200" dirty="0">
                <a:latin typeface="Calibri" panose="020F0502020204030204" pitchFamily="34" charset="0"/>
                <a:ea typeface="Open Sans" panose="020B0606030504020204" pitchFamily="34" charset="0"/>
                <a:cs typeface="Calibri" panose="020F0502020204030204" pitchFamily="34" charset="0"/>
              </a:rPr>
              <a:t> norm (Eros) computes the similarity between two matrices using the principal components (PCs), i.e., the eigenvectors of either the covariance or the correlation coefficient matrices, and the eigenvalues as weights. Since correlation would give a shift invariant measure, for this work, the covariance matrix is used.</a:t>
            </a:r>
          </a:p>
          <a:p>
            <a:endParaRPr lang="en-US" sz="1200" dirty="0">
              <a:latin typeface="Calibri" panose="020F0502020204030204" pitchFamily="34" charset="0"/>
              <a:ea typeface="Open Sans" panose="020B0606030504020204" pitchFamily="34" charset="0"/>
              <a:cs typeface="Calibri" panose="020F0502020204030204" pitchFamily="34" charset="0"/>
            </a:endParaRPr>
          </a:p>
          <a:p>
            <a:pPr algn="l"/>
            <a:r>
              <a:rPr lang="en-US" sz="1800" b="0" i="0" u="none" strike="noStrike" baseline="0" dirty="0">
                <a:latin typeface="Times New Roman" panose="02020603050405020304" pitchFamily="18" charset="0"/>
              </a:rPr>
              <a:t>PCA is a process to identify the directions, i.e., principal components (PCs), where the variances of scores (orthogonal projections of data points onto the directions) are maximized and the residual errors are minimized assuming the least square distance. These directions, in non-increasing order, explain the variations underlying original data points; the first principal component describes the maximum variation, the subsequent direction explains the next maximum variance and so on.</a:t>
            </a:r>
          </a:p>
          <a:p>
            <a:pPr algn="l"/>
            <a:r>
              <a:rPr lang="en-US" sz="1800" b="0" i="0" u="none" strike="noStrike" baseline="0" dirty="0">
                <a:latin typeface="Times New Roman" panose="02020603050405020304" pitchFamily="18" charset="0"/>
              </a:rPr>
              <a:t>Geometrically, the principal component is a linear transformation of original variables and the coefficients defining this transformation are called </a:t>
            </a:r>
            <a:r>
              <a:rPr lang="en-US" sz="1800" b="0" i="1" u="none" strike="noStrike" baseline="0" dirty="0">
                <a:latin typeface="Times New Roman" panose="02020603050405020304" pitchFamily="18" charset="0"/>
              </a:rPr>
              <a:t>loadings</a:t>
            </a:r>
            <a:r>
              <a:rPr lang="en-US" sz="1800" b="0" i="0" u="none" strike="noStrike" baseline="0" dirty="0">
                <a:latin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9C702E00-1FBC-4A31-876E-757BF7F8F4D4}" type="slidenum">
              <a:rPr lang="en-US" smtClean="0"/>
              <a:t>6</a:t>
            </a:fld>
            <a:endParaRPr lang="en-US"/>
          </a:p>
        </p:txBody>
      </p:sp>
    </p:spTree>
    <p:extLst>
      <p:ext uri="{BB962C8B-B14F-4D97-AF65-F5344CB8AC3E}">
        <p14:creationId xmlns:p14="http://schemas.microsoft.com/office/powerpoint/2010/main" val="122291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Open Sans" panose="020B0606030504020204" pitchFamily="34" charset="0"/>
                <a:cs typeface="Calibri" panose="020F0502020204030204" pitchFamily="34" charset="0"/>
              </a:rPr>
              <a:t>This approach extracts vectors that can be used as features in the SVM’s primal formulation. After computing a Kernel which represents similarity between </a:t>
            </a:r>
            <a:r>
              <a:rPr lang="en-US" dirty="0">
                <a:latin typeface="Calibri" panose="020F0502020204030204" pitchFamily="34" charset="0"/>
                <a:ea typeface="Open Sans" panose="020B0606030504020204" pitchFamily="34" charset="0"/>
                <a:cs typeface="Calibri" panose="020F0502020204030204" pitchFamily="34" charset="0"/>
              </a:rPr>
              <a:t>the dimensions of the MTS, </a:t>
            </a:r>
            <a:r>
              <a:rPr lang="en-US" sz="1200" dirty="0">
                <a:latin typeface="Calibri" panose="020F0502020204030204" pitchFamily="34" charset="0"/>
                <a:ea typeface="Open Sans" panose="020B0606030504020204" pitchFamily="34" charset="0"/>
                <a:cs typeface="Calibri" panose="020F0502020204030204" pitchFamily="34" charset="0"/>
              </a:rPr>
              <a:t>the kernel matrix is mapped into the tangent space of Riemannian manifold and the vector </a:t>
            </a:r>
            <a:r>
              <a:rPr lang="en-US" dirty="0">
                <a:latin typeface="Calibri" panose="020F0502020204030204" pitchFamily="34" charset="0"/>
                <a:ea typeface="Open Sans" panose="020B0606030504020204" pitchFamily="34" charset="0"/>
                <a:cs typeface="Calibri" panose="020F0502020204030204" pitchFamily="34" charset="0"/>
              </a:rPr>
              <a:t>from that space is used as the feature vector</a:t>
            </a: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7</a:t>
            </a:fld>
            <a:endParaRPr lang="en-US"/>
          </a:p>
        </p:txBody>
      </p:sp>
    </p:spTree>
    <p:extLst>
      <p:ext uri="{BB962C8B-B14F-4D97-AF65-F5344CB8AC3E}">
        <p14:creationId xmlns:p14="http://schemas.microsoft.com/office/powerpoint/2010/main" val="323446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Open Sans" panose="020B0606030504020204" pitchFamily="34" charset="0"/>
                <a:cs typeface="Calibri" panose="020F0502020204030204" pitchFamily="34" charset="0"/>
              </a:rPr>
              <a:t>This approach extracts vectors that can be used as features in the SVM’s primal formulation. After computing a Kernel which represents similarity between </a:t>
            </a:r>
            <a:r>
              <a:rPr lang="en-US" dirty="0">
                <a:latin typeface="Calibri" panose="020F0502020204030204" pitchFamily="34" charset="0"/>
                <a:ea typeface="Open Sans" panose="020B0606030504020204" pitchFamily="34" charset="0"/>
                <a:cs typeface="Calibri" panose="020F0502020204030204" pitchFamily="34" charset="0"/>
              </a:rPr>
              <a:t>the dimensions of the MTS, </a:t>
            </a:r>
            <a:r>
              <a:rPr lang="en-US" sz="1200" dirty="0">
                <a:latin typeface="Calibri" panose="020F0502020204030204" pitchFamily="34" charset="0"/>
                <a:ea typeface="Open Sans" panose="020B0606030504020204" pitchFamily="34" charset="0"/>
                <a:cs typeface="Calibri" panose="020F0502020204030204" pitchFamily="34" charset="0"/>
              </a:rPr>
              <a:t>the kernel matrix is mapped into the tangent space of Riemannian manifold and the vector </a:t>
            </a:r>
            <a:r>
              <a:rPr lang="en-US" dirty="0">
                <a:latin typeface="Calibri" panose="020F0502020204030204" pitchFamily="34" charset="0"/>
                <a:ea typeface="Open Sans" panose="020B0606030504020204" pitchFamily="34" charset="0"/>
                <a:cs typeface="Calibri" panose="020F0502020204030204" pitchFamily="34" charset="0"/>
              </a:rPr>
              <a:t>from that space is used as the feature vector</a:t>
            </a: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8</a:t>
            </a:fld>
            <a:endParaRPr lang="en-US"/>
          </a:p>
        </p:txBody>
      </p:sp>
    </p:spTree>
    <p:extLst>
      <p:ext uri="{BB962C8B-B14F-4D97-AF65-F5344CB8AC3E}">
        <p14:creationId xmlns:p14="http://schemas.microsoft.com/office/powerpoint/2010/main" val="368649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9</a:t>
            </a:fld>
            <a:endParaRPr lang="en-US"/>
          </a:p>
        </p:txBody>
      </p:sp>
    </p:spTree>
    <p:extLst>
      <p:ext uri="{BB962C8B-B14F-4D97-AF65-F5344CB8AC3E}">
        <p14:creationId xmlns:p14="http://schemas.microsoft.com/office/powerpoint/2010/main" val="137159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10</a:t>
            </a:fld>
            <a:endParaRPr lang="en-US"/>
          </a:p>
        </p:txBody>
      </p:sp>
    </p:spTree>
    <p:extLst>
      <p:ext uri="{BB962C8B-B14F-4D97-AF65-F5344CB8AC3E}">
        <p14:creationId xmlns:p14="http://schemas.microsoft.com/office/powerpoint/2010/main" val="422577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11</a:t>
            </a:fld>
            <a:endParaRPr lang="en-US"/>
          </a:p>
        </p:txBody>
      </p:sp>
    </p:spTree>
    <p:extLst>
      <p:ext uri="{BB962C8B-B14F-4D97-AF65-F5344CB8AC3E}">
        <p14:creationId xmlns:p14="http://schemas.microsoft.com/office/powerpoint/2010/main" val="1110195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9C702E00-1FBC-4A31-876E-757BF7F8F4D4}" type="slidenum">
              <a:rPr lang="en-US" smtClean="0"/>
              <a:t>12</a:t>
            </a:fld>
            <a:endParaRPr lang="en-US"/>
          </a:p>
        </p:txBody>
      </p:sp>
    </p:spTree>
    <p:extLst>
      <p:ext uri="{BB962C8B-B14F-4D97-AF65-F5344CB8AC3E}">
        <p14:creationId xmlns:p14="http://schemas.microsoft.com/office/powerpoint/2010/main" val="32946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06DF721-B917-4137-A25C-097A0CE57AEC}" type="datetime1">
              <a:rPr lang="it-IT" smtClean="0"/>
              <a:t>18/09/2023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42663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D50F052-768F-4094-AC5C-9CB6E7545718}" type="datetime1">
              <a:rPr lang="it-IT" smtClean="0"/>
              <a:t>18/09/2023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28226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5F2CA01-1AC2-487D-8BA3-1593436413FA}" type="datetime1">
              <a:rPr lang="it-IT" smtClean="0"/>
              <a:t>18/09/2023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58894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0685E38-ECCC-40B8-93D5-FB28E85C75F2}" type="datetime1">
              <a:rPr lang="it-IT" smtClean="0"/>
              <a:t>18/09/2023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21281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15BBD4-DCBA-416D-A88F-82E17FB872D2}" type="datetime1">
              <a:rPr lang="it-IT" smtClean="0"/>
              <a:t>18/09/2023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49585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D4B95A1-3A42-4894-AAB6-B942FC6F9D1E}" type="datetime1">
              <a:rPr lang="it-IT" smtClean="0"/>
              <a:t>18/09/2023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18942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7DDBFB-22E9-4C97-8323-1CFF5602E45E}" type="datetime1">
              <a:rPr lang="it-IT" smtClean="0"/>
              <a:t>18/09/2023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38344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207F9BA-916A-44E4-B94B-51DB670CA3AC}" type="datetime1">
              <a:rPr lang="it-IT" smtClean="0"/>
              <a:t>18/09/2023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359027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C25DF-7EFA-46C7-BDD5-26D4594AAD49}" type="datetime1">
              <a:rPr lang="it-IT" smtClean="0"/>
              <a:t>18/09/2023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344861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91BD484-4C18-4674-BB68-FF07F6E16F9A}" type="datetime1">
              <a:rPr lang="it-IT" smtClean="0"/>
              <a:t>18/09/2023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357738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9C5D16D-9C38-450A-A27B-3448B1E9637B}" type="datetime1">
              <a:rPr lang="it-IT" smtClean="0"/>
              <a:t>18/09/2023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D95C3B8-DC8E-EE44-94F4-FFF78C5FC39C}" type="slidenum">
              <a:rPr lang="it-IT" smtClean="0"/>
              <a:t>‹#›</a:t>
            </a:fld>
            <a:endParaRPr lang="it-IT"/>
          </a:p>
        </p:txBody>
      </p:sp>
    </p:spTree>
    <p:extLst>
      <p:ext uri="{BB962C8B-B14F-4D97-AF65-F5344CB8AC3E}">
        <p14:creationId xmlns:p14="http://schemas.microsoft.com/office/powerpoint/2010/main" val="374724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0C5A8-8314-47C4-95E4-60F7BA82E988}" type="datetime1">
              <a:rPr lang="it-IT" smtClean="0"/>
              <a:t>18/09/2023</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C3B8-DC8E-EE44-94F4-FFF78C5FC39C}" type="slidenum">
              <a:rPr lang="it-IT" smtClean="0"/>
              <a:t>‹#›</a:t>
            </a:fld>
            <a:endParaRPr lang="it-IT"/>
          </a:p>
        </p:txBody>
      </p:sp>
      <p:sp>
        <p:nvSpPr>
          <p:cNvPr id="8" name="TextBox 7">
            <a:extLst>
              <a:ext uri="{FF2B5EF4-FFF2-40B4-BE49-F238E27FC236}">
                <a16:creationId xmlns:a16="http://schemas.microsoft.com/office/drawing/2014/main" id="{609F931C-A35F-6F7A-1B16-FBAB5F46DD13}"/>
              </a:ext>
            </a:extLst>
          </p:cNvPr>
          <p:cNvSpPr txBox="1"/>
          <p:nvPr userDrawn="1">
            <p:extLst>
              <p:ext uri="{1162E1C5-73C7-4A58-AE30-91384D911F3F}">
                <p184:classification xmlns:p184="http://schemas.microsoft.com/office/powerpoint/2018/4/main" val="ftr"/>
              </p:ext>
            </p:extLst>
          </p:nvPr>
        </p:nvSpPr>
        <p:spPr>
          <a:xfrm>
            <a:off x="190500" y="6545580"/>
            <a:ext cx="87153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Classified as Internal</a:t>
            </a:r>
          </a:p>
        </p:txBody>
      </p:sp>
    </p:spTree>
    <p:extLst>
      <p:ext uri="{BB962C8B-B14F-4D97-AF65-F5344CB8AC3E}">
        <p14:creationId xmlns:p14="http://schemas.microsoft.com/office/powerpoint/2010/main" val="3375323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hyperlink" Target="https://github.com/ImolaFodor/MTS-Classification-Kernel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9ED73-A864-0B49-8719-08957B89C5F8}"/>
              </a:ext>
            </a:extLst>
          </p:cNvPr>
          <p:cNvSpPr>
            <a:spLocks noGrp="1"/>
          </p:cNvSpPr>
          <p:nvPr>
            <p:ph type="ctrTitle"/>
          </p:nvPr>
        </p:nvSpPr>
        <p:spPr>
          <a:xfrm>
            <a:off x="685800" y="1288086"/>
            <a:ext cx="7772400" cy="1539209"/>
          </a:xfrm>
        </p:spPr>
        <p:txBody>
          <a:bodyPr>
            <a:normAutofit/>
          </a:bodyPr>
          <a:lstStyle/>
          <a:p>
            <a:pPr algn="l"/>
            <a:r>
              <a:rPr lang="en-US" sz="2800" spc="400" dirty="0">
                <a:solidFill>
                  <a:schemeClr val="tx2">
                    <a:lumMod val="50000"/>
                  </a:schemeClr>
                </a:solidFill>
              </a:rPr>
              <a:t>Multi-variate time series classification with specialized kernels</a:t>
            </a:r>
            <a:endParaRPr lang="it-IT" sz="32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89EB4343-7E31-0D4B-9D75-DFF8545BD6CC}"/>
              </a:ext>
            </a:extLst>
          </p:cNvPr>
          <p:cNvSpPr txBox="1"/>
          <p:nvPr/>
        </p:nvSpPr>
        <p:spPr>
          <a:xfrm>
            <a:off x="4952144" y="381659"/>
            <a:ext cx="3859965" cy="677108"/>
          </a:xfrm>
          <a:prstGeom prst="rect">
            <a:avLst/>
          </a:prstGeom>
          <a:noFill/>
        </p:spPr>
        <p:txBody>
          <a:bodyPr wrap="square" rtlCol="0">
            <a:spAutoFit/>
          </a:bodyPr>
          <a:lstStyle/>
          <a:p>
            <a:pPr algn="r"/>
            <a:r>
              <a:rPr lang="it-IT" sz="1400" dirty="0">
                <a:solidFill>
                  <a:srgbClr val="0F013F"/>
                </a:solidFill>
                <a:latin typeface="Calibri" panose="020F0502020204030204" pitchFamily="34" charset="0"/>
                <a:ea typeface="Open Sans" panose="020B0606030504020204" pitchFamily="34" charset="0"/>
                <a:cs typeface="Calibri" panose="020F0502020204030204" pitchFamily="34" charset="0"/>
              </a:rPr>
              <a:t>Advanced </a:t>
            </a:r>
            <a:r>
              <a:rPr lang="it-IT" sz="1400" dirty="0" err="1">
                <a:solidFill>
                  <a:srgbClr val="0F013F"/>
                </a:solidFill>
                <a:latin typeface="Calibri" panose="020F0502020204030204" pitchFamily="34" charset="0"/>
                <a:ea typeface="Open Sans" panose="020B0606030504020204" pitchFamily="34" charset="0"/>
                <a:cs typeface="Calibri" panose="020F0502020204030204" pitchFamily="34" charset="0"/>
              </a:rPr>
              <a:t>Topics</a:t>
            </a:r>
            <a:r>
              <a:rPr lang="it-IT" sz="1400" dirty="0">
                <a:solidFill>
                  <a:srgbClr val="0F013F"/>
                </a:solidFill>
                <a:latin typeface="Calibri" panose="020F0502020204030204" pitchFamily="34" charset="0"/>
                <a:ea typeface="Open Sans" panose="020B0606030504020204" pitchFamily="34" charset="0"/>
                <a:cs typeface="Calibri" panose="020F0502020204030204" pitchFamily="34" charset="0"/>
              </a:rPr>
              <a:t> in Machine Learning</a:t>
            </a:r>
          </a:p>
          <a:p>
            <a:pPr algn="r"/>
            <a:r>
              <a:rPr lang="it-IT" sz="1200" dirty="0">
                <a:solidFill>
                  <a:srgbClr val="0F013F"/>
                </a:solidFill>
                <a:latin typeface="Calibri" panose="020F0502020204030204" pitchFamily="34" charset="0"/>
                <a:ea typeface="Open Sans" panose="020B0606030504020204" pitchFamily="34" charset="0"/>
                <a:cs typeface="Calibri" panose="020F0502020204030204" pitchFamily="34" charset="0"/>
              </a:rPr>
              <a:t>Data Science and Scientific Computing</a:t>
            </a:r>
          </a:p>
          <a:p>
            <a:pPr algn="r"/>
            <a:r>
              <a:rPr lang="it-IT" sz="1200" dirty="0" err="1">
                <a:solidFill>
                  <a:srgbClr val="0F013F"/>
                </a:solidFill>
                <a:latin typeface="Calibri" panose="020F0502020204030204" pitchFamily="34" charset="0"/>
                <a:ea typeface="Open Sans" panose="020B0606030504020204" pitchFamily="34" charset="0"/>
                <a:cs typeface="Calibri" panose="020F0502020204030204" pitchFamily="34" charset="0"/>
              </a:rPr>
              <a:t>Final</a:t>
            </a:r>
            <a:r>
              <a:rPr lang="it-IT" sz="1200" dirty="0">
                <a:solidFill>
                  <a:srgbClr val="0F013F"/>
                </a:solidFill>
                <a:latin typeface="Calibri" panose="020F0502020204030204" pitchFamily="34" charset="0"/>
                <a:ea typeface="Open Sans" panose="020B0606030504020204" pitchFamily="34" charset="0"/>
                <a:cs typeface="Calibri" panose="020F0502020204030204" pitchFamily="34" charset="0"/>
              </a:rPr>
              <a:t> Project</a:t>
            </a:r>
          </a:p>
        </p:txBody>
      </p:sp>
      <p:cxnSp>
        <p:nvCxnSpPr>
          <p:cNvPr id="12" name="Connettore 1 11">
            <a:extLst>
              <a:ext uri="{FF2B5EF4-FFF2-40B4-BE49-F238E27FC236}">
                <a16:creationId xmlns:a16="http://schemas.microsoft.com/office/drawing/2014/main" id="{B466455D-8D3B-1544-8E4C-AD30396578B8}"/>
              </a:ext>
            </a:extLst>
          </p:cNvPr>
          <p:cNvCxnSpPr/>
          <p:nvPr/>
        </p:nvCxnSpPr>
        <p:spPr>
          <a:xfrm flipH="1">
            <a:off x="685800" y="2849093"/>
            <a:ext cx="773900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olo 1">
            <a:extLst>
              <a:ext uri="{FF2B5EF4-FFF2-40B4-BE49-F238E27FC236}">
                <a16:creationId xmlns:a16="http://schemas.microsoft.com/office/drawing/2014/main" id="{CF2724FD-A916-4841-B4E1-A4B2FDCE379F}"/>
              </a:ext>
            </a:extLst>
          </p:cNvPr>
          <p:cNvSpPr txBox="1">
            <a:spLocks/>
          </p:cNvSpPr>
          <p:nvPr/>
        </p:nvSpPr>
        <p:spPr>
          <a:xfrm>
            <a:off x="652409" y="2975205"/>
            <a:ext cx="7772400" cy="2491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it-IT" sz="2200" dirty="0">
                <a:solidFill>
                  <a:srgbClr val="0F013F"/>
                </a:solidFill>
                <a:latin typeface="Calibri" panose="020F0502020204030204" pitchFamily="34" charset="0"/>
                <a:ea typeface="Open Sans" panose="020B0606030504020204" pitchFamily="34" charset="0"/>
                <a:cs typeface="Calibri" panose="020F0502020204030204" pitchFamily="34" charset="0"/>
              </a:rPr>
              <a:t>Imola Fodor SM3500474</a:t>
            </a:r>
          </a:p>
          <a:p>
            <a:pPr algn="l"/>
            <a:endParaRPr lang="it-IT" sz="2200" dirty="0">
              <a:solidFill>
                <a:srgbClr val="0F013F"/>
              </a:solidFill>
              <a:latin typeface="Calibri" panose="020F0502020204030204" pitchFamily="34" charset="0"/>
              <a:ea typeface="Open Sans" panose="020B0606030504020204" pitchFamily="34" charset="0"/>
              <a:cs typeface="Calibri" panose="020F0502020204030204" pitchFamily="34" charset="0"/>
            </a:endParaRPr>
          </a:p>
          <a:p>
            <a:pPr algn="l"/>
            <a:r>
              <a:rPr lang="it-IT" sz="18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rPr>
              <a:t>21/09/2023</a:t>
            </a:r>
            <a:endParaRPr lang="it-IT" sz="22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D6B06687-314B-4943-8EEE-4F111435ABD8}"/>
              </a:ext>
            </a:extLst>
          </p:cNvPr>
          <p:cNvPicPr>
            <a:picLocks noChangeAspect="1"/>
          </p:cNvPicPr>
          <p:nvPr/>
        </p:nvPicPr>
        <p:blipFill>
          <a:blip r:embed="rId2"/>
          <a:stretch>
            <a:fillRect/>
          </a:stretch>
        </p:blipFill>
        <p:spPr>
          <a:xfrm>
            <a:off x="652409" y="300251"/>
            <a:ext cx="2494828" cy="839925"/>
          </a:xfrm>
          <a:prstGeom prst="rect">
            <a:avLst/>
          </a:prstGeom>
        </p:spPr>
      </p:pic>
      <p:sp>
        <p:nvSpPr>
          <p:cNvPr id="8" name="Rettangolo 7">
            <a:extLst>
              <a:ext uri="{FF2B5EF4-FFF2-40B4-BE49-F238E27FC236}">
                <a16:creationId xmlns:a16="http://schemas.microsoft.com/office/drawing/2014/main" id="{3A001D50-648D-2E41-9E0C-C6673976AE8D}"/>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2">
            <a:extLst>
              <a:ext uri="{FF2B5EF4-FFF2-40B4-BE49-F238E27FC236}">
                <a16:creationId xmlns:a16="http://schemas.microsoft.com/office/drawing/2014/main" id="{0D63C391-A355-8E70-BC53-200C6F731E95}"/>
              </a:ext>
            </a:extLst>
          </p:cNvPr>
          <p:cNvSpPr>
            <a:spLocks noGrp="1"/>
          </p:cNvSpPr>
          <p:nvPr>
            <p:ph type="sldNum" sz="quarter" idx="12"/>
          </p:nvPr>
        </p:nvSpPr>
        <p:spPr>
          <a:xfrm>
            <a:off x="6457950" y="6283145"/>
            <a:ext cx="2057400" cy="365125"/>
          </a:xfrm>
        </p:spPr>
        <p:txBody>
          <a:bodyPr/>
          <a:lstStyle/>
          <a:p>
            <a:fld id="{6D95C3B8-DC8E-EE44-94F4-FFF78C5FC39C}" type="slidenum">
              <a:rPr lang="it-IT" smtClean="0"/>
              <a:t>1</a:t>
            </a:fld>
            <a:endParaRPr lang="it-IT" dirty="0"/>
          </a:p>
        </p:txBody>
      </p:sp>
    </p:spTree>
    <p:extLst>
      <p:ext uri="{BB962C8B-B14F-4D97-AF65-F5344CB8AC3E}">
        <p14:creationId xmlns:p14="http://schemas.microsoft.com/office/powerpoint/2010/main" val="422137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Results</a:t>
            </a: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C966986-C363-44C2-B542-397DC74EFFEE}"/>
              </a:ext>
            </a:extLst>
          </p:cNvPr>
          <p:cNvSpPr txBox="1"/>
          <p:nvPr/>
        </p:nvSpPr>
        <p:spPr>
          <a:xfrm>
            <a:off x="479129" y="2012454"/>
            <a:ext cx="7886701" cy="1477328"/>
          </a:xfrm>
          <a:prstGeom prst="rect">
            <a:avLst/>
          </a:prstGeom>
          <a:noFill/>
        </p:spPr>
        <p:txBody>
          <a:bodyPr wrap="square">
            <a:spAutoFit/>
          </a:bodyPr>
          <a:lstStyle/>
          <a:p>
            <a:r>
              <a:rPr lang="it-IT" dirty="0" err="1"/>
              <a:t>Implementation</a:t>
            </a:r>
            <a:r>
              <a:rPr lang="it-IT" dirty="0"/>
              <a:t> can be </a:t>
            </a:r>
            <a:r>
              <a:rPr lang="it-IT" dirty="0" err="1"/>
              <a:t>found</a:t>
            </a:r>
            <a:r>
              <a:rPr lang="it-IT" dirty="0"/>
              <a:t> </a:t>
            </a:r>
            <a:r>
              <a:rPr lang="it-IT" dirty="0" err="1"/>
              <a:t>at</a:t>
            </a:r>
            <a:r>
              <a:rPr lang="it-IT" dirty="0"/>
              <a:t> </a:t>
            </a:r>
            <a:r>
              <a:rPr lang="it-IT" dirty="0">
                <a:hlinkClick r:id="rId4"/>
              </a:rPr>
              <a:t>https://github.com/ImolaFodor/MTS-Classification-Kernels</a:t>
            </a:r>
            <a:r>
              <a:rPr lang="it-IT" dirty="0"/>
              <a:t> , written in Matlab.</a:t>
            </a:r>
          </a:p>
          <a:p>
            <a:endParaRPr lang="it-IT" dirty="0"/>
          </a:p>
          <a:p>
            <a:endParaRPr lang="it-IT" dirty="0"/>
          </a:p>
          <a:p>
            <a:endParaRPr lang="en-US" dirty="0"/>
          </a:p>
        </p:txBody>
      </p:sp>
      <p:sp>
        <p:nvSpPr>
          <p:cNvPr id="4" name="Slide Number Placeholder 3">
            <a:extLst>
              <a:ext uri="{FF2B5EF4-FFF2-40B4-BE49-F238E27FC236}">
                <a16:creationId xmlns:a16="http://schemas.microsoft.com/office/drawing/2014/main" id="{B7AD641F-DB35-67B8-840B-BB222D11DF02}"/>
              </a:ext>
            </a:extLst>
          </p:cNvPr>
          <p:cNvSpPr>
            <a:spLocks noGrp="1"/>
          </p:cNvSpPr>
          <p:nvPr>
            <p:ph type="sldNum" sz="quarter" idx="12"/>
          </p:nvPr>
        </p:nvSpPr>
        <p:spPr>
          <a:xfrm>
            <a:off x="6457950" y="6274022"/>
            <a:ext cx="2057400" cy="365125"/>
          </a:xfrm>
        </p:spPr>
        <p:txBody>
          <a:bodyPr/>
          <a:lstStyle/>
          <a:p>
            <a:fld id="{6D95C3B8-DC8E-EE44-94F4-FFF78C5FC39C}" type="slidenum">
              <a:rPr lang="it-IT" smtClean="0"/>
              <a:t>10</a:t>
            </a:fld>
            <a:endParaRPr lang="it-IT"/>
          </a:p>
        </p:txBody>
      </p:sp>
      <p:graphicFrame>
        <p:nvGraphicFramePr>
          <p:cNvPr id="11" name="Table 11">
            <a:extLst>
              <a:ext uri="{FF2B5EF4-FFF2-40B4-BE49-F238E27FC236}">
                <a16:creationId xmlns:a16="http://schemas.microsoft.com/office/drawing/2014/main" id="{F3278D06-F59F-41D8-12FA-FB50C6F18EF4}"/>
              </a:ext>
            </a:extLst>
          </p:cNvPr>
          <p:cNvGraphicFramePr>
            <a:graphicFrameLocks noGrp="1"/>
          </p:cNvGraphicFramePr>
          <p:nvPr>
            <p:extLst>
              <p:ext uri="{D42A27DB-BD31-4B8C-83A1-F6EECF244321}">
                <p14:modId xmlns:p14="http://schemas.microsoft.com/office/powerpoint/2010/main" val="291688039"/>
              </p:ext>
            </p:extLst>
          </p:nvPr>
        </p:nvGraphicFramePr>
        <p:xfrm>
          <a:off x="581975" y="3199419"/>
          <a:ext cx="4105935" cy="1974401"/>
        </p:xfrm>
        <a:graphic>
          <a:graphicData uri="http://schemas.openxmlformats.org/drawingml/2006/table">
            <a:tbl>
              <a:tblPr firstRow="1" bandRow="1">
                <a:tableStyleId>{5C22544A-7EE6-4342-B048-85BDC9FD1C3A}</a:tableStyleId>
              </a:tblPr>
              <a:tblGrid>
                <a:gridCol w="1059072">
                  <a:extLst>
                    <a:ext uri="{9D8B030D-6E8A-4147-A177-3AD203B41FA5}">
                      <a16:colId xmlns:a16="http://schemas.microsoft.com/office/drawing/2014/main" val="589868266"/>
                    </a:ext>
                  </a:extLst>
                </a:gridCol>
                <a:gridCol w="1059072">
                  <a:extLst>
                    <a:ext uri="{9D8B030D-6E8A-4147-A177-3AD203B41FA5}">
                      <a16:colId xmlns:a16="http://schemas.microsoft.com/office/drawing/2014/main" val="1799097958"/>
                    </a:ext>
                  </a:extLst>
                </a:gridCol>
                <a:gridCol w="1059072">
                  <a:extLst>
                    <a:ext uri="{9D8B030D-6E8A-4147-A177-3AD203B41FA5}">
                      <a16:colId xmlns:a16="http://schemas.microsoft.com/office/drawing/2014/main" val="976666838"/>
                    </a:ext>
                  </a:extLst>
                </a:gridCol>
                <a:gridCol w="928719">
                  <a:extLst>
                    <a:ext uri="{9D8B030D-6E8A-4147-A177-3AD203B41FA5}">
                      <a16:colId xmlns:a16="http://schemas.microsoft.com/office/drawing/2014/main" val="1077379025"/>
                    </a:ext>
                  </a:extLst>
                </a:gridCol>
              </a:tblGrid>
              <a:tr h="549976">
                <a:tc>
                  <a:txBody>
                    <a:bodyPr/>
                    <a:lstStyle/>
                    <a:p>
                      <a:endParaRPr lang="en-US"/>
                    </a:p>
                  </a:txBody>
                  <a:tcPr/>
                </a:tc>
                <a:tc>
                  <a:txBody>
                    <a:bodyPr/>
                    <a:lstStyle/>
                    <a:p>
                      <a:r>
                        <a:rPr lang="it-IT" dirty="0"/>
                        <a:t>1. </a:t>
                      </a:r>
                      <a:r>
                        <a:rPr lang="it-IT" dirty="0" err="1"/>
                        <a:t>Keros</a:t>
                      </a:r>
                      <a:r>
                        <a:rPr lang="it-IT" dirty="0"/>
                        <a:t> Kernel</a:t>
                      </a:r>
                      <a:endParaRPr lang="en-US" dirty="0"/>
                    </a:p>
                  </a:txBody>
                  <a:tcPr/>
                </a:tc>
                <a:tc>
                  <a:txBody>
                    <a:bodyPr/>
                    <a:lstStyle/>
                    <a:p>
                      <a:r>
                        <a:rPr lang="it-IT" dirty="0"/>
                        <a:t>2. Feature vector in </a:t>
                      </a:r>
                      <a:r>
                        <a:rPr lang="it-IT" i="1" dirty="0"/>
                        <a:t>M</a:t>
                      </a:r>
                      <a:endParaRPr lang="en-US" i="1" dirty="0"/>
                    </a:p>
                  </a:txBody>
                  <a:tcPr/>
                </a:tc>
                <a:tc>
                  <a:txBody>
                    <a:bodyPr/>
                    <a:lstStyle/>
                    <a:p>
                      <a:r>
                        <a:rPr lang="it-IT" dirty="0"/>
                        <a:t>3. Fisher Kernel</a:t>
                      </a:r>
                      <a:endParaRPr lang="en-US" dirty="0"/>
                    </a:p>
                  </a:txBody>
                  <a:tcPr/>
                </a:tc>
                <a:extLst>
                  <a:ext uri="{0D108BD9-81ED-4DB2-BD59-A6C34878D82A}">
                    <a16:rowId xmlns:a16="http://schemas.microsoft.com/office/drawing/2014/main" val="1094709789"/>
                  </a:ext>
                </a:extLst>
              </a:tr>
              <a:tr h="785681">
                <a:tc>
                  <a:txBody>
                    <a:bodyPr/>
                    <a:lstStyle/>
                    <a:p>
                      <a:r>
                        <a:rPr lang="it-IT" dirty="0" err="1"/>
                        <a:t>Correctly</a:t>
                      </a:r>
                      <a:r>
                        <a:rPr lang="it-IT" dirty="0"/>
                        <a:t> </a:t>
                      </a:r>
                      <a:r>
                        <a:rPr lang="it-IT" dirty="0" err="1"/>
                        <a:t>classified</a:t>
                      </a:r>
                      <a:endParaRPr lang="en-US" dirty="0"/>
                    </a:p>
                  </a:txBody>
                  <a:tcPr/>
                </a:tc>
                <a:tc>
                  <a:txBody>
                    <a:bodyPr/>
                    <a:lstStyle/>
                    <a:p>
                      <a:r>
                        <a:rPr lang="it-IT" dirty="0"/>
                        <a:t>0/4</a:t>
                      </a:r>
                      <a:endParaRPr lang="en-US" dirty="0"/>
                    </a:p>
                  </a:txBody>
                  <a:tcPr/>
                </a:tc>
                <a:tc>
                  <a:txBody>
                    <a:bodyPr/>
                    <a:lstStyle/>
                    <a:p>
                      <a:r>
                        <a:rPr lang="it-IT" dirty="0"/>
                        <a:t>4/4</a:t>
                      </a:r>
                      <a:endParaRPr lang="en-US" dirty="0"/>
                    </a:p>
                  </a:txBody>
                  <a:tcPr/>
                </a:tc>
                <a:tc>
                  <a:txBody>
                    <a:bodyPr/>
                    <a:lstStyle/>
                    <a:p>
                      <a:r>
                        <a:rPr lang="it-IT" dirty="0"/>
                        <a:t>0/4</a:t>
                      </a:r>
                      <a:endParaRPr lang="en-US" dirty="0"/>
                    </a:p>
                  </a:txBody>
                  <a:tcPr/>
                </a:tc>
                <a:extLst>
                  <a:ext uri="{0D108BD9-81ED-4DB2-BD59-A6C34878D82A}">
                    <a16:rowId xmlns:a16="http://schemas.microsoft.com/office/drawing/2014/main" val="671039668"/>
                  </a:ext>
                </a:extLst>
              </a:tr>
            </a:tbl>
          </a:graphicData>
        </a:graphic>
      </p:graphicFrame>
      <p:graphicFrame>
        <p:nvGraphicFramePr>
          <p:cNvPr id="12" name="Content Placeholder 7" descr="chart">
            <a:extLst>
              <a:ext uri="{FF2B5EF4-FFF2-40B4-BE49-F238E27FC236}">
                <a16:creationId xmlns:a16="http://schemas.microsoft.com/office/drawing/2014/main" id="{8D99F44D-359D-B2AC-736B-C1C39CA2B246}"/>
              </a:ext>
            </a:extLst>
          </p:cNvPr>
          <p:cNvGraphicFramePr>
            <a:graphicFrameLocks/>
          </p:cNvGraphicFramePr>
          <p:nvPr>
            <p:extLst>
              <p:ext uri="{D42A27DB-BD31-4B8C-83A1-F6EECF244321}">
                <p14:modId xmlns:p14="http://schemas.microsoft.com/office/powerpoint/2010/main" val="627580184"/>
              </p:ext>
            </p:extLst>
          </p:nvPr>
        </p:nvGraphicFramePr>
        <p:xfrm>
          <a:off x="5171736" y="3157870"/>
          <a:ext cx="3437478" cy="205049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9762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Bibliography</a:t>
            </a: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C966986-C363-44C2-B542-397DC74EFFEE}"/>
              </a:ext>
            </a:extLst>
          </p:cNvPr>
          <p:cNvSpPr txBox="1"/>
          <p:nvPr/>
        </p:nvSpPr>
        <p:spPr>
          <a:xfrm>
            <a:off x="479128" y="2132884"/>
            <a:ext cx="7886701" cy="3693319"/>
          </a:xfrm>
          <a:prstGeom prst="rect">
            <a:avLst/>
          </a:prstGeom>
          <a:noFill/>
        </p:spPr>
        <p:txBody>
          <a:bodyPr wrap="square">
            <a:spAutoFit/>
          </a:bodyPr>
          <a:lstStyle/>
          <a:p>
            <a:r>
              <a:rPr lang="en-US" dirty="0"/>
              <a:t>Approach 1. A PCA-based Similarity Measure for Multivariate Time</a:t>
            </a:r>
          </a:p>
          <a:p>
            <a:r>
              <a:rPr lang="en-US" dirty="0"/>
              <a:t>Series by Yang and </a:t>
            </a:r>
            <a:r>
              <a:rPr lang="en-US" dirty="0" err="1"/>
              <a:t>Shahabi</a:t>
            </a:r>
            <a:r>
              <a:rPr lang="en-US" dirty="0"/>
              <a:t>, 2004</a:t>
            </a:r>
          </a:p>
          <a:p>
            <a:endParaRPr lang="it-IT" dirty="0"/>
          </a:p>
          <a:p>
            <a:r>
              <a:rPr lang="it-IT" dirty="0" err="1"/>
              <a:t>Approach</a:t>
            </a:r>
            <a:r>
              <a:rPr lang="it-IT" dirty="0"/>
              <a:t> 2. Multivariate time </a:t>
            </a:r>
            <a:r>
              <a:rPr lang="it-IT" dirty="0" err="1"/>
              <a:t>series</a:t>
            </a:r>
            <a:r>
              <a:rPr lang="it-IT" dirty="0"/>
              <a:t> </a:t>
            </a:r>
            <a:r>
              <a:rPr lang="it-IT" dirty="0" err="1"/>
              <a:t>classification</a:t>
            </a:r>
            <a:r>
              <a:rPr lang="it-IT" dirty="0"/>
              <a:t> </a:t>
            </a:r>
            <a:r>
              <a:rPr lang="it-IT" dirty="0" err="1"/>
              <a:t>using</a:t>
            </a:r>
            <a:r>
              <a:rPr lang="it-IT" dirty="0"/>
              <a:t> kernel </a:t>
            </a:r>
            <a:r>
              <a:rPr lang="it-IT" dirty="0" err="1"/>
              <a:t>matrix</a:t>
            </a:r>
            <a:r>
              <a:rPr lang="it-IT" dirty="0"/>
              <a:t> by </a:t>
            </a:r>
            <a:r>
              <a:rPr lang="it-IT" dirty="0" err="1"/>
              <a:t>Jiancheng</a:t>
            </a:r>
            <a:r>
              <a:rPr lang="it-IT" dirty="0"/>
              <a:t> Sun, </a:t>
            </a:r>
            <a:r>
              <a:rPr lang="it-IT" dirty="0" err="1"/>
              <a:t>Huimin</a:t>
            </a:r>
            <a:r>
              <a:rPr lang="it-IT" dirty="0"/>
              <a:t> Niu, 2022</a:t>
            </a:r>
          </a:p>
          <a:p>
            <a:endParaRPr lang="it-IT" dirty="0"/>
          </a:p>
          <a:p>
            <a:r>
              <a:rPr lang="it-IT" dirty="0" err="1"/>
              <a:t>Approach</a:t>
            </a:r>
            <a:r>
              <a:rPr lang="it-IT" dirty="0"/>
              <a:t> 3. </a:t>
            </a:r>
            <a:r>
              <a:rPr lang="en-US" b="0" i="0" dirty="0">
                <a:solidFill>
                  <a:srgbClr val="212121"/>
                </a:solidFill>
                <a:effectLst/>
                <a:latin typeface="Helvetica" panose="020B0604020202020204" pitchFamily="34" charset="0"/>
              </a:rPr>
              <a:t>"USING THE FISHER KERNEL METHOD FOR WEB AUDIO CLASSIFICATION" by Pedro J. Moreno and Ryan Rifkin, 2000</a:t>
            </a:r>
          </a:p>
          <a:p>
            <a:endParaRPr lang="en-US" dirty="0">
              <a:solidFill>
                <a:srgbClr val="212121"/>
              </a:solidFill>
              <a:latin typeface="Helvetica" panose="020B0604020202020204" pitchFamily="34" charset="0"/>
            </a:endParaRPr>
          </a:p>
          <a:p>
            <a:r>
              <a:rPr lang="en-US" b="0" i="0" dirty="0">
                <a:solidFill>
                  <a:srgbClr val="212121"/>
                </a:solidFill>
                <a:effectLst/>
                <a:latin typeface="Helvetica" panose="020B0604020202020204" pitchFamily="34" charset="0"/>
              </a:rPr>
              <a:t>Kernel Methods for Time Series Classification and Regression by </a:t>
            </a:r>
            <a:r>
              <a:rPr lang="en-US" b="0" i="0" dirty="0" err="1">
                <a:solidFill>
                  <a:srgbClr val="212121"/>
                </a:solidFill>
                <a:effectLst/>
                <a:latin typeface="Helvetica" panose="020B0604020202020204" pitchFamily="34" charset="0"/>
              </a:rPr>
              <a:t>Mourtadha</a:t>
            </a:r>
            <a:r>
              <a:rPr lang="en-US" b="0" i="0" dirty="0">
                <a:solidFill>
                  <a:srgbClr val="212121"/>
                </a:solidFill>
                <a:effectLst/>
                <a:latin typeface="Helvetica" panose="020B0604020202020204" pitchFamily="34" charset="0"/>
              </a:rPr>
              <a:t> Badiane et al. </a:t>
            </a:r>
          </a:p>
          <a:p>
            <a:endParaRPr lang="en-US" dirty="0">
              <a:solidFill>
                <a:srgbClr val="212121"/>
              </a:solidFill>
              <a:latin typeface="Helvetica" panose="020B0604020202020204" pitchFamily="34" charset="0"/>
            </a:endParaRPr>
          </a:p>
          <a:p>
            <a:r>
              <a:rPr lang="en-US" b="0" i="0" dirty="0">
                <a:solidFill>
                  <a:srgbClr val="212121"/>
                </a:solidFill>
                <a:effectLst/>
                <a:latin typeface="Helvetica" panose="020B0604020202020204" pitchFamily="34" charset="0"/>
              </a:rPr>
              <a:t>Video lectures of Julien </a:t>
            </a:r>
            <a:r>
              <a:rPr lang="en-US" b="0" i="0" dirty="0" err="1">
                <a:solidFill>
                  <a:srgbClr val="212121"/>
                </a:solidFill>
                <a:effectLst/>
                <a:latin typeface="Helvetica" panose="020B0604020202020204" pitchFamily="34" charset="0"/>
              </a:rPr>
              <a:t>Maira</a:t>
            </a:r>
            <a:r>
              <a:rPr lang="en-US" dirty="0" err="1">
                <a:solidFill>
                  <a:srgbClr val="212121"/>
                </a:solidFill>
                <a:latin typeface="Helvetica" panose="020B0604020202020204" pitchFamily="34" charset="0"/>
              </a:rPr>
              <a:t>l</a:t>
            </a:r>
            <a:r>
              <a:rPr lang="en-US" dirty="0">
                <a:solidFill>
                  <a:srgbClr val="212121"/>
                </a:solidFill>
                <a:latin typeface="Helvetica" panose="020B0604020202020204" pitchFamily="34" charset="0"/>
              </a:rPr>
              <a:t> and collaborators.</a:t>
            </a:r>
            <a:endParaRPr lang="it-IT" dirty="0"/>
          </a:p>
        </p:txBody>
      </p:sp>
      <p:sp>
        <p:nvSpPr>
          <p:cNvPr id="4" name="Slide Number Placeholder 3">
            <a:extLst>
              <a:ext uri="{FF2B5EF4-FFF2-40B4-BE49-F238E27FC236}">
                <a16:creationId xmlns:a16="http://schemas.microsoft.com/office/drawing/2014/main" id="{B7AD641F-DB35-67B8-840B-BB222D11DF02}"/>
              </a:ext>
            </a:extLst>
          </p:cNvPr>
          <p:cNvSpPr>
            <a:spLocks noGrp="1"/>
          </p:cNvSpPr>
          <p:nvPr>
            <p:ph type="sldNum" sz="quarter" idx="12"/>
          </p:nvPr>
        </p:nvSpPr>
        <p:spPr>
          <a:xfrm>
            <a:off x="6457950" y="6274022"/>
            <a:ext cx="2057400" cy="365125"/>
          </a:xfrm>
        </p:spPr>
        <p:txBody>
          <a:bodyPr/>
          <a:lstStyle/>
          <a:p>
            <a:fld id="{6D95C3B8-DC8E-EE44-94F4-FFF78C5FC39C}" type="slidenum">
              <a:rPr lang="it-IT" smtClean="0"/>
              <a:t>11</a:t>
            </a:fld>
            <a:endParaRPr lang="it-IT"/>
          </a:p>
        </p:txBody>
      </p:sp>
    </p:spTree>
    <p:extLst>
      <p:ext uri="{BB962C8B-B14F-4D97-AF65-F5344CB8AC3E}">
        <p14:creationId xmlns:p14="http://schemas.microsoft.com/office/powerpoint/2010/main" val="313149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531709" y="3282538"/>
            <a:ext cx="8080582" cy="487792"/>
          </a:xfrm>
        </p:spPr>
        <p:txBody>
          <a:bodyPr>
            <a:noAutofit/>
          </a:bodyPr>
          <a:lstStyle/>
          <a:p>
            <a:r>
              <a:rPr lang="en-US" sz="2800" dirty="0">
                <a:solidFill>
                  <a:schemeClr val="tx2">
                    <a:lumMod val="50000"/>
                  </a:schemeClr>
                </a:solidFill>
              </a:rPr>
              <a:t>Thank you for the attention!</a:t>
            </a: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C966986-C363-44C2-B542-397DC74EFFEE}"/>
              </a:ext>
            </a:extLst>
          </p:cNvPr>
          <p:cNvSpPr txBox="1"/>
          <p:nvPr/>
        </p:nvSpPr>
        <p:spPr>
          <a:xfrm>
            <a:off x="479129" y="2012454"/>
            <a:ext cx="7886701" cy="923330"/>
          </a:xfrm>
          <a:prstGeom prst="rect">
            <a:avLst/>
          </a:prstGeom>
          <a:noFill/>
        </p:spPr>
        <p:txBody>
          <a:bodyPr wrap="square">
            <a:spAutoFit/>
          </a:bodyPr>
          <a:lstStyle/>
          <a:p>
            <a:endParaRPr lang="it-IT" dirty="0"/>
          </a:p>
          <a:p>
            <a:endParaRPr lang="it-IT" dirty="0"/>
          </a:p>
          <a:p>
            <a:endParaRPr lang="en-US" dirty="0"/>
          </a:p>
        </p:txBody>
      </p:sp>
      <p:sp>
        <p:nvSpPr>
          <p:cNvPr id="12" name="Slide Number Placeholder 11">
            <a:extLst>
              <a:ext uri="{FF2B5EF4-FFF2-40B4-BE49-F238E27FC236}">
                <a16:creationId xmlns:a16="http://schemas.microsoft.com/office/drawing/2014/main" id="{837F3B9F-CBD0-9175-50F7-B8E57CDD8883}"/>
              </a:ext>
            </a:extLst>
          </p:cNvPr>
          <p:cNvSpPr>
            <a:spLocks noGrp="1"/>
          </p:cNvSpPr>
          <p:nvPr>
            <p:ph type="sldNum" sz="quarter" idx="12"/>
          </p:nvPr>
        </p:nvSpPr>
        <p:spPr>
          <a:xfrm>
            <a:off x="6457950" y="6262429"/>
            <a:ext cx="2057400" cy="365125"/>
          </a:xfrm>
        </p:spPr>
        <p:txBody>
          <a:bodyPr/>
          <a:lstStyle/>
          <a:p>
            <a:fld id="{6D95C3B8-DC8E-EE44-94F4-FFF78C5FC39C}" type="slidenum">
              <a:rPr lang="it-IT" smtClean="0"/>
              <a:t>12</a:t>
            </a:fld>
            <a:endParaRPr lang="it-IT" dirty="0"/>
          </a:p>
        </p:txBody>
      </p:sp>
    </p:spTree>
    <p:extLst>
      <p:ext uri="{BB962C8B-B14F-4D97-AF65-F5344CB8AC3E}">
        <p14:creationId xmlns:p14="http://schemas.microsoft.com/office/powerpoint/2010/main" val="64566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7886700" cy="487792"/>
          </a:xfrm>
        </p:spPr>
        <p:txBody>
          <a:bodyPr>
            <a:noAutofit/>
          </a:bodyPr>
          <a:lstStyle/>
          <a:p>
            <a:r>
              <a:rPr lang="it-IT" sz="2800" dirty="0" err="1">
                <a:latin typeface="Calibri Light" panose="020F0302020204030204" pitchFamily="34" charset="0"/>
                <a:ea typeface="Open Sans" panose="020B0606030504020204" pitchFamily="34" charset="0"/>
                <a:cs typeface="Calibri Light" panose="020F0302020204030204" pitchFamily="34" charset="0"/>
              </a:rPr>
              <a:t>Introduction</a:t>
            </a:r>
            <a:endParaRPr lang="it-IT" sz="2800" dirty="0">
              <a:latin typeface="Calibri Light" panose="020F0302020204030204" pitchFamily="34" charset="0"/>
              <a:ea typeface="Open Sans" panose="020B0606030504020204" pitchFamily="34" charset="0"/>
              <a:cs typeface="Calibri Light" panose="020F0302020204030204" pitchFamily="34" charset="0"/>
            </a:endParaRP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2419758"/>
            <a:ext cx="8373469" cy="2721650"/>
          </a:xfrm>
        </p:spPr>
        <p:txBody>
          <a:bodyPr>
            <a:normAutofit fontScale="92500" lnSpcReduction="20000"/>
          </a:bodyPr>
          <a:lstStyle/>
          <a:p>
            <a:pPr algn="r"/>
            <a:r>
              <a:rPr lang="en-US" sz="2400" dirty="0">
                <a:solidFill>
                  <a:schemeClr val="bg1"/>
                </a:solidFill>
              </a:rPr>
              <a:t>Dataset</a:t>
            </a:r>
          </a:p>
          <a:p>
            <a:r>
              <a:rPr lang="en-US" sz="1800" dirty="0"/>
              <a:t>Unstructured data such as graphs, time-series, networks require specific systems to be modelled, if not summarized by expert’s feature vectors.</a:t>
            </a:r>
          </a:p>
          <a:p>
            <a:r>
              <a:rPr lang="en-US" sz="1800" dirty="0"/>
              <a:t>One technology that enables this are kernels, i.e. projecting the input into a space, where classification/regression can be performed, indirectly modelling raw data.</a:t>
            </a:r>
          </a:p>
          <a:p>
            <a:r>
              <a:rPr lang="en-US" sz="1800" b="0" i="0" dirty="0">
                <a:solidFill>
                  <a:srgbClr val="000000"/>
                </a:solidFill>
                <a:effectLst/>
              </a:rPr>
              <a:t>In this work approaches to Multi-variate Time-series  Classification(MTS) with template-extraction are presented. MTS can usually be viewed as consisting of multiple </a:t>
            </a:r>
            <a:r>
              <a:rPr lang="en-US" sz="1800" dirty="0">
                <a:solidFill>
                  <a:srgbClr val="000000"/>
                </a:solidFill>
              </a:rPr>
              <a:t>U</a:t>
            </a:r>
            <a:r>
              <a:rPr lang="en-US" sz="1800" b="0" i="0" dirty="0">
                <a:solidFill>
                  <a:srgbClr val="000000"/>
                </a:solidFill>
                <a:effectLst/>
              </a:rPr>
              <a:t>ni-variate </a:t>
            </a:r>
            <a:r>
              <a:rPr lang="en-US" sz="1800" dirty="0">
                <a:solidFill>
                  <a:srgbClr val="000000"/>
                </a:solidFill>
              </a:rPr>
              <a:t>T</a:t>
            </a:r>
            <a:r>
              <a:rPr lang="en-US" sz="1800" b="0" i="0" dirty="0">
                <a:solidFill>
                  <a:srgbClr val="000000"/>
                </a:solidFill>
                <a:effectLst/>
              </a:rPr>
              <a:t>ime-series (UTS)</a:t>
            </a:r>
            <a:endParaRPr lang="en-US" sz="2400" dirty="0"/>
          </a:p>
          <a:p>
            <a:pPr marL="0" indent="0">
              <a:buNone/>
            </a:pPr>
            <a:br>
              <a:rPr lang="it-IT" sz="24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rPr>
            </a:br>
            <a:endParaRPr lang="it-IT" sz="24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2"/>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2">
            <a:extLst>
              <a:ext uri="{FF2B5EF4-FFF2-40B4-BE49-F238E27FC236}">
                <a16:creationId xmlns:a16="http://schemas.microsoft.com/office/drawing/2014/main" id="{7C4FF5D7-AAE4-DEBB-4F38-427C80F3AEBE}"/>
              </a:ext>
            </a:extLst>
          </p:cNvPr>
          <p:cNvSpPr>
            <a:spLocks noGrp="1"/>
          </p:cNvSpPr>
          <p:nvPr>
            <p:ph type="sldNum" sz="quarter" idx="12"/>
          </p:nvPr>
        </p:nvSpPr>
        <p:spPr>
          <a:xfrm>
            <a:off x="6457950" y="6257241"/>
            <a:ext cx="2057400" cy="365125"/>
          </a:xfrm>
        </p:spPr>
        <p:txBody>
          <a:bodyPr/>
          <a:lstStyle/>
          <a:p>
            <a:fld id="{6D95C3B8-DC8E-EE44-94F4-FFF78C5FC39C}" type="slidenum">
              <a:rPr lang="it-IT" smtClean="0"/>
              <a:t>2</a:t>
            </a:fld>
            <a:endParaRPr lang="it-IT" dirty="0"/>
          </a:p>
        </p:txBody>
      </p:sp>
    </p:spTree>
    <p:extLst>
      <p:ext uri="{BB962C8B-B14F-4D97-AF65-F5344CB8AC3E}">
        <p14:creationId xmlns:p14="http://schemas.microsoft.com/office/powerpoint/2010/main" val="353150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7886700" cy="487792"/>
          </a:xfrm>
        </p:spPr>
        <p:txBody>
          <a:bodyPr>
            <a:noAutofit/>
          </a:bodyPr>
          <a:lstStyle/>
          <a:p>
            <a:r>
              <a:rPr lang="it-IT" sz="2800" dirty="0">
                <a:latin typeface="Calibri Light" panose="020F0302020204030204" pitchFamily="34" charset="0"/>
                <a:ea typeface="Open Sans" panose="020B0606030504020204" pitchFamily="34" charset="0"/>
                <a:cs typeface="Calibri Light" panose="020F0302020204030204" pitchFamily="34" charset="0"/>
              </a:rPr>
              <a:t>Agenda</a:t>
            </a: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algn="r"/>
            <a:r>
              <a:rPr lang="en-US" sz="2400" dirty="0">
                <a:solidFill>
                  <a:schemeClr val="bg1"/>
                </a:solidFill>
              </a:rPr>
              <a:t>Dataset</a:t>
            </a:r>
          </a:p>
          <a:p>
            <a:r>
              <a:rPr lang="en-US" sz="2400" dirty="0">
                <a:solidFill>
                  <a:schemeClr val="tx2">
                    <a:lumMod val="50000"/>
                  </a:schemeClr>
                </a:solidFill>
              </a:rPr>
              <a:t>Overview of methods from research</a:t>
            </a:r>
          </a:p>
          <a:p>
            <a:r>
              <a:rPr lang="en-US" sz="2400" dirty="0">
                <a:solidFill>
                  <a:schemeClr val="tx2">
                    <a:lumMod val="50000"/>
                  </a:schemeClr>
                </a:solidFill>
              </a:rPr>
              <a:t>Approach 1. Extended </a:t>
            </a:r>
            <a:r>
              <a:rPr lang="en-US" sz="2400" dirty="0" err="1">
                <a:solidFill>
                  <a:schemeClr val="tx2">
                    <a:lumMod val="50000"/>
                  </a:schemeClr>
                </a:solidFill>
              </a:rPr>
              <a:t>Frobenius</a:t>
            </a:r>
            <a:r>
              <a:rPr lang="en-US" sz="2400" dirty="0">
                <a:solidFill>
                  <a:schemeClr val="tx2">
                    <a:lumMod val="50000"/>
                  </a:schemeClr>
                </a:solidFill>
              </a:rPr>
              <a:t> norm as Gram matrix</a:t>
            </a:r>
          </a:p>
          <a:p>
            <a:r>
              <a:rPr lang="en-US" sz="2400" dirty="0">
                <a:solidFill>
                  <a:schemeClr val="tx2">
                    <a:lumMod val="50000"/>
                  </a:schemeClr>
                </a:solidFill>
              </a:rPr>
              <a:t>Approach 2. Feature vector derived from Gram matrix</a:t>
            </a:r>
          </a:p>
          <a:p>
            <a:r>
              <a:rPr lang="en-US" sz="2400" dirty="0">
                <a:solidFill>
                  <a:schemeClr val="tx2">
                    <a:lumMod val="50000"/>
                  </a:schemeClr>
                </a:solidFill>
              </a:rPr>
              <a:t>Approach 3. Fisher Kernel as Gram Matrix</a:t>
            </a:r>
          </a:p>
          <a:p>
            <a:r>
              <a:rPr lang="en-US" sz="2400" dirty="0">
                <a:solidFill>
                  <a:schemeClr val="tx2">
                    <a:lumMod val="50000"/>
                  </a:schemeClr>
                </a:solidFill>
              </a:rPr>
              <a:t>Results</a:t>
            </a:r>
          </a:p>
          <a:p>
            <a:pPr marL="0" indent="0">
              <a:buNone/>
            </a:pPr>
            <a:br>
              <a:rPr lang="it-IT" sz="24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rPr>
            </a:br>
            <a:endParaRPr lang="it-IT" sz="2400" dirty="0">
              <a:solidFill>
                <a:schemeClr val="tx2">
                  <a:lumMod val="50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2"/>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2">
            <a:extLst>
              <a:ext uri="{FF2B5EF4-FFF2-40B4-BE49-F238E27FC236}">
                <a16:creationId xmlns:a16="http://schemas.microsoft.com/office/drawing/2014/main" id="{1990605E-E9DE-0EA6-D75D-AD16F544CAD7}"/>
              </a:ext>
            </a:extLst>
          </p:cNvPr>
          <p:cNvSpPr>
            <a:spLocks noGrp="1"/>
          </p:cNvSpPr>
          <p:nvPr>
            <p:ph type="sldNum" sz="quarter" idx="12"/>
          </p:nvPr>
        </p:nvSpPr>
        <p:spPr>
          <a:xfrm>
            <a:off x="6457950" y="6286773"/>
            <a:ext cx="2057400" cy="365125"/>
          </a:xfrm>
        </p:spPr>
        <p:txBody>
          <a:bodyPr/>
          <a:lstStyle/>
          <a:p>
            <a:fld id="{6D95C3B8-DC8E-EE44-94F4-FFF78C5FC39C}" type="slidenum">
              <a:rPr lang="it-IT" smtClean="0"/>
              <a:t>3</a:t>
            </a:fld>
            <a:endParaRPr lang="it-IT" dirty="0"/>
          </a:p>
        </p:txBody>
      </p:sp>
    </p:spTree>
    <p:extLst>
      <p:ext uri="{BB962C8B-B14F-4D97-AF65-F5344CB8AC3E}">
        <p14:creationId xmlns:p14="http://schemas.microsoft.com/office/powerpoint/2010/main" val="369184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7886700" cy="487792"/>
          </a:xfrm>
        </p:spPr>
        <p:txBody>
          <a:bodyPr>
            <a:noAutofit/>
          </a:bodyPr>
          <a:lstStyle/>
          <a:p>
            <a:r>
              <a:rPr lang="en-US" sz="2800" dirty="0">
                <a:solidFill>
                  <a:schemeClr val="tx2">
                    <a:lumMod val="50000"/>
                  </a:schemeClr>
                </a:solidFill>
              </a:rPr>
              <a:t>Overview of methods from research</a:t>
            </a:r>
            <a:endParaRPr lang="it-IT" sz="2800" dirty="0">
              <a:latin typeface="Calibri" panose="020F0502020204030204" pitchFamily="34" charset="0"/>
              <a:ea typeface="Open Sans" panose="020B060603050402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fontScale="92500" lnSpcReduction="10000"/>
          </a:bodyPr>
          <a:lstStyle/>
          <a:p>
            <a:pPr marL="457200" indent="-457200">
              <a:buAutoNum type="arabicPeriod"/>
            </a:pPr>
            <a:r>
              <a:rPr lang="it-IT" dirty="0"/>
              <a:t>Linear Time </a:t>
            </a:r>
            <a:r>
              <a:rPr lang="it-IT" dirty="0" err="1"/>
              <a:t>Warping</a:t>
            </a:r>
            <a:r>
              <a:rPr lang="it-IT" dirty="0"/>
              <a:t> Kernel - LTW</a:t>
            </a:r>
          </a:p>
          <a:p>
            <a:pPr marL="457200" indent="-457200">
              <a:buAutoNum type="arabicPeriod"/>
            </a:pPr>
            <a:r>
              <a:rPr lang="it-IT" dirty="0"/>
              <a:t>Dynamic Time </a:t>
            </a:r>
            <a:r>
              <a:rPr lang="it-IT" dirty="0" err="1"/>
              <a:t>Warping</a:t>
            </a:r>
            <a:r>
              <a:rPr lang="it-IT" dirty="0"/>
              <a:t> Kernel - DTW</a:t>
            </a:r>
          </a:p>
          <a:p>
            <a:pPr marL="457200" indent="-457200">
              <a:buAutoNum type="arabicPeriod"/>
            </a:pPr>
            <a:r>
              <a:rPr lang="it-IT" dirty="0"/>
              <a:t>SAX Kernels</a:t>
            </a:r>
          </a:p>
          <a:p>
            <a:pPr marL="457200" indent="-457200">
              <a:buAutoNum type="arabicPeriod"/>
            </a:pPr>
            <a:r>
              <a:rPr lang="it-IT" dirty="0"/>
              <a:t>Global </a:t>
            </a:r>
            <a:r>
              <a:rPr lang="it-IT" dirty="0" err="1"/>
              <a:t>Alignment</a:t>
            </a:r>
            <a:r>
              <a:rPr lang="it-IT" dirty="0"/>
              <a:t> Kernel -GA</a:t>
            </a:r>
          </a:p>
          <a:p>
            <a:pPr marL="685800" lvl="1" indent="-457200">
              <a:buAutoNum type="arabicPeriod"/>
            </a:pPr>
            <a:r>
              <a:rPr lang="it-IT" dirty="0"/>
              <a:t>Better than above, but for long </a:t>
            </a:r>
            <a:r>
              <a:rPr lang="it-IT" dirty="0" err="1"/>
              <a:t>series</a:t>
            </a:r>
            <a:r>
              <a:rPr lang="it-IT" dirty="0"/>
              <a:t> better the LTW</a:t>
            </a:r>
          </a:p>
          <a:p>
            <a:pPr marL="457200" indent="-457200">
              <a:buAutoNum type="arabicPeriod"/>
            </a:pPr>
            <a:r>
              <a:rPr lang="it-IT" dirty="0"/>
              <a:t>Fisher Kernels (</a:t>
            </a:r>
            <a:r>
              <a:rPr lang="it-IT" i="1" dirty="0" err="1"/>
              <a:t>Approach</a:t>
            </a:r>
            <a:r>
              <a:rPr lang="it-IT" i="1" dirty="0"/>
              <a:t> 3.)</a:t>
            </a:r>
          </a:p>
          <a:p>
            <a:pPr marL="457200" indent="-457200">
              <a:buAutoNum type="arabicPeriod"/>
            </a:pPr>
            <a:r>
              <a:rPr lang="it-IT" dirty="0"/>
              <a:t>Extended </a:t>
            </a:r>
            <a:r>
              <a:rPr lang="it-IT" dirty="0" err="1"/>
              <a:t>Frobenius</a:t>
            </a:r>
            <a:r>
              <a:rPr lang="it-IT" dirty="0"/>
              <a:t> </a:t>
            </a:r>
            <a:r>
              <a:rPr lang="it-IT" dirty="0" err="1"/>
              <a:t>norm</a:t>
            </a:r>
            <a:r>
              <a:rPr lang="it-IT" dirty="0"/>
              <a:t> – </a:t>
            </a:r>
            <a:r>
              <a:rPr lang="it-IT" dirty="0" err="1"/>
              <a:t>Keros</a:t>
            </a:r>
            <a:r>
              <a:rPr lang="it-IT" dirty="0"/>
              <a:t> (</a:t>
            </a:r>
            <a:r>
              <a:rPr lang="it-IT" i="1" dirty="0" err="1"/>
              <a:t>Approach</a:t>
            </a:r>
            <a:r>
              <a:rPr lang="it-IT" i="1" dirty="0"/>
              <a:t> 1.)</a:t>
            </a:r>
          </a:p>
          <a:p>
            <a:pPr marL="457200" indent="-457200">
              <a:buAutoNum type="arabicPeriod"/>
            </a:pPr>
            <a:endParaRPr lang="it-IT" dirty="0"/>
          </a:p>
          <a:p>
            <a:pPr marL="457200" indent="-457200">
              <a:buAutoNum type="arabicPeriod"/>
            </a:pPr>
            <a:r>
              <a:rPr lang="it-IT" dirty="0"/>
              <a:t>Feature vector with Kernel + </a:t>
            </a:r>
            <a:r>
              <a:rPr lang="it-IT" dirty="0" err="1"/>
              <a:t>Manifold</a:t>
            </a:r>
            <a:r>
              <a:rPr lang="it-IT" dirty="0"/>
              <a:t> (</a:t>
            </a:r>
            <a:r>
              <a:rPr lang="it-IT" i="1" dirty="0" err="1"/>
              <a:t>Approach</a:t>
            </a:r>
            <a:r>
              <a:rPr lang="it-IT" i="1" dirty="0"/>
              <a:t> 2.)</a:t>
            </a:r>
            <a:endParaRPr lang="en-US" i="1" dirty="0"/>
          </a:p>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2"/>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2">
            <a:extLst>
              <a:ext uri="{FF2B5EF4-FFF2-40B4-BE49-F238E27FC236}">
                <a16:creationId xmlns:a16="http://schemas.microsoft.com/office/drawing/2014/main" id="{20C7A8DC-BBCE-D6CB-6F20-EFE7D8EBC974}"/>
              </a:ext>
            </a:extLst>
          </p:cNvPr>
          <p:cNvSpPr>
            <a:spLocks noGrp="1"/>
          </p:cNvSpPr>
          <p:nvPr>
            <p:ph type="sldNum" sz="quarter" idx="12"/>
          </p:nvPr>
        </p:nvSpPr>
        <p:spPr>
          <a:xfrm>
            <a:off x="6457950" y="6263033"/>
            <a:ext cx="2057400" cy="365125"/>
          </a:xfrm>
        </p:spPr>
        <p:txBody>
          <a:bodyPr/>
          <a:lstStyle/>
          <a:p>
            <a:fld id="{6D95C3B8-DC8E-EE44-94F4-FFF78C5FC39C}" type="slidenum">
              <a:rPr lang="it-IT" smtClean="0"/>
              <a:t>4</a:t>
            </a:fld>
            <a:endParaRPr lang="it-IT"/>
          </a:p>
        </p:txBody>
      </p:sp>
    </p:spTree>
    <p:extLst>
      <p:ext uri="{BB962C8B-B14F-4D97-AF65-F5344CB8AC3E}">
        <p14:creationId xmlns:p14="http://schemas.microsoft.com/office/powerpoint/2010/main" val="309736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Approach 1. Extended </a:t>
            </a:r>
            <a:r>
              <a:rPr lang="en-US" sz="2800" dirty="0" err="1">
                <a:solidFill>
                  <a:schemeClr val="tx2">
                    <a:lumMod val="50000"/>
                  </a:schemeClr>
                </a:solidFill>
              </a:rPr>
              <a:t>Frobenius</a:t>
            </a:r>
            <a:r>
              <a:rPr lang="en-US" sz="2800" dirty="0">
                <a:solidFill>
                  <a:schemeClr val="tx2">
                    <a:lumMod val="50000"/>
                  </a:schemeClr>
                </a:solidFill>
              </a:rPr>
              <a:t> norm as Gram matrix</a:t>
            </a:r>
            <a:endParaRPr lang="it-IT" sz="2800" dirty="0">
              <a:latin typeface="Calibri" panose="020F0502020204030204" pitchFamily="34" charset="0"/>
              <a:ea typeface="Open Sans" panose="020B060603050402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966986-C363-44C2-B542-397DC74EFFEE}"/>
                  </a:ext>
                </a:extLst>
              </p:cNvPr>
              <p:cNvSpPr txBox="1"/>
              <p:nvPr/>
            </p:nvSpPr>
            <p:spPr>
              <a:xfrm>
                <a:off x="479128" y="1950476"/>
                <a:ext cx="7886701" cy="4524315"/>
              </a:xfrm>
              <a:prstGeom prst="rect">
                <a:avLst/>
              </a:prstGeom>
              <a:noFill/>
            </p:spPr>
            <p:txBody>
              <a:bodyPr wrap="square">
                <a:spAutoFit/>
              </a:bodyPr>
              <a:lstStyle/>
              <a:p>
                <a:r>
                  <a:rPr lang="en-US" sz="1800" dirty="0">
                    <a:latin typeface="Calibri" panose="020F0502020204030204" pitchFamily="34" charset="0"/>
                    <a:ea typeface="Open Sans" panose="020B0606030504020204" pitchFamily="34" charset="0"/>
                    <a:cs typeface="Calibri" panose="020F0502020204030204" pitchFamily="34" charset="0"/>
                  </a:rPr>
                  <a:t>The Extended </a:t>
                </a:r>
                <a:r>
                  <a:rPr lang="en-US" sz="1800" dirty="0" err="1">
                    <a:latin typeface="Calibri" panose="020F0502020204030204" pitchFamily="34" charset="0"/>
                    <a:ea typeface="Open Sans" panose="020B0606030504020204" pitchFamily="34" charset="0"/>
                    <a:cs typeface="Calibri" panose="020F0502020204030204" pitchFamily="34" charset="0"/>
                  </a:rPr>
                  <a:t>Frobenius</a:t>
                </a:r>
                <a:r>
                  <a:rPr lang="en-US" sz="1800" dirty="0">
                    <a:latin typeface="Calibri" panose="020F0502020204030204" pitchFamily="34" charset="0"/>
                    <a:ea typeface="Open Sans" panose="020B0606030504020204" pitchFamily="34" charset="0"/>
                    <a:cs typeface="Calibri" panose="020F0502020204030204" pitchFamily="34" charset="0"/>
                  </a:rPr>
                  <a:t> norm (Eros) computes the similarity between two matrices using the principal components (PCs).</a:t>
                </a:r>
              </a:p>
              <a:p>
                <a:pPr marL="285750" indent="-285750">
                  <a:buFont typeface="Arial" panose="020B0604020202020204" pitchFamily="34" charset="0"/>
                  <a:buChar char="•"/>
                </a:pPr>
                <a:r>
                  <a:rPr lang="en-US" sz="1800" dirty="0">
                    <a:latin typeface="Calibri" panose="020F0502020204030204" pitchFamily="34" charset="0"/>
                    <a:ea typeface="Open Sans" panose="020B0606030504020204" pitchFamily="34" charset="0"/>
                    <a:cs typeface="Calibri" panose="020F0502020204030204" pitchFamily="34" charset="0"/>
                  </a:rPr>
                  <a:t>With PCs, directions where </a:t>
                </a:r>
                <a:r>
                  <a:rPr lang="en-US" dirty="0">
                    <a:latin typeface="Calibri" panose="020F0502020204030204" pitchFamily="34" charset="0"/>
                    <a:ea typeface="Open Sans" panose="020B0606030504020204" pitchFamily="34" charset="0"/>
                    <a:cs typeface="Calibri" panose="020F0502020204030204" pitchFamily="34" charset="0"/>
                  </a:rPr>
                  <a:t>orthogonal projections of data points are maximized are identified.</a:t>
                </a:r>
              </a:p>
              <a:p>
                <a:pPr marL="285750" indent="-285750">
                  <a:buFont typeface="Arial" panose="020B0604020202020204" pitchFamily="34" charset="0"/>
                  <a:buChar char="•"/>
                </a:pPr>
                <a:endParaRPr lang="en-US" dirty="0">
                  <a:latin typeface="Calibri" panose="020F0502020204030204" pitchFamily="34" charset="0"/>
                  <a:ea typeface="Open Sans" panose="020B0606030504020204" pitchFamily="34" charset="0"/>
                  <a:cs typeface="Calibri" panose="020F0502020204030204" pitchFamily="34" charset="0"/>
                </a:endParaRPr>
              </a:p>
              <a:p>
                <a:r>
                  <a:rPr lang="en-US" dirty="0">
                    <a:latin typeface="Calibri" panose="020F0502020204030204" pitchFamily="34" charset="0"/>
                    <a:ea typeface="Open Sans" panose="020B0606030504020204" pitchFamily="34" charset="0"/>
                    <a:cs typeface="Calibri" panose="020F0502020204030204" pitchFamily="34" charset="0"/>
                  </a:rPr>
                  <a:t>It has been asserted that the Gram matrix is symmetric positive definite.</a:t>
                </a:r>
              </a:p>
              <a:p>
                <a:endParaRPr lang="en-US" dirty="0"/>
              </a:p>
              <a:p>
                <a:endParaRPr lang="en-US" dirty="0"/>
              </a:p>
              <a:p>
                <a:r>
                  <a:rPr lang="en-US" dirty="0"/>
                  <a:t>Using the dual form of an SVM Classifier, we can use the similarity matrix </a:t>
                </a:r>
                <a14:m>
                  <m:oMath xmlns:m="http://schemas.openxmlformats.org/officeDocument/2006/math">
                    <m:r>
                      <a:rPr lang="en-US" i="1" dirty="0" smtClean="0">
                        <a:latin typeface="Cambria Math" panose="02040503050406030204" pitchFamily="18" charset="0"/>
                      </a:rPr>
                      <m:t>𝑁𝑥𝑁</m:t>
                    </m:r>
                  </m:oMath>
                </a14:m>
                <a:r>
                  <a:rPr lang="en-US" dirty="0"/>
                  <a:t>, where</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𝑁</m:t>
                    </m:r>
                    <m:r>
                      <a:rPr lang="en-US" i="1" dirty="0" smtClean="0">
                        <a:latin typeface="Cambria Math" panose="02040503050406030204" pitchFamily="18" charset="0"/>
                      </a:rPr>
                      <m:t> </m:t>
                    </m:r>
                  </m:oMath>
                </a14:m>
                <a:r>
                  <a:rPr lang="en-US" dirty="0"/>
                  <a:t>is the number of series, as the Gram matrix, i.e. kernel matrix in the decision function.</a:t>
                </a:r>
              </a:p>
              <a:p>
                <a:endParaRPr lang="en-US" dirty="0"/>
              </a:p>
              <a:p>
                <a:r>
                  <a:rPr lang="en-US" dirty="0"/>
                  <a:t>In inference, we use the support vectors to construct the Kernel with the new test point.</a:t>
                </a:r>
              </a:p>
              <a:p>
                <a:endParaRPr lang="en-US" dirty="0"/>
              </a:p>
              <a:p>
                <a:endParaRPr lang="en-US" dirty="0"/>
              </a:p>
            </p:txBody>
          </p:sp>
        </mc:Choice>
        <mc:Fallback>
          <p:sp>
            <p:nvSpPr>
              <p:cNvPr id="9" name="TextBox 8">
                <a:extLst>
                  <a:ext uri="{FF2B5EF4-FFF2-40B4-BE49-F238E27FC236}">
                    <a16:creationId xmlns:a16="http://schemas.microsoft.com/office/drawing/2014/main" id="{7C966986-C363-44C2-B542-397DC74EFFEE}"/>
                  </a:ext>
                </a:extLst>
              </p:cNvPr>
              <p:cNvSpPr txBox="1">
                <a:spLocks noRot="1" noChangeAspect="1" noMove="1" noResize="1" noEditPoints="1" noAdjustHandles="1" noChangeArrowheads="1" noChangeShapeType="1" noTextEdit="1"/>
              </p:cNvSpPr>
              <p:nvPr/>
            </p:nvSpPr>
            <p:spPr>
              <a:xfrm>
                <a:off x="479128" y="1950476"/>
                <a:ext cx="7886701" cy="4524315"/>
              </a:xfrm>
              <a:prstGeom prst="rect">
                <a:avLst/>
              </a:prstGeom>
              <a:blipFill>
                <a:blip r:embed="rId4"/>
                <a:stretch>
                  <a:fillRect l="-696" t="-809" r="-1237"/>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7BD2CFEF-AECB-D345-9BD2-04B685C94757}"/>
              </a:ext>
            </a:extLst>
          </p:cNvPr>
          <p:cNvSpPr>
            <a:spLocks noGrp="1"/>
          </p:cNvSpPr>
          <p:nvPr>
            <p:ph type="sldNum" sz="quarter" idx="12"/>
          </p:nvPr>
        </p:nvSpPr>
        <p:spPr>
          <a:xfrm>
            <a:off x="6457950" y="6280992"/>
            <a:ext cx="2057400" cy="365125"/>
          </a:xfrm>
        </p:spPr>
        <p:txBody>
          <a:bodyPr/>
          <a:lstStyle/>
          <a:p>
            <a:fld id="{6D95C3B8-DC8E-EE44-94F4-FFF78C5FC39C}" type="slidenum">
              <a:rPr lang="it-IT" smtClean="0"/>
              <a:t>5</a:t>
            </a:fld>
            <a:endParaRPr lang="it-IT" dirty="0"/>
          </a:p>
        </p:txBody>
      </p:sp>
    </p:spTree>
    <p:extLst>
      <p:ext uri="{BB962C8B-B14F-4D97-AF65-F5344CB8AC3E}">
        <p14:creationId xmlns:p14="http://schemas.microsoft.com/office/powerpoint/2010/main" val="301851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Approach 1. Extended </a:t>
            </a:r>
            <a:r>
              <a:rPr lang="en-US" sz="2800" dirty="0" err="1">
                <a:solidFill>
                  <a:schemeClr val="tx2">
                    <a:lumMod val="50000"/>
                  </a:schemeClr>
                </a:solidFill>
              </a:rPr>
              <a:t>Frobenius</a:t>
            </a:r>
            <a:r>
              <a:rPr lang="en-US" sz="2800" dirty="0">
                <a:solidFill>
                  <a:schemeClr val="tx2">
                    <a:lumMod val="50000"/>
                  </a:schemeClr>
                </a:solidFill>
              </a:rPr>
              <a:t> norm as Gram matrix</a:t>
            </a:r>
            <a:endParaRPr lang="it-IT" sz="2800" dirty="0">
              <a:latin typeface="Calibri" panose="020F0502020204030204" pitchFamily="34" charset="0"/>
              <a:ea typeface="Open Sans" panose="020B060603050402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966986-C363-44C2-B542-397DC74EFFEE}"/>
                  </a:ext>
                </a:extLst>
              </p:cNvPr>
              <p:cNvSpPr txBox="1"/>
              <p:nvPr/>
            </p:nvSpPr>
            <p:spPr>
              <a:xfrm>
                <a:off x="479128" y="1889281"/>
                <a:ext cx="7886701" cy="5068567"/>
              </a:xfrm>
              <a:prstGeom prst="rect">
                <a:avLst/>
              </a:prstGeom>
              <a:noFill/>
            </p:spPr>
            <p:txBody>
              <a:bodyPr wrap="square">
                <a:spAutoFit/>
              </a:bodyPr>
              <a:lstStyle/>
              <a:p>
                <a:r>
                  <a:rPr lang="en-US" dirty="0">
                    <a:latin typeface="Calibri" panose="020F0502020204030204" pitchFamily="34" charset="0"/>
                    <a:ea typeface="Open Sans" panose="020B0606030504020204" pitchFamily="34" charset="0"/>
                    <a:cs typeface="Calibri" panose="020F0502020204030204" pitchFamily="34" charset="0"/>
                  </a:rPr>
                  <a:t>Each cell of the Gram matrix, </a:t>
                </a:r>
                <a14:m>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𝐾</m:t>
                    </m:r>
                    <m:r>
                      <a:rPr lang="en-US"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𝑥</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𝑥</m:t>
                    </m:r>
                    <m:r>
                      <a:rPr lang="it-IT" b="0" i="1" dirty="0" smtClean="0">
                        <a:latin typeface="Cambria Math" panose="02040503050406030204" pitchFamily="18" charset="0"/>
                        <a:ea typeface="Open Sans" panose="020B0606030504020204" pitchFamily="34" charset="0"/>
                        <a:cs typeface="Calibri" panose="020F0502020204030204" pitchFamily="34" charset="0"/>
                      </a:rPr>
                      <m:t>′) </m:t>
                    </m:r>
                  </m:oMath>
                </a14:m>
                <a:r>
                  <a:rPr lang="en-US" dirty="0">
                    <a:latin typeface="Calibri" panose="020F0502020204030204" pitchFamily="34" charset="0"/>
                    <a:ea typeface="Open Sans" panose="020B0606030504020204" pitchFamily="34" charset="0"/>
                    <a:cs typeface="Calibri" panose="020F0502020204030204" pitchFamily="34" charset="0"/>
                  </a:rPr>
                  <a:t>is the Eros similarity for MTS series </a:t>
                </a:r>
                <a14:m>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𝐴</m:t>
                    </m:r>
                  </m:oMath>
                </a14:m>
                <a:r>
                  <a:rPr lang="en-US" dirty="0">
                    <a:latin typeface="Calibri" panose="020F0502020204030204" pitchFamily="34" charset="0"/>
                    <a:ea typeface="Open Sans" panose="020B0606030504020204" pitchFamily="34" charset="0"/>
                    <a:cs typeface="Calibri" panose="020F0502020204030204" pitchFamily="34" charset="0"/>
                  </a:rPr>
                  <a:t> and </a:t>
                </a:r>
                <a14:m>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𝐵</m:t>
                    </m:r>
                  </m:oMath>
                </a14:m>
                <a:r>
                  <a:rPr lang="en-US" dirty="0">
                    <a:latin typeface="Calibri" panose="020F0502020204030204" pitchFamily="34" charset="0"/>
                    <a:ea typeface="Open Sans" panose="020B0606030504020204" pitchFamily="34" charset="0"/>
                    <a:cs typeface="Calibri" panose="020F0502020204030204" pitchFamily="34" charset="0"/>
                  </a:rPr>
                  <a:t> with </a:t>
                </a:r>
                <a14:m>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𝑛</m:t>
                    </m:r>
                  </m:oMath>
                </a14:m>
                <a:r>
                  <a:rPr lang="en-US" dirty="0">
                    <a:latin typeface="Calibri" panose="020F0502020204030204" pitchFamily="34" charset="0"/>
                    <a:ea typeface="Open Sans" panose="020B0606030504020204" pitchFamily="34" charset="0"/>
                    <a:cs typeface="Calibri" panose="020F0502020204030204" pitchFamily="34" charset="0"/>
                  </a:rPr>
                  <a:t> sensors:</a:t>
                </a:r>
              </a:p>
              <a:p>
                <a:endParaRPr lang="en-US" sz="1800" dirty="0">
                  <a:latin typeface="Calibri" panose="020F0502020204030204" pitchFamily="34" charset="0"/>
                  <a:ea typeface="Open Sans" panose="020B060603050402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pl-PL" sz="1800" b="0" i="1" u="none" strike="noStrike" baseline="0" dirty="0" smtClean="0">
                          <a:latin typeface="Cambria Math" panose="02040503050406030204" pitchFamily="18" charset="0"/>
                        </a:rPr>
                        <m:t>𝐸𝑟𝑜𝑠</m:t>
                      </m:r>
                      <m:d>
                        <m:dPr>
                          <m:ctrlPr>
                            <a:rPr lang="pl-PL" sz="1800" b="0" i="1" u="none" strike="noStrike" baseline="0" dirty="0" smtClean="0">
                              <a:latin typeface="Cambria Math" panose="02040503050406030204" pitchFamily="18" charset="0"/>
                            </a:rPr>
                          </m:ctrlPr>
                        </m:dPr>
                        <m:e>
                          <m:sSub>
                            <m:sSubPr>
                              <m:ctrlPr>
                                <a:rPr lang="it-IT" sz="1800" b="0" i="1" u="none" strike="noStrike" baseline="0" dirty="0" smtClean="0">
                                  <a:latin typeface="Cambria Math" panose="02040503050406030204" pitchFamily="18" charset="0"/>
                                </a:rPr>
                              </m:ctrlPr>
                            </m:sSubPr>
                            <m:e>
                              <m:r>
                                <a:rPr lang="it-IT" sz="1800" b="0" i="1" u="none" strike="noStrike" baseline="0" dirty="0" smtClean="0">
                                  <a:latin typeface="Cambria Math" panose="02040503050406030204" pitchFamily="18" charset="0"/>
                                </a:rPr>
                                <m:t>𝑉</m:t>
                              </m:r>
                            </m:e>
                            <m:sub>
                              <m:r>
                                <a:rPr lang="it-IT" sz="1800" b="0" i="1" u="none" strike="noStrike" baseline="0" dirty="0" smtClean="0">
                                  <a:latin typeface="Cambria Math" panose="02040503050406030204" pitchFamily="18" charset="0"/>
                                </a:rPr>
                                <m:t>𝐴</m:t>
                              </m:r>
                            </m:sub>
                          </m:sSub>
                          <m:r>
                            <a:rPr lang="pl-PL" sz="1800" b="0" i="1" u="none" strike="noStrike" baseline="0" dirty="0" smtClean="0">
                              <a:latin typeface="Cambria Math" panose="02040503050406030204" pitchFamily="18" charset="0"/>
                            </a:rPr>
                            <m:t>,</m:t>
                          </m:r>
                          <m:sSub>
                            <m:sSubPr>
                              <m:ctrlPr>
                                <a:rPr lang="it-IT" sz="1800" b="0" i="1" u="none" strike="noStrike" baseline="0" dirty="0" smtClean="0">
                                  <a:latin typeface="Cambria Math" panose="02040503050406030204" pitchFamily="18" charset="0"/>
                                </a:rPr>
                              </m:ctrlPr>
                            </m:sSubPr>
                            <m:e>
                              <m:r>
                                <a:rPr lang="it-IT" sz="1800" b="0" i="1" u="none" strike="noStrike" baseline="0" dirty="0" smtClean="0">
                                  <a:latin typeface="Cambria Math" panose="02040503050406030204" pitchFamily="18" charset="0"/>
                                </a:rPr>
                                <m:t>𝑉</m:t>
                              </m:r>
                            </m:e>
                            <m:sub>
                              <m:r>
                                <a:rPr lang="it-IT" sz="1800" b="0" i="1" u="none" strike="noStrike" baseline="0" dirty="0" smtClean="0">
                                  <a:latin typeface="Cambria Math" panose="02040503050406030204" pitchFamily="18" charset="0"/>
                                </a:rPr>
                                <m:t>𝐵</m:t>
                              </m:r>
                            </m:sub>
                          </m:sSub>
                          <m:r>
                            <a:rPr lang="pl-PL" sz="1800" b="0" i="1" u="none" strike="noStrike" baseline="0" dirty="0" smtClean="0">
                              <a:latin typeface="Cambria Math" panose="02040503050406030204" pitchFamily="18" charset="0"/>
                            </a:rPr>
                            <m:t>,</m:t>
                          </m:r>
                          <m:r>
                            <a:rPr lang="pl-PL" sz="1800" b="0" i="1" u="none" strike="noStrike" baseline="0" dirty="0" smtClean="0">
                              <a:latin typeface="Cambria Math" panose="02040503050406030204" pitchFamily="18" charset="0"/>
                            </a:rPr>
                            <m:t>𝑤</m:t>
                          </m:r>
                        </m:e>
                      </m:d>
                      <m:r>
                        <a:rPr lang="en-US" sz="1800" b="0" i="1" u="none" strike="noStrike" baseline="0" dirty="0" smtClean="0">
                          <a:latin typeface="Cambria Math" panose="02040503050406030204" pitchFamily="18" charset="0"/>
                        </a:rPr>
                        <m:t>=</m:t>
                      </m:r>
                      <m:nary>
                        <m:naryPr>
                          <m:chr m:val="∑"/>
                          <m:limLoc m:val="subSup"/>
                          <m:ctrlPr>
                            <a:rPr lang="en-US" sz="1800" b="0" i="1" u="none" strike="noStrike" baseline="0" dirty="0" smtClean="0">
                              <a:latin typeface="Cambria Math" panose="02040503050406030204" pitchFamily="18" charset="0"/>
                            </a:rPr>
                          </m:ctrlPr>
                        </m:naryPr>
                        <m:sub>
                          <m:r>
                            <m:rPr>
                              <m:brk m:alnAt="25"/>
                            </m:rPr>
                            <a:rPr lang="it-IT" sz="1800" b="0" i="1" u="none" strike="noStrike" baseline="0" dirty="0" smtClean="0">
                              <a:latin typeface="Cambria Math" panose="02040503050406030204" pitchFamily="18" charset="0"/>
                            </a:rPr>
                            <m:t>𝑖</m:t>
                          </m:r>
                          <m:r>
                            <a:rPr lang="it-IT" sz="1800" b="0" i="1" u="none" strike="noStrike" baseline="0" dirty="0" smtClean="0">
                              <a:latin typeface="Cambria Math" panose="02040503050406030204" pitchFamily="18" charset="0"/>
                            </a:rPr>
                            <m:t>=1</m:t>
                          </m:r>
                        </m:sub>
                        <m:sup>
                          <m:r>
                            <a:rPr lang="it-IT" sz="1800" b="0" i="1" u="none" strike="noStrike" baseline="0" dirty="0" smtClean="0">
                              <a:latin typeface="Cambria Math" panose="02040503050406030204" pitchFamily="18" charset="0"/>
                            </a:rPr>
                            <m:t>𝑛</m:t>
                          </m:r>
                        </m:sup>
                        <m:e>
                          <m:sSub>
                            <m:sSubPr>
                              <m:ctrlPr>
                                <a:rPr lang="it-IT" sz="1800" b="0" i="1" u="none" strike="noStrike" baseline="0" dirty="0" smtClean="0">
                                  <a:latin typeface="Cambria Math" panose="02040503050406030204" pitchFamily="18" charset="0"/>
                                </a:rPr>
                              </m:ctrlPr>
                            </m:sSubPr>
                            <m:e>
                              <m:r>
                                <a:rPr lang="it-IT" sz="1800" b="0" i="1" u="none" strike="noStrike" baseline="0" dirty="0" smtClean="0">
                                  <a:latin typeface="Cambria Math" panose="02040503050406030204" pitchFamily="18" charset="0"/>
                                </a:rPr>
                                <m:t>𝑤</m:t>
                              </m:r>
                            </m:e>
                            <m:sub>
                              <m:r>
                                <a:rPr lang="it-IT" sz="1800" b="0" i="1" u="none" strike="noStrike" baseline="0" dirty="0" smtClean="0">
                                  <a:latin typeface="Cambria Math" panose="02040503050406030204" pitchFamily="18" charset="0"/>
                                </a:rPr>
                                <m:t>𝑖</m:t>
                              </m:r>
                            </m:sub>
                          </m:sSub>
                        </m:e>
                      </m:nary>
                      <m:sSub>
                        <m:sSubPr>
                          <m:ctrlPr>
                            <a:rPr lang="it-IT" sz="1800" b="0" i="1" u="none" strike="noStrike" baseline="0" dirty="0" smtClean="0">
                              <a:latin typeface="Cambria Math" panose="02040503050406030204" pitchFamily="18" charset="0"/>
                            </a:rPr>
                          </m:ctrlPr>
                        </m:sSubPr>
                        <m:e>
                          <m:d>
                            <m:dPr>
                              <m:begChr m:val="|"/>
                              <m:endChr m:val="|"/>
                              <m:ctrlPr>
                                <a:rPr lang="it-IT" sz="1800" b="0" i="1" u="none" strike="noStrike" baseline="0" dirty="0" smtClean="0">
                                  <a:latin typeface="Cambria Math" panose="02040503050406030204" pitchFamily="18" charset="0"/>
                                </a:rPr>
                              </m:ctrlPr>
                            </m:dPr>
                            <m:e>
                              <m:r>
                                <a:rPr lang="en-US" sz="1800" b="0" i="1" u="none" strike="noStrike" baseline="0" dirty="0" smtClean="0">
                                  <a:latin typeface="Cambria Math" panose="02040503050406030204" pitchFamily="18" charset="0"/>
                                </a:rPr>
                                <m:t>&lt;</m:t>
                              </m:r>
                              <m:sSub>
                                <m:sSubPr>
                                  <m:ctrlPr>
                                    <a:rPr lang="it-IT" sz="1800" b="0" i="1" u="none" strike="noStrike" baseline="0" dirty="0" smtClean="0">
                                      <a:latin typeface="Cambria Math" panose="02040503050406030204" pitchFamily="18" charset="0"/>
                                    </a:rPr>
                                  </m:ctrlPr>
                                </m:sSubPr>
                                <m:e>
                                  <m:r>
                                    <a:rPr lang="en-US" sz="1800" b="0" i="1" u="none" strike="noStrike" baseline="0" dirty="0" err="1" smtClean="0">
                                      <a:latin typeface="Cambria Math" panose="02040503050406030204" pitchFamily="18" charset="0"/>
                                    </a:rPr>
                                    <m:t>𝑎</m:t>
                                  </m:r>
                                </m:e>
                                <m:sub>
                                  <m:r>
                                    <a:rPr lang="it-IT" sz="1800" b="0" i="1" u="none" strike="noStrike" baseline="0" dirty="0" smtClean="0">
                                      <a:latin typeface="Cambria Math" panose="02040503050406030204" pitchFamily="18" charset="0"/>
                                    </a:rPr>
                                    <m:t>𝑖</m:t>
                                  </m:r>
                                </m:sub>
                              </m:sSub>
                              <m:r>
                                <a:rPr lang="en-US" sz="1800" b="0" i="1" u="none" strike="noStrike" baseline="0" dirty="0" err="1" smtClean="0">
                                  <a:latin typeface="Cambria Math" panose="02040503050406030204" pitchFamily="18" charset="0"/>
                                </a:rPr>
                                <m:t>,</m:t>
                              </m:r>
                              <m:sSub>
                                <m:sSubPr>
                                  <m:ctrlPr>
                                    <a:rPr lang="it-IT" sz="1800" b="0" i="1" u="none" strike="noStrike" baseline="0" dirty="0" smtClean="0">
                                      <a:latin typeface="Cambria Math" panose="02040503050406030204" pitchFamily="18" charset="0"/>
                                    </a:rPr>
                                  </m:ctrlPr>
                                </m:sSubPr>
                                <m:e>
                                  <m:r>
                                    <a:rPr lang="en-US" sz="1800" b="0" i="1" u="none" strike="noStrike" baseline="0" dirty="0" err="1" smtClean="0">
                                      <a:latin typeface="Cambria Math" panose="02040503050406030204" pitchFamily="18" charset="0"/>
                                    </a:rPr>
                                    <m:t>𝑏</m:t>
                                  </m:r>
                                </m:e>
                                <m:sub>
                                  <m:r>
                                    <a:rPr lang="it-IT" sz="1800" b="0" i="1" u="none" strike="noStrike" baseline="0" dirty="0" smtClean="0">
                                      <a:latin typeface="Cambria Math" panose="02040503050406030204" pitchFamily="18" charset="0"/>
                                    </a:rPr>
                                    <m:t>𝑖</m:t>
                                  </m:r>
                                </m:sub>
                              </m:sSub>
                              <m:r>
                                <a:rPr lang="en-US" sz="1800" b="0" i="1" u="none" strike="noStrike" baseline="0" dirty="0" smtClean="0">
                                  <a:latin typeface="Cambria Math" panose="02040503050406030204" pitchFamily="18" charset="0"/>
                                </a:rPr>
                                <m:t>&gt;</m:t>
                              </m:r>
                            </m:e>
                          </m:d>
                        </m:e>
                        <m:sub>
                          <m:r>
                            <a:rPr lang="it-IT" sz="1800" b="0" i="1" u="none" strike="noStrike" baseline="0" dirty="0" smtClean="0">
                              <a:latin typeface="Cambria Math" panose="02040503050406030204" pitchFamily="18" charset="0"/>
                            </a:rPr>
                            <m:t>1</m:t>
                          </m:r>
                        </m:sub>
                      </m:sSub>
                      <m:r>
                        <a:rPr lang="it-IT" sz="1800" b="0" i="1" u="none" strike="noStrike" baseline="0" dirty="0" smtClean="0">
                          <a:latin typeface="Cambria Math" panose="02040503050406030204" pitchFamily="18" charset="0"/>
                        </a:rPr>
                        <m:t>=</m:t>
                      </m:r>
                      <m:nary>
                        <m:naryPr>
                          <m:chr m:val="∑"/>
                          <m:limLoc m:val="subSup"/>
                          <m:ctrlPr>
                            <a:rPr lang="en-US" i="1" dirty="0">
                              <a:latin typeface="Cambria Math" panose="02040503050406030204" pitchFamily="18" charset="0"/>
                            </a:rPr>
                          </m:ctrlPr>
                        </m:naryPr>
                        <m:sub>
                          <m:r>
                            <m:rPr>
                              <m:brk m:alnAt="25"/>
                            </m:rPr>
                            <a:rPr lang="it-IT" i="1" dirty="0">
                              <a:latin typeface="Cambria Math" panose="02040503050406030204" pitchFamily="18" charset="0"/>
                            </a:rPr>
                            <m:t>𝑖</m:t>
                          </m:r>
                          <m:r>
                            <a:rPr lang="it-IT" i="1" dirty="0">
                              <a:latin typeface="Cambria Math" panose="02040503050406030204" pitchFamily="18" charset="0"/>
                            </a:rPr>
                            <m:t>=1</m:t>
                          </m:r>
                        </m:sub>
                        <m:sup>
                          <m:r>
                            <a:rPr lang="it-IT" i="1" dirty="0">
                              <a:latin typeface="Cambria Math" panose="02040503050406030204" pitchFamily="18" charset="0"/>
                            </a:rPr>
                            <m:t>𝑛</m:t>
                          </m:r>
                        </m:sup>
                        <m:e>
                          <m:sSub>
                            <m:sSubPr>
                              <m:ctrlPr>
                                <a:rPr lang="it-IT" i="1" dirty="0">
                                  <a:latin typeface="Cambria Math" panose="02040503050406030204" pitchFamily="18" charset="0"/>
                                </a:rPr>
                              </m:ctrlPr>
                            </m:sSubPr>
                            <m:e>
                              <m:r>
                                <a:rPr lang="it-IT" i="1" dirty="0">
                                  <a:latin typeface="Cambria Math" panose="02040503050406030204" pitchFamily="18" charset="0"/>
                                </a:rPr>
                                <m:t>𝑤</m:t>
                              </m:r>
                            </m:e>
                            <m:sub>
                              <m:r>
                                <a:rPr lang="it-IT" i="1" dirty="0">
                                  <a:latin typeface="Cambria Math" panose="02040503050406030204" pitchFamily="18" charset="0"/>
                                </a:rPr>
                                <m:t>𝑖</m:t>
                              </m:r>
                            </m:sub>
                          </m:sSub>
                        </m:e>
                      </m:nary>
                      <m:r>
                        <a:rPr lang="it-IT" sz="1800" b="0" i="1" u="none" strike="noStrike" baseline="0" dirty="0" smtClean="0">
                          <a:latin typeface="Cambria Math" panose="02040503050406030204" pitchFamily="18" charset="0"/>
                        </a:rPr>
                        <m:t>|</m:t>
                      </m:r>
                      <m:r>
                        <a:rPr lang="it-IT" b="0" i="1" dirty="0" smtClean="0">
                          <a:latin typeface="Cambria Math" panose="02040503050406030204" pitchFamily="18" charset="0"/>
                        </a:rPr>
                        <m:t>𝑐𝑜𝑠</m:t>
                      </m:r>
                      <m:sSub>
                        <m:sSubPr>
                          <m:ctrlPr>
                            <a:rPr lang="it-IT" b="0" i="1" dirty="0" smtClean="0">
                              <a:latin typeface="Cambria Math" panose="02040503050406030204" pitchFamily="18" charset="0"/>
                            </a:rPr>
                          </m:ctrlPr>
                        </m:sSubPr>
                        <m:e>
                          <m:r>
                            <m:rPr>
                              <m:sty m:val="p"/>
                            </m:rPr>
                            <a:rPr lang="el-GR" b="0" i="1" dirty="0" smtClean="0">
                              <a:latin typeface="Cambria Math" panose="02040503050406030204" pitchFamily="18" charset="0"/>
                            </a:rPr>
                            <m:t>θ</m:t>
                          </m:r>
                        </m:e>
                        <m:sub>
                          <m:r>
                            <a:rPr lang="it-IT" b="0" i="1" dirty="0" smtClean="0">
                              <a:latin typeface="Cambria Math" panose="02040503050406030204" pitchFamily="18" charset="0"/>
                            </a:rPr>
                            <m:t>𝑖</m:t>
                          </m:r>
                        </m:sub>
                      </m:sSub>
                      <m:r>
                        <a:rPr lang="en-US" i="1" dirty="0">
                          <a:latin typeface="Cambria Math" panose="02040503050406030204" pitchFamily="18" charset="0"/>
                        </a:rPr>
                        <m:t>|</m:t>
                      </m:r>
                    </m:oMath>
                  </m:oMathPara>
                </a14:m>
                <a:endParaRPr lang="en-US" sz="1800" dirty="0">
                  <a:latin typeface="Calibri" panose="020F0502020204030204" pitchFamily="34" charset="0"/>
                  <a:ea typeface="Open Sans" panose="020B0606030504020204" pitchFamily="34" charset="0"/>
                  <a:cs typeface="Calibri" panose="020F0502020204030204" pitchFamily="34" charset="0"/>
                </a:endParaRPr>
              </a:p>
              <a:p>
                <a:endParaRPr lang="en-US" dirty="0">
                  <a:latin typeface="Calibri" panose="020F0502020204030204" pitchFamily="34" charset="0"/>
                  <a:ea typeface="Open Sans" panose="020B0606030504020204" pitchFamily="34" charset="0"/>
                  <a:cs typeface="Calibri" panose="020F0502020204030204" pitchFamily="34" charset="0"/>
                </a:endParaRPr>
              </a:p>
              <a:p>
                <a:r>
                  <a:rPr lang="en-US" dirty="0"/>
                  <a:t>, where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𝐴</m:t>
                        </m:r>
                      </m:sub>
                    </m:sSub>
                  </m:oMath>
                </a14:m>
                <a:r>
                  <a:rPr lang="en-US"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𝐵</m:t>
                        </m:r>
                      </m:sub>
                    </m:sSub>
                  </m:oMath>
                </a14:m>
                <a:r>
                  <a:rPr lang="en-US" dirty="0"/>
                  <a:t> are the two right eigenvector matrices obtained by applying SVD to the covariance matrices of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respectively.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𝐴</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en-US" dirty="0"/>
                  <a:t>, where </a:t>
                </a:r>
                <a14:m>
                  <m:oMath xmlns:m="http://schemas.openxmlformats.org/officeDocument/2006/math">
                    <m:sSub>
                      <m:sSubPr>
                        <m:ctrlPr>
                          <a:rPr lang="it-IT" b="0" i="1" dirty="0" smtClean="0">
                            <a:latin typeface="Cambria Math" panose="02040503050406030204" pitchFamily="18" charset="0"/>
                          </a:rPr>
                        </m:ctrlPr>
                      </m:sSubPr>
                      <m:e>
                        <m:r>
                          <a:rPr lang="en-US" i="1" dirty="0" smtClean="0">
                            <a:latin typeface="Cambria Math" panose="02040503050406030204" pitchFamily="18" charset="0"/>
                          </a:rPr>
                          <m:t>𝑎</m:t>
                        </m:r>
                      </m:e>
                      <m:sub>
                        <m:r>
                          <a:rPr lang="it-IT" b="0" i="1" dirty="0" smtClean="0">
                            <a:latin typeface="Cambria Math" panose="02040503050406030204" pitchFamily="18" charset="0"/>
                          </a:rPr>
                          <m:t>𝑖</m:t>
                        </m:r>
                      </m:sub>
                    </m:sSub>
                    <m:r>
                      <a:rPr lang="en-US" i="1" dirty="0" smtClean="0">
                        <a:latin typeface="Cambria Math" panose="02040503050406030204" pitchFamily="18" charset="0"/>
                      </a:rPr>
                      <m:t> </m:t>
                    </m:r>
                  </m:oMath>
                </a14:m>
                <a:r>
                  <a:rPr lang="en-US" dirty="0"/>
                  <a:t>is a column orthonormal vector, idem for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𝐵</m:t>
                        </m:r>
                      </m:sub>
                    </m:sSub>
                  </m:oMath>
                </a14:m>
                <a:r>
                  <a:rPr lang="en-US" dirty="0"/>
                  <a:t>.</a:t>
                </a:r>
              </a:p>
              <a:p>
                <a:endParaRPr lang="en-US" dirty="0"/>
              </a:p>
              <a:p>
                <a:r>
                  <a:rPr lang="en-US" dirty="0"/>
                  <a:t>The weight vector of </a:t>
                </a:r>
                <a14:m>
                  <m:oMath xmlns:m="http://schemas.openxmlformats.org/officeDocument/2006/math">
                    <m:r>
                      <a:rPr lang="en-US" i="1" dirty="0" smtClean="0">
                        <a:latin typeface="Cambria Math" panose="02040503050406030204" pitchFamily="18" charset="0"/>
                      </a:rPr>
                      <m:t>𝐷</m:t>
                    </m:r>
                  </m:oMath>
                </a14:m>
                <a:r>
                  <a:rPr lang="en-US" dirty="0"/>
                  <a:t> entries is unique for all </a:t>
                </a:r>
                <a14:m>
                  <m:oMath xmlns:m="http://schemas.openxmlformats.org/officeDocument/2006/math">
                    <m:r>
                      <a:rPr lang="en-US" i="1" dirty="0" smtClean="0">
                        <a:latin typeface="Cambria Math" panose="02040503050406030204" pitchFamily="18" charset="0"/>
                      </a:rPr>
                      <m:t>𝐾</m:t>
                    </m:r>
                    <m:d>
                      <m:dPr>
                        <m:ctrlPr>
                          <a:rPr lang="en-US" i="1" dirty="0" smtClean="0">
                            <a:latin typeface="Cambria Math" panose="02040503050406030204" pitchFamily="18" charset="0"/>
                          </a:rPr>
                        </m:ctrlPr>
                      </m:dPr>
                      <m:e>
                        <m:r>
                          <a:rPr lang="it-IT" b="0" i="1" dirty="0" smtClean="0">
                            <a:latin typeface="Cambria Math" panose="02040503050406030204" pitchFamily="18" charset="0"/>
                          </a:rPr>
                          <m:t>𝑥</m:t>
                        </m:r>
                        <m:r>
                          <a:rPr lang="en-US" i="1" dirty="0" smtClean="0">
                            <a:latin typeface="Cambria Math" panose="02040503050406030204" pitchFamily="18" charset="0"/>
                          </a:rPr>
                          <m:t>, </m:t>
                        </m:r>
                        <m:r>
                          <a:rPr lang="it-IT" b="0" i="1" dirty="0" smtClean="0">
                            <a:latin typeface="Cambria Math" panose="02040503050406030204" pitchFamily="18" charset="0"/>
                          </a:rPr>
                          <m:t>𝑥</m:t>
                        </m:r>
                        <m:r>
                          <a:rPr lang="it-IT" b="0" i="1" dirty="0" smtClean="0">
                            <a:latin typeface="Cambria Math" panose="02040503050406030204" pitchFamily="18" charset="0"/>
                          </a:rPr>
                          <m:t>′</m:t>
                        </m:r>
                      </m:e>
                    </m:d>
                  </m:oMath>
                </a14:m>
                <a:r>
                  <a:rPr lang="en-US" dirty="0"/>
                  <a:t> and it’s calculated by:</a:t>
                </a:r>
              </a:p>
              <a:p>
                <a:endParaRPr lang="en-US" dirty="0"/>
              </a:p>
              <a:p>
                <a:pPr marL="342900" indent="-342900">
                  <a:buAutoNum type="arabicPeriod"/>
                </a:pPr>
                <a:r>
                  <a:rPr lang="en-US" dirty="0"/>
                  <a:t>Create </a:t>
                </a:r>
                <a14:m>
                  <m:oMath xmlns:m="http://schemas.openxmlformats.org/officeDocument/2006/math">
                    <m:r>
                      <a:rPr lang="en-US" i="1" dirty="0" smtClean="0">
                        <a:latin typeface="Cambria Math" panose="02040503050406030204" pitchFamily="18" charset="0"/>
                      </a:rPr>
                      <m:t>𝑆</m:t>
                    </m:r>
                  </m:oMath>
                </a14:m>
                <a:r>
                  <a:rPr lang="en-US" dirty="0"/>
                  <a:t>, an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𝑁</m:t>
                    </m:r>
                    <m:r>
                      <a:rPr lang="en-US" i="1" dirty="0" smtClean="0">
                        <a:latin typeface="Cambria Math" panose="02040503050406030204" pitchFamily="18" charset="0"/>
                      </a:rPr>
                      <m:t> </m:t>
                    </m:r>
                  </m:oMath>
                </a14:m>
                <a:r>
                  <a:rPr lang="en-US" dirty="0"/>
                  <a:t>matrix, where each column is the vector of eigenvalues for the given series.</a:t>
                </a:r>
              </a:p>
              <a:p>
                <a:pPr marL="342900" indent="-342900">
                  <a:buAutoNum type="arabicPeriod"/>
                </a:pPr>
                <a:r>
                  <a:rPr lang="en-US" dirty="0"/>
                  <a:t>Aggregate values in each row of </a:t>
                </a:r>
                <a:r>
                  <a:rPr lang="en-US" i="1" dirty="0"/>
                  <a:t>S</a:t>
                </a:r>
                <a:r>
                  <a:rPr lang="en-US" dirty="0"/>
                  <a:t> by averaging and construct the w vector from the means. Successively normalize the vector.</a:t>
                </a:r>
              </a:p>
              <a:p>
                <a:pPr marL="342900" indent="-342900">
                  <a:buAutoNum type="arabicPeriod"/>
                </a:pPr>
                <a:endParaRPr lang="en-US" dirty="0"/>
              </a:p>
              <a:p>
                <a:endParaRPr lang="en-US" dirty="0"/>
              </a:p>
            </p:txBody>
          </p:sp>
        </mc:Choice>
        <mc:Fallback>
          <p:sp>
            <p:nvSpPr>
              <p:cNvPr id="9" name="TextBox 8">
                <a:extLst>
                  <a:ext uri="{FF2B5EF4-FFF2-40B4-BE49-F238E27FC236}">
                    <a16:creationId xmlns:a16="http://schemas.microsoft.com/office/drawing/2014/main" id="{7C966986-C363-44C2-B542-397DC74EFFEE}"/>
                  </a:ext>
                </a:extLst>
              </p:cNvPr>
              <p:cNvSpPr txBox="1">
                <a:spLocks noRot="1" noChangeAspect="1" noMove="1" noResize="1" noEditPoints="1" noAdjustHandles="1" noChangeArrowheads="1" noChangeShapeType="1" noTextEdit="1"/>
              </p:cNvSpPr>
              <p:nvPr/>
            </p:nvSpPr>
            <p:spPr>
              <a:xfrm>
                <a:off x="479128" y="1889281"/>
                <a:ext cx="7886701" cy="5068567"/>
              </a:xfrm>
              <a:prstGeom prst="rect">
                <a:avLst/>
              </a:prstGeom>
              <a:blipFill>
                <a:blip r:embed="rId4"/>
                <a:stretch>
                  <a:fillRect l="-696" t="-722" r="-13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FA0E51-AECF-931E-3444-C984C7C1B46A}"/>
              </a:ext>
            </a:extLst>
          </p:cNvPr>
          <p:cNvSpPr>
            <a:spLocks noGrp="1"/>
          </p:cNvSpPr>
          <p:nvPr>
            <p:ph type="sldNum" sz="quarter" idx="12"/>
          </p:nvPr>
        </p:nvSpPr>
        <p:spPr>
          <a:xfrm>
            <a:off x="6457950" y="6294551"/>
            <a:ext cx="2057400" cy="365125"/>
          </a:xfrm>
        </p:spPr>
        <p:txBody>
          <a:bodyPr/>
          <a:lstStyle/>
          <a:p>
            <a:fld id="{6D95C3B8-DC8E-EE44-94F4-FFF78C5FC39C}" type="slidenum">
              <a:rPr lang="it-IT" smtClean="0"/>
              <a:t>6</a:t>
            </a:fld>
            <a:endParaRPr lang="it-IT" dirty="0"/>
          </a:p>
        </p:txBody>
      </p:sp>
    </p:spTree>
    <p:extLst>
      <p:ext uri="{BB962C8B-B14F-4D97-AF65-F5344CB8AC3E}">
        <p14:creationId xmlns:p14="http://schemas.microsoft.com/office/powerpoint/2010/main" val="340292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Approach 2. Feature vector derived from Gram matrix</a:t>
            </a: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966986-C363-44C2-B542-397DC74EFFEE}"/>
                  </a:ext>
                </a:extLst>
              </p:cNvPr>
              <p:cNvSpPr txBox="1"/>
              <p:nvPr/>
            </p:nvSpPr>
            <p:spPr>
              <a:xfrm>
                <a:off x="479128" y="1858108"/>
                <a:ext cx="7886701" cy="4727576"/>
              </a:xfrm>
              <a:prstGeom prst="rect">
                <a:avLst/>
              </a:prstGeom>
              <a:noFill/>
            </p:spPr>
            <p:txBody>
              <a:bodyPr wrap="square">
                <a:spAutoFit/>
              </a:bodyPr>
              <a:lstStyle/>
              <a:p>
                <a:pPr marL="342900" indent="-342900">
                  <a:buAutoNum type="arabicPeriod"/>
                </a:pPr>
                <a:r>
                  <a:rPr lang="en-US" sz="1800" dirty="0">
                    <a:latin typeface="Calibri" panose="020F0502020204030204" pitchFamily="34" charset="0"/>
                    <a:ea typeface="Open Sans" panose="020B0606030504020204" pitchFamily="34" charset="0"/>
                    <a:cs typeface="Calibri" panose="020F0502020204030204" pitchFamily="34" charset="0"/>
                  </a:rPr>
                  <a:t>Compute Gram matrix for each MTS ( compare UTS-s)</a:t>
                </a:r>
              </a:p>
              <a:p>
                <a:pPr marL="342900" indent="-342900">
                  <a:buAutoNum type="arabicPeriod"/>
                </a:pPr>
                <a:r>
                  <a:rPr lang="en-US" dirty="0">
                    <a:latin typeface="Calibri" panose="020F0502020204030204" pitchFamily="34" charset="0"/>
                    <a:ea typeface="Open Sans" panose="020B0606030504020204" pitchFamily="34" charset="0"/>
                    <a:cs typeface="Calibri" panose="020F0502020204030204" pitchFamily="34" charset="0"/>
                  </a:rPr>
                  <a:t>Map matrix into tangent space of Riemannian manifold</a:t>
                </a:r>
              </a:p>
              <a:p>
                <a:pPr marL="342900" indent="-342900">
                  <a:buAutoNum type="arabicPeriod"/>
                </a:pPr>
                <a:r>
                  <a:rPr lang="en-US" sz="1800" dirty="0">
                    <a:latin typeface="Calibri" panose="020F0502020204030204" pitchFamily="34" charset="0"/>
                    <a:ea typeface="Open Sans" panose="020B0606030504020204" pitchFamily="34" charset="0"/>
                    <a:cs typeface="Calibri" panose="020F0502020204030204" pitchFamily="34" charset="0"/>
                  </a:rPr>
                  <a:t>Use vector as feature vector in SVM primal form Classification</a:t>
                </a:r>
              </a:p>
              <a:p>
                <a:endParaRPr lang="en-US" dirty="0">
                  <a:latin typeface="Calibri" panose="020F0502020204030204" pitchFamily="34" charset="0"/>
                  <a:ea typeface="Open Sans" panose="020B0606030504020204" pitchFamily="34" charset="0"/>
                  <a:cs typeface="Calibri" panose="020F0502020204030204" pitchFamily="34" charset="0"/>
                </a:endParaRPr>
              </a:p>
              <a:p>
                <a:endParaRPr lang="en-US" sz="1800" dirty="0">
                  <a:latin typeface="Calibri" panose="020F0502020204030204" pitchFamily="34" charset="0"/>
                  <a:ea typeface="Open Sans" panose="020B0606030504020204" pitchFamily="34" charset="0"/>
                  <a:cs typeface="Calibri" panose="020F0502020204030204" pitchFamily="34" charset="0"/>
                </a:endParaRPr>
              </a:p>
              <a:p>
                <a:r>
                  <a:rPr lang="en-US" dirty="0">
                    <a:latin typeface="Calibri" panose="020F0502020204030204" pitchFamily="34" charset="0"/>
                    <a:ea typeface="Open Sans" panose="020B0606030504020204" pitchFamily="34" charset="0"/>
                    <a:cs typeface="Calibri" panose="020F0502020204030204" pitchFamily="34" charset="0"/>
                  </a:rPr>
                  <a:t>For linear kernel:</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𝐾</m:t>
                      </m:r>
                      <m:d>
                        <m:dPr>
                          <m:ctrlPr>
                            <a:rPr lang="en-US" i="1" dirty="0" smtClean="0">
                              <a:latin typeface="Cambria Math" panose="02040503050406030204" pitchFamily="18" charset="0"/>
                              <a:ea typeface="Open Sans" panose="020B0606030504020204" pitchFamily="34" charset="0"/>
                              <a:cs typeface="Calibri" panose="020F0502020204030204" pitchFamily="34" charset="0"/>
                            </a:rPr>
                          </m:ctrlPr>
                        </m:dPr>
                        <m:e>
                          <m:r>
                            <a:rPr lang="en-US" i="1" dirty="0" err="1" smtClean="0">
                              <a:latin typeface="Cambria Math" panose="02040503050406030204" pitchFamily="18" charset="0"/>
                              <a:ea typeface="Open Sans" panose="020B0606030504020204" pitchFamily="34" charset="0"/>
                              <a:cs typeface="Calibri" panose="020F0502020204030204" pitchFamily="34" charset="0"/>
                            </a:rPr>
                            <m:t>𝑥</m:t>
                          </m:r>
                          <m:r>
                            <a:rPr lang="en-US" i="1" dirty="0" err="1" smtClean="0">
                              <a:latin typeface="Cambria Math" panose="02040503050406030204" pitchFamily="18" charset="0"/>
                              <a:ea typeface="Open Sans" panose="020B0606030504020204" pitchFamily="34" charset="0"/>
                              <a:cs typeface="Calibri" panose="020F0502020204030204" pitchFamily="34" charset="0"/>
                            </a:rPr>
                            <m:t>,</m:t>
                          </m:r>
                          <m:r>
                            <a:rPr lang="en-US" i="1" dirty="0" err="1" smtClean="0">
                              <a:latin typeface="Cambria Math" panose="02040503050406030204" pitchFamily="18" charset="0"/>
                              <a:ea typeface="Open Sans" panose="020B0606030504020204" pitchFamily="34" charset="0"/>
                              <a:cs typeface="Calibri" panose="020F0502020204030204" pitchFamily="34" charset="0"/>
                            </a:rPr>
                            <m:t>𝑥</m:t>
                          </m:r>
                          <m:r>
                            <a:rPr lang="en-US" i="1" dirty="0" smtClean="0">
                              <a:latin typeface="Cambria Math" panose="02040503050406030204" pitchFamily="18" charset="0"/>
                              <a:ea typeface="Open Sans" panose="020B0606030504020204" pitchFamily="34" charset="0"/>
                              <a:cs typeface="Calibri" panose="020F0502020204030204" pitchFamily="34" charset="0"/>
                            </a:rPr>
                            <m:t>’</m:t>
                          </m:r>
                        </m:e>
                      </m:d>
                      <m:r>
                        <a:rPr lang="it-IT" b="0" i="1" dirty="0" smtClean="0">
                          <a:latin typeface="Cambria Math" panose="02040503050406030204" pitchFamily="18" charset="0"/>
                          <a:ea typeface="Open Sans" panose="020B0606030504020204" pitchFamily="34" charset="0"/>
                          <a:cs typeface="Calibri" panose="020F0502020204030204" pitchFamily="34" charset="0"/>
                        </a:rPr>
                        <m:t>= </m:t>
                      </m:r>
                      <m:sSubSup>
                        <m:sSubSup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bSupPr>
                        <m:e>
                          <m:r>
                            <m:rPr>
                              <m:sty m:val="p"/>
                            </m:rPr>
                            <a:rPr lang="el-GR" b="0" i="1" dirty="0" smtClean="0">
                              <a:latin typeface="Cambria Math" panose="02040503050406030204" pitchFamily="18" charset="0"/>
                              <a:ea typeface="Open Sans" panose="020B0606030504020204" pitchFamily="34" charset="0"/>
                              <a:cs typeface="Calibri" panose="020F0502020204030204" pitchFamily="34" charset="0"/>
                            </a:rPr>
                            <m:t>σ</m:t>
                          </m:r>
                        </m:e>
                        <m:sub>
                          <m:r>
                            <a:rPr lang="it-IT" b="0" i="1" dirty="0" smtClean="0">
                              <a:latin typeface="Cambria Math" panose="02040503050406030204" pitchFamily="18" charset="0"/>
                              <a:ea typeface="Open Sans" panose="020B0606030504020204" pitchFamily="34" charset="0"/>
                              <a:cs typeface="Calibri" panose="020F0502020204030204" pitchFamily="34" charset="0"/>
                            </a:rPr>
                            <m:t>𝑏</m:t>
                          </m:r>
                        </m:sub>
                        <m:sup>
                          <m:r>
                            <a:rPr lang="it-IT" b="0" i="1" dirty="0" smtClean="0">
                              <a:latin typeface="Cambria Math" panose="02040503050406030204" pitchFamily="18" charset="0"/>
                              <a:ea typeface="Open Sans" panose="020B0606030504020204" pitchFamily="34" charset="0"/>
                              <a:cs typeface="Calibri" panose="020F0502020204030204" pitchFamily="34" charset="0"/>
                            </a:rPr>
                            <m:t>2</m:t>
                          </m:r>
                        </m:sup>
                      </m:sSubSup>
                      <m:r>
                        <a:rPr lang="it-IT" b="0" i="1" dirty="0" smtClean="0">
                          <a:latin typeface="Cambria Math" panose="02040503050406030204" pitchFamily="18" charset="0"/>
                          <a:ea typeface="Open Sans" panose="020B0606030504020204" pitchFamily="34" charset="0"/>
                          <a:cs typeface="Calibri" panose="020F0502020204030204" pitchFamily="34" charset="0"/>
                        </a:rPr>
                        <m:t>+ </m:t>
                      </m:r>
                      <m:sSup>
                        <m:sSup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pPr>
                        <m:e>
                          <m:r>
                            <m:rPr>
                              <m:sty m:val="p"/>
                            </m:rPr>
                            <a:rPr lang="el-GR" b="0" i="1" dirty="0" smtClean="0">
                              <a:latin typeface="Cambria Math" panose="02040503050406030204" pitchFamily="18" charset="0"/>
                              <a:ea typeface="Open Sans" panose="020B0606030504020204" pitchFamily="34" charset="0"/>
                              <a:cs typeface="Calibri" panose="020F0502020204030204" pitchFamily="34" charset="0"/>
                            </a:rPr>
                            <m:t>σ</m:t>
                          </m:r>
                        </m:e>
                        <m:sup>
                          <m:r>
                            <a:rPr lang="it-IT" b="0" i="1" dirty="0" smtClean="0">
                              <a:latin typeface="Cambria Math" panose="02040503050406030204" pitchFamily="18" charset="0"/>
                              <a:ea typeface="Open Sans" panose="020B0606030504020204" pitchFamily="34" charset="0"/>
                              <a:cs typeface="Calibri" panose="020F0502020204030204" pitchFamily="34" charset="0"/>
                            </a:rPr>
                            <m:t>2</m:t>
                          </m:r>
                        </m:sup>
                      </m:sSup>
                      <m:d>
                        <m:d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dPr>
                        <m:e>
                          <m:r>
                            <a:rPr lang="it-IT" b="0" i="1" dirty="0" smtClean="0">
                              <a:latin typeface="Cambria Math" panose="02040503050406030204" pitchFamily="18" charset="0"/>
                              <a:ea typeface="Open Sans" panose="020B0606030504020204" pitchFamily="34" charset="0"/>
                              <a:cs typeface="Calibri" panose="020F0502020204030204" pitchFamily="34" charset="0"/>
                            </a:rPr>
                            <m:t>𝑥</m:t>
                          </m:r>
                          <m:r>
                            <a:rPr lang="it-IT" b="0" i="1" dirty="0" smtClean="0">
                              <a:latin typeface="Cambria Math" panose="02040503050406030204" pitchFamily="18" charset="0"/>
                              <a:ea typeface="Open Sans" panose="020B0606030504020204" pitchFamily="34" charset="0"/>
                              <a:cs typeface="Calibri" panose="020F0502020204030204" pitchFamily="34" charset="0"/>
                            </a:rPr>
                            <m:t> − </m:t>
                          </m:r>
                          <m:r>
                            <a:rPr lang="it-IT" b="0" i="1" dirty="0" smtClean="0">
                              <a:latin typeface="Cambria Math" panose="02040503050406030204" pitchFamily="18" charset="0"/>
                              <a:ea typeface="Open Sans" panose="020B0606030504020204" pitchFamily="34" charset="0"/>
                              <a:cs typeface="Calibri" panose="020F0502020204030204" pitchFamily="34" charset="0"/>
                            </a:rPr>
                            <m:t>𝑐</m:t>
                          </m:r>
                        </m:e>
                      </m:d>
                      <m:d>
                        <m:d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dPr>
                        <m:e>
                          <m:sSup>
                            <m:sSup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pPr>
                            <m:e>
                              <m:r>
                                <a:rPr lang="it-IT" b="0" i="1" dirty="0" smtClean="0">
                                  <a:latin typeface="Cambria Math" panose="02040503050406030204" pitchFamily="18" charset="0"/>
                                  <a:ea typeface="Open Sans" panose="020B0606030504020204" pitchFamily="34" charset="0"/>
                                  <a:cs typeface="Calibri" panose="020F0502020204030204" pitchFamily="34" charset="0"/>
                                </a:rPr>
                                <m:t>𝑥</m:t>
                              </m:r>
                            </m:e>
                            <m:sup>
                              <m:r>
                                <a:rPr lang="it-IT" b="0" i="1" dirty="0" smtClean="0">
                                  <a:latin typeface="Cambria Math" panose="02040503050406030204" pitchFamily="18" charset="0"/>
                                  <a:ea typeface="Open Sans" panose="020B0606030504020204" pitchFamily="34" charset="0"/>
                                  <a:cs typeface="Calibri" panose="020F0502020204030204" pitchFamily="34" charset="0"/>
                                </a:rPr>
                                <m:t>′</m:t>
                              </m:r>
                            </m:sup>
                          </m:sSup>
                          <m:r>
                            <a:rPr lang="it-IT" b="0" i="1" dirty="0" smtClean="0">
                              <a:latin typeface="Cambria Math" panose="02040503050406030204" pitchFamily="18" charset="0"/>
                              <a:ea typeface="Open Sans" panose="020B0606030504020204" pitchFamily="34" charset="0"/>
                              <a:cs typeface="Calibri" panose="020F0502020204030204" pitchFamily="34" charset="0"/>
                            </a:rPr>
                            <m:t> −</m:t>
                          </m:r>
                          <m:r>
                            <a:rPr lang="it-IT" b="0" i="1" dirty="0" smtClean="0">
                              <a:latin typeface="Cambria Math" panose="02040503050406030204" pitchFamily="18" charset="0"/>
                              <a:ea typeface="Open Sans" panose="020B0606030504020204" pitchFamily="34" charset="0"/>
                              <a:cs typeface="Calibri" panose="020F0502020204030204" pitchFamily="34" charset="0"/>
                            </a:rPr>
                            <m:t>𝑐</m:t>
                          </m:r>
                        </m:e>
                      </m:d>
                    </m:oMath>
                  </m:oMathPara>
                </a14:m>
                <a:endParaRPr lang="it-IT" b="0" dirty="0">
                  <a:latin typeface="Calibri" panose="020F0502020204030204" pitchFamily="34" charset="0"/>
                  <a:ea typeface="Open Sans" panose="020B0606030504020204" pitchFamily="34" charset="0"/>
                  <a:cs typeface="Calibri" panose="020F0502020204030204" pitchFamily="34" charset="0"/>
                </a:endParaRPr>
              </a:p>
              <a:p>
                <a:r>
                  <a:rPr lang="en-US" dirty="0">
                    <a:latin typeface="Calibri" panose="020F0502020204030204" pitchFamily="34" charset="0"/>
                    <a:ea typeface="Open Sans" panose="020B0606030504020204" pitchFamily="34" charset="0"/>
                    <a:cs typeface="Calibri" panose="020F0502020204030204" pitchFamily="34" charset="0"/>
                  </a:rPr>
                  <a:t>Or, e.g., for Gaussian kernel:</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𝐾</m:t>
                      </m:r>
                      <m:d>
                        <m:dPr>
                          <m:ctrlPr>
                            <a:rPr lang="en-US" i="1" dirty="0" smtClean="0">
                              <a:latin typeface="Cambria Math" panose="02040503050406030204" pitchFamily="18" charset="0"/>
                              <a:ea typeface="Open Sans" panose="020B0606030504020204" pitchFamily="34" charset="0"/>
                              <a:cs typeface="Calibri" panose="020F0502020204030204" pitchFamily="34" charset="0"/>
                            </a:rPr>
                          </m:ctrlPr>
                        </m:dPr>
                        <m:e>
                          <m:r>
                            <a:rPr lang="en-US" i="1" dirty="0" err="1" smtClean="0">
                              <a:latin typeface="Cambria Math" panose="02040503050406030204" pitchFamily="18" charset="0"/>
                              <a:ea typeface="Open Sans" panose="020B0606030504020204" pitchFamily="34" charset="0"/>
                              <a:cs typeface="Calibri" panose="020F0502020204030204" pitchFamily="34" charset="0"/>
                            </a:rPr>
                            <m:t>𝑥</m:t>
                          </m:r>
                          <m:r>
                            <a:rPr lang="en-US" i="1" dirty="0" err="1" smtClean="0">
                              <a:latin typeface="Cambria Math" panose="02040503050406030204" pitchFamily="18" charset="0"/>
                              <a:ea typeface="Open Sans" panose="020B0606030504020204" pitchFamily="34" charset="0"/>
                              <a:cs typeface="Calibri" panose="020F0502020204030204" pitchFamily="34" charset="0"/>
                            </a:rPr>
                            <m:t>,</m:t>
                          </m:r>
                          <m:r>
                            <a:rPr lang="en-US" i="1" dirty="0" err="1" smtClean="0">
                              <a:latin typeface="Cambria Math" panose="02040503050406030204" pitchFamily="18" charset="0"/>
                              <a:ea typeface="Open Sans" panose="020B0606030504020204" pitchFamily="34" charset="0"/>
                              <a:cs typeface="Calibri" panose="020F0502020204030204" pitchFamily="34" charset="0"/>
                            </a:rPr>
                            <m:t>𝑥</m:t>
                          </m:r>
                          <m:r>
                            <a:rPr lang="en-US" i="1" dirty="0" smtClean="0">
                              <a:latin typeface="Cambria Math" panose="02040503050406030204" pitchFamily="18" charset="0"/>
                              <a:ea typeface="Open Sans" panose="020B0606030504020204" pitchFamily="34" charset="0"/>
                              <a:cs typeface="Calibri" panose="020F0502020204030204" pitchFamily="34" charset="0"/>
                            </a:rPr>
                            <m:t>’</m:t>
                          </m:r>
                        </m:e>
                      </m:d>
                      <m:r>
                        <a:rPr lang="it-IT" b="0" i="1" dirty="0" smtClean="0">
                          <a:latin typeface="Cambria Math" panose="02040503050406030204" pitchFamily="18" charset="0"/>
                          <a:ea typeface="Open Sans" panose="020B0606030504020204" pitchFamily="34" charset="0"/>
                          <a:cs typeface="Calibri" panose="020F0502020204030204" pitchFamily="34" charset="0"/>
                        </a:rPr>
                        <m:t>= </m:t>
                      </m:r>
                      <m:sSup>
                        <m:sSup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pPr>
                        <m:e>
                          <m:r>
                            <m:rPr>
                              <m:sty m:val="p"/>
                            </m:rPr>
                            <a:rPr lang="el-GR" b="0" i="1" dirty="0" smtClean="0">
                              <a:latin typeface="Cambria Math" panose="02040503050406030204" pitchFamily="18" charset="0"/>
                              <a:ea typeface="Open Sans" panose="020B0606030504020204" pitchFamily="34" charset="0"/>
                              <a:cs typeface="Calibri" panose="020F0502020204030204" pitchFamily="34" charset="0"/>
                            </a:rPr>
                            <m:t>σ</m:t>
                          </m:r>
                        </m:e>
                        <m:sup>
                          <m:r>
                            <a:rPr lang="it-IT" b="0" i="1" dirty="0" smtClean="0">
                              <a:latin typeface="Cambria Math" panose="02040503050406030204" pitchFamily="18" charset="0"/>
                              <a:ea typeface="Open Sans" panose="020B0606030504020204" pitchFamily="34" charset="0"/>
                              <a:cs typeface="Calibri" panose="020F0502020204030204" pitchFamily="34" charset="0"/>
                            </a:rPr>
                            <m:t>2</m:t>
                          </m:r>
                        </m:sup>
                      </m:sSup>
                      <m:r>
                        <a:rPr lang="it-IT" b="0" i="1" dirty="0" smtClean="0">
                          <a:latin typeface="Cambria Math" panose="02040503050406030204" pitchFamily="18" charset="0"/>
                          <a:ea typeface="Open Sans" panose="020B0606030504020204" pitchFamily="34" charset="0"/>
                          <a:cs typeface="Calibri" panose="020F0502020204030204" pitchFamily="34" charset="0"/>
                        </a:rPr>
                        <m:t>𝑒𝑥𝑝</m:t>
                      </m:r>
                      <m:d>
                        <m:d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dPr>
                        <m:e>
                          <m:r>
                            <a:rPr lang="it-IT" b="0" i="1" dirty="0" smtClean="0">
                              <a:latin typeface="Cambria Math" panose="02040503050406030204" pitchFamily="18" charset="0"/>
                              <a:ea typeface="Open Sans" panose="020B0606030504020204" pitchFamily="34" charset="0"/>
                              <a:cs typeface="Calibri" panose="020F0502020204030204" pitchFamily="34" charset="0"/>
                            </a:rPr>
                            <m:t>− </m:t>
                          </m:r>
                          <m:f>
                            <m:f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fPr>
                            <m:num>
                              <m:d>
                                <m:dPr>
                                  <m:begChr m:val="‖"/>
                                  <m:endChr m:val="‖"/>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dPr>
                                <m:e>
                                  <m:r>
                                    <a:rPr lang="it-IT" b="0" i="1" dirty="0" smtClean="0">
                                      <a:latin typeface="Cambria Math" panose="02040503050406030204" pitchFamily="18" charset="0"/>
                                      <a:ea typeface="Open Sans" panose="020B0606030504020204" pitchFamily="34" charset="0"/>
                                      <a:cs typeface="Calibri" panose="020F0502020204030204" pitchFamily="34" charset="0"/>
                                    </a:rPr>
                                    <m:t>𝑥</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𝑥</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e>
                              </m:d>
                            </m:num>
                            <m:den>
                              <m:r>
                                <a:rPr lang="it-IT" b="0" i="1" dirty="0" smtClean="0">
                                  <a:latin typeface="Cambria Math" panose="02040503050406030204" pitchFamily="18" charset="0"/>
                                  <a:ea typeface="Open Sans" panose="020B0606030504020204" pitchFamily="34" charset="0"/>
                                  <a:cs typeface="Calibri" panose="020F0502020204030204" pitchFamily="34" charset="0"/>
                                </a:rPr>
                                <m:t>2</m:t>
                              </m:r>
                              <m:sSup>
                                <m:sSup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pPr>
                                <m:e>
                                  <m:r>
                                    <a:rPr lang="it-IT" b="0" i="1" dirty="0" smtClean="0">
                                      <a:latin typeface="Cambria Math" panose="02040503050406030204" pitchFamily="18" charset="0"/>
                                      <a:ea typeface="Open Sans" panose="020B0606030504020204" pitchFamily="34" charset="0"/>
                                      <a:cs typeface="Calibri" panose="020F0502020204030204" pitchFamily="34" charset="0"/>
                                    </a:rPr>
                                    <m:t>𝑙</m:t>
                                  </m:r>
                                </m:e>
                                <m:sup>
                                  <m:r>
                                    <a:rPr lang="it-IT" b="0" i="1" dirty="0" smtClean="0">
                                      <a:latin typeface="Cambria Math" panose="02040503050406030204" pitchFamily="18" charset="0"/>
                                      <a:ea typeface="Open Sans" panose="020B0606030504020204" pitchFamily="34" charset="0"/>
                                      <a:cs typeface="Calibri" panose="020F0502020204030204" pitchFamily="34" charset="0"/>
                                    </a:rPr>
                                    <m:t>2</m:t>
                                  </m:r>
                                </m:sup>
                              </m:sSup>
                            </m:den>
                          </m:f>
                        </m:e>
                      </m:d>
                    </m:oMath>
                  </m:oMathPara>
                </a14:m>
                <a:endParaRPr lang="en-US" dirty="0"/>
              </a:p>
              <a:p>
                <a:r>
                  <a:rPr lang="en-US" dirty="0"/>
                  <a:t>where </a:t>
                </a:r>
                <a14:m>
                  <m:oMath xmlns:m="http://schemas.openxmlformats.org/officeDocument/2006/math">
                    <m:r>
                      <a:rPr lang="en-US" i="1" dirty="0" smtClean="0">
                        <a:latin typeface="Cambria Math" panose="02040503050406030204" pitchFamily="18" charset="0"/>
                      </a:rPr>
                      <m:t>𝜎</m:t>
                    </m:r>
                  </m:oMath>
                </a14:m>
                <a:r>
                  <a:rPr lang="en-US" dirty="0"/>
                  <a:t>, </a:t>
                </a:r>
                <a14:m>
                  <m:oMath xmlns:m="http://schemas.openxmlformats.org/officeDocument/2006/math">
                    <m:sSub>
                      <m:sSubPr>
                        <m:ctrlPr>
                          <a:rPr lang="it-IT" b="0" i="1" dirty="0" smtClean="0">
                            <a:latin typeface="Cambria Math" panose="02040503050406030204" pitchFamily="18" charset="0"/>
                          </a:rPr>
                        </m:ctrlPr>
                      </m:sSubPr>
                      <m:e>
                        <m:r>
                          <a:rPr lang="en-US" i="1" dirty="0" smtClean="0">
                            <a:latin typeface="Cambria Math" panose="02040503050406030204" pitchFamily="18" charset="0"/>
                          </a:rPr>
                          <m:t>𝜎</m:t>
                        </m:r>
                      </m:e>
                      <m:sub>
                        <m:r>
                          <a:rPr lang="it-IT" b="0" i="1" dirty="0" smtClean="0">
                            <a:latin typeface="Cambria Math" panose="02040503050406030204" pitchFamily="18" charset="0"/>
                          </a:rPr>
                          <m:t>𝑏</m:t>
                        </m:r>
                      </m:sub>
                    </m:sSub>
                  </m:oMath>
                </a14:m>
                <a:r>
                  <a:rPr lang="en-US" dirty="0"/>
                  <a:t>,</a:t>
                </a:r>
                <a14:m>
                  <m:oMath xmlns:m="http://schemas.openxmlformats.org/officeDocument/2006/math">
                    <m:r>
                      <a:rPr lang="en-US" i="1" dirty="0" smtClean="0">
                        <a:latin typeface="Cambria Math" panose="02040503050406030204" pitchFamily="18" charset="0"/>
                      </a:rPr>
                      <m:t> </m:t>
                    </m:r>
                    <m:r>
                      <a:rPr lang="it-IT" b="0" i="1" dirty="0" smtClean="0">
                        <a:latin typeface="Cambria Math" panose="02040503050406030204" pitchFamily="18" charset="0"/>
                      </a:rPr>
                      <m:t> </m:t>
                    </m:r>
                    <m:r>
                      <a:rPr lang="en-US" i="1" dirty="0" smtClean="0">
                        <a:latin typeface="Cambria Math" panose="02040503050406030204" pitchFamily="18" charset="0"/>
                      </a:rPr>
                      <m:t>𝑙</m:t>
                    </m:r>
                  </m:oMath>
                </a14:m>
                <a:r>
                  <a:rPr lang="en-US" dirty="0"/>
                  <a:t>, </a:t>
                </a:r>
                <a14:m>
                  <m:oMath xmlns:m="http://schemas.openxmlformats.org/officeDocument/2006/math">
                    <m:r>
                      <a:rPr lang="en-US" i="1" dirty="0" smtClean="0">
                        <a:latin typeface="Cambria Math" panose="02040503050406030204" pitchFamily="18" charset="0"/>
                      </a:rPr>
                      <m:t>𝑐</m:t>
                    </m:r>
                    <m:r>
                      <a:rPr lang="it-IT" b="0" i="0" dirty="0" smtClean="0">
                        <a:latin typeface="Cambria Math" panose="02040503050406030204" pitchFamily="18" charset="0"/>
                      </a:rPr>
                      <m:t> </m:t>
                    </m:r>
                  </m:oMath>
                </a14:m>
                <a:r>
                  <a:rPr lang="en-US" dirty="0"/>
                  <a:t> are the associated parameters.</a:t>
                </a:r>
              </a:p>
              <a:p>
                <a:endParaRPr lang="en-US" dirty="0"/>
              </a:p>
              <a:p>
                <a:r>
                  <a:rPr lang="en-US" dirty="0"/>
                  <a:t>Finally, the feature vector is:</a:t>
                </a:r>
              </a:p>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r>
                                <a:rPr lang="it-IT" b="0" i="1" smtClean="0">
                                  <a:latin typeface="Cambria Math" panose="02040503050406030204" pitchFamily="18" charset="0"/>
                                </a:rPr>
                                <m:t>𝐾</m:t>
                              </m:r>
                            </m:e>
                          </m:d>
                        </m:e>
                      </m:func>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𝑀</m:t>
                          </m:r>
                        </m:e>
                        <m:sup>
                          <m:r>
                            <a:rPr lang="it-IT" b="0" i="1" smtClean="0">
                              <a:latin typeface="Cambria Math" panose="02040503050406030204" pitchFamily="18" charset="0"/>
                            </a:rPr>
                            <m:t>1/2</m:t>
                          </m:r>
                        </m:sup>
                      </m:sSup>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𝑀</m:t>
                                  </m:r>
                                </m:e>
                                <m:sup>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up>
                              </m:sSup>
                              <m:r>
                                <a:rPr lang="it-IT" b="0" i="1" smtClean="0">
                                  <a:latin typeface="Cambria Math" panose="02040503050406030204" pitchFamily="18" charset="0"/>
                                </a:rPr>
                                <m:t> </m:t>
                              </m:r>
                              <m:r>
                                <a:rPr lang="it-IT" b="0" i="1" smtClean="0">
                                  <a:latin typeface="Cambria Math" panose="02040503050406030204" pitchFamily="18" charset="0"/>
                                </a:rPr>
                                <m:t>𝐾</m:t>
                              </m:r>
                              <m:sSup>
                                <m:sSupPr>
                                  <m:ctrlPr>
                                    <a:rPr lang="it-IT" b="0" i="1" smtClean="0">
                                      <a:latin typeface="Cambria Math" panose="02040503050406030204" pitchFamily="18" charset="0"/>
                                    </a:rPr>
                                  </m:ctrlPr>
                                </m:sSupPr>
                                <m:e>
                                  <m:r>
                                    <a:rPr lang="it-IT" b="0" i="1" smtClean="0">
                                      <a:latin typeface="Cambria Math" panose="02040503050406030204" pitchFamily="18" charset="0"/>
                                    </a:rPr>
                                    <m:t> </m:t>
                                  </m:r>
                                  <m:r>
                                    <a:rPr lang="it-IT" b="0" i="1" smtClean="0">
                                      <a:latin typeface="Cambria Math" panose="02040503050406030204" pitchFamily="18" charset="0"/>
                                    </a:rPr>
                                    <m:t>𝑀</m:t>
                                  </m:r>
                                </m:e>
                                <m:sup>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up>
                              </m:sSup>
                            </m:e>
                          </m:d>
                        </m:e>
                      </m:func>
                      <m:sSup>
                        <m:sSupPr>
                          <m:ctrlPr>
                            <a:rPr lang="it-IT" b="0" i="1" smtClean="0">
                              <a:latin typeface="Cambria Math" panose="02040503050406030204" pitchFamily="18" charset="0"/>
                            </a:rPr>
                          </m:ctrlPr>
                        </m:sSupPr>
                        <m:e>
                          <m:r>
                            <a:rPr lang="it-IT" b="0" i="1" smtClean="0">
                              <a:latin typeface="Cambria Math" panose="02040503050406030204" pitchFamily="18" charset="0"/>
                            </a:rPr>
                            <m:t>𝑀</m:t>
                          </m:r>
                        </m:e>
                        <m:sup>
                          <m:r>
                            <a:rPr lang="it-IT" b="0" i="1" smtClean="0">
                              <a:latin typeface="Cambria Math" panose="02040503050406030204" pitchFamily="18" charset="0"/>
                            </a:rPr>
                            <m:t>1/2</m:t>
                          </m:r>
                        </m:sup>
                      </m:sSup>
                    </m:oMath>
                  </m:oMathPara>
                </a14:m>
                <a:endParaRPr lang="en-US" dirty="0"/>
              </a:p>
              <a:p>
                <a:r>
                  <a:rPr lang="en-US" dirty="0"/>
                  <a:t>, where M is the mean of the kernel matrices on the manifold </a:t>
                </a:r>
                <a:r>
                  <a:rPr lang="en-US" i="1" dirty="0"/>
                  <a:t>M</a:t>
                </a:r>
                <a:r>
                  <a:rPr lang="en-US" dirty="0"/>
                  <a:t> </a:t>
                </a:r>
              </a:p>
              <a:p>
                <a:endParaRPr lang="en-US" dirty="0"/>
              </a:p>
            </p:txBody>
          </p:sp>
        </mc:Choice>
        <mc:Fallback>
          <p:sp>
            <p:nvSpPr>
              <p:cNvPr id="9" name="TextBox 8">
                <a:extLst>
                  <a:ext uri="{FF2B5EF4-FFF2-40B4-BE49-F238E27FC236}">
                    <a16:creationId xmlns:a16="http://schemas.microsoft.com/office/drawing/2014/main" id="{7C966986-C363-44C2-B542-397DC74EFFEE}"/>
                  </a:ext>
                </a:extLst>
              </p:cNvPr>
              <p:cNvSpPr txBox="1">
                <a:spLocks noRot="1" noChangeAspect="1" noMove="1" noResize="1" noEditPoints="1" noAdjustHandles="1" noChangeArrowheads="1" noChangeShapeType="1" noTextEdit="1"/>
              </p:cNvSpPr>
              <p:nvPr/>
            </p:nvSpPr>
            <p:spPr>
              <a:xfrm>
                <a:off x="479128" y="1858108"/>
                <a:ext cx="7886701" cy="4727576"/>
              </a:xfrm>
              <a:prstGeom prst="rect">
                <a:avLst/>
              </a:prstGeom>
              <a:blipFill>
                <a:blip r:embed="rId4"/>
                <a:stretch>
                  <a:fillRect l="-696" t="-774"/>
                </a:stretch>
              </a:blipFill>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2ECA802E-913D-D1CF-7F15-506CD2433EBA}"/>
              </a:ext>
            </a:extLst>
          </p:cNvPr>
          <p:cNvSpPr>
            <a:spLocks noGrp="1"/>
          </p:cNvSpPr>
          <p:nvPr>
            <p:ph type="sldNum" sz="quarter" idx="12"/>
          </p:nvPr>
        </p:nvSpPr>
        <p:spPr>
          <a:xfrm>
            <a:off x="6457950" y="6280839"/>
            <a:ext cx="2057400" cy="365125"/>
          </a:xfrm>
        </p:spPr>
        <p:txBody>
          <a:bodyPr/>
          <a:lstStyle/>
          <a:p>
            <a:fld id="{6D95C3B8-DC8E-EE44-94F4-FFF78C5FC39C}" type="slidenum">
              <a:rPr lang="it-IT" smtClean="0"/>
              <a:t>7</a:t>
            </a:fld>
            <a:endParaRPr lang="it-IT" dirty="0"/>
          </a:p>
        </p:txBody>
      </p:sp>
    </p:spTree>
    <p:extLst>
      <p:ext uri="{BB962C8B-B14F-4D97-AF65-F5344CB8AC3E}">
        <p14:creationId xmlns:p14="http://schemas.microsoft.com/office/powerpoint/2010/main" val="70049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en-US" sz="2800" dirty="0">
                <a:solidFill>
                  <a:schemeClr val="tx2">
                    <a:lumMod val="50000"/>
                  </a:schemeClr>
                </a:solidFill>
              </a:rPr>
              <a:t>Approach 3. Fisher Kernel as Gram Matrix</a:t>
            </a: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1912598"/>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966986-C363-44C2-B542-397DC74EFFEE}"/>
                  </a:ext>
                </a:extLst>
              </p:cNvPr>
              <p:cNvSpPr txBox="1"/>
              <p:nvPr/>
            </p:nvSpPr>
            <p:spPr>
              <a:xfrm>
                <a:off x="479128" y="1760198"/>
                <a:ext cx="7886701" cy="5397824"/>
              </a:xfrm>
              <a:prstGeom prst="rect">
                <a:avLst/>
              </a:prstGeom>
              <a:noFill/>
            </p:spPr>
            <p:txBody>
              <a:bodyPr wrap="square">
                <a:spAutoFit/>
              </a:bodyPr>
              <a:lstStyle/>
              <a:p>
                <a:pPr marL="342900" indent="-342900">
                  <a:buAutoNum type="arabicPeriod"/>
                </a:pPr>
                <a:r>
                  <a:rPr lang="en-US" sz="1800" dirty="0">
                    <a:latin typeface="Calibri" panose="020F0502020204030204" pitchFamily="34" charset="0"/>
                    <a:ea typeface="Open Sans" panose="020B0606030504020204" pitchFamily="34" charset="0"/>
                    <a:cs typeface="Calibri" panose="020F0502020204030204" pitchFamily="34" charset="0"/>
                  </a:rPr>
                  <a:t>Generate the </a:t>
                </a:r>
                <a:r>
                  <a:rPr lang="en-US" dirty="0">
                    <a:latin typeface="Calibri" panose="020F0502020204030204" pitchFamily="34" charset="0"/>
                    <a:ea typeface="Open Sans" panose="020B0606030504020204" pitchFamily="34" charset="0"/>
                    <a:cs typeface="Calibri" panose="020F0502020204030204" pitchFamily="34" charset="0"/>
                  </a:rPr>
                  <a:t>probabilistic model, the Gaussian Mixture Model (GMM),</a:t>
                </a:r>
                <a:r>
                  <a:rPr lang="en-US" sz="1800" dirty="0">
                    <a:latin typeface="Calibri" panose="020F0502020204030204" pitchFamily="34" charset="0"/>
                    <a:ea typeface="Open Sans" panose="020B0606030504020204" pitchFamily="34" charset="0"/>
                    <a:cs typeface="Calibri" panose="020F0502020204030204" pitchFamily="34" charset="0"/>
                  </a:rPr>
                  <a:t> that explains the training data </a:t>
                </a:r>
                <a14:m>
                  <m:oMath xmlns:m="http://schemas.openxmlformats.org/officeDocument/2006/math">
                    <m:r>
                      <a:rPr lang="en-US" sz="1800" i="1" dirty="0" smtClean="0">
                        <a:latin typeface="Cambria Math" panose="02040503050406030204" pitchFamily="18" charset="0"/>
                        <a:ea typeface="Open Sans" panose="020B0606030504020204" pitchFamily="34" charset="0"/>
                        <a:cs typeface="Calibri" panose="020F0502020204030204" pitchFamily="34" charset="0"/>
                      </a:rPr>
                      <m:t>𝑃</m:t>
                    </m:r>
                    <m:d>
                      <m:dPr>
                        <m:ctrlPr>
                          <a:rPr lang="en-US" sz="1800" i="1" dirty="0" smtClean="0">
                            <a:latin typeface="Cambria Math" panose="02040503050406030204" pitchFamily="18" charset="0"/>
                            <a:ea typeface="Open Sans" panose="020B0606030504020204" pitchFamily="34" charset="0"/>
                            <a:cs typeface="Calibri" panose="020F0502020204030204" pitchFamily="34" charset="0"/>
                          </a:rPr>
                        </m:ctrlPr>
                      </m:dPr>
                      <m:e>
                        <m:r>
                          <a:rPr lang="en-US" sz="1800" i="1" dirty="0" smtClean="0">
                            <a:latin typeface="Cambria Math" panose="02040503050406030204" pitchFamily="18" charset="0"/>
                            <a:ea typeface="Open Sans" panose="020B0606030504020204" pitchFamily="34" charset="0"/>
                            <a:cs typeface="Calibri" panose="020F0502020204030204" pitchFamily="34" charset="0"/>
                          </a:rPr>
                          <m:t>𝑋</m:t>
                        </m:r>
                      </m:e>
                      <m:e>
                        <m:r>
                          <m:rPr>
                            <m:sty m:val="p"/>
                          </m:rPr>
                          <a:rPr lang="el-GR" sz="1800" i="1" dirty="0" smtClean="0">
                            <a:latin typeface="Cambria Math" panose="02040503050406030204" pitchFamily="18" charset="0"/>
                            <a:ea typeface="Open Sans" panose="020B0606030504020204" pitchFamily="34" charset="0"/>
                            <a:cs typeface="Calibri" panose="020F0502020204030204" pitchFamily="34" charset="0"/>
                          </a:rPr>
                          <m:t>θ</m:t>
                        </m:r>
                      </m:e>
                    </m:d>
                  </m:oMath>
                </a14:m>
                <a:r>
                  <a:rPr lang="en-US" sz="1800" dirty="0">
                    <a:latin typeface="Calibri" panose="020F0502020204030204" pitchFamily="34" charset="0"/>
                    <a:ea typeface="Open Sans" panose="020B0606030504020204" pitchFamily="34" charset="0"/>
                    <a:cs typeface="Calibri" panose="020F0502020204030204" pitchFamily="34" charset="0"/>
                  </a:rPr>
                  <a:t>. Training data being all the </a:t>
                </a:r>
                <a14:m>
                  <m:oMath xmlns:m="http://schemas.openxmlformats.org/officeDocument/2006/math">
                    <m:r>
                      <a:rPr lang="en-US" sz="1800" i="1" dirty="0" smtClean="0">
                        <a:latin typeface="Cambria Math" panose="02040503050406030204" pitchFamily="18" charset="0"/>
                        <a:ea typeface="Open Sans" panose="020B0606030504020204" pitchFamily="34" charset="0"/>
                        <a:cs typeface="Calibri" panose="020F0502020204030204" pitchFamily="34" charset="0"/>
                      </a:rPr>
                      <m:t>𝑛</m:t>
                    </m:r>
                  </m:oMath>
                </a14:m>
                <a:r>
                  <a:rPr lang="en-US" sz="1800" dirty="0">
                    <a:latin typeface="Calibri" panose="020F0502020204030204" pitchFamily="34" charset="0"/>
                    <a:ea typeface="Open Sans" panose="020B0606030504020204" pitchFamily="34" charset="0"/>
                    <a:cs typeface="Calibri" panose="020F0502020204030204" pitchFamily="34" charset="0"/>
                  </a:rPr>
                  <a:t> inputs of all the MTS of the set </a:t>
                </a:r>
                <a14:m>
                  <m:oMath xmlns:m="http://schemas.openxmlformats.org/officeDocument/2006/math">
                    <m:r>
                      <a:rPr lang="en-US" sz="1800" i="1" dirty="0" smtClean="0">
                        <a:latin typeface="Cambria Math" panose="02040503050406030204" pitchFamily="18" charset="0"/>
                        <a:ea typeface="Open Sans" panose="020B0606030504020204" pitchFamily="34" charset="0"/>
                        <a:cs typeface="Calibri" panose="020F0502020204030204" pitchFamily="34" charset="0"/>
                      </a:rPr>
                      <m:t>{</m:t>
                    </m:r>
                    <m:sSub>
                      <m:sSubPr>
                        <m:ctrlPr>
                          <a:rPr lang="it-IT" sz="1800" b="0" i="1" dirty="0" smtClean="0">
                            <a:latin typeface="Cambria Math" panose="02040503050406030204" pitchFamily="18" charset="0"/>
                            <a:ea typeface="Open Sans" panose="020B0606030504020204" pitchFamily="34" charset="0"/>
                            <a:cs typeface="Calibri" panose="020F0502020204030204" pitchFamily="34" charset="0"/>
                          </a:rPr>
                        </m:ctrlPr>
                      </m:sSubPr>
                      <m:e>
                        <m:r>
                          <a:rPr lang="en-US" sz="1800" i="1" dirty="0" smtClean="0">
                            <a:latin typeface="Cambria Math" panose="02040503050406030204" pitchFamily="18" charset="0"/>
                            <a:ea typeface="Open Sans" panose="020B0606030504020204" pitchFamily="34" charset="0"/>
                            <a:cs typeface="Calibri" panose="020F0502020204030204" pitchFamily="34" charset="0"/>
                          </a:rPr>
                          <m:t>𝑋</m:t>
                        </m:r>
                      </m:e>
                      <m:sub>
                        <m:r>
                          <a:rPr lang="it-IT" sz="1800" b="0" i="1" dirty="0" smtClean="0">
                            <a:latin typeface="Cambria Math" panose="02040503050406030204" pitchFamily="18" charset="0"/>
                            <a:ea typeface="Open Sans" panose="020B0606030504020204" pitchFamily="34" charset="0"/>
                            <a:cs typeface="Calibri" panose="020F0502020204030204" pitchFamily="34" charset="0"/>
                          </a:rPr>
                          <m:t>1</m:t>
                        </m:r>
                      </m:sub>
                    </m:sSub>
                    <m:r>
                      <a:rPr lang="it-IT" sz="1800" b="0" i="1" dirty="0" smtClean="0">
                        <a:latin typeface="Cambria Math" panose="02040503050406030204" pitchFamily="18" charset="0"/>
                        <a:ea typeface="Open Sans" panose="020B0606030504020204" pitchFamily="34" charset="0"/>
                        <a:cs typeface="Calibri" panose="020F0502020204030204" pitchFamily="34" charset="0"/>
                      </a:rPr>
                      <m:t>, </m:t>
                    </m:r>
                    <m:sSub>
                      <m:sSubPr>
                        <m:ctrlPr>
                          <a:rPr lang="it-IT" sz="1800" b="0" i="1" dirty="0" smtClean="0">
                            <a:latin typeface="Cambria Math" panose="02040503050406030204" pitchFamily="18" charset="0"/>
                            <a:ea typeface="Open Sans" panose="020B0606030504020204" pitchFamily="34" charset="0"/>
                            <a:cs typeface="Calibri" panose="020F0502020204030204" pitchFamily="34" charset="0"/>
                          </a:rPr>
                        </m:ctrlPr>
                      </m:sSubPr>
                      <m:e>
                        <m:r>
                          <a:rPr lang="it-IT" sz="1800" b="0" i="1" dirty="0" smtClean="0">
                            <a:latin typeface="Cambria Math" panose="02040503050406030204" pitchFamily="18" charset="0"/>
                            <a:ea typeface="Open Sans" panose="020B0606030504020204" pitchFamily="34" charset="0"/>
                            <a:cs typeface="Calibri" panose="020F0502020204030204" pitchFamily="34" charset="0"/>
                          </a:rPr>
                          <m:t>𝑋</m:t>
                        </m:r>
                      </m:e>
                      <m:sub>
                        <m:r>
                          <a:rPr lang="it-IT" sz="1800" b="0" i="1" dirty="0" smtClean="0">
                            <a:latin typeface="Cambria Math" panose="02040503050406030204" pitchFamily="18" charset="0"/>
                            <a:ea typeface="Open Sans" panose="020B0606030504020204" pitchFamily="34" charset="0"/>
                            <a:cs typeface="Calibri" panose="020F0502020204030204" pitchFamily="34" charset="0"/>
                          </a:rPr>
                          <m:t>2</m:t>
                        </m:r>
                      </m:sub>
                    </m:sSub>
                    <m:r>
                      <a:rPr lang="it-IT" sz="1800" b="0" i="1" dirty="0" smtClean="0">
                        <a:latin typeface="Cambria Math" panose="02040503050406030204" pitchFamily="18" charset="0"/>
                        <a:ea typeface="Open Sans" panose="020B0606030504020204" pitchFamily="34" charset="0"/>
                        <a:cs typeface="Calibri" panose="020F0502020204030204" pitchFamily="34" charset="0"/>
                      </a:rPr>
                      <m:t>,…, </m:t>
                    </m:r>
                    <m:sSub>
                      <m:sSubPr>
                        <m:ctrlPr>
                          <a:rPr lang="it-IT" sz="1800" b="0" i="1" dirty="0" smtClean="0">
                            <a:latin typeface="Cambria Math" panose="02040503050406030204" pitchFamily="18" charset="0"/>
                            <a:ea typeface="Open Sans" panose="020B0606030504020204" pitchFamily="34" charset="0"/>
                            <a:cs typeface="Calibri" panose="020F0502020204030204" pitchFamily="34" charset="0"/>
                          </a:rPr>
                        </m:ctrlPr>
                      </m:sSubPr>
                      <m:e>
                        <m:r>
                          <a:rPr lang="it-IT" sz="1800" b="0" i="1" dirty="0" smtClean="0">
                            <a:latin typeface="Cambria Math" panose="02040503050406030204" pitchFamily="18" charset="0"/>
                            <a:ea typeface="Open Sans" panose="020B0606030504020204" pitchFamily="34" charset="0"/>
                            <a:cs typeface="Calibri" panose="020F0502020204030204" pitchFamily="34" charset="0"/>
                          </a:rPr>
                          <m:t>𝑋</m:t>
                        </m:r>
                      </m:e>
                      <m:sub>
                        <m:r>
                          <a:rPr lang="it-IT" sz="1800" b="0" i="1" dirty="0" smtClean="0">
                            <a:latin typeface="Cambria Math" panose="02040503050406030204" pitchFamily="18" charset="0"/>
                            <a:ea typeface="Open Sans" panose="020B0606030504020204" pitchFamily="34" charset="0"/>
                            <a:cs typeface="Calibri" panose="020F0502020204030204" pitchFamily="34" charset="0"/>
                          </a:rPr>
                          <m:t>𝑁</m:t>
                        </m:r>
                      </m:sub>
                    </m:sSub>
                    <m:r>
                      <a:rPr lang="en-US" sz="1800" i="1" dirty="0" smtClean="0">
                        <a:latin typeface="Cambria Math" panose="02040503050406030204" pitchFamily="18" charset="0"/>
                        <a:ea typeface="Open Sans" panose="020B0606030504020204" pitchFamily="34" charset="0"/>
                        <a:cs typeface="Calibri" panose="020F0502020204030204" pitchFamily="34" charset="0"/>
                      </a:rPr>
                      <m:t>}</m:t>
                    </m:r>
                  </m:oMath>
                </a14:m>
                <a:r>
                  <a:rPr lang="en-US" dirty="0">
                    <a:latin typeface="Calibri" panose="020F0502020204030204" pitchFamily="34" charset="0"/>
                    <a:ea typeface="Open Sans" panose="020B0606030504020204" pitchFamily="34" charset="0"/>
                    <a:cs typeface="Calibri" panose="020F0502020204030204" pitchFamily="34" charset="0"/>
                  </a:rPr>
                  <a:t>. </a:t>
                </a:r>
                <a:br>
                  <a:rPr lang="en-US" dirty="0">
                    <a:latin typeface="Calibri" panose="020F0502020204030204" pitchFamily="34" charset="0"/>
                    <a:ea typeface="Open Sans" panose="020B0606030504020204" pitchFamily="34" charset="0"/>
                    <a:cs typeface="Calibri" panose="020F0502020204030204" pitchFamily="34" charset="0"/>
                  </a:rPr>
                </a:br>
                <a:r>
                  <a:rPr lang="en-US" dirty="0">
                    <a:latin typeface="Calibri" panose="020F0502020204030204" pitchFamily="34" charset="0"/>
                    <a:ea typeface="Open Sans" panose="020B0606030504020204" pitchFamily="34" charset="0"/>
                    <a:cs typeface="Calibri" panose="020F0502020204030204" pitchFamily="34" charset="0"/>
                  </a:rPr>
                  <a:t>Then the likelihood that a specific sequence X of length </a:t>
                </a:r>
                <a14:m>
                  <m:oMath xmlns:m="http://schemas.openxmlformats.org/officeDocument/2006/math">
                    <m:r>
                      <a:rPr lang="en-US" i="1" dirty="0" smtClean="0">
                        <a:latin typeface="Cambria Math" panose="02040503050406030204" pitchFamily="18" charset="0"/>
                        <a:ea typeface="Open Sans" panose="020B0606030504020204" pitchFamily="34" charset="0"/>
                        <a:cs typeface="Calibri" panose="020F0502020204030204" pitchFamily="34" charset="0"/>
                      </a:rPr>
                      <m:t>𝑛</m:t>
                    </m:r>
                  </m:oMath>
                </a14:m>
                <a:r>
                  <a:rPr lang="en-US" dirty="0">
                    <a:latin typeface="Calibri" panose="020F0502020204030204" pitchFamily="34" charset="0"/>
                    <a:ea typeface="Open Sans" panose="020B0606030504020204" pitchFamily="34" charset="0"/>
                    <a:cs typeface="Calibri" panose="020F0502020204030204" pitchFamily="34" charset="0"/>
                  </a:rPr>
                  <a:t> has been generated by class c is </a:t>
                </a:r>
                <a14:m>
                  <m:oMath xmlns:m="http://schemas.openxmlformats.org/officeDocument/2006/math">
                    <m:r>
                      <a:rPr lang="it-IT" b="0" i="1" smtClean="0">
                        <a:latin typeface="Cambria Math" panose="02040503050406030204" pitchFamily="18" charset="0"/>
                        <a:ea typeface="Open Sans" panose="020B0606030504020204" pitchFamily="34" charset="0"/>
                        <a:cs typeface="Calibri" panose="020F0502020204030204" pitchFamily="34" charset="0"/>
                      </a:rPr>
                      <m:t>𝑃</m:t>
                    </m:r>
                    <m:d>
                      <m:dPr>
                        <m:ctrlPr>
                          <a:rPr lang="it-IT" b="0" i="1" smtClean="0">
                            <a:latin typeface="Cambria Math" panose="02040503050406030204" pitchFamily="18" charset="0"/>
                            <a:ea typeface="Open Sans" panose="020B0606030504020204" pitchFamily="34" charset="0"/>
                            <a:cs typeface="Calibri" panose="020F0502020204030204" pitchFamily="34" charset="0"/>
                          </a:rPr>
                        </m:ctrlPr>
                      </m:dPr>
                      <m:e>
                        <m:r>
                          <a:rPr lang="it-IT" b="0" i="1" smtClean="0">
                            <a:latin typeface="Cambria Math" panose="02040503050406030204" pitchFamily="18" charset="0"/>
                            <a:ea typeface="Open Sans" panose="020B0606030504020204" pitchFamily="34" charset="0"/>
                            <a:cs typeface="Calibri" panose="020F0502020204030204" pitchFamily="34" charset="0"/>
                          </a:rPr>
                          <m:t>𝑋</m:t>
                        </m:r>
                      </m:e>
                      <m:e>
                        <m:r>
                          <a:rPr lang="it-IT" b="0" i="1" smtClean="0">
                            <a:latin typeface="Cambria Math" panose="02040503050406030204" pitchFamily="18" charset="0"/>
                            <a:ea typeface="Open Sans" panose="020B0606030504020204" pitchFamily="34" charset="0"/>
                            <a:cs typeface="Calibri" panose="020F0502020204030204" pitchFamily="34" charset="0"/>
                          </a:rPr>
                          <m:t>𝐶𝑙𝑎𝑠𝑠</m:t>
                        </m:r>
                        <m:r>
                          <a:rPr lang="it-IT" b="0" i="1" smtClean="0">
                            <a:latin typeface="Cambria Math" panose="02040503050406030204" pitchFamily="18" charset="0"/>
                            <a:ea typeface="Open Sans" panose="020B0606030504020204" pitchFamily="34" charset="0"/>
                            <a:cs typeface="Calibri" panose="020F0502020204030204" pitchFamily="34" charset="0"/>
                          </a:rPr>
                          <m:t>=</m:t>
                        </m:r>
                        <m:r>
                          <a:rPr lang="it-IT" b="0" i="1" smtClean="0">
                            <a:latin typeface="Cambria Math" panose="02040503050406030204" pitchFamily="18" charset="0"/>
                            <a:ea typeface="Open Sans" panose="020B0606030504020204" pitchFamily="34" charset="0"/>
                            <a:cs typeface="Calibri" panose="020F0502020204030204" pitchFamily="34" charset="0"/>
                          </a:rPr>
                          <m:t>𝑐</m:t>
                        </m:r>
                      </m:e>
                    </m:d>
                    <m:r>
                      <a:rPr lang="it-IT" b="0" i="1" smtClean="0">
                        <a:latin typeface="Cambria Math" panose="02040503050406030204" pitchFamily="18" charset="0"/>
                        <a:ea typeface="Open Sans" panose="020B0606030504020204" pitchFamily="34" charset="0"/>
                        <a:cs typeface="Calibri" panose="020F0502020204030204" pitchFamily="34" charset="0"/>
                      </a:rPr>
                      <m:t>= </m:t>
                    </m:r>
                    <m:nary>
                      <m:naryPr>
                        <m:chr m:val="∏"/>
                        <m:ctrlPr>
                          <a:rPr lang="it-IT" b="0" i="1" smtClean="0">
                            <a:latin typeface="Cambria Math" panose="02040503050406030204" pitchFamily="18" charset="0"/>
                            <a:ea typeface="Open Sans" panose="020B0606030504020204" pitchFamily="34" charset="0"/>
                            <a:cs typeface="Calibri" panose="020F0502020204030204" pitchFamily="34" charset="0"/>
                          </a:rPr>
                        </m:ctrlPr>
                      </m:naryPr>
                      <m:sub>
                        <m:r>
                          <m:rPr>
                            <m:brk m:alnAt="23"/>
                          </m:rPr>
                          <a:rPr lang="it-IT" b="0" i="1" smtClean="0">
                            <a:latin typeface="Cambria Math" panose="02040503050406030204" pitchFamily="18" charset="0"/>
                            <a:ea typeface="Open Sans" panose="020B0606030504020204" pitchFamily="34" charset="0"/>
                            <a:cs typeface="Calibri" panose="020F0502020204030204" pitchFamily="34" charset="0"/>
                          </a:rPr>
                          <m:t>𝑖</m:t>
                        </m:r>
                        <m:r>
                          <a:rPr lang="it-IT" b="0" i="1" smtClean="0">
                            <a:latin typeface="Cambria Math" panose="02040503050406030204" pitchFamily="18" charset="0"/>
                            <a:ea typeface="Open Sans" panose="020B0606030504020204" pitchFamily="34" charset="0"/>
                            <a:cs typeface="Calibri" panose="020F0502020204030204" pitchFamily="34" charset="0"/>
                          </a:rPr>
                          <m:t>=1</m:t>
                        </m:r>
                      </m:sub>
                      <m:sup>
                        <m:r>
                          <a:rPr lang="it-IT" b="0" i="1" smtClean="0">
                            <a:latin typeface="Cambria Math" panose="02040503050406030204" pitchFamily="18" charset="0"/>
                            <a:ea typeface="Open Sans" panose="020B0606030504020204" pitchFamily="34" charset="0"/>
                            <a:cs typeface="Calibri" panose="020F0502020204030204" pitchFamily="34" charset="0"/>
                          </a:rPr>
                          <m:t>𝑛</m:t>
                        </m:r>
                      </m:sup>
                      <m:e>
                        <m:r>
                          <a:rPr lang="it-IT" b="0" i="1" smtClean="0">
                            <a:latin typeface="Cambria Math" panose="02040503050406030204" pitchFamily="18" charset="0"/>
                            <a:ea typeface="Open Sans" panose="020B0606030504020204" pitchFamily="34" charset="0"/>
                            <a:cs typeface="Calibri" panose="020F0502020204030204" pitchFamily="34" charset="0"/>
                          </a:rPr>
                          <m:t>𝑝</m:t>
                        </m:r>
                        <m:d>
                          <m:dPr>
                            <m:endChr m:val="|"/>
                            <m:ctrlPr>
                              <a:rPr lang="it-IT" b="0" i="1" smtClean="0">
                                <a:latin typeface="Cambria Math" panose="02040503050406030204" pitchFamily="18" charset="0"/>
                                <a:ea typeface="Open Sans" panose="020B0606030504020204" pitchFamily="34" charset="0"/>
                                <a:cs typeface="Calibri" panose="020F0502020204030204" pitchFamily="34" charset="0"/>
                              </a:rPr>
                            </m:ctrlPr>
                          </m:dPr>
                          <m:e>
                            <m:sSub>
                              <m:sSubPr>
                                <m:ctrlPr>
                                  <a:rPr lang="it-IT" b="0" i="1" smtClean="0">
                                    <a:latin typeface="Cambria Math" panose="02040503050406030204" pitchFamily="18" charset="0"/>
                                    <a:ea typeface="Open Sans" panose="020B0606030504020204" pitchFamily="34" charset="0"/>
                                    <a:cs typeface="Calibri" panose="020F0502020204030204" pitchFamily="34" charset="0"/>
                                  </a:rPr>
                                </m:ctrlPr>
                              </m:sSubPr>
                              <m:e>
                                <m:r>
                                  <a:rPr lang="it-IT" b="0" i="1" smtClean="0">
                                    <a:latin typeface="Cambria Math" panose="02040503050406030204" pitchFamily="18" charset="0"/>
                                    <a:ea typeface="Open Sans" panose="020B0606030504020204" pitchFamily="34" charset="0"/>
                                    <a:cs typeface="Calibri" panose="020F0502020204030204" pitchFamily="34" charset="0"/>
                                  </a:rPr>
                                  <m:t>𝑥</m:t>
                                </m:r>
                              </m:e>
                              <m:sub>
                                <m:r>
                                  <a:rPr lang="it-IT" b="0" i="1" smtClean="0">
                                    <a:latin typeface="Cambria Math" panose="02040503050406030204" pitchFamily="18" charset="0"/>
                                    <a:ea typeface="Open Sans" panose="020B0606030504020204" pitchFamily="34" charset="0"/>
                                    <a:cs typeface="Calibri" panose="020F0502020204030204" pitchFamily="34" charset="0"/>
                                  </a:rPr>
                                  <m:t>𝑖</m:t>
                                </m:r>
                              </m:sub>
                            </m:sSub>
                          </m:e>
                        </m:d>
                        <m:r>
                          <a:rPr lang="it-IT" b="0" i="1" smtClean="0">
                            <a:latin typeface="Cambria Math" panose="02040503050406030204" pitchFamily="18" charset="0"/>
                            <a:ea typeface="Open Sans" panose="020B0606030504020204" pitchFamily="34" charset="0"/>
                            <a:cs typeface="Calibri" panose="020F0502020204030204" pitchFamily="34" charset="0"/>
                          </a:rPr>
                          <m:t>𝐶𝑙𝑎𝑠𝑠</m:t>
                        </m:r>
                        <m:r>
                          <a:rPr lang="it-IT" b="0" i="1" smtClean="0">
                            <a:latin typeface="Cambria Math" panose="02040503050406030204" pitchFamily="18" charset="0"/>
                            <a:ea typeface="Open Sans" panose="020B0606030504020204" pitchFamily="34" charset="0"/>
                            <a:cs typeface="Calibri" panose="020F0502020204030204" pitchFamily="34" charset="0"/>
                          </a:rPr>
                          <m:t>=</m:t>
                        </m:r>
                        <m:r>
                          <a:rPr lang="it-IT" b="0" i="1" smtClean="0">
                            <a:latin typeface="Cambria Math" panose="02040503050406030204" pitchFamily="18" charset="0"/>
                            <a:ea typeface="Open Sans" panose="020B0606030504020204" pitchFamily="34" charset="0"/>
                            <a:cs typeface="Calibri" panose="020F0502020204030204" pitchFamily="34" charset="0"/>
                          </a:rPr>
                          <m:t>𝑐</m:t>
                        </m:r>
                        <m:r>
                          <a:rPr lang="it-IT" b="0" i="1" smtClean="0">
                            <a:latin typeface="Cambria Math" panose="02040503050406030204" pitchFamily="18" charset="0"/>
                            <a:ea typeface="Open Sans" panose="020B0606030504020204" pitchFamily="34" charset="0"/>
                            <a:cs typeface="Calibri" panose="020F0502020204030204" pitchFamily="34" charset="0"/>
                          </a:rPr>
                          <m:t>).</m:t>
                        </m:r>
                      </m:e>
                    </m:nary>
                  </m:oMath>
                </a14:m>
                <a:endParaRPr lang="en-US" dirty="0">
                  <a:latin typeface="Calibri" panose="020F0502020204030204" pitchFamily="34" charset="0"/>
                  <a:ea typeface="Open Sans" panose="020B0606030504020204" pitchFamily="34" charset="0"/>
                  <a:cs typeface="Calibri" panose="020F0502020204030204" pitchFamily="34" charset="0"/>
                </a:endParaRPr>
              </a:p>
              <a:p>
                <a:pPr marL="342900" indent="-342900">
                  <a:buAutoNum type="arabicPeriod"/>
                </a:pPr>
                <a:endParaRPr lang="en-US" dirty="0">
                  <a:latin typeface="Calibri" panose="020F0502020204030204" pitchFamily="34" charset="0"/>
                  <a:ea typeface="Open Sans" panose="020B0606030504020204" pitchFamily="34" charset="0"/>
                  <a:cs typeface="Calibri" panose="020F0502020204030204" pitchFamily="34" charset="0"/>
                </a:endParaRPr>
              </a:p>
              <a:p>
                <a:pPr marL="342900" indent="-342900">
                  <a:buAutoNum type="arabicPeriod"/>
                </a:pPr>
                <a:r>
                  <a:rPr lang="en-US" dirty="0">
                    <a:latin typeface="Calibri" panose="020F0502020204030204" pitchFamily="34" charset="0"/>
                    <a:ea typeface="Open Sans" panose="020B0606030504020204" pitchFamily="34" charset="0"/>
                    <a:cs typeface="Calibri" panose="020F0502020204030204" pitchFamily="34" charset="0"/>
                  </a:rPr>
                  <a:t>Calculate </a:t>
                </a:r>
                <a14:m>
                  <m:oMath xmlns:m="http://schemas.openxmlformats.org/officeDocument/2006/math">
                    <m:sSub>
                      <m:sSub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bPr>
                      <m:e>
                        <m:r>
                          <a:rPr lang="en-US" i="1" dirty="0" smtClean="0">
                            <a:latin typeface="Cambria Math" panose="02040503050406030204" pitchFamily="18" charset="0"/>
                            <a:ea typeface="Open Sans" panose="020B0606030504020204" pitchFamily="34" charset="0"/>
                            <a:cs typeface="Calibri" panose="020F0502020204030204" pitchFamily="34" charset="0"/>
                          </a:rPr>
                          <m:t>𝑈</m:t>
                        </m:r>
                      </m:e>
                      <m:sub>
                        <m:r>
                          <a:rPr lang="it-IT" b="0" i="1" dirty="0" smtClean="0">
                            <a:latin typeface="Cambria Math" panose="02040503050406030204" pitchFamily="18" charset="0"/>
                            <a:ea typeface="Open Sans" panose="020B0606030504020204" pitchFamily="34" charset="0"/>
                            <a:cs typeface="Calibri" panose="020F0502020204030204" pitchFamily="34" charset="0"/>
                          </a:rPr>
                          <m:t>𝑋</m:t>
                        </m:r>
                      </m:sub>
                    </m:sSub>
                    <m:r>
                      <a:rPr lang="it-IT" b="0" i="1" dirty="0" smtClean="0">
                        <a:latin typeface="Cambria Math" panose="02040503050406030204" pitchFamily="18" charset="0"/>
                        <a:ea typeface="Open Sans" panose="020B0606030504020204" pitchFamily="34" charset="0"/>
                        <a:cs typeface="Calibri" panose="020F0502020204030204" pitchFamily="34" charset="0"/>
                      </a:rPr>
                      <m:t>=</m:t>
                    </m:r>
                    <m:r>
                      <m:rPr>
                        <m:sty m:val="p"/>
                      </m:rPr>
                      <a:rPr lang="el-GR" b="0" i="1" dirty="0" smtClean="0">
                        <a:latin typeface="Cambria Math" panose="02040503050406030204" pitchFamily="18" charset="0"/>
                        <a:ea typeface="Open Sans" panose="020B0606030504020204" pitchFamily="34" charset="0"/>
                        <a:cs typeface="Calibri" panose="020F0502020204030204" pitchFamily="34" charset="0"/>
                      </a:rPr>
                      <m:t>Δ</m:t>
                    </m:r>
                    <m:r>
                      <m:rPr>
                        <m:sty m:val="p"/>
                      </m:rPr>
                      <a:rPr lang="it-IT" b="0" i="0" dirty="0" smtClean="0">
                        <a:latin typeface="Cambria Math" panose="02040503050406030204" pitchFamily="18" charset="0"/>
                        <a:ea typeface="Open Sans" panose="020B0606030504020204" pitchFamily="34" charset="0"/>
                        <a:cs typeface="Calibri" panose="020F0502020204030204" pitchFamily="34" charset="0"/>
                      </a:rPr>
                      <m:t>log</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𝑃</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𝑋</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m:rPr>
                        <m:sty m:val="p"/>
                      </m:rPr>
                      <a:rPr lang="el-GR" i="1" dirty="0">
                        <a:latin typeface="Cambria Math" panose="02040503050406030204" pitchFamily="18" charset="0"/>
                        <a:ea typeface="Open Sans" panose="020B0606030504020204" pitchFamily="34" charset="0"/>
                        <a:cs typeface="Calibri" panose="020F0502020204030204" pitchFamily="34" charset="0"/>
                      </a:rPr>
                      <m:t>θ</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oMath>
                </a14:m>
                <a:r>
                  <a:rPr lang="en-US" dirty="0">
                    <a:latin typeface="Calibri" panose="020F0502020204030204" pitchFamily="34" charset="0"/>
                    <a:ea typeface="Open Sans" panose="020B0606030504020204" pitchFamily="34" charset="0"/>
                    <a:cs typeface="Calibri" panose="020F0502020204030204" pitchFamily="34" charset="0"/>
                  </a:rPr>
                  <a:t> </a:t>
                </a:r>
                <a:r>
                  <a:rPr lang="en-US" dirty="0" err="1">
                    <a:latin typeface="Calibri" panose="020F0502020204030204" pitchFamily="34" charset="0"/>
                    <a:ea typeface="Open Sans" panose="020B0606030504020204" pitchFamily="34" charset="0"/>
                    <a:cs typeface="Calibri" panose="020F0502020204030204" pitchFamily="34" charset="0"/>
                  </a:rPr>
                  <a:t>w.r.t.</a:t>
                </a:r>
                <a:r>
                  <a:rPr lang="en-US" dirty="0">
                    <a:latin typeface="Calibri" panose="020F0502020204030204" pitchFamily="34" charset="0"/>
                    <a:ea typeface="Open Sans" panose="020B0606030504020204" pitchFamily="34" charset="0"/>
                    <a:cs typeface="Calibri" panose="020F0502020204030204" pitchFamily="34" charset="0"/>
                  </a:rPr>
                  <a:t> to each parameter in </a:t>
                </a:r>
                <a14:m>
                  <m:oMath xmlns:m="http://schemas.openxmlformats.org/officeDocument/2006/math">
                    <m:r>
                      <m:rPr>
                        <m:sty m:val="p"/>
                      </m:rPr>
                      <a:rPr lang="el-GR" i="1" smtClean="0">
                        <a:latin typeface="Cambria Math" panose="02040503050406030204" pitchFamily="18" charset="0"/>
                        <a:ea typeface="Open Sans" panose="020B0606030504020204" pitchFamily="34" charset="0"/>
                        <a:cs typeface="Calibri" panose="020F0502020204030204" pitchFamily="34" charset="0"/>
                      </a:rPr>
                      <m:t>θ</m:t>
                    </m:r>
                  </m:oMath>
                </a14:m>
                <a:r>
                  <a:rPr lang="en-US" dirty="0">
                    <a:latin typeface="Calibri" panose="020F0502020204030204" pitchFamily="34" charset="0"/>
                    <a:ea typeface="Open Sans" panose="020B0606030504020204" pitchFamily="34" charset="0"/>
                    <a:cs typeface="Calibri" panose="020F0502020204030204" pitchFamily="34" charset="0"/>
                  </a:rPr>
                  <a:t>.</a:t>
                </a:r>
              </a:p>
              <a:p>
                <a:endParaRPr lang="en-US" dirty="0">
                  <a:latin typeface="Calibri" panose="020F0502020204030204" pitchFamily="34" charset="0"/>
                  <a:ea typeface="Open Sans" panose="020B0606030504020204" pitchFamily="34" charset="0"/>
                  <a:cs typeface="Calibri" panose="020F0502020204030204" pitchFamily="34" charset="0"/>
                </a:endParaRPr>
              </a:p>
              <a:p>
                <a:r>
                  <a:rPr lang="en-US" dirty="0">
                    <a:latin typeface="Calibri" panose="020F0502020204030204" pitchFamily="34" charset="0"/>
                    <a:ea typeface="Open Sans" panose="020B0606030504020204" pitchFamily="34" charset="0"/>
                    <a:cs typeface="Calibri" panose="020F0502020204030204" pitchFamily="34" charset="0"/>
                  </a:rPr>
                  <a:t>Get a feature vector 6x1 parameters if the generative model is a GMM for two classes, K = 2. The three params in </a:t>
                </a:r>
                <a14:m>
                  <m:oMath xmlns:m="http://schemas.openxmlformats.org/officeDocument/2006/math">
                    <m:r>
                      <m:rPr>
                        <m:sty m:val="p"/>
                      </m:rPr>
                      <a:rPr lang="el-GR" i="1" smtClean="0">
                        <a:latin typeface="Cambria Math" panose="02040503050406030204" pitchFamily="18" charset="0"/>
                        <a:ea typeface="Open Sans" panose="020B0606030504020204" pitchFamily="34" charset="0"/>
                        <a:cs typeface="Calibri" panose="020F0502020204030204" pitchFamily="34" charset="0"/>
                      </a:rPr>
                      <m:t>θ</m:t>
                    </m:r>
                  </m:oMath>
                </a14:m>
                <a:r>
                  <a:rPr lang="en-US" dirty="0">
                    <a:latin typeface="Calibri" panose="020F0502020204030204" pitchFamily="34" charset="0"/>
                    <a:ea typeface="Open Sans" panose="020B0606030504020204" pitchFamily="34" charset="0"/>
                    <a:cs typeface="Calibri" panose="020F0502020204030204" pitchFamily="34" charset="0"/>
                  </a:rPr>
                  <a:t> being prior probability for each mixture Gaussian, each component of the mean vector </a:t>
                </a:r>
                <a14:m>
                  <m:oMath xmlns:m="http://schemas.openxmlformats.org/officeDocument/2006/math">
                    <m:sSub>
                      <m:sSub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bPr>
                      <m:e>
                        <m:r>
                          <a:rPr lang="en-US" i="1" dirty="0" smtClean="0">
                            <a:latin typeface="Cambria Math" panose="02040503050406030204" pitchFamily="18" charset="0"/>
                            <a:ea typeface="Open Sans" panose="020B0606030504020204" pitchFamily="34" charset="0"/>
                            <a:cs typeface="Calibri" panose="020F0502020204030204" pitchFamily="34" charset="0"/>
                          </a:rPr>
                          <m:t>µ</m:t>
                        </m:r>
                      </m:e>
                      <m:sub>
                        <m:r>
                          <a:rPr lang="it-IT" b="0" i="1" dirty="0" smtClean="0">
                            <a:latin typeface="Cambria Math" panose="02040503050406030204" pitchFamily="18" charset="0"/>
                            <a:ea typeface="Open Sans" panose="020B0606030504020204" pitchFamily="34" charset="0"/>
                            <a:cs typeface="Calibri" panose="020F0502020204030204" pitchFamily="34" charset="0"/>
                          </a:rPr>
                          <m:t>𝑙</m:t>
                        </m:r>
                      </m:sub>
                    </m:sSub>
                    <m:r>
                      <a:rPr lang="en-US" i="1" dirty="0" smtClean="0">
                        <a:latin typeface="Cambria Math" panose="02040503050406030204" pitchFamily="18" charset="0"/>
                        <a:ea typeface="Open Sans" panose="020B0606030504020204" pitchFamily="34" charset="0"/>
                        <a:cs typeface="Calibri" panose="020F0502020204030204" pitchFamily="34" charset="0"/>
                      </a:rPr>
                      <m:t> </m:t>
                    </m:r>
                  </m:oMath>
                </a14:m>
                <a:r>
                  <a:rPr lang="en-US" dirty="0">
                    <a:latin typeface="Calibri" panose="020F0502020204030204" pitchFamily="34" charset="0"/>
                    <a:ea typeface="Open Sans" panose="020B0606030504020204" pitchFamily="34" charset="0"/>
                    <a:cs typeface="Calibri" panose="020F0502020204030204" pitchFamily="34" charset="0"/>
                  </a:rPr>
                  <a:t>and the diagonal covariance matrix </a:t>
                </a:r>
                <a14:m>
                  <m:oMath xmlns:m="http://schemas.openxmlformats.org/officeDocument/2006/math">
                    <m:sSub>
                      <m:sSubPr>
                        <m:ctrlPr>
                          <a:rPr lang="it-IT" b="0" i="1" dirty="0" smtClean="0">
                            <a:latin typeface="Cambria Math" panose="02040503050406030204" pitchFamily="18" charset="0"/>
                            <a:ea typeface="Open Sans" panose="020B0606030504020204" pitchFamily="34" charset="0"/>
                            <a:cs typeface="Calibri" panose="020F0502020204030204" pitchFamily="34" charset="0"/>
                          </a:rPr>
                        </m:ctrlPr>
                      </m:sSubPr>
                      <m:e>
                        <m:r>
                          <m:rPr>
                            <m:sty m:val="p"/>
                          </m:rPr>
                          <a:rPr lang="el-GR" i="0" dirty="0" smtClean="0">
                            <a:latin typeface="Cambria Math" panose="02040503050406030204" pitchFamily="18" charset="0"/>
                            <a:ea typeface="Open Sans" panose="020B0606030504020204" pitchFamily="34" charset="0"/>
                            <a:cs typeface="Calibri" panose="020F0502020204030204" pitchFamily="34" charset="0"/>
                          </a:rPr>
                          <m:t>Σ</m:t>
                        </m:r>
                      </m:e>
                      <m:sub>
                        <m:r>
                          <a:rPr lang="it-IT" b="0" i="1" dirty="0" smtClean="0">
                            <a:latin typeface="Cambria Math" panose="02040503050406030204" pitchFamily="18" charset="0"/>
                            <a:ea typeface="Open Sans" panose="020B0606030504020204" pitchFamily="34" charset="0"/>
                            <a:cs typeface="Calibri" panose="020F0502020204030204" pitchFamily="34" charset="0"/>
                          </a:rPr>
                          <m:t>𝑙</m:t>
                        </m:r>
                        <m:r>
                          <a:rPr lang="it-IT" b="0" i="1" dirty="0" smtClean="0">
                            <a:latin typeface="Cambria Math" panose="02040503050406030204" pitchFamily="18" charset="0"/>
                            <a:ea typeface="Open Sans" panose="020B0606030504020204" pitchFamily="34" charset="0"/>
                            <a:cs typeface="Calibri" panose="020F0502020204030204" pitchFamily="34" charset="0"/>
                          </a:rPr>
                          <m:t>,</m:t>
                        </m:r>
                        <m:r>
                          <a:rPr lang="it-IT" b="0" i="1" dirty="0" smtClean="0">
                            <a:latin typeface="Cambria Math" panose="02040503050406030204" pitchFamily="18" charset="0"/>
                            <a:ea typeface="Open Sans" panose="020B0606030504020204" pitchFamily="34" charset="0"/>
                            <a:cs typeface="Calibri" panose="020F0502020204030204" pitchFamily="34" charset="0"/>
                          </a:rPr>
                          <m:t>𝑐</m:t>
                        </m:r>
                      </m:sub>
                    </m:sSub>
                  </m:oMath>
                </a14:m>
                <a:r>
                  <a:rPr lang="en-US" dirty="0">
                    <a:latin typeface="Calibri" panose="020F0502020204030204" pitchFamily="34" charset="0"/>
                    <a:ea typeface="Open Sans" panose="020B0606030504020204" pitchFamily="34" charset="0"/>
                    <a:cs typeface="Calibri" panose="020F0502020204030204" pitchFamily="34" charset="0"/>
                  </a:rPr>
                  <a:t>.</a:t>
                </a:r>
              </a:p>
              <a:p>
                <a:endParaRPr lang="en-US" dirty="0">
                  <a:latin typeface="Calibri" panose="020F0502020204030204" pitchFamily="34" charset="0"/>
                  <a:ea typeface="Open Sans" panose="020B0606030504020204" pitchFamily="34" charset="0"/>
                  <a:cs typeface="Calibri" panose="020F0502020204030204" pitchFamily="34" charset="0"/>
                </a:endParaRPr>
              </a:p>
              <a:p>
                <a:r>
                  <a:rPr lang="en-US" dirty="0">
                    <a:latin typeface="Calibri" panose="020F0502020204030204" pitchFamily="34" charset="0"/>
                    <a:ea typeface="Open Sans" panose="020B0606030504020204" pitchFamily="34" charset="0"/>
                    <a:cs typeface="Calibri" panose="020F0502020204030204" pitchFamily="34" charset="0"/>
                  </a:rPr>
                  <a:t>3. Fisher Kernel</a:t>
                </a:r>
              </a:p>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𝐾</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m:t>
                              </m:r>
                            </m:sup>
                          </m:sSup>
                        </m:e>
                      </m:d>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𝑈</m:t>
                          </m:r>
                        </m:e>
                        <m:sub>
                          <m:r>
                            <a:rPr lang="it-IT" b="0" i="1" smtClean="0">
                              <a:latin typeface="Cambria Math" panose="02040503050406030204" pitchFamily="18" charset="0"/>
                            </a:rPr>
                            <m:t>𝑋</m:t>
                          </m:r>
                        </m:sub>
                        <m:sup>
                          <m:r>
                            <a:rPr lang="it-IT" b="0" i="1" smtClean="0">
                              <a:latin typeface="Cambria Math" panose="02040503050406030204" pitchFamily="18" charset="0"/>
                            </a:rPr>
                            <m:t>𝑇</m:t>
                          </m:r>
                        </m:sup>
                      </m:sSubSup>
                      <m:r>
                        <a:rPr lang="it-IT" b="0" i="1" smtClean="0">
                          <a:latin typeface="Cambria Math" panose="02040503050406030204" pitchFamily="18" charset="0"/>
                        </a:rPr>
                        <m:t>𝐼</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𝑈</m:t>
                          </m:r>
                        </m:e>
                        <m:sub>
                          <m:sSup>
                            <m:sSupPr>
                              <m:ctrlPr>
                                <a:rPr lang="it-IT" b="0" i="1" smtClean="0">
                                  <a:latin typeface="Cambria Math" panose="02040503050406030204" pitchFamily="18" charset="0"/>
                                </a:rPr>
                              </m:ctrlPr>
                            </m:sSupPr>
                            <m:e>
                              <m:r>
                                <a:rPr lang="it-IT" b="0" i="1" smtClean="0">
                                  <a:latin typeface="Cambria Math" panose="02040503050406030204" pitchFamily="18" charset="0"/>
                                </a:rPr>
                                <m:t>𝑋</m:t>
                              </m:r>
                            </m:e>
                            <m:sup>
                              <m:r>
                                <a:rPr lang="it-IT" b="0" i="1" smtClean="0">
                                  <a:latin typeface="Cambria Math" panose="02040503050406030204" pitchFamily="18" charset="0"/>
                                </a:rPr>
                                <m:t>′</m:t>
                              </m:r>
                            </m:sup>
                          </m:sSup>
                        </m:sub>
                        <m:sup>
                          <m:r>
                            <a:rPr lang="it-IT" b="0" i="1" smtClean="0">
                              <a:latin typeface="Cambria Math" panose="02040503050406030204" pitchFamily="18" charset="0"/>
                            </a:rPr>
                            <m:t> </m:t>
                          </m:r>
                        </m:sup>
                      </m:sSubSup>
                    </m:oMath>
                  </m:oMathPara>
                </a14:m>
                <a:endParaRPr lang="en-US" dirty="0"/>
              </a:p>
              <a:p>
                <a:endParaRPr lang="en-US" dirty="0"/>
              </a:p>
              <a:p>
                <a:r>
                  <a:rPr lang="en-US" dirty="0"/>
                  <a:t>,where I is the Fisher information matrix.</a:t>
                </a:r>
              </a:p>
              <a:p>
                <a:endParaRPr lang="en-US" dirty="0"/>
              </a:p>
              <a:p>
                <a:endParaRPr lang="en-US" dirty="0"/>
              </a:p>
            </p:txBody>
          </p:sp>
        </mc:Choice>
        <mc:Fallback>
          <p:sp>
            <p:nvSpPr>
              <p:cNvPr id="9" name="TextBox 8">
                <a:extLst>
                  <a:ext uri="{FF2B5EF4-FFF2-40B4-BE49-F238E27FC236}">
                    <a16:creationId xmlns:a16="http://schemas.microsoft.com/office/drawing/2014/main" id="{7C966986-C363-44C2-B542-397DC74EFFEE}"/>
                  </a:ext>
                </a:extLst>
              </p:cNvPr>
              <p:cNvSpPr txBox="1">
                <a:spLocks noRot="1" noChangeAspect="1" noMove="1" noResize="1" noEditPoints="1" noAdjustHandles="1" noChangeArrowheads="1" noChangeShapeType="1" noTextEdit="1"/>
              </p:cNvSpPr>
              <p:nvPr/>
            </p:nvSpPr>
            <p:spPr>
              <a:xfrm>
                <a:off x="479128" y="1760198"/>
                <a:ext cx="7886701" cy="5397824"/>
              </a:xfrm>
              <a:prstGeom prst="rect">
                <a:avLst/>
              </a:prstGeom>
              <a:blipFill>
                <a:blip r:embed="rId4"/>
                <a:stretch>
                  <a:fillRect l="-696" t="-678" r="-3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AC2DBA4-1858-8868-B697-24D89051DC08}"/>
              </a:ext>
            </a:extLst>
          </p:cNvPr>
          <p:cNvSpPr>
            <a:spLocks noGrp="1"/>
          </p:cNvSpPr>
          <p:nvPr>
            <p:ph type="sldNum" sz="quarter" idx="12"/>
          </p:nvPr>
        </p:nvSpPr>
        <p:spPr>
          <a:xfrm>
            <a:off x="6457950" y="6257241"/>
            <a:ext cx="2057400" cy="365125"/>
          </a:xfrm>
        </p:spPr>
        <p:txBody>
          <a:bodyPr/>
          <a:lstStyle/>
          <a:p>
            <a:fld id="{6D95C3B8-DC8E-EE44-94F4-FFF78C5FC39C}" type="slidenum">
              <a:rPr lang="it-IT" smtClean="0"/>
              <a:t>8</a:t>
            </a:fld>
            <a:endParaRPr lang="it-IT" dirty="0"/>
          </a:p>
        </p:txBody>
      </p:sp>
    </p:spTree>
    <p:extLst>
      <p:ext uri="{BB962C8B-B14F-4D97-AF65-F5344CB8AC3E}">
        <p14:creationId xmlns:p14="http://schemas.microsoft.com/office/powerpoint/2010/main" val="293981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8B593C6-F695-FE46-B7B3-43A49461D639}"/>
              </a:ext>
            </a:extLst>
          </p:cNvPr>
          <p:cNvSpPr>
            <a:spLocks noGrp="1"/>
          </p:cNvSpPr>
          <p:nvPr>
            <p:ph type="title"/>
          </p:nvPr>
        </p:nvSpPr>
        <p:spPr>
          <a:xfrm>
            <a:off x="479129" y="1106008"/>
            <a:ext cx="8080582" cy="487792"/>
          </a:xfrm>
        </p:spPr>
        <p:txBody>
          <a:bodyPr>
            <a:noAutofit/>
          </a:bodyPr>
          <a:lstStyle/>
          <a:p>
            <a:r>
              <a:rPr lang="it-IT" sz="2800" dirty="0">
                <a:solidFill>
                  <a:schemeClr val="tx2">
                    <a:lumMod val="50000"/>
                  </a:schemeClr>
                </a:solidFill>
              </a:rPr>
              <a:t>D</a:t>
            </a:r>
            <a:r>
              <a:rPr lang="en-US" sz="2800" dirty="0" err="1">
                <a:solidFill>
                  <a:schemeClr val="tx2">
                    <a:lumMod val="50000"/>
                  </a:schemeClr>
                </a:solidFill>
              </a:rPr>
              <a:t>ata</a:t>
            </a:r>
            <a:endParaRPr lang="en-US" sz="2800" dirty="0">
              <a:solidFill>
                <a:schemeClr val="tx2">
                  <a:lumMod val="50000"/>
                </a:schemeClr>
              </a:solidFill>
            </a:endParaRPr>
          </a:p>
        </p:txBody>
      </p:sp>
      <p:sp>
        <p:nvSpPr>
          <p:cNvPr id="6" name="Segnaposto contenuto 2">
            <a:extLst>
              <a:ext uri="{FF2B5EF4-FFF2-40B4-BE49-F238E27FC236}">
                <a16:creationId xmlns:a16="http://schemas.microsoft.com/office/drawing/2014/main" id="{A864C84D-FD79-4B42-B487-B13AE5E530A8}"/>
              </a:ext>
            </a:extLst>
          </p:cNvPr>
          <p:cNvSpPr>
            <a:spLocks noGrp="1"/>
          </p:cNvSpPr>
          <p:nvPr>
            <p:ph idx="1"/>
          </p:nvPr>
        </p:nvSpPr>
        <p:spPr>
          <a:xfrm>
            <a:off x="479129" y="1760198"/>
            <a:ext cx="8373469" cy="4786913"/>
          </a:xfrm>
        </p:spPr>
        <p:txBody>
          <a:bodyPr>
            <a:normAutofit/>
          </a:bodyPr>
          <a:lstStyle/>
          <a:p>
            <a:pPr marL="0" inden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Immagine 6">
            <a:extLst>
              <a:ext uri="{FF2B5EF4-FFF2-40B4-BE49-F238E27FC236}">
                <a16:creationId xmlns:a16="http://schemas.microsoft.com/office/drawing/2014/main" id="{B479D80A-E9A2-154C-9696-4D414DB1E4DE}"/>
              </a:ext>
            </a:extLst>
          </p:cNvPr>
          <p:cNvPicPr>
            <a:picLocks noChangeAspect="1"/>
          </p:cNvPicPr>
          <p:nvPr/>
        </p:nvPicPr>
        <p:blipFill>
          <a:blip r:embed="rId3"/>
          <a:stretch>
            <a:fillRect/>
          </a:stretch>
        </p:blipFill>
        <p:spPr>
          <a:xfrm>
            <a:off x="737470" y="310883"/>
            <a:ext cx="1867507" cy="628727"/>
          </a:xfrm>
          <a:prstGeom prst="rect">
            <a:avLst/>
          </a:prstGeom>
        </p:spPr>
      </p:pic>
      <p:cxnSp>
        <p:nvCxnSpPr>
          <p:cNvPr id="8" name="Connettore 1 7">
            <a:extLst>
              <a:ext uri="{FF2B5EF4-FFF2-40B4-BE49-F238E27FC236}">
                <a16:creationId xmlns:a16="http://schemas.microsoft.com/office/drawing/2014/main" id="{7691F91C-4F4F-FE44-9FE6-1FB4290BF3EC}"/>
              </a:ext>
            </a:extLst>
          </p:cNvPr>
          <p:cNvCxnSpPr>
            <a:cxnSpLocks/>
          </p:cNvCxnSpPr>
          <p:nvPr/>
        </p:nvCxnSpPr>
        <p:spPr>
          <a:xfrm flipH="1">
            <a:off x="584289" y="1518544"/>
            <a:ext cx="77815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41EB8BEC-C073-D74E-8C4B-DC84B65CA3F0}"/>
              </a:ext>
            </a:extLst>
          </p:cNvPr>
          <p:cNvSpPr txBox="1">
            <a:spLocks/>
          </p:cNvSpPr>
          <p:nvPr/>
        </p:nvSpPr>
        <p:spPr>
          <a:xfrm>
            <a:off x="479129" y="1835453"/>
            <a:ext cx="8373469" cy="478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ttangolo 1">
            <a:extLst>
              <a:ext uri="{FF2B5EF4-FFF2-40B4-BE49-F238E27FC236}">
                <a16:creationId xmlns:a16="http://schemas.microsoft.com/office/drawing/2014/main" id="{388C20E3-B06D-C743-8E3D-AF7C0E729205}"/>
              </a:ext>
            </a:extLst>
          </p:cNvPr>
          <p:cNvSpPr/>
          <p:nvPr/>
        </p:nvSpPr>
        <p:spPr>
          <a:xfrm>
            <a:off x="-105103" y="6547117"/>
            <a:ext cx="9375227" cy="410731"/>
          </a:xfrm>
          <a:prstGeom prst="rect">
            <a:avLst/>
          </a:prstGeom>
          <a:solidFill>
            <a:srgbClr val="2A3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3DF6825B-9954-649E-CCE5-2180C948C844}"/>
              </a:ext>
            </a:extLst>
          </p:cNvPr>
          <p:cNvSpPr txBox="1">
            <a:spLocks/>
          </p:cNvSpPr>
          <p:nvPr/>
        </p:nvSpPr>
        <p:spPr>
          <a:xfrm>
            <a:off x="631529" y="2006336"/>
            <a:ext cx="8373469" cy="469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it-IT" sz="2400" dirty="0">
                <a:latin typeface="Calibri" panose="020F0502020204030204" pitchFamily="34" charset="0"/>
                <a:ea typeface="Open Sans" panose="020B0606030504020204" pitchFamily="34" charset="0"/>
                <a:cs typeface="Calibri" panose="020F0502020204030204" pitchFamily="34" charset="0"/>
              </a:rPr>
            </a:br>
            <a:endParaRPr lang="it-IT" sz="2400" dirty="0">
              <a:latin typeface="Calibri" panose="020F0502020204030204" pitchFamily="34" charset="0"/>
              <a:ea typeface="Open Sans" panose="020B060603050402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7AD641F-DB35-67B8-840B-BB222D11DF02}"/>
              </a:ext>
            </a:extLst>
          </p:cNvPr>
          <p:cNvSpPr>
            <a:spLocks noGrp="1"/>
          </p:cNvSpPr>
          <p:nvPr>
            <p:ph type="sldNum" sz="quarter" idx="12"/>
          </p:nvPr>
        </p:nvSpPr>
        <p:spPr>
          <a:xfrm>
            <a:off x="6457950" y="6274022"/>
            <a:ext cx="2057400" cy="365125"/>
          </a:xfrm>
        </p:spPr>
        <p:txBody>
          <a:bodyPr/>
          <a:lstStyle/>
          <a:p>
            <a:fld id="{6D95C3B8-DC8E-EE44-94F4-FFF78C5FC39C}" type="slidenum">
              <a:rPr lang="it-IT" smtClean="0"/>
              <a:t>9</a:t>
            </a:fld>
            <a:endParaRPr lang="it-IT"/>
          </a:p>
        </p:txBody>
      </p:sp>
      <p:sp>
        <p:nvSpPr>
          <p:cNvPr id="16" name="TextBox 15">
            <a:extLst>
              <a:ext uri="{FF2B5EF4-FFF2-40B4-BE49-F238E27FC236}">
                <a16:creationId xmlns:a16="http://schemas.microsoft.com/office/drawing/2014/main" id="{7E4E8D2E-3DF3-82E3-795F-2A02214F9693}"/>
              </a:ext>
            </a:extLst>
          </p:cNvPr>
          <p:cNvSpPr txBox="1"/>
          <p:nvPr/>
        </p:nvSpPr>
        <p:spPr>
          <a:xfrm>
            <a:off x="506280" y="1782108"/>
            <a:ext cx="8053431" cy="646331"/>
          </a:xfrm>
          <a:prstGeom prst="rect">
            <a:avLst/>
          </a:prstGeom>
          <a:noFill/>
        </p:spPr>
        <p:txBody>
          <a:bodyPr wrap="square" rtlCol="0">
            <a:spAutoFit/>
          </a:bodyPr>
          <a:lstStyle/>
          <a:p>
            <a:r>
              <a:rPr lang="it-IT" dirty="0">
                <a:solidFill>
                  <a:srgbClr val="2A385B"/>
                </a:solidFill>
              </a:rPr>
              <a:t>Each </a:t>
            </a:r>
            <a:r>
              <a:rPr lang="it-IT" dirty="0" err="1">
                <a:solidFill>
                  <a:srgbClr val="2A385B"/>
                </a:solidFill>
              </a:rPr>
              <a:t>datapoint</a:t>
            </a:r>
            <a:r>
              <a:rPr lang="it-IT" dirty="0">
                <a:solidFill>
                  <a:srgbClr val="2A385B"/>
                </a:solidFill>
              </a:rPr>
              <a:t> (</a:t>
            </a:r>
            <a:r>
              <a:rPr lang="it-IT" dirty="0" err="1">
                <a:solidFill>
                  <a:srgbClr val="2A385B"/>
                </a:solidFill>
              </a:rPr>
              <a:t>experiment</a:t>
            </a:r>
            <a:r>
              <a:rPr lang="it-IT" dirty="0">
                <a:solidFill>
                  <a:srgbClr val="2A385B"/>
                </a:solidFill>
              </a:rPr>
              <a:t>) </a:t>
            </a:r>
            <a:r>
              <a:rPr lang="it-IT" dirty="0" err="1">
                <a:solidFill>
                  <a:srgbClr val="2A385B"/>
                </a:solidFill>
              </a:rPr>
              <a:t>is</a:t>
            </a:r>
            <a:r>
              <a:rPr lang="it-IT" dirty="0">
                <a:solidFill>
                  <a:srgbClr val="2A385B"/>
                </a:solidFill>
              </a:rPr>
              <a:t> a Multivariate Time-</a:t>
            </a:r>
            <a:r>
              <a:rPr lang="it-IT" dirty="0" err="1">
                <a:solidFill>
                  <a:srgbClr val="2A385B"/>
                </a:solidFill>
              </a:rPr>
              <a:t>series</a:t>
            </a:r>
            <a:r>
              <a:rPr lang="it-IT" dirty="0">
                <a:solidFill>
                  <a:srgbClr val="2A385B"/>
                </a:solidFill>
              </a:rPr>
              <a:t> </a:t>
            </a:r>
            <a:r>
              <a:rPr lang="it-IT" dirty="0" err="1">
                <a:solidFill>
                  <a:srgbClr val="2A385B"/>
                </a:solidFill>
              </a:rPr>
              <a:t>acquired</a:t>
            </a:r>
            <a:r>
              <a:rPr lang="it-IT" dirty="0">
                <a:solidFill>
                  <a:srgbClr val="2A385B"/>
                </a:solidFill>
              </a:rPr>
              <a:t> from n = 13 </a:t>
            </a:r>
            <a:r>
              <a:rPr lang="it-IT" dirty="0" err="1">
                <a:solidFill>
                  <a:srgbClr val="2A385B"/>
                </a:solidFill>
              </a:rPr>
              <a:t>sensors</a:t>
            </a:r>
            <a:r>
              <a:rPr lang="it-IT" dirty="0">
                <a:solidFill>
                  <a:srgbClr val="2A385B"/>
                </a:solidFill>
              </a:rPr>
              <a:t>. Each </a:t>
            </a:r>
            <a:r>
              <a:rPr lang="it-IT" dirty="0" err="1">
                <a:solidFill>
                  <a:srgbClr val="2A385B"/>
                </a:solidFill>
              </a:rPr>
              <a:t>experiment</a:t>
            </a:r>
            <a:r>
              <a:rPr lang="it-IT" dirty="0">
                <a:solidFill>
                  <a:srgbClr val="2A385B"/>
                </a:solidFill>
              </a:rPr>
              <a:t> </a:t>
            </a:r>
            <a:r>
              <a:rPr lang="it-IT" dirty="0" err="1">
                <a:solidFill>
                  <a:srgbClr val="2A385B"/>
                </a:solidFill>
              </a:rPr>
              <a:t>is</a:t>
            </a:r>
            <a:r>
              <a:rPr lang="it-IT" dirty="0">
                <a:solidFill>
                  <a:srgbClr val="2A385B"/>
                </a:solidFill>
              </a:rPr>
              <a:t> </a:t>
            </a:r>
            <a:r>
              <a:rPr lang="it-IT" dirty="0" err="1">
                <a:solidFill>
                  <a:srgbClr val="2A385B"/>
                </a:solidFill>
              </a:rPr>
              <a:t>performed</a:t>
            </a:r>
            <a:r>
              <a:rPr lang="it-IT" dirty="0">
                <a:solidFill>
                  <a:srgbClr val="2A385B"/>
                </a:solidFill>
              </a:rPr>
              <a:t> in one of the two </a:t>
            </a:r>
            <a:r>
              <a:rPr lang="it-IT" dirty="0" err="1">
                <a:solidFill>
                  <a:srgbClr val="2A385B"/>
                </a:solidFill>
              </a:rPr>
              <a:t>conditions</a:t>
            </a:r>
            <a:r>
              <a:rPr lang="it-IT" dirty="0">
                <a:solidFill>
                  <a:srgbClr val="2A385B"/>
                </a:solidFill>
              </a:rPr>
              <a:t>.</a:t>
            </a:r>
            <a:endParaRPr lang="en-US" dirty="0">
              <a:solidFill>
                <a:srgbClr val="2A385B"/>
              </a:solidFill>
            </a:endParaRPr>
          </a:p>
        </p:txBody>
      </p:sp>
      <p:graphicFrame>
        <p:nvGraphicFramePr>
          <p:cNvPr id="17" name="Content Placeholder 7" descr="chart">
            <a:extLst>
              <a:ext uri="{FF2B5EF4-FFF2-40B4-BE49-F238E27FC236}">
                <a16:creationId xmlns:a16="http://schemas.microsoft.com/office/drawing/2014/main" id="{4AE26343-12A6-491E-87CF-464F2543533C}"/>
              </a:ext>
            </a:extLst>
          </p:cNvPr>
          <p:cNvGraphicFramePr>
            <a:graphicFrameLocks/>
          </p:cNvGraphicFramePr>
          <p:nvPr>
            <p:extLst>
              <p:ext uri="{D42A27DB-BD31-4B8C-83A1-F6EECF244321}">
                <p14:modId xmlns:p14="http://schemas.microsoft.com/office/powerpoint/2010/main" val="2197015092"/>
              </p:ext>
            </p:extLst>
          </p:nvPr>
        </p:nvGraphicFramePr>
        <p:xfrm>
          <a:off x="1056532" y="2529451"/>
          <a:ext cx="2755615" cy="160577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20F96DA1-8917-1E17-D7FE-0A78508E92FC}"/>
              </a:ext>
            </a:extLst>
          </p:cNvPr>
          <p:cNvSpPr txBox="1"/>
          <p:nvPr/>
        </p:nvSpPr>
        <p:spPr>
          <a:xfrm>
            <a:off x="495999" y="4210478"/>
            <a:ext cx="7958120" cy="646331"/>
          </a:xfrm>
          <a:prstGeom prst="rect">
            <a:avLst/>
          </a:prstGeom>
          <a:noFill/>
        </p:spPr>
        <p:txBody>
          <a:bodyPr wrap="square" rtlCol="0">
            <a:spAutoFit/>
          </a:bodyPr>
          <a:lstStyle/>
          <a:p>
            <a:r>
              <a:rPr lang="en-US" dirty="0"/>
              <a:t>The raw data has been normalized by dividing each univariate series by its own max value. Further, a moving mean was performed. </a:t>
            </a:r>
          </a:p>
        </p:txBody>
      </p:sp>
      <p:pic>
        <p:nvPicPr>
          <p:cNvPr id="30" name="Picture 29">
            <a:extLst>
              <a:ext uri="{FF2B5EF4-FFF2-40B4-BE49-F238E27FC236}">
                <a16:creationId xmlns:a16="http://schemas.microsoft.com/office/drawing/2014/main" id="{07DCD758-F649-B5A0-3ACF-DAB429EBDE6B}"/>
              </a:ext>
            </a:extLst>
          </p:cNvPr>
          <p:cNvPicPr>
            <a:picLocks noChangeAspect="1"/>
          </p:cNvPicPr>
          <p:nvPr/>
        </p:nvPicPr>
        <p:blipFill>
          <a:blip r:embed="rId5"/>
          <a:stretch>
            <a:fillRect/>
          </a:stretch>
        </p:blipFill>
        <p:spPr>
          <a:xfrm>
            <a:off x="326729" y="5024742"/>
            <a:ext cx="2265830" cy="1202625"/>
          </a:xfrm>
          <a:prstGeom prst="rect">
            <a:avLst/>
          </a:prstGeom>
        </p:spPr>
      </p:pic>
      <p:sp>
        <p:nvSpPr>
          <p:cNvPr id="27" name="TextBox 26">
            <a:extLst>
              <a:ext uri="{FF2B5EF4-FFF2-40B4-BE49-F238E27FC236}">
                <a16:creationId xmlns:a16="http://schemas.microsoft.com/office/drawing/2014/main" id="{6B856DE1-2294-3995-646E-EC1EE9DAA459}"/>
              </a:ext>
            </a:extLst>
          </p:cNvPr>
          <p:cNvSpPr txBox="1"/>
          <p:nvPr/>
        </p:nvSpPr>
        <p:spPr>
          <a:xfrm>
            <a:off x="1887792" y="5751992"/>
            <a:ext cx="1976567" cy="369332"/>
          </a:xfrm>
          <a:prstGeom prst="rect">
            <a:avLst/>
          </a:prstGeom>
          <a:noFill/>
        </p:spPr>
        <p:txBody>
          <a:bodyPr wrap="none" rtlCol="0">
            <a:spAutoFit/>
          </a:bodyPr>
          <a:lstStyle/>
          <a:p>
            <a:r>
              <a:rPr lang="it-IT" dirty="0" err="1"/>
              <a:t>Category</a:t>
            </a:r>
            <a:r>
              <a:rPr lang="it-IT" dirty="0"/>
              <a:t> 1. sample</a:t>
            </a:r>
            <a:endParaRPr lang="en-US" dirty="0"/>
          </a:p>
        </p:txBody>
      </p:sp>
      <p:pic>
        <p:nvPicPr>
          <p:cNvPr id="32" name="Picture 31">
            <a:extLst>
              <a:ext uri="{FF2B5EF4-FFF2-40B4-BE49-F238E27FC236}">
                <a16:creationId xmlns:a16="http://schemas.microsoft.com/office/drawing/2014/main" id="{B0268425-DF22-D993-45F8-17CB0D71DB56}"/>
              </a:ext>
            </a:extLst>
          </p:cNvPr>
          <p:cNvPicPr>
            <a:picLocks noChangeAspect="1"/>
          </p:cNvPicPr>
          <p:nvPr/>
        </p:nvPicPr>
        <p:blipFill>
          <a:blip r:embed="rId6"/>
          <a:stretch>
            <a:fillRect/>
          </a:stretch>
        </p:blipFill>
        <p:spPr>
          <a:xfrm>
            <a:off x="5079094" y="4898134"/>
            <a:ext cx="1767580" cy="1374520"/>
          </a:xfrm>
          <a:prstGeom prst="rect">
            <a:avLst/>
          </a:prstGeom>
        </p:spPr>
      </p:pic>
      <p:sp>
        <p:nvSpPr>
          <p:cNvPr id="28" name="TextBox 27">
            <a:extLst>
              <a:ext uri="{FF2B5EF4-FFF2-40B4-BE49-F238E27FC236}">
                <a16:creationId xmlns:a16="http://schemas.microsoft.com/office/drawing/2014/main" id="{9A10B028-82E5-C230-23A7-F8DA0AED6EFE}"/>
              </a:ext>
            </a:extLst>
          </p:cNvPr>
          <p:cNvSpPr txBox="1"/>
          <p:nvPr/>
        </p:nvSpPr>
        <p:spPr>
          <a:xfrm>
            <a:off x="6641126" y="5422865"/>
            <a:ext cx="1976567" cy="369332"/>
          </a:xfrm>
          <a:prstGeom prst="rect">
            <a:avLst/>
          </a:prstGeom>
          <a:noFill/>
        </p:spPr>
        <p:txBody>
          <a:bodyPr wrap="none" rtlCol="0">
            <a:spAutoFit/>
          </a:bodyPr>
          <a:lstStyle/>
          <a:p>
            <a:r>
              <a:rPr lang="it-IT" dirty="0" err="1"/>
              <a:t>Category</a:t>
            </a:r>
            <a:r>
              <a:rPr lang="it-IT" dirty="0"/>
              <a:t> 2. sample</a:t>
            </a:r>
            <a:endParaRPr lang="en-US" dirty="0"/>
          </a:p>
        </p:txBody>
      </p:sp>
    </p:spTree>
    <p:extLst>
      <p:ext uri="{BB962C8B-B14F-4D97-AF65-F5344CB8AC3E}">
        <p14:creationId xmlns:p14="http://schemas.microsoft.com/office/powerpoint/2010/main" val="4641072"/>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3463</TotalTime>
  <Words>1413</Words>
  <Application>Microsoft Office PowerPoint</Application>
  <PresentationFormat>On-screen Show (4:3)</PresentationFormat>
  <Paragraphs>152</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Helvetica</vt:lpstr>
      <vt:lpstr>Open Sans</vt:lpstr>
      <vt:lpstr>Times New Roman</vt:lpstr>
      <vt:lpstr>Tema di Office</vt:lpstr>
      <vt:lpstr>Multi-variate time series classification with specialized kernels</vt:lpstr>
      <vt:lpstr>Introduction</vt:lpstr>
      <vt:lpstr>Agenda</vt:lpstr>
      <vt:lpstr>Overview of methods from research</vt:lpstr>
      <vt:lpstr>Approach 1. Extended Frobenius norm as Gram matrix</vt:lpstr>
      <vt:lpstr>Approach 1. Extended Frobenius norm as Gram matrix</vt:lpstr>
      <vt:lpstr>Approach 2. Feature vector derived from Gram matrix</vt:lpstr>
      <vt:lpstr>Approach 3. Fisher Kernel as Gram Matrix</vt:lpstr>
      <vt:lpstr>Data</vt:lpstr>
      <vt:lpstr>Results</vt:lpstr>
      <vt:lpstr>Bibliography</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dc:title>
  <dc:creator>Lorenzo Raimondo De Vidovich</dc:creator>
  <cp:lastModifiedBy>Imola Fodor</cp:lastModifiedBy>
  <cp:revision>5</cp:revision>
  <dcterms:created xsi:type="dcterms:W3CDTF">2022-04-20T12:25:50Z</dcterms:created>
  <dcterms:modified xsi:type="dcterms:W3CDTF">2023-09-20T21:07:36Z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2023-09-18T11:41:32Z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6d611634-a6b0-467c-b2e2-a6649a4c61e1</vt:lpwstr>
  </property>
  <property fmtid="{D5CDD505-2E9C-101B-9397-08002B2CF9AE}" pid="8" name="MSIP_Label_477eab6e-04c6-4822-9252-98ab9f25736b_ContentBits">
    <vt:lpwstr>2</vt:lpwstr>
  </property>
  <property fmtid="{D5CDD505-2E9C-101B-9397-08002B2CF9AE}" pid="9" name="ClassificationContentMarkingFooterLocations">
    <vt:lpwstr>Tema di Office:8</vt:lpwstr>
  </property>
  <property fmtid="{D5CDD505-2E9C-101B-9397-08002B2CF9AE}" pid="10" name="ClassificationContentMarkingFooterText">
    <vt:lpwstr>Classified as Internal</vt:lpwstr>
  </property>
</Properties>
</file>