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0" r:id="rId3"/>
    <p:sldId id="257" r:id="rId4"/>
    <p:sldId id="259" r:id="rId5"/>
    <p:sldId id="266" r:id="rId6"/>
    <p:sldId id="258" r:id="rId7"/>
    <p:sldId id="261" r:id="rId8"/>
    <p:sldId id="262" r:id="rId9"/>
    <p:sldId id="264" r:id="rId10"/>
    <p:sldId id="263" r:id="rId11"/>
    <p:sldId id="265" r:id="rId12"/>
    <p:sldId id="267" r:id="rId13"/>
    <p:sldId id="268" r:id="rId14"/>
    <p:sldId id="270" r:id="rId15"/>
    <p:sldId id="271" r:id="rId16"/>
    <p:sldId id="272" r:id="rId17"/>
    <p:sldId id="273" r:id="rId18"/>
    <p:sldId id="274" r:id="rId19"/>
    <p:sldId id="275" r:id="rId20"/>
    <p:sldId id="276" r:id="rId21"/>
    <p:sldId id="280" r:id="rId22"/>
    <p:sldId id="281" r:id="rId23"/>
    <p:sldId id="269"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A848AA-6410-4955-A379-97FE45895052}" v="24" dt="2023-11-17T14:12:41.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427" autoAdjust="0"/>
  </p:normalViewPr>
  <p:slideViewPr>
    <p:cSldViewPr snapToGrid="0">
      <p:cViewPr varScale="1">
        <p:scale>
          <a:sx n="100" d="100"/>
          <a:sy n="100" d="100"/>
        </p:scale>
        <p:origin x="9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ola Fodor" userId="20f66b46-449e-42d6-85a4-c297e4b6e9fe" providerId="ADAL" clId="{F3A848AA-6410-4955-A379-97FE45895052}"/>
    <pc:docChg chg="undo custSel addSld modSld sldOrd">
      <pc:chgData name="Imola Fodor" userId="20f66b46-449e-42d6-85a4-c297e4b6e9fe" providerId="ADAL" clId="{F3A848AA-6410-4955-A379-97FE45895052}" dt="2023-11-17T14:12:41.172" v="2391" actId="20577"/>
      <pc:docMkLst>
        <pc:docMk/>
      </pc:docMkLst>
      <pc:sldChg chg="modSp mod">
        <pc:chgData name="Imola Fodor" userId="20f66b46-449e-42d6-85a4-c297e4b6e9fe" providerId="ADAL" clId="{F3A848AA-6410-4955-A379-97FE45895052}" dt="2023-11-16T12:33:34.231" v="967" actId="20577"/>
        <pc:sldMkLst>
          <pc:docMk/>
          <pc:sldMk cId="235473231" sldId="256"/>
        </pc:sldMkLst>
        <pc:spChg chg="mod">
          <ac:chgData name="Imola Fodor" userId="20f66b46-449e-42d6-85a4-c297e4b6e9fe" providerId="ADAL" clId="{F3A848AA-6410-4955-A379-97FE45895052}" dt="2023-11-16T12:33:34.231" v="967" actId="20577"/>
          <ac:spMkLst>
            <pc:docMk/>
            <pc:sldMk cId="235473231" sldId="256"/>
            <ac:spMk id="2" creationId="{E481F9A9-9A78-298A-1EBC-8D82C4409061}"/>
          </ac:spMkLst>
        </pc:spChg>
        <pc:spChg chg="mod">
          <ac:chgData name="Imola Fodor" userId="20f66b46-449e-42d6-85a4-c297e4b6e9fe" providerId="ADAL" clId="{F3A848AA-6410-4955-A379-97FE45895052}" dt="2023-11-15T16:31:59.834" v="88" actId="20577"/>
          <ac:spMkLst>
            <pc:docMk/>
            <pc:sldMk cId="235473231" sldId="256"/>
            <ac:spMk id="3" creationId="{84ADE27C-4AAF-0C72-4D0F-9555EACB025C}"/>
          </ac:spMkLst>
        </pc:spChg>
      </pc:sldChg>
      <pc:sldChg chg="addSp delSp modSp new mod">
        <pc:chgData name="Imola Fodor" userId="20f66b46-449e-42d6-85a4-c297e4b6e9fe" providerId="ADAL" clId="{F3A848AA-6410-4955-A379-97FE45895052}" dt="2023-11-17T08:14:40.695" v="1522" actId="20577"/>
        <pc:sldMkLst>
          <pc:docMk/>
          <pc:sldMk cId="763758" sldId="257"/>
        </pc:sldMkLst>
        <pc:spChg chg="mod">
          <ac:chgData name="Imola Fodor" userId="20f66b46-449e-42d6-85a4-c297e4b6e9fe" providerId="ADAL" clId="{F3A848AA-6410-4955-A379-97FE45895052}" dt="2023-11-15T16:33:23.121" v="190" actId="20577"/>
          <ac:spMkLst>
            <pc:docMk/>
            <pc:sldMk cId="763758" sldId="257"/>
            <ac:spMk id="2" creationId="{ADB182B9-DA93-FB47-1D70-DA65D55721E4}"/>
          </ac:spMkLst>
        </pc:spChg>
        <pc:spChg chg="del">
          <ac:chgData name="Imola Fodor" userId="20f66b46-449e-42d6-85a4-c297e4b6e9fe" providerId="ADAL" clId="{F3A848AA-6410-4955-A379-97FE45895052}" dt="2023-11-15T16:33:55.704" v="196" actId="478"/>
          <ac:spMkLst>
            <pc:docMk/>
            <pc:sldMk cId="763758" sldId="257"/>
            <ac:spMk id="3" creationId="{F5363E64-74A0-05FD-1BB9-AC2CA2AAA7C7}"/>
          </ac:spMkLst>
        </pc:spChg>
        <pc:spChg chg="add mod">
          <ac:chgData name="Imola Fodor" userId="20f66b46-449e-42d6-85a4-c297e4b6e9fe" providerId="ADAL" clId="{F3A848AA-6410-4955-A379-97FE45895052}" dt="2023-11-15T16:38:05.851" v="299" actId="14100"/>
          <ac:spMkLst>
            <pc:docMk/>
            <pc:sldMk cId="763758" sldId="257"/>
            <ac:spMk id="4" creationId="{EAA61509-CE26-879C-9302-C8A72C9A0962}"/>
          </ac:spMkLst>
        </pc:spChg>
        <pc:spChg chg="add mod">
          <ac:chgData name="Imola Fodor" userId="20f66b46-449e-42d6-85a4-c297e4b6e9fe" providerId="ADAL" clId="{F3A848AA-6410-4955-A379-97FE45895052}" dt="2023-11-15T16:39:23.590" v="319" actId="1076"/>
          <ac:spMkLst>
            <pc:docMk/>
            <pc:sldMk cId="763758" sldId="257"/>
            <ac:spMk id="5" creationId="{A1F4CC22-AD2E-F68E-C8F0-DE69089F1057}"/>
          </ac:spMkLst>
        </pc:spChg>
        <pc:spChg chg="add mod">
          <ac:chgData name="Imola Fodor" userId="20f66b46-449e-42d6-85a4-c297e4b6e9fe" providerId="ADAL" clId="{F3A848AA-6410-4955-A379-97FE45895052}" dt="2023-11-15T16:44:14.434" v="541" actId="1076"/>
          <ac:spMkLst>
            <pc:docMk/>
            <pc:sldMk cId="763758" sldId="257"/>
            <ac:spMk id="6" creationId="{F50447FB-E40F-9B3E-420D-2FFE949E0047}"/>
          </ac:spMkLst>
        </pc:spChg>
        <pc:spChg chg="add mod">
          <ac:chgData name="Imola Fodor" userId="20f66b46-449e-42d6-85a4-c297e4b6e9fe" providerId="ADAL" clId="{F3A848AA-6410-4955-A379-97FE45895052}" dt="2023-11-15T16:34:34.266" v="202" actId="13822"/>
          <ac:spMkLst>
            <pc:docMk/>
            <pc:sldMk cId="763758" sldId="257"/>
            <ac:spMk id="7" creationId="{F2B6E3BF-208F-CBB7-C346-2FFE187B1D4F}"/>
          </ac:spMkLst>
        </pc:spChg>
        <pc:spChg chg="add mod">
          <ac:chgData name="Imola Fodor" userId="20f66b46-449e-42d6-85a4-c297e4b6e9fe" providerId="ADAL" clId="{F3A848AA-6410-4955-A379-97FE45895052}" dt="2023-11-16T12:27:37.433" v="808" actId="20577"/>
          <ac:spMkLst>
            <pc:docMk/>
            <pc:sldMk cId="763758" sldId="257"/>
            <ac:spMk id="8" creationId="{235E0765-EFDF-7822-816D-46D01A3E053E}"/>
          </ac:spMkLst>
        </pc:spChg>
        <pc:spChg chg="add mod">
          <ac:chgData name="Imola Fodor" userId="20f66b46-449e-42d6-85a4-c297e4b6e9fe" providerId="ADAL" clId="{F3A848AA-6410-4955-A379-97FE45895052}" dt="2023-11-15T16:38:32.203" v="303" actId="207"/>
          <ac:spMkLst>
            <pc:docMk/>
            <pc:sldMk cId="763758" sldId="257"/>
            <ac:spMk id="11" creationId="{F964609F-80AB-0EB4-90D5-CE91F0A39D2D}"/>
          </ac:spMkLst>
        </pc:spChg>
        <pc:spChg chg="add mod">
          <ac:chgData name="Imola Fodor" userId="20f66b46-449e-42d6-85a4-c297e4b6e9fe" providerId="ADAL" clId="{F3A848AA-6410-4955-A379-97FE45895052}" dt="2023-11-15T16:43:55.850" v="536" actId="1076"/>
          <ac:spMkLst>
            <pc:docMk/>
            <pc:sldMk cId="763758" sldId="257"/>
            <ac:spMk id="19" creationId="{A47DBE19-5428-999B-EE2A-63A387DB1622}"/>
          </ac:spMkLst>
        </pc:spChg>
        <pc:spChg chg="add mod">
          <ac:chgData name="Imola Fodor" userId="20f66b46-449e-42d6-85a4-c297e4b6e9fe" providerId="ADAL" clId="{F3A848AA-6410-4955-A379-97FE45895052}" dt="2023-11-15T16:41:27.249" v="405" actId="1076"/>
          <ac:spMkLst>
            <pc:docMk/>
            <pc:sldMk cId="763758" sldId="257"/>
            <ac:spMk id="21" creationId="{1B49FE3E-5A18-EE6C-FFA2-6984E7459F17}"/>
          </ac:spMkLst>
        </pc:spChg>
        <pc:spChg chg="add mod">
          <ac:chgData name="Imola Fodor" userId="20f66b46-449e-42d6-85a4-c297e4b6e9fe" providerId="ADAL" clId="{F3A848AA-6410-4955-A379-97FE45895052}" dt="2023-11-17T08:14:40.695" v="1522" actId="20577"/>
          <ac:spMkLst>
            <pc:docMk/>
            <pc:sldMk cId="763758" sldId="257"/>
            <ac:spMk id="22" creationId="{85FF8F67-F12C-493E-16E7-2CB9E497C75B}"/>
          </ac:spMkLst>
        </pc:spChg>
        <pc:spChg chg="add mod">
          <ac:chgData name="Imola Fodor" userId="20f66b46-449e-42d6-85a4-c297e4b6e9fe" providerId="ADAL" clId="{F3A848AA-6410-4955-A379-97FE45895052}" dt="2023-11-15T16:43:44.412" v="533" actId="1076"/>
          <ac:spMkLst>
            <pc:docMk/>
            <pc:sldMk cId="763758" sldId="257"/>
            <ac:spMk id="23" creationId="{63FB2D7D-916B-2B33-E02F-5CED364DEE07}"/>
          </ac:spMkLst>
        </pc:spChg>
        <pc:spChg chg="add mod">
          <ac:chgData name="Imola Fodor" userId="20f66b46-449e-42d6-85a4-c297e4b6e9fe" providerId="ADAL" clId="{F3A848AA-6410-4955-A379-97FE45895052}" dt="2023-11-15T16:43:48.699" v="534" actId="1076"/>
          <ac:spMkLst>
            <pc:docMk/>
            <pc:sldMk cId="763758" sldId="257"/>
            <ac:spMk id="24" creationId="{9EBD489D-4B8C-BC1E-934A-DE17B15571CC}"/>
          </ac:spMkLst>
        </pc:spChg>
        <pc:spChg chg="add mod">
          <ac:chgData name="Imola Fodor" userId="20f66b46-449e-42d6-85a4-c297e4b6e9fe" providerId="ADAL" clId="{F3A848AA-6410-4955-A379-97FE45895052}" dt="2023-11-15T16:44:01.131" v="538" actId="1076"/>
          <ac:spMkLst>
            <pc:docMk/>
            <pc:sldMk cId="763758" sldId="257"/>
            <ac:spMk id="25" creationId="{536C345C-DD1F-DE02-DECB-4B80E6EF7E64}"/>
          </ac:spMkLst>
        </pc:spChg>
        <pc:spChg chg="add mod">
          <ac:chgData name="Imola Fodor" userId="20f66b46-449e-42d6-85a4-c297e4b6e9fe" providerId="ADAL" clId="{F3A848AA-6410-4955-A379-97FE45895052}" dt="2023-11-15T16:44:29.971" v="557" actId="1076"/>
          <ac:spMkLst>
            <pc:docMk/>
            <pc:sldMk cId="763758" sldId="257"/>
            <ac:spMk id="30" creationId="{955B7738-F508-651A-8AD3-13331DC99CE9}"/>
          </ac:spMkLst>
        </pc:spChg>
        <pc:cxnChg chg="add mod">
          <ac:chgData name="Imola Fodor" userId="20f66b46-449e-42d6-85a4-c297e4b6e9fe" providerId="ADAL" clId="{F3A848AA-6410-4955-A379-97FE45895052}" dt="2023-11-15T16:35:46.143" v="242" actId="208"/>
          <ac:cxnSpMkLst>
            <pc:docMk/>
            <pc:sldMk cId="763758" sldId="257"/>
            <ac:cxnSpMk id="10" creationId="{6A2509F4-E981-5782-956D-047751B9CEE1}"/>
          </ac:cxnSpMkLst>
        </pc:cxnChg>
        <pc:cxnChg chg="add mod">
          <ac:chgData name="Imola Fodor" userId="20f66b46-449e-42d6-85a4-c297e4b6e9fe" providerId="ADAL" clId="{F3A848AA-6410-4955-A379-97FE45895052}" dt="2023-11-15T16:38:55.812" v="309" actId="208"/>
          <ac:cxnSpMkLst>
            <pc:docMk/>
            <pc:sldMk cId="763758" sldId="257"/>
            <ac:cxnSpMk id="12" creationId="{F531750E-D855-8991-FE20-3D0DD8ADA870}"/>
          </ac:cxnSpMkLst>
        </pc:cxnChg>
        <pc:cxnChg chg="add mod">
          <ac:chgData name="Imola Fodor" userId="20f66b46-449e-42d6-85a4-c297e4b6e9fe" providerId="ADAL" clId="{F3A848AA-6410-4955-A379-97FE45895052}" dt="2023-11-15T16:44:14.434" v="541" actId="1076"/>
          <ac:cxnSpMkLst>
            <pc:docMk/>
            <pc:sldMk cId="763758" sldId="257"/>
            <ac:cxnSpMk id="15" creationId="{3BEE4583-961B-F7DA-A899-73418957F5FF}"/>
          </ac:cxnSpMkLst>
        </pc:cxnChg>
      </pc:sldChg>
      <pc:sldChg chg="addSp delSp modSp new mod modClrScheme chgLayout">
        <pc:chgData name="Imola Fodor" userId="20f66b46-449e-42d6-85a4-c297e4b6e9fe" providerId="ADAL" clId="{F3A848AA-6410-4955-A379-97FE45895052}" dt="2023-11-17T09:37:41.128" v="2023" actId="20577"/>
        <pc:sldMkLst>
          <pc:docMk/>
          <pc:sldMk cId="2188409552" sldId="258"/>
        </pc:sldMkLst>
        <pc:spChg chg="del mod ord">
          <ac:chgData name="Imola Fodor" userId="20f66b46-449e-42d6-85a4-c297e4b6e9fe" providerId="ADAL" clId="{F3A848AA-6410-4955-A379-97FE45895052}" dt="2023-11-16T12:32:12.761" v="839" actId="700"/>
          <ac:spMkLst>
            <pc:docMk/>
            <pc:sldMk cId="2188409552" sldId="258"/>
            <ac:spMk id="2" creationId="{53073409-3AFB-712B-B5D4-EBBC8F764B9E}"/>
          </ac:spMkLst>
        </pc:spChg>
        <pc:spChg chg="del mod ord">
          <ac:chgData name="Imola Fodor" userId="20f66b46-449e-42d6-85a4-c297e4b6e9fe" providerId="ADAL" clId="{F3A848AA-6410-4955-A379-97FE45895052}" dt="2023-11-16T12:32:12.761" v="839" actId="700"/>
          <ac:spMkLst>
            <pc:docMk/>
            <pc:sldMk cId="2188409552" sldId="258"/>
            <ac:spMk id="3" creationId="{A28E6BC7-E2ED-8EBF-3FE5-B33D11DBA886}"/>
          </ac:spMkLst>
        </pc:spChg>
        <pc:spChg chg="add mod ord">
          <ac:chgData name="Imola Fodor" userId="20f66b46-449e-42d6-85a4-c297e4b6e9fe" providerId="ADAL" clId="{F3A848AA-6410-4955-A379-97FE45895052}" dt="2023-11-17T09:37:41.128" v="2023" actId="20577"/>
          <ac:spMkLst>
            <pc:docMk/>
            <pc:sldMk cId="2188409552" sldId="258"/>
            <ac:spMk id="4" creationId="{186AE372-D75D-8CA6-F872-7849D99A3BCD}"/>
          </ac:spMkLst>
        </pc:spChg>
        <pc:spChg chg="add mod ord">
          <ac:chgData name="Imola Fodor" userId="20f66b46-449e-42d6-85a4-c297e4b6e9fe" providerId="ADAL" clId="{F3A848AA-6410-4955-A379-97FE45895052}" dt="2023-11-17T09:12:22.628" v="1798" actId="20577"/>
          <ac:spMkLst>
            <pc:docMk/>
            <pc:sldMk cId="2188409552" sldId="258"/>
            <ac:spMk id="5" creationId="{2EB588C7-06CE-7D06-2B4B-7026AAA93B90}"/>
          </ac:spMkLst>
        </pc:spChg>
      </pc:sldChg>
      <pc:sldChg chg="addSp delSp modSp add mod">
        <pc:chgData name="Imola Fodor" userId="20f66b46-449e-42d6-85a4-c297e4b6e9fe" providerId="ADAL" clId="{F3A848AA-6410-4955-A379-97FE45895052}" dt="2023-11-17T09:39:10.031" v="2046" actId="20577"/>
        <pc:sldMkLst>
          <pc:docMk/>
          <pc:sldMk cId="3757246026" sldId="259"/>
        </pc:sldMkLst>
        <pc:spChg chg="mod">
          <ac:chgData name="Imola Fodor" userId="20f66b46-449e-42d6-85a4-c297e4b6e9fe" providerId="ADAL" clId="{F3A848AA-6410-4955-A379-97FE45895052}" dt="2023-11-16T12:28:55.352" v="837" actId="20577"/>
          <ac:spMkLst>
            <pc:docMk/>
            <pc:sldMk cId="3757246026" sldId="259"/>
            <ac:spMk id="2" creationId="{ADB182B9-DA93-FB47-1D70-DA65D55721E4}"/>
          </ac:spMkLst>
        </pc:spChg>
        <pc:spChg chg="mod">
          <ac:chgData name="Imola Fodor" userId="20f66b46-449e-42d6-85a4-c297e4b6e9fe" providerId="ADAL" clId="{F3A848AA-6410-4955-A379-97FE45895052}" dt="2023-11-16T10:53:26.432" v="630" actId="1076"/>
          <ac:spMkLst>
            <pc:docMk/>
            <pc:sldMk cId="3757246026" sldId="259"/>
            <ac:spMk id="4" creationId="{EAA61509-CE26-879C-9302-C8A72C9A0962}"/>
          </ac:spMkLst>
        </pc:spChg>
        <pc:spChg chg="mod">
          <ac:chgData name="Imola Fodor" userId="20f66b46-449e-42d6-85a4-c297e4b6e9fe" providerId="ADAL" clId="{F3A848AA-6410-4955-A379-97FE45895052}" dt="2023-11-16T12:26:18.224" v="786" actId="1076"/>
          <ac:spMkLst>
            <pc:docMk/>
            <pc:sldMk cId="3757246026" sldId="259"/>
            <ac:spMk id="5" creationId="{A1F4CC22-AD2E-F68E-C8F0-DE69089F1057}"/>
          </ac:spMkLst>
        </pc:spChg>
        <pc:spChg chg="mod">
          <ac:chgData name="Imola Fodor" userId="20f66b46-449e-42d6-85a4-c297e4b6e9fe" providerId="ADAL" clId="{F3A848AA-6410-4955-A379-97FE45895052}" dt="2023-11-16T10:54:49.263" v="689" actId="14100"/>
          <ac:spMkLst>
            <pc:docMk/>
            <pc:sldMk cId="3757246026" sldId="259"/>
            <ac:spMk id="6" creationId="{F50447FB-E40F-9B3E-420D-2FFE949E0047}"/>
          </ac:spMkLst>
        </pc:spChg>
        <pc:spChg chg="mod">
          <ac:chgData name="Imola Fodor" userId="20f66b46-449e-42d6-85a4-c297e4b6e9fe" providerId="ADAL" clId="{F3A848AA-6410-4955-A379-97FE45895052}" dt="2023-11-16T10:53:26.432" v="630" actId="1076"/>
          <ac:spMkLst>
            <pc:docMk/>
            <pc:sldMk cId="3757246026" sldId="259"/>
            <ac:spMk id="7" creationId="{F2B6E3BF-208F-CBB7-C346-2FFE187B1D4F}"/>
          </ac:spMkLst>
        </pc:spChg>
        <pc:spChg chg="mod">
          <ac:chgData name="Imola Fodor" userId="20f66b46-449e-42d6-85a4-c297e4b6e9fe" providerId="ADAL" clId="{F3A848AA-6410-4955-A379-97FE45895052}" dt="2023-11-16T12:27:10.239" v="794" actId="20577"/>
          <ac:spMkLst>
            <pc:docMk/>
            <pc:sldMk cId="3757246026" sldId="259"/>
            <ac:spMk id="8" creationId="{235E0765-EFDF-7822-816D-46D01A3E053E}"/>
          </ac:spMkLst>
        </pc:spChg>
        <pc:spChg chg="add mod">
          <ac:chgData name="Imola Fodor" userId="20f66b46-449e-42d6-85a4-c297e4b6e9fe" providerId="ADAL" clId="{F3A848AA-6410-4955-A379-97FE45895052}" dt="2023-11-17T09:39:10.031" v="2046" actId="20577"/>
          <ac:spMkLst>
            <pc:docMk/>
            <pc:sldMk cId="3757246026" sldId="259"/>
            <ac:spMk id="10" creationId="{0FFECFFC-E31B-9EA4-D540-D7A5F2DD0F3C}"/>
          </ac:spMkLst>
        </pc:spChg>
        <pc:spChg chg="mod">
          <ac:chgData name="Imola Fodor" userId="20f66b46-449e-42d6-85a4-c297e4b6e9fe" providerId="ADAL" clId="{F3A848AA-6410-4955-A379-97FE45895052}" dt="2023-11-16T12:27:23.591" v="803" actId="1076"/>
          <ac:spMkLst>
            <pc:docMk/>
            <pc:sldMk cId="3757246026" sldId="259"/>
            <ac:spMk id="11" creationId="{F964609F-80AB-0EB4-90D5-CE91F0A39D2D}"/>
          </ac:spMkLst>
        </pc:spChg>
        <pc:spChg chg="add mod">
          <ac:chgData name="Imola Fodor" userId="20f66b46-449e-42d6-85a4-c297e4b6e9fe" providerId="ADAL" clId="{F3A848AA-6410-4955-A379-97FE45895052}" dt="2023-11-16T10:53:51.197" v="635" actId="693"/>
          <ac:spMkLst>
            <pc:docMk/>
            <pc:sldMk cId="3757246026" sldId="259"/>
            <ac:spMk id="13" creationId="{D71574B0-59A0-5C4E-47EE-49D8B19AEDD7}"/>
          </ac:spMkLst>
        </pc:spChg>
        <pc:spChg chg="add mod">
          <ac:chgData name="Imola Fodor" userId="20f66b46-449e-42d6-85a4-c297e4b6e9fe" providerId="ADAL" clId="{F3A848AA-6410-4955-A379-97FE45895052}" dt="2023-11-17T09:17:32.005" v="1895" actId="1076"/>
          <ac:spMkLst>
            <pc:docMk/>
            <pc:sldMk cId="3757246026" sldId="259"/>
            <ac:spMk id="14" creationId="{50D28D2D-EF0E-452C-C5EF-8E3BFC771F16}"/>
          </ac:spMkLst>
        </pc:spChg>
        <pc:spChg chg="add mod">
          <ac:chgData name="Imola Fodor" userId="20f66b46-449e-42d6-85a4-c297e4b6e9fe" providerId="ADAL" clId="{F3A848AA-6410-4955-A379-97FE45895052}" dt="2023-11-16T12:31:09.394" v="838" actId="14100"/>
          <ac:spMkLst>
            <pc:docMk/>
            <pc:sldMk cId="3757246026" sldId="259"/>
            <ac:spMk id="16" creationId="{FC61498E-7D26-6C6C-8E61-6B4FC1DA5351}"/>
          </ac:spMkLst>
        </pc:spChg>
        <pc:spChg chg="add mod">
          <ac:chgData name="Imola Fodor" userId="20f66b46-449e-42d6-85a4-c297e4b6e9fe" providerId="ADAL" clId="{F3A848AA-6410-4955-A379-97FE45895052}" dt="2023-11-16T13:20:20.299" v="1083" actId="20577"/>
          <ac:spMkLst>
            <pc:docMk/>
            <pc:sldMk cId="3757246026" sldId="259"/>
            <ac:spMk id="17" creationId="{A3320792-F6D0-91DE-0BAA-DBE9EAC284D3}"/>
          </ac:spMkLst>
        </pc:spChg>
        <pc:spChg chg="mod">
          <ac:chgData name="Imola Fodor" userId="20f66b46-449e-42d6-85a4-c297e4b6e9fe" providerId="ADAL" clId="{F3A848AA-6410-4955-A379-97FE45895052}" dt="2023-11-16T10:54:55.119" v="691" actId="20577"/>
          <ac:spMkLst>
            <pc:docMk/>
            <pc:sldMk cId="3757246026" sldId="259"/>
            <ac:spMk id="19" creationId="{A47DBE19-5428-999B-EE2A-63A387DB1622}"/>
          </ac:spMkLst>
        </pc:spChg>
        <pc:spChg chg="del mod">
          <ac:chgData name="Imola Fodor" userId="20f66b46-449e-42d6-85a4-c297e4b6e9fe" providerId="ADAL" clId="{F3A848AA-6410-4955-A379-97FE45895052}" dt="2023-11-16T12:26:22.240" v="787" actId="478"/>
          <ac:spMkLst>
            <pc:docMk/>
            <pc:sldMk cId="3757246026" sldId="259"/>
            <ac:spMk id="21" creationId="{1B49FE3E-5A18-EE6C-FFA2-6984E7459F17}"/>
          </ac:spMkLst>
        </pc:spChg>
        <pc:spChg chg="del">
          <ac:chgData name="Imola Fodor" userId="20f66b46-449e-42d6-85a4-c297e4b6e9fe" providerId="ADAL" clId="{F3A848AA-6410-4955-A379-97FE45895052}" dt="2023-11-16T10:52:13.864" v="575" actId="478"/>
          <ac:spMkLst>
            <pc:docMk/>
            <pc:sldMk cId="3757246026" sldId="259"/>
            <ac:spMk id="22" creationId="{85FF8F67-F12C-493E-16E7-2CB9E497C75B}"/>
          </ac:spMkLst>
        </pc:spChg>
        <pc:spChg chg="del">
          <ac:chgData name="Imola Fodor" userId="20f66b46-449e-42d6-85a4-c297e4b6e9fe" providerId="ADAL" clId="{F3A848AA-6410-4955-A379-97FE45895052}" dt="2023-11-16T10:51:44.817" v="559" actId="478"/>
          <ac:spMkLst>
            <pc:docMk/>
            <pc:sldMk cId="3757246026" sldId="259"/>
            <ac:spMk id="23" creationId="{63FB2D7D-916B-2B33-E02F-5CED364DEE07}"/>
          </ac:spMkLst>
        </pc:spChg>
        <pc:spChg chg="mod">
          <ac:chgData name="Imola Fodor" userId="20f66b46-449e-42d6-85a4-c297e4b6e9fe" providerId="ADAL" clId="{F3A848AA-6410-4955-A379-97FE45895052}" dt="2023-11-16T10:53:26.432" v="630" actId="1076"/>
          <ac:spMkLst>
            <pc:docMk/>
            <pc:sldMk cId="3757246026" sldId="259"/>
            <ac:spMk id="24" creationId="{9EBD489D-4B8C-BC1E-934A-DE17B15571CC}"/>
          </ac:spMkLst>
        </pc:spChg>
        <pc:spChg chg="mod">
          <ac:chgData name="Imola Fodor" userId="20f66b46-449e-42d6-85a4-c297e4b6e9fe" providerId="ADAL" clId="{F3A848AA-6410-4955-A379-97FE45895052}" dt="2023-11-16T10:53:32.009" v="631" actId="1076"/>
          <ac:spMkLst>
            <pc:docMk/>
            <pc:sldMk cId="3757246026" sldId="259"/>
            <ac:spMk id="25" creationId="{536C345C-DD1F-DE02-DECB-4B80E6EF7E64}"/>
          </ac:spMkLst>
        </pc:spChg>
        <pc:spChg chg="mod">
          <ac:chgData name="Imola Fodor" userId="20f66b46-449e-42d6-85a4-c297e4b6e9fe" providerId="ADAL" clId="{F3A848AA-6410-4955-A379-97FE45895052}" dt="2023-11-16T12:26:18.224" v="786" actId="1076"/>
          <ac:spMkLst>
            <pc:docMk/>
            <pc:sldMk cId="3757246026" sldId="259"/>
            <ac:spMk id="30" creationId="{955B7738-F508-651A-8AD3-13331DC99CE9}"/>
          </ac:spMkLst>
        </pc:spChg>
        <pc:cxnChg chg="add">
          <ac:chgData name="Imola Fodor" userId="20f66b46-449e-42d6-85a4-c297e4b6e9fe" providerId="ADAL" clId="{F3A848AA-6410-4955-A379-97FE45895052}" dt="2023-11-17T09:38:55.886" v="2025" actId="11529"/>
          <ac:cxnSpMkLst>
            <pc:docMk/>
            <pc:sldMk cId="3757246026" sldId="259"/>
            <ac:cxnSpMk id="9" creationId="{D81CADD4-4491-0C89-2C9C-98648DF6CE5A}"/>
          </ac:cxnSpMkLst>
        </pc:cxnChg>
        <pc:cxnChg chg="del mod">
          <ac:chgData name="Imola Fodor" userId="20f66b46-449e-42d6-85a4-c297e4b6e9fe" providerId="ADAL" clId="{F3A848AA-6410-4955-A379-97FE45895052}" dt="2023-11-16T12:26:31.143" v="789" actId="478"/>
          <ac:cxnSpMkLst>
            <pc:docMk/>
            <pc:sldMk cId="3757246026" sldId="259"/>
            <ac:cxnSpMk id="10" creationId="{6A2509F4-E981-5782-956D-047751B9CEE1}"/>
          </ac:cxnSpMkLst>
        </pc:cxnChg>
        <pc:cxnChg chg="mod">
          <ac:chgData name="Imola Fodor" userId="20f66b46-449e-42d6-85a4-c297e4b6e9fe" providerId="ADAL" clId="{F3A848AA-6410-4955-A379-97FE45895052}" dt="2023-11-16T12:26:26.120" v="788" actId="14100"/>
          <ac:cxnSpMkLst>
            <pc:docMk/>
            <pc:sldMk cId="3757246026" sldId="259"/>
            <ac:cxnSpMk id="12" creationId="{F531750E-D855-8991-FE20-3D0DD8ADA870}"/>
          </ac:cxnSpMkLst>
        </pc:cxnChg>
        <pc:cxnChg chg="del mod">
          <ac:chgData name="Imola Fodor" userId="20f66b46-449e-42d6-85a4-c297e4b6e9fe" providerId="ADAL" clId="{F3A848AA-6410-4955-A379-97FE45895052}" dt="2023-11-16T10:53:01.728" v="626" actId="478"/>
          <ac:cxnSpMkLst>
            <pc:docMk/>
            <pc:sldMk cId="3757246026" sldId="259"/>
            <ac:cxnSpMk id="15" creationId="{3BEE4583-961B-F7DA-A899-73418957F5FF}"/>
          </ac:cxnSpMkLst>
        </pc:cxnChg>
      </pc:sldChg>
      <pc:sldChg chg="modSp add mod ord">
        <pc:chgData name="Imola Fodor" userId="20f66b46-449e-42d6-85a4-c297e4b6e9fe" providerId="ADAL" clId="{F3A848AA-6410-4955-A379-97FE45895052}" dt="2023-11-16T12:33:10.497" v="927" actId="20577"/>
        <pc:sldMkLst>
          <pc:docMk/>
          <pc:sldMk cId="4224310557" sldId="260"/>
        </pc:sldMkLst>
        <pc:spChg chg="mod">
          <ac:chgData name="Imola Fodor" userId="20f66b46-449e-42d6-85a4-c297e4b6e9fe" providerId="ADAL" clId="{F3A848AA-6410-4955-A379-97FE45895052}" dt="2023-11-16T12:33:10.497" v="927" actId="20577"/>
          <ac:spMkLst>
            <pc:docMk/>
            <pc:sldMk cId="4224310557" sldId="260"/>
            <ac:spMk id="4" creationId="{186AE372-D75D-8CA6-F872-7849D99A3BCD}"/>
          </ac:spMkLst>
        </pc:spChg>
      </pc:sldChg>
      <pc:sldChg chg="addSp modSp new mod">
        <pc:chgData name="Imola Fodor" userId="20f66b46-449e-42d6-85a4-c297e4b6e9fe" providerId="ADAL" clId="{F3A848AA-6410-4955-A379-97FE45895052}" dt="2023-11-17T14:08:34.006" v="2379" actId="13926"/>
        <pc:sldMkLst>
          <pc:docMk/>
          <pc:sldMk cId="1302330323" sldId="261"/>
        </pc:sldMkLst>
        <pc:spChg chg="mod">
          <ac:chgData name="Imola Fodor" userId="20f66b46-449e-42d6-85a4-c297e4b6e9fe" providerId="ADAL" clId="{F3A848AA-6410-4955-A379-97FE45895052}" dt="2023-11-17T08:13:44.675" v="1493" actId="20577"/>
          <ac:spMkLst>
            <pc:docMk/>
            <pc:sldMk cId="1302330323" sldId="261"/>
            <ac:spMk id="2" creationId="{C0A2CAE9-685C-2FD7-B405-CDCB1FADF7F9}"/>
          </ac:spMkLst>
        </pc:spChg>
        <pc:spChg chg="mod">
          <ac:chgData name="Imola Fodor" userId="20f66b46-449e-42d6-85a4-c297e4b6e9fe" providerId="ADAL" clId="{F3A848AA-6410-4955-A379-97FE45895052}" dt="2023-11-17T08:13:35.913" v="1492" actId="20577"/>
          <ac:spMkLst>
            <pc:docMk/>
            <pc:sldMk cId="1302330323" sldId="261"/>
            <ac:spMk id="3" creationId="{FEDBAC94-6130-0D07-9541-C9296E739573}"/>
          </ac:spMkLst>
        </pc:spChg>
        <pc:spChg chg="add mod">
          <ac:chgData name="Imola Fodor" userId="20f66b46-449e-42d6-85a4-c297e4b6e9fe" providerId="ADAL" clId="{F3A848AA-6410-4955-A379-97FE45895052}" dt="2023-11-17T14:08:34.006" v="2379" actId="13926"/>
          <ac:spMkLst>
            <pc:docMk/>
            <pc:sldMk cId="1302330323" sldId="261"/>
            <ac:spMk id="4" creationId="{ED3B1A37-9315-FDC2-05A2-F0DFB03BD134}"/>
          </ac:spMkLst>
        </pc:spChg>
      </pc:sldChg>
      <pc:sldChg chg="addSp delSp modSp new mod modClrScheme chgLayout">
        <pc:chgData name="Imola Fodor" userId="20f66b46-449e-42d6-85a4-c297e4b6e9fe" providerId="ADAL" clId="{F3A848AA-6410-4955-A379-97FE45895052}" dt="2023-11-17T14:08:40.293" v="2380" actId="13926"/>
        <pc:sldMkLst>
          <pc:docMk/>
          <pc:sldMk cId="4235248715" sldId="262"/>
        </pc:sldMkLst>
        <pc:spChg chg="del mod ord">
          <ac:chgData name="Imola Fodor" userId="20f66b46-449e-42d6-85a4-c297e4b6e9fe" providerId="ADAL" clId="{F3A848AA-6410-4955-A379-97FE45895052}" dt="2023-11-17T08:59:24.215" v="1524" actId="700"/>
          <ac:spMkLst>
            <pc:docMk/>
            <pc:sldMk cId="4235248715" sldId="262"/>
            <ac:spMk id="2" creationId="{045D470A-87FD-4394-D8E3-3FB59BF397E5}"/>
          </ac:spMkLst>
        </pc:spChg>
        <pc:spChg chg="del mod ord">
          <ac:chgData name="Imola Fodor" userId="20f66b46-449e-42d6-85a4-c297e4b6e9fe" providerId="ADAL" clId="{F3A848AA-6410-4955-A379-97FE45895052}" dt="2023-11-17T08:59:24.215" v="1524" actId="700"/>
          <ac:spMkLst>
            <pc:docMk/>
            <pc:sldMk cId="4235248715" sldId="262"/>
            <ac:spMk id="3" creationId="{C34B5CA6-A40A-B6DA-0D1D-2D20C38F1205}"/>
          </ac:spMkLst>
        </pc:spChg>
        <pc:spChg chg="add mod ord">
          <ac:chgData name="Imola Fodor" userId="20f66b46-449e-42d6-85a4-c297e4b6e9fe" providerId="ADAL" clId="{F3A848AA-6410-4955-A379-97FE45895052}" dt="2023-11-17T08:59:31.497" v="1549" actId="20577"/>
          <ac:spMkLst>
            <pc:docMk/>
            <pc:sldMk cId="4235248715" sldId="262"/>
            <ac:spMk id="4" creationId="{94E01BFF-57E6-D67C-7B81-32D0A44391EF}"/>
          </ac:spMkLst>
        </pc:spChg>
        <pc:spChg chg="add mod ord">
          <ac:chgData name="Imola Fodor" userId="20f66b46-449e-42d6-85a4-c297e4b6e9fe" providerId="ADAL" clId="{F3A848AA-6410-4955-A379-97FE45895052}" dt="2023-11-17T14:08:40.293" v="2380" actId="13926"/>
          <ac:spMkLst>
            <pc:docMk/>
            <pc:sldMk cId="4235248715" sldId="262"/>
            <ac:spMk id="5" creationId="{74996DF2-B72A-4154-56CF-F45CA9EA14C4}"/>
          </ac:spMkLst>
        </pc:spChg>
      </pc:sldChg>
      <pc:sldChg chg="modSp add mod">
        <pc:chgData name="Imola Fodor" userId="20f66b46-449e-42d6-85a4-c297e4b6e9fe" providerId="ADAL" clId="{F3A848AA-6410-4955-A379-97FE45895052}" dt="2023-11-17T09:37:46.718" v="2024" actId="20577"/>
        <pc:sldMkLst>
          <pc:docMk/>
          <pc:sldMk cId="2116924293" sldId="263"/>
        </pc:sldMkLst>
        <pc:spChg chg="mod">
          <ac:chgData name="Imola Fodor" userId="20f66b46-449e-42d6-85a4-c297e4b6e9fe" providerId="ADAL" clId="{F3A848AA-6410-4955-A379-97FE45895052}" dt="2023-11-17T09:37:46.718" v="2024" actId="20577"/>
          <ac:spMkLst>
            <pc:docMk/>
            <pc:sldMk cId="2116924293" sldId="263"/>
            <ac:spMk id="4" creationId="{94E01BFF-57E6-D67C-7B81-32D0A44391EF}"/>
          </ac:spMkLst>
        </pc:spChg>
        <pc:spChg chg="mod">
          <ac:chgData name="Imola Fodor" userId="20f66b46-449e-42d6-85a4-c297e4b6e9fe" providerId="ADAL" clId="{F3A848AA-6410-4955-A379-97FE45895052}" dt="2023-11-17T09:00:47.609" v="1656" actId="20577"/>
          <ac:spMkLst>
            <pc:docMk/>
            <pc:sldMk cId="2116924293" sldId="263"/>
            <ac:spMk id="5" creationId="{74996DF2-B72A-4154-56CF-F45CA9EA14C4}"/>
          </ac:spMkLst>
        </pc:spChg>
      </pc:sldChg>
      <pc:sldChg chg="addSp delSp modSp new mod">
        <pc:chgData name="Imola Fodor" userId="20f66b46-449e-42d6-85a4-c297e4b6e9fe" providerId="ADAL" clId="{F3A848AA-6410-4955-A379-97FE45895052}" dt="2023-11-17T14:09:16.631" v="2382" actId="13926"/>
        <pc:sldMkLst>
          <pc:docMk/>
          <pc:sldMk cId="450233372" sldId="264"/>
        </pc:sldMkLst>
        <pc:spChg chg="mod">
          <ac:chgData name="Imola Fodor" userId="20f66b46-449e-42d6-85a4-c297e4b6e9fe" providerId="ADAL" clId="{F3A848AA-6410-4955-A379-97FE45895052}" dt="2023-11-17T09:02:50.359" v="1689" actId="20577"/>
          <ac:spMkLst>
            <pc:docMk/>
            <pc:sldMk cId="450233372" sldId="264"/>
            <ac:spMk id="2" creationId="{67FC7103-1F4A-5AE1-FC16-EA062451DFFE}"/>
          </ac:spMkLst>
        </pc:spChg>
        <pc:spChg chg="del">
          <ac:chgData name="Imola Fodor" userId="20f66b46-449e-42d6-85a4-c297e4b6e9fe" providerId="ADAL" clId="{F3A848AA-6410-4955-A379-97FE45895052}" dt="2023-11-17T09:00:57.479" v="1658" actId="22"/>
          <ac:spMkLst>
            <pc:docMk/>
            <pc:sldMk cId="450233372" sldId="264"/>
            <ac:spMk id="3" creationId="{6528CB07-8ED9-EBAF-1B28-9C7072748755}"/>
          </ac:spMkLst>
        </pc:spChg>
        <pc:spChg chg="add mod">
          <ac:chgData name="Imola Fodor" userId="20f66b46-449e-42d6-85a4-c297e4b6e9fe" providerId="ADAL" clId="{F3A848AA-6410-4955-A379-97FE45895052}" dt="2023-11-17T14:09:16.631" v="2382" actId="13926"/>
          <ac:spMkLst>
            <pc:docMk/>
            <pc:sldMk cId="450233372" sldId="264"/>
            <ac:spMk id="11" creationId="{FD618FC2-FDBA-96A7-BCEF-E8F6560C36C2}"/>
          </ac:spMkLst>
        </pc:spChg>
        <pc:picChg chg="add mod ord">
          <ac:chgData name="Imola Fodor" userId="20f66b46-449e-42d6-85a4-c297e4b6e9fe" providerId="ADAL" clId="{F3A848AA-6410-4955-A379-97FE45895052}" dt="2023-11-17T09:02:16.677" v="1674" actId="1076"/>
          <ac:picMkLst>
            <pc:docMk/>
            <pc:sldMk cId="450233372" sldId="264"/>
            <ac:picMk id="5" creationId="{623D2A7C-CCCA-E66A-B514-6AF8AF348045}"/>
          </ac:picMkLst>
        </pc:picChg>
        <pc:picChg chg="add mod">
          <ac:chgData name="Imola Fodor" userId="20f66b46-449e-42d6-85a4-c297e4b6e9fe" providerId="ADAL" clId="{F3A848AA-6410-4955-A379-97FE45895052}" dt="2023-11-17T09:02:07.875" v="1673" actId="1076"/>
          <ac:picMkLst>
            <pc:docMk/>
            <pc:sldMk cId="450233372" sldId="264"/>
            <ac:picMk id="10" creationId="{683444DC-5DF2-3089-65E1-613F43C7478D}"/>
          </ac:picMkLst>
        </pc:picChg>
        <pc:cxnChg chg="add mod">
          <ac:chgData name="Imola Fodor" userId="20f66b46-449e-42d6-85a4-c297e4b6e9fe" providerId="ADAL" clId="{F3A848AA-6410-4955-A379-97FE45895052}" dt="2023-11-17T09:02:16.677" v="1674" actId="1076"/>
          <ac:cxnSpMkLst>
            <pc:docMk/>
            <pc:sldMk cId="450233372" sldId="264"/>
            <ac:cxnSpMk id="7" creationId="{0A2F4669-67F5-C785-D616-FB88F9B40638}"/>
          </ac:cxnSpMkLst>
        </pc:cxnChg>
      </pc:sldChg>
      <pc:sldChg chg="addSp delSp modSp new mod">
        <pc:chgData name="Imola Fodor" userId="20f66b46-449e-42d6-85a4-c297e4b6e9fe" providerId="ADAL" clId="{F3A848AA-6410-4955-A379-97FE45895052}" dt="2023-11-17T14:08:47.046" v="2381" actId="478"/>
        <pc:sldMkLst>
          <pc:docMk/>
          <pc:sldMk cId="2654689338" sldId="265"/>
        </pc:sldMkLst>
        <pc:spChg chg="mod">
          <ac:chgData name="Imola Fodor" userId="20f66b46-449e-42d6-85a4-c297e4b6e9fe" providerId="ADAL" clId="{F3A848AA-6410-4955-A379-97FE45895052}" dt="2023-11-17T09:04:09.685" v="1701" actId="20577"/>
          <ac:spMkLst>
            <pc:docMk/>
            <pc:sldMk cId="2654689338" sldId="265"/>
            <ac:spMk id="2" creationId="{2CEBCDFF-5BA0-BF56-0374-5EA0737C58F3}"/>
          </ac:spMkLst>
        </pc:spChg>
        <pc:spChg chg="del">
          <ac:chgData name="Imola Fodor" userId="20f66b46-449e-42d6-85a4-c297e4b6e9fe" providerId="ADAL" clId="{F3A848AA-6410-4955-A379-97FE45895052}" dt="2023-11-17T09:04:13.032" v="1702" actId="22"/>
          <ac:spMkLst>
            <pc:docMk/>
            <pc:sldMk cId="2654689338" sldId="265"/>
            <ac:spMk id="3" creationId="{F7BA1505-65ED-2BE9-D8BF-200F7FEDAD82}"/>
          </ac:spMkLst>
        </pc:spChg>
        <pc:spChg chg="add mod">
          <ac:chgData name="Imola Fodor" userId="20f66b46-449e-42d6-85a4-c297e4b6e9fe" providerId="ADAL" clId="{F3A848AA-6410-4955-A379-97FE45895052}" dt="2023-11-17T09:11:24.267" v="1768" actId="1076"/>
          <ac:spMkLst>
            <pc:docMk/>
            <pc:sldMk cId="2654689338" sldId="265"/>
            <ac:spMk id="8" creationId="{84CE32CD-3C83-6BEE-8B4C-2B178517EEAB}"/>
          </ac:spMkLst>
        </pc:spChg>
        <pc:spChg chg="add del mod">
          <ac:chgData name="Imola Fodor" userId="20f66b46-449e-42d6-85a4-c297e4b6e9fe" providerId="ADAL" clId="{F3A848AA-6410-4955-A379-97FE45895052}" dt="2023-11-17T14:08:47.046" v="2381" actId="478"/>
          <ac:spMkLst>
            <pc:docMk/>
            <pc:sldMk cId="2654689338" sldId="265"/>
            <ac:spMk id="11" creationId="{DB7CB4A6-969A-7C97-831A-791E1560D611}"/>
          </ac:spMkLst>
        </pc:spChg>
        <pc:picChg chg="add mod ord">
          <ac:chgData name="Imola Fodor" userId="20f66b46-449e-42d6-85a4-c297e4b6e9fe" providerId="ADAL" clId="{F3A848AA-6410-4955-A379-97FE45895052}" dt="2023-11-17T09:04:15.869" v="1703" actId="1076"/>
          <ac:picMkLst>
            <pc:docMk/>
            <pc:sldMk cId="2654689338" sldId="265"/>
            <ac:picMk id="5" creationId="{88DE47E1-6AC3-C4F3-0691-F50A2C1333B6}"/>
          </ac:picMkLst>
        </pc:picChg>
        <pc:picChg chg="add mod">
          <ac:chgData name="Imola Fodor" userId="20f66b46-449e-42d6-85a4-c297e4b6e9fe" providerId="ADAL" clId="{F3A848AA-6410-4955-A379-97FE45895052}" dt="2023-11-17T09:10:38.946" v="1736" actId="1076"/>
          <ac:picMkLst>
            <pc:docMk/>
            <pc:sldMk cId="2654689338" sldId="265"/>
            <ac:picMk id="7" creationId="{28D678ED-4FD7-FD0F-5EC6-5B7D7DE582FB}"/>
          </ac:picMkLst>
        </pc:picChg>
        <pc:picChg chg="add mod">
          <ac:chgData name="Imola Fodor" userId="20f66b46-449e-42d6-85a4-c297e4b6e9fe" providerId="ADAL" clId="{F3A848AA-6410-4955-A379-97FE45895052}" dt="2023-11-17T09:11:29.035" v="1770" actId="1076"/>
          <ac:picMkLst>
            <pc:docMk/>
            <pc:sldMk cId="2654689338" sldId="265"/>
            <ac:picMk id="10" creationId="{8B8A3D14-2E3B-D6D9-25DC-CA6E9B7A7C91}"/>
          </ac:picMkLst>
        </pc:picChg>
      </pc:sldChg>
      <pc:sldChg chg="addSp modSp new mod">
        <pc:chgData name="Imola Fodor" userId="20f66b46-449e-42d6-85a4-c297e4b6e9fe" providerId="ADAL" clId="{F3A848AA-6410-4955-A379-97FE45895052}" dt="2023-11-17T14:12:41.172" v="2391" actId="20577"/>
        <pc:sldMkLst>
          <pc:docMk/>
          <pc:sldMk cId="2014478816" sldId="266"/>
        </pc:sldMkLst>
        <pc:spChg chg="mod">
          <ac:chgData name="Imola Fodor" userId="20f66b46-449e-42d6-85a4-c297e4b6e9fe" providerId="ADAL" clId="{F3A848AA-6410-4955-A379-97FE45895052}" dt="2023-11-17T09:16:50.072" v="1825" actId="20577"/>
          <ac:spMkLst>
            <pc:docMk/>
            <pc:sldMk cId="2014478816" sldId="266"/>
            <ac:spMk id="2" creationId="{9BDCC00B-E7AC-A2C1-712B-24E2546B9DDA}"/>
          </ac:spMkLst>
        </pc:spChg>
        <pc:spChg chg="mod">
          <ac:chgData name="Imola Fodor" userId="20f66b46-449e-42d6-85a4-c297e4b6e9fe" providerId="ADAL" clId="{F3A848AA-6410-4955-A379-97FE45895052}" dt="2023-11-17T09:23:05.879" v="1953" actId="20577"/>
          <ac:spMkLst>
            <pc:docMk/>
            <pc:sldMk cId="2014478816" sldId="266"/>
            <ac:spMk id="3" creationId="{830C7880-BAA3-556C-681A-F6A7A303CA36}"/>
          </ac:spMkLst>
        </pc:spChg>
        <pc:spChg chg="add mod">
          <ac:chgData name="Imola Fodor" userId="20f66b46-449e-42d6-85a4-c297e4b6e9fe" providerId="ADAL" clId="{F3A848AA-6410-4955-A379-97FE45895052}" dt="2023-11-17T14:12:41.172" v="2391" actId="20577"/>
          <ac:spMkLst>
            <pc:docMk/>
            <pc:sldMk cId="2014478816" sldId="266"/>
            <ac:spMk id="8" creationId="{992E2C55-6C2C-8098-5407-C1E9A9832BB5}"/>
          </ac:spMkLst>
        </pc:spChg>
        <pc:picChg chg="add mod">
          <ac:chgData name="Imola Fodor" userId="20f66b46-449e-42d6-85a4-c297e4b6e9fe" providerId="ADAL" clId="{F3A848AA-6410-4955-A379-97FE45895052}" dt="2023-11-17T09:23:11.364" v="1955" actId="1076"/>
          <ac:picMkLst>
            <pc:docMk/>
            <pc:sldMk cId="2014478816" sldId="266"/>
            <ac:picMk id="5" creationId="{E6247D7F-1DC0-ED8A-674E-57353DE7DC25}"/>
          </ac:picMkLst>
        </pc:picChg>
        <pc:picChg chg="add mod">
          <ac:chgData name="Imola Fodor" userId="20f66b46-449e-42d6-85a4-c297e4b6e9fe" providerId="ADAL" clId="{F3A848AA-6410-4955-A379-97FE45895052}" dt="2023-11-17T09:23:08.968" v="1954" actId="1076"/>
          <ac:picMkLst>
            <pc:docMk/>
            <pc:sldMk cId="2014478816" sldId="266"/>
            <ac:picMk id="7" creationId="{618F6E86-D954-CF08-C0AC-742F5AB59024}"/>
          </ac:picMkLst>
        </pc:picChg>
      </pc:sldChg>
      <pc:sldChg chg="modSp new mod">
        <pc:chgData name="Imola Fodor" userId="20f66b46-449e-42d6-85a4-c297e4b6e9fe" providerId="ADAL" clId="{F3A848AA-6410-4955-A379-97FE45895052}" dt="2023-11-17T13:52:38.941" v="2242" actId="20577"/>
        <pc:sldMkLst>
          <pc:docMk/>
          <pc:sldMk cId="2389848099" sldId="267"/>
        </pc:sldMkLst>
        <pc:spChg chg="mod">
          <ac:chgData name="Imola Fodor" userId="20f66b46-449e-42d6-85a4-c297e4b6e9fe" providerId="ADAL" clId="{F3A848AA-6410-4955-A379-97FE45895052}" dt="2023-11-17T13:51:49.957" v="2113" actId="20577"/>
          <ac:spMkLst>
            <pc:docMk/>
            <pc:sldMk cId="2389848099" sldId="267"/>
            <ac:spMk id="2" creationId="{903EAB9A-2B67-ECC0-B395-E65973233772}"/>
          </ac:spMkLst>
        </pc:spChg>
        <pc:spChg chg="mod">
          <ac:chgData name="Imola Fodor" userId="20f66b46-449e-42d6-85a4-c297e4b6e9fe" providerId="ADAL" clId="{F3A848AA-6410-4955-A379-97FE45895052}" dt="2023-11-17T13:52:38.941" v="2242" actId="20577"/>
          <ac:spMkLst>
            <pc:docMk/>
            <pc:sldMk cId="2389848099" sldId="267"/>
            <ac:spMk id="3" creationId="{037E4DB9-27C5-0991-71C8-DEAA5DE233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643FF-4940-4180-AB63-13EDBDCA489D}" type="datetimeFigureOut">
              <a:rPr lang="en-US" smtClean="0"/>
              <a:t>09-Jan-24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F81AC-F44D-470F-B7F5-0DF799C5A679}" type="slidenum">
              <a:rPr lang="en-US" smtClean="0"/>
              <a:t>‹#›</a:t>
            </a:fld>
            <a:endParaRPr lang="en-US"/>
          </a:p>
        </p:txBody>
      </p:sp>
    </p:spTree>
    <p:extLst>
      <p:ext uri="{BB962C8B-B14F-4D97-AF65-F5344CB8AC3E}">
        <p14:creationId xmlns:p14="http://schemas.microsoft.com/office/powerpoint/2010/main" val="41766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Frame skip steps paper https://arxiv.org/pdf/1605.05365.pdf: </a:t>
            </a:r>
            <a:r>
              <a:rPr lang="it-IT" dirty="0" err="1"/>
              <a:t>Uses</a:t>
            </a:r>
            <a:r>
              <a:rPr lang="it-IT" dirty="0"/>
              <a:t> only 2 </a:t>
            </a:r>
            <a:r>
              <a:rPr lang="it-IT" dirty="0" err="1"/>
              <a:t>possible</a:t>
            </a:r>
            <a:r>
              <a:rPr lang="it-IT" dirty="0"/>
              <a:t> frame skips, long short (and they call it </a:t>
            </a:r>
            <a:r>
              <a:rPr lang="it-IT" dirty="0" err="1"/>
              <a:t>dynamic</a:t>
            </a:r>
            <a:r>
              <a:rPr lang="it-IT" dirty="0"/>
              <a:t>). «</a:t>
            </a:r>
            <a:r>
              <a:rPr lang="en-US" dirty="0"/>
              <a:t>The idea of dynamic length temporal abstractions in the policy space on Atari Domain has been explored by [</a:t>
            </a:r>
            <a:r>
              <a:rPr lang="en-US" dirty="0" err="1"/>
              <a:t>Vafadost</a:t>
            </a:r>
            <a:r>
              <a:rPr lang="en-US" dirty="0"/>
              <a:t>, 2013]. They use a Monte Carlo Tree Search (MCTS) planner with macro-actions that are composed of the same action repeated k times, for different k. The way in which our approach differs from [</a:t>
            </a:r>
            <a:r>
              <a:rPr lang="en-US" dirty="0" err="1"/>
              <a:t>Vafadost</a:t>
            </a:r>
            <a:r>
              <a:rPr lang="en-US" dirty="0"/>
              <a:t>, 2013] is in terms of using DQN to build neural network Q-value approximators instead of making use of search techniques that cannot generalize.”</a:t>
            </a:r>
          </a:p>
          <a:p>
            <a:endParaRPr lang="en-US" dirty="0"/>
          </a:p>
          <a:p>
            <a:r>
              <a:rPr lang="en-US" dirty="0"/>
              <a:t>Predict action + duration : </a:t>
            </a:r>
            <a:r>
              <a:rPr lang="en-US" dirty="0" err="1"/>
              <a:t>FiGar</a:t>
            </a:r>
            <a:r>
              <a:rPr lang="en-US" dirty="0"/>
              <a:t> https://openreview.net/forum?id=B1GOWV5eg </a:t>
            </a:r>
          </a:p>
          <a:p>
            <a:endParaRPr lang="en-US" dirty="0"/>
          </a:p>
          <a:p>
            <a:r>
              <a:rPr lang="en-US" dirty="0"/>
              <a:t>My idea: maybe choose an action, fourth one, with meaning “keep action”, so output just actions, not duration</a:t>
            </a:r>
          </a:p>
          <a:p>
            <a:endParaRPr lang="en-US" dirty="0"/>
          </a:p>
          <a:p>
            <a:r>
              <a:rPr lang="en-US" dirty="0"/>
              <a:t>Hold for minimum n steps : https://stackoverflow.com/questions/62562463/constraining-a-neural-networks-output-to-be-within-an-arbitrary-range (minimum duration controlling the </a:t>
            </a:r>
            <a:r>
              <a:rPr lang="en-US" dirty="0" err="1"/>
              <a:t>actiovation</a:t>
            </a:r>
            <a:r>
              <a:rPr lang="en-US" dirty="0"/>
              <a:t> function output)</a:t>
            </a:r>
          </a:p>
        </p:txBody>
      </p:sp>
      <p:sp>
        <p:nvSpPr>
          <p:cNvPr id="4" name="Slide Number Placeholder 3"/>
          <p:cNvSpPr>
            <a:spLocks noGrp="1"/>
          </p:cNvSpPr>
          <p:nvPr>
            <p:ph type="sldNum" sz="quarter" idx="5"/>
          </p:nvPr>
        </p:nvSpPr>
        <p:spPr/>
        <p:txBody>
          <a:bodyPr/>
          <a:lstStyle/>
          <a:p>
            <a:fld id="{F87F81AC-F44D-470F-B7F5-0DF799C5A679}" type="slidenum">
              <a:rPr lang="en-US" smtClean="0"/>
              <a:t>5</a:t>
            </a:fld>
            <a:endParaRPr lang="en-US"/>
          </a:p>
        </p:txBody>
      </p:sp>
    </p:spTree>
    <p:extLst>
      <p:ext uri="{BB962C8B-B14F-4D97-AF65-F5344CB8AC3E}">
        <p14:creationId xmlns:p14="http://schemas.microsoft.com/office/powerpoint/2010/main" val="198116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a:t>Other</a:t>
            </a:r>
            <a:r>
              <a:rPr lang="it-IT" dirty="0"/>
              <a:t> </a:t>
            </a:r>
            <a:r>
              <a:rPr lang="it-IT" dirty="0" err="1"/>
              <a:t>hvac</a:t>
            </a:r>
            <a:r>
              <a:rPr lang="it-IT" dirty="0"/>
              <a:t> papers </a:t>
            </a:r>
            <a:r>
              <a:rPr lang="it-IT" dirty="0" err="1"/>
              <a:t>explored</a:t>
            </a:r>
            <a:r>
              <a:rPr lang="it-IT" dirty="0"/>
              <a:t>, </a:t>
            </a:r>
            <a:r>
              <a:rPr lang="it-IT" dirty="0" err="1"/>
              <a:t>bad</a:t>
            </a:r>
            <a:r>
              <a:rPr lang="it-IT" dirty="0"/>
              <a:t> </a:t>
            </a:r>
            <a:r>
              <a:rPr lang="it-IT" dirty="0" err="1"/>
              <a:t>ones</a:t>
            </a:r>
            <a:r>
              <a:rPr lang="it-IT" dirty="0"/>
              <a:t>: https://www.mdpi.com/2411-9660/6/3/52, https://www.frontiersin.org/articles/10.3389/fenrg.2020.610518/full, https://www.sciencedirect.com/science/</a:t>
            </a:r>
            <a:r>
              <a:rPr lang="it-IT" dirty="0" err="1"/>
              <a:t>article</a:t>
            </a:r>
            <a:r>
              <a:rPr lang="it-IT" dirty="0"/>
              <a:t>/pii/S0306261920309387?via%3Dihub, https://ieeexplore.ieee.org/</a:t>
            </a:r>
            <a:r>
              <a:rPr lang="it-IT" dirty="0" err="1"/>
              <a:t>document</a:t>
            </a:r>
            <a:r>
              <a:rPr lang="it-IT" dirty="0"/>
              <a:t>/9504800, https://ieeexplore.ieee.org/</a:t>
            </a:r>
            <a:r>
              <a:rPr lang="it-IT" dirty="0" err="1"/>
              <a:t>document</a:t>
            </a:r>
            <a:r>
              <a:rPr lang="it-IT" dirty="0"/>
              <a:t>/9334865, https://link.springer.com/chapter/10.1007/978-3-319-23461-8_1, https://link.springer.com/</a:t>
            </a:r>
            <a:r>
              <a:rPr lang="it-IT" dirty="0" err="1"/>
              <a:t>chapter</a:t>
            </a:r>
            <a:r>
              <a:rPr lang="it-IT" dirty="0"/>
              <a:t>/10.1007/978-3-319-23461-8_1, event </a:t>
            </a:r>
            <a:r>
              <a:rPr lang="it-IT" dirty="0" err="1"/>
              <a:t>triggered</a:t>
            </a:r>
            <a:r>
              <a:rPr lang="it-IT" dirty="0"/>
              <a:t> https://www.sciencedirect.com/science/article/pii/S0306261920309636?via=ihub , </a:t>
            </a:r>
            <a:r>
              <a:rPr lang="it-IT" dirty="0" err="1"/>
              <a:t>lstm</a:t>
            </a:r>
            <a:r>
              <a:rPr lang="it-IT" dirty="0"/>
              <a:t> https://www.mdpi.com/2227-9717/5/3/46 </a:t>
            </a:r>
            <a:endParaRPr lang="en-US" dirty="0"/>
          </a:p>
        </p:txBody>
      </p:sp>
      <p:sp>
        <p:nvSpPr>
          <p:cNvPr id="4" name="Slide Number Placeholder 3"/>
          <p:cNvSpPr>
            <a:spLocks noGrp="1"/>
          </p:cNvSpPr>
          <p:nvPr>
            <p:ph type="sldNum" sz="quarter" idx="5"/>
          </p:nvPr>
        </p:nvSpPr>
        <p:spPr/>
        <p:txBody>
          <a:bodyPr/>
          <a:lstStyle/>
          <a:p>
            <a:fld id="{F87F81AC-F44D-470F-B7F5-0DF799C5A679}" type="slidenum">
              <a:rPr lang="en-US" smtClean="0"/>
              <a:t>24</a:t>
            </a:fld>
            <a:endParaRPr lang="en-US"/>
          </a:p>
        </p:txBody>
      </p:sp>
    </p:spTree>
    <p:extLst>
      <p:ext uri="{BB962C8B-B14F-4D97-AF65-F5344CB8AC3E}">
        <p14:creationId xmlns:p14="http://schemas.microsoft.com/office/powerpoint/2010/main" val="4121224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8483-D8AC-BA03-0972-8C40CE3B29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5D9475-5CFF-ABFA-7B78-C0BD74DB6E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D222D7-5577-0530-A9BA-668FF0C55ED2}"/>
              </a:ext>
            </a:extLst>
          </p:cNvPr>
          <p:cNvSpPr>
            <a:spLocks noGrp="1"/>
          </p:cNvSpPr>
          <p:nvPr>
            <p:ph type="dt" sz="half" idx="10"/>
          </p:nvPr>
        </p:nvSpPr>
        <p:spPr/>
        <p:txBody>
          <a:bodyPr/>
          <a:lstStyle/>
          <a:p>
            <a:fld id="{6F938B85-6EAB-4F38-BDA4-E1B0B96483B1}" type="datetimeFigureOut">
              <a:rPr lang="en-US" smtClean="0"/>
              <a:t>09-Jan-24</a:t>
            </a:fld>
            <a:endParaRPr lang="en-US"/>
          </a:p>
        </p:txBody>
      </p:sp>
      <p:sp>
        <p:nvSpPr>
          <p:cNvPr id="5" name="Footer Placeholder 4">
            <a:extLst>
              <a:ext uri="{FF2B5EF4-FFF2-40B4-BE49-F238E27FC236}">
                <a16:creationId xmlns:a16="http://schemas.microsoft.com/office/drawing/2014/main" id="{D9197E04-952B-03C9-249A-E6E456A5B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971AF-40E4-A124-015D-1A0A390827D9}"/>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424112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0038-BA28-010F-6512-2571A0B1EB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80321F-A62F-4906-4488-8D83DD47A5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876DD-0BE8-34C3-BE29-A9C6A9DBD0BA}"/>
              </a:ext>
            </a:extLst>
          </p:cNvPr>
          <p:cNvSpPr>
            <a:spLocks noGrp="1"/>
          </p:cNvSpPr>
          <p:nvPr>
            <p:ph type="dt" sz="half" idx="10"/>
          </p:nvPr>
        </p:nvSpPr>
        <p:spPr/>
        <p:txBody>
          <a:bodyPr/>
          <a:lstStyle/>
          <a:p>
            <a:fld id="{6F938B85-6EAB-4F38-BDA4-E1B0B96483B1}" type="datetimeFigureOut">
              <a:rPr lang="en-US" smtClean="0"/>
              <a:t>09-Jan-24</a:t>
            </a:fld>
            <a:endParaRPr lang="en-US"/>
          </a:p>
        </p:txBody>
      </p:sp>
      <p:sp>
        <p:nvSpPr>
          <p:cNvPr id="5" name="Footer Placeholder 4">
            <a:extLst>
              <a:ext uri="{FF2B5EF4-FFF2-40B4-BE49-F238E27FC236}">
                <a16:creationId xmlns:a16="http://schemas.microsoft.com/office/drawing/2014/main" id="{5C94D7F9-BAAC-8B7A-F0C5-EDA1A1865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B40E7-B9B3-A909-6438-668CD96CC5C0}"/>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152494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18D79F-FF32-9947-7249-561DC5823E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090BC1-E0E0-01CD-9F25-B19BCC4388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3B9E0-D021-13E5-E060-FE96F627B7D0}"/>
              </a:ext>
            </a:extLst>
          </p:cNvPr>
          <p:cNvSpPr>
            <a:spLocks noGrp="1"/>
          </p:cNvSpPr>
          <p:nvPr>
            <p:ph type="dt" sz="half" idx="10"/>
          </p:nvPr>
        </p:nvSpPr>
        <p:spPr/>
        <p:txBody>
          <a:bodyPr/>
          <a:lstStyle/>
          <a:p>
            <a:fld id="{6F938B85-6EAB-4F38-BDA4-E1B0B96483B1}" type="datetimeFigureOut">
              <a:rPr lang="en-US" smtClean="0"/>
              <a:t>09-Jan-24</a:t>
            </a:fld>
            <a:endParaRPr lang="en-US"/>
          </a:p>
        </p:txBody>
      </p:sp>
      <p:sp>
        <p:nvSpPr>
          <p:cNvPr id="5" name="Footer Placeholder 4">
            <a:extLst>
              <a:ext uri="{FF2B5EF4-FFF2-40B4-BE49-F238E27FC236}">
                <a16:creationId xmlns:a16="http://schemas.microsoft.com/office/drawing/2014/main" id="{E97E43E4-E038-4086-887A-FEEBDFF6C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A84DD-E282-F37D-C524-987BF8107B4B}"/>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2116100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D270-7BB2-6407-6186-96FAF84D8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2D223-1094-5F1F-C5BE-1EA66C6CDC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10F7F-E336-12A6-52E3-1B89BF75072C}"/>
              </a:ext>
            </a:extLst>
          </p:cNvPr>
          <p:cNvSpPr>
            <a:spLocks noGrp="1"/>
          </p:cNvSpPr>
          <p:nvPr>
            <p:ph type="dt" sz="half" idx="10"/>
          </p:nvPr>
        </p:nvSpPr>
        <p:spPr/>
        <p:txBody>
          <a:bodyPr/>
          <a:lstStyle/>
          <a:p>
            <a:fld id="{6F938B85-6EAB-4F38-BDA4-E1B0B96483B1}" type="datetimeFigureOut">
              <a:rPr lang="en-US" smtClean="0"/>
              <a:t>09-Jan-24</a:t>
            </a:fld>
            <a:endParaRPr lang="en-US"/>
          </a:p>
        </p:txBody>
      </p:sp>
      <p:sp>
        <p:nvSpPr>
          <p:cNvPr id="5" name="Footer Placeholder 4">
            <a:extLst>
              <a:ext uri="{FF2B5EF4-FFF2-40B4-BE49-F238E27FC236}">
                <a16:creationId xmlns:a16="http://schemas.microsoft.com/office/drawing/2014/main" id="{C9D89595-755D-08B3-3724-DFFAF1EB3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9F920-C3DD-D425-DBE4-41D7E6634FA7}"/>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111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59BB-5B34-4DA7-C2AA-8A1EC3FE30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2A014A-61FD-C94C-9DA7-1DE46001E6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5FF833-755A-83C3-8704-5BB552A4C31F}"/>
              </a:ext>
            </a:extLst>
          </p:cNvPr>
          <p:cNvSpPr>
            <a:spLocks noGrp="1"/>
          </p:cNvSpPr>
          <p:nvPr>
            <p:ph type="dt" sz="half" idx="10"/>
          </p:nvPr>
        </p:nvSpPr>
        <p:spPr/>
        <p:txBody>
          <a:bodyPr/>
          <a:lstStyle/>
          <a:p>
            <a:fld id="{6F938B85-6EAB-4F38-BDA4-E1B0B96483B1}" type="datetimeFigureOut">
              <a:rPr lang="en-US" smtClean="0"/>
              <a:t>09-Jan-24</a:t>
            </a:fld>
            <a:endParaRPr lang="en-US"/>
          </a:p>
        </p:txBody>
      </p:sp>
      <p:sp>
        <p:nvSpPr>
          <p:cNvPr id="5" name="Footer Placeholder 4">
            <a:extLst>
              <a:ext uri="{FF2B5EF4-FFF2-40B4-BE49-F238E27FC236}">
                <a16:creationId xmlns:a16="http://schemas.microsoft.com/office/drawing/2014/main" id="{1EB1513C-205A-8D18-D884-EC8D634E0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D6127-8011-C95D-7E6C-D10E1A652F52}"/>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216043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CFC6-283E-730F-DC07-A10E3188FD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0CBC4A-E0AD-220A-5A8D-38A0931EA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3DB01-EC3F-0B7A-101D-86305BDC9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174DCB-E9FA-CE51-17C4-0BEC89E655D4}"/>
              </a:ext>
            </a:extLst>
          </p:cNvPr>
          <p:cNvSpPr>
            <a:spLocks noGrp="1"/>
          </p:cNvSpPr>
          <p:nvPr>
            <p:ph type="dt" sz="half" idx="10"/>
          </p:nvPr>
        </p:nvSpPr>
        <p:spPr/>
        <p:txBody>
          <a:bodyPr/>
          <a:lstStyle/>
          <a:p>
            <a:fld id="{6F938B85-6EAB-4F38-BDA4-E1B0B96483B1}" type="datetimeFigureOut">
              <a:rPr lang="en-US" smtClean="0"/>
              <a:t>09-Jan-24</a:t>
            </a:fld>
            <a:endParaRPr lang="en-US"/>
          </a:p>
        </p:txBody>
      </p:sp>
      <p:sp>
        <p:nvSpPr>
          <p:cNvPr id="6" name="Footer Placeholder 5">
            <a:extLst>
              <a:ext uri="{FF2B5EF4-FFF2-40B4-BE49-F238E27FC236}">
                <a16:creationId xmlns:a16="http://schemas.microsoft.com/office/drawing/2014/main" id="{C0B30994-7BF2-C805-3D2A-530A0975B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60F38-CF68-AA5D-B3DE-CEA6490E4F2B}"/>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39641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7180-24FA-421A-A315-45DBD6A2F5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A93CD2-5668-9A2D-AAD7-FE945F086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F38121-D5CA-C66A-A60F-4D7EDF917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3659E6-0594-D773-197E-F86877A12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C029E1-DB9F-F6AC-FF61-C459551676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6F3F89-E87C-0B6F-2C72-3B3EA340A7C5}"/>
              </a:ext>
            </a:extLst>
          </p:cNvPr>
          <p:cNvSpPr>
            <a:spLocks noGrp="1"/>
          </p:cNvSpPr>
          <p:nvPr>
            <p:ph type="dt" sz="half" idx="10"/>
          </p:nvPr>
        </p:nvSpPr>
        <p:spPr/>
        <p:txBody>
          <a:bodyPr/>
          <a:lstStyle/>
          <a:p>
            <a:fld id="{6F938B85-6EAB-4F38-BDA4-E1B0B96483B1}" type="datetimeFigureOut">
              <a:rPr lang="en-US" smtClean="0"/>
              <a:t>09-Jan-24</a:t>
            </a:fld>
            <a:endParaRPr lang="en-US"/>
          </a:p>
        </p:txBody>
      </p:sp>
      <p:sp>
        <p:nvSpPr>
          <p:cNvPr id="8" name="Footer Placeholder 7">
            <a:extLst>
              <a:ext uri="{FF2B5EF4-FFF2-40B4-BE49-F238E27FC236}">
                <a16:creationId xmlns:a16="http://schemas.microsoft.com/office/drawing/2014/main" id="{366D6E7F-2CAC-E1C0-3803-E1C0AC15BA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7BCF6D-7C20-75C5-3993-D1FFA57C8271}"/>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69949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C73C-9FAA-8279-CA61-3D3A6B0A20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EDCB85-CA88-C434-F78B-244FE8E4D620}"/>
              </a:ext>
            </a:extLst>
          </p:cNvPr>
          <p:cNvSpPr>
            <a:spLocks noGrp="1"/>
          </p:cNvSpPr>
          <p:nvPr>
            <p:ph type="dt" sz="half" idx="10"/>
          </p:nvPr>
        </p:nvSpPr>
        <p:spPr/>
        <p:txBody>
          <a:bodyPr/>
          <a:lstStyle/>
          <a:p>
            <a:fld id="{6F938B85-6EAB-4F38-BDA4-E1B0B96483B1}" type="datetimeFigureOut">
              <a:rPr lang="en-US" smtClean="0"/>
              <a:t>09-Jan-24</a:t>
            </a:fld>
            <a:endParaRPr lang="en-US"/>
          </a:p>
        </p:txBody>
      </p:sp>
      <p:sp>
        <p:nvSpPr>
          <p:cNvPr id="4" name="Footer Placeholder 3">
            <a:extLst>
              <a:ext uri="{FF2B5EF4-FFF2-40B4-BE49-F238E27FC236}">
                <a16:creationId xmlns:a16="http://schemas.microsoft.com/office/drawing/2014/main" id="{AB3C157B-A84A-44CD-B721-4C01A29D98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BF0C3F-5661-B859-AE8F-781FBF72D0BE}"/>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80680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EF58B1-2149-61AC-6696-A53B3F8AF868}"/>
              </a:ext>
            </a:extLst>
          </p:cNvPr>
          <p:cNvSpPr>
            <a:spLocks noGrp="1"/>
          </p:cNvSpPr>
          <p:nvPr>
            <p:ph type="dt" sz="half" idx="10"/>
          </p:nvPr>
        </p:nvSpPr>
        <p:spPr/>
        <p:txBody>
          <a:bodyPr/>
          <a:lstStyle/>
          <a:p>
            <a:fld id="{6F938B85-6EAB-4F38-BDA4-E1B0B96483B1}" type="datetimeFigureOut">
              <a:rPr lang="en-US" smtClean="0"/>
              <a:t>09-Jan-24</a:t>
            </a:fld>
            <a:endParaRPr lang="en-US"/>
          </a:p>
        </p:txBody>
      </p:sp>
      <p:sp>
        <p:nvSpPr>
          <p:cNvPr id="3" name="Footer Placeholder 2">
            <a:extLst>
              <a:ext uri="{FF2B5EF4-FFF2-40B4-BE49-F238E27FC236}">
                <a16:creationId xmlns:a16="http://schemas.microsoft.com/office/drawing/2014/main" id="{02C97D28-00AE-F375-C3D6-0DEFA2D59F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D9A94-9BB3-1834-07EC-C428144D0E2B}"/>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69661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8FCF-2B64-B35C-BB41-4A4724CA5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8272B-800E-2133-A376-464181A1C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C8D0B2-4268-7A7D-2456-EF8C5CF4C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20B69-D1A1-305E-83F3-08CCC415760F}"/>
              </a:ext>
            </a:extLst>
          </p:cNvPr>
          <p:cNvSpPr>
            <a:spLocks noGrp="1"/>
          </p:cNvSpPr>
          <p:nvPr>
            <p:ph type="dt" sz="half" idx="10"/>
          </p:nvPr>
        </p:nvSpPr>
        <p:spPr/>
        <p:txBody>
          <a:bodyPr/>
          <a:lstStyle/>
          <a:p>
            <a:fld id="{6F938B85-6EAB-4F38-BDA4-E1B0B96483B1}" type="datetimeFigureOut">
              <a:rPr lang="en-US" smtClean="0"/>
              <a:t>09-Jan-24</a:t>
            </a:fld>
            <a:endParaRPr lang="en-US"/>
          </a:p>
        </p:txBody>
      </p:sp>
      <p:sp>
        <p:nvSpPr>
          <p:cNvPr id="6" name="Footer Placeholder 5">
            <a:extLst>
              <a:ext uri="{FF2B5EF4-FFF2-40B4-BE49-F238E27FC236}">
                <a16:creationId xmlns:a16="http://schemas.microsoft.com/office/drawing/2014/main" id="{2FDC5B88-FD9E-8E1F-75A0-06FB3B035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37DC48-0E43-4753-4AE2-CD4A007AA1CE}"/>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01160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9A2E-F64D-5ABE-6DCD-89129714C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8E21B0-BC1D-C2AA-19A4-80460541D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C40B55-B90D-D5B5-9BFD-8203A299D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C7226-EC98-8C93-84C3-79D4D49BA2E0}"/>
              </a:ext>
            </a:extLst>
          </p:cNvPr>
          <p:cNvSpPr>
            <a:spLocks noGrp="1"/>
          </p:cNvSpPr>
          <p:nvPr>
            <p:ph type="dt" sz="half" idx="10"/>
          </p:nvPr>
        </p:nvSpPr>
        <p:spPr/>
        <p:txBody>
          <a:bodyPr/>
          <a:lstStyle/>
          <a:p>
            <a:fld id="{6F938B85-6EAB-4F38-BDA4-E1B0B96483B1}" type="datetimeFigureOut">
              <a:rPr lang="en-US" smtClean="0"/>
              <a:t>09-Jan-24</a:t>
            </a:fld>
            <a:endParaRPr lang="en-US"/>
          </a:p>
        </p:txBody>
      </p:sp>
      <p:sp>
        <p:nvSpPr>
          <p:cNvPr id="6" name="Footer Placeholder 5">
            <a:extLst>
              <a:ext uri="{FF2B5EF4-FFF2-40B4-BE49-F238E27FC236}">
                <a16:creationId xmlns:a16="http://schemas.microsoft.com/office/drawing/2014/main" id="{32686F6D-14D9-1B45-DE40-420B4ACF6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AE4AB-8D51-5D17-63AA-AD1E7FA622D6}"/>
              </a:ext>
            </a:extLst>
          </p:cNvPr>
          <p:cNvSpPr>
            <a:spLocks noGrp="1"/>
          </p:cNvSpPr>
          <p:nvPr>
            <p:ph type="sldNum" sz="quarter" idx="12"/>
          </p:nvPr>
        </p:nvSpPr>
        <p:spPr/>
        <p:txBody>
          <a:bodyPr/>
          <a:lstStyle/>
          <a:p>
            <a:fld id="{CA05BF8D-4F46-43B7-9049-750090DAF726}" type="slidenum">
              <a:rPr lang="en-US" smtClean="0"/>
              <a:t>‹#›</a:t>
            </a:fld>
            <a:endParaRPr lang="en-US"/>
          </a:p>
        </p:txBody>
      </p:sp>
    </p:spTree>
    <p:extLst>
      <p:ext uri="{BB962C8B-B14F-4D97-AF65-F5344CB8AC3E}">
        <p14:creationId xmlns:p14="http://schemas.microsoft.com/office/powerpoint/2010/main" val="363214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292FB-4A64-71DE-6367-AA769CB621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6159B5-161A-8535-B540-2E2019120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49DF5-FECD-1A02-FE51-B54EB39A8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38B85-6EAB-4F38-BDA4-E1B0B96483B1}" type="datetimeFigureOut">
              <a:rPr lang="en-US" smtClean="0"/>
              <a:t>09-Jan-24</a:t>
            </a:fld>
            <a:endParaRPr lang="en-US"/>
          </a:p>
        </p:txBody>
      </p:sp>
      <p:sp>
        <p:nvSpPr>
          <p:cNvPr id="5" name="Footer Placeholder 4">
            <a:extLst>
              <a:ext uri="{FF2B5EF4-FFF2-40B4-BE49-F238E27FC236}">
                <a16:creationId xmlns:a16="http://schemas.microsoft.com/office/drawing/2014/main" id="{3C78E8C5-6475-1849-FAAE-8CE79BF5E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C34DFA-8B93-D7CB-604D-63565ACCF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5BF8D-4F46-43B7-9049-750090DAF726}" type="slidenum">
              <a:rPr lang="en-US" smtClean="0"/>
              <a:t>‹#›</a:t>
            </a:fld>
            <a:endParaRPr lang="en-US"/>
          </a:p>
        </p:txBody>
      </p:sp>
      <p:sp>
        <p:nvSpPr>
          <p:cNvPr id="8" name="TextBox 7">
            <a:extLst>
              <a:ext uri="{FF2B5EF4-FFF2-40B4-BE49-F238E27FC236}">
                <a16:creationId xmlns:a16="http://schemas.microsoft.com/office/drawing/2014/main" id="{15779336-2BDE-8436-3EFF-062F5C49E7A0}"/>
              </a:ext>
            </a:extLst>
          </p:cNvPr>
          <p:cNvSpPr txBox="1"/>
          <p:nvPr userDrawn="1">
            <p:extLst>
              <p:ext uri="{1162E1C5-73C7-4A58-AE30-91384D911F3F}">
                <p184:classification xmlns:p184="http://schemas.microsoft.com/office/powerpoint/2018/4/main" val="ftr"/>
              </p:ext>
            </p:extLst>
          </p:nvPr>
        </p:nvSpPr>
        <p:spPr>
          <a:xfrm>
            <a:off x="190500" y="6545580"/>
            <a:ext cx="871538"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Classified as Internal</a:t>
            </a:r>
          </a:p>
        </p:txBody>
      </p:sp>
    </p:spTree>
    <p:extLst>
      <p:ext uri="{BB962C8B-B14F-4D97-AF65-F5344CB8AC3E}">
        <p14:creationId xmlns:p14="http://schemas.microsoft.com/office/powerpoint/2010/main" val="3447865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hyperlink" Target="https://arxiv.org/pdf/2310.05808.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pdf/1511.05952.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rxiv.org/pdf/2310.05808.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rxiv.org/pdf/2310.05808.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arxiv.org/pdf/2310.05808.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pdf/2310.05808.pdf" TargetMode="External"/><Relationship Id="rId2" Type="http://schemas.openxmlformats.org/officeDocument/2006/relationships/hyperlink" Target="https://medium.com/mindboard/scaling-reward-values-for-improved-deep-reinforcement-learning-e9a89f89411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rxiv.org/pdf/2310.05808.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tackoverflow.com/questions/46422845/what-is-the-way-to-understand-proximal-policy-optimization-algorithm-in-rl" TargetMode="External"/><Relationship Id="rId2" Type="http://schemas.openxmlformats.org/officeDocument/2006/relationships/hyperlink" Target="https://spinningup.openai.com/en/latest/spinningup/keypaper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people.cs.umass.edu/~barto/courses/cs687/Sutton-Precup-Singh-AIJ99.pdf" TargetMode="External"/><Relationship Id="rId13" Type="http://schemas.openxmlformats.org/officeDocument/2006/relationships/hyperlink" Target="https://offline-rl-neurips.github.io/pdf/37.pdf" TargetMode="External"/><Relationship Id="rId3" Type="http://schemas.openxmlformats.org/officeDocument/2006/relationships/hyperlink" Target="https://cs.stackexchange.com/questions/70518/why-do-we-use-the-log-in-gradient-based-reinforcement-algorithms" TargetMode="External"/><Relationship Id="rId7" Type="http://schemas.openxmlformats.org/officeDocument/2006/relationships/hyperlink" Target="https://repositori.upf.edu/bitstream/handle/10230/49225/TFM_Sayan.pdf?sequence=1&amp;isAllowed=y" TargetMode="External"/><Relationship Id="rId12" Type="http://schemas.openxmlformats.org/officeDocument/2006/relationships/hyperlink" Target="https://openreview.net/pdf?id=wiSgdeJ29e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jmlr.org/papers/volume6/ernst05a/ernst05a.pdf" TargetMode="External"/><Relationship Id="rId11" Type="http://schemas.openxmlformats.org/officeDocument/2006/relationships/hyperlink" Target="https://proceedings.neurips.cc/paper/2020/file/f7efa4f864ae9b88d43527f4b14f750f-Paper.pdf" TargetMode="External"/><Relationship Id="rId5" Type="http://schemas.openxmlformats.org/officeDocument/2006/relationships/hyperlink" Target="https://www.mdpi.com/1996-1073/15/10/3526" TargetMode="External"/><Relationship Id="rId10" Type="http://schemas.openxmlformats.org/officeDocument/2006/relationships/hyperlink" Target="https://pierrelucbacon.com/deliberation-29oct2015.pdf" TargetMode="External"/><Relationship Id="rId4" Type="http://schemas.openxmlformats.org/officeDocument/2006/relationships/hyperlink" Target="https://spinningup.openai.com/en/latest/spinningup/rl_intro3.html#deriving-the-simplest-policy-gradient:~:text=2.%20The%20Log%2DDerivative%20Trick.%20The%20log%2Dderivative,combined%20with%20chain%20rule%2C%20we%20get%3A" TargetMode="External"/><Relationship Id="rId9" Type="http://schemas.openxmlformats.org/officeDocument/2006/relationships/hyperlink" Target="https://www.youtube.com/watch?v=1nuTmzqKQyE&amp;ab_channel=PascalPoupart"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www.cmcc.it/projects/intertwin-an-interdisciplinary-digital-twin-engine-for-scienc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ftp/arxiv/papers/2203/2203.01387.pdf" TargetMode="External"/><Relationship Id="rId2" Type="http://schemas.openxmlformats.org/officeDocument/2006/relationships/hyperlink" Target="https://bccdev.ime.usp.br/tccs/2021/artursantos/tcc.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iscuss.pytorch.org/t/is-there-a-way-to-combine-classification-and-regression-in-single-model/165549/2" TargetMode="External"/><Relationship Id="rId5" Type="http://schemas.openxmlformats.org/officeDocument/2006/relationships/hyperlink" Target="https://rohan-v-thorat.github.io/pages/blogs/Deriving-Actor-Critic-method-along-with-some-intuition.html"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F9A9-9A78-298A-1EBC-8D82C4409061}"/>
              </a:ext>
            </a:extLst>
          </p:cNvPr>
          <p:cNvSpPr>
            <a:spLocks noGrp="1"/>
          </p:cNvSpPr>
          <p:nvPr>
            <p:ph type="ctrTitle"/>
          </p:nvPr>
        </p:nvSpPr>
        <p:spPr/>
        <p:txBody>
          <a:bodyPr/>
          <a:lstStyle/>
          <a:p>
            <a:r>
              <a:rPr lang="it-IT" dirty="0"/>
              <a:t>Planning action </a:t>
            </a:r>
            <a:r>
              <a:rPr lang="it-IT" dirty="0" err="1"/>
              <a:t>sequence</a:t>
            </a:r>
            <a:r>
              <a:rPr lang="it-IT" dirty="0"/>
              <a:t> with Offline RL</a:t>
            </a:r>
            <a:endParaRPr lang="en-US" dirty="0"/>
          </a:p>
        </p:txBody>
      </p:sp>
      <p:sp>
        <p:nvSpPr>
          <p:cNvPr id="3" name="Subtitle 2">
            <a:extLst>
              <a:ext uri="{FF2B5EF4-FFF2-40B4-BE49-F238E27FC236}">
                <a16:creationId xmlns:a16="http://schemas.microsoft.com/office/drawing/2014/main" id="{84ADE27C-4AAF-0C72-4D0F-9555EACB025C}"/>
              </a:ext>
            </a:extLst>
          </p:cNvPr>
          <p:cNvSpPr>
            <a:spLocks noGrp="1"/>
          </p:cNvSpPr>
          <p:nvPr>
            <p:ph type="subTitle" idx="1"/>
          </p:nvPr>
        </p:nvSpPr>
        <p:spPr/>
        <p:txBody>
          <a:bodyPr/>
          <a:lstStyle/>
          <a:p>
            <a:r>
              <a:rPr lang="it-IT" dirty="0"/>
              <a:t>Fast and </a:t>
            </a:r>
            <a:r>
              <a:rPr lang="it-IT" dirty="0" err="1"/>
              <a:t>smooth</a:t>
            </a:r>
            <a:r>
              <a:rPr lang="it-IT" dirty="0"/>
              <a:t> </a:t>
            </a:r>
            <a:r>
              <a:rPr lang="it-IT" dirty="0" err="1"/>
              <a:t>pre-heat</a:t>
            </a:r>
            <a:r>
              <a:rPr lang="it-IT" dirty="0"/>
              <a:t> </a:t>
            </a:r>
            <a:r>
              <a:rPr lang="it-IT" dirty="0" err="1"/>
              <a:t>phase</a:t>
            </a:r>
            <a:r>
              <a:rPr lang="it-IT" dirty="0"/>
              <a:t> in </a:t>
            </a:r>
            <a:r>
              <a:rPr lang="it-IT" dirty="0" err="1"/>
              <a:t>ovens</a:t>
            </a:r>
            <a:endParaRPr lang="en-US" dirty="0"/>
          </a:p>
        </p:txBody>
      </p:sp>
    </p:spTree>
    <p:extLst>
      <p:ext uri="{BB962C8B-B14F-4D97-AF65-F5344CB8AC3E}">
        <p14:creationId xmlns:p14="http://schemas.microsoft.com/office/powerpoint/2010/main" val="235473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01BFF-57E6-D67C-7B81-32D0A44391EF}"/>
              </a:ext>
            </a:extLst>
          </p:cNvPr>
          <p:cNvSpPr>
            <a:spLocks noGrp="1"/>
          </p:cNvSpPr>
          <p:nvPr>
            <p:ph type="ctrTitle"/>
          </p:nvPr>
        </p:nvSpPr>
        <p:spPr/>
        <p:txBody>
          <a:bodyPr/>
          <a:lstStyle/>
          <a:p>
            <a:r>
              <a:rPr lang="it-IT" dirty="0" err="1"/>
              <a:t>Sequence</a:t>
            </a:r>
            <a:r>
              <a:rPr lang="it-IT" dirty="0"/>
              <a:t> dynamics model:</a:t>
            </a:r>
            <a:endParaRPr lang="en-US" dirty="0"/>
          </a:p>
        </p:txBody>
      </p:sp>
      <p:sp>
        <p:nvSpPr>
          <p:cNvPr id="5" name="Subtitle 4">
            <a:extLst>
              <a:ext uri="{FF2B5EF4-FFF2-40B4-BE49-F238E27FC236}">
                <a16:creationId xmlns:a16="http://schemas.microsoft.com/office/drawing/2014/main" id="{74996DF2-B72A-4154-56CF-F45CA9EA14C4}"/>
              </a:ext>
            </a:extLst>
          </p:cNvPr>
          <p:cNvSpPr>
            <a:spLocks noGrp="1"/>
          </p:cNvSpPr>
          <p:nvPr>
            <p:ph type="subTitle" idx="1"/>
          </p:nvPr>
        </p:nvSpPr>
        <p:spPr/>
        <p:txBody>
          <a:bodyPr/>
          <a:lstStyle/>
          <a:p>
            <a:r>
              <a:rPr lang="it-IT" dirty="0"/>
              <a:t>CNN + LSTM - </a:t>
            </a:r>
            <a:r>
              <a:rPr lang="it-IT" dirty="0" err="1"/>
              <a:t>Results</a:t>
            </a:r>
            <a:endParaRPr lang="en-US" dirty="0"/>
          </a:p>
        </p:txBody>
      </p:sp>
    </p:spTree>
    <p:extLst>
      <p:ext uri="{BB962C8B-B14F-4D97-AF65-F5344CB8AC3E}">
        <p14:creationId xmlns:p14="http://schemas.microsoft.com/office/powerpoint/2010/main" val="211692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FF-5BA0-BF56-0374-5EA0737C58F3}"/>
              </a:ext>
            </a:extLst>
          </p:cNvPr>
          <p:cNvSpPr>
            <a:spLocks noGrp="1"/>
          </p:cNvSpPr>
          <p:nvPr>
            <p:ph type="title"/>
          </p:nvPr>
        </p:nvSpPr>
        <p:spPr/>
        <p:txBody>
          <a:bodyPr/>
          <a:lstStyle/>
          <a:p>
            <a:r>
              <a:rPr lang="it-IT" dirty="0"/>
              <a:t>CNN + LSTM </a:t>
            </a:r>
            <a:endParaRPr lang="en-US" dirty="0"/>
          </a:p>
        </p:txBody>
      </p:sp>
      <p:pic>
        <p:nvPicPr>
          <p:cNvPr id="5" name="Content Placeholder 4">
            <a:extLst>
              <a:ext uri="{FF2B5EF4-FFF2-40B4-BE49-F238E27FC236}">
                <a16:creationId xmlns:a16="http://schemas.microsoft.com/office/drawing/2014/main" id="{88DE47E1-6AC3-C4F3-0691-F50A2C1333B6}"/>
              </a:ext>
            </a:extLst>
          </p:cNvPr>
          <p:cNvPicPr>
            <a:picLocks noGrp="1" noChangeAspect="1"/>
          </p:cNvPicPr>
          <p:nvPr>
            <p:ph idx="1"/>
          </p:nvPr>
        </p:nvPicPr>
        <p:blipFill>
          <a:blip r:embed="rId2"/>
          <a:stretch>
            <a:fillRect/>
          </a:stretch>
        </p:blipFill>
        <p:spPr>
          <a:xfrm>
            <a:off x="1181187" y="1882899"/>
            <a:ext cx="1809750" cy="4152900"/>
          </a:xfrm>
        </p:spPr>
      </p:pic>
      <p:pic>
        <p:nvPicPr>
          <p:cNvPr id="7" name="Picture 6">
            <a:extLst>
              <a:ext uri="{FF2B5EF4-FFF2-40B4-BE49-F238E27FC236}">
                <a16:creationId xmlns:a16="http://schemas.microsoft.com/office/drawing/2014/main" id="{28D678ED-4FD7-FD0F-5EC6-5B7D7DE582FB}"/>
              </a:ext>
            </a:extLst>
          </p:cNvPr>
          <p:cNvPicPr>
            <a:picLocks noChangeAspect="1"/>
          </p:cNvPicPr>
          <p:nvPr/>
        </p:nvPicPr>
        <p:blipFill>
          <a:blip r:embed="rId3"/>
          <a:stretch>
            <a:fillRect/>
          </a:stretch>
        </p:blipFill>
        <p:spPr>
          <a:xfrm>
            <a:off x="3428709" y="1540167"/>
            <a:ext cx="3177924" cy="4952708"/>
          </a:xfrm>
          <a:prstGeom prst="rect">
            <a:avLst/>
          </a:prstGeom>
        </p:spPr>
      </p:pic>
      <p:sp>
        <p:nvSpPr>
          <p:cNvPr id="8" name="TextBox 7">
            <a:extLst>
              <a:ext uri="{FF2B5EF4-FFF2-40B4-BE49-F238E27FC236}">
                <a16:creationId xmlns:a16="http://schemas.microsoft.com/office/drawing/2014/main" id="{84CE32CD-3C83-6BEE-8B4C-2B178517EEAB}"/>
              </a:ext>
            </a:extLst>
          </p:cNvPr>
          <p:cNvSpPr txBox="1"/>
          <p:nvPr/>
        </p:nvSpPr>
        <p:spPr>
          <a:xfrm>
            <a:off x="3865552" y="629481"/>
            <a:ext cx="2645661" cy="646331"/>
          </a:xfrm>
          <a:prstGeom prst="rect">
            <a:avLst/>
          </a:prstGeom>
          <a:noFill/>
        </p:spPr>
        <p:txBody>
          <a:bodyPr wrap="square" rtlCol="0">
            <a:spAutoFit/>
          </a:bodyPr>
          <a:lstStyle/>
          <a:p>
            <a:r>
              <a:rPr lang="it-IT" dirty="0"/>
              <a:t>* The model </a:t>
            </a:r>
            <a:r>
              <a:rPr lang="it-IT" dirty="0" err="1"/>
              <a:t>is</a:t>
            </a:r>
            <a:r>
              <a:rPr lang="it-IT" dirty="0"/>
              <a:t> </a:t>
            </a:r>
            <a:r>
              <a:rPr lang="it-IT" dirty="0" err="1"/>
              <a:t>trained</a:t>
            </a:r>
            <a:r>
              <a:rPr lang="it-IT" dirty="0"/>
              <a:t> on 1500 steps </a:t>
            </a:r>
            <a:endParaRPr lang="en-US" dirty="0"/>
          </a:p>
        </p:txBody>
      </p:sp>
      <p:pic>
        <p:nvPicPr>
          <p:cNvPr id="10" name="Picture 9">
            <a:extLst>
              <a:ext uri="{FF2B5EF4-FFF2-40B4-BE49-F238E27FC236}">
                <a16:creationId xmlns:a16="http://schemas.microsoft.com/office/drawing/2014/main" id="{8B8A3D14-2E3B-D6D9-25DC-CA6E9B7A7C91}"/>
              </a:ext>
            </a:extLst>
          </p:cNvPr>
          <p:cNvPicPr>
            <a:picLocks noChangeAspect="1"/>
          </p:cNvPicPr>
          <p:nvPr/>
        </p:nvPicPr>
        <p:blipFill>
          <a:blip r:embed="rId4"/>
          <a:stretch>
            <a:fillRect/>
          </a:stretch>
        </p:blipFill>
        <p:spPr>
          <a:xfrm>
            <a:off x="8042989" y="3712044"/>
            <a:ext cx="3663176" cy="2689905"/>
          </a:xfrm>
          <a:prstGeom prst="rect">
            <a:avLst/>
          </a:prstGeom>
        </p:spPr>
      </p:pic>
    </p:spTree>
    <p:extLst>
      <p:ext uri="{BB962C8B-B14F-4D97-AF65-F5344CB8AC3E}">
        <p14:creationId xmlns:p14="http://schemas.microsoft.com/office/powerpoint/2010/main" val="265468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AB9A-2B67-ECC0-B395-E65973233772}"/>
              </a:ext>
            </a:extLst>
          </p:cNvPr>
          <p:cNvSpPr>
            <a:spLocks noGrp="1"/>
          </p:cNvSpPr>
          <p:nvPr>
            <p:ph type="title"/>
          </p:nvPr>
        </p:nvSpPr>
        <p:spPr/>
        <p:txBody>
          <a:bodyPr/>
          <a:lstStyle/>
          <a:p>
            <a:r>
              <a:rPr lang="it-IT" dirty="0" err="1"/>
              <a:t>MoM</a:t>
            </a:r>
            <a:r>
              <a:rPr lang="it-IT" dirty="0"/>
              <a:t> meeting Celani</a:t>
            </a:r>
            <a:endParaRPr lang="en-US" dirty="0"/>
          </a:p>
        </p:txBody>
      </p:sp>
      <p:sp>
        <p:nvSpPr>
          <p:cNvPr id="3" name="Content Placeholder 2">
            <a:extLst>
              <a:ext uri="{FF2B5EF4-FFF2-40B4-BE49-F238E27FC236}">
                <a16:creationId xmlns:a16="http://schemas.microsoft.com/office/drawing/2014/main" id="{037E4DB9-27C5-0991-71C8-DEAA5DE2331D}"/>
              </a:ext>
            </a:extLst>
          </p:cNvPr>
          <p:cNvSpPr>
            <a:spLocks noGrp="1"/>
          </p:cNvSpPr>
          <p:nvPr>
            <p:ph idx="1"/>
          </p:nvPr>
        </p:nvSpPr>
        <p:spPr/>
        <p:txBody>
          <a:bodyPr/>
          <a:lstStyle/>
          <a:p>
            <a:r>
              <a:rPr lang="en-US" dirty="0">
                <a:hlinkClick r:id="rId2"/>
              </a:rPr>
              <a:t>2310.05808.pdf (arxiv.org)</a:t>
            </a:r>
            <a:endParaRPr lang="en-US" dirty="0"/>
          </a:p>
          <a:p>
            <a:pPr lvl="1"/>
            <a:r>
              <a:rPr lang="en-US" dirty="0"/>
              <a:t>Limits policy</a:t>
            </a:r>
          </a:p>
          <a:p>
            <a:pPr lvl="1"/>
            <a:r>
              <a:rPr lang="en-US" dirty="0"/>
              <a:t>Open-loop</a:t>
            </a:r>
          </a:p>
          <a:p>
            <a:pPr lvl="1"/>
            <a:r>
              <a:rPr lang="en-US" dirty="0"/>
              <a:t>Optimization problem, not RL</a:t>
            </a:r>
          </a:p>
          <a:p>
            <a:r>
              <a:rPr lang="en-US" dirty="0"/>
              <a:t>I can do non-RL and prove that its better than the RL I have tried</a:t>
            </a:r>
          </a:p>
        </p:txBody>
      </p:sp>
    </p:spTree>
    <p:extLst>
      <p:ext uri="{BB962C8B-B14F-4D97-AF65-F5344CB8AC3E}">
        <p14:creationId xmlns:p14="http://schemas.microsoft.com/office/powerpoint/2010/main" val="2389848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828B-AC13-1B70-59EA-E16FF27C2F41}"/>
              </a:ext>
            </a:extLst>
          </p:cNvPr>
          <p:cNvSpPr>
            <a:spLocks noGrp="1"/>
          </p:cNvSpPr>
          <p:nvPr>
            <p:ph type="title"/>
          </p:nvPr>
        </p:nvSpPr>
        <p:spPr/>
        <p:txBody>
          <a:bodyPr/>
          <a:lstStyle/>
          <a:p>
            <a:r>
              <a:rPr lang="it-IT" dirty="0"/>
              <a:t>Update 17/12/2023</a:t>
            </a:r>
            <a:endParaRPr lang="en-US" dirty="0"/>
          </a:p>
        </p:txBody>
      </p:sp>
      <p:sp>
        <p:nvSpPr>
          <p:cNvPr id="3" name="Content Placeholder 2">
            <a:extLst>
              <a:ext uri="{FF2B5EF4-FFF2-40B4-BE49-F238E27FC236}">
                <a16:creationId xmlns:a16="http://schemas.microsoft.com/office/drawing/2014/main" id="{12710F8F-E24B-3DC0-F275-5AE6F0CB56E2}"/>
              </a:ext>
            </a:extLst>
          </p:cNvPr>
          <p:cNvSpPr>
            <a:spLocks noGrp="1"/>
          </p:cNvSpPr>
          <p:nvPr>
            <p:ph idx="1"/>
          </p:nvPr>
        </p:nvSpPr>
        <p:spPr/>
        <p:txBody>
          <a:bodyPr/>
          <a:lstStyle/>
          <a:p>
            <a:r>
              <a:rPr lang="it-IT" dirty="0"/>
              <a:t>Do meeting with prof Celani in </a:t>
            </a:r>
            <a:r>
              <a:rPr lang="it-IT" dirty="0" err="1"/>
              <a:t>person</a:t>
            </a:r>
            <a:endParaRPr lang="it-IT" dirty="0"/>
          </a:p>
          <a:p>
            <a:r>
              <a:rPr lang="it-IT" dirty="0"/>
              <a:t>DO </a:t>
            </a:r>
            <a:r>
              <a:rPr lang="it-IT" dirty="0" err="1"/>
              <a:t>Predictive</a:t>
            </a:r>
            <a:r>
              <a:rPr lang="it-IT" dirty="0"/>
              <a:t> LSTM – input set of state output </a:t>
            </a:r>
            <a:r>
              <a:rPr lang="it-IT" dirty="0" err="1"/>
              <a:t>action+duration</a:t>
            </a:r>
            <a:r>
              <a:rPr lang="it-IT" dirty="0"/>
              <a:t> for the </a:t>
            </a:r>
            <a:r>
              <a:rPr lang="it-IT" dirty="0" err="1"/>
              <a:t>next</a:t>
            </a:r>
            <a:r>
              <a:rPr lang="it-IT" dirty="0"/>
              <a:t> set of </a:t>
            </a:r>
            <a:r>
              <a:rPr lang="it-IT" dirty="0" err="1"/>
              <a:t>states</a:t>
            </a:r>
            <a:endParaRPr lang="it-IT" dirty="0"/>
          </a:p>
          <a:p>
            <a:r>
              <a:rPr lang="it-IT" dirty="0"/>
              <a:t>DO regular RL, do state by state and show </a:t>
            </a:r>
            <a:r>
              <a:rPr lang="it-IT" dirty="0" err="1"/>
              <a:t>physically</a:t>
            </a:r>
            <a:r>
              <a:rPr lang="it-IT" dirty="0"/>
              <a:t> </a:t>
            </a:r>
            <a:r>
              <a:rPr lang="it-IT" dirty="0" err="1"/>
              <a:t>how</a:t>
            </a:r>
            <a:r>
              <a:rPr lang="it-IT" dirty="0"/>
              <a:t> the system </a:t>
            </a:r>
            <a:r>
              <a:rPr lang="it-IT" dirty="0" err="1"/>
              <a:t>would</a:t>
            </a:r>
            <a:r>
              <a:rPr lang="it-IT" dirty="0"/>
              <a:t> </a:t>
            </a:r>
            <a:r>
              <a:rPr lang="it-IT" dirty="0" err="1"/>
              <a:t>react</a:t>
            </a:r>
            <a:r>
              <a:rPr lang="it-IT" dirty="0"/>
              <a:t> for opening door, </a:t>
            </a:r>
            <a:r>
              <a:rPr lang="it-IT" dirty="0" err="1"/>
              <a:t>putting</a:t>
            </a:r>
            <a:r>
              <a:rPr lang="it-IT" dirty="0"/>
              <a:t> food etc.</a:t>
            </a:r>
            <a:endParaRPr lang="en-US" dirty="0"/>
          </a:p>
        </p:txBody>
      </p:sp>
    </p:spTree>
    <p:extLst>
      <p:ext uri="{BB962C8B-B14F-4D97-AF65-F5344CB8AC3E}">
        <p14:creationId xmlns:p14="http://schemas.microsoft.com/office/powerpoint/2010/main" val="621330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4D7E-E0C9-5094-064F-128DA505441A}"/>
              </a:ext>
            </a:extLst>
          </p:cNvPr>
          <p:cNvSpPr>
            <a:spLocks noGrp="1"/>
          </p:cNvSpPr>
          <p:nvPr>
            <p:ph type="title"/>
          </p:nvPr>
        </p:nvSpPr>
        <p:spPr/>
        <p:txBody>
          <a:bodyPr/>
          <a:lstStyle/>
          <a:p>
            <a:r>
              <a:rPr lang="it-IT" dirty="0"/>
              <a:t>Update 28/12/2023</a:t>
            </a:r>
            <a:endParaRPr lang="en-US" dirty="0"/>
          </a:p>
        </p:txBody>
      </p:sp>
      <p:sp>
        <p:nvSpPr>
          <p:cNvPr id="3" name="Content Placeholder 2">
            <a:extLst>
              <a:ext uri="{FF2B5EF4-FFF2-40B4-BE49-F238E27FC236}">
                <a16:creationId xmlns:a16="http://schemas.microsoft.com/office/drawing/2014/main" id="{B99EBEFA-CA77-2314-118D-98B47DE3019A}"/>
              </a:ext>
            </a:extLst>
          </p:cNvPr>
          <p:cNvSpPr>
            <a:spLocks noGrp="1"/>
          </p:cNvSpPr>
          <p:nvPr>
            <p:ph idx="1"/>
          </p:nvPr>
        </p:nvSpPr>
        <p:spPr/>
        <p:txBody>
          <a:bodyPr>
            <a:normAutofit lnSpcReduction="10000"/>
          </a:bodyPr>
          <a:lstStyle/>
          <a:p>
            <a:r>
              <a:rPr lang="it-IT" dirty="0" err="1"/>
              <a:t>Consider</a:t>
            </a:r>
            <a:r>
              <a:rPr lang="it-IT" dirty="0"/>
              <a:t> </a:t>
            </a:r>
            <a:r>
              <a:rPr lang="it-IT" dirty="0" err="1"/>
              <a:t>experience</a:t>
            </a:r>
            <a:r>
              <a:rPr lang="it-IT" dirty="0"/>
              <a:t> replay, </a:t>
            </a:r>
            <a:r>
              <a:rPr lang="it-IT" dirty="0">
                <a:hlinkClick r:id="rId2"/>
              </a:rPr>
              <a:t>https://arxiv.org/pdf/1511.05952.pdf</a:t>
            </a:r>
            <a:r>
              <a:rPr lang="it-IT" dirty="0"/>
              <a:t>, check </a:t>
            </a:r>
            <a:r>
              <a:rPr lang="it-IT" dirty="0" err="1"/>
              <a:t>drl</a:t>
            </a:r>
            <a:r>
              <a:rPr lang="it-IT" dirty="0"/>
              <a:t> book </a:t>
            </a:r>
          </a:p>
          <a:p>
            <a:r>
              <a:rPr lang="it-IT" dirty="0" err="1"/>
              <a:t>Change</a:t>
            </a:r>
            <a:r>
              <a:rPr lang="it-IT" dirty="0"/>
              <a:t> </a:t>
            </a:r>
            <a:r>
              <a:rPr lang="it-IT" dirty="0" err="1"/>
              <a:t>reward</a:t>
            </a:r>
            <a:r>
              <a:rPr lang="it-IT" dirty="0"/>
              <a:t> </a:t>
            </a:r>
            <a:r>
              <a:rPr lang="it-IT" dirty="0" err="1"/>
              <a:t>function</a:t>
            </a:r>
            <a:r>
              <a:rPr lang="it-IT" dirty="0"/>
              <a:t>, </a:t>
            </a:r>
            <a:r>
              <a:rPr lang="it-IT" dirty="0" err="1"/>
              <a:t>enforce</a:t>
            </a:r>
            <a:r>
              <a:rPr lang="it-IT" dirty="0"/>
              <a:t> keeping one action, and </a:t>
            </a:r>
            <a:r>
              <a:rPr lang="it-IT" dirty="0" err="1"/>
              <a:t>try</a:t>
            </a:r>
            <a:r>
              <a:rPr lang="it-IT" dirty="0"/>
              <a:t> one task </a:t>
            </a:r>
            <a:r>
              <a:rPr lang="it-IT" dirty="0" err="1"/>
              <a:t>at</a:t>
            </a:r>
            <a:r>
              <a:rPr lang="it-IT" dirty="0"/>
              <a:t> a time! </a:t>
            </a:r>
          </a:p>
          <a:p>
            <a:r>
              <a:rPr lang="it-IT" strike="sngStrike" dirty="0" err="1">
                <a:highlight>
                  <a:srgbClr val="FFFF00"/>
                </a:highlight>
              </a:rPr>
              <a:t>Try</a:t>
            </a:r>
            <a:r>
              <a:rPr lang="it-IT" strike="sngStrike" dirty="0">
                <a:highlight>
                  <a:srgbClr val="FFFF00"/>
                </a:highlight>
              </a:rPr>
              <a:t> </a:t>
            </a:r>
            <a:r>
              <a:rPr lang="it-IT" strike="sngStrike" dirty="0" err="1">
                <a:highlight>
                  <a:srgbClr val="FFFF00"/>
                </a:highlight>
              </a:rPr>
              <a:t>omitting</a:t>
            </a:r>
            <a:r>
              <a:rPr lang="it-IT" strike="sngStrike" dirty="0">
                <a:highlight>
                  <a:srgbClr val="FFFF00"/>
                </a:highlight>
              </a:rPr>
              <a:t> duration as output and </a:t>
            </a:r>
            <a:r>
              <a:rPr lang="it-IT" strike="sngStrike" dirty="0" err="1">
                <a:highlight>
                  <a:srgbClr val="FFFF00"/>
                </a:highlight>
              </a:rPr>
              <a:t>have</a:t>
            </a:r>
            <a:r>
              <a:rPr lang="it-IT" strike="sngStrike" dirty="0">
                <a:highlight>
                  <a:srgbClr val="FFFF00"/>
                </a:highlight>
              </a:rPr>
              <a:t> an action «</a:t>
            </a:r>
            <a:r>
              <a:rPr lang="it-IT" strike="sngStrike" dirty="0" err="1">
                <a:highlight>
                  <a:srgbClr val="FFFF00"/>
                </a:highlight>
              </a:rPr>
              <a:t>keep</a:t>
            </a:r>
            <a:r>
              <a:rPr lang="it-IT" strike="sngStrike" dirty="0">
                <a:highlight>
                  <a:srgbClr val="FFFF00"/>
                </a:highlight>
              </a:rPr>
              <a:t>» (</a:t>
            </a:r>
            <a:r>
              <a:rPr lang="it-IT" strike="sngStrike" dirty="0" err="1">
                <a:highlight>
                  <a:srgbClr val="FFFF00"/>
                </a:highlight>
              </a:rPr>
              <a:t>potentially</a:t>
            </a:r>
            <a:r>
              <a:rPr lang="it-IT" strike="sngStrike" dirty="0">
                <a:highlight>
                  <a:srgbClr val="FFFF00"/>
                </a:highlight>
              </a:rPr>
              <a:t> innovative) </a:t>
            </a:r>
            <a:r>
              <a:rPr lang="it-IT" dirty="0" err="1">
                <a:highlight>
                  <a:srgbClr val="FFFF00"/>
                </a:highlight>
              </a:rPr>
              <a:t>done</a:t>
            </a:r>
            <a:endParaRPr lang="it-IT" strike="sngStrike" dirty="0">
              <a:highlight>
                <a:srgbClr val="FFFF00"/>
              </a:highlight>
            </a:endParaRPr>
          </a:p>
          <a:p>
            <a:r>
              <a:rPr lang="it-IT" dirty="0" err="1"/>
              <a:t>Continuous</a:t>
            </a:r>
            <a:r>
              <a:rPr lang="it-IT" dirty="0"/>
              <a:t> control? NO, PREHEAT IS DISCRETE CONTROL </a:t>
            </a:r>
          </a:p>
          <a:p>
            <a:r>
              <a:rPr lang="it-IT" dirty="0"/>
              <a:t>RL-LSTM has </a:t>
            </a:r>
            <a:r>
              <a:rPr lang="it-IT" dirty="0" err="1"/>
              <a:t>nice</a:t>
            </a:r>
            <a:r>
              <a:rPr lang="it-IT" dirty="0"/>
              <a:t> </a:t>
            </a:r>
            <a:r>
              <a:rPr lang="it-IT" dirty="0" err="1"/>
              <a:t>ideas</a:t>
            </a:r>
            <a:endParaRPr lang="it-IT" dirty="0"/>
          </a:p>
          <a:p>
            <a:r>
              <a:rPr lang="it-IT" dirty="0" err="1"/>
              <a:t>Since</a:t>
            </a:r>
            <a:r>
              <a:rPr lang="it-IT" dirty="0"/>
              <a:t> </a:t>
            </a:r>
            <a:r>
              <a:rPr lang="it-IT" dirty="0" err="1"/>
              <a:t>environment</a:t>
            </a:r>
            <a:r>
              <a:rPr lang="it-IT" dirty="0"/>
              <a:t> </a:t>
            </a:r>
            <a:r>
              <a:rPr lang="it-IT" dirty="0" err="1"/>
              <a:t>is</a:t>
            </a:r>
            <a:r>
              <a:rPr lang="it-IT" dirty="0"/>
              <a:t> </a:t>
            </a:r>
            <a:r>
              <a:rPr lang="it-IT" dirty="0" err="1"/>
              <a:t>present</a:t>
            </a:r>
            <a:r>
              <a:rPr lang="it-IT" dirty="0"/>
              <a:t> (not so accurate but ok), also the Transformer, </a:t>
            </a:r>
            <a:r>
              <a:rPr lang="it-IT" dirty="0" err="1"/>
              <a:t>stitching</a:t>
            </a:r>
            <a:r>
              <a:rPr lang="it-IT" dirty="0"/>
              <a:t> can be </a:t>
            </a:r>
            <a:r>
              <a:rPr lang="it-IT" dirty="0" err="1"/>
              <a:t>considered</a:t>
            </a:r>
            <a:r>
              <a:rPr lang="it-IT" dirty="0"/>
              <a:t> </a:t>
            </a:r>
            <a:r>
              <a:rPr lang="it-IT" dirty="0" err="1"/>
              <a:t>still</a:t>
            </a:r>
            <a:endParaRPr lang="it-IT" dirty="0"/>
          </a:p>
          <a:p>
            <a:endParaRPr lang="en-US" dirty="0"/>
          </a:p>
        </p:txBody>
      </p:sp>
    </p:spTree>
    <p:extLst>
      <p:ext uri="{BB962C8B-B14F-4D97-AF65-F5344CB8AC3E}">
        <p14:creationId xmlns:p14="http://schemas.microsoft.com/office/powerpoint/2010/main" val="613936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8911-C323-FBD0-DD69-B698D5307815}"/>
              </a:ext>
            </a:extLst>
          </p:cNvPr>
          <p:cNvSpPr>
            <a:spLocks noGrp="1"/>
          </p:cNvSpPr>
          <p:nvPr>
            <p:ph type="title"/>
          </p:nvPr>
        </p:nvSpPr>
        <p:spPr/>
        <p:txBody>
          <a:bodyPr/>
          <a:lstStyle/>
          <a:p>
            <a:r>
              <a:rPr lang="it-IT" dirty="0" err="1"/>
              <a:t>TODOs</a:t>
            </a:r>
            <a:r>
              <a:rPr lang="it-IT" dirty="0"/>
              <a:t> from 29/12/2023</a:t>
            </a:r>
            <a:endParaRPr lang="en-US" dirty="0"/>
          </a:p>
        </p:txBody>
      </p:sp>
      <p:sp>
        <p:nvSpPr>
          <p:cNvPr id="3" name="Content Placeholder 2">
            <a:extLst>
              <a:ext uri="{FF2B5EF4-FFF2-40B4-BE49-F238E27FC236}">
                <a16:creationId xmlns:a16="http://schemas.microsoft.com/office/drawing/2014/main" id="{6D2F6FF9-8A9F-0728-0615-76BEC2568D4F}"/>
              </a:ext>
            </a:extLst>
          </p:cNvPr>
          <p:cNvSpPr>
            <a:spLocks noGrp="1"/>
          </p:cNvSpPr>
          <p:nvPr>
            <p:ph idx="1"/>
          </p:nvPr>
        </p:nvSpPr>
        <p:spPr/>
        <p:txBody>
          <a:bodyPr/>
          <a:lstStyle/>
          <a:p>
            <a:r>
              <a:rPr lang="it-IT" dirty="0" err="1"/>
              <a:t>Implemented</a:t>
            </a:r>
            <a:r>
              <a:rPr lang="it-IT" dirty="0"/>
              <a:t> action 4, </a:t>
            </a:r>
            <a:r>
              <a:rPr lang="it-IT" dirty="0" err="1"/>
              <a:t>meaning</a:t>
            </a:r>
            <a:r>
              <a:rPr lang="it-IT" dirty="0"/>
              <a:t> «</a:t>
            </a:r>
            <a:r>
              <a:rPr lang="it-IT" dirty="0" err="1"/>
              <a:t>keep</a:t>
            </a:r>
            <a:r>
              <a:rPr lang="it-IT" dirty="0"/>
              <a:t>» </a:t>
            </a:r>
            <a:r>
              <a:rPr lang="it-IT" dirty="0" err="1"/>
              <a:t>previous</a:t>
            </a:r>
            <a:r>
              <a:rPr lang="it-IT" dirty="0"/>
              <a:t> action</a:t>
            </a:r>
          </a:p>
          <a:p>
            <a:r>
              <a:rPr lang="it-IT" dirty="0" err="1"/>
              <a:t>Critic</a:t>
            </a:r>
            <a:r>
              <a:rPr lang="it-IT" dirty="0"/>
              <a:t> </a:t>
            </a:r>
            <a:r>
              <a:rPr lang="it-IT" dirty="0" err="1"/>
              <a:t>also</a:t>
            </a:r>
            <a:r>
              <a:rPr lang="it-IT" dirty="0"/>
              <a:t> with 1DCNN + LSTM (</a:t>
            </a:r>
            <a:r>
              <a:rPr lang="it-IT" dirty="0" err="1"/>
              <a:t>feedforward</a:t>
            </a:r>
            <a:r>
              <a:rPr lang="it-IT" dirty="0"/>
              <a:t> </a:t>
            </a:r>
            <a:r>
              <a:rPr lang="it-IT" dirty="0" err="1"/>
              <a:t>before</a:t>
            </a:r>
            <a:r>
              <a:rPr lang="it-IT" dirty="0"/>
              <a:t>)</a:t>
            </a:r>
          </a:p>
          <a:p>
            <a:r>
              <a:rPr lang="it-IT" dirty="0"/>
              <a:t>TODO : </a:t>
            </a:r>
          </a:p>
          <a:p>
            <a:pPr lvl="1"/>
            <a:r>
              <a:rPr lang="it-IT" dirty="0"/>
              <a:t>Check </a:t>
            </a:r>
            <a:r>
              <a:rPr lang="it-IT" dirty="0" err="1"/>
              <a:t>sysmodel</a:t>
            </a:r>
            <a:r>
              <a:rPr lang="it-IT" dirty="0"/>
              <a:t> for some sample </a:t>
            </a:r>
            <a:r>
              <a:rPr lang="it-IT" dirty="0" err="1"/>
              <a:t>action_taken</a:t>
            </a:r>
            <a:r>
              <a:rPr lang="it-IT" dirty="0"/>
              <a:t> </a:t>
            </a:r>
            <a:r>
              <a:rPr lang="it-IT" dirty="0" err="1"/>
              <a:t>sequences</a:t>
            </a:r>
            <a:endParaRPr lang="it-IT" dirty="0"/>
          </a:p>
          <a:p>
            <a:pPr lvl="1"/>
            <a:r>
              <a:rPr lang="it-IT" dirty="0"/>
              <a:t>Check </a:t>
            </a:r>
            <a:r>
              <a:rPr lang="it-IT" dirty="0" err="1"/>
              <a:t>loss</a:t>
            </a:r>
            <a:r>
              <a:rPr lang="it-IT" dirty="0"/>
              <a:t> </a:t>
            </a:r>
            <a:r>
              <a:rPr lang="it-IT" dirty="0" err="1"/>
              <a:t>implementation</a:t>
            </a:r>
            <a:r>
              <a:rPr lang="it-IT" dirty="0"/>
              <a:t> </a:t>
            </a:r>
            <a:r>
              <a:rPr lang="it-IT" dirty="0" err="1"/>
              <a:t>correctness</a:t>
            </a:r>
            <a:endParaRPr lang="it-IT" dirty="0"/>
          </a:p>
          <a:p>
            <a:pPr lvl="1"/>
            <a:r>
              <a:rPr lang="it-IT" dirty="0" err="1"/>
              <a:t>Find</a:t>
            </a:r>
            <a:r>
              <a:rPr lang="it-IT" dirty="0"/>
              <a:t> </a:t>
            </a:r>
            <a:r>
              <a:rPr lang="it-IT" dirty="0" err="1"/>
              <a:t>environment</a:t>
            </a:r>
            <a:r>
              <a:rPr lang="it-IT" dirty="0"/>
              <a:t> with </a:t>
            </a:r>
            <a:r>
              <a:rPr lang="it-IT" dirty="0" err="1"/>
              <a:t>similar</a:t>
            </a:r>
            <a:r>
              <a:rPr lang="it-IT" dirty="0"/>
              <a:t> </a:t>
            </a:r>
            <a:r>
              <a:rPr lang="it-IT" dirty="0" err="1"/>
              <a:t>objective</a:t>
            </a:r>
            <a:r>
              <a:rPr lang="it-IT" dirty="0"/>
              <a:t>, to </a:t>
            </a:r>
            <a:r>
              <a:rPr lang="it-IT" dirty="0" err="1"/>
              <a:t>keep</a:t>
            </a:r>
            <a:r>
              <a:rPr lang="it-IT" dirty="0"/>
              <a:t> a </a:t>
            </a:r>
            <a:r>
              <a:rPr lang="it-IT" dirty="0" err="1"/>
              <a:t>smooth</a:t>
            </a:r>
            <a:r>
              <a:rPr lang="it-IT" dirty="0"/>
              <a:t> </a:t>
            </a:r>
            <a:r>
              <a:rPr lang="it-IT" dirty="0" err="1"/>
              <a:t>increase</a:t>
            </a:r>
            <a:r>
              <a:rPr lang="it-IT" dirty="0"/>
              <a:t> in state </a:t>
            </a:r>
            <a:r>
              <a:rPr lang="it-IT" dirty="0" err="1"/>
              <a:t>value</a:t>
            </a:r>
            <a:r>
              <a:rPr lang="it-IT" dirty="0"/>
              <a:t> – toy </a:t>
            </a:r>
            <a:r>
              <a:rPr lang="it-IT" dirty="0" err="1"/>
              <a:t>example</a:t>
            </a:r>
            <a:r>
              <a:rPr lang="it-IT" dirty="0"/>
              <a:t> and test </a:t>
            </a:r>
            <a:r>
              <a:rPr lang="it-IT" dirty="0" err="1"/>
              <a:t>solution</a:t>
            </a:r>
            <a:endParaRPr lang="it-IT" dirty="0"/>
          </a:p>
          <a:p>
            <a:pPr lvl="1"/>
            <a:r>
              <a:rPr lang="it-IT" strike="sngStrike" dirty="0"/>
              <a:t>Do </a:t>
            </a:r>
            <a:r>
              <a:rPr lang="it-IT" strike="sngStrike" dirty="0" err="1"/>
              <a:t>step-by-step</a:t>
            </a:r>
            <a:r>
              <a:rPr lang="it-IT" strike="sngStrike" dirty="0"/>
              <a:t> generate session, </a:t>
            </a:r>
            <a:r>
              <a:rPr lang="it-IT" strike="sngStrike" dirty="0" err="1"/>
              <a:t>not</a:t>
            </a:r>
            <a:r>
              <a:rPr lang="it-IT" strike="sngStrike" dirty="0"/>
              <a:t> </a:t>
            </a:r>
            <a:r>
              <a:rPr lang="it-IT" strike="sngStrike" dirty="0" err="1"/>
              <a:t>chunks</a:t>
            </a:r>
            <a:r>
              <a:rPr lang="it-IT" strike="sngStrike" dirty="0"/>
              <a:t> </a:t>
            </a:r>
            <a:r>
              <a:rPr lang="it-IT" dirty="0" err="1"/>
              <a:t>done</a:t>
            </a:r>
            <a:endParaRPr lang="it-IT" dirty="0"/>
          </a:p>
          <a:p>
            <a:pPr lvl="1"/>
            <a:r>
              <a:rPr lang="it-IT" dirty="0"/>
              <a:t>Check from </a:t>
            </a:r>
            <a:r>
              <a:rPr lang="it-IT" strike="sngStrike" dirty="0"/>
              <a:t>RL-LSTM </a:t>
            </a:r>
            <a:r>
              <a:rPr lang="it-IT" strike="sngStrike" dirty="0" err="1"/>
              <a:t>Advantage</a:t>
            </a:r>
            <a:r>
              <a:rPr lang="it-IT" strike="sngStrike" dirty="0"/>
              <a:t> </a:t>
            </a:r>
            <a:r>
              <a:rPr lang="it-IT" strike="sngStrike" dirty="0" err="1"/>
              <a:t>loss</a:t>
            </a:r>
            <a:r>
              <a:rPr lang="it-IT" strike="sngStrike" dirty="0"/>
              <a:t>  </a:t>
            </a:r>
            <a:r>
              <a:rPr lang="it-IT" dirty="0" err="1"/>
              <a:t>done</a:t>
            </a:r>
            <a:r>
              <a:rPr lang="it-IT" dirty="0"/>
              <a:t> and </a:t>
            </a:r>
            <a:r>
              <a:rPr lang="it-IT" dirty="0" err="1"/>
              <a:t>eligibility</a:t>
            </a:r>
            <a:r>
              <a:rPr lang="it-IT" dirty="0"/>
              <a:t> </a:t>
            </a:r>
            <a:r>
              <a:rPr lang="it-IT" dirty="0" err="1"/>
              <a:t>traces</a:t>
            </a:r>
            <a:endParaRPr lang="it-IT" dirty="0"/>
          </a:p>
          <a:p>
            <a:pPr lvl="1"/>
            <a:r>
              <a:rPr lang="it-IT" dirty="0" err="1"/>
              <a:t>Try</a:t>
            </a:r>
            <a:r>
              <a:rPr lang="it-IT" dirty="0"/>
              <a:t> A3C, check </a:t>
            </a:r>
            <a:r>
              <a:rPr lang="it-IT" dirty="0" err="1"/>
              <a:t>if</a:t>
            </a:r>
            <a:r>
              <a:rPr lang="it-IT" dirty="0"/>
              <a:t> </a:t>
            </a:r>
            <a:r>
              <a:rPr lang="it-IT" dirty="0" err="1"/>
              <a:t>it</a:t>
            </a:r>
            <a:r>
              <a:rPr lang="it-IT" dirty="0"/>
              <a:t> </a:t>
            </a:r>
            <a:r>
              <a:rPr lang="it-IT" dirty="0" err="1"/>
              <a:t>is</a:t>
            </a:r>
            <a:r>
              <a:rPr lang="it-IT" dirty="0"/>
              <a:t> </a:t>
            </a:r>
            <a:r>
              <a:rPr lang="it-IT" dirty="0" err="1"/>
              <a:t>actually</a:t>
            </a:r>
            <a:r>
              <a:rPr lang="it-IT" dirty="0"/>
              <a:t> </a:t>
            </a:r>
            <a:r>
              <a:rPr lang="it-IT" dirty="0" err="1"/>
              <a:t>implemented</a:t>
            </a:r>
            <a:r>
              <a:rPr lang="it-IT" dirty="0"/>
              <a:t> </a:t>
            </a:r>
            <a:r>
              <a:rPr lang="it-IT" strike="sngStrike" dirty="0"/>
              <a:t>A3C </a:t>
            </a:r>
            <a:r>
              <a:rPr lang="it-IT" strike="sngStrike" dirty="0" err="1"/>
              <a:t>wont</a:t>
            </a:r>
            <a:r>
              <a:rPr lang="it-IT" strike="sngStrike" dirty="0"/>
              <a:t> do, A2C </a:t>
            </a:r>
            <a:r>
              <a:rPr lang="it-IT" strike="sngStrike" dirty="0" err="1"/>
              <a:t>instead</a:t>
            </a:r>
            <a:r>
              <a:rPr lang="it-IT" strike="sngStrike" dirty="0"/>
              <a:t> </a:t>
            </a:r>
            <a:r>
              <a:rPr lang="it-IT" dirty="0" err="1"/>
              <a:t>done</a:t>
            </a:r>
            <a:endParaRPr lang="it-IT" dirty="0"/>
          </a:p>
          <a:p>
            <a:endParaRPr lang="en-US" dirty="0"/>
          </a:p>
        </p:txBody>
      </p:sp>
    </p:spTree>
    <p:extLst>
      <p:ext uri="{BB962C8B-B14F-4D97-AF65-F5344CB8AC3E}">
        <p14:creationId xmlns:p14="http://schemas.microsoft.com/office/powerpoint/2010/main" val="3796702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9A27-63E7-4027-6FB9-06290D0A3354}"/>
              </a:ext>
            </a:extLst>
          </p:cNvPr>
          <p:cNvSpPr>
            <a:spLocks noGrp="1"/>
          </p:cNvSpPr>
          <p:nvPr>
            <p:ph type="title"/>
          </p:nvPr>
        </p:nvSpPr>
        <p:spPr/>
        <p:txBody>
          <a:bodyPr/>
          <a:lstStyle/>
          <a:p>
            <a:r>
              <a:rPr lang="it-IT" dirty="0"/>
              <a:t>30/12/2023</a:t>
            </a:r>
            <a:endParaRPr lang="en-US" dirty="0"/>
          </a:p>
        </p:txBody>
      </p:sp>
      <p:sp>
        <p:nvSpPr>
          <p:cNvPr id="3" name="Content Placeholder 2">
            <a:extLst>
              <a:ext uri="{FF2B5EF4-FFF2-40B4-BE49-F238E27FC236}">
                <a16:creationId xmlns:a16="http://schemas.microsoft.com/office/drawing/2014/main" id="{5FD68F2C-0836-6DE1-ACEF-45C1FC480FF3}"/>
              </a:ext>
            </a:extLst>
          </p:cNvPr>
          <p:cNvSpPr>
            <a:spLocks noGrp="1"/>
          </p:cNvSpPr>
          <p:nvPr>
            <p:ph idx="1"/>
          </p:nvPr>
        </p:nvSpPr>
        <p:spPr/>
        <p:txBody>
          <a:bodyPr/>
          <a:lstStyle/>
          <a:p>
            <a:r>
              <a:rPr lang="it-IT" dirty="0"/>
              <a:t>1. </a:t>
            </a:r>
            <a:r>
              <a:rPr lang="it-IT" dirty="0" err="1"/>
              <a:t>appending</a:t>
            </a:r>
            <a:r>
              <a:rPr lang="it-IT" dirty="0"/>
              <a:t> </a:t>
            </a:r>
            <a:r>
              <a:rPr lang="it-IT" dirty="0" err="1"/>
              <a:t>all</a:t>
            </a:r>
            <a:r>
              <a:rPr lang="it-IT" dirty="0"/>
              <a:t> </a:t>
            </a:r>
            <a:r>
              <a:rPr lang="it-IT" dirty="0" err="1"/>
              <a:t>states</a:t>
            </a:r>
            <a:r>
              <a:rPr lang="it-IT" dirty="0"/>
              <a:t> to </a:t>
            </a:r>
            <a:r>
              <a:rPr lang="it-IT" dirty="0" err="1"/>
              <a:t>run</a:t>
            </a:r>
            <a:r>
              <a:rPr lang="it-IT" dirty="0"/>
              <a:t> policy (</a:t>
            </a:r>
            <a:r>
              <a:rPr lang="it-IT" dirty="0" err="1"/>
              <a:t>not</a:t>
            </a:r>
            <a:r>
              <a:rPr lang="it-IT" dirty="0"/>
              <a:t> </a:t>
            </a:r>
            <a:r>
              <a:rPr lang="it-IT" dirty="0" err="1"/>
              <a:t>chunk</a:t>
            </a:r>
            <a:r>
              <a:rPr lang="it-IT" dirty="0"/>
              <a:t> by </a:t>
            </a:r>
            <a:r>
              <a:rPr lang="it-IT" dirty="0" err="1"/>
              <a:t>chunk</a:t>
            </a:r>
            <a:r>
              <a:rPr lang="it-IT" dirty="0"/>
              <a:t>), </a:t>
            </a:r>
            <a:r>
              <a:rPr lang="it-IT" dirty="0" err="1"/>
              <a:t>still</a:t>
            </a:r>
            <a:r>
              <a:rPr lang="it-IT" dirty="0"/>
              <a:t> </a:t>
            </a:r>
            <a:r>
              <a:rPr lang="it-IT" dirty="0" err="1"/>
              <a:t>many</a:t>
            </a:r>
            <a:r>
              <a:rPr lang="it-IT" dirty="0"/>
              <a:t> to </a:t>
            </a:r>
            <a:r>
              <a:rPr lang="it-IT" dirty="0" err="1"/>
              <a:t>many</a:t>
            </a:r>
            <a:endParaRPr lang="it-IT" dirty="0"/>
          </a:p>
          <a:p>
            <a:r>
              <a:rPr lang="it-IT" dirty="0"/>
              <a:t>2. </a:t>
            </a:r>
            <a:r>
              <a:rPr lang="it-IT" dirty="0" err="1"/>
              <a:t>appending</a:t>
            </a:r>
            <a:r>
              <a:rPr lang="it-IT" dirty="0"/>
              <a:t> </a:t>
            </a:r>
            <a:r>
              <a:rPr lang="it-IT" dirty="0" err="1"/>
              <a:t>states</a:t>
            </a:r>
            <a:r>
              <a:rPr lang="it-IT" dirty="0"/>
              <a:t> </a:t>
            </a:r>
            <a:r>
              <a:rPr lang="it-IT" dirty="0" err="1"/>
              <a:t>but</a:t>
            </a:r>
            <a:r>
              <a:rPr lang="it-IT" dirty="0"/>
              <a:t> policy outputs last </a:t>
            </a:r>
            <a:r>
              <a:rPr lang="it-IT" dirty="0" err="1"/>
              <a:t>logit</a:t>
            </a:r>
            <a:r>
              <a:rPr lang="it-IT" dirty="0"/>
              <a:t> </a:t>
            </a:r>
            <a:r>
              <a:rPr lang="it-IT" dirty="0" err="1"/>
              <a:t>only</a:t>
            </a:r>
            <a:r>
              <a:rPr lang="it-IT" dirty="0"/>
              <a:t> (</a:t>
            </a:r>
            <a:r>
              <a:rPr lang="it-IT" dirty="0" err="1"/>
              <a:t>many</a:t>
            </a:r>
            <a:r>
              <a:rPr lang="it-IT" dirty="0"/>
              <a:t> to one)</a:t>
            </a:r>
            <a:endParaRPr lang="en-US" dirty="0"/>
          </a:p>
        </p:txBody>
      </p:sp>
    </p:spTree>
    <p:extLst>
      <p:ext uri="{BB962C8B-B14F-4D97-AF65-F5344CB8AC3E}">
        <p14:creationId xmlns:p14="http://schemas.microsoft.com/office/powerpoint/2010/main" val="3386974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4A7B-FC2E-AD4F-572F-8B879F59C7B9}"/>
              </a:ext>
            </a:extLst>
          </p:cNvPr>
          <p:cNvSpPr>
            <a:spLocks noGrp="1"/>
          </p:cNvSpPr>
          <p:nvPr>
            <p:ph type="title"/>
          </p:nvPr>
        </p:nvSpPr>
        <p:spPr/>
        <p:txBody>
          <a:bodyPr/>
          <a:lstStyle/>
          <a:p>
            <a:r>
              <a:rPr lang="it-IT" dirty="0"/>
              <a:t>02/01/2024</a:t>
            </a:r>
            <a:endParaRPr lang="en-US" dirty="0"/>
          </a:p>
        </p:txBody>
      </p:sp>
      <p:sp>
        <p:nvSpPr>
          <p:cNvPr id="3" name="Content Placeholder 2">
            <a:extLst>
              <a:ext uri="{FF2B5EF4-FFF2-40B4-BE49-F238E27FC236}">
                <a16:creationId xmlns:a16="http://schemas.microsoft.com/office/drawing/2014/main" id="{7B0F7223-14CC-A8C6-D340-1386BE3854B7}"/>
              </a:ext>
            </a:extLst>
          </p:cNvPr>
          <p:cNvSpPr>
            <a:spLocks noGrp="1"/>
          </p:cNvSpPr>
          <p:nvPr>
            <p:ph idx="1"/>
          </p:nvPr>
        </p:nvSpPr>
        <p:spPr/>
        <p:txBody>
          <a:bodyPr>
            <a:normAutofit fontScale="92500" lnSpcReduction="10000"/>
          </a:bodyPr>
          <a:lstStyle/>
          <a:p>
            <a:r>
              <a:rPr lang="it-IT" dirty="0"/>
              <a:t>Fix </a:t>
            </a:r>
            <a:r>
              <a:rPr lang="it-IT" dirty="0" err="1"/>
              <a:t>actor-critic</a:t>
            </a:r>
            <a:r>
              <a:rPr lang="it-IT" dirty="0"/>
              <a:t> and </a:t>
            </a:r>
            <a:r>
              <a:rPr lang="it-IT" dirty="0" err="1"/>
              <a:t>retrain</a:t>
            </a:r>
            <a:r>
              <a:rPr lang="it-IT" dirty="0"/>
              <a:t> </a:t>
            </a:r>
            <a:r>
              <a:rPr lang="it-IT" dirty="0" err="1"/>
              <a:t>params</a:t>
            </a:r>
            <a:r>
              <a:rPr lang="it-IT" dirty="0"/>
              <a:t> </a:t>
            </a:r>
            <a:r>
              <a:rPr lang="it-IT" dirty="0" err="1"/>
              <a:t>at</a:t>
            </a:r>
            <a:r>
              <a:rPr lang="it-IT" dirty="0"/>
              <a:t> </a:t>
            </a:r>
            <a:r>
              <a:rPr lang="it-IT" dirty="0" err="1"/>
              <a:t>every</a:t>
            </a:r>
            <a:r>
              <a:rPr lang="it-IT" dirty="0"/>
              <a:t> step t of </a:t>
            </a:r>
            <a:r>
              <a:rPr lang="it-IT" dirty="0" err="1"/>
              <a:t>traj</a:t>
            </a:r>
            <a:endParaRPr lang="it-IT" dirty="0"/>
          </a:p>
          <a:p>
            <a:r>
              <a:rPr lang="it-IT" dirty="0" err="1"/>
              <a:t>Simplification</a:t>
            </a:r>
            <a:r>
              <a:rPr lang="it-IT" dirty="0"/>
              <a:t> : </a:t>
            </a:r>
            <a:r>
              <a:rPr lang="it-IT" dirty="0" err="1"/>
              <a:t>Try</a:t>
            </a:r>
            <a:r>
              <a:rPr lang="it-IT" dirty="0"/>
              <a:t> </a:t>
            </a:r>
            <a:r>
              <a:rPr lang="it-IT" dirty="0" err="1"/>
              <a:t>only</a:t>
            </a:r>
            <a:r>
              <a:rPr lang="it-IT" dirty="0"/>
              <a:t> </a:t>
            </a:r>
            <a:r>
              <a:rPr lang="it-IT" dirty="0" err="1"/>
              <a:t>cot</a:t>
            </a:r>
            <a:r>
              <a:rPr lang="it-IT" dirty="0"/>
              <a:t> temperature, </a:t>
            </a:r>
            <a:r>
              <a:rPr lang="it-IT" dirty="0" err="1"/>
              <a:t>not</a:t>
            </a:r>
            <a:r>
              <a:rPr lang="it-IT" dirty="0"/>
              <a:t> </a:t>
            </a:r>
            <a:r>
              <a:rPr lang="it-IT" dirty="0" err="1"/>
              <a:t>all</a:t>
            </a:r>
            <a:r>
              <a:rPr lang="it-IT" dirty="0"/>
              <a:t> 9</a:t>
            </a:r>
          </a:p>
          <a:p>
            <a:r>
              <a:rPr lang="it-IT" dirty="0"/>
              <a:t>Reading papers for HVAC, multi-</a:t>
            </a:r>
            <a:r>
              <a:rPr lang="it-IT" dirty="0" err="1"/>
              <a:t>objective</a:t>
            </a:r>
            <a:r>
              <a:rPr lang="it-IT" dirty="0"/>
              <a:t> </a:t>
            </a:r>
            <a:r>
              <a:rPr lang="it-IT" dirty="0" err="1"/>
              <a:t>optimization</a:t>
            </a:r>
            <a:endParaRPr lang="it-IT" dirty="0"/>
          </a:p>
          <a:p>
            <a:r>
              <a:rPr lang="it-IT" dirty="0" err="1"/>
              <a:t>Try</a:t>
            </a:r>
            <a:r>
              <a:rPr lang="it-IT" dirty="0"/>
              <a:t> to model </a:t>
            </a:r>
            <a:r>
              <a:rPr lang="it-IT" dirty="0" err="1"/>
              <a:t>as</a:t>
            </a:r>
            <a:r>
              <a:rPr lang="it-IT" dirty="0"/>
              <a:t> </a:t>
            </a:r>
            <a:r>
              <a:rPr lang="it-IT" dirty="0" err="1"/>
              <a:t>continuing</a:t>
            </a:r>
            <a:r>
              <a:rPr lang="it-IT" dirty="0"/>
              <a:t> task with </a:t>
            </a:r>
            <a:r>
              <a:rPr lang="it-IT" dirty="0" err="1"/>
              <a:t>average</a:t>
            </a:r>
            <a:r>
              <a:rPr lang="it-IT" dirty="0"/>
              <a:t> </a:t>
            </a:r>
            <a:r>
              <a:rPr lang="it-IT" dirty="0" err="1"/>
              <a:t>reward</a:t>
            </a:r>
            <a:r>
              <a:rPr lang="it-IT" dirty="0"/>
              <a:t> (</a:t>
            </a:r>
            <a:r>
              <a:rPr lang="en-US" dirty="0"/>
              <a:t>Data-driven control of micro-climate in buildings_ An event-triggered reinforcement learning approach</a:t>
            </a:r>
            <a:r>
              <a:rPr lang="it-IT" dirty="0"/>
              <a:t>)? </a:t>
            </a:r>
            <a:r>
              <a:rPr lang="it-IT" dirty="0" err="1"/>
              <a:t>Maybe</a:t>
            </a:r>
            <a:r>
              <a:rPr lang="it-IT" dirty="0"/>
              <a:t> </a:t>
            </a:r>
            <a:r>
              <a:rPr lang="it-IT" dirty="0" err="1"/>
              <a:t>too</a:t>
            </a:r>
            <a:r>
              <a:rPr lang="it-IT" dirty="0"/>
              <a:t> </a:t>
            </a:r>
            <a:r>
              <a:rPr lang="it-IT" dirty="0" err="1"/>
              <a:t>complex</a:t>
            </a:r>
            <a:endParaRPr lang="it-IT" dirty="0"/>
          </a:p>
          <a:p>
            <a:r>
              <a:rPr lang="it-IT" dirty="0" err="1"/>
              <a:t>Try</a:t>
            </a:r>
            <a:r>
              <a:rPr lang="it-IT" dirty="0"/>
              <a:t> </a:t>
            </a:r>
            <a:r>
              <a:rPr lang="it-IT" dirty="0" err="1"/>
              <a:t>reward</a:t>
            </a:r>
            <a:r>
              <a:rPr lang="it-IT" dirty="0"/>
              <a:t> </a:t>
            </a:r>
            <a:r>
              <a:rPr lang="it-IT" dirty="0" err="1"/>
              <a:t>function</a:t>
            </a:r>
            <a:r>
              <a:rPr lang="it-IT" dirty="0"/>
              <a:t> </a:t>
            </a:r>
            <a:r>
              <a:rPr lang="it-IT" dirty="0" err="1"/>
              <a:t>as</a:t>
            </a:r>
            <a:r>
              <a:rPr lang="it-IT" dirty="0"/>
              <a:t> </a:t>
            </a:r>
          </a:p>
          <a:p>
            <a:r>
              <a:rPr lang="en-US" dirty="0"/>
              <a:t>Efficient learning over large time horizons in complex environments requires hierarchical reasoning. Temporally extended actions is one such abstraction. MDPs in their conventional form do no involve actions that are temporally extended. Try SMDP?</a:t>
            </a:r>
          </a:p>
        </p:txBody>
      </p:sp>
      <p:pic>
        <p:nvPicPr>
          <p:cNvPr id="5" name="Picture 4">
            <a:extLst>
              <a:ext uri="{FF2B5EF4-FFF2-40B4-BE49-F238E27FC236}">
                <a16:creationId xmlns:a16="http://schemas.microsoft.com/office/drawing/2014/main" id="{3A19B955-8C04-D52E-3E12-51DE9A8EAD94}"/>
              </a:ext>
            </a:extLst>
          </p:cNvPr>
          <p:cNvPicPr>
            <a:picLocks noChangeAspect="1"/>
          </p:cNvPicPr>
          <p:nvPr/>
        </p:nvPicPr>
        <p:blipFill>
          <a:blip r:embed="rId2"/>
          <a:stretch>
            <a:fillRect/>
          </a:stretch>
        </p:blipFill>
        <p:spPr>
          <a:xfrm>
            <a:off x="4376738" y="4186138"/>
            <a:ext cx="3157537" cy="497085"/>
          </a:xfrm>
          <a:prstGeom prst="rect">
            <a:avLst/>
          </a:prstGeom>
        </p:spPr>
      </p:pic>
    </p:spTree>
    <p:extLst>
      <p:ext uri="{BB962C8B-B14F-4D97-AF65-F5344CB8AC3E}">
        <p14:creationId xmlns:p14="http://schemas.microsoft.com/office/powerpoint/2010/main" val="2818462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74F5-6373-D473-B814-D186D23CBC71}"/>
              </a:ext>
            </a:extLst>
          </p:cNvPr>
          <p:cNvSpPr>
            <a:spLocks noGrp="1"/>
          </p:cNvSpPr>
          <p:nvPr>
            <p:ph type="title"/>
          </p:nvPr>
        </p:nvSpPr>
        <p:spPr/>
        <p:txBody>
          <a:bodyPr/>
          <a:lstStyle/>
          <a:p>
            <a:r>
              <a:rPr lang="it-IT" dirty="0"/>
              <a:t>03/01/2023 </a:t>
            </a:r>
            <a:r>
              <a:rPr lang="it-IT" dirty="0" err="1"/>
              <a:t>Past</a:t>
            </a:r>
            <a:r>
              <a:rPr lang="it-IT" dirty="0"/>
              <a:t> </a:t>
            </a:r>
            <a:r>
              <a:rPr lang="it-IT" dirty="0" err="1"/>
              <a:t>Todos</a:t>
            </a:r>
            <a:r>
              <a:rPr lang="it-IT" dirty="0"/>
              <a:t> </a:t>
            </a:r>
            <a:r>
              <a:rPr lang="it-IT" dirty="0" err="1"/>
              <a:t>collected</a:t>
            </a:r>
            <a:endParaRPr lang="en-US" dirty="0"/>
          </a:p>
        </p:txBody>
      </p:sp>
      <p:sp>
        <p:nvSpPr>
          <p:cNvPr id="3" name="Content Placeholder 2">
            <a:extLst>
              <a:ext uri="{FF2B5EF4-FFF2-40B4-BE49-F238E27FC236}">
                <a16:creationId xmlns:a16="http://schemas.microsoft.com/office/drawing/2014/main" id="{1A9ED2EE-E618-FE1E-AE5C-478EF355576D}"/>
              </a:ext>
            </a:extLst>
          </p:cNvPr>
          <p:cNvSpPr>
            <a:spLocks noGrp="1"/>
          </p:cNvSpPr>
          <p:nvPr>
            <p:ph idx="1"/>
          </p:nvPr>
        </p:nvSpPr>
        <p:spPr>
          <a:xfrm>
            <a:off x="838200" y="1466850"/>
            <a:ext cx="10515600" cy="5105399"/>
          </a:xfrm>
        </p:spPr>
        <p:txBody>
          <a:bodyPr>
            <a:normAutofit fontScale="70000" lnSpcReduction="20000"/>
          </a:bodyPr>
          <a:lstStyle/>
          <a:p>
            <a:r>
              <a:rPr lang="it-IT" strike="sngStrike" dirty="0" err="1"/>
              <a:t>Simplification</a:t>
            </a:r>
            <a:r>
              <a:rPr lang="it-IT" strike="sngStrike" dirty="0"/>
              <a:t> : </a:t>
            </a:r>
            <a:r>
              <a:rPr lang="it-IT" strike="sngStrike" dirty="0" err="1"/>
              <a:t>Try</a:t>
            </a:r>
            <a:r>
              <a:rPr lang="it-IT" strike="sngStrike" dirty="0"/>
              <a:t> </a:t>
            </a:r>
            <a:r>
              <a:rPr lang="it-IT" strike="sngStrike" dirty="0" err="1"/>
              <a:t>only</a:t>
            </a:r>
            <a:r>
              <a:rPr lang="it-IT" strike="sngStrike" dirty="0"/>
              <a:t> </a:t>
            </a:r>
            <a:r>
              <a:rPr lang="it-IT" strike="sngStrike" dirty="0" err="1"/>
              <a:t>cot</a:t>
            </a:r>
            <a:r>
              <a:rPr lang="it-IT" strike="sngStrike" dirty="0"/>
              <a:t> temperature, </a:t>
            </a:r>
            <a:r>
              <a:rPr lang="it-IT" strike="sngStrike" dirty="0" err="1"/>
              <a:t>not</a:t>
            </a:r>
            <a:r>
              <a:rPr lang="it-IT" strike="sngStrike" dirty="0"/>
              <a:t> </a:t>
            </a:r>
            <a:r>
              <a:rPr lang="it-IT" strike="sngStrike" dirty="0" err="1"/>
              <a:t>all</a:t>
            </a:r>
            <a:r>
              <a:rPr lang="it-IT" strike="sngStrike" dirty="0"/>
              <a:t> 9</a:t>
            </a:r>
          </a:p>
          <a:p>
            <a:r>
              <a:rPr lang="it-IT" strike="sngStrike" dirty="0"/>
              <a:t>Check </a:t>
            </a:r>
            <a:r>
              <a:rPr lang="it-IT" strike="sngStrike" dirty="0" err="1"/>
              <a:t>loss</a:t>
            </a:r>
            <a:r>
              <a:rPr lang="it-IT" strike="sngStrike" dirty="0"/>
              <a:t> </a:t>
            </a:r>
            <a:r>
              <a:rPr lang="it-IT" strike="sngStrike" dirty="0" err="1"/>
              <a:t>implementation</a:t>
            </a:r>
            <a:r>
              <a:rPr lang="it-IT" strike="sngStrike" dirty="0"/>
              <a:t> </a:t>
            </a:r>
            <a:r>
              <a:rPr lang="it-IT" strike="sngStrike" dirty="0" err="1"/>
              <a:t>correctness</a:t>
            </a:r>
            <a:r>
              <a:rPr lang="it-IT" strike="sngStrike" dirty="0"/>
              <a:t> </a:t>
            </a:r>
            <a:r>
              <a:rPr lang="it-IT" strike="sngStrike" dirty="0" err="1"/>
              <a:t>corrected</a:t>
            </a:r>
            <a:r>
              <a:rPr lang="it-IT" strike="sngStrike" dirty="0"/>
              <a:t> ,</a:t>
            </a:r>
            <a:r>
              <a:rPr lang="it-IT" dirty="0"/>
              <a:t> 04/12 </a:t>
            </a:r>
            <a:r>
              <a:rPr lang="it-IT" dirty="0" err="1"/>
              <a:t>fixed</a:t>
            </a:r>
            <a:r>
              <a:rPr lang="it-IT" dirty="0"/>
              <a:t> to </a:t>
            </a:r>
            <a:r>
              <a:rPr lang="it-IT" dirty="0" err="1"/>
              <a:t>reinforce</a:t>
            </a:r>
            <a:r>
              <a:rPr lang="it-IT" dirty="0"/>
              <a:t> with baseline, </a:t>
            </a:r>
            <a:r>
              <a:rPr lang="it-IT" dirty="0" err="1"/>
              <a:t>critic</a:t>
            </a:r>
            <a:r>
              <a:rPr lang="it-IT" dirty="0"/>
              <a:t> </a:t>
            </a:r>
            <a:r>
              <a:rPr lang="it-IT" dirty="0" err="1"/>
              <a:t>is</a:t>
            </a:r>
            <a:r>
              <a:rPr lang="it-IT" dirty="0"/>
              <a:t> </a:t>
            </a:r>
            <a:r>
              <a:rPr lang="it-IT" dirty="0" err="1"/>
              <a:t>only</a:t>
            </a:r>
            <a:r>
              <a:rPr lang="it-IT" dirty="0"/>
              <a:t> </a:t>
            </a:r>
            <a:r>
              <a:rPr lang="it-IT" dirty="0" err="1"/>
              <a:t>updating</a:t>
            </a:r>
            <a:r>
              <a:rPr lang="it-IT" dirty="0"/>
              <a:t> </a:t>
            </a:r>
            <a:r>
              <a:rPr lang="it-IT" dirty="0" err="1"/>
              <a:t>at</a:t>
            </a:r>
            <a:r>
              <a:rPr lang="it-IT" dirty="0"/>
              <a:t> </a:t>
            </a:r>
            <a:r>
              <a:rPr lang="it-IT" dirty="0" err="1"/>
              <a:t>each</a:t>
            </a:r>
            <a:r>
              <a:rPr lang="it-IT" dirty="0"/>
              <a:t> </a:t>
            </a:r>
            <a:r>
              <a:rPr lang="it-IT" dirty="0" err="1"/>
              <a:t>trajectory</a:t>
            </a:r>
            <a:r>
              <a:rPr lang="it-IT" dirty="0"/>
              <a:t> step, </a:t>
            </a:r>
            <a:r>
              <a:rPr lang="it-IT" dirty="0" err="1"/>
              <a:t>it</a:t>
            </a:r>
            <a:r>
              <a:rPr lang="it-IT" dirty="0"/>
              <a:t> </a:t>
            </a:r>
            <a:r>
              <a:rPr lang="it-IT" dirty="0" err="1"/>
              <a:t>is</a:t>
            </a:r>
            <a:r>
              <a:rPr lang="it-IT" dirty="0"/>
              <a:t> </a:t>
            </a:r>
            <a:r>
              <a:rPr lang="it-IT" dirty="0" err="1"/>
              <a:t>still</a:t>
            </a:r>
            <a:r>
              <a:rPr lang="it-IT" dirty="0"/>
              <a:t> </a:t>
            </a:r>
            <a:r>
              <a:rPr lang="it-IT" dirty="0" err="1"/>
              <a:t>not</a:t>
            </a:r>
            <a:r>
              <a:rPr lang="it-IT" dirty="0"/>
              <a:t> </a:t>
            </a:r>
            <a:r>
              <a:rPr lang="it-IT" dirty="0" err="1"/>
              <a:t>implemented</a:t>
            </a:r>
            <a:endParaRPr lang="it-IT" strike="sngStrike" dirty="0"/>
          </a:p>
          <a:p>
            <a:r>
              <a:rPr lang="it-IT" dirty="0"/>
              <a:t>Fix </a:t>
            </a:r>
            <a:r>
              <a:rPr lang="it-IT" dirty="0" err="1"/>
              <a:t>actor-critic</a:t>
            </a:r>
            <a:r>
              <a:rPr lang="it-IT" dirty="0"/>
              <a:t> and </a:t>
            </a:r>
            <a:r>
              <a:rPr lang="it-IT" dirty="0" err="1"/>
              <a:t>retrain</a:t>
            </a:r>
            <a:r>
              <a:rPr lang="it-IT" dirty="0"/>
              <a:t> </a:t>
            </a:r>
            <a:r>
              <a:rPr lang="it-IT" dirty="0" err="1"/>
              <a:t>params</a:t>
            </a:r>
            <a:r>
              <a:rPr lang="it-IT" dirty="0"/>
              <a:t> </a:t>
            </a:r>
            <a:r>
              <a:rPr lang="it-IT" dirty="0" err="1"/>
              <a:t>at</a:t>
            </a:r>
            <a:r>
              <a:rPr lang="it-IT" dirty="0"/>
              <a:t> </a:t>
            </a:r>
            <a:r>
              <a:rPr lang="it-IT" dirty="0" err="1"/>
              <a:t>every</a:t>
            </a:r>
            <a:r>
              <a:rPr lang="it-IT" dirty="0"/>
              <a:t> step t of </a:t>
            </a:r>
            <a:r>
              <a:rPr lang="it-IT" dirty="0" err="1"/>
              <a:t>traj</a:t>
            </a:r>
            <a:endParaRPr lang="it-IT" dirty="0"/>
          </a:p>
          <a:p>
            <a:r>
              <a:rPr lang="it-IT" strike="sngStrike" dirty="0" err="1"/>
              <a:t>Try</a:t>
            </a:r>
            <a:r>
              <a:rPr lang="it-IT" strike="sngStrike" dirty="0"/>
              <a:t> </a:t>
            </a:r>
            <a:r>
              <a:rPr lang="it-IT" strike="sngStrike" dirty="0" err="1"/>
              <a:t>reward</a:t>
            </a:r>
            <a:r>
              <a:rPr lang="it-IT" strike="sngStrike" dirty="0"/>
              <a:t> </a:t>
            </a:r>
            <a:r>
              <a:rPr lang="it-IT" strike="sngStrike" dirty="0" err="1"/>
              <a:t>function</a:t>
            </a:r>
            <a:r>
              <a:rPr lang="it-IT" strike="sngStrike" dirty="0"/>
              <a:t> </a:t>
            </a:r>
            <a:r>
              <a:rPr lang="it-IT" strike="sngStrike" dirty="0" err="1"/>
              <a:t>tweaks</a:t>
            </a:r>
            <a:r>
              <a:rPr lang="it-IT" strike="sngStrike" dirty="0"/>
              <a:t> </a:t>
            </a:r>
            <a:r>
              <a:rPr lang="it-IT" dirty="0"/>
              <a:t>and </a:t>
            </a:r>
            <a:r>
              <a:rPr lang="it-IT" dirty="0" err="1"/>
              <a:t>as</a:t>
            </a:r>
            <a:r>
              <a:rPr lang="it-IT" dirty="0"/>
              <a:t> </a:t>
            </a:r>
          </a:p>
          <a:p>
            <a:r>
              <a:rPr lang="it-IT" dirty="0"/>
              <a:t>Check </a:t>
            </a:r>
            <a:r>
              <a:rPr lang="it-IT" dirty="0" err="1"/>
              <a:t>sysmodel</a:t>
            </a:r>
            <a:r>
              <a:rPr lang="it-IT" dirty="0"/>
              <a:t> for some sample </a:t>
            </a:r>
            <a:r>
              <a:rPr lang="it-IT" dirty="0" err="1"/>
              <a:t>action_taken</a:t>
            </a:r>
            <a:r>
              <a:rPr lang="it-IT" dirty="0"/>
              <a:t> </a:t>
            </a:r>
            <a:r>
              <a:rPr lang="it-IT" dirty="0" err="1"/>
              <a:t>sequences</a:t>
            </a:r>
            <a:endParaRPr lang="it-IT" dirty="0"/>
          </a:p>
          <a:p>
            <a:r>
              <a:rPr lang="it-IT" dirty="0"/>
              <a:t>Check from RL-LSTM </a:t>
            </a:r>
            <a:r>
              <a:rPr lang="it-IT" dirty="0" err="1"/>
              <a:t>eligibility</a:t>
            </a:r>
            <a:r>
              <a:rPr lang="it-IT" dirty="0"/>
              <a:t> </a:t>
            </a:r>
            <a:r>
              <a:rPr lang="it-IT" dirty="0" err="1"/>
              <a:t>traces</a:t>
            </a:r>
            <a:endParaRPr lang="it-IT" dirty="0"/>
          </a:p>
          <a:p>
            <a:r>
              <a:rPr lang="it-IT" strike="sngStrike" dirty="0" err="1"/>
              <a:t>Changed</a:t>
            </a:r>
            <a:r>
              <a:rPr lang="it-IT" strike="sngStrike" dirty="0"/>
              <a:t> </a:t>
            </a:r>
            <a:r>
              <a:rPr lang="it-IT" strike="sngStrike" dirty="0" err="1"/>
              <a:t>Critic</a:t>
            </a:r>
            <a:r>
              <a:rPr lang="it-IT" strike="sngStrike" dirty="0"/>
              <a:t> to MLP, input </a:t>
            </a:r>
            <a:r>
              <a:rPr lang="it-IT" strike="sngStrike" dirty="0" err="1"/>
              <a:t>mean</a:t>
            </a:r>
            <a:r>
              <a:rPr lang="it-IT" strike="sngStrike" dirty="0"/>
              <a:t> features from </a:t>
            </a:r>
            <a:r>
              <a:rPr lang="it-IT" strike="sngStrike" dirty="0" err="1"/>
              <a:t>past</a:t>
            </a:r>
            <a:r>
              <a:rPr lang="it-IT" strike="sngStrike" dirty="0"/>
              <a:t> </a:t>
            </a:r>
            <a:r>
              <a:rPr lang="it-IT" strike="sngStrike" dirty="0" err="1"/>
              <a:t>states</a:t>
            </a:r>
            <a:endParaRPr lang="it-IT" strike="sngStrike" dirty="0"/>
          </a:p>
          <a:p>
            <a:endParaRPr lang="it-IT" dirty="0"/>
          </a:p>
          <a:p>
            <a:pPr marL="0" indent="0">
              <a:buNone/>
            </a:pPr>
            <a:r>
              <a:rPr lang="it-IT" dirty="0"/>
              <a:t>Next days:</a:t>
            </a:r>
          </a:p>
          <a:p>
            <a:r>
              <a:rPr lang="it-IT" dirty="0" err="1"/>
              <a:t>Pre-train</a:t>
            </a:r>
            <a:r>
              <a:rPr lang="it-IT" dirty="0"/>
              <a:t> policy with </a:t>
            </a:r>
            <a:r>
              <a:rPr lang="it-IT" dirty="0" err="1"/>
              <a:t>suboptimal</a:t>
            </a:r>
            <a:r>
              <a:rPr lang="it-IT" dirty="0"/>
              <a:t> </a:t>
            </a:r>
            <a:r>
              <a:rPr lang="it-IT" dirty="0" err="1"/>
              <a:t>trajectories</a:t>
            </a:r>
            <a:r>
              <a:rPr lang="it-IT" dirty="0"/>
              <a:t>? No, </a:t>
            </a:r>
            <a:r>
              <a:rPr lang="it-IT" dirty="0" err="1"/>
              <a:t>bc</a:t>
            </a:r>
            <a:r>
              <a:rPr lang="it-IT" dirty="0"/>
              <a:t> </a:t>
            </a:r>
            <a:r>
              <a:rPr lang="it-IT" dirty="0" err="1"/>
              <a:t>our</a:t>
            </a:r>
            <a:r>
              <a:rPr lang="it-IT" dirty="0"/>
              <a:t> </a:t>
            </a:r>
            <a:r>
              <a:rPr lang="it-IT" dirty="0" err="1"/>
              <a:t>suboptimal</a:t>
            </a:r>
            <a:r>
              <a:rPr lang="it-IT" dirty="0"/>
              <a:t> are random, </a:t>
            </a:r>
            <a:r>
              <a:rPr lang="it-IT" dirty="0" err="1"/>
              <a:t>maybe</a:t>
            </a:r>
            <a:r>
              <a:rPr lang="it-IT" dirty="0"/>
              <a:t> </a:t>
            </a:r>
            <a:r>
              <a:rPr lang="it-IT" dirty="0" err="1"/>
              <a:t>choosing</a:t>
            </a:r>
            <a:r>
              <a:rPr lang="it-IT" dirty="0"/>
              <a:t> good </a:t>
            </a:r>
            <a:r>
              <a:rPr lang="it-IT" dirty="0" err="1"/>
              <a:t>ones</a:t>
            </a:r>
            <a:r>
              <a:rPr lang="it-IT" dirty="0"/>
              <a:t>..</a:t>
            </a:r>
            <a:r>
              <a:rPr lang="it-IT" dirty="0" err="1"/>
              <a:t>maybe</a:t>
            </a:r>
            <a:r>
              <a:rPr lang="it-IT" dirty="0"/>
              <a:t> </a:t>
            </a:r>
            <a:r>
              <a:rPr lang="it-IT" dirty="0" err="1"/>
              <a:t>try</a:t>
            </a:r>
            <a:r>
              <a:rPr lang="it-IT" dirty="0"/>
              <a:t> MCAC https://drive.google.com/file/d/18kd9IvrNLeko6vYRPr2YFZMfOZGRM44g/view</a:t>
            </a:r>
          </a:p>
          <a:p>
            <a:r>
              <a:rPr lang="it-IT" dirty="0" err="1"/>
              <a:t>Since</a:t>
            </a:r>
            <a:r>
              <a:rPr lang="it-IT" dirty="0"/>
              <a:t> </a:t>
            </a:r>
            <a:r>
              <a:rPr lang="it-IT" dirty="0" err="1"/>
              <a:t>environment</a:t>
            </a:r>
            <a:r>
              <a:rPr lang="it-IT" dirty="0"/>
              <a:t> </a:t>
            </a:r>
            <a:r>
              <a:rPr lang="it-IT" dirty="0" err="1"/>
              <a:t>is</a:t>
            </a:r>
            <a:r>
              <a:rPr lang="it-IT" dirty="0"/>
              <a:t> </a:t>
            </a:r>
            <a:r>
              <a:rPr lang="it-IT" dirty="0" err="1"/>
              <a:t>present</a:t>
            </a:r>
            <a:r>
              <a:rPr lang="it-IT" dirty="0"/>
              <a:t> (</a:t>
            </a:r>
            <a:r>
              <a:rPr lang="it-IT" dirty="0" err="1"/>
              <a:t>not</a:t>
            </a:r>
            <a:r>
              <a:rPr lang="it-IT" dirty="0"/>
              <a:t> so accurate </a:t>
            </a:r>
            <a:r>
              <a:rPr lang="it-IT" dirty="0" err="1"/>
              <a:t>but</a:t>
            </a:r>
            <a:r>
              <a:rPr lang="it-IT" dirty="0"/>
              <a:t> ok), </a:t>
            </a:r>
            <a:r>
              <a:rPr lang="it-IT" dirty="0" err="1"/>
              <a:t>also</a:t>
            </a:r>
            <a:r>
              <a:rPr lang="it-IT" dirty="0"/>
              <a:t> the Transformer, </a:t>
            </a:r>
            <a:r>
              <a:rPr lang="it-IT" dirty="0" err="1"/>
              <a:t>stitching</a:t>
            </a:r>
            <a:r>
              <a:rPr lang="it-IT" dirty="0"/>
              <a:t> can be </a:t>
            </a:r>
            <a:r>
              <a:rPr lang="it-IT" dirty="0" err="1"/>
              <a:t>considered</a:t>
            </a:r>
            <a:r>
              <a:rPr lang="it-IT" dirty="0"/>
              <a:t> </a:t>
            </a:r>
            <a:r>
              <a:rPr lang="it-IT" dirty="0" err="1"/>
              <a:t>still</a:t>
            </a:r>
            <a:endParaRPr lang="it-IT" dirty="0"/>
          </a:p>
          <a:p>
            <a:r>
              <a:rPr lang="it-IT" dirty="0"/>
              <a:t>Do Celani paper </a:t>
            </a:r>
            <a:r>
              <a:rPr lang="en-US" dirty="0">
                <a:hlinkClick r:id="rId2"/>
              </a:rPr>
              <a:t>2310.05808.pdf (arxiv.org)</a:t>
            </a:r>
            <a:endParaRPr lang="en-US" dirty="0"/>
          </a:p>
          <a:p>
            <a:endParaRPr lang="it-IT" dirty="0"/>
          </a:p>
          <a:p>
            <a:endParaRPr lang="it-IT" dirty="0"/>
          </a:p>
          <a:p>
            <a:endParaRPr lang="it-IT" dirty="0"/>
          </a:p>
          <a:p>
            <a:endParaRPr lang="it-IT" dirty="0"/>
          </a:p>
          <a:p>
            <a:endParaRPr lang="en-US" dirty="0"/>
          </a:p>
        </p:txBody>
      </p:sp>
      <p:pic>
        <p:nvPicPr>
          <p:cNvPr id="4" name="Picture 3">
            <a:extLst>
              <a:ext uri="{FF2B5EF4-FFF2-40B4-BE49-F238E27FC236}">
                <a16:creationId xmlns:a16="http://schemas.microsoft.com/office/drawing/2014/main" id="{6ED49CDE-38A8-E763-B4D4-664A0A9FCCA8}"/>
              </a:ext>
            </a:extLst>
          </p:cNvPr>
          <p:cNvPicPr>
            <a:picLocks noChangeAspect="1"/>
          </p:cNvPicPr>
          <p:nvPr/>
        </p:nvPicPr>
        <p:blipFill>
          <a:blip r:embed="rId3"/>
          <a:stretch>
            <a:fillRect/>
          </a:stretch>
        </p:blipFill>
        <p:spPr>
          <a:xfrm>
            <a:off x="4774407" y="2605435"/>
            <a:ext cx="2375402" cy="373955"/>
          </a:xfrm>
          <a:prstGeom prst="rect">
            <a:avLst/>
          </a:prstGeom>
        </p:spPr>
      </p:pic>
    </p:spTree>
    <p:extLst>
      <p:ext uri="{BB962C8B-B14F-4D97-AF65-F5344CB8AC3E}">
        <p14:creationId xmlns:p14="http://schemas.microsoft.com/office/powerpoint/2010/main" val="1165853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E687-A6F3-D343-F0D9-17EA460152D4}"/>
              </a:ext>
            </a:extLst>
          </p:cNvPr>
          <p:cNvSpPr>
            <a:spLocks noGrp="1"/>
          </p:cNvSpPr>
          <p:nvPr>
            <p:ph type="title"/>
          </p:nvPr>
        </p:nvSpPr>
        <p:spPr/>
        <p:txBody>
          <a:bodyPr/>
          <a:lstStyle/>
          <a:p>
            <a:r>
              <a:rPr lang="it-IT" dirty="0"/>
              <a:t>05/01/2024</a:t>
            </a:r>
            <a:endParaRPr lang="en-US" dirty="0"/>
          </a:p>
        </p:txBody>
      </p:sp>
      <p:sp>
        <p:nvSpPr>
          <p:cNvPr id="3" name="Content Placeholder 2">
            <a:extLst>
              <a:ext uri="{FF2B5EF4-FFF2-40B4-BE49-F238E27FC236}">
                <a16:creationId xmlns:a16="http://schemas.microsoft.com/office/drawing/2014/main" id="{34DE388D-C93F-E148-D95B-54C5764FAF31}"/>
              </a:ext>
            </a:extLst>
          </p:cNvPr>
          <p:cNvSpPr>
            <a:spLocks noGrp="1"/>
          </p:cNvSpPr>
          <p:nvPr>
            <p:ph idx="1"/>
          </p:nvPr>
        </p:nvSpPr>
        <p:spPr/>
        <p:txBody>
          <a:bodyPr>
            <a:normAutofit fontScale="62500" lnSpcReduction="20000"/>
          </a:bodyPr>
          <a:lstStyle/>
          <a:p>
            <a:r>
              <a:rPr lang="it-IT" strike="sngStrike" dirty="0"/>
              <a:t>04/12 </a:t>
            </a:r>
            <a:r>
              <a:rPr lang="it-IT" strike="sngStrike" dirty="0" err="1"/>
              <a:t>fixed</a:t>
            </a:r>
            <a:r>
              <a:rPr lang="it-IT" strike="sngStrike" dirty="0"/>
              <a:t> to </a:t>
            </a:r>
            <a:r>
              <a:rPr lang="it-IT" strike="sngStrike" dirty="0" err="1"/>
              <a:t>reinforce</a:t>
            </a:r>
            <a:r>
              <a:rPr lang="it-IT" strike="sngStrike" dirty="0"/>
              <a:t> with baseline, </a:t>
            </a:r>
            <a:r>
              <a:rPr lang="it-IT" strike="sngStrike" dirty="0" err="1"/>
              <a:t>critic</a:t>
            </a:r>
            <a:r>
              <a:rPr lang="it-IT" strike="sngStrike" dirty="0"/>
              <a:t> </a:t>
            </a:r>
            <a:r>
              <a:rPr lang="it-IT" strike="sngStrike" dirty="0" err="1"/>
              <a:t>is</a:t>
            </a:r>
            <a:r>
              <a:rPr lang="it-IT" strike="sngStrike" dirty="0"/>
              <a:t> </a:t>
            </a:r>
            <a:r>
              <a:rPr lang="it-IT" strike="sngStrike" dirty="0" err="1"/>
              <a:t>only</a:t>
            </a:r>
            <a:r>
              <a:rPr lang="it-IT" strike="sngStrike" dirty="0"/>
              <a:t> </a:t>
            </a:r>
            <a:r>
              <a:rPr lang="it-IT" strike="sngStrike" dirty="0" err="1"/>
              <a:t>updating</a:t>
            </a:r>
            <a:r>
              <a:rPr lang="it-IT" strike="sngStrike" dirty="0"/>
              <a:t> </a:t>
            </a:r>
            <a:r>
              <a:rPr lang="it-IT" strike="sngStrike" dirty="0" err="1"/>
              <a:t>at</a:t>
            </a:r>
            <a:r>
              <a:rPr lang="it-IT" strike="sngStrike" dirty="0"/>
              <a:t> </a:t>
            </a:r>
            <a:r>
              <a:rPr lang="it-IT" strike="sngStrike" dirty="0" err="1"/>
              <a:t>each</a:t>
            </a:r>
            <a:r>
              <a:rPr lang="it-IT" strike="sngStrike" dirty="0"/>
              <a:t> </a:t>
            </a:r>
            <a:r>
              <a:rPr lang="it-IT" strike="sngStrike" dirty="0" err="1"/>
              <a:t>trajectory</a:t>
            </a:r>
            <a:r>
              <a:rPr lang="it-IT" strike="sngStrike" dirty="0"/>
              <a:t> step, </a:t>
            </a:r>
            <a:r>
              <a:rPr lang="it-IT" strike="sngStrike" dirty="0" err="1"/>
              <a:t>it</a:t>
            </a:r>
            <a:r>
              <a:rPr lang="it-IT" strike="sngStrike" dirty="0"/>
              <a:t> </a:t>
            </a:r>
            <a:r>
              <a:rPr lang="it-IT" strike="sngStrike" dirty="0" err="1"/>
              <a:t>is</a:t>
            </a:r>
            <a:r>
              <a:rPr lang="it-IT" strike="sngStrike" dirty="0"/>
              <a:t> </a:t>
            </a:r>
            <a:r>
              <a:rPr lang="it-IT" strike="sngStrike" dirty="0" err="1"/>
              <a:t>still</a:t>
            </a:r>
            <a:r>
              <a:rPr lang="it-IT" strike="sngStrike" dirty="0"/>
              <a:t> </a:t>
            </a:r>
            <a:r>
              <a:rPr lang="it-IT" strike="sngStrike" dirty="0" err="1"/>
              <a:t>not</a:t>
            </a:r>
            <a:r>
              <a:rPr lang="it-IT" strike="sngStrike" dirty="0"/>
              <a:t> </a:t>
            </a:r>
            <a:r>
              <a:rPr lang="it-IT" strike="sngStrike" dirty="0" err="1"/>
              <a:t>implemented</a:t>
            </a:r>
            <a:r>
              <a:rPr lang="it-IT" strike="sngStrike" dirty="0"/>
              <a:t>, 05/12 </a:t>
            </a:r>
            <a:r>
              <a:rPr lang="it-IT" strike="sngStrike" dirty="0" err="1"/>
              <a:t>changed</a:t>
            </a:r>
            <a:r>
              <a:rPr lang="it-IT" strike="sngStrike" dirty="0"/>
              <a:t> to REINFORCE </a:t>
            </a:r>
            <a:r>
              <a:rPr lang="it-IT" strike="sngStrike" dirty="0" err="1"/>
              <a:t>Wwith</a:t>
            </a:r>
            <a:r>
              <a:rPr lang="it-IT" strike="sngStrike" dirty="0"/>
              <a:t> baseline, </a:t>
            </a:r>
            <a:r>
              <a:rPr lang="it-IT" strike="sngStrike" dirty="0" err="1"/>
              <a:t>where</a:t>
            </a:r>
            <a:r>
              <a:rPr lang="it-IT" strike="sngStrike" dirty="0"/>
              <a:t> b </a:t>
            </a:r>
            <a:r>
              <a:rPr lang="it-IT" strike="sngStrike" dirty="0" err="1"/>
              <a:t>is</a:t>
            </a:r>
            <a:r>
              <a:rPr lang="it-IT" strike="sngStrike" dirty="0"/>
              <a:t> just the </a:t>
            </a:r>
            <a:r>
              <a:rPr lang="it-IT" strike="sngStrike" dirty="0" err="1"/>
              <a:t>mean</a:t>
            </a:r>
            <a:r>
              <a:rPr lang="it-IT" strike="sngStrike" dirty="0"/>
              <a:t> of the </a:t>
            </a:r>
            <a:r>
              <a:rPr lang="it-IT" strike="sngStrike" dirty="0" err="1"/>
              <a:t>rewards</a:t>
            </a:r>
            <a:r>
              <a:rPr lang="it-IT" strike="sngStrike" dirty="0"/>
              <a:t> of </a:t>
            </a:r>
            <a:r>
              <a:rPr lang="it-IT" strike="sngStrike" dirty="0" err="1"/>
              <a:t>trajectories</a:t>
            </a:r>
            <a:endParaRPr lang="it-IT" strike="sngStrike" dirty="0"/>
          </a:p>
          <a:p>
            <a:r>
              <a:rPr lang="it-IT" dirty="0"/>
              <a:t>Fix </a:t>
            </a:r>
            <a:r>
              <a:rPr lang="it-IT" dirty="0" err="1"/>
              <a:t>actor-critic</a:t>
            </a:r>
            <a:r>
              <a:rPr lang="it-IT" dirty="0"/>
              <a:t> and </a:t>
            </a:r>
            <a:r>
              <a:rPr lang="it-IT" dirty="0" err="1"/>
              <a:t>retrain</a:t>
            </a:r>
            <a:r>
              <a:rPr lang="it-IT" dirty="0"/>
              <a:t> </a:t>
            </a:r>
            <a:r>
              <a:rPr lang="it-IT" dirty="0" err="1"/>
              <a:t>params</a:t>
            </a:r>
            <a:r>
              <a:rPr lang="it-IT" dirty="0"/>
              <a:t> </a:t>
            </a:r>
            <a:r>
              <a:rPr lang="it-IT" dirty="0" err="1"/>
              <a:t>at</a:t>
            </a:r>
            <a:r>
              <a:rPr lang="it-IT" dirty="0"/>
              <a:t> </a:t>
            </a:r>
            <a:r>
              <a:rPr lang="it-IT" dirty="0" err="1"/>
              <a:t>every</a:t>
            </a:r>
            <a:r>
              <a:rPr lang="it-IT" dirty="0"/>
              <a:t> step t of </a:t>
            </a:r>
            <a:r>
              <a:rPr lang="it-IT" dirty="0" err="1"/>
              <a:t>traj</a:t>
            </a:r>
            <a:r>
              <a:rPr lang="it-IT" dirty="0"/>
              <a:t> (</a:t>
            </a:r>
            <a:r>
              <a:rPr lang="it-IT" dirty="0" err="1"/>
              <a:t>would</a:t>
            </a:r>
            <a:r>
              <a:rPr lang="it-IT" dirty="0"/>
              <a:t> do </a:t>
            </a:r>
            <a:r>
              <a:rPr lang="it-IT" dirty="0" err="1"/>
              <a:t>this</a:t>
            </a:r>
            <a:r>
              <a:rPr lang="it-IT" dirty="0"/>
              <a:t> </a:t>
            </a:r>
            <a:r>
              <a:rPr lang="it-IT" dirty="0" err="1"/>
              <a:t>only</a:t>
            </a:r>
            <a:r>
              <a:rPr lang="it-IT" dirty="0"/>
              <a:t> </a:t>
            </a:r>
            <a:r>
              <a:rPr lang="it-IT" dirty="0" err="1"/>
              <a:t>if</a:t>
            </a:r>
            <a:r>
              <a:rPr lang="it-IT" dirty="0"/>
              <a:t> </a:t>
            </a:r>
            <a:r>
              <a:rPr lang="it-IT" dirty="0" err="1"/>
              <a:t>within</a:t>
            </a:r>
            <a:r>
              <a:rPr lang="it-IT" dirty="0"/>
              <a:t> MCAC)</a:t>
            </a:r>
          </a:p>
          <a:p>
            <a:r>
              <a:rPr lang="it-IT" dirty="0" err="1"/>
              <a:t>Reward</a:t>
            </a:r>
            <a:r>
              <a:rPr lang="it-IT" dirty="0"/>
              <a:t> engineering, or </a:t>
            </a:r>
            <a:r>
              <a:rPr lang="it-IT" dirty="0" err="1"/>
              <a:t>at</a:t>
            </a:r>
            <a:r>
              <a:rPr lang="it-IT" dirty="0"/>
              <a:t> </a:t>
            </a:r>
            <a:r>
              <a:rPr lang="it-IT" dirty="0" err="1"/>
              <a:t>least</a:t>
            </a:r>
            <a:r>
              <a:rPr lang="it-IT" dirty="0"/>
              <a:t> </a:t>
            </a:r>
            <a:r>
              <a:rPr lang="it-IT" dirty="0" err="1"/>
              <a:t>showing</a:t>
            </a:r>
            <a:r>
              <a:rPr lang="it-IT" dirty="0"/>
              <a:t> </a:t>
            </a:r>
            <a:r>
              <a:rPr lang="it-IT" dirty="0" err="1"/>
              <a:t>improvements</a:t>
            </a:r>
            <a:r>
              <a:rPr lang="it-IT" dirty="0"/>
              <a:t> (</a:t>
            </a:r>
            <a:r>
              <a:rPr lang="it-IT" dirty="0" err="1"/>
              <a:t>keepign</a:t>
            </a:r>
            <a:r>
              <a:rPr lang="it-IT" dirty="0"/>
              <a:t> an action, </a:t>
            </a:r>
            <a:r>
              <a:rPr lang="it-IT" dirty="0" err="1"/>
              <a:t>avoiding</a:t>
            </a:r>
            <a:r>
              <a:rPr lang="it-IT" dirty="0"/>
              <a:t> negative </a:t>
            </a:r>
            <a:r>
              <a:rPr lang="it-IT" dirty="0" err="1"/>
              <a:t>values</a:t>
            </a:r>
            <a:r>
              <a:rPr lang="it-IT" dirty="0"/>
              <a:t>…)</a:t>
            </a:r>
          </a:p>
          <a:p>
            <a:r>
              <a:rPr lang="it-IT" dirty="0"/>
              <a:t>Check from RL-LSTM </a:t>
            </a:r>
            <a:r>
              <a:rPr lang="it-IT" dirty="0" err="1"/>
              <a:t>eligibility</a:t>
            </a:r>
            <a:r>
              <a:rPr lang="it-IT" dirty="0"/>
              <a:t> </a:t>
            </a:r>
            <a:r>
              <a:rPr lang="it-IT" dirty="0" err="1"/>
              <a:t>traces</a:t>
            </a:r>
            <a:endParaRPr lang="it-IT" dirty="0"/>
          </a:p>
          <a:p>
            <a:r>
              <a:rPr lang="it-IT" dirty="0" err="1"/>
              <a:t>Change</a:t>
            </a:r>
            <a:r>
              <a:rPr lang="it-IT" dirty="0"/>
              <a:t> input to Value NN</a:t>
            </a:r>
          </a:p>
          <a:p>
            <a:pPr marL="0" indent="0">
              <a:buNone/>
            </a:pPr>
            <a:r>
              <a:rPr lang="it-IT" dirty="0"/>
              <a:t>Next days:</a:t>
            </a:r>
          </a:p>
          <a:p>
            <a:r>
              <a:rPr lang="it-IT" strike="sngStrike" dirty="0" err="1"/>
              <a:t>Pre-train</a:t>
            </a:r>
            <a:r>
              <a:rPr lang="it-IT" strike="sngStrike" dirty="0"/>
              <a:t> policy with </a:t>
            </a:r>
            <a:r>
              <a:rPr lang="it-IT" strike="sngStrike" dirty="0" err="1"/>
              <a:t>suboptimal</a:t>
            </a:r>
            <a:r>
              <a:rPr lang="it-IT" strike="sngStrike" dirty="0"/>
              <a:t> </a:t>
            </a:r>
            <a:r>
              <a:rPr lang="it-IT" strike="sngStrike" dirty="0" err="1"/>
              <a:t>trajectories</a:t>
            </a:r>
            <a:r>
              <a:rPr lang="it-IT" strike="sngStrike" dirty="0"/>
              <a:t>? </a:t>
            </a:r>
            <a:r>
              <a:rPr lang="it-IT" dirty="0" err="1"/>
              <a:t>Choose</a:t>
            </a:r>
            <a:r>
              <a:rPr lang="it-IT" dirty="0"/>
              <a:t> good </a:t>
            </a:r>
            <a:r>
              <a:rPr lang="it-IT" dirty="0" err="1"/>
              <a:t>ones</a:t>
            </a:r>
            <a:r>
              <a:rPr lang="it-IT" dirty="0"/>
              <a:t>..</a:t>
            </a:r>
            <a:r>
              <a:rPr lang="it-IT" dirty="0" err="1"/>
              <a:t>maybe</a:t>
            </a:r>
            <a:r>
              <a:rPr lang="it-IT" dirty="0"/>
              <a:t> </a:t>
            </a:r>
            <a:r>
              <a:rPr lang="it-IT" dirty="0" err="1"/>
              <a:t>try</a:t>
            </a:r>
            <a:r>
              <a:rPr lang="it-IT" dirty="0"/>
              <a:t> </a:t>
            </a:r>
            <a:r>
              <a:rPr lang="it-IT" dirty="0" err="1"/>
              <a:t>also</a:t>
            </a:r>
            <a:r>
              <a:rPr lang="it-IT" dirty="0"/>
              <a:t> MCAC https://drive.google.com/file/d/18kd9IvrNLeko6vYRPr2YFZMfOZGRM44g/view</a:t>
            </a:r>
          </a:p>
          <a:p>
            <a:r>
              <a:rPr lang="it-IT" dirty="0" err="1"/>
              <a:t>Since</a:t>
            </a:r>
            <a:r>
              <a:rPr lang="it-IT" dirty="0"/>
              <a:t> </a:t>
            </a:r>
            <a:r>
              <a:rPr lang="it-IT" dirty="0" err="1"/>
              <a:t>environment</a:t>
            </a:r>
            <a:r>
              <a:rPr lang="it-IT" dirty="0"/>
              <a:t> </a:t>
            </a:r>
            <a:r>
              <a:rPr lang="it-IT" dirty="0" err="1"/>
              <a:t>is</a:t>
            </a:r>
            <a:r>
              <a:rPr lang="it-IT" dirty="0"/>
              <a:t> </a:t>
            </a:r>
            <a:r>
              <a:rPr lang="it-IT" dirty="0" err="1"/>
              <a:t>present</a:t>
            </a:r>
            <a:r>
              <a:rPr lang="it-IT" dirty="0"/>
              <a:t> (</a:t>
            </a:r>
            <a:r>
              <a:rPr lang="it-IT" dirty="0" err="1"/>
              <a:t>not</a:t>
            </a:r>
            <a:r>
              <a:rPr lang="it-IT" dirty="0"/>
              <a:t> so accurate </a:t>
            </a:r>
            <a:r>
              <a:rPr lang="it-IT" dirty="0" err="1"/>
              <a:t>but</a:t>
            </a:r>
            <a:r>
              <a:rPr lang="it-IT" dirty="0"/>
              <a:t> ok), </a:t>
            </a:r>
            <a:r>
              <a:rPr lang="it-IT" dirty="0" err="1"/>
              <a:t>also</a:t>
            </a:r>
            <a:r>
              <a:rPr lang="it-IT" dirty="0"/>
              <a:t> the Transformer, </a:t>
            </a:r>
            <a:r>
              <a:rPr lang="it-IT" dirty="0" err="1"/>
              <a:t>stitching</a:t>
            </a:r>
            <a:r>
              <a:rPr lang="it-IT" dirty="0"/>
              <a:t> can be </a:t>
            </a:r>
            <a:r>
              <a:rPr lang="it-IT" dirty="0" err="1"/>
              <a:t>considered</a:t>
            </a:r>
            <a:r>
              <a:rPr lang="it-IT" dirty="0"/>
              <a:t> </a:t>
            </a:r>
            <a:r>
              <a:rPr lang="it-IT" dirty="0" err="1"/>
              <a:t>still</a:t>
            </a:r>
            <a:endParaRPr lang="it-IT" dirty="0"/>
          </a:p>
          <a:p>
            <a:r>
              <a:rPr lang="it-IT" dirty="0"/>
              <a:t>Do Celani paper </a:t>
            </a:r>
            <a:r>
              <a:rPr lang="en-US" dirty="0">
                <a:hlinkClick r:id="rId2"/>
              </a:rPr>
              <a:t>2310.05808.pdf (arxiv.org)</a:t>
            </a:r>
            <a:endParaRPr lang="en-US" dirty="0"/>
          </a:p>
          <a:p>
            <a:pPr marL="0" indent="0">
              <a:buNone/>
            </a:pPr>
            <a:r>
              <a:rPr lang="en-US" dirty="0"/>
              <a:t>Idea: drop idea of RL, do </a:t>
            </a:r>
            <a:r>
              <a:rPr lang="en-US" dirty="0" err="1"/>
              <a:t>SysId</a:t>
            </a:r>
            <a:r>
              <a:rPr lang="en-US" dirty="0"/>
              <a:t> as thesis, cover apollo and peregrine</a:t>
            </a:r>
          </a:p>
          <a:p>
            <a:endParaRPr lang="en-US" dirty="0"/>
          </a:p>
        </p:txBody>
      </p:sp>
    </p:spTree>
    <p:extLst>
      <p:ext uri="{BB962C8B-B14F-4D97-AF65-F5344CB8AC3E}">
        <p14:creationId xmlns:p14="http://schemas.microsoft.com/office/powerpoint/2010/main" val="196719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AE372-D75D-8CA6-F872-7849D99A3BCD}"/>
              </a:ext>
            </a:extLst>
          </p:cNvPr>
          <p:cNvSpPr>
            <a:spLocks noGrp="1"/>
          </p:cNvSpPr>
          <p:nvPr>
            <p:ph type="ctrTitle"/>
          </p:nvPr>
        </p:nvSpPr>
        <p:spPr/>
        <p:txBody>
          <a:bodyPr>
            <a:normAutofit/>
          </a:bodyPr>
          <a:lstStyle/>
          <a:p>
            <a:r>
              <a:rPr lang="it-IT" dirty="0"/>
              <a:t>NO </a:t>
            </a:r>
            <a:r>
              <a:rPr lang="it-IT" dirty="0" err="1"/>
              <a:t>transition</a:t>
            </a:r>
            <a:r>
              <a:rPr lang="it-IT" dirty="0"/>
              <a:t> dynamics model </a:t>
            </a:r>
            <a:r>
              <a:rPr lang="it-IT" dirty="0" err="1"/>
              <a:t>is</a:t>
            </a:r>
            <a:r>
              <a:rPr lang="it-IT" dirty="0"/>
              <a:t> </a:t>
            </a:r>
            <a:r>
              <a:rPr lang="it-IT" dirty="0" err="1"/>
              <a:t>needed</a:t>
            </a:r>
            <a:r>
              <a:rPr lang="it-IT" dirty="0"/>
              <a:t>:</a:t>
            </a:r>
            <a:endParaRPr lang="en-US" dirty="0"/>
          </a:p>
        </p:txBody>
      </p:sp>
      <p:sp>
        <p:nvSpPr>
          <p:cNvPr id="5" name="Subtitle 4">
            <a:extLst>
              <a:ext uri="{FF2B5EF4-FFF2-40B4-BE49-F238E27FC236}">
                <a16:creationId xmlns:a16="http://schemas.microsoft.com/office/drawing/2014/main" id="{2EB588C7-06CE-7D06-2B4B-7026AAA93B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431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E687-A6F3-D343-F0D9-17EA460152D4}"/>
              </a:ext>
            </a:extLst>
          </p:cNvPr>
          <p:cNvSpPr>
            <a:spLocks noGrp="1"/>
          </p:cNvSpPr>
          <p:nvPr>
            <p:ph type="title"/>
          </p:nvPr>
        </p:nvSpPr>
        <p:spPr/>
        <p:txBody>
          <a:bodyPr/>
          <a:lstStyle/>
          <a:p>
            <a:r>
              <a:rPr lang="it-IT" dirty="0"/>
              <a:t>07/01/2024</a:t>
            </a:r>
            <a:endParaRPr lang="en-US" dirty="0"/>
          </a:p>
        </p:txBody>
      </p:sp>
      <p:sp>
        <p:nvSpPr>
          <p:cNvPr id="3" name="Content Placeholder 2">
            <a:extLst>
              <a:ext uri="{FF2B5EF4-FFF2-40B4-BE49-F238E27FC236}">
                <a16:creationId xmlns:a16="http://schemas.microsoft.com/office/drawing/2014/main" id="{34DE388D-C93F-E148-D95B-54C5764FAF31}"/>
              </a:ext>
            </a:extLst>
          </p:cNvPr>
          <p:cNvSpPr>
            <a:spLocks noGrp="1"/>
          </p:cNvSpPr>
          <p:nvPr>
            <p:ph idx="1"/>
          </p:nvPr>
        </p:nvSpPr>
        <p:spPr/>
        <p:txBody>
          <a:bodyPr>
            <a:normAutofit fontScale="70000" lnSpcReduction="20000"/>
          </a:bodyPr>
          <a:lstStyle/>
          <a:p>
            <a:r>
              <a:rPr lang="it-IT" dirty="0"/>
              <a:t>TOP PRIORITY: PRETRAIN NEEDS TO HAPPEN ON POLICY, NOT JUST UPDATING POLICY THROUGH LOSS</a:t>
            </a:r>
          </a:p>
          <a:p>
            <a:r>
              <a:rPr lang="it-IT" dirty="0"/>
              <a:t>Fix </a:t>
            </a:r>
            <a:r>
              <a:rPr lang="it-IT" dirty="0" err="1"/>
              <a:t>actor-critic</a:t>
            </a:r>
            <a:r>
              <a:rPr lang="it-IT" dirty="0"/>
              <a:t> and </a:t>
            </a:r>
            <a:r>
              <a:rPr lang="it-IT" dirty="0" err="1"/>
              <a:t>retrain</a:t>
            </a:r>
            <a:r>
              <a:rPr lang="it-IT" dirty="0"/>
              <a:t> </a:t>
            </a:r>
            <a:r>
              <a:rPr lang="it-IT" dirty="0" err="1"/>
              <a:t>params</a:t>
            </a:r>
            <a:r>
              <a:rPr lang="it-IT" dirty="0"/>
              <a:t> </a:t>
            </a:r>
            <a:r>
              <a:rPr lang="it-IT" dirty="0" err="1"/>
              <a:t>at</a:t>
            </a:r>
            <a:r>
              <a:rPr lang="it-IT" dirty="0"/>
              <a:t> </a:t>
            </a:r>
            <a:r>
              <a:rPr lang="it-IT" dirty="0" err="1"/>
              <a:t>every</a:t>
            </a:r>
            <a:r>
              <a:rPr lang="it-IT" dirty="0"/>
              <a:t> step t of </a:t>
            </a:r>
            <a:r>
              <a:rPr lang="it-IT" dirty="0" err="1"/>
              <a:t>traj</a:t>
            </a:r>
            <a:r>
              <a:rPr lang="it-IT" dirty="0"/>
              <a:t> (</a:t>
            </a:r>
            <a:r>
              <a:rPr lang="it-IT" dirty="0" err="1"/>
              <a:t>would</a:t>
            </a:r>
            <a:r>
              <a:rPr lang="it-IT" dirty="0"/>
              <a:t> do </a:t>
            </a:r>
            <a:r>
              <a:rPr lang="it-IT" dirty="0" err="1"/>
              <a:t>this</a:t>
            </a:r>
            <a:r>
              <a:rPr lang="it-IT" dirty="0"/>
              <a:t> </a:t>
            </a:r>
            <a:r>
              <a:rPr lang="it-IT" dirty="0" err="1"/>
              <a:t>only</a:t>
            </a:r>
            <a:r>
              <a:rPr lang="it-IT" dirty="0"/>
              <a:t> </a:t>
            </a:r>
            <a:r>
              <a:rPr lang="it-IT" dirty="0" err="1"/>
              <a:t>if</a:t>
            </a:r>
            <a:r>
              <a:rPr lang="it-IT" dirty="0"/>
              <a:t> </a:t>
            </a:r>
            <a:r>
              <a:rPr lang="it-IT" dirty="0" err="1"/>
              <a:t>within</a:t>
            </a:r>
            <a:r>
              <a:rPr lang="it-IT" dirty="0"/>
              <a:t> MCAC)</a:t>
            </a:r>
          </a:p>
          <a:p>
            <a:r>
              <a:rPr lang="it-IT" dirty="0" err="1"/>
              <a:t>Reward</a:t>
            </a:r>
            <a:r>
              <a:rPr lang="it-IT" dirty="0"/>
              <a:t> engineering, or </a:t>
            </a:r>
            <a:r>
              <a:rPr lang="it-IT" dirty="0" err="1"/>
              <a:t>at</a:t>
            </a:r>
            <a:r>
              <a:rPr lang="it-IT" dirty="0"/>
              <a:t> </a:t>
            </a:r>
            <a:r>
              <a:rPr lang="it-IT" dirty="0" err="1"/>
              <a:t>least</a:t>
            </a:r>
            <a:r>
              <a:rPr lang="it-IT" dirty="0"/>
              <a:t> </a:t>
            </a:r>
            <a:r>
              <a:rPr lang="it-IT" dirty="0" err="1"/>
              <a:t>showing</a:t>
            </a:r>
            <a:r>
              <a:rPr lang="it-IT" dirty="0"/>
              <a:t> </a:t>
            </a:r>
            <a:r>
              <a:rPr lang="it-IT" dirty="0" err="1"/>
              <a:t>improvements</a:t>
            </a:r>
            <a:r>
              <a:rPr lang="it-IT" dirty="0"/>
              <a:t> (</a:t>
            </a:r>
            <a:r>
              <a:rPr lang="it-IT" dirty="0" err="1"/>
              <a:t>keepign</a:t>
            </a:r>
            <a:r>
              <a:rPr lang="it-IT" dirty="0"/>
              <a:t> an action, </a:t>
            </a:r>
            <a:r>
              <a:rPr lang="it-IT" dirty="0" err="1"/>
              <a:t>avoiding</a:t>
            </a:r>
            <a:r>
              <a:rPr lang="it-IT" dirty="0"/>
              <a:t> negative </a:t>
            </a:r>
            <a:r>
              <a:rPr lang="it-IT" dirty="0" err="1"/>
              <a:t>values</a:t>
            </a:r>
            <a:r>
              <a:rPr lang="it-IT" dirty="0"/>
              <a:t>…)</a:t>
            </a:r>
          </a:p>
          <a:p>
            <a:r>
              <a:rPr lang="it-IT" dirty="0"/>
              <a:t>Check from RL-LSTM </a:t>
            </a:r>
            <a:r>
              <a:rPr lang="it-IT" dirty="0" err="1"/>
              <a:t>eligibility</a:t>
            </a:r>
            <a:r>
              <a:rPr lang="it-IT" dirty="0"/>
              <a:t> </a:t>
            </a:r>
            <a:r>
              <a:rPr lang="it-IT" dirty="0" err="1"/>
              <a:t>traces</a:t>
            </a:r>
            <a:endParaRPr lang="it-IT" dirty="0"/>
          </a:p>
          <a:p>
            <a:r>
              <a:rPr lang="it-IT" dirty="0" err="1"/>
              <a:t>Change</a:t>
            </a:r>
            <a:r>
              <a:rPr lang="it-IT" dirty="0"/>
              <a:t> input to Value NN</a:t>
            </a:r>
          </a:p>
          <a:p>
            <a:pPr marL="0" indent="0">
              <a:buNone/>
            </a:pPr>
            <a:r>
              <a:rPr lang="it-IT" dirty="0"/>
              <a:t>Next days:</a:t>
            </a:r>
          </a:p>
          <a:p>
            <a:r>
              <a:rPr lang="it-IT" strike="sngStrike" dirty="0" err="1"/>
              <a:t>Pre-train</a:t>
            </a:r>
            <a:r>
              <a:rPr lang="it-IT" strike="sngStrike" dirty="0"/>
              <a:t> policy with </a:t>
            </a:r>
            <a:r>
              <a:rPr lang="it-IT" strike="sngStrike" dirty="0" err="1"/>
              <a:t>suboptimal</a:t>
            </a:r>
            <a:r>
              <a:rPr lang="it-IT" strike="sngStrike" dirty="0"/>
              <a:t> </a:t>
            </a:r>
            <a:r>
              <a:rPr lang="it-IT" strike="sngStrike" dirty="0" err="1"/>
              <a:t>trajectories</a:t>
            </a:r>
            <a:r>
              <a:rPr lang="it-IT" strike="sngStrike" dirty="0"/>
              <a:t>? </a:t>
            </a:r>
            <a:r>
              <a:rPr lang="it-IT" dirty="0" err="1"/>
              <a:t>Choose</a:t>
            </a:r>
            <a:r>
              <a:rPr lang="it-IT" dirty="0"/>
              <a:t> good </a:t>
            </a:r>
            <a:r>
              <a:rPr lang="it-IT" dirty="0" err="1"/>
              <a:t>ones</a:t>
            </a:r>
            <a:r>
              <a:rPr lang="it-IT" dirty="0"/>
              <a:t>..</a:t>
            </a:r>
            <a:r>
              <a:rPr lang="it-IT" dirty="0" err="1"/>
              <a:t>maybe</a:t>
            </a:r>
            <a:r>
              <a:rPr lang="it-IT" dirty="0"/>
              <a:t> </a:t>
            </a:r>
            <a:r>
              <a:rPr lang="it-IT" dirty="0" err="1"/>
              <a:t>try</a:t>
            </a:r>
            <a:r>
              <a:rPr lang="it-IT" dirty="0"/>
              <a:t> </a:t>
            </a:r>
            <a:r>
              <a:rPr lang="it-IT" dirty="0" err="1"/>
              <a:t>also</a:t>
            </a:r>
            <a:r>
              <a:rPr lang="it-IT" dirty="0"/>
              <a:t> MCAC https://drive.google.com/file/d/18kd9IvrNLeko6vYRPr2YFZMfOZGRM44g/view</a:t>
            </a:r>
          </a:p>
          <a:p>
            <a:r>
              <a:rPr lang="it-IT" dirty="0" err="1"/>
              <a:t>Since</a:t>
            </a:r>
            <a:r>
              <a:rPr lang="it-IT" dirty="0"/>
              <a:t> </a:t>
            </a:r>
            <a:r>
              <a:rPr lang="it-IT" dirty="0" err="1"/>
              <a:t>environment</a:t>
            </a:r>
            <a:r>
              <a:rPr lang="it-IT" dirty="0"/>
              <a:t> </a:t>
            </a:r>
            <a:r>
              <a:rPr lang="it-IT" dirty="0" err="1"/>
              <a:t>is</a:t>
            </a:r>
            <a:r>
              <a:rPr lang="it-IT" dirty="0"/>
              <a:t> </a:t>
            </a:r>
            <a:r>
              <a:rPr lang="it-IT" dirty="0" err="1"/>
              <a:t>present</a:t>
            </a:r>
            <a:r>
              <a:rPr lang="it-IT" dirty="0"/>
              <a:t> (</a:t>
            </a:r>
            <a:r>
              <a:rPr lang="it-IT" dirty="0" err="1"/>
              <a:t>not</a:t>
            </a:r>
            <a:r>
              <a:rPr lang="it-IT" dirty="0"/>
              <a:t> so accurate </a:t>
            </a:r>
            <a:r>
              <a:rPr lang="it-IT" dirty="0" err="1"/>
              <a:t>but</a:t>
            </a:r>
            <a:r>
              <a:rPr lang="it-IT" dirty="0"/>
              <a:t> ok), </a:t>
            </a:r>
            <a:r>
              <a:rPr lang="it-IT" dirty="0" err="1"/>
              <a:t>also</a:t>
            </a:r>
            <a:r>
              <a:rPr lang="it-IT" dirty="0"/>
              <a:t> the Transformer, </a:t>
            </a:r>
            <a:r>
              <a:rPr lang="it-IT" dirty="0" err="1"/>
              <a:t>stitching</a:t>
            </a:r>
            <a:r>
              <a:rPr lang="it-IT" dirty="0"/>
              <a:t> can be </a:t>
            </a:r>
            <a:r>
              <a:rPr lang="it-IT" dirty="0" err="1"/>
              <a:t>considered</a:t>
            </a:r>
            <a:r>
              <a:rPr lang="it-IT" dirty="0"/>
              <a:t> </a:t>
            </a:r>
            <a:r>
              <a:rPr lang="it-IT" dirty="0" err="1"/>
              <a:t>still</a:t>
            </a:r>
            <a:endParaRPr lang="it-IT" dirty="0"/>
          </a:p>
          <a:p>
            <a:r>
              <a:rPr lang="it-IT" dirty="0"/>
              <a:t>Do Celani paper </a:t>
            </a:r>
            <a:r>
              <a:rPr lang="en-US" dirty="0">
                <a:hlinkClick r:id="rId2"/>
              </a:rPr>
              <a:t>2310.05808.pdf (arxiv.org)</a:t>
            </a:r>
            <a:endParaRPr lang="en-US" dirty="0"/>
          </a:p>
          <a:p>
            <a:pPr marL="0" indent="0">
              <a:buNone/>
            </a:pPr>
            <a:r>
              <a:rPr lang="en-US" dirty="0"/>
              <a:t>Idea: drop idea of RL, do </a:t>
            </a:r>
            <a:r>
              <a:rPr lang="en-US" dirty="0" err="1"/>
              <a:t>SysId</a:t>
            </a:r>
            <a:r>
              <a:rPr lang="en-US" dirty="0"/>
              <a:t> as thesis, cover apollo and peregrine</a:t>
            </a:r>
          </a:p>
          <a:p>
            <a:endParaRPr lang="en-US" dirty="0"/>
          </a:p>
        </p:txBody>
      </p:sp>
    </p:spTree>
    <p:extLst>
      <p:ext uri="{BB962C8B-B14F-4D97-AF65-F5344CB8AC3E}">
        <p14:creationId xmlns:p14="http://schemas.microsoft.com/office/powerpoint/2010/main" val="72392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E687-A6F3-D343-F0D9-17EA460152D4}"/>
              </a:ext>
            </a:extLst>
          </p:cNvPr>
          <p:cNvSpPr>
            <a:spLocks noGrp="1"/>
          </p:cNvSpPr>
          <p:nvPr>
            <p:ph type="title"/>
          </p:nvPr>
        </p:nvSpPr>
        <p:spPr>
          <a:xfrm>
            <a:off x="838200" y="365126"/>
            <a:ext cx="10515600" cy="730250"/>
          </a:xfrm>
        </p:spPr>
        <p:txBody>
          <a:bodyPr/>
          <a:lstStyle/>
          <a:p>
            <a:r>
              <a:rPr lang="it-IT" dirty="0"/>
              <a:t>08/01/2024</a:t>
            </a:r>
            <a:endParaRPr lang="en-US" dirty="0"/>
          </a:p>
        </p:txBody>
      </p:sp>
      <p:sp>
        <p:nvSpPr>
          <p:cNvPr id="3" name="Content Placeholder 2">
            <a:extLst>
              <a:ext uri="{FF2B5EF4-FFF2-40B4-BE49-F238E27FC236}">
                <a16:creationId xmlns:a16="http://schemas.microsoft.com/office/drawing/2014/main" id="{34DE388D-C93F-E148-D95B-54C5764FAF31}"/>
              </a:ext>
            </a:extLst>
          </p:cNvPr>
          <p:cNvSpPr>
            <a:spLocks noGrp="1"/>
          </p:cNvSpPr>
          <p:nvPr>
            <p:ph idx="1"/>
          </p:nvPr>
        </p:nvSpPr>
        <p:spPr>
          <a:xfrm>
            <a:off x="838200" y="1181100"/>
            <a:ext cx="10515600" cy="5457825"/>
          </a:xfrm>
        </p:spPr>
        <p:txBody>
          <a:bodyPr>
            <a:normAutofit fontScale="47500" lnSpcReduction="20000"/>
          </a:bodyPr>
          <a:lstStyle/>
          <a:p>
            <a:r>
              <a:rPr lang="it-IT" dirty="0"/>
              <a:t>TOP PRIORITY: PRETRAIN NEEDS TO HAPPEN ON POLICY, NOT JUST UPDATING POLICY THROUGH LOSS</a:t>
            </a:r>
          </a:p>
          <a:p>
            <a:pPr lvl="1"/>
            <a:r>
              <a:rPr lang="it-IT" dirty="0"/>
              <a:t>OFF-POLICY IMPORTANT SAMPLING</a:t>
            </a:r>
          </a:p>
          <a:p>
            <a:pPr lvl="1"/>
            <a:r>
              <a:rPr lang="it-IT" dirty="0"/>
              <a:t>PRETRAIN </a:t>
            </a:r>
            <a:r>
              <a:rPr lang="it-IT" dirty="0" err="1"/>
              <a:t>BehavioralCloning</a:t>
            </a:r>
            <a:r>
              <a:rPr lang="it-IT" dirty="0"/>
              <a:t> (LIKE IN THE BEGINNING, PRETRAIN IDEA)</a:t>
            </a:r>
          </a:p>
          <a:p>
            <a:pPr lvl="1"/>
            <a:r>
              <a:rPr lang="it-IT" dirty="0" err="1"/>
              <a:t>Path</a:t>
            </a:r>
            <a:r>
              <a:rPr lang="it-IT" dirty="0"/>
              <a:t> </a:t>
            </a:r>
            <a:r>
              <a:rPr lang="it-IT" dirty="0" err="1"/>
              <a:t>Consistency</a:t>
            </a:r>
            <a:r>
              <a:rPr lang="it-IT" dirty="0"/>
              <a:t> Learning</a:t>
            </a:r>
          </a:p>
          <a:p>
            <a:r>
              <a:rPr lang="it-IT" strike="sngStrike" dirty="0"/>
              <a:t>PRIORITY LIMIT ACTIONS TO 2 TYPES, DONT USE ALL FOUR POSSIBILITIES IN ONE TRAJECTORY </a:t>
            </a:r>
          </a:p>
          <a:p>
            <a:pPr lvl="1"/>
            <a:r>
              <a:rPr lang="en-US" b="0" dirty="0">
                <a:solidFill>
                  <a:srgbClr val="6A9955"/>
                </a:solidFill>
                <a:effectLst/>
                <a:latin typeface="Consolas" panose="020B0609020204030204" pitchFamily="49" charset="0"/>
              </a:rPr>
              <a:t>excluded 1:[0,2400,1000], 3:[2300,0,1000]</a:t>
            </a:r>
          </a:p>
          <a:p>
            <a:pPr lvl="1"/>
            <a:r>
              <a:rPr lang="en-US" dirty="0">
                <a:latin typeface="Consolas" panose="020B0609020204030204" pitchFamily="49" charset="0"/>
              </a:rPr>
              <a:t>Seems the train set contains more the 1 and 3 actions, but also noted that one of the first actions is usually 2, or 0</a:t>
            </a:r>
            <a:endParaRPr lang="it-IT" dirty="0"/>
          </a:p>
          <a:p>
            <a:r>
              <a:rPr lang="it-IT" strike="sngStrike" dirty="0" err="1"/>
              <a:t>Normalize</a:t>
            </a:r>
            <a:r>
              <a:rPr lang="it-IT" strike="sngStrike" dirty="0"/>
              <a:t> input </a:t>
            </a:r>
            <a:r>
              <a:rPr lang="it-IT" strike="sngStrike" dirty="0" err="1"/>
              <a:t>sysmodel</a:t>
            </a:r>
            <a:endParaRPr lang="it-IT" strike="sngStrike" dirty="0"/>
          </a:p>
          <a:p>
            <a:r>
              <a:rPr lang="it-IT" strike="sngStrike" dirty="0"/>
              <a:t>Eliminate last </a:t>
            </a:r>
            <a:r>
              <a:rPr lang="it-IT" strike="sngStrike" dirty="0" err="1"/>
              <a:t>states</a:t>
            </a:r>
            <a:r>
              <a:rPr lang="it-IT" strike="sngStrike" dirty="0"/>
              <a:t> from </a:t>
            </a:r>
            <a:r>
              <a:rPr lang="it-IT" strike="sngStrike" dirty="0" err="1"/>
              <a:t>each</a:t>
            </a:r>
            <a:r>
              <a:rPr lang="it-IT" strike="sngStrike" dirty="0"/>
              <a:t> batch </a:t>
            </a:r>
            <a:r>
              <a:rPr lang="it-IT" strike="sngStrike" dirty="0" err="1"/>
              <a:t>predicted</a:t>
            </a:r>
            <a:r>
              <a:rPr lang="it-IT" strike="sngStrike" dirty="0"/>
              <a:t>, </a:t>
            </a:r>
            <a:r>
              <a:rPr lang="it-IT" strike="sngStrike" dirty="0" err="1"/>
              <a:t>repeat</a:t>
            </a:r>
            <a:r>
              <a:rPr lang="it-IT" strike="sngStrike" dirty="0"/>
              <a:t> </a:t>
            </a:r>
            <a:r>
              <a:rPr lang="it-IT" strike="sngStrike" dirty="0" err="1"/>
              <a:t>instead</a:t>
            </a:r>
            <a:r>
              <a:rPr lang="it-IT" strike="sngStrike" dirty="0"/>
              <a:t> last </a:t>
            </a:r>
            <a:r>
              <a:rPr lang="it-IT" strike="sngStrike" dirty="0" err="1"/>
              <a:t>value</a:t>
            </a:r>
            <a:endParaRPr lang="it-IT" strike="sngStrike" dirty="0"/>
          </a:p>
          <a:p>
            <a:r>
              <a:rPr lang="it-IT" strike="sngStrike" dirty="0"/>
              <a:t>Take </a:t>
            </a:r>
            <a:r>
              <a:rPr lang="it-IT" strike="sngStrike" dirty="0" err="1"/>
              <a:t>only</a:t>
            </a:r>
            <a:r>
              <a:rPr lang="it-IT" strike="sngStrike" dirty="0"/>
              <a:t> first </a:t>
            </a:r>
            <a:r>
              <a:rPr lang="it-IT" strike="sngStrike" dirty="0" err="1"/>
              <a:t>init</a:t>
            </a:r>
            <a:r>
              <a:rPr lang="it-IT" strike="sngStrike" dirty="0"/>
              <a:t> state </a:t>
            </a:r>
            <a:r>
              <a:rPr lang="it-IT" strike="sngStrike" dirty="0">
                <a:highlight>
                  <a:srgbClr val="FF0000"/>
                </a:highlight>
              </a:rPr>
              <a:t>BAD IDEA AND REVERTED 09/01</a:t>
            </a:r>
          </a:p>
          <a:p>
            <a:r>
              <a:rPr lang="it-IT" strike="sngStrike" dirty="0" err="1"/>
              <a:t>Fixed</a:t>
            </a:r>
            <a:r>
              <a:rPr lang="it-IT" strike="sngStrike" dirty="0"/>
              <a:t> </a:t>
            </a:r>
            <a:r>
              <a:rPr lang="it-IT" strike="sngStrike" dirty="0" err="1"/>
              <a:t>critic</a:t>
            </a:r>
            <a:r>
              <a:rPr lang="it-IT" strike="sngStrike" dirty="0"/>
              <a:t> MSE (</a:t>
            </a:r>
            <a:r>
              <a:rPr lang="it-IT" strike="sngStrike" dirty="0" err="1"/>
              <a:t>previously</a:t>
            </a:r>
            <a:r>
              <a:rPr lang="it-IT" strike="sngStrike" dirty="0"/>
              <a:t> </a:t>
            </a:r>
            <a:r>
              <a:rPr lang="it-IT" strike="sngStrike" dirty="0" err="1"/>
              <a:t>wasnt</a:t>
            </a:r>
            <a:r>
              <a:rPr lang="it-IT" strike="sngStrike" dirty="0"/>
              <a:t> the </a:t>
            </a:r>
            <a:r>
              <a:rPr lang="it-IT" strike="sngStrike" dirty="0" err="1"/>
              <a:t>mean</a:t>
            </a:r>
            <a:r>
              <a:rPr lang="it-IT" strike="sngStrike" dirty="0"/>
              <a:t> of more </a:t>
            </a:r>
            <a:r>
              <a:rPr lang="it-IT" strike="sngStrike" dirty="0" err="1"/>
              <a:t>trajectories</a:t>
            </a:r>
            <a:r>
              <a:rPr lang="it-IT" strike="sngStrike" dirty="0"/>
              <a:t>) PRIORITY FIX ALSO POLICY(09.01)</a:t>
            </a:r>
          </a:p>
          <a:p>
            <a:r>
              <a:rPr lang="it-IT" dirty="0" err="1">
                <a:solidFill>
                  <a:srgbClr val="0563C1"/>
                </a:solidFill>
                <a:hlinkClick r:id="rId2">
                  <a:extLst>
                    <a:ext uri="{A12FA001-AC4F-418D-AE19-62706E023703}">
                      <ahyp:hlinkClr xmlns:ahyp="http://schemas.microsoft.com/office/drawing/2018/hyperlinkcolor" val="tx"/>
                    </a:ext>
                  </a:extLst>
                </a:hlinkClick>
              </a:rPr>
              <a:t>Normalize</a:t>
            </a:r>
            <a:r>
              <a:rPr lang="it-IT" dirty="0">
                <a:solidFill>
                  <a:srgbClr val="0563C1"/>
                </a:solidFill>
                <a:hlinkClick r:id="rId2">
                  <a:extLst>
                    <a:ext uri="{A12FA001-AC4F-418D-AE19-62706E023703}">
                      <ahyp:hlinkClr xmlns:ahyp="http://schemas.microsoft.com/office/drawing/2018/hyperlinkcolor" val="tx"/>
                    </a:ext>
                  </a:extLst>
                </a:hlinkClick>
              </a:rPr>
              <a:t> </a:t>
            </a:r>
            <a:r>
              <a:rPr lang="it-IT" dirty="0" err="1">
                <a:solidFill>
                  <a:srgbClr val="0563C1"/>
                </a:solidFill>
                <a:hlinkClick r:id="rId2">
                  <a:extLst>
                    <a:ext uri="{A12FA001-AC4F-418D-AE19-62706E023703}">
                      <ahyp:hlinkClr xmlns:ahyp="http://schemas.microsoft.com/office/drawing/2018/hyperlinkcolor" val="tx"/>
                    </a:ext>
                  </a:extLst>
                </a:hlinkClick>
              </a:rPr>
              <a:t>also</a:t>
            </a:r>
            <a:r>
              <a:rPr lang="it-IT" dirty="0">
                <a:solidFill>
                  <a:srgbClr val="0563C1"/>
                </a:solidFill>
                <a:hlinkClick r:id="rId2">
                  <a:extLst>
                    <a:ext uri="{A12FA001-AC4F-418D-AE19-62706E023703}">
                      <ahyp:hlinkClr xmlns:ahyp="http://schemas.microsoft.com/office/drawing/2018/hyperlinkcolor" val="tx"/>
                    </a:ext>
                  </a:extLst>
                </a:hlinkClick>
              </a:rPr>
              <a:t> output of the </a:t>
            </a:r>
            <a:r>
              <a:rPr lang="it-IT" dirty="0" err="1">
                <a:solidFill>
                  <a:srgbClr val="0563C1"/>
                </a:solidFill>
                <a:hlinkClick r:id="rId2">
                  <a:extLst>
                    <a:ext uri="{A12FA001-AC4F-418D-AE19-62706E023703}">
                      <ahyp:hlinkClr xmlns:ahyp="http://schemas.microsoft.com/office/drawing/2018/hyperlinkcolor" val="tx"/>
                    </a:ext>
                  </a:extLst>
                </a:hlinkClick>
              </a:rPr>
              <a:t>value</a:t>
            </a:r>
            <a:r>
              <a:rPr lang="it-IT" dirty="0">
                <a:solidFill>
                  <a:srgbClr val="FF0000"/>
                </a:solidFill>
                <a:hlinkClick r:id="rId2">
                  <a:extLst>
                    <a:ext uri="{A12FA001-AC4F-418D-AE19-62706E023703}">
                      <ahyp:hlinkClr xmlns:ahyp="http://schemas.microsoft.com/office/drawing/2018/hyperlinkcolor" val="tx"/>
                    </a:ext>
                  </a:extLst>
                </a:hlinkClick>
              </a:rPr>
              <a:t> network  https://medium.com/mindboard/scaling-reward-values-for-improved-deep-reinforcement-learning-e9a89f89411d</a:t>
            </a:r>
            <a:r>
              <a:rPr lang="it-IT" dirty="0">
                <a:solidFill>
                  <a:srgbClr val="FF0000"/>
                </a:solidFill>
              </a:rPr>
              <a:t> </a:t>
            </a:r>
            <a:r>
              <a:rPr lang="it-IT" dirty="0" err="1">
                <a:solidFill>
                  <a:srgbClr val="FF0000"/>
                </a:solidFill>
              </a:rPr>
              <a:t>would</a:t>
            </a:r>
            <a:r>
              <a:rPr lang="it-IT" dirty="0">
                <a:solidFill>
                  <a:srgbClr val="FF0000"/>
                </a:solidFill>
              </a:rPr>
              <a:t> </a:t>
            </a:r>
            <a:r>
              <a:rPr lang="it-IT" dirty="0" err="1">
                <a:solidFill>
                  <a:srgbClr val="FF0000"/>
                </a:solidFill>
              </a:rPr>
              <a:t>need</a:t>
            </a:r>
            <a:r>
              <a:rPr lang="it-IT" dirty="0">
                <a:solidFill>
                  <a:srgbClr val="FF0000"/>
                </a:solidFill>
              </a:rPr>
              <a:t> to </a:t>
            </a:r>
            <a:r>
              <a:rPr lang="it-IT" dirty="0" err="1">
                <a:solidFill>
                  <a:srgbClr val="FF0000"/>
                </a:solidFill>
              </a:rPr>
              <a:t>fit</a:t>
            </a:r>
            <a:r>
              <a:rPr lang="it-IT" dirty="0">
                <a:solidFill>
                  <a:srgbClr val="FF0000"/>
                </a:solidFill>
              </a:rPr>
              <a:t> </a:t>
            </a:r>
            <a:r>
              <a:rPr lang="it-IT" dirty="0" err="1">
                <a:solidFill>
                  <a:srgbClr val="FF0000"/>
                </a:solidFill>
              </a:rPr>
              <a:t>scaler</a:t>
            </a:r>
            <a:r>
              <a:rPr lang="it-IT" dirty="0">
                <a:solidFill>
                  <a:srgbClr val="FF0000"/>
                </a:solidFill>
              </a:rPr>
              <a:t> on set of outputs NOT DONE</a:t>
            </a:r>
          </a:p>
          <a:p>
            <a:r>
              <a:rPr lang="it-IT" dirty="0"/>
              <a:t>Fix </a:t>
            </a:r>
            <a:r>
              <a:rPr lang="it-IT" dirty="0" err="1"/>
              <a:t>actor-critic</a:t>
            </a:r>
            <a:r>
              <a:rPr lang="it-IT" dirty="0"/>
              <a:t> and </a:t>
            </a:r>
            <a:r>
              <a:rPr lang="it-IT" dirty="0" err="1"/>
              <a:t>retrain</a:t>
            </a:r>
            <a:r>
              <a:rPr lang="it-IT" dirty="0"/>
              <a:t> </a:t>
            </a:r>
            <a:r>
              <a:rPr lang="it-IT" dirty="0" err="1"/>
              <a:t>params</a:t>
            </a:r>
            <a:r>
              <a:rPr lang="it-IT" dirty="0"/>
              <a:t> </a:t>
            </a:r>
            <a:r>
              <a:rPr lang="it-IT" dirty="0" err="1"/>
              <a:t>at</a:t>
            </a:r>
            <a:r>
              <a:rPr lang="it-IT" dirty="0"/>
              <a:t> </a:t>
            </a:r>
            <a:r>
              <a:rPr lang="it-IT" dirty="0" err="1"/>
              <a:t>every</a:t>
            </a:r>
            <a:r>
              <a:rPr lang="it-IT" dirty="0"/>
              <a:t> step t of </a:t>
            </a:r>
            <a:r>
              <a:rPr lang="it-IT" dirty="0" err="1"/>
              <a:t>traj</a:t>
            </a:r>
            <a:r>
              <a:rPr lang="it-IT" dirty="0"/>
              <a:t> (</a:t>
            </a:r>
            <a:r>
              <a:rPr lang="it-IT" dirty="0" err="1"/>
              <a:t>would</a:t>
            </a:r>
            <a:r>
              <a:rPr lang="it-IT" dirty="0"/>
              <a:t> do </a:t>
            </a:r>
            <a:r>
              <a:rPr lang="it-IT" dirty="0" err="1"/>
              <a:t>this</a:t>
            </a:r>
            <a:r>
              <a:rPr lang="it-IT" dirty="0"/>
              <a:t> </a:t>
            </a:r>
            <a:r>
              <a:rPr lang="it-IT" dirty="0" err="1"/>
              <a:t>only</a:t>
            </a:r>
            <a:r>
              <a:rPr lang="it-IT" dirty="0"/>
              <a:t> </a:t>
            </a:r>
            <a:r>
              <a:rPr lang="it-IT" dirty="0" err="1"/>
              <a:t>if</a:t>
            </a:r>
            <a:r>
              <a:rPr lang="it-IT" dirty="0"/>
              <a:t> </a:t>
            </a:r>
            <a:r>
              <a:rPr lang="it-IT" dirty="0" err="1"/>
              <a:t>within</a:t>
            </a:r>
            <a:r>
              <a:rPr lang="it-IT" dirty="0"/>
              <a:t> MCAC)</a:t>
            </a:r>
          </a:p>
          <a:p>
            <a:r>
              <a:rPr lang="it-IT" dirty="0" err="1"/>
              <a:t>Reward</a:t>
            </a:r>
            <a:r>
              <a:rPr lang="it-IT" dirty="0"/>
              <a:t> engineering, or </a:t>
            </a:r>
            <a:r>
              <a:rPr lang="it-IT" dirty="0" err="1"/>
              <a:t>at</a:t>
            </a:r>
            <a:r>
              <a:rPr lang="it-IT" dirty="0"/>
              <a:t> </a:t>
            </a:r>
            <a:r>
              <a:rPr lang="it-IT" dirty="0" err="1"/>
              <a:t>least</a:t>
            </a:r>
            <a:r>
              <a:rPr lang="it-IT" dirty="0"/>
              <a:t> </a:t>
            </a:r>
            <a:r>
              <a:rPr lang="it-IT" dirty="0" err="1"/>
              <a:t>showing</a:t>
            </a:r>
            <a:r>
              <a:rPr lang="it-IT" dirty="0"/>
              <a:t> </a:t>
            </a:r>
            <a:r>
              <a:rPr lang="it-IT" dirty="0" err="1"/>
              <a:t>improvements</a:t>
            </a:r>
            <a:r>
              <a:rPr lang="it-IT" dirty="0"/>
              <a:t> (keeping an action, </a:t>
            </a:r>
            <a:r>
              <a:rPr lang="it-IT" dirty="0" err="1"/>
              <a:t>avoiding</a:t>
            </a:r>
            <a:r>
              <a:rPr lang="it-IT" dirty="0"/>
              <a:t> negative </a:t>
            </a:r>
            <a:r>
              <a:rPr lang="it-IT" dirty="0" err="1"/>
              <a:t>values</a:t>
            </a:r>
            <a:r>
              <a:rPr lang="it-IT" dirty="0"/>
              <a:t>…) </a:t>
            </a:r>
            <a:r>
              <a:rPr lang="it-IT" dirty="0" err="1"/>
              <a:t>change</a:t>
            </a:r>
            <a:r>
              <a:rPr lang="it-IT" dirty="0"/>
              <a:t> </a:t>
            </a:r>
            <a:r>
              <a:rPr lang="it-IT" dirty="0" err="1"/>
              <a:t>order</a:t>
            </a:r>
            <a:r>
              <a:rPr lang="it-IT" dirty="0"/>
              <a:t> of </a:t>
            </a:r>
            <a:r>
              <a:rPr lang="it-IT" dirty="0" err="1"/>
              <a:t>magnitude</a:t>
            </a:r>
            <a:r>
              <a:rPr lang="it-IT" dirty="0"/>
              <a:t> of </a:t>
            </a:r>
            <a:r>
              <a:rPr lang="it-IT" dirty="0" err="1"/>
              <a:t>rewards</a:t>
            </a:r>
            <a:r>
              <a:rPr lang="it-IT" dirty="0"/>
              <a:t>?</a:t>
            </a:r>
          </a:p>
          <a:p>
            <a:r>
              <a:rPr lang="it-IT" dirty="0"/>
              <a:t>Check from RL-LSTM </a:t>
            </a:r>
            <a:r>
              <a:rPr lang="it-IT" dirty="0" err="1"/>
              <a:t>eligibility</a:t>
            </a:r>
            <a:r>
              <a:rPr lang="it-IT" dirty="0"/>
              <a:t> </a:t>
            </a:r>
            <a:r>
              <a:rPr lang="it-IT" dirty="0" err="1"/>
              <a:t>traces</a:t>
            </a:r>
            <a:r>
              <a:rPr lang="it-IT" dirty="0"/>
              <a:t> and </a:t>
            </a:r>
            <a:r>
              <a:rPr lang="it-IT" dirty="0" err="1"/>
              <a:t>prioritized</a:t>
            </a:r>
            <a:r>
              <a:rPr lang="it-IT" dirty="0"/>
              <a:t> </a:t>
            </a:r>
            <a:r>
              <a:rPr lang="it-IT" dirty="0" err="1"/>
              <a:t>eligibility</a:t>
            </a:r>
            <a:endParaRPr lang="it-IT" dirty="0"/>
          </a:p>
          <a:p>
            <a:r>
              <a:rPr lang="it-IT" dirty="0" err="1"/>
              <a:t>Change</a:t>
            </a:r>
            <a:r>
              <a:rPr lang="it-IT" dirty="0"/>
              <a:t> input to Value NN, take max in </a:t>
            </a:r>
            <a:r>
              <a:rPr lang="it-IT" dirty="0" err="1"/>
              <a:t>regions</a:t>
            </a:r>
            <a:r>
              <a:rPr lang="it-IT" dirty="0"/>
              <a:t>, </a:t>
            </a:r>
            <a:r>
              <a:rPr lang="it-IT" dirty="0" err="1"/>
              <a:t>not</a:t>
            </a:r>
            <a:r>
              <a:rPr lang="it-IT" dirty="0"/>
              <a:t> </a:t>
            </a:r>
            <a:r>
              <a:rPr lang="it-IT" dirty="0" err="1"/>
              <a:t>mean</a:t>
            </a:r>
            <a:r>
              <a:rPr lang="it-IT" dirty="0"/>
              <a:t> for </a:t>
            </a:r>
            <a:r>
              <a:rPr lang="it-IT" dirty="0" err="1"/>
              <a:t>example</a:t>
            </a:r>
            <a:endParaRPr lang="it-IT" dirty="0"/>
          </a:p>
          <a:p>
            <a:pPr marL="0" indent="0">
              <a:buNone/>
            </a:pPr>
            <a:r>
              <a:rPr lang="it-IT" dirty="0"/>
              <a:t>Next days:</a:t>
            </a:r>
          </a:p>
          <a:p>
            <a:r>
              <a:rPr lang="it-IT" strike="sngStrike" dirty="0" err="1"/>
              <a:t>Pre-train</a:t>
            </a:r>
            <a:r>
              <a:rPr lang="it-IT" strike="sngStrike" dirty="0"/>
              <a:t> policy with </a:t>
            </a:r>
            <a:r>
              <a:rPr lang="it-IT" strike="sngStrike" dirty="0" err="1"/>
              <a:t>suboptimal</a:t>
            </a:r>
            <a:r>
              <a:rPr lang="it-IT" strike="sngStrike" dirty="0"/>
              <a:t> </a:t>
            </a:r>
            <a:r>
              <a:rPr lang="it-IT" strike="sngStrike" dirty="0" err="1"/>
              <a:t>trajectories</a:t>
            </a:r>
            <a:r>
              <a:rPr lang="it-IT" strike="sngStrike" dirty="0"/>
              <a:t>? </a:t>
            </a:r>
            <a:r>
              <a:rPr lang="it-IT" dirty="0" err="1"/>
              <a:t>Choose</a:t>
            </a:r>
            <a:r>
              <a:rPr lang="it-IT" dirty="0"/>
              <a:t> good </a:t>
            </a:r>
            <a:r>
              <a:rPr lang="it-IT" dirty="0" err="1"/>
              <a:t>ones</a:t>
            </a:r>
            <a:r>
              <a:rPr lang="it-IT" dirty="0"/>
              <a:t>..</a:t>
            </a:r>
            <a:r>
              <a:rPr lang="it-IT" dirty="0" err="1"/>
              <a:t>maybe</a:t>
            </a:r>
            <a:r>
              <a:rPr lang="it-IT" dirty="0"/>
              <a:t> </a:t>
            </a:r>
            <a:r>
              <a:rPr lang="it-IT" dirty="0" err="1"/>
              <a:t>try</a:t>
            </a:r>
            <a:r>
              <a:rPr lang="it-IT" dirty="0"/>
              <a:t> </a:t>
            </a:r>
            <a:r>
              <a:rPr lang="it-IT" dirty="0" err="1"/>
              <a:t>also</a:t>
            </a:r>
            <a:r>
              <a:rPr lang="it-IT" dirty="0"/>
              <a:t> MCAC https://drive.google.com/file/d/18kd9IvrNLeko6vYRPr2YFZMfOZGRM44g/view</a:t>
            </a:r>
          </a:p>
          <a:p>
            <a:r>
              <a:rPr lang="it-IT" dirty="0" err="1"/>
              <a:t>Since</a:t>
            </a:r>
            <a:r>
              <a:rPr lang="it-IT" dirty="0"/>
              <a:t> </a:t>
            </a:r>
            <a:r>
              <a:rPr lang="it-IT" dirty="0" err="1"/>
              <a:t>environment</a:t>
            </a:r>
            <a:r>
              <a:rPr lang="it-IT" dirty="0"/>
              <a:t> </a:t>
            </a:r>
            <a:r>
              <a:rPr lang="it-IT" dirty="0" err="1"/>
              <a:t>is</a:t>
            </a:r>
            <a:r>
              <a:rPr lang="it-IT" dirty="0"/>
              <a:t> </a:t>
            </a:r>
            <a:r>
              <a:rPr lang="it-IT" dirty="0" err="1"/>
              <a:t>present</a:t>
            </a:r>
            <a:r>
              <a:rPr lang="it-IT" dirty="0"/>
              <a:t> (</a:t>
            </a:r>
            <a:r>
              <a:rPr lang="it-IT" dirty="0" err="1"/>
              <a:t>not</a:t>
            </a:r>
            <a:r>
              <a:rPr lang="it-IT" dirty="0"/>
              <a:t> so accurate </a:t>
            </a:r>
            <a:r>
              <a:rPr lang="it-IT" dirty="0" err="1"/>
              <a:t>but</a:t>
            </a:r>
            <a:r>
              <a:rPr lang="it-IT" dirty="0"/>
              <a:t> ok), </a:t>
            </a:r>
            <a:r>
              <a:rPr lang="it-IT" dirty="0" err="1"/>
              <a:t>also</a:t>
            </a:r>
            <a:r>
              <a:rPr lang="it-IT" dirty="0"/>
              <a:t> the Transformer, </a:t>
            </a:r>
            <a:r>
              <a:rPr lang="it-IT" dirty="0" err="1"/>
              <a:t>stitching</a:t>
            </a:r>
            <a:r>
              <a:rPr lang="it-IT" dirty="0"/>
              <a:t> can be </a:t>
            </a:r>
            <a:r>
              <a:rPr lang="it-IT" dirty="0" err="1"/>
              <a:t>considered</a:t>
            </a:r>
            <a:r>
              <a:rPr lang="it-IT" dirty="0"/>
              <a:t> </a:t>
            </a:r>
            <a:r>
              <a:rPr lang="it-IT" dirty="0" err="1"/>
              <a:t>still</a:t>
            </a:r>
            <a:endParaRPr lang="it-IT" dirty="0"/>
          </a:p>
          <a:p>
            <a:r>
              <a:rPr lang="it-IT" dirty="0"/>
              <a:t>Do Celani paper </a:t>
            </a:r>
            <a:r>
              <a:rPr lang="en-US" dirty="0">
                <a:hlinkClick r:id="rId3"/>
              </a:rPr>
              <a:t>2310.05808.pdf (arxiv.org)</a:t>
            </a:r>
            <a:endParaRPr lang="en-US" dirty="0"/>
          </a:p>
          <a:p>
            <a:pPr marL="0" indent="0">
              <a:buNone/>
            </a:pPr>
            <a:r>
              <a:rPr lang="en-US" dirty="0"/>
              <a:t>Idea: drop idea of RL, do </a:t>
            </a:r>
            <a:r>
              <a:rPr lang="en-US" dirty="0" err="1"/>
              <a:t>SysId</a:t>
            </a:r>
            <a:r>
              <a:rPr lang="en-US" dirty="0"/>
              <a:t> as thesis, cover apollo and peregrine</a:t>
            </a:r>
          </a:p>
          <a:p>
            <a:endParaRPr lang="en-US" dirty="0"/>
          </a:p>
        </p:txBody>
      </p:sp>
    </p:spTree>
    <p:extLst>
      <p:ext uri="{BB962C8B-B14F-4D97-AF65-F5344CB8AC3E}">
        <p14:creationId xmlns:p14="http://schemas.microsoft.com/office/powerpoint/2010/main" val="590544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E687-A6F3-D343-F0D9-17EA460152D4}"/>
              </a:ext>
            </a:extLst>
          </p:cNvPr>
          <p:cNvSpPr>
            <a:spLocks noGrp="1"/>
          </p:cNvSpPr>
          <p:nvPr>
            <p:ph type="title"/>
          </p:nvPr>
        </p:nvSpPr>
        <p:spPr>
          <a:xfrm>
            <a:off x="838200" y="365126"/>
            <a:ext cx="10515600" cy="730250"/>
          </a:xfrm>
        </p:spPr>
        <p:txBody>
          <a:bodyPr/>
          <a:lstStyle/>
          <a:p>
            <a:r>
              <a:rPr lang="it-IT" dirty="0"/>
              <a:t>09/01/2024</a:t>
            </a:r>
            <a:endParaRPr lang="en-US" dirty="0"/>
          </a:p>
        </p:txBody>
      </p:sp>
      <p:sp>
        <p:nvSpPr>
          <p:cNvPr id="3" name="Content Placeholder 2">
            <a:extLst>
              <a:ext uri="{FF2B5EF4-FFF2-40B4-BE49-F238E27FC236}">
                <a16:creationId xmlns:a16="http://schemas.microsoft.com/office/drawing/2014/main" id="{34DE388D-C93F-E148-D95B-54C5764FAF31}"/>
              </a:ext>
            </a:extLst>
          </p:cNvPr>
          <p:cNvSpPr>
            <a:spLocks noGrp="1"/>
          </p:cNvSpPr>
          <p:nvPr>
            <p:ph idx="1"/>
          </p:nvPr>
        </p:nvSpPr>
        <p:spPr>
          <a:xfrm>
            <a:off x="838200" y="1181100"/>
            <a:ext cx="10515600" cy="5457825"/>
          </a:xfrm>
        </p:spPr>
        <p:txBody>
          <a:bodyPr>
            <a:normAutofit fontScale="62500" lnSpcReduction="20000"/>
          </a:bodyPr>
          <a:lstStyle/>
          <a:p>
            <a:r>
              <a:rPr lang="it-IT" dirty="0"/>
              <a:t>TOP PRIORITY: PRETRAIN NEEDS TO HAPPEN ON POLICY, NOT JUST UPDATING POLICY THROUGH LOSS</a:t>
            </a:r>
          </a:p>
          <a:p>
            <a:pPr lvl="1"/>
            <a:r>
              <a:rPr lang="it-IT" dirty="0"/>
              <a:t>OFF-POLICY IMPORTANT SAMPLING</a:t>
            </a:r>
          </a:p>
          <a:p>
            <a:pPr lvl="1"/>
            <a:r>
              <a:rPr lang="it-IT" dirty="0"/>
              <a:t>PRETRAIN </a:t>
            </a:r>
            <a:r>
              <a:rPr lang="it-IT" dirty="0" err="1"/>
              <a:t>BehavioralCloning</a:t>
            </a:r>
            <a:r>
              <a:rPr lang="it-IT" dirty="0"/>
              <a:t> (LIKE IN THE BEGINNING, PRETRAIN IDEA)</a:t>
            </a:r>
          </a:p>
          <a:p>
            <a:pPr lvl="1"/>
            <a:r>
              <a:rPr lang="it-IT" dirty="0" err="1"/>
              <a:t>Path</a:t>
            </a:r>
            <a:r>
              <a:rPr lang="it-IT" dirty="0"/>
              <a:t> </a:t>
            </a:r>
            <a:r>
              <a:rPr lang="it-IT" dirty="0" err="1"/>
              <a:t>Consistency</a:t>
            </a:r>
            <a:r>
              <a:rPr lang="it-IT" dirty="0"/>
              <a:t> Learning</a:t>
            </a:r>
          </a:p>
          <a:p>
            <a:r>
              <a:rPr lang="it-IT" strike="sngStrike" dirty="0"/>
              <a:t>PRIORITY LIMIT ACTIONS TO 2 TYPES, DONT USE ALL FOUR POSSIBILITIES IN ONE TRAJECTORY </a:t>
            </a:r>
          </a:p>
          <a:p>
            <a:pPr lvl="1"/>
            <a:r>
              <a:rPr lang="en-US" b="0" dirty="0">
                <a:solidFill>
                  <a:srgbClr val="6A9955"/>
                </a:solidFill>
                <a:effectLst/>
                <a:latin typeface="Consolas" panose="020B0609020204030204" pitchFamily="49" charset="0"/>
              </a:rPr>
              <a:t>excluded 1:[0,2400,1000], 3:[2300,0,1000]</a:t>
            </a:r>
          </a:p>
          <a:p>
            <a:pPr lvl="1"/>
            <a:r>
              <a:rPr lang="en-US" strike="sngStrike" dirty="0"/>
              <a:t>Seems the train set contains more the 1 </a:t>
            </a:r>
            <a:r>
              <a:rPr lang="it-IT" dirty="0"/>
              <a:t>Fix </a:t>
            </a:r>
            <a:r>
              <a:rPr lang="it-IT" dirty="0" err="1"/>
              <a:t>actor-critic</a:t>
            </a:r>
            <a:r>
              <a:rPr lang="it-IT" dirty="0"/>
              <a:t> and </a:t>
            </a:r>
            <a:r>
              <a:rPr lang="it-IT" dirty="0" err="1"/>
              <a:t>retrain</a:t>
            </a:r>
            <a:r>
              <a:rPr lang="it-IT" dirty="0"/>
              <a:t> </a:t>
            </a:r>
            <a:r>
              <a:rPr lang="it-IT" dirty="0" err="1"/>
              <a:t>params</a:t>
            </a:r>
            <a:r>
              <a:rPr lang="it-IT" dirty="0"/>
              <a:t> </a:t>
            </a:r>
            <a:r>
              <a:rPr lang="it-IT" dirty="0" err="1"/>
              <a:t>at</a:t>
            </a:r>
            <a:r>
              <a:rPr lang="it-IT" dirty="0"/>
              <a:t> </a:t>
            </a:r>
            <a:r>
              <a:rPr lang="it-IT" dirty="0" err="1"/>
              <a:t>every</a:t>
            </a:r>
            <a:r>
              <a:rPr lang="it-IT" dirty="0"/>
              <a:t> step t of </a:t>
            </a:r>
            <a:r>
              <a:rPr lang="it-IT" dirty="0" err="1"/>
              <a:t>traj</a:t>
            </a:r>
            <a:r>
              <a:rPr lang="it-IT" dirty="0"/>
              <a:t> (</a:t>
            </a:r>
            <a:r>
              <a:rPr lang="it-IT" dirty="0" err="1"/>
              <a:t>would</a:t>
            </a:r>
            <a:r>
              <a:rPr lang="it-IT" dirty="0"/>
              <a:t> do </a:t>
            </a:r>
            <a:r>
              <a:rPr lang="it-IT" dirty="0" err="1"/>
              <a:t>this</a:t>
            </a:r>
            <a:r>
              <a:rPr lang="it-IT" dirty="0"/>
              <a:t> </a:t>
            </a:r>
            <a:r>
              <a:rPr lang="it-IT" dirty="0" err="1"/>
              <a:t>only</a:t>
            </a:r>
            <a:r>
              <a:rPr lang="it-IT" dirty="0"/>
              <a:t> </a:t>
            </a:r>
            <a:r>
              <a:rPr lang="it-IT" dirty="0" err="1"/>
              <a:t>if</a:t>
            </a:r>
            <a:r>
              <a:rPr lang="it-IT" dirty="0"/>
              <a:t> </a:t>
            </a:r>
            <a:r>
              <a:rPr lang="it-IT" dirty="0" err="1"/>
              <a:t>within</a:t>
            </a:r>
            <a:r>
              <a:rPr lang="it-IT" dirty="0"/>
              <a:t> MCAC)</a:t>
            </a:r>
            <a:r>
              <a:rPr lang="en-US" strike="sngStrike" dirty="0"/>
              <a:t> and 3 actions, but also noted that one of the first actions is usually 2, or 0 </a:t>
            </a:r>
            <a:r>
              <a:rPr lang="en-US" dirty="0"/>
              <a:t>done but added only 2x2 in the beginning, not helped, check how many usually</a:t>
            </a:r>
            <a:endParaRPr lang="it-IT" dirty="0"/>
          </a:p>
          <a:p>
            <a:r>
              <a:rPr lang="it-IT" dirty="0"/>
              <a:t>Check outputs in </a:t>
            </a:r>
            <a:r>
              <a:rPr lang="it-IT" dirty="0" err="1"/>
              <a:t>matlab</a:t>
            </a:r>
            <a:r>
              <a:rPr lang="it-IT" dirty="0"/>
              <a:t> for actions </a:t>
            </a:r>
            <a:r>
              <a:rPr lang="it-IT" dirty="0" err="1"/>
              <a:t>sequences</a:t>
            </a:r>
            <a:endParaRPr lang="it-IT" dirty="0"/>
          </a:p>
          <a:p>
            <a:r>
              <a:rPr lang="it-IT" dirty="0" err="1"/>
              <a:t>Reward</a:t>
            </a:r>
            <a:r>
              <a:rPr lang="it-IT" dirty="0"/>
              <a:t> engineering, or </a:t>
            </a:r>
            <a:r>
              <a:rPr lang="it-IT" dirty="0" err="1"/>
              <a:t>at</a:t>
            </a:r>
            <a:r>
              <a:rPr lang="it-IT" dirty="0"/>
              <a:t> </a:t>
            </a:r>
            <a:r>
              <a:rPr lang="it-IT" dirty="0" err="1"/>
              <a:t>least</a:t>
            </a:r>
            <a:r>
              <a:rPr lang="it-IT" dirty="0"/>
              <a:t> </a:t>
            </a:r>
            <a:r>
              <a:rPr lang="it-IT" dirty="0" err="1"/>
              <a:t>showing</a:t>
            </a:r>
            <a:r>
              <a:rPr lang="it-IT" dirty="0"/>
              <a:t> </a:t>
            </a:r>
            <a:r>
              <a:rPr lang="it-IT" dirty="0" err="1"/>
              <a:t>improvements</a:t>
            </a:r>
            <a:r>
              <a:rPr lang="it-IT" dirty="0"/>
              <a:t> (keeping an action, </a:t>
            </a:r>
            <a:r>
              <a:rPr lang="it-IT" dirty="0" err="1"/>
              <a:t>avoiding</a:t>
            </a:r>
            <a:r>
              <a:rPr lang="it-IT" dirty="0"/>
              <a:t> negative </a:t>
            </a:r>
            <a:r>
              <a:rPr lang="it-IT" dirty="0" err="1"/>
              <a:t>values</a:t>
            </a:r>
            <a:r>
              <a:rPr lang="it-IT" dirty="0"/>
              <a:t>…) </a:t>
            </a:r>
            <a:r>
              <a:rPr lang="it-IT" dirty="0" err="1"/>
              <a:t>change</a:t>
            </a:r>
            <a:r>
              <a:rPr lang="it-IT" dirty="0"/>
              <a:t> </a:t>
            </a:r>
            <a:r>
              <a:rPr lang="it-IT" dirty="0" err="1"/>
              <a:t>order</a:t>
            </a:r>
            <a:r>
              <a:rPr lang="it-IT" dirty="0"/>
              <a:t> of </a:t>
            </a:r>
            <a:r>
              <a:rPr lang="it-IT" dirty="0" err="1"/>
              <a:t>magnitude</a:t>
            </a:r>
            <a:r>
              <a:rPr lang="it-IT" dirty="0"/>
              <a:t> of </a:t>
            </a:r>
            <a:r>
              <a:rPr lang="it-IT" dirty="0" err="1"/>
              <a:t>rewards</a:t>
            </a:r>
            <a:r>
              <a:rPr lang="it-IT" dirty="0"/>
              <a:t>? </a:t>
            </a:r>
            <a:r>
              <a:rPr lang="it-IT" dirty="0" err="1"/>
              <a:t>Removed</a:t>
            </a:r>
            <a:r>
              <a:rPr lang="it-IT" dirty="0"/>
              <a:t> </a:t>
            </a:r>
            <a:r>
              <a:rPr lang="it-IT" dirty="0" err="1"/>
              <a:t>reward</a:t>
            </a:r>
            <a:r>
              <a:rPr lang="it-IT" dirty="0"/>
              <a:t> </a:t>
            </a:r>
            <a:r>
              <a:rPr lang="it-IT"/>
              <a:t>for keeping </a:t>
            </a:r>
            <a:r>
              <a:rPr lang="it-IT" dirty="0"/>
              <a:t>action</a:t>
            </a:r>
          </a:p>
          <a:p>
            <a:r>
              <a:rPr lang="it-IT" dirty="0"/>
              <a:t>Check from RL-LSTM </a:t>
            </a:r>
            <a:r>
              <a:rPr lang="it-IT" dirty="0" err="1"/>
              <a:t>eligibility</a:t>
            </a:r>
            <a:r>
              <a:rPr lang="it-IT" dirty="0"/>
              <a:t> </a:t>
            </a:r>
            <a:r>
              <a:rPr lang="it-IT" dirty="0" err="1"/>
              <a:t>traces</a:t>
            </a:r>
            <a:r>
              <a:rPr lang="it-IT" dirty="0"/>
              <a:t> and </a:t>
            </a:r>
            <a:r>
              <a:rPr lang="it-IT" dirty="0" err="1"/>
              <a:t>prioritized</a:t>
            </a:r>
            <a:r>
              <a:rPr lang="it-IT" dirty="0"/>
              <a:t> </a:t>
            </a:r>
            <a:r>
              <a:rPr lang="it-IT" dirty="0" err="1"/>
              <a:t>eligibility</a:t>
            </a:r>
            <a:endParaRPr lang="it-IT" dirty="0"/>
          </a:p>
          <a:p>
            <a:r>
              <a:rPr lang="it-IT" dirty="0" err="1"/>
              <a:t>Change</a:t>
            </a:r>
            <a:r>
              <a:rPr lang="it-IT" dirty="0"/>
              <a:t> input to Value NN, take max in </a:t>
            </a:r>
            <a:r>
              <a:rPr lang="it-IT" dirty="0" err="1"/>
              <a:t>regions</a:t>
            </a:r>
            <a:r>
              <a:rPr lang="it-IT" dirty="0"/>
              <a:t>, </a:t>
            </a:r>
            <a:r>
              <a:rPr lang="it-IT" dirty="0" err="1"/>
              <a:t>not</a:t>
            </a:r>
            <a:r>
              <a:rPr lang="it-IT" dirty="0"/>
              <a:t> </a:t>
            </a:r>
            <a:r>
              <a:rPr lang="it-IT" dirty="0" err="1"/>
              <a:t>mean</a:t>
            </a:r>
            <a:r>
              <a:rPr lang="it-IT" dirty="0"/>
              <a:t> for </a:t>
            </a:r>
            <a:r>
              <a:rPr lang="it-IT" dirty="0" err="1"/>
              <a:t>example</a:t>
            </a:r>
            <a:endParaRPr lang="it-IT" dirty="0"/>
          </a:p>
          <a:p>
            <a:pPr marL="0" indent="0">
              <a:buNone/>
            </a:pPr>
            <a:r>
              <a:rPr lang="it-IT" dirty="0"/>
              <a:t>Next days:</a:t>
            </a:r>
          </a:p>
          <a:p>
            <a:r>
              <a:rPr lang="it-IT" strike="sngStrike" dirty="0" err="1"/>
              <a:t>Pre-train</a:t>
            </a:r>
            <a:r>
              <a:rPr lang="it-IT" strike="sngStrike" dirty="0"/>
              <a:t> policy with </a:t>
            </a:r>
            <a:r>
              <a:rPr lang="it-IT" strike="sngStrike" dirty="0" err="1"/>
              <a:t>suboptimal</a:t>
            </a:r>
            <a:r>
              <a:rPr lang="it-IT" strike="sngStrike" dirty="0"/>
              <a:t> </a:t>
            </a:r>
            <a:r>
              <a:rPr lang="it-IT" strike="sngStrike" dirty="0" err="1"/>
              <a:t>trajectories</a:t>
            </a:r>
            <a:r>
              <a:rPr lang="it-IT" strike="sngStrike" dirty="0"/>
              <a:t>? </a:t>
            </a:r>
            <a:r>
              <a:rPr lang="it-IT" dirty="0" err="1"/>
              <a:t>Choose</a:t>
            </a:r>
            <a:r>
              <a:rPr lang="it-IT" dirty="0"/>
              <a:t> good </a:t>
            </a:r>
            <a:r>
              <a:rPr lang="it-IT" dirty="0" err="1"/>
              <a:t>ones</a:t>
            </a:r>
            <a:r>
              <a:rPr lang="it-IT" dirty="0"/>
              <a:t>..</a:t>
            </a:r>
            <a:r>
              <a:rPr lang="it-IT" dirty="0" err="1"/>
              <a:t>maybe</a:t>
            </a:r>
            <a:r>
              <a:rPr lang="it-IT" dirty="0"/>
              <a:t> </a:t>
            </a:r>
            <a:r>
              <a:rPr lang="it-IT" dirty="0" err="1"/>
              <a:t>try</a:t>
            </a:r>
            <a:r>
              <a:rPr lang="it-IT" dirty="0"/>
              <a:t> </a:t>
            </a:r>
            <a:r>
              <a:rPr lang="it-IT" dirty="0" err="1"/>
              <a:t>also</a:t>
            </a:r>
            <a:r>
              <a:rPr lang="it-IT" dirty="0"/>
              <a:t> MCAC https://drive.google.com/file/d/18kd9IvrNLeko6vYRPr2YFZMfOZGRM44g/view</a:t>
            </a:r>
          </a:p>
          <a:p>
            <a:r>
              <a:rPr lang="it-IT" dirty="0" err="1"/>
              <a:t>Since</a:t>
            </a:r>
            <a:r>
              <a:rPr lang="it-IT" dirty="0"/>
              <a:t> </a:t>
            </a:r>
            <a:r>
              <a:rPr lang="it-IT" dirty="0" err="1"/>
              <a:t>environment</a:t>
            </a:r>
            <a:r>
              <a:rPr lang="it-IT" dirty="0"/>
              <a:t> </a:t>
            </a:r>
            <a:r>
              <a:rPr lang="it-IT" dirty="0" err="1"/>
              <a:t>is</a:t>
            </a:r>
            <a:r>
              <a:rPr lang="it-IT" dirty="0"/>
              <a:t> </a:t>
            </a:r>
            <a:r>
              <a:rPr lang="it-IT" dirty="0" err="1"/>
              <a:t>present</a:t>
            </a:r>
            <a:r>
              <a:rPr lang="it-IT" dirty="0"/>
              <a:t> (</a:t>
            </a:r>
            <a:r>
              <a:rPr lang="it-IT" dirty="0" err="1"/>
              <a:t>not</a:t>
            </a:r>
            <a:r>
              <a:rPr lang="it-IT" dirty="0"/>
              <a:t> so accurate </a:t>
            </a:r>
            <a:r>
              <a:rPr lang="it-IT" dirty="0" err="1"/>
              <a:t>but</a:t>
            </a:r>
            <a:r>
              <a:rPr lang="it-IT" dirty="0"/>
              <a:t> ok), </a:t>
            </a:r>
            <a:r>
              <a:rPr lang="it-IT" dirty="0" err="1"/>
              <a:t>also</a:t>
            </a:r>
            <a:r>
              <a:rPr lang="it-IT" dirty="0"/>
              <a:t> the Transformer, </a:t>
            </a:r>
            <a:r>
              <a:rPr lang="it-IT" dirty="0" err="1"/>
              <a:t>stitching</a:t>
            </a:r>
            <a:r>
              <a:rPr lang="it-IT" dirty="0"/>
              <a:t> can be </a:t>
            </a:r>
            <a:r>
              <a:rPr lang="it-IT" dirty="0" err="1"/>
              <a:t>considered</a:t>
            </a:r>
            <a:r>
              <a:rPr lang="it-IT" dirty="0"/>
              <a:t> </a:t>
            </a:r>
            <a:r>
              <a:rPr lang="it-IT" dirty="0" err="1"/>
              <a:t>still</a:t>
            </a:r>
            <a:endParaRPr lang="it-IT" dirty="0"/>
          </a:p>
          <a:p>
            <a:r>
              <a:rPr lang="it-IT" dirty="0"/>
              <a:t>Do Celani paper </a:t>
            </a:r>
            <a:r>
              <a:rPr lang="en-US" dirty="0">
                <a:hlinkClick r:id="rId2"/>
              </a:rPr>
              <a:t>2310.05808.pdf (arxiv.org)</a:t>
            </a:r>
            <a:endParaRPr lang="en-US" dirty="0"/>
          </a:p>
          <a:p>
            <a:pPr marL="0" indent="0">
              <a:buNone/>
            </a:pPr>
            <a:r>
              <a:rPr lang="en-US" dirty="0"/>
              <a:t>Idea: drop idea of RL, do </a:t>
            </a:r>
            <a:r>
              <a:rPr lang="en-US" dirty="0" err="1"/>
              <a:t>SysId</a:t>
            </a:r>
            <a:r>
              <a:rPr lang="en-US" dirty="0"/>
              <a:t> as thesis, cover apollo and peregrine</a:t>
            </a:r>
          </a:p>
          <a:p>
            <a:endParaRPr lang="en-US" dirty="0"/>
          </a:p>
        </p:txBody>
      </p:sp>
    </p:spTree>
    <p:extLst>
      <p:ext uri="{BB962C8B-B14F-4D97-AF65-F5344CB8AC3E}">
        <p14:creationId xmlns:p14="http://schemas.microsoft.com/office/powerpoint/2010/main" val="4063939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EE83-F338-FCF3-C0AA-C727352CBEC0}"/>
              </a:ext>
            </a:extLst>
          </p:cNvPr>
          <p:cNvSpPr>
            <a:spLocks noGrp="1"/>
          </p:cNvSpPr>
          <p:nvPr>
            <p:ph type="title"/>
          </p:nvPr>
        </p:nvSpPr>
        <p:spPr/>
        <p:txBody>
          <a:bodyPr/>
          <a:lstStyle/>
          <a:p>
            <a:r>
              <a:rPr lang="it-IT" dirty="0" err="1"/>
              <a:t>Useful</a:t>
            </a:r>
            <a:r>
              <a:rPr lang="it-IT" dirty="0"/>
              <a:t> link</a:t>
            </a:r>
            <a:endParaRPr lang="en-US" dirty="0"/>
          </a:p>
        </p:txBody>
      </p:sp>
      <p:sp>
        <p:nvSpPr>
          <p:cNvPr id="3" name="Content Placeholder 2">
            <a:extLst>
              <a:ext uri="{FF2B5EF4-FFF2-40B4-BE49-F238E27FC236}">
                <a16:creationId xmlns:a16="http://schemas.microsoft.com/office/drawing/2014/main" id="{01ECB57C-3C42-6CF2-F008-E255912D6037}"/>
              </a:ext>
            </a:extLst>
          </p:cNvPr>
          <p:cNvSpPr>
            <a:spLocks noGrp="1"/>
          </p:cNvSpPr>
          <p:nvPr>
            <p:ph idx="1"/>
          </p:nvPr>
        </p:nvSpPr>
        <p:spPr/>
        <p:txBody>
          <a:bodyPr/>
          <a:lstStyle/>
          <a:p>
            <a:r>
              <a:rPr lang="it-IT" dirty="0"/>
              <a:t>OpenAI </a:t>
            </a:r>
            <a:r>
              <a:rPr lang="it-IT" dirty="0" err="1"/>
              <a:t>overview</a:t>
            </a:r>
            <a:r>
              <a:rPr lang="it-IT" dirty="0"/>
              <a:t> of </a:t>
            </a:r>
            <a:r>
              <a:rPr lang="it-IT" dirty="0" err="1"/>
              <a:t>useful</a:t>
            </a:r>
            <a:r>
              <a:rPr lang="it-IT" dirty="0"/>
              <a:t> RL papers </a:t>
            </a:r>
            <a:r>
              <a:rPr lang="it-IT" dirty="0">
                <a:hlinkClick r:id="rId2"/>
              </a:rPr>
              <a:t>https://spinningup.openai.com/en/latest/spinningup/keypapers.html</a:t>
            </a:r>
            <a:endParaRPr lang="it-IT" dirty="0"/>
          </a:p>
          <a:p>
            <a:r>
              <a:rPr lang="it-IT" dirty="0"/>
              <a:t>PPO SO </a:t>
            </a:r>
            <a:r>
              <a:rPr lang="it-IT" dirty="0">
                <a:hlinkClick r:id="rId3"/>
              </a:rPr>
              <a:t>https://stackoverflow.com/questions/46422845/what-is-the-way-to-understand-proximal-policy-optimization-algorithm-in-rl</a:t>
            </a:r>
            <a:r>
              <a:rPr lang="it-IT" dirty="0"/>
              <a:t>  </a:t>
            </a:r>
            <a:endParaRPr lang="en-US" dirty="0"/>
          </a:p>
        </p:txBody>
      </p:sp>
    </p:spTree>
    <p:extLst>
      <p:ext uri="{BB962C8B-B14F-4D97-AF65-F5344CB8AC3E}">
        <p14:creationId xmlns:p14="http://schemas.microsoft.com/office/powerpoint/2010/main" val="3287244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027-56CF-3C28-FCB5-D96FD646667F}"/>
              </a:ext>
            </a:extLst>
          </p:cNvPr>
          <p:cNvSpPr>
            <a:spLocks noGrp="1"/>
          </p:cNvSpPr>
          <p:nvPr>
            <p:ph type="title"/>
          </p:nvPr>
        </p:nvSpPr>
        <p:spPr/>
        <p:txBody>
          <a:bodyPr/>
          <a:lstStyle/>
          <a:p>
            <a:r>
              <a:rPr lang="it-IT" dirty="0"/>
              <a:t>Points to include</a:t>
            </a:r>
            <a:endParaRPr lang="en-US" dirty="0"/>
          </a:p>
        </p:txBody>
      </p:sp>
      <p:sp>
        <p:nvSpPr>
          <p:cNvPr id="3" name="Content Placeholder 2">
            <a:extLst>
              <a:ext uri="{FF2B5EF4-FFF2-40B4-BE49-F238E27FC236}">
                <a16:creationId xmlns:a16="http://schemas.microsoft.com/office/drawing/2014/main" id="{8F37E306-7A68-2CCA-961F-A1F78B3EA49B}"/>
              </a:ext>
            </a:extLst>
          </p:cNvPr>
          <p:cNvSpPr>
            <a:spLocks noGrp="1"/>
          </p:cNvSpPr>
          <p:nvPr>
            <p:ph idx="1"/>
          </p:nvPr>
        </p:nvSpPr>
        <p:spPr/>
        <p:txBody>
          <a:bodyPr>
            <a:normAutofit fontScale="47500" lnSpcReduction="20000"/>
          </a:bodyPr>
          <a:lstStyle/>
          <a:p>
            <a:r>
              <a:rPr lang="en-US" b="0" i="0" dirty="0">
                <a:solidFill>
                  <a:srgbClr val="242424"/>
                </a:solidFill>
                <a:effectLst/>
                <a:latin typeface="source-serif-pro"/>
              </a:rPr>
              <a:t>or why we keep track of log probabilities instead of raw action probabilities, </a:t>
            </a:r>
            <a:r>
              <a:rPr lang="en-US" b="0" i="0" u="sng" dirty="0">
                <a:effectLst/>
                <a:latin typeface="source-serif-pro"/>
                <a:hlinkClick r:id="rId3"/>
              </a:rPr>
              <a:t>here</a:t>
            </a:r>
            <a:r>
              <a:rPr lang="en-US" b="0" i="0" dirty="0">
                <a:solidFill>
                  <a:srgbClr val="242424"/>
                </a:solidFill>
                <a:effectLst/>
                <a:latin typeface="source-serif-pro"/>
              </a:rPr>
              <a:t> is a resource that explains why and </a:t>
            </a:r>
            <a:r>
              <a:rPr lang="en-US" b="0" i="0" u="sng" dirty="0">
                <a:effectLst/>
                <a:latin typeface="source-serif-pro"/>
                <a:hlinkClick r:id="rId4"/>
              </a:rPr>
              <a:t>here</a:t>
            </a:r>
            <a:r>
              <a:rPr lang="en-US" b="0" i="0" dirty="0">
                <a:solidFill>
                  <a:srgbClr val="242424"/>
                </a:solidFill>
                <a:effectLst/>
                <a:latin typeface="source-serif-pro"/>
              </a:rPr>
              <a:t> is another.</a:t>
            </a:r>
          </a:p>
          <a:p>
            <a:r>
              <a:rPr lang="en-US" dirty="0">
                <a:solidFill>
                  <a:srgbClr val="242424"/>
                </a:solidFill>
                <a:latin typeface="source-serif-pro"/>
              </a:rPr>
              <a:t>PPO Importance sampling, TRPO KL divergence</a:t>
            </a:r>
          </a:p>
          <a:p>
            <a:r>
              <a:rPr lang="en-US" dirty="0">
                <a:solidFill>
                  <a:srgbClr val="242424"/>
                </a:solidFill>
                <a:latin typeface="source-serif-pro"/>
              </a:rPr>
              <a:t>That in this review </a:t>
            </a:r>
            <a:r>
              <a:rPr lang="en-US" dirty="0" err="1">
                <a:solidFill>
                  <a:srgbClr val="242424"/>
                </a:solidFill>
                <a:latin typeface="source-serif-pro"/>
              </a:rPr>
              <a:t>hvac</a:t>
            </a:r>
            <a:r>
              <a:rPr lang="en-US" dirty="0">
                <a:solidFill>
                  <a:srgbClr val="242424"/>
                </a:solidFill>
                <a:latin typeface="source-serif-pro"/>
              </a:rPr>
              <a:t> is usually for setpoint </a:t>
            </a:r>
            <a:r>
              <a:rPr lang="en-US" dirty="0" err="1">
                <a:solidFill>
                  <a:srgbClr val="242424"/>
                </a:solidFill>
                <a:latin typeface="source-serif-pro"/>
              </a:rPr>
              <a:t>tem</a:t>
            </a:r>
            <a:r>
              <a:rPr lang="en-US" dirty="0">
                <a:solidFill>
                  <a:srgbClr val="242424"/>
                </a:solidFill>
                <a:latin typeface="source-serif-pro"/>
              </a:rPr>
              <a:t>, actions heat vs cool, </a:t>
            </a:r>
            <a:r>
              <a:rPr lang="en-US" dirty="0">
                <a:solidFill>
                  <a:srgbClr val="242424"/>
                </a:solidFill>
                <a:latin typeface="source-serif-pro"/>
                <a:hlinkClick r:id="rId5"/>
              </a:rPr>
              <a:t>https://www.mdpi.com/1996-1073/15/10/3526</a:t>
            </a:r>
            <a:r>
              <a:rPr lang="en-US" dirty="0">
                <a:solidFill>
                  <a:srgbClr val="242424"/>
                </a:solidFill>
                <a:latin typeface="source-serif-pro"/>
              </a:rPr>
              <a:t> (notes on sheet of paper) instead article saved in work laptop which is on actuators actions</a:t>
            </a:r>
          </a:p>
          <a:p>
            <a:r>
              <a:rPr lang="en-US" dirty="0">
                <a:hlinkClick r:id="rId6"/>
              </a:rPr>
              <a:t>https://www.jmlr.org/papers/volume6/ernst05a/ernst05a.pdf</a:t>
            </a:r>
            <a:r>
              <a:rPr lang="en-US" dirty="0">
                <a:solidFill>
                  <a:srgbClr val="242424"/>
                </a:solidFill>
                <a:latin typeface="source-serif-pro"/>
              </a:rPr>
              <a:t> tree based algorithms</a:t>
            </a:r>
          </a:p>
          <a:p>
            <a:r>
              <a:rPr lang="en-US" dirty="0"/>
              <a:t>semi Markov Decision Processes to induce duration of single action </a:t>
            </a:r>
            <a:r>
              <a:rPr lang="en-US" dirty="0">
                <a:hlinkClick r:id="rId7"/>
              </a:rPr>
              <a:t>https://repositori.upf.edu/bitstream/handle/10230/49225/TFM_Sayan.pdf?sequence=1&amp;isAllowed=y</a:t>
            </a:r>
            <a:r>
              <a:rPr lang="en-US" dirty="0"/>
              <a:t> , </a:t>
            </a:r>
            <a:r>
              <a:rPr lang="en-US" dirty="0">
                <a:hlinkClick r:id="rId8"/>
              </a:rPr>
              <a:t>https://people.cs.umass.edu/~barto/courses/cs687/Sutton-Precup-Singh-AIJ99.pdf</a:t>
            </a:r>
            <a:r>
              <a:rPr lang="en-US" dirty="0"/>
              <a:t> , </a:t>
            </a:r>
            <a:r>
              <a:rPr lang="en-US" dirty="0">
                <a:hlinkClick r:id="rId9"/>
              </a:rPr>
              <a:t>https://www.youtube.com/watch?v=1nuTmzqKQyE&amp;ab_channel=PascalPoupart</a:t>
            </a:r>
            <a:r>
              <a:rPr lang="en-US" dirty="0"/>
              <a:t>  options concept: </a:t>
            </a:r>
            <a:r>
              <a:rPr lang="en-US" dirty="0">
                <a:hlinkClick r:id="rId10"/>
              </a:rPr>
              <a:t>https://pierrelucbacon.com/deliberation-29oct2015.pdf</a:t>
            </a:r>
            <a:r>
              <a:rPr lang="en-US" dirty="0"/>
              <a:t>  </a:t>
            </a:r>
          </a:p>
          <a:p>
            <a:r>
              <a:rPr lang="en-US" dirty="0"/>
              <a:t>Deal with differences model based vs model free</a:t>
            </a:r>
          </a:p>
          <a:p>
            <a:pPr lvl="1"/>
            <a:r>
              <a:rPr lang="en-US" dirty="0"/>
              <a:t>Learn pessimistic model MDP </a:t>
            </a:r>
            <a:r>
              <a:rPr lang="en-US" dirty="0">
                <a:hlinkClick r:id="rId11"/>
              </a:rPr>
              <a:t>https://proceedings.neurips.cc/paper/2020/file/f7efa4f864ae9b88d43527f4b14f750f-Paper.pdf</a:t>
            </a:r>
            <a:r>
              <a:rPr lang="en-US" dirty="0"/>
              <a:t> and then offline</a:t>
            </a:r>
          </a:p>
          <a:p>
            <a:pPr lvl="1"/>
            <a:r>
              <a:rPr lang="en-US" dirty="0">
                <a:hlinkClick r:id="rId12"/>
              </a:rPr>
              <a:t>https://openreview.net/pdf?id=wiSgdeJ29ee</a:t>
            </a:r>
            <a:endParaRPr lang="en-US" dirty="0"/>
          </a:p>
          <a:p>
            <a:r>
              <a:rPr lang="en-US" dirty="0">
                <a:hlinkClick r:id="rId13"/>
              </a:rPr>
              <a:t>https://offline-rl-neurips.github.io/pdf/37.pdf</a:t>
            </a:r>
            <a:r>
              <a:rPr lang="en-US" dirty="0"/>
              <a:t> pre-collected datasets to obtain policies without costly, risky, active exploration. However, commonly used </a:t>
            </a:r>
            <a:r>
              <a:rPr lang="en-US" dirty="0" err="1"/>
              <a:t>offpolicy</a:t>
            </a:r>
            <a:r>
              <a:rPr lang="en-US" dirty="0"/>
              <a:t> algorithms based on Q-learning or actor-critic perform poorly when learning from a static dataset. In this work, we study why off-policy RL methods fail to learn in offline setting from the value function view, and we propose a novel offline RL algorithm that we call Pessimistic Offline Policy Optimization (POPO), which learns a pessimistic value function to get a strong policy. </a:t>
            </a:r>
          </a:p>
          <a:p>
            <a:r>
              <a:rPr lang="en-US" dirty="0"/>
              <a:t>Sparse vs dense rewards</a:t>
            </a:r>
          </a:p>
          <a:p>
            <a:pPr lvl="1"/>
            <a:r>
              <a:rPr lang="en-US" b="0" i="0" dirty="0">
                <a:solidFill>
                  <a:srgbClr val="242424"/>
                </a:solidFill>
                <a:effectLst/>
                <a:latin typeface="source-serif-pro"/>
              </a:rPr>
              <a:t>The rewards are unitless scalar values</a:t>
            </a:r>
            <a:endParaRPr lang="en-US" dirty="0"/>
          </a:p>
        </p:txBody>
      </p:sp>
    </p:spTree>
    <p:extLst>
      <p:ext uri="{BB962C8B-B14F-4D97-AF65-F5344CB8AC3E}">
        <p14:creationId xmlns:p14="http://schemas.microsoft.com/office/powerpoint/2010/main" val="3269739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8CD5-E262-537C-C7AB-6DE599222323}"/>
              </a:ext>
            </a:extLst>
          </p:cNvPr>
          <p:cNvSpPr>
            <a:spLocks noGrp="1"/>
          </p:cNvSpPr>
          <p:nvPr>
            <p:ph type="title"/>
          </p:nvPr>
        </p:nvSpPr>
        <p:spPr/>
        <p:txBody>
          <a:bodyPr/>
          <a:lstStyle/>
          <a:p>
            <a:r>
              <a:rPr lang="it-IT" dirty="0"/>
              <a:t>Digital twins, </a:t>
            </a:r>
            <a:r>
              <a:rPr lang="it-IT" dirty="0" err="1"/>
              <a:t>heat</a:t>
            </a:r>
            <a:r>
              <a:rPr lang="it-IT" dirty="0"/>
              <a:t> transfer </a:t>
            </a:r>
            <a:r>
              <a:rPr lang="it-IT" dirty="0" err="1"/>
              <a:t>sys</a:t>
            </a:r>
            <a:r>
              <a:rPr lang="it-IT" dirty="0"/>
              <a:t> models</a:t>
            </a:r>
            <a:endParaRPr lang="en-US" dirty="0"/>
          </a:p>
        </p:txBody>
      </p:sp>
      <p:sp>
        <p:nvSpPr>
          <p:cNvPr id="3" name="Content Placeholder 2">
            <a:extLst>
              <a:ext uri="{FF2B5EF4-FFF2-40B4-BE49-F238E27FC236}">
                <a16:creationId xmlns:a16="http://schemas.microsoft.com/office/drawing/2014/main" id="{05693E86-2D5E-870C-4B2F-B0BD7FF3BC18}"/>
              </a:ext>
            </a:extLst>
          </p:cNvPr>
          <p:cNvSpPr>
            <a:spLocks noGrp="1"/>
          </p:cNvSpPr>
          <p:nvPr>
            <p:ph idx="1"/>
          </p:nvPr>
        </p:nvSpPr>
        <p:spPr/>
        <p:txBody>
          <a:bodyPr/>
          <a:lstStyle/>
          <a:p>
            <a:r>
              <a:rPr lang="en-US" dirty="0">
                <a:hlinkClick r:id="rId2"/>
              </a:rPr>
              <a:t>https://www.cmcc.it/projects/intertwin-an-interdisciplinary-digital-twin-engine-for-science</a:t>
            </a:r>
            <a:r>
              <a:rPr lang="en-US" dirty="0"/>
              <a:t> </a:t>
            </a:r>
          </a:p>
          <a:p>
            <a:r>
              <a:rPr lang="en-US" dirty="0"/>
              <a:t>https://www.mdpi.com/2227-9717/10/1/21</a:t>
            </a:r>
          </a:p>
        </p:txBody>
      </p:sp>
    </p:spTree>
    <p:extLst>
      <p:ext uri="{BB962C8B-B14F-4D97-AF65-F5344CB8AC3E}">
        <p14:creationId xmlns:p14="http://schemas.microsoft.com/office/powerpoint/2010/main" val="2582095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6C0E-5C73-F3DE-D20D-24655AB91572}"/>
              </a:ext>
            </a:extLst>
          </p:cNvPr>
          <p:cNvSpPr>
            <a:spLocks noGrp="1"/>
          </p:cNvSpPr>
          <p:nvPr>
            <p:ph type="title"/>
          </p:nvPr>
        </p:nvSpPr>
        <p:spPr/>
        <p:txBody>
          <a:bodyPr/>
          <a:lstStyle/>
          <a:p>
            <a:r>
              <a:rPr lang="it-IT" dirty="0"/>
              <a:t>Text </a:t>
            </a:r>
            <a:r>
              <a:rPr lang="it-IT" dirty="0" err="1"/>
              <a:t>material</a:t>
            </a:r>
            <a:r>
              <a:rPr lang="it-IT" dirty="0"/>
              <a:t>, tech concepts</a:t>
            </a:r>
            <a:endParaRPr lang="en-US" dirty="0"/>
          </a:p>
        </p:txBody>
      </p:sp>
      <p:sp>
        <p:nvSpPr>
          <p:cNvPr id="3" name="Content Placeholder 2">
            <a:extLst>
              <a:ext uri="{FF2B5EF4-FFF2-40B4-BE49-F238E27FC236}">
                <a16:creationId xmlns:a16="http://schemas.microsoft.com/office/drawing/2014/main" id="{C33CF72A-293B-73BB-BEB1-754D59696184}"/>
              </a:ext>
            </a:extLst>
          </p:cNvPr>
          <p:cNvSpPr>
            <a:spLocks noGrp="1"/>
          </p:cNvSpPr>
          <p:nvPr>
            <p:ph idx="1"/>
          </p:nvPr>
        </p:nvSpPr>
        <p:spPr/>
        <p:txBody>
          <a:bodyPr/>
          <a:lstStyle/>
          <a:p>
            <a:r>
              <a:rPr lang="it-IT" dirty="0"/>
              <a:t>Tesi </a:t>
            </a:r>
            <a:r>
              <a:rPr lang="it-IT" dirty="0">
                <a:hlinkClick r:id="rId2"/>
              </a:rPr>
              <a:t>https://bccdev.ime.usp.br/tccs/2021/artursantos/tcc.pdf</a:t>
            </a:r>
            <a:r>
              <a:rPr lang="it-IT" dirty="0"/>
              <a:t> </a:t>
            </a:r>
            <a:r>
              <a:rPr lang="it-IT" dirty="0" err="1"/>
              <a:t>OfflineRL</a:t>
            </a:r>
            <a:r>
              <a:rPr lang="it-IT" dirty="0"/>
              <a:t> 2021</a:t>
            </a:r>
          </a:p>
          <a:p>
            <a:r>
              <a:rPr lang="it-IT" dirty="0" err="1"/>
              <a:t>Prudencio</a:t>
            </a:r>
            <a:r>
              <a:rPr lang="it-IT" dirty="0"/>
              <a:t> Survey </a:t>
            </a:r>
            <a:r>
              <a:rPr lang="it-IT" dirty="0" err="1"/>
              <a:t>OfflineRL</a:t>
            </a:r>
            <a:r>
              <a:rPr lang="it-IT" dirty="0"/>
              <a:t> 2022 </a:t>
            </a:r>
            <a:r>
              <a:rPr lang="it-IT" dirty="0">
                <a:hlinkClick r:id="rId3"/>
              </a:rPr>
              <a:t>https://arxiv.org/ftp/arxiv/papers/2203/2203.01387.pdf</a:t>
            </a:r>
            <a:r>
              <a:rPr lang="it-IT" dirty="0"/>
              <a:t> </a:t>
            </a:r>
            <a:endParaRPr lang="en-US" dirty="0"/>
          </a:p>
        </p:txBody>
      </p:sp>
    </p:spTree>
    <p:extLst>
      <p:ext uri="{BB962C8B-B14F-4D97-AF65-F5344CB8AC3E}">
        <p14:creationId xmlns:p14="http://schemas.microsoft.com/office/powerpoint/2010/main" val="221110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82B9-DA93-FB47-1D70-DA65D55721E4}"/>
              </a:ext>
            </a:extLst>
          </p:cNvPr>
          <p:cNvSpPr>
            <a:spLocks noGrp="1"/>
          </p:cNvSpPr>
          <p:nvPr>
            <p:ph type="title"/>
          </p:nvPr>
        </p:nvSpPr>
        <p:spPr/>
        <p:txBody>
          <a:bodyPr/>
          <a:lstStyle/>
          <a:p>
            <a:r>
              <a:rPr lang="it-IT" dirty="0"/>
              <a:t>Method I – Open-loop </a:t>
            </a:r>
            <a:r>
              <a:rPr lang="it-IT" dirty="0" err="1"/>
              <a:t>dynamical</a:t>
            </a:r>
            <a:r>
              <a:rPr lang="it-IT" dirty="0"/>
              <a:t> systems planning control with IRL from batch data</a:t>
            </a:r>
            <a:endParaRPr lang="en-US" dirty="0"/>
          </a:p>
        </p:txBody>
      </p:sp>
      <p:sp>
        <p:nvSpPr>
          <p:cNvPr id="4" name="Rectangle 3">
            <a:extLst>
              <a:ext uri="{FF2B5EF4-FFF2-40B4-BE49-F238E27FC236}">
                <a16:creationId xmlns:a16="http://schemas.microsoft.com/office/drawing/2014/main" id="{EAA61509-CE26-879C-9302-C8A72C9A0962}"/>
              </a:ext>
            </a:extLst>
          </p:cNvPr>
          <p:cNvSpPr/>
          <p:nvPr/>
        </p:nvSpPr>
        <p:spPr>
          <a:xfrm>
            <a:off x="2223083" y="2416029"/>
            <a:ext cx="2474752" cy="26257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F4CC22-AD2E-F68E-C8F0-DE69089F1057}"/>
              </a:ext>
            </a:extLst>
          </p:cNvPr>
          <p:cNvSpPr/>
          <p:nvPr/>
        </p:nvSpPr>
        <p:spPr>
          <a:xfrm>
            <a:off x="2306971" y="3590488"/>
            <a:ext cx="2265027" cy="135901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50447FB-E40F-9B3E-420D-2FFE949E0047}"/>
              </a:ext>
            </a:extLst>
          </p:cNvPr>
          <p:cNvSpPr/>
          <p:nvPr/>
        </p:nvSpPr>
        <p:spPr>
          <a:xfrm>
            <a:off x="6784213" y="2161875"/>
            <a:ext cx="2133597" cy="100023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B6E3BF-208F-CBB7-C346-2FFE187B1D4F}"/>
              </a:ext>
            </a:extLst>
          </p:cNvPr>
          <p:cNvSpPr/>
          <p:nvPr/>
        </p:nvSpPr>
        <p:spPr>
          <a:xfrm>
            <a:off x="6913929" y="3590487"/>
            <a:ext cx="1879134" cy="135901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5E0765-EFDF-7822-816D-46D01A3E053E}"/>
              </a:ext>
            </a:extLst>
          </p:cNvPr>
          <p:cNvSpPr txBox="1"/>
          <p:nvPr/>
        </p:nvSpPr>
        <p:spPr>
          <a:xfrm>
            <a:off x="2223083" y="2708927"/>
            <a:ext cx="2592198" cy="584775"/>
          </a:xfrm>
          <a:prstGeom prst="rect">
            <a:avLst/>
          </a:prstGeom>
          <a:noFill/>
        </p:spPr>
        <p:txBody>
          <a:bodyPr wrap="square" rtlCol="0">
            <a:spAutoFit/>
          </a:bodyPr>
          <a:lstStyle/>
          <a:p>
            <a:r>
              <a:rPr lang="it-IT" sz="1600" dirty="0">
                <a:solidFill>
                  <a:schemeClr val="bg1"/>
                </a:solidFill>
              </a:rPr>
              <a:t>Policy REINFORCE LSTM NN:</a:t>
            </a:r>
          </a:p>
          <a:p>
            <a:r>
              <a:rPr lang="it-IT" sz="1600" dirty="0">
                <a:solidFill>
                  <a:schemeClr val="bg1"/>
                </a:solidFill>
              </a:rPr>
              <a:t>S0 -&gt; {a1,a2,a3..} </a:t>
            </a:r>
            <a:r>
              <a:rPr lang="it-IT" sz="1600" dirty="0">
                <a:solidFill>
                  <a:schemeClr val="bg1"/>
                </a:solidFill>
                <a:latin typeface="Cambria Math" panose="02040503050406030204" pitchFamily="18" charset="0"/>
                <a:ea typeface="Cambria Math" panose="02040503050406030204" pitchFamily="18" charset="0"/>
              </a:rPr>
              <a:t>∊</a:t>
            </a:r>
            <a:r>
              <a:rPr lang="it-IT" sz="1600" dirty="0">
                <a:solidFill>
                  <a:schemeClr val="bg1"/>
                </a:solidFill>
              </a:rPr>
              <a:t> </a:t>
            </a:r>
            <a:r>
              <a:rPr lang="it-IT" sz="1600" dirty="0" err="1">
                <a:solidFill>
                  <a:schemeClr val="bg1"/>
                </a:solidFill>
              </a:rPr>
              <a:t>A_samp</a:t>
            </a:r>
            <a:endParaRPr lang="en-US" sz="1600" dirty="0">
              <a:solidFill>
                <a:schemeClr val="bg1"/>
              </a:solidFill>
            </a:endParaRPr>
          </a:p>
        </p:txBody>
      </p:sp>
      <p:cxnSp>
        <p:nvCxnSpPr>
          <p:cNvPr id="10" name="Straight Arrow Connector 9">
            <a:extLst>
              <a:ext uri="{FF2B5EF4-FFF2-40B4-BE49-F238E27FC236}">
                <a16:creationId xmlns:a16="http://schemas.microsoft.com/office/drawing/2014/main" id="{6A2509F4-E981-5782-956D-047751B9CEE1}"/>
              </a:ext>
            </a:extLst>
          </p:cNvPr>
          <p:cNvCxnSpPr/>
          <p:nvPr/>
        </p:nvCxnSpPr>
        <p:spPr>
          <a:xfrm>
            <a:off x="3246539" y="3363985"/>
            <a:ext cx="0" cy="58723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964609F-80AB-0EB4-90D5-CE91F0A39D2D}"/>
              </a:ext>
            </a:extLst>
          </p:cNvPr>
          <p:cNvSpPr txBox="1"/>
          <p:nvPr/>
        </p:nvSpPr>
        <p:spPr>
          <a:xfrm>
            <a:off x="2306971" y="3951215"/>
            <a:ext cx="1879135" cy="584775"/>
          </a:xfrm>
          <a:prstGeom prst="rect">
            <a:avLst/>
          </a:prstGeom>
          <a:noFill/>
        </p:spPr>
        <p:txBody>
          <a:bodyPr wrap="square" rtlCol="0">
            <a:spAutoFit/>
          </a:bodyPr>
          <a:lstStyle/>
          <a:p>
            <a:r>
              <a:rPr lang="it-IT" sz="1600" dirty="0" err="1">
                <a:solidFill>
                  <a:schemeClr val="bg1"/>
                </a:solidFill>
              </a:rPr>
              <a:t>SysModel</a:t>
            </a:r>
            <a:r>
              <a:rPr lang="it-IT" sz="1600" dirty="0">
                <a:solidFill>
                  <a:schemeClr val="bg1"/>
                </a:solidFill>
              </a:rPr>
              <a:t> Seq2seq:</a:t>
            </a:r>
          </a:p>
          <a:p>
            <a:r>
              <a:rPr lang="it-IT" sz="1600" dirty="0" err="1">
                <a:solidFill>
                  <a:schemeClr val="bg1"/>
                </a:solidFill>
              </a:rPr>
              <a:t>A_samp</a:t>
            </a:r>
            <a:r>
              <a:rPr lang="it-IT" sz="1600" dirty="0">
                <a:solidFill>
                  <a:schemeClr val="bg1"/>
                </a:solidFill>
              </a:rPr>
              <a:t> -&gt; </a:t>
            </a:r>
            <a:r>
              <a:rPr lang="it-IT" sz="1600" dirty="0" err="1">
                <a:solidFill>
                  <a:schemeClr val="bg1"/>
                </a:solidFill>
              </a:rPr>
              <a:t>S_samp</a:t>
            </a:r>
            <a:endParaRPr lang="en-US" sz="1600" dirty="0">
              <a:solidFill>
                <a:schemeClr val="bg1"/>
              </a:solidFill>
            </a:endParaRPr>
          </a:p>
        </p:txBody>
      </p:sp>
      <p:cxnSp>
        <p:nvCxnSpPr>
          <p:cNvPr id="12" name="Straight Arrow Connector 11">
            <a:extLst>
              <a:ext uri="{FF2B5EF4-FFF2-40B4-BE49-F238E27FC236}">
                <a16:creationId xmlns:a16="http://schemas.microsoft.com/office/drawing/2014/main" id="{F531750E-D855-8991-FE20-3D0DD8ADA870}"/>
              </a:ext>
            </a:extLst>
          </p:cNvPr>
          <p:cNvCxnSpPr>
            <a:cxnSpLocks/>
          </p:cNvCxnSpPr>
          <p:nvPr/>
        </p:nvCxnSpPr>
        <p:spPr>
          <a:xfrm>
            <a:off x="4204283" y="4412607"/>
            <a:ext cx="2431409" cy="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EE4583-961B-F7DA-A899-73418957F5FF}"/>
              </a:ext>
            </a:extLst>
          </p:cNvPr>
          <p:cNvCxnSpPr>
            <a:cxnSpLocks/>
            <a:stCxn id="6" idx="4"/>
            <a:endCxn id="24" idx="0"/>
          </p:cNvCxnSpPr>
          <p:nvPr/>
        </p:nvCxnSpPr>
        <p:spPr>
          <a:xfrm>
            <a:off x="7851012" y="3162110"/>
            <a:ext cx="0" cy="360724"/>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47DBE19-5428-999B-EE2A-63A387DB1622}"/>
              </a:ext>
            </a:extLst>
          </p:cNvPr>
          <p:cNvSpPr txBox="1"/>
          <p:nvPr/>
        </p:nvSpPr>
        <p:spPr>
          <a:xfrm>
            <a:off x="7037670" y="2466872"/>
            <a:ext cx="1782660" cy="584775"/>
          </a:xfrm>
          <a:prstGeom prst="rect">
            <a:avLst/>
          </a:prstGeom>
          <a:noFill/>
        </p:spPr>
        <p:txBody>
          <a:bodyPr wrap="square" rtlCol="0">
            <a:spAutoFit/>
          </a:bodyPr>
          <a:lstStyle/>
          <a:p>
            <a:r>
              <a:rPr lang="it-IT" sz="1600" dirty="0" err="1">
                <a:solidFill>
                  <a:schemeClr val="bg1"/>
                </a:solidFill>
              </a:rPr>
              <a:t>T_demo</a:t>
            </a:r>
            <a:r>
              <a:rPr lang="it-IT" sz="1600" dirty="0">
                <a:solidFill>
                  <a:schemeClr val="bg1"/>
                </a:solidFill>
              </a:rPr>
              <a:t>: </a:t>
            </a:r>
          </a:p>
          <a:p>
            <a:r>
              <a:rPr lang="it-IT" sz="1600" dirty="0">
                <a:solidFill>
                  <a:schemeClr val="bg1"/>
                </a:solidFill>
              </a:rPr>
              <a:t>{</a:t>
            </a:r>
            <a:r>
              <a:rPr lang="it-IT" sz="1600" dirty="0" err="1">
                <a:solidFill>
                  <a:schemeClr val="bg1"/>
                </a:solidFill>
              </a:rPr>
              <a:t>S_demo</a:t>
            </a:r>
            <a:r>
              <a:rPr lang="it-IT" sz="1600" dirty="0">
                <a:solidFill>
                  <a:schemeClr val="bg1"/>
                </a:solidFill>
              </a:rPr>
              <a:t>, </a:t>
            </a:r>
            <a:r>
              <a:rPr lang="it-IT" sz="1600" dirty="0" err="1">
                <a:solidFill>
                  <a:schemeClr val="bg1"/>
                </a:solidFill>
              </a:rPr>
              <a:t>A_demo</a:t>
            </a:r>
            <a:r>
              <a:rPr lang="it-IT" sz="1600" dirty="0">
                <a:solidFill>
                  <a:schemeClr val="bg1"/>
                </a:solidFill>
              </a:rPr>
              <a:t>}</a:t>
            </a:r>
            <a:endParaRPr lang="en-US" sz="1600" dirty="0">
              <a:solidFill>
                <a:schemeClr val="bg1"/>
              </a:solidFill>
            </a:endParaRPr>
          </a:p>
        </p:txBody>
      </p:sp>
      <p:sp>
        <p:nvSpPr>
          <p:cNvPr id="21" name="TextBox 20">
            <a:extLst>
              <a:ext uri="{FF2B5EF4-FFF2-40B4-BE49-F238E27FC236}">
                <a16:creationId xmlns:a16="http://schemas.microsoft.com/office/drawing/2014/main" id="{1B49FE3E-5A18-EE6C-FFA2-6984E7459F17}"/>
              </a:ext>
            </a:extLst>
          </p:cNvPr>
          <p:cNvSpPr txBox="1"/>
          <p:nvPr/>
        </p:nvSpPr>
        <p:spPr>
          <a:xfrm>
            <a:off x="5084427" y="4012497"/>
            <a:ext cx="2635545" cy="400110"/>
          </a:xfrm>
          <a:prstGeom prst="rect">
            <a:avLst/>
          </a:prstGeom>
          <a:noFill/>
        </p:spPr>
        <p:txBody>
          <a:bodyPr wrap="square">
            <a:spAutoFit/>
          </a:bodyPr>
          <a:lstStyle/>
          <a:p>
            <a:r>
              <a:rPr lang="it-IT" sz="1000" i="1" dirty="0" err="1">
                <a:solidFill>
                  <a:schemeClr val="bg2">
                    <a:lumMod val="75000"/>
                  </a:schemeClr>
                </a:solidFill>
              </a:rPr>
              <a:t>T_samp</a:t>
            </a:r>
            <a:r>
              <a:rPr lang="it-IT" sz="1000" i="1" dirty="0">
                <a:solidFill>
                  <a:schemeClr val="bg2">
                    <a:lumMod val="75000"/>
                  </a:schemeClr>
                </a:solidFill>
              </a:rPr>
              <a:t>: </a:t>
            </a:r>
          </a:p>
          <a:p>
            <a:r>
              <a:rPr lang="it-IT" sz="1000" i="1" dirty="0">
                <a:solidFill>
                  <a:schemeClr val="bg2">
                    <a:lumMod val="75000"/>
                  </a:schemeClr>
                </a:solidFill>
              </a:rPr>
              <a:t>{</a:t>
            </a:r>
            <a:r>
              <a:rPr lang="it-IT" sz="1000" i="1" dirty="0" err="1">
                <a:solidFill>
                  <a:schemeClr val="bg2">
                    <a:lumMod val="75000"/>
                  </a:schemeClr>
                </a:solidFill>
              </a:rPr>
              <a:t>S_samp</a:t>
            </a:r>
            <a:r>
              <a:rPr lang="it-IT" sz="1000" i="1" dirty="0">
                <a:solidFill>
                  <a:schemeClr val="bg2">
                    <a:lumMod val="75000"/>
                  </a:schemeClr>
                </a:solidFill>
              </a:rPr>
              <a:t>, </a:t>
            </a:r>
            <a:r>
              <a:rPr lang="it-IT" sz="1000" i="1" dirty="0" err="1">
                <a:solidFill>
                  <a:schemeClr val="bg2">
                    <a:lumMod val="75000"/>
                  </a:schemeClr>
                </a:solidFill>
              </a:rPr>
              <a:t>A_samp</a:t>
            </a:r>
            <a:r>
              <a:rPr lang="it-IT" sz="1000" i="1" dirty="0">
                <a:solidFill>
                  <a:schemeClr val="bg2">
                    <a:lumMod val="75000"/>
                  </a:schemeClr>
                </a:solidFill>
              </a:rPr>
              <a:t>}</a:t>
            </a:r>
            <a:endParaRPr lang="en-US" sz="1000" i="1" dirty="0">
              <a:solidFill>
                <a:schemeClr val="bg2">
                  <a:lumMod val="75000"/>
                </a:schemeClr>
              </a:solidFill>
            </a:endParaRPr>
          </a:p>
        </p:txBody>
      </p:sp>
      <p:sp>
        <p:nvSpPr>
          <p:cNvPr id="22" name="TextBox 21">
            <a:extLst>
              <a:ext uri="{FF2B5EF4-FFF2-40B4-BE49-F238E27FC236}">
                <a16:creationId xmlns:a16="http://schemas.microsoft.com/office/drawing/2014/main" id="{85FF8F67-F12C-493E-16E7-2CB9E497C75B}"/>
              </a:ext>
            </a:extLst>
          </p:cNvPr>
          <p:cNvSpPr txBox="1"/>
          <p:nvPr/>
        </p:nvSpPr>
        <p:spPr>
          <a:xfrm>
            <a:off x="7172237" y="3874270"/>
            <a:ext cx="1615857" cy="1200329"/>
          </a:xfrm>
          <a:prstGeom prst="rect">
            <a:avLst/>
          </a:prstGeom>
          <a:noFill/>
        </p:spPr>
        <p:txBody>
          <a:bodyPr wrap="square" rtlCol="0">
            <a:spAutoFit/>
          </a:bodyPr>
          <a:lstStyle/>
          <a:p>
            <a:r>
              <a:rPr lang="it-IT" sz="1400" dirty="0">
                <a:solidFill>
                  <a:schemeClr val="bg1"/>
                </a:solidFill>
              </a:rPr>
              <a:t>Cost </a:t>
            </a:r>
            <a:r>
              <a:rPr lang="it-IT" sz="1400" dirty="0" err="1">
                <a:solidFill>
                  <a:schemeClr val="bg1"/>
                </a:solidFill>
              </a:rPr>
              <a:t>FeedForw</a:t>
            </a:r>
            <a:r>
              <a:rPr lang="it-IT" sz="1400" dirty="0">
                <a:solidFill>
                  <a:schemeClr val="bg1"/>
                </a:solidFill>
              </a:rPr>
              <a:t> NN:</a:t>
            </a:r>
          </a:p>
          <a:p>
            <a:r>
              <a:rPr lang="it-IT" sz="1400" dirty="0" err="1">
                <a:solidFill>
                  <a:schemeClr val="bg1"/>
                </a:solidFill>
              </a:rPr>
              <a:t>T_samp</a:t>
            </a:r>
            <a:endParaRPr lang="it-IT" sz="1400" dirty="0">
              <a:solidFill>
                <a:schemeClr val="bg1"/>
              </a:solidFill>
            </a:endParaRPr>
          </a:p>
          <a:p>
            <a:r>
              <a:rPr lang="it-IT" sz="1400" dirty="0">
                <a:solidFill>
                  <a:schemeClr val="bg1"/>
                </a:solidFill>
              </a:rPr>
              <a:t>+                -&gt; R</a:t>
            </a:r>
          </a:p>
          <a:p>
            <a:r>
              <a:rPr lang="it-IT" sz="1400" dirty="0" err="1">
                <a:solidFill>
                  <a:schemeClr val="bg1"/>
                </a:solidFill>
              </a:rPr>
              <a:t>Tdemo</a:t>
            </a:r>
            <a:endParaRPr lang="it-IT" sz="1400" dirty="0">
              <a:solidFill>
                <a:schemeClr val="bg1"/>
              </a:solidFill>
            </a:endParaRPr>
          </a:p>
          <a:p>
            <a:endParaRPr lang="en-US" sz="1600" dirty="0">
              <a:solidFill>
                <a:schemeClr val="bg1"/>
              </a:solidFill>
            </a:endParaRPr>
          </a:p>
        </p:txBody>
      </p:sp>
      <p:sp>
        <p:nvSpPr>
          <p:cNvPr id="23" name="TextBox 22">
            <a:extLst>
              <a:ext uri="{FF2B5EF4-FFF2-40B4-BE49-F238E27FC236}">
                <a16:creationId xmlns:a16="http://schemas.microsoft.com/office/drawing/2014/main" id="{63FB2D7D-916B-2B33-E02F-5CED364DEE07}"/>
              </a:ext>
            </a:extLst>
          </p:cNvPr>
          <p:cNvSpPr txBox="1"/>
          <p:nvPr/>
        </p:nvSpPr>
        <p:spPr>
          <a:xfrm>
            <a:off x="2867596" y="2411010"/>
            <a:ext cx="1143775" cy="369332"/>
          </a:xfrm>
          <a:prstGeom prst="rect">
            <a:avLst/>
          </a:prstGeom>
          <a:noFill/>
        </p:spPr>
        <p:txBody>
          <a:bodyPr wrap="none" rtlCol="0">
            <a:spAutoFit/>
          </a:bodyPr>
          <a:lstStyle/>
          <a:p>
            <a:r>
              <a:rPr lang="it-IT" dirty="0"/>
              <a:t>Generator</a:t>
            </a:r>
            <a:endParaRPr lang="en-US" dirty="0"/>
          </a:p>
        </p:txBody>
      </p:sp>
      <p:sp>
        <p:nvSpPr>
          <p:cNvPr id="24" name="TextBox 23">
            <a:extLst>
              <a:ext uri="{FF2B5EF4-FFF2-40B4-BE49-F238E27FC236}">
                <a16:creationId xmlns:a16="http://schemas.microsoft.com/office/drawing/2014/main" id="{9EBD489D-4B8C-BC1E-934A-DE17B15571CC}"/>
              </a:ext>
            </a:extLst>
          </p:cNvPr>
          <p:cNvSpPr txBox="1"/>
          <p:nvPr/>
        </p:nvSpPr>
        <p:spPr>
          <a:xfrm>
            <a:off x="7128474" y="3522834"/>
            <a:ext cx="1445076" cy="369332"/>
          </a:xfrm>
          <a:prstGeom prst="rect">
            <a:avLst/>
          </a:prstGeom>
          <a:noFill/>
        </p:spPr>
        <p:txBody>
          <a:bodyPr wrap="none" rtlCol="0">
            <a:spAutoFit/>
          </a:bodyPr>
          <a:lstStyle/>
          <a:p>
            <a:r>
              <a:rPr lang="it-IT" dirty="0"/>
              <a:t>Discriminator</a:t>
            </a:r>
            <a:endParaRPr lang="en-US" dirty="0"/>
          </a:p>
        </p:txBody>
      </p:sp>
      <p:sp>
        <p:nvSpPr>
          <p:cNvPr id="25" name="TextBox 24">
            <a:extLst>
              <a:ext uri="{FF2B5EF4-FFF2-40B4-BE49-F238E27FC236}">
                <a16:creationId xmlns:a16="http://schemas.microsoft.com/office/drawing/2014/main" id="{536C345C-DD1F-DE02-DECB-4B80E6EF7E64}"/>
              </a:ext>
            </a:extLst>
          </p:cNvPr>
          <p:cNvSpPr txBox="1"/>
          <p:nvPr/>
        </p:nvSpPr>
        <p:spPr>
          <a:xfrm>
            <a:off x="7132082" y="2226344"/>
            <a:ext cx="1481624" cy="369332"/>
          </a:xfrm>
          <a:prstGeom prst="rect">
            <a:avLst/>
          </a:prstGeom>
          <a:noFill/>
        </p:spPr>
        <p:txBody>
          <a:bodyPr wrap="none" rtlCol="0">
            <a:spAutoFit/>
          </a:bodyPr>
          <a:lstStyle/>
          <a:p>
            <a:r>
              <a:rPr lang="it-IT" dirty="0"/>
              <a:t>Batch Dataset</a:t>
            </a:r>
            <a:endParaRPr lang="en-US" dirty="0"/>
          </a:p>
        </p:txBody>
      </p:sp>
      <p:sp>
        <p:nvSpPr>
          <p:cNvPr id="30" name="TextBox 29">
            <a:extLst>
              <a:ext uri="{FF2B5EF4-FFF2-40B4-BE49-F238E27FC236}">
                <a16:creationId xmlns:a16="http://schemas.microsoft.com/office/drawing/2014/main" id="{955B7738-F508-651A-8AD3-13331DC99CE9}"/>
              </a:ext>
            </a:extLst>
          </p:cNvPr>
          <p:cNvSpPr txBox="1"/>
          <p:nvPr/>
        </p:nvSpPr>
        <p:spPr>
          <a:xfrm>
            <a:off x="2636542" y="4511539"/>
            <a:ext cx="1362361" cy="369332"/>
          </a:xfrm>
          <a:prstGeom prst="rect">
            <a:avLst/>
          </a:prstGeom>
          <a:noFill/>
        </p:spPr>
        <p:txBody>
          <a:bodyPr wrap="none" rtlCol="0">
            <a:spAutoFit/>
          </a:bodyPr>
          <a:lstStyle/>
          <a:p>
            <a:r>
              <a:rPr lang="it-IT" dirty="0" err="1"/>
              <a:t>Unroll</a:t>
            </a:r>
            <a:r>
              <a:rPr lang="it-IT" dirty="0"/>
              <a:t> policy</a:t>
            </a:r>
            <a:endParaRPr lang="en-US" dirty="0"/>
          </a:p>
        </p:txBody>
      </p:sp>
    </p:spTree>
    <p:extLst>
      <p:ext uri="{BB962C8B-B14F-4D97-AF65-F5344CB8AC3E}">
        <p14:creationId xmlns:p14="http://schemas.microsoft.com/office/powerpoint/2010/main" val="76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82B9-DA93-FB47-1D70-DA65D55721E4}"/>
              </a:ext>
            </a:extLst>
          </p:cNvPr>
          <p:cNvSpPr>
            <a:spLocks noGrp="1"/>
          </p:cNvSpPr>
          <p:nvPr>
            <p:ph type="title"/>
          </p:nvPr>
        </p:nvSpPr>
        <p:spPr/>
        <p:txBody>
          <a:bodyPr/>
          <a:lstStyle/>
          <a:p>
            <a:r>
              <a:rPr lang="it-IT" dirty="0"/>
              <a:t>Method II – Open-loop </a:t>
            </a:r>
            <a:r>
              <a:rPr lang="it-IT" dirty="0" err="1"/>
              <a:t>dynamical</a:t>
            </a:r>
            <a:r>
              <a:rPr lang="it-IT" dirty="0"/>
              <a:t> systems planning control </a:t>
            </a:r>
            <a:r>
              <a:rPr lang="it-IT" dirty="0" err="1"/>
              <a:t>pre-trained</a:t>
            </a:r>
            <a:r>
              <a:rPr lang="it-IT" dirty="0"/>
              <a:t> from batch data</a:t>
            </a:r>
            <a:endParaRPr lang="en-US" dirty="0"/>
          </a:p>
        </p:txBody>
      </p:sp>
      <p:sp>
        <p:nvSpPr>
          <p:cNvPr id="4" name="Rectangle 3">
            <a:extLst>
              <a:ext uri="{FF2B5EF4-FFF2-40B4-BE49-F238E27FC236}">
                <a16:creationId xmlns:a16="http://schemas.microsoft.com/office/drawing/2014/main" id="{EAA61509-CE26-879C-9302-C8A72C9A0962}"/>
              </a:ext>
            </a:extLst>
          </p:cNvPr>
          <p:cNvSpPr/>
          <p:nvPr/>
        </p:nvSpPr>
        <p:spPr>
          <a:xfrm>
            <a:off x="4563611" y="2446942"/>
            <a:ext cx="2474752" cy="26257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F4CC22-AD2E-F68E-C8F0-DE69089F1057}"/>
              </a:ext>
            </a:extLst>
          </p:cNvPr>
          <p:cNvSpPr/>
          <p:nvPr/>
        </p:nvSpPr>
        <p:spPr>
          <a:xfrm>
            <a:off x="6029588" y="3577014"/>
            <a:ext cx="2265027" cy="135901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50447FB-E40F-9B3E-420D-2FFE949E0047}"/>
              </a:ext>
            </a:extLst>
          </p:cNvPr>
          <p:cNvSpPr/>
          <p:nvPr/>
        </p:nvSpPr>
        <p:spPr>
          <a:xfrm>
            <a:off x="1620168" y="3120705"/>
            <a:ext cx="2381379" cy="116606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B6E3BF-208F-CBB7-C346-2FFE187B1D4F}"/>
              </a:ext>
            </a:extLst>
          </p:cNvPr>
          <p:cNvSpPr/>
          <p:nvPr/>
        </p:nvSpPr>
        <p:spPr>
          <a:xfrm>
            <a:off x="9254457" y="3621400"/>
            <a:ext cx="1879134" cy="135901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5E0765-EFDF-7822-816D-46D01A3E053E}"/>
              </a:ext>
            </a:extLst>
          </p:cNvPr>
          <p:cNvSpPr txBox="1"/>
          <p:nvPr/>
        </p:nvSpPr>
        <p:spPr>
          <a:xfrm>
            <a:off x="4563611" y="2739840"/>
            <a:ext cx="2592198" cy="584775"/>
          </a:xfrm>
          <a:prstGeom prst="rect">
            <a:avLst/>
          </a:prstGeom>
          <a:noFill/>
        </p:spPr>
        <p:txBody>
          <a:bodyPr wrap="square" rtlCol="0">
            <a:spAutoFit/>
          </a:bodyPr>
          <a:lstStyle/>
          <a:p>
            <a:r>
              <a:rPr lang="it-IT" sz="1600" dirty="0">
                <a:solidFill>
                  <a:schemeClr val="bg1"/>
                </a:solidFill>
              </a:rPr>
              <a:t>Policy NN LSTM:</a:t>
            </a:r>
          </a:p>
          <a:p>
            <a:r>
              <a:rPr lang="it-IT" sz="1600" dirty="0">
                <a:solidFill>
                  <a:schemeClr val="bg1"/>
                </a:solidFill>
              </a:rPr>
              <a:t>S0 -&gt; {a1,a2,a3..} </a:t>
            </a:r>
            <a:r>
              <a:rPr lang="it-IT" sz="1600" dirty="0">
                <a:solidFill>
                  <a:schemeClr val="bg1"/>
                </a:solidFill>
                <a:latin typeface="Cambria Math" panose="02040503050406030204" pitchFamily="18" charset="0"/>
                <a:ea typeface="Cambria Math" panose="02040503050406030204" pitchFamily="18" charset="0"/>
              </a:rPr>
              <a:t>∊</a:t>
            </a:r>
            <a:r>
              <a:rPr lang="it-IT" sz="1600" dirty="0">
                <a:solidFill>
                  <a:schemeClr val="bg1"/>
                </a:solidFill>
              </a:rPr>
              <a:t> </a:t>
            </a:r>
            <a:r>
              <a:rPr lang="it-IT" sz="1600" dirty="0" err="1">
                <a:solidFill>
                  <a:schemeClr val="bg1"/>
                </a:solidFill>
              </a:rPr>
              <a:t>A_samp</a:t>
            </a:r>
            <a:endParaRPr lang="en-US" sz="1600" dirty="0">
              <a:solidFill>
                <a:schemeClr val="bg1"/>
              </a:solidFill>
            </a:endParaRPr>
          </a:p>
        </p:txBody>
      </p:sp>
      <p:sp>
        <p:nvSpPr>
          <p:cNvPr id="11" name="TextBox 10">
            <a:extLst>
              <a:ext uri="{FF2B5EF4-FFF2-40B4-BE49-F238E27FC236}">
                <a16:creationId xmlns:a16="http://schemas.microsoft.com/office/drawing/2014/main" id="{F964609F-80AB-0EB4-90D5-CE91F0A39D2D}"/>
              </a:ext>
            </a:extLst>
          </p:cNvPr>
          <p:cNvSpPr txBox="1"/>
          <p:nvPr/>
        </p:nvSpPr>
        <p:spPr>
          <a:xfrm>
            <a:off x="6023295" y="3782712"/>
            <a:ext cx="2265027" cy="830997"/>
          </a:xfrm>
          <a:prstGeom prst="rect">
            <a:avLst/>
          </a:prstGeom>
          <a:noFill/>
        </p:spPr>
        <p:txBody>
          <a:bodyPr wrap="square" rtlCol="0">
            <a:spAutoFit/>
          </a:bodyPr>
          <a:lstStyle/>
          <a:p>
            <a:r>
              <a:rPr lang="it-IT" sz="1600" dirty="0" err="1">
                <a:solidFill>
                  <a:schemeClr val="bg1"/>
                </a:solidFill>
              </a:rPr>
              <a:t>SysModel</a:t>
            </a:r>
            <a:r>
              <a:rPr lang="it-IT" sz="1600" dirty="0">
                <a:solidFill>
                  <a:schemeClr val="bg1"/>
                </a:solidFill>
              </a:rPr>
              <a:t> Seq2seq LSTM:</a:t>
            </a:r>
          </a:p>
          <a:p>
            <a:r>
              <a:rPr lang="it-IT" sz="1600" dirty="0" err="1">
                <a:solidFill>
                  <a:schemeClr val="bg1"/>
                </a:solidFill>
              </a:rPr>
              <a:t>A_samp</a:t>
            </a:r>
            <a:r>
              <a:rPr lang="it-IT" sz="1600" dirty="0">
                <a:solidFill>
                  <a:schemeClr val="bg1"/>
                </a:solidFill>
              </a:rPr>
              <a:t> -&gt; </a:t>
            </a:r>
            <a:r>
              <a:rPr lang="it-IT" sz="1600" dirty="0" err="1">
                <a:solidFill>
                  <a:schemeClr val="bg1"/>
                </a:solidFill>
              </a:rPr>
              <a:t>S_samp</a:t>
            </a:r>
            <a:endParaRPr lang="en-US" sz="1600" dirty="0">
              <a:solidFill>
                <a:schemeClr val="bg1"/>
              </a:solidFill>
            </a:endParaRPr>
          </a:p>
        </p:txBody>
      </p:sp>
      <p:cxnSp>
        <p:nvCxnSpPr>
          <p:cNvPr id="12" name="Straight Arrow Connector 11">
            <a:extLst>
              <a:ext uri="{FF2B5EF4-FFF2-40B4-BE49-F238E27FC236}">
                <a16:creationId xmlns:a16="http://schemas.microsoft.com/office/drawing/2014/main" id="{F531750E-D855-8991-FE20-3D0DD8ADA870}"/>
              </a:ext>
            </a:extLst>
          </p:cNvPr>
          <p:cNvCxnSpPr>
            <a:cxnSpLocks/>
          </p:cNvCxnSpPr>
          <p:nvPr/>
        </p:nvCxnSpPr>
        <p:spPr>
          <a:xfrm>
            <a:off x="8086987" y="4443520"/>
            <a:ext cx="889233" cy="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47DBE19-5428-999B-EE2A-63A387DB1622}"/>
              </a:ext>
            </a:extLst>
          </p:cNvPr>
          <p:cNvSpPr txBox="1"/>
          <p:nvPr/>
        </p:nvSpPr>
        <p:spPr>
          <a:xfrm>
            <a:off x="1873624" y="3487020"/>
            <a:ext cx="2127923" cy="584775"/>
          </a:xfrm>
          <a:prstGeom prst="rect">
            <a:avLst/>
          </a:prstGeom>
          <a:noFill/>
        </p:spPr>
        <p:txBody>
          <a:bodyPr wrap="square" rtlCol="0">
            <a:spAutoFit/>
          </a:bodyPr>
          <a:lstStyle/>
          <a:p>
            <a:r>
              <a:rPr lang="it-IT" sz="1600" dirty="0" err="1">
                <a:solidFill>
                  <a:schemeClr val="bg1"/>
                </a:solidFill>
              </a:rPr>
              <a:t>T_demo</a:t>
            </a:r>
            <a:r>
              <a:rPr lang="it-IT" sz="1600" dirty="0">
                <a:solidFill>
                  <a:schemeClr val="bg1"/>
                </a:solidFill>
              </a:rPr>
              <a:t>: </a:t>
            </a:r>
          </a:p>
          <a:p>
            <a:r>
              <a:rPr lang="it-IT" sz="1600" dirty="0">
                <a:solidFill>
                  <a:schemeClr val="bg1"/>
                </a:solidFill>
              </a:rPr>
              <a:t>{</a:t>
            </a:r>
            <a:r>
              <a:rPr lang="it-IT" sz="1600" dirty="0" err="1">
                <a:solidFill>
                  <a:schemeClr val="bg1"/>
                </a:solidFill>
              </a:rPr>
              <a:t>S_demo</a:t>
            </a:r>
            <a:r>
              <a:rPr lang="it-IT" sz="1600" dirty="0">
                <a:solidFill>
                  <a:schemeClr val="bg1"/>
                </a:solidFill>
              </a:rPr>
              <a:t>[0], </a:t>
            </a:r>
            <a:r>
              <a:rPr lang="it-IT" sz="1600" dirty="0" err="1">
                <a:solidFill>
                  <a:schemeClr val="bg1"/>
                </a:solidFill>
              </a:rPr>
              <a:t>A_demo</a:t>
            </a:r>
            <a:r>
              <a:rPr lang="it-IT" sz="1600" dirty="0">
                <a:solidFill>
                  <a:schemeClr val="bg1"/>
                </a:solidFill>
              </a:rPr>
              <a:t>}</a:t>
            </a:r>
            <a:endParaRPr lang="en-US" sz="1600" dirty="0">
              <a:solidFill>
                <a:schemeClr val="bg1"/>
              </a:solidFill>
            </a:endParaRPr>
          </a:p>
        </p:txBody>
      </p:sp>
      <p:sp>
        <p:nvSpPr>
          <p:cNvPr id="24" name="TextBox 23">
            <a:extLst>
              <a:ext uri="{FF2B5EF4-FFF2-40B4-BE49-F238E27FC236}">
                <a16:creationId xmlns:a16="http://schemas.microsoft.com/office/drawing/2014/main" id="{9EBD489D-4B8C-BC1E-934A-DE17B15571CC}"/>
              </a:ext>
            </a:extLst>
          </p:cNvPr>
          <p:cNvSpPr txBox="1"/>
          <p:nvPr/>
        </p:nvSpPr>
        <p:spPr>
          <a:xfrm>
            <a:off x="9332406" y="3682141"/>
            <a:ext cx="1621828" cy="923330"/>
          </a:xfrm>
          <a:prstGeom prst="rect">
            <a:avLst/>
          </a:prstGeom>
          <a:noFill/>
        </p:spPr>
        <p:txBody>
          <a:bodyPr wrap="square" rtlCol="0">
            <a:spAutoFit/>
          </a:bodyPr>
          <a:lstStyle/>
          <a:p>
            <a:r>
              <a:rPr lang="it-IT" dirty="0" err="1"/>
              <a:t>Extract</a:t>
            </a:r>
            <a:r>
              <a:rPr lang="it-IT" dirty="0"/>
              <a:t> hand-</a:t>
            </a:r>
            <a:r>
              <a:rPr lang="it-IT" dirty="0" err="1"/>
              <a:t>crafted</a:t>
            </a:r>
            <a:r>
              <a:rPr lang="it-IT" dirty="0"/>
              <a:t> </a:t>
            </a:r>
            <a:r>
              <a:rPr lang="it-IT" dirty="0" err="1"/>
              <a:t>rewards</a:t>
            </a:r>
            <a:endParaRPr lang="en-US" dirty="0"/>
          </a:p>
        </p:txBody>
      </p:sp>
      <p:sp>
        <p:nvSpPr>
          <p:cNvPr id="25" name="TextBox 24">
            <a:extLst>
              <a:ext uri="{FF2B5EF4-FFF2-40B4-BE49-F238E27FC236}">
                <a16:creationId xmlns:a16="http://schemas.microsoft.com/office/drawing/2014/main" id="{536C345C-DD1F-DE02-DECB-4B80E6EF7E64}"/>
              </a:ext>
            </a:extLst>
          </p:cNvPr>
          <p:cNvSpPr txBox="1"/>
          <p:nvPr/>
        </p:nvSpPr>
        <p:spPr>
          <a:xfrm>
            <a:off x="1968037" y="3246492"/>
            <a:ext cx="1481624" cy="369332"/>
          </a:xfrm>
          <a:prstGeom prst="rect">
            <a:avLst/>
          </a:prstGeom>
          <a:noFill/>
        </p:spPr>
        <p:txBody>
          <a:bodyPr wrap="none" rtlCol="0">
            <a:spAutoFit/>
          </a:bodyPr>
          <a:lstStyle/>
          <a:p>
            <a:r>
              <a:rPr lang="it-IT" dirty="0"/>
              <a:t>Batch Dataset</a:t>
            </a:r>
            <a:endParaRPr lang="en-US" dirty="0"/>
          </a:p>
        </p:txBody>
      </p:sp>
      <p:sp>
        <p:nvSpPr>
          <p:cNvPr id="30" name="TextBox 29">
            <a:extLst>
              <a:ext uri="{FF2B5EF4-FFF2-40B4-BE49-F238E27FC236}">
                <a16:creationId xmlns:a16="http://schemas.microsoft.com/office/drawing/2014/main" id="{955B7738-F508-651A-8AD3-13331DC99CE9}"/>
              </a:ext>
            </a:extLst>
          </p:cNvPr>
          <p:cNvSpPr txBox="1"/>
          <p:nvPr/>
        </p:nvSpPr>
        <p:spPr>
          <a:xfrm>
            <a:off x="6359159" y="4498065"/>
            <a:ext cx="1362361" cy="369332"/>
          </a:xfrm>
          <a:prstGeom prst="rect">
            <a:avLst/>
          </a:prstGeom>
          <a:noFill/>
        </p:spPr>
        <p:txBody>
          <a:bodyPr wrap="none" rtlCol="0">
            <a:spAutoFit/>
          </a:bodyPr>
          <a:lstStyle/>
          <a:p>
            <a:r>
              <a:rPr lang="it-IT" dirty="0" err="1"/>
              <a:t>Unroll</a:t>
            </a:r>
            <a:r>
              <a:rPr lang="it-IT" dirty="0"/>
              <a:t> policy</a:t>
            </a:r>
            <a:endParaRPr lang="en-US" dirty="0"/>
          </a:p>
        </p:txBody>
      </p:sp>
      <p:sp>
        <p:nvSpPr>
          <p:cNvPr id="13" name="Rectangle 12">
            <a:extLst>
              <a:ext uri="{FF2B5EF4-FFF2-40B4-BE49-F238E27FC236}">
                <a16:creationId xmlns:a16="http://schemas.microsoft.com/office/drawing/2014/main" id="{D71574B0-59A0-5C4E-47EE-49D8B19AEDD7}"/>
              </a:ext>
            </a:extLst>
          </p:cNvPr>
          <p:cNvSpPr/>
          <p:nvPr/>
        </p:nvSpPr>
        <p:spPr>
          <a:xfrm>
            <a:off x="1157681" y="1820411"/>
            <a:ext cx="4723002" cy="4177717"/>
          </a:xfrm>
          <a:prstGeom prst="rect">
            <a:avLst/>
          </a:prstGeom>
          <a:noFill/>
          <a:ln>
            <a:solidFill>
              <a:schemeClr val="accent4">
                <a:lumMod val="40000"/>
                <a:lumOff val="6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0D28D2D-EF0E-452C-C5EF-8E3BFC771F16}"/>
              </a:ext>
            </a:extLst>
          </p:cNvPr>
          <p:cNvSpPr txBox="1"/>
          <p:nvPr/>
        </p:nvSpPr>
        <p:spPr>
          <a:xfrm>
            <a:off x="900418" y="5439011"/>
            <a:ext cx="5040162" cy="584775"/>
          </a:xfrm>
          <a:prstGeom prst="rect">
            <a:avLst/>
          </a:prstGeom>
          <a:noFill/>
        </p:spPr>
        <p:txBody>
          <a:bodyPr wrap="none" rtlCol="0">
            <a:spAutoFit/>
          </a:bodyPr>
          <a:lstStyle/>
          <a:p>
            <a:r>
              <a:rPr lang="it-IT" sz="1600" dirty="0"/>
              <a:t>I </a:t>
            </a:r>
            <a:r>
              <a:rPr lang="it-IT" sz="1600" dirty="0" err="1"/>
              <a:t>Phase</a:t>
            </a:r>
            <a:r>
              <a:rPr lang="it-IT" sz="1600" dirty="0"/>
              <a:t>: </a:t>
            </a:r>
            <a:r>
              <a:rPr lang="it-IT" sz="1600" dirty="0" err="1"/>
              <a:t>pre-train</a:t>
            </a:r>
            <a:r>
              <a:rPr lang="it-IT" sz="1600" dirty="0"/>
              <a:t> Policy NN with batch data (one-to-many)</a:t>
            </a:r>
          </a:p>
          <a:p>
            <a:r>
              <a:rPr lang="it-IT" sz="1600" dirty="0"/>
              <a:t>Loss: cross-</a:t>
            </a:r>
            <a:r>
              <a:rPr lang="it-IT" sz="1600" dirty="0" err="1"/>
              <a:t>entropy</a:t>
            </a:r>
            <a:endParaRPr lang="en-US" sz="1600" dirty="0"/>
          </a:p>
        </p:txBody>
      </p:sp>
      <p:sp>
        <p:nvSpPr>
          <p:cNvPr id="16" name="Rectangle 15">
            <a:extLst>
              <a:ext uri="{FF2B5EF4-FFF2-40B4-BE49-F238E27FC236}">
                <a16:creationId xmlns:a16="http://schemas.microsoft.com/office/drawing/2014/main" id="{FC61498E-7D26-6C6C-8E61-6B4FC1DA5351}"/>
              </a:ext>
            </a:extLst>
          </p:cNvPr>
          <p:cNvSpPr/>
          <p:nvPr/>
        </p:nvSpPr>
        <p:spPr>
          <a:xfrm>
            <a:off x="5975096" y="1820411"/>
            <a:ext cx="5316486" cy="4177717"/>
          </a:xfrm>
          <a:prstGeom prst="rect">
            <a:avLst/>
          </a:prstGeom>
          <a:noFill/>
          <a:ln>
            <a:solidFill>
              <a:schemeClr val="accent6">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3320792-F6D0-91DE-0BAA-DBE9EAC284D3}"/>
                  </a:ext>
                </a:extLst>
              </p:cNvPr>
              <p:cNvSpPr txBox="1"/>
              <p:nvPr/>
            </p:nvSpPr>
            <p:spPr>
              <a:xfrm>
                <a:off x="6065926" y="5356075"/>
                <a:ext cx="4278031" cy="861774"/>
              </a:xfrm>
              <a:prstGeom prst="rect">
                <a:avLst/>
              </a:prstGeom>
              <a:noFill/>
            </p:spPr>
            <p:txBody>
              <a:bodyPr wrap="none" rtlCol="0">
                <a:spAutoFit/>
              </a:bodyPr>
              <a:lstStyle/>
              <a:p>
                <a:r>
                  <a:rPr lang="it-IT" sz="1600" dirty="0"/>
                  <a:t>II </a:t>
                </a:r>
                <a:r>
                  <a:rPr lang="it-IT" sz="1600" dirty="0" err="1"/>
                  <a:t>Phase</a:t>
                </a:r>
                <a:r>
                  <a:rPr lang="it-IT" sz="1600" dirty="0"/>
                  <a:t>: fine-</a:t>
                </a:r>
                <a:r>
                  <a:rPr lang="it-IT" sz="1600" dirty="0" err="1"/>
                  <a:t>tune</a:t>
                </a:r>
                <a:r>
                  <a:rPr lang="it-IT" sz="1600" dirty="0"/>
                  <a:t> Policy NN, </a:t>
                </a:r>
                <a:r>
                  <a:rPr lang="it-IT" sz="1600" dirty="0" err="1"/>
                  <a:t>freeze</a:t>
                </a:r>
                <a:r>
                  <a:rPr lang="it-IT" sz="1600" dirty="0"/>
                  <a:t> </a:t>
                </a:r>
                <a:r>
                  <a:rPr lang="it-IT" sz="1600" dirty="0" err="1"/>
                  <a:t>most</a:t>
                </a:r>
                <a:r>
                  <a:rPr lang="it-IT" sz="1600" dirty="0"/>
                  <a:t> </a:t>
                </a:r>
                <a:r>
                  <a:rPr lang="it-IT" sz="1600" dirty="0" err="1"/>
                  <a:t>params</a:t>
                </a:r>
                <a:endParaRPr lang="it-IT" sz="1600" dirty="0"/>
              </a:p>
              <a:p>
                <a:r>
                  <a:rPr lang="it-IT" sz="1600" dirty="0"/>
                  <a:t>Loss: </a:t>
                </a:r>
                <a14:m>
                  <m:oMath xmlns:m="http://schemas.openxmlformats.org/officeDocument/2006/math">
                    <m:r>
                      <m:rPr>
                        <m:nor/>
                      </m:rPr>
                      <a:rPr lang="en-US" sz="1600" dirty="0">
                        <a:solidFill>
                          <a:srgbClr val="041E41"/>
                        </a:solidFill>
                      </a:rPr>
                      <m:t>log</m:t>
                    </m:r>
                    <m:r>
                      <m:rPr>
                        <m:nor/>
                      </m:rPr>
                      <a:rPr lang="en-US" sz="1600" dirty="0">
                        <a:solidFill>
                          <a:srgbClr val="041E41"/>
                        </a:solidFill>
                      </a:rPr>
                      <m:t>(</m:t>
                    </m:r>
                    <m:sSub>
                      <m:sSubPr>
                        <m:ctrlPr>
                          <a:rPr lang="en-US" sz="1600" b="0" i="1" dirty="0" smtClean="0">
                            <a:solidFill>
                              <a:srgbClr val="041E41"/>
                            </a:solidFill>
                            <a:latin typeface="Cambria Math" panose="02040503050406030204" pitchFamily="18" charset="0"/>
                          </a:rPr>
                        </m:ctrlPr>
                      </m:sSubPr>
                      <m:e>
                        <m:r>
                          <m:rPr>
                            <m:nor/>
                          </m:rPr>
                          <a:rPr lang="en-US" sz="1600" dirty="0">
                            <a:solidFill>
                              <a:srgbClr val="041E41"/>
                            </a:solidFill>
                          </a:rPr>
                          <m:t>p</m:t>
                        </m:r>
                      </m:e>
                      <m:sub>
                        <m:r>
                          <m:rPr>
                            <m:sty m:val="p"/>
                          </m:rPr>
                          <a:rPr lang="el-GR" sz="1600" b="0" i="1" dirty="0" smtClean="0">
                            <a:solidFill>
                              <a:srgbClr val="041E41"/>
                            </a:solidFill>
                            <a:latin typeface="Cambria Math" panose="02040503050406030204" pitchFamily="18" charset="0"/>
                          </a:rPr>
                          <m:t>π</m:t>
                        </m:r>
                      </m:sub>
                    </m:sSub>
                    <m:r>
                      <m:rPr>
                        <m:nor/>
                      </m:rPr>
                      <a:rPr lang="en-US" sz="1600" b="1" dirty="0">
                        <a:solidFill>
                          <a:srgbClr val="041E41"/>
                        </a:solidFill>
                      </a:rPr>
                      <m:t>(</m:t>
                    </m:r>
                    <m:r>
                      <m:rPr>
                        <m:nor/>
                      </m:rPr>
                      <a:rPr lang="it-IT" sz="1600" b="1" i="0" dirty="0" smtClean="0">
                        <a:solidFill>
                          <a:srgbClr val="041E41"/>
                        </a:solidFill>
                      </a:rPr>
                      <m:t>a</m:t>
                    </m:r>
                    <m:r>
                      <m:rPr>
                        <m:nor/>
                      </m:rPr>
                      <a:rPr lang="en-US" sz="1600" dirty="0" smtClean="0">
                        <a:solidFill>
                          <a:srgbClr val="041E41"/>
                        </a:solidFill>
                      </a:rPr>
                      <m:t>|</m:t>
                    </m:r>
                    <m:r>
                      <m:rPr>
                        <m:nor/>
                      </m:rPr>
                      <a:rPr lang="it-IT" sz="1600" b="1" i="0" dirty="0" smtClean="0">
                        <a:solidFill>
                          <a:srgbClr val="041E41"/>
                        </a:solidFill>
                      </a:rPr>
                      <m:t>s</m:t>
                    </m:r>
                    <m:r>
                      <m:rPr>
                        <m:nor/>
                      </m:rPr>
                      <a:rPr lang="en-US" sz="1600" dirty="0">
                        <a:solidFill>
                          <a:srgbClr val="041E41"/>
                        </a:solidFill>
                      </a:rPr>
                      <m:t>))∗</m:t>
                    </m:r>
                    <m:r>
                      <m:rPr>
                        <m:sty m:val="p"/>
                      </m:rPr>
                      <a:rPr lang="el-GR" sz="1600" i="1" dirty="0" smtClean="0">
                        <a:solidFill>
                          <a:srgbClr val="041E41"/>
                        </a:solidFill>
                        <a:latin typeface="Cambria Math" panose="02040503050406030204" pitchFamily="18" charset="0"/>
                      </a:rPr>
                      <m:t>γ</m:t>
                    </m:r>
                    <m:r>
                      <a:rPr lang="it-IT" sz="1600" b="1" i="1" dirty="0" smtClean="0">
                        <a:solidFill>
                          <a:srgbClr val="041E41"/>
                        </a:solidFill>
                        <a:latin typeface="Cambria Math" panose="02040503050406030204" pitchFamily="18" charset="0"/>
                      </a:rPr>
                      <m:t>𝒓</m:t>
                    </m:r>
                  </m:oMath>
                </a14:m>
                <a:endParaRPr lang="en-US" sz="1600" b="1" dirty="0">
                  <a:solidFill>
                    <a:srgbClr val="041E41"/>
                  </a:solidFill>
                </a:endParaRPr>
              </a:p>
              <a:p>
                <a:endParaRPr lang="en-US" dirty="0"/>
              </a:p>
            </p:txBody>
          </p:sp>
        </mc:Choice>
        <mc:Fallback xmlns="">
          <p:sp>
            <p:nvSpPr>
              <p:cNvPr id="17" name="TextBox 16">
                <a:extLst>
                  <a:ext uri="{FF2B5EF4-FFF2-40B4-BE49-F238E27FC236}">
                    <a16:creationId xmlns:a16="http://schemas.microsoft.com/office/drawing/2014/main" id="{A3320792-F6D0-91DE-0BAA-DBE9EAC284D3}"/>
                  </a:ext>
                </a:extLst>
              </p:cNvPr>
              <p:cNvSpPr txBox="1">
                <a:spLocks noRot="1" noChangeAspect="1" noMove="1" noResize="1" noEditPoints="1" noAdjustHandles="1" noChangeArrowheads="1" noChangeShapeType="1" noTextEdit="1"/>
              </p:cNvSpPr>
              <p:nvPr/>
            </p:nvSpPr>
            <p:spPr>
              <a:xfrm>
                <a:off x="6065926" y="5356075"/>
                <a:ext cx="4278031" cy="861774"/>
              </a:xfrm>
              <a:prstGeom prst="rect">
                <a:avLst/>
              </a:prstGeom>
              <a:blipFill>
                <a:blip r:embed="rId2"/>
                <a:stretch>
                  <a:fillRect l="-712" t="-2128"/>
                </a:stretch>
              </a:blipFill>
            </p:spPr>
            <p:txBody>
              <a:bodyPr/>
              <a:lstStyle/>
              <a:p>
                <a:r>
                  <a:rPr lang="en-US">
                    <a:noFill/>
                  </a:rPr>
                  <a:t> </a:t>
                </a:r>
              </a:p>
            </p:txBody>
          </p:sp>
        </mc:Fallback>
      </mc:AlternateContent>
      <p:cxnSp>
        <p:nvCxnSpPr>
          <p:cNvPr id="9" name="Connector: Elbow 8">
            <a:extLst>
              <a:ext uri="{FF2B5EF4-FFF2-40B4-BE49-F238E27FC236}">
                <a16:creationId xmlns:a16="http://schemas.microsoft.com/office/drawing/2014/main" id="{D81CADD4-4491-0C89-2C9C-98648DF6CE5A}"/>
              </a:ext>
            </a:extLst>
          </p:cNvPr>
          <p:cNvCxnSpPr/>
          <p:nvPr/>
        </p:nvCxnSpPr>
        <p:spPr>
          <a:xfrm rot="10800000">
            <a:off x="7038363" y="2817846"/>
            <a:ext cx="3305594" cy="6691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FFECFFC-E31B-9EA4-D540-D7A5F2DD0F3C}"/>
              </a:ext>
            </a:extLst>
          </p:cNvPr>
          <p:cNvSpPr txBox="1"/>
          <p:nvPr/>
        </p:nvSpPr>
        <p:spPr>
          <a:xfrm>
            <a:off x="8657439" y="2739840"/>
            <a:ext cx="1999971" cy="369332"/>
          </a:xfrm>
          <a:prstGeom prst="rect">
            <a:avLst/>
          </a:prstGeom>
          <a:noFill/>
        </p:spPr>
        <p:txBody>
          <a:bodyPr wrap="none" rtlCol="0">
            <a:spAutoFit/>
          </a:bodyPr>
          <a:lstStyle/>
          <a:p>
            <a:r>
              <a:rPr lang="it-IT" dirty="0"/>
              <a:t>Use </a:t>
            </a:r>
            <a:r>
              <a:rPr lang="it-IT" dirty="0" err="1"/>
              <a:t>rewards</a:t>
            </a:r>
            <a:r>
              <a:rPr lang="it-IT" dirty="0"/>
              <a:t> to </a:t>
            </a:r>
            <a:r>
              <a:rPr lang="it-IT" dirty="0" err="1"/>
              <a:t>loss</a:t>
            </a:r>
            <a:endParaRPr lang="en-US" dirty="0"/>
          </a:p>
        </p:txBody>
      </p:sp>
    </p:spTree>
    <p:extLst>
      <p:ext uri="{BB962C8B-B14F-4D97-AF65-F5344CB8AC3E}">
        <p14:creationId xmlns:p14="http://schemas.microsoft.com/office/powerpoint/2010/main" val="375724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C00B-E7AC-A2C1-712B-24E2546B9DDA}"/>
              </a:ext>
            </a:extLst>
          </p:cNvPr>
          <p:cNvSpPr>
            <a:spLocks noGrp="1"/>
          </p:cNvSpPr>
          <p:nvPr>
            <p:ph type="title"/>
          </p:nvPr>
        </p:nvSpPr>
        <p:spPr/>
        <p:txBody>
          <a:bodyPr/>
          <a:lstStyle/>
          <a:p>
            <a:r>
              <a:rPr lang="it-IT" dirty="0"/>
              <a:t>Method II – «</a:t>
            </a:r>
            <a:r>
              <a:rPr lang="it-IT" dirty="0" err="1"/>
              <a:t>Results</a:t>
            </a:r>
            <a:r>
              <a:rPr lang="it-IT" dirty="0"/>
              <a:t>»</a:t>
            </a:r>
            <a:endParaRPr lang="en-US" dirty="0"/>
          </a:p>
        </p:txBody>
      </p:sp>
      <p:sp>
        <p:nvSpPr>
          <p:cNvPr id="3" name="Content Placeholder 2">
            <a:extLst>
              <a:ext uri="{FF2B5EF4-FFF2-40B4-BE49-F238E27FC236}">
                <a16:creationId xmlns:a16="http://schemas.microsoft.com/office/drawing/2014/main" id="{830C7880-BAA3-556C-681A-F6A7A303CA36}"/>
              </a:ext>
            </a:extLst>
          </p:cNvPr>
          <p:cNvSpPr>
            <a:spLocks noGrp="1"/>
          </p:cNvSpPr>
          <p:nvPr>
            <p:ph idx="1"/>
          </p:nvPr>
        </p:nvSpPr>
        <p:spPr/>
        <p:txBody>
          <a:bodyPr/>
          <a:lstStyle/>
          <a:p>
            <a:r>
              <a:rPr lang="it-IT" dirty="0"/>
              <a:t>I </a:t>
            </a:r>
            <a:r>
              <a:rPr lang="it-IT" dirty="0" err="1"/>
              <a:t>Phase</a:t>
            </a:r>
            <a:r>
              <a:rPr lang="it-IT" dirty="0"/>
              <a:t> </a:t>
            </a:r>
          </a:p>
          <a:p>
            <a:pPr marL="0" indent="0">
              <a:buNone/>
            </a:pPr>
            <a:r>
              <a:rPr lang="it-IT" dirty="0"/>
              <a:t>(</a:t>
            </a:r>
            <a:r>
              <a:rPr lang="it-IT" dirty="0" err="1"/>
              <a:t>train</a:t>
            </a:r>
            <a:r>
              <a:rPr lang="it-IT" dirty="0"/>
              <a:t> with batch data S0-&gt;Action </a:t>
            </a:r>
            <a:r>
              <a:rPr lang="it-IT" dirty="0" err="1"/>
              <a:t>Sequence</a:t>
            </a:r>
            <a:r>
              <a:rPr lang="it-IT" dirty="0"/>
              <a:t>)</a:t>
            </a:r>
          </a:p>
          <a:p>
            <a:pPr marL="0" indent="0">
              <a:buNone/>
            </a:pPr>
            <a:endParaRPr lang="it-IT" dirty="0"/>
          </a:p>
          <a:p>
            <a:pPr marL="0" indent="0">
              <a:buNone/>
            </a:pPr>
            <a:endParaRPr lang="it-IT" dirty="0"/>
          </a:p>
          <a:p>
            <a:pPr marL="0" indent="0">
              <a:buNone/>
            </a:pPr>
            <a:endParaRPr lang="it-IT" dirty="0"/>
          </a:p>
          <a:p>
            <a:r>
              <a:rPr lang="en-US" dirty="0"/>
              <a:t>II Phase</a:t>
            </a:r>
          </a:p>
          <a:p>
            <a:pPr marL="0" indent="0">
              <a:buNone/>
            </a:pPr>
            <a:r>
              <a:rPr lang="en-US" dirty="0"/>
              <a:t>(fine-tune with REINFORCE)</a:t>
            </a:r>
            <a:endParaRPr lang="it-IT" dirty="0"/>
          </a:p>
        </p:txBody>
      </p:sp>
      <p:pic>
        <p:nvPicPr>
          <p:cNvPr id="5" name="Picture 4" descr="A diagram of different types of graphs&#10;&#10;Description automatically generated with medium confidence">
            <a:extLst>
              <a:ext uri="{FF2B5EF4-FFF2-40B4-BE49-F238E27FC236}">
                <a16:creationId xmlns:a16="http://schemas.microsoft.com/office/drawing/2014/main" id="{E6247D7F-1DC0-ED8A-674E-57353DE7D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6308" y="3488152"/>
            <a:ext cx="3959545" cy="3004723"/>
          </a:xfrm>
          <a:prstGeom prst="rect">
            <a:avLst/>
          </a:prstGeom>
        </p:spPr>
      </p:pic>
      <p:pic>
        <p:nvPicPr>
          <p:cNvPr id="7" name="Picture 6" descr="A graph with different colored lines&#10;&#10;Description automatically generated">
            <a:extLst>
              <a:ext uri="{FF2B5EF4-FFF2-40B4-BE49-F238E27FC236}">
                <a16:creationId xmlns:a16="http://schemas.microsoft.com/office/drawing/2014/main" id="{618F6E86-D954-CF08-C0AC-742F5AB59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6379" y="731919"/>
            <a:ext cx="3459404" cy="2697081"/>
          </a:xfrm>
          <a:prstGeom prst="rect">
            <a:avLst/>
          </a:prstGeom>
        </p:spPr>
      </p:pic>
      <p:sp>
        <p:nvSpPr>
          <p:cNvPr id="8" name="TextBox 7">
            <a:extLst>
              <a:ext uri="{FF2B5EF4-FFF2-40B4-BE49-F238E27FC236}">
                <a16:creationId xmlns:a16="http://schemas.microsoft.com/office/drawing/2014/main" id="{992E2C55-6C2C-8098-5407-C1E9A9832BB5}"/>
              </a:ext>
            </a:extLst>
          </p:cNvPr>
          <p:cNvSpPr txBox="1"/>
          <p:nvPr/>
        </p:nvSpPr>
        <p:spPr>
          <a:xfrm>
            <a:off x="681864" y="5403362"/>
            <a:ext cx="4636316" cy="1015663"/>
          </a:xfrm>
          <a:prstGeom prst="rect">
            <a:avLst/>
          </a:prstGeom>
          <a:noFill/>
        </p:spPr>
        <p:txBody>
          <a:bodyPr wrap="square" rtlCol="0">
            <a:spAutoFit/>
          </a:bodyPr>
          <a:lstStyle/>
          <a:p>
            <a:r>
              <a:rPr lang="it-IT" sz="1200" dirty="0">
                <a:highlight>
                  <a:srgbClr val="FF00FF"/>
                </a:highlight>
              </a:rPr>
              <a:t>TODO: </a:t>
            </a:r>
            <a:r>
              <a:rPr lang="it-IT" sz="1200" dirty="0" err="1">
                <a:highlight>
                  <a:srgbClr val="FF00FF"/>
                </a:highlight>
              </a:rPr>
              <a:t>try</a:t>
            </a:r>
            <a:r>
              <a:rPr lang="it-IT" sz="1200" dirty="0">
                <a:highlight>
                  <a:srgbClr val="FF00FF"/>
                </a:highlight>
              </a:rPr>
              <a:t> </a:t>
            </a:r>
            <a:r>
              <a:rPr lang="it-IT" sz="1200" dirty="0" err="1">
                <a:highlight>
                  <a:srgbClr val="FF00FF"/>
                </a:highlight>
              </a:rPr>
              <a:t>actor-critic</a:t>
            </a:r>
            <a:r>
              <a:rPr lang="it-IT" sz="1200" dirty="0">
                <a:highlight>
                  <a:srgbClr val="FF00FF"/>
                </a:highlight>
              </a:rPr>
              <a:t> and frame skip steps</a:t>
            </a:r>
          </a:p>
          <a:p>
            <a:r>
              <a:rPr lang="en-US" sz="1200" dirty="0">
                <a:highlight>
                  <a:srgbClr val="FF00FF"/>
                </a:highlight>
                <a:hlinkClick r:id="rId5"/>
              </a:rPr>
              <a:t>https://rohan-v-thorat.github.io/pages/blogs/Deriving-Actor-Critic-method-along-with-some-intuition.html</a:t>
            </a:r>
            <a:r>
              <a:rPr lang="en-US" sz="1200" dirty="0">
                <a:highlight>
                  <a:srgbClr val="FF00FF"/>
                </a:highlight>
              </a:rPr>
              <a:t> </a:t>
            </a:r>
            <a:r>
              <a:rPr lang="en-US" sz="1200" dirty="0">
                <a:highlight>
                  <a:srgbClr val="00FF00"/>
                </a:highlight>
              </a:rPr>
              <a:t>in progress</a:t>
            </a:r>
          </a:p>
          <a:p>
            <a:r>
              <a:rPr lang="en-US" sz="1200" dirty="0">
                <a:highlight>
                  <a:srgbClr val="FF00FF"/>
                </a:highlight>
                <a:hlinkClick r:id="rId6"/>
              </a:rPr>
              <a:t>https://discuss.pytorch.org/t/is-there-a-way-to-combine-classification-and-regression-in-single-model/165549/2</a:t>
            </a:r>
            <a:r>
              <a:rPr lang="en-US" sz="1200" dirty="0">
                <a:highlight>
                  <a:srgbClr val="FF00FF"/>
                </a:highlight>
              </a:rPr>
              <a:t> </a:t>
            </a:r>
            <a:r>
              <a:rPr lang="en-US" sz="1200" dirty="0">
                <a:highlight>
                  <a:srgbClr val="00FF00"/>
                </a:highlight>
              </a:rPr>
              <a:t>done</a:t>
            </a:r>
          </a:p>
        </p:txBody>
      </p:sp>
    </p:spTree>
    <p:extLst>
      <p:ext uri="{BB962C8B-B14F-4D97-AF65-F5344CB8AC3E}">
        <p14:creationId xmlns:p14="http://schemas.microsoft.com/office/powerpoint/2010/main" val="201447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AE372-D75D-8CA6-F872-7849D99A3BCD}"/>
              </a:ext>
            </a:extLst>
          </p:cNvPr>
          <p:cNvSpPr>
            <a:spLocks noGrp="1"/>
          </p:cNvSpPr>
          <p:nvPr>
            <p:ph type="ctrTitle"/>
          </p:nvPr>
        </p:nvSpPr>
        <p:spPr/>
        <p:txBody>
          <a:bodyPr>
            <a:normAutofit fontScale="90000"/>
          </a:bodyPr>
          <a:lstStyle/>
          <a:p>
            <a:r>
              <a:rPr lang="it-IT" dirty="0"/>
              <a:t>Methods </a:t>
            </a:r>
            <a:r>
              <a:rPr lang="it-IT" dirty="0" err="1"/>
              <a:t>where</a:t>
            </a:r>
            <a:r>
              <a:rPr lang="it-IT" dirty="0"/>
              <a:t> the </a:t>
            </a:r>
            <a:r>
              <a:rPr lang="it-IT" dirty="0" err="1"/>
              <a:t>transition</a:t>
            </a:r>
            <a:r>
              <a:rPr lang="it-IT" dirty="0"/>
              <a:t> dynamics model </a:t>
            </a:r>
            <a:r>
              <a:rPr lang="it-IT" dirty="0" err="1"/>
              <a:t>is</a:t>
            </a:r>
            <a:r>
              <a:rPr lang="it-IT" dirty="0"/>
              <a:t> </a:t>
            </a:r>
            <a:r>
              <a:rPr lang="it-IT" dirty="0" err="1"/>
              <a:t>needed</a:t>
            </a:r>
            <a:r>
              <a:rPr lang="it-IT" dirty="0"/>
              <a:t> </a:t>
            </a:r>
            <a:r>
              <a:rPr lang="it-IT" u="sng" dirty="0"/>
              <a:t>for </a:t>
            </a:r>
            <a:r>
              <a:rPr lang="it-IT" u="sng" dirty="0" err="1"/>
              <a:t>evaluation</a:t>
            </a:r>
            <a:r>
              <a:rPr lang="it-IT" u="sng" dirty="0"/>
              <a:t>:</a:t>
            </a:r>
            <a:endParaRPr lang="en-US" u="sng" dirty="0"/>
          </a:p>
        </p:txBody>
      </p:sp>
      <p:sp>
        <p:nvSpPr>
          <p:cNvPr id="5" name="Subtitle 4">
            <a:extLst>
              <a:ext uri="{FF2B5EF4-FFF2-40B4-BE49-F238E27FC236}">
                <a16:creationId xmlns:a16="http://schemas.microsoft.com/office/drawing/2014/main" id="{2EB588C7-06CE-7D06-2B4B-7026AAA93B90}"/>
              </a:ext>
            </a:extLst>
          </p:cNvPr>
          <p:cNvSpPr>
            <a:spLocks noGrp="1"/>
          </p:cNvSpPr>
          <p:nvPr>
            <p:ph type="subTitle" idx="1"/>
          </p:nvPr>
        </p:nvSpPr>
        <p:spPr/>
        <p:txBody>
          <a:bodyPr/>
          <a:lstStyle/>
          <a:p>
            <a:r>
              <a:rPr lang="it-IT" dirty="0" err="1"/>
              <a:t>Decision</a:t>
            </a:r>
            <a:r>
              <a:rPr lang="it-IT" dirty="0"/>
              <a:t> Transformer – </a:t>
            </a:r>
            <a:r>
              <a:rPr lang="it-IT" dirty="0" err="1"/>
              <a:t>implemented</a:t>
            </a:r>
            <a:r>
              <a:rPr lang="it-IT" dirty="0"/>
              <a:t> LSTM</a:t>
            </a:r>
          </a:p>
          <a:p>
            <a:r>
              <a:rPr lang="it-IT" dirty="0" err="1"/>
              <a:t>Stitching</a:t>
            </a:r>
            <a:r>
              <a:rPr lang="it-IT" dirty="0"/>
              <a:t> BC</a:t>
            </a:r>
          </a:p>
          <a:p>
            <a:r>
              <a:rPr lang="it-IT" dirty="0"/>
              <a:t>Off-policy - </a:t>
            </a:r>
            <a:r>
              <a:rPr lang="it-IT" dirty="0" err="1"/>
              <a:t>ConservativeQL</a:t>
            </a:r>
            <a:endParaRPr lang="en-US" dirty="0"/>
          </a:p>
        </p:txBody>
      </p:sp>
    </p:spTree>
    <p:extLst>
      <p:ext uri="{BB962C8B-B14F-4D97-AF65-F5344CB8AC3E}">
        <p14:creationId xmlns:p14="http://schemas.microsoft.com/office/powerpoint/2010/main" val="218840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CAE9-685C-2FD7-B405-CDCB1FADF7F9}"/>
              </a:ext>
            </a:extLst>
          </p:cNvPr>
          <p:cNvSpPr>
            <a:spLocks noGrp="1"/>
          </p:cNvSpPr>
          <p:nvPr>
            <p:ph type="title"/>
          </p:nvPr>
        </p:nvSpPr>
        <p:spPr/>
        <p:txBody>
          <a:bodyPr/>
          <a:lstStyle/>
          <a:p>
            <a:r>
              <a:rPr lang="it-IT" dirty="0" err="1"/>
              <a:t>Decision</a:t>
            </a:r>
            <a:r>
              <a:rPr lang="it-IT" dirty="0"/>
              <a:t> Transformer </a:t>
            </a:r>
            <a:endParaRPr lang="en-US" dirty="0"/>
          </a:p>
        </p:txBody>
      </p:sp>
      <p:sp>
        <p:nvSpPr>
          <p:cNvPr id="3" name="Content Placeholder 2">
            <a:extLst>
              <a:ext uri="{FF2B5EF4-FFF2-40B4-BE49-F238E27FC236}">
                <a16:creationId xmlns:a16="http://schemas.microsoft.com/office/drawing/2014/main" id="{FEDBAC94-6130-0D07-9541-C9296E739573}"/>
              </a:ext>
            </a:extLst>
          </p:cNvPr>
          <p:cNvSpPr>
            <a:spLocks noGrp="1"/>
          </p:cNvSpPr>
          <p:nvPr>
            <p:ph idx="1"/>
          </p:nvPr>
        </p:nvSpPr>
        <p:spPr/>
        <p:txBody>
          <a:bodyPr/>
          <a:lstStyle/>
          <a:p>
            <a:r>
              <a:rPr lang="it-IT" dirty="0"/>
              <a:t>In training:</a:t>
            </a:r>
          </a:p>
          <a:p>
            <a:pPr lvl="1"/>
            <a:r>
              <a:rPr lang="it-IT" dirty="0"/>
              <a:t>Input States, Action, Cumulative </a:t>
            </a:r>
            <a:r>
              <a:rPr lang="it-IT" dirty="0" err="1"/>
              <a:t>Rewards</a:t>
            </a:r>
            <a:r>
              <a:rPr lang="it-IT" dirty="0"/>
              <a:t> </a:t>
            </a:r>
            <a:r>
              <a:rPr lang="it-IT" dirty="0" err="1"/>
              <a:t>trajectories</a:t>
            </a:r>
            <a:r>
              <a:rPr lang="it-IT" dirty="0"/>
              <a:t> in [t]</a:t>
            </a:r>
          </a:p>
          <a:p>
            <a:pPr lvl="1"/>
            <a:r>
              <a:rPr lang="it-IT" dirty="0"/>
              <a:t>Output Actions in [t+1]</a:t>
            </a:r>
          </a:p>
          <a:p>
            <a:pPr lvl="1"/>
            <a:r>
              <a:rPr lang="it-IT" dirty="0"/>
              <a:t>Loss MSE</a:t>
            </a:r>
          </a:p>
          <a:p>
            <a:endParaRPr lang="it-IT" dirty="0"/>
          </a:p>
          <a:p>
            <a:r>
              <a:rPr lang="it-IT" dirty="0"/>
              <a:t>In test:</a:t>
            </a:r>
          </a:p>
          <a:p>
            <a:pPr lvl="1"/>
            <a:r>
              <a:rPr lang="it-IT" dirty="0"/>
              <a:t>Input S0 (initial state), Total </a:t>
            </a:r>
            <a:r>
              <a:rPr lang="it-IT" dirty="0" err="1"/>
              <a:t>expected</a:t>
            </a:r>
            <a:r>
              <a:rPr lang="it-IT" dirty="0"/>
              <a:t> </a:t>
            </a:r>
            <a:r>
              <a:rPr lang="it-IT" dirty="0" err="1"/>
              <a:t>reward</a:t>
            </a:r>
            <a:r>
              <a:rPr lang="it-IT" dirty="0"/>
              <a:t> (can be </a:t>
            </a:r>
            <a:r>
              <a:rPr lang="it-IT" dirty="0" err="1"/>
              <a:t>higher</a:t>
            </a:r>
            <a:r>
              <a:rPr lang="it-IT" dirty="0"/>
              <a:t> than in batch)</a:t>
            </a:r>
          </a:p>
          <a:p>
            <a:pPr lvl="1"/>
            <a:r>
              <a:rPr lang="it-IT" dirty="0"/>
              <a:t>Output: At each </a:t>
            </a:r>
            <a:r>
              <a:rPr lang="it-IT" dirty="0" err="1"/>
              <a:t>inference</a:t>
            </a:r>
            <a:r>
              <a:rPr lang="it-IT" dirty="0"/>
              <a:t>, for an </a:t>
            </a:r>
            <a:r>
              <a:rPr lang="it-IT" dirty="0" err="1"/>
              <a:t>estimated</a:t>
            </a:r>
            <a:r>
              <a:rPr lang="it-IT" dirty="0"/>
              <a:t> action, </a:t>
            </a:r>
            <a:r>
              <a:rPr lang="it-IT" dirty="0" err="1"/>
              <a:t>perform</a:t>
            </a:r>
            <a:r>
              <a:rPr lang="it-IT" dirty="0"/>
              <a:t> </a:t>
            </a:r>
            <a:r>
              <a:rPr lang="it-IT" dirty="0" err="1"/>
              <a:t>env.step</a:t>
            </a:r>
            <a:r>
              <a:rPr lang="it-IT" dirty="0"/>
              <a:t>()</a:t>
            </a:r>
          </a:p>
          <a:p>
            <a:endParaRPr lang="en-US" dirty="0"/>
          </a:p>
        </p:txBody>
      </p:sp>
      <p:sp>
        <p:nvSpPr>
          <p:cNvPr id="4" name="TextBox 3">
            <a:extLst>
              <a:ext uri="{FF2B5EF4-FFF2-40B4-BE49-F238E27FC236}">
                <a16:creationId xmlns:a16="http://schemas.microsoft.com/office/drawing/2014/main" id="{ED3B1A37-9315-FDC2-05A2-F0DFB03BD134}"/>
              </a:ext>
            </a:extLst>
          </p:cNvPr>
          <p:cNvSpPr txBox="1"/>
          <p:nvPr/>
        </p:nvSpPr>
        <p:spPr>
          <a:xfrm>
            <a:off x="3397541" y="5964572"/>
            <a:ext cx="2461187" cy="369332"/>
          </a:xfrm>
          <a:prstGeom prst="rect">
            <a:avLst/>
          </a:prstGeom>
          <a:noFill/>
        </p:spPr>
        <p:txBody>
          <a:bodyPr wrap="none" rtlCol="0">
            <a:spAutoFit/>
          </a:bodyPr>
          <a:lstStyle/>
          <a:p>
            <a:r>
              <a:rPr lang="it-IT" dirty="0">
                <a:highlight>
                  <a:srgbClr val="FF00FF"/>
                </a:highlight>
              </a:rPr>
              <a:t>TODO: </a:t>
            </a:r>
            <a:r>
              <a:rPr lang="it-IT" dirty="0" err="1">
                <a:highlight>
                  <a:srgbClr val="FF00FF"/>
                </a:highlight>
              </a:rPr>
              <a:t>evaluate</a:t>
            </a:r>
            <a:r>
              <a:rPr lang="it-IT" dirty="0">
                <a:highlight>
                  <a:srgbClr val="FF00FF"/>
                </a:highlight>
              </a:rPr>
              <a:t> on </a:t>
            </a:r>
            <a:r>
              <a:rPr lang="it-IT" dirty="0" err="1">
                <a:highlight>
                  <a:srgbClr val="FF00FF"/>
                </a:highlight>
              </a:rPr>
              <a:t>oven</a:t>
            </a:r>
            <a:endParaRPr lang="en-US" dirty="0">
              <a:highlight>
                <a:srgbClr val="FF00FF"/>
              </a:highlight>
            </a:endParaRPr>
          </a:p>
        </p:txBody>
      </p:sp>
    </p:spTree>
    <p:extLst>
      <p:ext uri="{BB962C8B-B14F-4D97-AF65-F5344CB8AC3E}">
        <p14:creationId xmlns:p14="http://schemas.microsoft.com/office/powerpoint/2010/main" val="130233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01BFF-57E6-D67C-7B81-32D0A44391EF}"/>
              </a:ext>
            </a:extLst>
          </p:cNvPr>
          <p:cNvSpPr>
            <a:spLocks noGrp="1"/>
          </p:cNvSpPr>
          <p:nvPr>
            <p:ph type="ctrTitle"/>
          </p:nvPr>
        </p:nvSpPr>
        <p:spPr/>
        <p:txBody>
          <a:bodyPr/>
          <a:lstStyle/>
          <a:p>
            <a:r>
              <a:rPr lang="it-IT" dirty="0" err="1"/>
              <a:t>Transition</a:t>
            </a:r>
            <a:r>
              <a:rPr lang="it-IT" dirty="0"/>
              <a:t> dynamics model</a:t>
            </a:r>
            <a:endParaRPr lang="en-US" dirty="0"/>
          </a:p>
        </p:txBody>
      </p:sp>
      <p:sp>
        <p:nvSpPr>
          <p:cNvPr id="5" name="Subtitle 4">
            <a:extLst>
              <a:ext uri="{FF2B5EF4-FFF2-40B4-BE49-F238E27FC236}">
                <a16:creationId xmlns:a16="http://schemas.microsoft.com/office/drawing/2014/main" id="{74996DF2-B72A-4154-56CF-F45CA9EA14C4}"/>
              </a:ext>
            </a:extLst>
          </p:cNvPr>
          <p:cNvSpPr>
            <a:spLocks noGrp="1"/>
          </p:cNvSpPr>
          <p:nvPr>
            <p:ph type="subTitle" idx="1"/>
          </p:nvPr>
        </p:nvSpPr>
        <p:spPr/>
        <p:txBody>
          <a:bodyPr>
            <a:normAutofit fontScale="77500" lnSpcReduction="20000"/>
          </a:bodyPr>
          <a:lstStyle/>
          <a:p>
            <a:r>
              <a:rPr lang="it-IT" dirty="0"/>
              <a:t>LSTM + </a:t>
            </a:r>
            <a:r>
              <a:rPr lang="it-IT" dirty="0" err="1"/>
              <a:t>Results</a:t>
            </a:r>
            <a:endParaRPr lang="it-IT" dirty="0"/>
          </a:p>
          <a:p>
            <a:r>
              <a:rPr lang="it-IT" dirty="0" err="1">
                <a:highlight>
                  <a:srgbClr val="FF00FF"/>
                </a:highlight>
              </a:rPr>
              <a:t>Padded</a:t>
            </a:r>
            <a:r>
              <a:rPr lang="it-IT" dirty="0">
                <a:highlight>
                  <a:srgbClr val="FF00FF"/>
                </a:highlight>
              </a:rPr>
              <a:t> CNN + LSTM – TODO</a:t>
            </a:r>
          </a:p>
          <a:p>
            <a:r>
              <a:rPr lang="it-IT" dirty="0">
                <a:highlight>
                  <a:srgbClr val="00FF00"/>
                </a:highlight>
              </a:rPr>
              <a:t>Update : NO NEED for </a:t>
            </a:r>
            <a:r>
              <a:rPr lang="it-IT" dirty="0" err="1">
                <a:highlight>
                  <a:srgbClr val="00FF00"/>
                </a:highlight>
              </a:rPr>
              <a:t>padding</a:t>
            </a:r>
            <a:endParaRPr lang="it-IT" dirty="0">
              <a:highlight>
                <a:srgbClr val="00FF00"/>
              </a:highlight>
            </a:endParaRPr>
          </a:p>
          <a:p>
            <a:endParaRPr lang="it-IT" dirty="0"/>
          </a:p>
          <a:p>
            <a:r>
              <a:rPr lang="it-IT" dirty="0"/>
              <a:t>Option: </a:t>
            </a:r>
            <a:r>
              <a:rPr lang="it-IT" dirty="0" err="1"/>
              <a:t>directly</a:t>
            </a:r>
            <a:r>
              <a:rPr lang="it-IT" dirty="0"/>
              <a:t> on OVEN with Rapid Control </a:t>
            </a:r>
            <a:r>
              <a:rPr lang="it-IT" dirty="0" err="1"/>
              <a:t>Prototype</a:t>
            </a:r>
            <a:endParaRPr lang="it-IT" dirty="0"/>
          </a:p>
          <a:p>
            <a:endParaRPr lang="en-US" dirty="0"/>
          </a:p>
        </p:txBody>
      </p:sp>
    </p:spTree>
    <p:extLst>
      <p:ext uri="{BB962C8B-B14F-4D97-AF65-F5344CB8AC3E}">
        <p14:creationId xmlns:p14="http://schemas.microsoft.com/office/powerpoint/2010/main" val="423524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7103-1F4A-5AE1-FC16-EA062451DFFE}"/>
              </a:ext>
            </a:extLst>
          </p:cNvPr>
          <p:cNvSpPr>
            <a:spLocks noGrp="1"/>
          </p:cNvSpPr>
          <p:nvPr>
            <p:ph type="title"/>
          </p:nvPr>
        </p:nvSpPr>
        <p:spPr/>
        <p:txBody>
          <a:bodyPr/>
          <a:lstStyle/>
          <a:p>
            <a:r>
              <a:rPr lang="it-IT" dirty="0"/>
              <a:t>LSTM – «</a:t>
            </a:r>
            <a:r>
              <a:rPr lang="it-IT" dirty="0" err="1"/>
              <a:t>Results</a:t>
            </a:r>
            <a:r>
              <a:rPr lang="it-IT" dirty="0"/>
              <a:t>» </a:t>
            </a:r>
            <a:endParaRPr lang="en-US" dirty="0"/>
          </a:p>
        </p:txBody>
      </p:sp>
      <p:pic>
        <p:nvPicPr>
          <p:cNvPr id="5" name="Content Placeholder 4">
            <a:extLst>
              <a:ext uri="{FF2B5EF4-FFF2-40B4-BE49-F238E27FC236}">
                <a16:creationId xmlns:a16="http://schemas.microsoft.com/office/drawing/2014/main" id="{623D2A7C-CCCA-E66A-B514-6AF8AF348045}"/>
              </a:ext>
            </a:extLst>
          </p:cNvPr>
          <p:cNvPicPr>
            <a:picLocks noGrp="1" noChangeAspect="1"/>
          </p:cNvPicPr>
          <p:nvPr>
            <p:ph idx="1"/>
          </p:nvPr>
        </p:nvPicPr>
        <p:blipFill>
          <a:blip r:embed="rId2"/>
          <a:stretch>
            <a:fillRect/>
          </a:stretch>
        </p:blipFill>
        <p:spPr>
          <a:xfrm>
            <a:off x="3874207" y="1755003"/>
            <a:ext cx="2909086" cy="4351338"/>
          </a:xfrm>
        </p:spPr>
      </p:pic>
      <p:cxnSp>
        <p:nvCxnSpPr>
          <p:cNvPr id="7" name="Straight Connector 6">
            <a:extLst>
              <a:ext uri="{FF2B5EF4-FFF2-40B4-BE49-F238E27FC236}">
                <a16:creationId xmlns:a16="http://schemas.microsoft.com/office/drawing/2014/main" id="{0A2F4669-67F5-C785-D616-FB88F9B40638}"/>
              </a:ext>
            </a:extLst>
          </p:cNvPr>
          <p:cNvCxnSpPr>
            <a:cxnSpLocks/>
          </p:cNvCxnSpPr>
          <p:nvPr/>
        </p:nvCxnSpPr>
        <p:spPr>
          <a:xfrm>
            <a:off x="3874207" y="3901741"/>
            <a:ext cx="2909086"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83444DC-5DF2-3089-65E1-613F43C7478D}"/>
              </a:ext>
            </a:extLst>
          </p:cNvPr>
          <p:cNvPicPr>
            <a:picLocks noChangeAspect="1"/>
          </p:cNvPicPr>
          <p:nvPr/>
        </p:nvPicPr>
        <p:blipFill>
          <a:blip r:embed="rId3"/>
          <a:stretch>
            <a:fillRect/>
          </a:stretch>
        </p:blipFill>
        <p:spPr>
          <a:xfrm>
            <a:off x="1068802" y="1949617"/>
            <a:ext cx="1985964" cy="3885582"/>
          </a:xfrm>
          <a:prstGeom prst="rect">
            <a:avLst/>
          </a:prstGeom>
        </p:spPr>
      </p:pic>
      <p:sp>
        <p:nvSpPr>
          <p:cNvPr id="11" name="TextBox 10">
            <a:extLst>
              <a:ext uri="{FF2B5EF4-FFF2-40B4-BE49-F238E27FC236}">
                <a16:creationId xmlns:a16="http://schemas.microsoft.com/office/drawing/2014/main" id="{FD618FC2-FDBA-96A7-BCEF-E8F6560C36C2}"/>
              </a:ext>
            </a:extLst>
          </p:cNvPr>
          <p:cNvSpPr txBox="1"/>
          <p:nvPr/>
        </p:nvSpPr>
        <p:spPr>
          <a:xfrm>
            <a:off x="6853236" y="3024435"/>
            <a:ext cx="4988160" cy="646331"/>
          </a:xfrm>
          <a:prstGeom prst="rect">
            <a:avLst/>
          </a:prstGeom>
          <a:noFill/>
        </p:spPr>
        <p:txBody>
          <a:bodyPr wrap="none" rtlCol="0">
            <a:spAutoFit/>
          </a:bodyPr>
          <a:lstStyle/>
          <a:p>
            <a:r>
              <a:rPr lang="it-IT" dirty="0">
                <a:highlight>
                  <a:srgbClr val="FF00FF"/>
                </a:highlight>
              </a:rPr>
              <a:t>TODO </a:t>
            </a:r>
            <a:r>
              <a:rPr lang="it-IT" dirty="0" err="1">
                <a:highlight>
                  <a:srgbClr val="FF00FF"/>
                </a:highlight>
              </a:rPr>
              <a:t>try</a:t>
            </a:r>
            <a:r>
              <a:rPr lang="it-IT" dirty="0">
                <a:highlight>
                  <a:srgbClr val="FF00FF"/>
                </a:highlight>
              </a:rPr>
              <a:t> training on first 500 steps</a:t>
            </a:r>
          </a:p>
          <a:p>
            <a:r>
              <a:rPr lang="it-IT" dirty="0">
                <a:highlight>
                  <a:srgbClr val="00FF00"/>
                </a:highlight>
              </a:rPr>
              <a:t>UPDATE DONE – works </a:t>
            </a:r>
            <a:r>
              <a:rPr lang="it-IT" dirty="0" err="1">
                <a:highlight>
                  <a:srgbClr val="00FF00"/>
                </a:highlight>
              </a:rPr>
              <a:t>also</a:t>
            </a:r>
            <a:r>
              <a:rPr lang="it-IT" dirty="0">
                <a:highlight>
                  <a:srgbClr val="00FF00"/>
                </a:highlight>
              </a:rPr>
              <a:t> for </a:t>
            </a:r>
            <a:r>
              <a:rPr lang="it-IT" dirty="0" err="1">
                <a:highlight>
                  <a:srgbClr val="00FF00"/>
                </a:highlight>
              </a:rPr>
              <a:t>less</a:t>
            </a:r>
            <a:r>
              <a:rPr lang="it-IT" dirty="0">
                <a:highlight>
                  <a:srgbClr val="00FF00"/>
                </a:highlight>
              </a:rPr>
              <a:t> steps, 5, 10 etc.</a:t>
            </a:r>
            <a:endParaRPr lang="en-US" dirty="0">
              <a:highlight>
                <a:srgbClr val="00FF00"/>
              </a:highlight>
            </a:endParaRPr>
          </a:p>
        </p:txBody>
      </p:sp>
    </p:spTree>
    <p:extLst>
      <p:ext uri="{BB962C8B-B14F-4D97-AF65-F5344CB8AC3E}">
        <p14:creationId xmlns:p14="http://schemas.microsoft.com/office/powerpoint/2010/main" val="450233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19217</TotalTime>
  <Words>2629</Words>
  <Application>Microsoft Office PowerPoint</Application>
  <PresentationFormat>Widescreen</PresentationFormat>
  <Paragraphs>218</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Consolas</vt:lpstr>
      <vt:lpstr>source-serif-pro</vt:lpstr>
      <vt:lpstr>Office Theme</vt:lpstr>
      <vt:lpstr>Planning action sequence with Offline RL</vt:lpstr>
      <vt:lpstr>NO transition dynamics model is needed:</vt:lpstr>
      <vt:lpstr>Method I – Open-loop dynamical systems planning control with IRL from batch data</vt:lpstr>
      <vt:lpstr>Method II – Open-loop dynamical systems planning control pre-trained from batch data</vt:lpstr>
      <vt:lpstr>Method II – «Results»</vt:lpstr>
      <vt:lpstr>Methods where the transition dynamics model is needed for evaluation:</vt:lpstr>
      <vt:lpstr>Decision Transformer </vt:lpstr>
      <vt:lpstr>Transition dynamics model</vt:lpstr>
      <vt:lpstr>LSTM – «Results» </vt:lpstr>
      <vt:lpstr>Sequence dynamics model:</vt:lpstr>
      <vt:lpstr>CNN + LSTM </vt:lpstr>
      <vt:lpstr>MoM meeting Celani</vt:lpstr>
      <vt:lpstr>Update 17/12/2023</vt:lpstr>
      <vt:lpstr>Update 28/12/2023</vt:lpstr>
      <vt:lpstr>TODOs from 29/12/2023</vt:lpstr>
      <vt:lpstr>30/12/2023</vt:lpstr>
      <vt:lpstr>02/01/2024</vt:lpstr>
      <vt:lpstr>03/01/2023 Past Todos collected</vt:lpstr>
      <vt:lpstr>05/01/2024</vt:lpstr>
      <vt:lpstr>07/01/2024</vt:lpstr>
      <vt:lpstr>08/01/2024</vt:lpstr>
      <vt:lpstr>09/01/2024</vt:lpstr>
      <vt:lpstr>Useful link</vt:lpstr>
      <vt:lpstr>Points to include</vt:lpstr>
      <vt:lpstr>Digital twins, heat transfer sys models</vt:lpstr>
      <vt:lpstr>Text material, tech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Imola Fodor</dc:creator>
  <cp:lastModifiedBy>FODOR IMOLA [SM3500474]</cp:lastModifiedBy>
  <cp:revision>25</cp:revision>
  <dcterms:created xsi:type="dcterms:W3CDTF">2023-11-15T16:30:44Z</dcterms:created>
  <dcterms:modified xsi:type="dcterms:W3CDTF">2024-01-10T07:20:06Z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77eab6e-04c6-4822-9252-98ab9f25736b_Enabled">
    <vt:lpwstr>true</vt:lpwstr>
  </property>
  <property fmtid="{D5CDD505-2E9C-101B-9397-08002B2CF9AE}" pid="3" name="MSIP_Label_477eab6e-04c6-4822-9252-98ab9f25736b_SetDate">
    <vt:lpwstr>2023-11-15T16:30:51Z</vt:lpwstr>
  </property>
  <property fmtid="{D5CDD505-2E9C-101B-9397-08002B2CF9AE}" pid="4" name="MSIP_Label_477eab6e-04c6-4822-9252-98ab9f25736b_Method">
    <vt:lpwstr>Standard</vt:lpwstr>
  </property>
  <property fmtid="{D5CDD505-2E9C-101B-9397-08002B2CF9AE}" pid="5" name="MSIP_Label_477eab6e-04c6-4822-9252-98ab9f25736b_Name">
    <vt:lpwstr>477eab6e-04c6-4822-9252-98ab9f25736b</vt:lpwstr>
  </property>
  <property fmtid="{D5CDD505-2E9C-101B-9397-08002B2CF9AE}" pid="6" name="MSIP_Label_477eab6e-04c6-4822-9252-98ab9f25736b_SiteId">
    <vt:lpwstr>d2007bef-127d-4591-97ac-10d72fe28031</vt:lpwstr>
  </property>
  <property fmtid="{D5CDD505-2E9C-101B-9397-08002B2CF9AE}" pid="7" name="MSIP_Label_477eab6e-04c6-4822-9252-98ab9f25736b_ActionId">
    <vt:lpwstr>9565c506-8780-44b6-98f4-014bcef4d7e7</vt:lpwstr>
  </property>
  <property fmtid="{D5CDD505-2E9C-101B-9397-08002B2CF9AE}" pid="8" name="MSIP_Label_477eab6e-04c6-4822-9252-98ab9f25736b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Classified as Internal</vt:lpwstr>
  </property>
</Properties>
</file>