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76" r:id="rId6"/>
    <p:sldId id="261" r:id="rId7"/>
    <p:sldId id="275" r:id="rId8"/>
    <p:sldId id="262" r:id="rId9"/>
    <p:sldId id="274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70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0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59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541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88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79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0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73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4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8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3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7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8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10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8154"/>
            <a:ext cx="5456905" cy="3647768"/>
          </a:xfrm>
        </p:spPr>
        <p:txBody>
          <a:bodyPr/>
          <a:lstStyle/>
          <a:p>
            <a:r>
              <a:rPr lang="en-US" sz="6000" dirty="0" smtClean="0"/>
              <a:t>Vision</a:t>
            </a:r>
            <a:r>
              <a:rPr sz="6000" dirty="0" smtClean="0"/>
              <a:t> Guided</a:t>
            </a:r>
            <a:r>
              <a:rPr lang="en-US" sz="6000" dirty="0" smtClean="0"/>
              <a:t> 	</a:t>
            </a:r>
            <a:r>
              <a:rPr lang="en-US" sz="6000" b="1" dirty="0" smtClean="0">
                <a:solidFill>
                  <a:srgbClr val="00B0F0"/>
                </a:solidFill>
              </a:rPr>
              <a:t>Kuka5(</a:t>
            </a:r>
            <a:r>
              <a:rPr lang="en-US" sz="6000" dirty="0" smtClean="0"/>
              <a:t>KR5</a:t>
            </a:r>
            <a:r>
              <a:rPr lang="en-US" sz="6000" dirty="0" smtClean="0">
                <a:solidFill>
                  <a:srgbClr val="00B0F0"/>
                </a:solidFill>
              </a:rPr>
              <a:t>)</a:t>
            </a:r>
            <a:r>
              <a:rPr sz="6000" dirty="0" smtClean="0"/>
              <a:t> 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sz="6000" dirty="0" smtClean="0"/>
              <a:t>Robotic </a:t>
            </a:r>
            <a:r>
              <a:rPr sz="6000" dirty="0"/>
              <a:t>Manipulator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121" y="3772580"/>
            <a:ext cx="8868697" cy="861420"/>
          </a:xfrm>
        </p:spPr>
        <p:txBody>
          <a:bodyPr>
            <a:normAutofit/>
          </a:bodyPr>
          <a:lstStyle/>
          <a:p>
            <a:r>
              <a:rPr dirty="0"/>
              <a:t>Motion Planning and Trajectory Using Bounding Box </a:t>
            </a:r>
            <a:r>
              <a:rPr dirty="0" smtClean="0"/>
              <a:t>Detection</a:t>
            </a:r>
            <a:r>
              <a:rPr lang="en-US" dirty="0" smtClean="0"/>
              <a:t> with machine learning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81781" y="5112774"/>
            <a:ext cx="3688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EMMANUEL, ISRAEL OKPARA </a:t>
            </a:r>
          </a:p>
          <a:p>
            <a:r>
              <a:rPr lang="en-US" sz="2000" b="1" dirty="0" smtClean="0"/>
              <a:t>476160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535561" y="5309420"/>
            <a:ext cx="3175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ADZEMBEH JOSHUA </a:t>
            </a:r>
          </a:p>
          <a:p>
            <a:r>
              <a:rPr lang="en-US" sz="2000" b="1" dirty="0" smtClean="0"/>
              <a:t>481790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Visual Demonstrations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4" y="2222580"/>
            <a:ext cx="7964129" cy="4102661"/>
          </a:xfrm>
        </p:spPr>
      </p:pic>
      <p:sp>
        <p:nvSpPr>
          <p:cNvPr id="5" name="TextBox 4"/>
          <p:cNvSpPr txBox="1"/>
          <p:nvPr/>
        </p:nvSpPr>
        <p:spPr>
          <a:xfrm>
            <a:off x="827087" y="1853248"/>
            <a:ext cx="659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Joint Positions during simulation vs planned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Improving detection speed and accuracy.</a:t>
            </a:r>
          </a:p>
          <a:p>
            <a:r>
              <a:t>Enhancing manipulator flexibility.</a:t>
            </a:r>
          </a:p>
          <a:p>
            <a:r>
              <a:t>Adding obstacle avoidance and 3D tracking.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Vision-guided manipulators are effective in dynamic environments.</a:t>
            </a:r>
          </a:p>
          <a:p>
            <a:r>
              <a:rPr dirty="0"/>
              <a:t>Combining computer vision with robotics offers powerful automation.</a:t>
            </a:r>
          </a:p>
          <a:p>
            <a:r>
              <a:rPr lang="en-US" dirty="0" smtClean="0"/>
              <a:t>Features extraction </a:t>
            </a:r>
            <a:r>
              <a:rPr dirty="0" smtClean="0"/>
              <a:t>will </a:t>
            </a:r>
            <a:r>
              <a:rPr dirty="0"/>
              <a:t>increase system robustness.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800" b="1" dirty="0"/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239" y="3165048"/>
            <a:ext cx="4768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i="1" dirty="0" smtClean="0">
                <a:solidFill>
                  <a:srgbClr val="00B0F0"/>
                </a:solidFill>
              </a:rPr>
              <a:t>Goal</a:t>
            </a:r>
            <a:r>
              <a:rPr lang="en-US" sz="2400" dirty="0" smtClean="0"/>
              <a:t>: To Achieve </a:t>
            </a:r>
            <a:r>
              <a:rPr lang="en-US" sz="2400" b="1" dirty="0"/>
              <a:t>precise motion </a:t>
            </a:r>
            <a:r>
              <a:rPr lang="en-US" sz="2400" b="1" dirty="0" smtClean="0"/>
              <a:t>planning/control</a:t>
            </a:r>
            <a:r>
              <a:rPr lang="en-US" sz="2400" dirty="0" smtClean="0"/>
              <a:t> </a:t>
            </a:r>
            <a:r>
              <a:rPr lang="en-US" sz="2400" dirty="0"/>
              <a:t>of a </a:t>
            </a:r>
            <a:r>
              <a:rPr lang="en-US" sz="2400" b="1" dirty="0"/>
              <a:t>6-DOF KR5 </a:t>
            </a:r>
            <a:r>
              <a:rPr lang="en-US" sz="2400" b="1" dirty="0" smtClean="0"/>
              <a:t> robotic arm</a:t>
            </a:r>
            <a:r>
              <a:rPr lang="en-US" sz="2400" dirty="0" smtClean="0"/>
              <a:t> </a:t>
            </a:r>
            <a:r>
              <a:rPr lang="en-US" sz="2400" dirty="0"/>
              <a:t>using </a:t>
            </a:r>
            <a:r>
              <a:rPr lang="en-US" sz="2400" dirty="0" smtClean="0"/>
              <a:t>visual </a:t>
            </a:r>
            <a:r>
              <a:rPr lang="en-US" sz="2400" dirty="0"/>
              <a:t>feedback.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9936" y="1533832"/>
            <a:ext cx="8249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For a smart warehousing and human-robot collaboration, there is high demand for visual aided robotic system.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One of such system is a robotic arm that follows and track particular features from a video frame and plan a precise trajectory.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444181" y="4313614"/>
            <a:ext cx="4768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i="1" dirty="0" smtClean="0">
                <a:solidFill>
                  <a:srgbClr val="00B0F0"/>
                </a:solidFill>
              </a:rPr>
              <a:t>Motivation</a:t>
            </a:r>
            <a:r>
              <a:rPr lang="en-US" sz="2400" dirty="0" smtClean="0"/>
              <a:t>: This project is motivated by moving objects/products in a warehouse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25476"/>
          </a:xfrm>
        </p:spPr>
        <p:txBody>
          <a:bodyPr/>
          <a:lstStyle/>
          <a:p>
            <a:r>
              <a:rPr lang="en-US" dirty="0"/>
              <a:t>Dynamic Modeling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1597" y="2957295"/>
                <a:ext cx="8894415" cy="3900705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>
                  <a:buNone/>
                </a:pPr>
                <a:r>
                  <a:rPr lang="en-US" sz="4400" dirty="0" smtClean="0"/>
                  <a:t>Where</a:t>
                </a:r>
                <a:r>
                  <a:rPr lang="en-US" sz="4400" dirty="0"/>
                  <a:t>:</a:t>
                </a:r>
                <a:endParaRPr lang="en-US" sz="4400" dirty="0"/>
              </a:p>
              <a:p>
                <a:pPr fontAlgn="base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4400" dirty="0" smtClean="0"/>
                  <a:t>: </a:t>
                </a:r>
                <a:r>
                  <a:rPr lang="en-US" sz="4400" dirty="0"/>
                  <a:t>joint position vector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en-US" sz="4400" dirty="0"/>
                  <a:t/>
                </a:r>
                <a:br>
                  <a:rPr lang="en-US" sz="4400" dirty="0"/>
                </a:br>
                <a:endParaRPr lang="en-US" sz="4400" dirty="0"/>
              </a:p>
              <a:p>
                <a:pPr fontAlgn="base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4400" dirty="0" smtClean="0"/>
                  <a:t>: </a:t>
                </a:r>
                <a:r>
                  <a:rPr lang="en-US" sz="4400" dirty="0"/>
                  <a:t>joint velocity </a:t>
                </a:r>
                <a:r>
                  <a:rPr lang="en-US" sz="4400" dirty="0" smtClean="0"/>
                  <a:t>vector</a:t>
                </a:r>
                <a:r>
                  <a:rPr lang="en-US" sz="4400" dirty="0"/>
                  <a:t/>
                </a:r>
                <a:br>
                  <a:rPr lang="en-US" sz="4400" dirty="0"/>
                </a:br>
                <a:endParaRPr lang="en-US" sz="4400" dirty="0"/>
              </a:p>
              <a:p>
                <a:pPr fontAlgn="base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4400" dirty="0" smtClean="0"/>
                  <a:t>​</a:t>
                </a:r>
                <a:r>
                  <a:rPr lang="en-US" sz="4400" dirty="0"/>
                  <a:t>: joint acceleration vector</a:t>
                </a:r>
                <a:br>
                  <a:rPr lang="en-US" sz="4400" dirty="0"/>
                </a:br>
                <a:endParaRPr lang="en-US" sz="4400" dirty="0"/>
              </a:p>
              <a:p>
                <a:pPr fontAlgn="base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400" dirty="0" smtClean="0"/>
                  <a:t>: inertia matrix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en-US" sz="4400" dirty="0"/>
                  <a:t/>
                </a:r>
                <a:br>
                  <a:rPr lang="en-US" sz="4400" dirty="0"/>
                </a:br>
                <a:endParaRPr lang="en-US" sz="4400" dirty="0"/>
              </a:p>
              <a:p>
                <a:pPr fontAlgn="base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acc>
                      <m:accPr>
                        <m:chr m:val="̇"/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4400" dirty="0" smtClean="0"/>
                  <a:t>​</a:t>
                </a:r>
                <a:r>
                  <a:rPr lang="en-US" sz="4400" dirty="0"/>
                  <a:t>: Coriolis/centrifugal </a:t>
                </a:r>
                <a:r>
                  <a:rPr lang="en-US" sz="4400" dirty="0" smtClean="0"/>
                  <a:t>term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en-US" sz="4400" dirty="0" smtClean="0"/>
                  <a:t/>
                </a:r>
                <a:br>
                  <a:rPr lang="en-US" sz="4400" dirty="0" smtClean="0"/>
                </a:br>
                <a:endParaRPr lang="en-US" sz="4400" dirty="0"/>
              </a:p>
              <a:p>
                <a:pPr fontAlgn="base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400" dirty="0" smtClean="0"/>
                  <a:t>: gravity </a:t>
                </a:r>
                <a:r>
                  <a:rPr lang="en-US" sz="4400" dirty="0"/>
                  <a:t>loading </a:t>
                </a:r>
                <a:r>
                  <a:rPr lang="en-US" sz="4400" dirty="0" smtClean="0"/>
                  <a:t>vector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en-US" sz="4400" dirty="0"/>
                  <a:t/>
                </a:r>
                <a:br>
                  <a:rPr lang="en-US" sz="4400" dirty="0"/>
                </a:br>
                <a:endParaRPr lang="en-US" sz="4400" dirty="0"/>
              </a:p>
              <a:p>
                <a:pPr fontAlgn="base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𝑓𝑟𝑖𝑐</m:t>
                        </m:r>
                      </m:sub>
                    </m:sSub>
                  </m:oMath>
                </a14:m>
                <a:r>
                  <a:rPr lang="en-US" sz="4400" dirty="0" smtClean="0"/>
                  <a:t>​</a:t>
                </a:r>
                <a:r>
                  <a:rPr lang="en-US" sz="4400" dirty="0"/>
                  <a:t>: friction torque </a:t>
                </a:r>
                <a:r>
                  <a:rPr lang="en-US" sz="4400" dirty="0" smtClean="0"/>
                  <a:t>vector</a:t>
                </a:r>
                <a:r>
                  <a:rPr lang="en-US" sz="4400" dirty="0"/>
                  <a:t/>
                </a:r>
                <a:br>
                  <a:rPr lang="en-US" sz="4400" dirty="0"/>
                </a:br>
                <a:endParaRPr lang="en-US" sz="4400" dirty="0"/>
              </a:p>
              <a:p>
                <a:pPr fontAlgn="base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l-GR" sz="4400" dirty="0" smtClean="0"/>
                  <a:t>: </a:t>
                </a:r>
                <a:r>
                  <a:rPr lang="en-US" sz="4400" dirty="0"/>
                  <a:t>total input torque vector (computed by controller)</a:t>
                </a:r>
              </a:p>
              <a:p>
                <a:pPr marL="0" indent="0">
                  <a:buNone/>
                </a:pP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597" y="2957295"/>
                <a:ext cx="8894415" cy="3900705"/>
              </a:xfrm>
              <a:blipFill>
                <a:blip r:embed="rId2"/>
                <a:stretch>
                  <a:fillRect l="-206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8426" y="1425677"/>
            <a:ext cx="8681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dynamic model used  is base on Euler-Lagrange (or Newton-Euler) equation of motion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146630" y="2029474"/>
                <a:ext cx="4638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acc>
                        <m:accPr>
                          <m:chr m:val="̈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630" y="2029474"/>
                <a:ext cx="463819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045111" y="2531427"/>
                <a:ext cx="545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111" y="2531427"/>
                <a:ext cx="545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307691"/>
            <a:ext cx="7303577" cy="5299586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Camera captures real-time video/image.</a:t>
            </a:r>
          </a:p>
          <a:p>
            <a:r>
              <a:rPr dirty="0"/>
              <a:t>Image processed to detect </a:t>
            </a:r>
            <a:r>
              <a:rPr dirty="0" smtClean="0"/>
              <a:t>QR/barcode</a:t>
            </a:r>
            <a:r>
              <a:rPr lang="en-US" dirty="0" smtClean="0"/>
              <a:t> using a machine learning Model trained on </a:t>
            </a:r>
            <a:r>
              <a:rPr lang="en-US" dirty="0"/>
              <a:t>YOLO5</a:t>
            </a:r>
            <a:r>
              <a:rPr dirty="0" smtClean="0"/>
              <a:t>.</a:t>
            </a:r>
            <a:endParaRPr dirty="0"/>
          </a:p>
          <a:p>
            <a:r>
              <a:rPr dirty="0"/>
              <a:t>Bounding box coordinates </a:t>
            </a:r>
            <a:r>
              <a:rPr dirty="0" smtClean="0"/>
              <a:t>extracted</a:t>
            </a:r>
            <a:r>
              <a:rPr lang="en-US" dirty="0" smtClean="0"/>
              <a:t> and processed by </a:t>
            </a:r>
            <a:r>
              <a:rPr lang="en-US" dirty="0" err="1" smtClean="0"/>
              <a:t>OpenCv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Boundary box coordinates Mapped to </a:t>
            </a:r>
            <a:r>
              <a:rPr lang="en-US" dirty="0"/>
              <a:t>world </a:t>
            </a:r>
            <a:r>
              <a:rPr lang="en-US" dirty="0" smtClean="0"/>
              <a:t>coordinates using </a:t>
            </a:r>
            <a:r>
              <a:rPr lang="en-US" dirty="0" err="1" smtClean="0"/>
              <a:t>spatialmath</a:t>
            </a:r>
            <a:r>
              <a:rPr lang="en-US" dirty="0"/>
              <a:t> </a:t>
            </a:r>
            <a:r>
              <a:rPr lang="en-US" dirty="0" smtClean="0"/>
              <a:t>(SE3)</a:t>
            </a:r>
          </a:p>
          <a:p>
            <a:r>
              <a:rPr dirty="0" smtClean="0"/>
              <a:t>Manipulator </a:t>
            </a:r>
            <a:r>
              <a:rPr dirty="0"/>
              <a:t>motion </a:t>
            </a:r>
            <a:r>
              <a:rPr dirty="0" smtClean="0"/>
              <a:t>c</a:t>
            </a:r>
            <a:r>
              <a:rPr lang="en-US" dirty="0" smtClean="0"/>
              <a:t>omputed </a:t>
            </a:r>
            <a:r>
              <a:rPr dirty="0" smtClean="0"/>
              <a:t> </a:t>
            </a:r>
            <a:r>
              <a:rPr dirty="0"/>
              <a:t>based on coordinates.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Barcode to World Coordinate Conversion</a:t>
            </a:r>
            <a:endParaRPr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853248"/>
                <a:ext cx="8436077" cy="52995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vision system detects a barcode and returns its center pixel coordinates in the camera frame.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/>
                      <m:t>P</m:t>
                    </m:r>
                    <m:r>
                      <m:rPr>
                        <m:nor/>
                      </m:rPr>
                      <a:rPr lang="en-US"/>
                      <m:t>ython</m:t>
                    </m:r>
                  </m:oMath>
                </a14:m>
                <a:r>
                  <a:rPr lang="en-US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   </m:t>
                    </m:r>
                    <m:r>
                      <m:rPr>
                        <m:nor/>
                      </m:rPr>
                      <a:rPr lang="en-US"/>
                      <m:t>pixel</m:t>
                    </m:r>
                    <m:r>
                      <m:rPr>
                        <m:nor/>
                      </m:rPr>
                      <a:rPr lang="en-US"/>
                      <m:t>_</m:t>
                    </m:r>
                    <m:r>
                      <m:rPr>
                        <m:nor/>
                      </m:rPr>
                      <a:rPr lang="en-US"/>
                      <m:t>center</m:t>
                    </m:r>
                    <m:r>
                      <m:rPr>
                        <m:nor/>
                      </m:rPr>
                      <a:rPr lang="en-US"/>
                      <m:t> = </m:t>
                    </m:r>
                    <m:r>
                      <m:rPr>
                        <m:nor/>
                      </m:rPr>
                      <a:rPr lang="en-US"/>
                      <m:t>get</m:t>
                    </m:r>
                    <m:r>
                      <m:rPr>
                        <m:nor/>
                      </m:rPr>
                      <a:rPr lang="en-US"/>
                      <m:t>_</m:t>
                    </m:r>
                    <m:r>
                      <m:rPr>
                        <m:nor/>
                      </m:rPr>
                      <a:rPr lang="en-US"/>
                      <m:t>barcode</m:t>
                    </m:r>
                    <m:r>
                      <m:rPr>
                        <m:nor/>
                      </m:rPr>
                      <a:rPr lang="en-US"/>
                      <m:t>()  # </m:t>
                    </m:r>
                    <m:r>
                      <m:rPr>
                        <m:nor/>
                      </m:rPr>
                      <a:rPr lang="en-US"/>
                      <m:t>Returns</m:t>
                    </m:r>
                    <m:r>
                      <m:rPr>
                        <m:nor/>
                      </m:rPr>
                      <a:rPr lang="en-US"/>
                      <m:t> ((</m:t>
                    </m:r>
                    <m:r>
                      <m:rPr>
                        <m:nor/>
                      </m:rPr>
                      <a:rPr lang="en-US"/>
                      <m:t>x</m:t>
                    </m:r>
                    <m:r>
                      <m:rPr>
                        <m:nor/>
                      </m:rPr>
                      <a:rPr lang="en-US"/>
                      <m:t>, </m:t>
                    </m:r>
                    <m:r>
                      <m:rPr>
                        <m:nor/>
                      </m:rPr>
                      <a:rPr lang="en-US"/>
                      <m:t>y</m:t>
                    </m:r>
                    <m:r>
                      <m:rPr>
                        <m:nor/>
                      </m:rPr>
                      <a:rPr lang="en-US"/>
                      <m:t>), "</m:t>
                    </m:r>
                    <m:r>
                      <m:rPr>
                        <m:nor/>
                      </m:rPr>
                      <a:rPr lang="en-US"/>
                      <m:t>corners</m:t>
                    </m:r>
                    <m:r>
                      <m:rPr>
                        <m:nor/>
                      </m:rPr>
                      <a:rPr lang="en-US"/>
                      <m:t>")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The pixel coordinates are scaled to meters and adjusted relative to the camera's optical center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Finally, the </a:t>
                </a:r>
                <a:r>
                  <a:rPr lang="en-US" dirty="0"/>
                  <a:t>barcode's position in the robot's world frame is now known as `</a:t>
                </a:r>
                <a:r>
                  <a:rPr lang="en-US" dirty="0" err="1"/>
                  <a:t>target_world</a:t>
                </a:r>
                <a:r>
                  <a:rPr lang="en-US" dirty="0"/>
                  <a:t>`.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This </a:t>
                </a:r>
                <a:r>
                  <a:rPr lang="en-US" dirty="0"/>
                  <a:t>coordinate is used for inverse kinematics to plan the robot's motion</a:t>
                </a:r>
                <a:r>
                  <a:rPr lang="en-US" dirty="0" smtClean="0"/>
                  <a:t>.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853248"/>
                <a:ext cx="8436077" cy="5299586"/>
              </a:xfrm>
              <a:blipFill>
                <a:blip r:embed="rId2"/>
                <a:stretch>
                  <a:fillRect l="-723" t="-575" r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58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Trajectory </a:t>
            </a:r>
            <a:r>
              <a:rPr dirty="0"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969" y="1287931"/>
            <a:ext cx="8878529" cy="2224107"/>
          </a:xfrm>
        </p:spPr>
        <p:txBody>
          <a:bodyPr/>
          <a:lstStyle/>
          <a:p>
            <a:endParaRPr dirty="0"/>
          </a:p>
          <a:p>
            <a:r>
              <a:rPr dirty="0"/>
              <a:t>Bounding box center used as motion target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Use Inverse kinematics to solve for joint positions</a:t>
            </a:r>
          </a:p>
          <a:p>
            <a:r>
              <a:rPr lang="en-US" dirty="0" smtClean="0"/>
              <a:t>Generate Trajectory using </a:t>
            </a:r>
            <a:r>
              <a:rPr lang="en-US" dirty="0" err="1" smtClean="0"/>
              <a:t>quintic</a:t>
            </a:r>
            <a:r>
              <a:rPr lang="en-US" dirty="0" smtClean="0"/>
              <a:t> </a:t>
            </a:r>
            <a:r>
              <a:rPr lang="en-US" dirty="0" smtClean="0"/>
              <a:t>polynomial </a:t>
            </a:r>
            <a:r>
              <a:rPr lang="en-US" dirty="0" smtClean="0"/>
              <a:t>interpolation and simulated trajectory.</a:t>
            </a:r>
            <a:endParaRPr lang="en-US" dirty="0" smtClean="0"/>
          </a:p>
          <a:p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496530" y="3864077"/>
            <a:ext cx="8475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project uses two trajectory models, 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planning the motion using </a:t>
            </a:r>
            <a:r>
              <a:rPr lang="en-US" dirty="0" err="1" smtClean="0"/>
              <a:t>quintic</a:t>
            </a:r>
            <a:r>
              <a:rPr lang="en-US" dirty="0" smtClean="0"/>
              <a:t> and 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simulation using a control model based on the system dynamic parameters with the planned trajectory in the first model.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968" y="452718"/>
            <a:ext cx="8150942" cy="825476"/>
          </a:xfrm>
        </p:spPr>
        <p:txBody>
          <a:bodyPr>
            <a:normAutofit/>
          </a:bodyPr>
          <a:lstStyle/>
          <a:p>
            <a:r>
              <a:rPr dirty="0" smtClean="0"/>
              <a:t>Trajectory </a:t>
            </a:r>
            <a:r>
              <a:rPr dirty="0" smtClean="0"/>
              <a:t>Planning</a:t>
            </a:r>
            <a:r>
              <a:rPr lang="en-US" dirty="0" smtClean="0"/>
              <a:t> (</a:t>
            </a:r>
            <a:r>
              <a:rPr lang="en-US" dirty="0" err="1" smtClean="0"/>
              <a:t>Cont’D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3215149" y="5637069"/>
            <a:ext cx="6764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i="1" dirty="0" smtClean="0">
                <a:solidFill>
                  <a:srgbClr val="00B0F0"/>
                </a:solidFill>
              </a:rPr>
              <a:t>Constraints</a:t>
            </a:r>
            <a:r>
              <a:rPr lang="en-US" sz="2400" dirty="0" smtClean="0"/>
              <a:t>: Collision avoidance not implemented,  End-effector remains within arms link length 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4968" y="1301352"/>
                <a:ext cx="8475406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/>
                  <a:t>The planning of the motion using quantic was done with this </a:t>
                </a:r>
                <a:r>
                  <a:rPr lang="en-US" dirty="0" err="1" smtClean="0"/>
                  <a:t>quation</a:t>
                </a:r>
                <a:r>
                  <a:rPr lang="en-US" dirty="0" smtClean="0"/>
                  <a:t>:</a:t>
                </a:r>
              </a:p>
              <a:p>
                <a:pPr marL="342900" indent="-342900">
                  <a:buAutoNum type="arabicPeriod"/>
                </a:pPr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𝑡𝑟𝑎𝑗𝑒𝑐𝑡𝑜𝑟𝑦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𝑟𝑡𝑏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𝑚𝑡𝑟𝑎𝑗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𝑟𝑡𝑏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𝑞𝑢𝑖𝑛𝑡𝑖𝑐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marL="342900" indent="-342900">
                  <a:buAutoNum type="arabicPeriod" startAt="2"/>
                </a:pPr>
                <a:r>
                  <a:rPr lang="en-US" dirty="0" smtClean="0"/>
                  <a:t>The simulation </a:t>
                </a:r>
                <a:r>
                  <a:rPr lang="en-US" dirty="0"/>
                  <a:t>using a control model based on the system dynamic parameters with the planned trajectory in the first </a:t>
                </a:r>
                <a:r>
                  <a:rPr lang="en-US" dirty="0" smtClean="0"/>
                  <a:t>model above :</a:t>
                </a:r>
              </a:p>
              <a:p>
                <a:pPr marL="342900" indent="-342900">
                  <a:buAutoNum type="arabicPeriod" startAt="2"/>
                </a:pPr>
                <a:endParaRPr lang="en-US" dirty="0" smtClean="0"/>
              </a:p>
              <a:p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𝒔𝒐𝒍𝒖𝒕𝒊𝒐𝒏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𝒐𝒅𝒆𝒊𝒏𝒕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𝒄𝒐𝒏𝒕𝒐𝒍𝒇𝒖𝒏𝒄𝒕𝒊𝒐𝒏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𝒕𝒊𝒎𝒆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𝒂𝒓𝒈𝒔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𝒓𝒐𝒃𝒐𝒕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𝒕𝒓𝒂𝒋𝒆𝒄𝒕𝒐𝒓𝒚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𝑲𝒑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𝑲𝒅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1600" b="1" dirty="0" smtClean="0"/>
              </a:p>
              <a:p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8" y="1301352"/>
                <a:ext cx="8475406" cy="3754874"/>
              </a:xfrm>
              <a:prstGeom prst="rect">
                <a:avLst/>
              </a:prstGeom>
              <a:blipFill>
                <a:blip r:embed="rId2"/>
                <a:stretch>
                  <a:fillRect l="-575" t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2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03" y="452718"/>
            <a:ext cx="8013291" cy="1400530"/>
          </a:xfrm>
        </p:spPr>
        <p:txBody>
          <a:bodyPr/>
          <a:lstStyle/>
          <a:p>
            <a:r>
              <a:rPr dirty="0"/>
              <a:t>Manipulator </a:t>
            </a:r>
            <a:r>
              <a:rPr dirty="0" smtClean="0"/>
              <a:t>Control</a:t>
            </a:r>
            <a:r>
              <a:rPr lang="en-US" dirty="0" smtClean="0"/>
              <a:t> </a:t>
            </a:r>
            <a:r>
              <a:rPr lang="en-US" dirty="0"/>
              <a:t>Synthesis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5303" y="1315507"/>
                <a:ext cx="8445910" cy="419548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project uses </a:t>
                </a:r>
                <a:r>
                  <a:rPr lang="en-US" dirty="0"/>
                  <a:t>a </a:t>
                </a:r>
                <a:r>
                  <a:rPr lang="en-US" b="1" dirty="0"/>
                  <a:t>PD controller with feedforward inverse dynamics</a:t>
                </a:r>
                <a:r>
                  <a:rPr lang="en-US" dirty="0"/>
                  <a:t>. Here we looked at designing a control law that governs how inputs (torques) are applied to ensure the robot follows a desired trajectory accurately and stably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𝑝𝑑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Where:</a:t>
                </a:r>
              </a:p>
              <a:p>
                <a:pPr fontAlgn="base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l-GR" dirty="0"/>
                  <a:t>: </a:t>
                </a:r>
                <a:r>
                  <a:rPr lang="en-US" dirty="0"/>
                  <a:t>total control input (joint torques</a:t>
                </a:r>
                <a:r>
                  <a:rPr lang="en-US" dirty="0" smtClean="0"/>
                  <a:t>)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  <a:p>
                <a:pPr fontAlgn="base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dirty="0" smtClean="0"/>
                  <a:t>​</a:t>
                </a:r>
                <a:r>
                  <a:rPr lang="en-US" dirty="0"/>
                  <a:t>: </a:t>
                </a:r>
                <a:r>
                  <a:rPr lang="en-US" b="1" dirty="0"/>
                  <a:t>feedforward torque</a:t>
                </a:r>
                <a:r>
                  <a:rPr lang="en-US" dirty="0"/>
                  <a:t> to follow the desired acceleration</a:t>
                </a:r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</m:oMath>
                </a14:m>
                <a:r>
                  <a:rPr lang="en-US" dirty="0" smtClean="0"/>
                  <a:t>​</a:t>
                </a:r>
                <a:r>
                  <a:rPr lang="en-US" dirty="0"/>
                  <a:t>: </a:t>
                </a:r>
                <a:r>
                  <a:rPr lang="en-US" b="1" dirty="0"/>
                  <a:t>feedback torque</a:t>
                </a:r>
                <a:r>
                  <a:rPr lang="en-US" dirty="0"/>
                  <a:t> to correct errors in real-time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303" y="1315507"/>
                <a:ext cx="8445910" cy="4195481"/>
              </a:xfrm>
              <a:blipFill>
                <a:blip r:embed="rId2"/>
                <a:stretch>
                  <a:fillRect l="-433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56620" y="2962314"/>
                <a:ext cx="545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acc>
                        <m:accPr>
                          <m:chr m:val="̇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620" y="2962314"/>
                <a:ext cx="545104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705561" cy="805811"/>
          </a:xfrm>
        </p:spPr>
        <p:txBody>
          <a:bodyPr/>
          <a:lstStyle/>
          <a:p>
            <a:r>
              <a:rPr lang="en-US" dirty="0"/>
              <a:t>Trajectory </a:t>
            </a:r>
            <a:r>
              <a:rPr lang="en-US" dirty="0" smtClean="0"/>
              <a:t>Planning: Results</a:t>
            </a:r>
            <a:endParaRPr lang="en-US" dirty="0"/>
          </a:p>
        </p:txBody>
      </p:sp>
      <p:pic>
        <p:nvPicPr>
          <p:cNvPr id="5" name="Picture 4" descr="plot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2" y="1710697"/>
            <a:ext cx="3559278" cy="4798257"/>
          </a:xfrm>
          <a:prstGeom prst="rect">
            <a:avLst/>
          </a:prstGeom>
        </p:spPr>
      </p:pic>
      <p:pic>
        <p:nvPicPr>
          <p:cNvPr id="6" name="Picture 5" descr="plot_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495" y="1347019"/>
            <a:ext cx="6066505" cy="483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441</TotalTime>
  <Words>764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Century Gothic</vt:lpstr>
      <vt:lpstr>Wingdings</vt:lpstr>
      <vt:lpstr>Wingdings 3</vt:lpstr>
      <vt:lpstr>Ion</vt:lpstr>
      <vt:lpstr>Vision Guided  Kuka5(KR5)  Robotic Manipulator</vt:lpstr>
      <vt:lpstr>Introduction</vt:lpstr>
      <vt:lpstr>Dynamic Modeling</vt:lpstr>
      <vt:lpstr>System Architecture</vt:lpstr>
      <vt:lpstr>Barcode to World Coordinate Conversion</vt:lpstr>
      <vt:lpstr>Trajectory Planning</vt:lpstr>
      <vt:lpstr>Trajectory Planning (Cont’D)</vt:lpstr>
      <vt:lpstr>Manipulator Control Synthesis</vt:lpstr>
      <vt:lpstr>Trajectory Planning: Results</vt:lpstr>
      <vt:lpstr>Results &amp; Visual Demonstrations</vt:lpstr>
      <vt:lpstr>Challenges &amp; 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QR/Barcode Guided Robotic Manipulator</dc:title>
  <dc:subject/>
  <dc:creator/>
  <cp:keywords/>
  <dc:description>generated using python-pptx</dc:description>
  <cp:lastModifiedBy>Admin</cp:lastModifiedBy>
  <cp:revision>26</cp:revision>
  <dcterms:created xsi:type="dcterms:W3CDTF">2013-01-27T09:14:16Z</dcterms:created>
  <dcterms:modified xsi:type="dcterms:W3CDTF">2025-06-10T10:20:27Z</dcterms:modified>
  <cp:category/>
</cp:coreProperties>
</file>