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1" r:id="rId6"/>
    <p:sldId id="342" r:id="rId7"/>
    <p:sldId id="322" r:id="rId8"/>
    <p:sldId id="326" r:id="rId9"/>
    <p:sldId id="599" r:id="rId10"/>
    <p:sldId id="323" r:id="rId11"/>
    <p:sldId id="268" r:id="rId12"/>
    <p:sldId id="327"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398" r:id="rId27"/>
    <p:sldId id="282" r:id="rId28"/>
    <p:sldId id="283" r:id="rId29"/>
    <p:sldId id="284" r:id="rId30"/>
    <p:sldId id="285" r:id="rId31"/>
    <p:sldId id="286" r:id="rId32"/>
    <p:sldId id="287" r:id="rId33"/>
    <p:sldId id="288" r:id="rId34"/>
    <p:sldId id="289" r:id="rId35"/>
    <p:sldId id="290" r:id="rId36"/>
    <p:sldId id="291" r:id="rId37"/>
    <p:sldId id="658" r:id="rId38"/>
    <p:sldId id="690" r:id="rId39"/>
    <p:sldId id="598" r:id="rId40"/>
    <p:sldId id="600" r:id="rId41"/>
    <p:sldId id="566" r:id="rId42"/>
    <p:sldId id="328" r:id="rId43"/>
    <p:sldId id="329" r:id="rId44"/>
    <p:sldId id="330" r:id="rId45"/>
    <p:sldId id="294" r:id="rId46"/>
    <p:sldId id="295" r:id="rId47"/>
    <p:sldId id="296" r:id="rId48"/>
    <p:sldId id="331" r:id="rId49"/>
    <p:sldId id="297" r:id="rId50"/>
    <p:sldId id="298" r:id="rId51"/>
    <p:sldId id="332" r:id="rId52"/>
    <p:sldId id="333" r:id="rId53"/>
    <p:sldId id="334" r:id="rId54"/>
    <p:sldId id="567" r:id="rId55"/>
    <p:sldId id="304" r:id="rId56"/>
    <p:sldId id="305" r:id="rId57"/>
    <p:sldId id="308" r:id="rId58"/>
    <p:sldId id="309" r:id="rId59"/>
    <p:sldId id="310" r:id="rId60"/>
    <p:sldId id="337" r:id="rId61"/>
    <p:sldId id="339" r:id="rId62"/>
    <p:sldId id="340" r:id="rId63"/>
    <p:sldId id="341" r:id="rId64"/>
    <p:sldId id="347" r:id="rId65"/>
    <p:sldId id="592" r:id="rId66"/>
    <p:sldId id="595" r:id="rId67"/>
    <p:sldId id="689" r:id="rId68"/>
    <p:sldId id="601" r:id="rId69"/>
  </p:sldIdLst>
  <p:sldSz cx="9144000" cy="6858000" type="screen4x3"/>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jiamin" initials="lj" lastIdx="3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88"/>
    <p:restoredTop sz="79893" autoAdjust="0"/>
  </p:normalViewPr>
  <p:slideViewPr>
    <p:cSldViewPr snapToGrid="0" snapToObjects="1" showGuides="1">
      <p:cViewPr>
        <p:scale>
          <a:sx n="56" d="100"/>
          <a:sy n="56" d="100"/>
        </p:scale>
        <p:origin x="-1584" y="-66"/>
      </p:cViewPr>
      <p:guideLst>
        <p:guide orient="horz" pos="2181"/>
        <p:guide pos="2880"/>
      </p:guideLst>
    </p:cSldViewPr>
  </p:slideViewPr>
  <p:notesTextViewPr>
    <p:cViewPr>
      <p:scale>
        <a:sx n="100" d="100"/>
        <a:sy n="100" d="100"/>
      </p:scale>
      <p:origin x="0" y="0"/>
    </p:cViewPr>
  </p:notesTextViewPr>
  <p:sorterViewPr>
    <p:cViewPr>
      <p:scale>
        <a:sx n="94" d="100"/>
        <a:sy n="94" d="100"/>
      </p:scale>
      <p:origin x="0" y="232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gs" Target="tags/tag5.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6BA9E6-860A-A049-8EFC-BDAB8EC5B8B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9D89E-1946-6E4C-9C04-E321F4021DA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4988"/>
            <a:ext cx="5029200" cy="4113212"/>
          </a:xfrm>
          <a:solidFill>
            <a:srgbClr val="FFFFFF"/>
          </a:solidFill>
          <a:ln>
            <a:solidFill>
              <a:srgbClr val="000000"/>
            </a:solidFill>
            <a:miter lim="800000"/>
          </a:ln>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numCol="1" anchor="t" anchorCtr="0" compatLnSpc="1"/>
          <a:lstStyle/>
          <a:p>
            <a:pPr eaLnBrk="1" hangingPunct="1">
              <a:spcBef>
                <a:spcPct val="0"/>
              </a:spcBef>
              <a:tabLst>
                <a:tab pos="228600" algn="l"/>
                <a:tab pos="635000" algn="l"/>
                <a:tab pos="863600" algn="l"/>
                <a:tab pos="1143000" algn="l"/>
              </a:tabLst>
            </a:pPr>
            <a:r>
              <a:rPr lang="zh-CN" altLang="en-US" smtClean="0"/>
              <a:t>2.	</a:t>
            </a:r>
            <a:r>
              <a:rPr lang="en-US" altLang="zh-CN" smtClean="0"/>
              <a:t>Determine the cyclomatic complexity of the resultant flow graph</a:t>
            </a:r>
            <a:endParaRPr lang="en-US" altLang="zh-CN" smtClean="0"/>
          </a:p>
          <a:p>
            <a:pPr marL="228600" lvl="1" indent="-109855" eaLnBrk="1" hangingPunct="1">
              <a:spcBef>
                <a:spcPct val="0"/>
              </a:spcBef>
              <a:tabLst>
                <a:tab pos="228600" algn="l"/>
                <a:tab pos="635000" algn="l"/>
                <a:tab pos="863600" algn="l"/>
                <a:tab pos="1143000" algn="l"/>
              </a:tabLst>
            </a:pPr>
            <a:r>
              <a:rPr lang="en-US" altLang="zh-CN" u="sng" smtClean="0"/>
              <a:t>	Note</a:t>
            </a:r>
            <a:r>
              <a:rPr lang="en-US" altLang="zh-CN" smtClean="0"/>
              <a:t>:	can be determined </a:t>
            </a:r>
            <a:r>
              <a:rPr lang="en-US" altLang="zh-CN" u="sng" smtClean="0"/>
              <a:t>without</a:t>
            </a:r>
            <a:r>
              <a:rPr lang="en-US" altLang="zh-CN" smtClean="0"/>
              <a:t> developing a flow graph</a:t>
            </a:r>
            <a:endParaRPr lang="en-US" altLang="zh-CN" smtClean="0"/>
          </a:p>
          <a:p>
            <a:pPr eaLnBrk="1" hangingPunct="1">
              <a:spcBef>
                <a:spcPct val="0"/>
              </a:spcBef>
              <a:tabLst>
                <a:tab pos="228600" algn="l"/>
                <a:tab pos="635000" algn="l"/>
                <a:tab pos="863600" algn="l"/>
                <a:tab pos="1143000" algn="l"/>
              </a:tabLst>
            </a:pPr>
            <a:r>
              <a:rPr lang="en-US" altLang="zh-CN" smtClean="0"/>
              <a:t>			count all conditional statements in a component</a:t>
            </a:r>
            <a:endParaRPr lang="en-US" altLang="zh-CN" smtClean="0"/>
          </a:p>
          <a:p>
            <a:pPr eaLnBrk="1" hangingPunct="1">
              <a:spcBef>
                <a:spcPct val="0"/>
              </a:spcBef>
              <a:tabLst>
                <a:tab pos="228600" algn="l"/>
                <a:tab pos="635000" algn="l"/>
                <a:tab pos="863600" algn="l"/>
                <a:tab pos="1143000" algn="l"/>
              </a:tabLst>
            </a:pPr>
            <a:r>
              <a:rPr lang="en-US" altLang="zh-CN" smtClean="0"/>
              <a:t>			</a:t>
            </a:r>
            <a:r>
              <a:rPr lang="en-US" altLang="zh-CN" smtClean="0">
                <a:latin typeface="Symbol" panose="05050102010706020507" pitchFamily="18" charset="2"/>
              </a:rPr>
              <a:t></a:t>
            </a:r>
            <a:r>
              <a:rPr lang="en-US" altLang="zh-CN" smtClean="0"/>
              <a:t>	compound conditions count as 2</a:t>
            </a:r>
            <a:endParaRPr lang="en-US" altLang="zh-CN" smtClean="0"/>
          </a:p>
          <a:p>
            <a:pPr eaLnBrk="1" hangingPunct="1">
              <a:spcBef>
                <a:spcPct val="0"/>
              </a:spcBef>
              <a:tabLst>
                <a:tab pos="228600" algn="l"/>
                <a:tab pos="635000" algn="l"/>
                <a:tab pos="863600" algn="l"/>
                <a:tab pos="1143000" algn="l"/>
              </a:tabLst>
            </a:pPr>
            <a:r>
              <a:rPr lang="en-US" altLang="zh-CN" smtClean="0"/>
              <a:t>				(number of Boolean operators + 2)</a:t>
            </a:r>
            <a:endParaRPr lang="en-US" altLang="zh-CN" smtClean="0"/>
          </a:p>
        </p:txBody>
      </p:sp>
      <p:sp>
        <p:nvSpPr>
          <p:cNvPr id="70659" name="Rectangle 3"/>
          <p:cNvSpPr>
            <a:spLocks noGrp="1" noRot="1" noChangeAspect="1" noChangeArrowheads="1" noTextEdit="1"/>
          </p:cNvSpPr>
          <p:nvPr>
            <p:ph type="sldImg"/>
          </p:nvPr>
        </p:nvSpPr>
        <p:spPr bwMode="auto">
          <a:xfrm>
            <a:off x="1144588" y="685800"/>
            <a:ext cx="4570412" cy="34290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4988"/>
            <a:ext cx="5029200" cy="4113212"/>
          </a:xfrm>
          <a:solidFill>
            <a:srgbClr val="FFFFFF"/>
          </a:solidFill>
          <a:ln>
            <a:solidFill>
              <a:srgbClr val="000000"/>
            </a:solidFill>
            <a:miter lim="800000"/>
          </a:ln>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650875" y="406400"/>
            <a:ext cx="5556250"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numCol="1" anchor="t" anchorCtr="0" compatLnSpc="1"/>
          <a:lstStyle/>
          <a:p>
            <a:pPr eaLnBrk="1" hangingPunct="1">
              <a:spcBef>
                <a:spcPct val="0"/>
              </a:spcBef>
              <a:tabLst>
                <a:tab pos="228600" algn="l"/>
                <a:tab pos="457200" algn="l"/>
                <a:tab pos="685800" algn="l"/>
              </a:tabLst>
            </a:pPr>
            <a:r>
              <a:rPr lang="zh-CN" altLang="en-US" dirty="0" smtClean="0"/>
              <a:t>3.	</a:t>
            </a:r>
            <a:r>
              <a:rPr lang="en-US" altLang="zh-CN" dirty="0" smtClean="0"/>
              <a:t>Determine a basis set of linearly independent paths</a:t>
            </a:r>
            <a:endParaRPr lang="en-US" altLang="zh-CN" dirty="0" smtClean="0"/>
          </a:p>
          <a:p>
            <a:pPr marL="342900" lvl="1" indent="-114300" eaLnBrk="1" hangingPunct="1">
              <a:spcBef>
                <a:spcPct val="0"/>
              </a:spcBef>
              <a:tabLst>
                <a:tab pos="228600" algn="l"/>
                <a:tab pos="457200" algn="l"/>
                <a:tab pos="685800" algn="l"/>
              </a:tabLst>
            </a:pPr>
            <a:r>
              <a:rPr lang="en-US" altLang="zh-CN" dirty="0" smtClean="0"/>
              <a:t>equal to </a:t>
            </a:r>
            <a:r>
              <a:rPr lang="en-US" altLang="zh-CN" dirty="0" err="1" smtClean="0"/>
              <a:t>cyclomatic</a:t>
            </a:r>
            <a:r>
              <a:rPr lang="en-US" altLang="zh-CN" dirty="0" smtClean="0"/>
              <a:t> complexity number</a:t>
            </a:r>
            <a:endParaRPr lang="en-US" altLang="zh-CN" dirty="0" smtClean="0"/>
          </a:p>
          <a:p>
            <a:pPr marL="342900" lvl="1" indent="-114300" eaLnBrk="1" hangingPunct="1">
              <a:spcBef>
                <a:spcPct val="0"/>
              </a:spcBef>
              <a:tabLst>
                <a:tab pos="228600" algn="l"/>
                <a:tab pos="457200" algn="l"/>
                <a:tab pos="685800" algn="l"/>
              </a:tabLst>
            </a:pPr>
            <a:r>
              <a:rPr lang="en-US" altLang="zh-CN" dirty="0" smtClean="0"/>
              <a:t>identify predicate nodes as an aid in derivation of test cases</a:t>
            </a:r>
            <a:endParaRPr lang="en-US" altLang="zh-CN" dirty="0" smtClean="0"/>
          </a:p>
          <a:p>
            <a:pPr marL="342900" lvl="1" indent="-114300" eaLnBrk="1" hangingPunct="1">
              <a:spcBef>
                <a:spcPct val="0"/>
              </a:spcBef>
              <a:tabLst>
                <a:tab pos="228600" algn="l"/>
                <a:tab pos="457200" algn="l"/>
                <a:tab pos="685800" algn="l"/>
              </a:tabLst>
            </a:pPr>
            <a:endParaRPr lang="en-US" altLang="zh-CN" dirty="0" smtClean="0"/>
          </a:p>
          <a:p>
            <a:pPr marL="342900" lvl="1" indent="-114300" eaLnBrk="1" hangingPunct="1">
              <a:spcBef>
                <a:spcPct val="0"/>
              </a:spcBef>
              <a:tabLst>
                <a:tab pos="228600" algn="l"/>
                <a:tab pos="457200" algn="l"/>
                <a:tab pos="685800" algn="l"/>
              </a:tabLst>
            </a:pPr>
            <a:r>
              <a:rPr lang="zh-CN" altLang="en-US" sz="1200" dirty="0" smtClean="0"/>
              <a:t>至少引入一系列新的处理语句或条件的任何路径</a:t>
            </a:r>
            <a:endParaRPr lang="en-US" altLang="zh-CN" dirty="0" smtClean="0"/>
          </a:p>
        </p:txBody>
      </p:sp>
      <p:sp>
        <p:nvSpPr>
          <p:cNvPr id="72707" name="Rectangle 3"/>
          <p:cNvSpPr>
            <a:spLocks noGrp="1" noRot="1" noChangeAspect="1" noChangeArrowheads="1" noTextEdit="1"/>
          </p:cNvSpPr>
          <p:nvPr>
            <p:ph type="sldImg"/>
          </p:nvPr>
        </p:nvSpPr>
        <p:spPr bwMode="auto">
          <a:xfrm>
            <a:off x="1144588" y="685800"/>
            <a:ext cx="4570412" cy="34290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650875" y="406400"/>
            <a:ext cx="5556250"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650875" y="406400"/>
            <a:ext cx="5556250" cy="4167188"/>
          </a:xfrm>
        </p:spPr>
      </p:sp>
      <p:sp>
        <p:nvSpPr>
          <p:cNvPr id="115715" name="Rectangle 3"/>
          <p:cNvSpPr>
            <a:spLocks noGrp="1" noChangeArrowheads="1"/>
          </p:cNvSpPr>
          <p:nvPr>
            <p:ph type="body" idx="1"/>
          </p:nvPr>
        </p:nvSpPr>
        <p:spPr>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设计测试用例，根据：需求说明书</a:t>
            </a:r>
            <a:r>
              <a:rPr lang="en-US" altLang="zh-CN" dirty="0" smtClean="0"/>
              <a:t>/</a:t>
            </a:r>
            <a:r>
              <a:rPr lang="zh-CN" altLang="en-US" dirty="0" smtClean="0"/>
              <a:t>计划书。不以源程序为依据</a:t>
            </a:r>
            <a:endParaRPr lang="zh-CN" altLang="en-US" dirty="0"/>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错写的情况下检测不出错误</a:t>
            </a:r>
            <a:endParaRPr lang="zh-CN" altLang="en-US" dirty="0"/>
          </a:p>
        </p:txBody>
      </p:sp>
      <p:sp>
        <p:nvSpPr>
          <p:cNvPr id="4" name="灯片编号占位符 3"/>
          <p:cNvSpPr>
            <a:spLocks noGrp="1"/>
          </p:cNvSpPr>
          <p:nvPr>
            <p:ph type="sldNum" sz="quarter" idx="10"/>
          </p:nvPr>
        </p:nvSpPr>
        <p:spPr/>
        <p:txBody>
          <a:bodyPr/>
          <a:lstStyle/>
          <a:p>
            <a:fld id="{1A29D89E-1946-6E4C-9C04-E321F4021DA1}"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650875" y="406400"/>
            <a:ext cx="5556250"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650875" y="406400"/>
            <a:ext cx="5556250" cy="41671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lgn="ctr" eaLnBrk="1" latinLnBrk="0" hangingPunct="1"/>
            <a:fld id="{23A271A1-F6D6-438B-A432-4747EE7ECD40}" type="datetimeFigureOut">
              <a:rPr lang="en-US" smtClean="0"/>
            </a:fld>
            <a:endParaRPr lang="en-US" sz="2000"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lgn="r" eaLnBrk="1" latinLnBrk="0" hangingPunct="1"/>
            <a:endParaRPr kumimoji="0" lang="en-US" dirty="0">
              <a:solidFill>
                <a:schemeClr val="tx2"/>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fld>
            <a:endParaRPr lang="en-US" sz="1400" dirty="0">
              <a:solidFill>
                <a:schemeClr val="tx2"/>
              </a:solidFill>
            </a:endParaRPr>
          </a:p>
        </p:txBody>
      </p:sp>
      <p:sp>
        <p:nvSpPr>
          <p:cNvPr id="5" name="页脚占位符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灯片编号占位符 5"/>
          <p:cNvSpPr>
            <a:spLocks noGrp="1"/>
          </p:cNvSpPr>
          <p:nvPr>
            <p:ph type="sldNum" sz="quarter" idx="12"/>
          </p:nvPr>
        </p:nvSpPr>
        <p:spPr/>
        <p:txBody>
          <a:bodyPr/>
          <a:lstStyle/>
          <a:p>
            <a:pPr algn="ctr" eaLnBrk="1" latinLnBrk="0" hangingPunct="1"/>
            <a:fld id="{F0C94032-CD4C-4C25-B0C2-CEC720522D92}" type="slidenum">
              <a:rPr kumimoji="0" lang="en-US" smtClean="0"/>
            </a:fld>
            <a:endParaRPr kumimoji="0"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fld>
            <a:endParaRPr lang="en-US" sz="1400" dirty="0">
              <a:solidFill>
                <a:schemeClr val="tx2"/>
              </a:solidFill>
            </a:endParaRPr>
          </a:p>
        </p:txBody>
      </p:sp>
      <p:sp>
        <p:nvSpPr>
          <p:cNvPr id="5" name="页脚占位符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灯片编号占位符 5"/>
          <p:cNvSpPr>
            <a:spLocks noGrp="1"/>
          </p:cNvSpPr>
          <p:nvPr>
            <p:ph type="sldNum" sz="quarter" idx="12"/>
          </p:nvPr>
        </p:nvSpPr>
        <p:spPr/>
        <p:txBody>
          <a:bodyPr/>
          <a:lstStyle/>
          <a:p>
            <a:pPr algn="ctr" eaLnBrk="1" latinLnBrk="0" hangingPunct="1"/>
            <a:fld id="{F0C94032-CD4C-4C25-B0C2-CEC720522D92}" type="slidenum">
              <a:rPr kumimoji="0" lang="en-US" smtClean="0"/>
            </a:fld>
            <a:endParaRPr kumimoji="0"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F0C94032-CD4C-4C25-B0C2-CEC720522D92}" type="slidenum">
              <a:rPr kumimoji="0" lang="en-US" smtClean="0"/>
            </a:fld>
            <a:endParaRPr kumimoji="0" lang="en-US" dirty="0">
              <a:solidFill>
                <a:srgbClr val="FFFFFF"/>
              </a:solidFill>
            </a:endParaRPr>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lgn="ctr" eaLnBrk="1" latinLnBrk="0" hangingPunct="1"/>
            <a:fld id="{F0C94032-CD4C-4C25-B0C2-CEC720522D92}" type="slidenum">
              <a:rPr kumimoji="0" lang="en-US" smtClean="0"/>
            </a:fld>
            <a:endParaRPr kumimoji="0" lang="en-US" sz="2400" dirty="0">
              <a:solidFill>
                <a:srgbClr val="FFFFFF"/>
              </a:solidFill>
            </a:endParaRPr>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23A271A1-F6D6-438B-A432-4747EE7ECD40}" type="datetimeFigureOut">
              <a:rPr lang="en-US" smtClean="0"/>
            </a:fld>
            <a:endParaRPr lang="en-US" sz="1400" dirty="0">
              <a:solidFill>
                <a:schemeClr val="tx2"/>
              </a:solidFill>
            </a:endParaRPr>
          </a:p>
        </p:txBody>
      </p:sp>
      <p:sp>
        <p:nvSpPr>
          <p:cNvPr id="6" name="页脚占位符 5"/>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7" name="灯片编号占位符 6"/>
          <p:cNvSpPr>
            <a:spLocks noGrp="1"/>
          </p:cNvSpPr>
          <p:nvPr>
            <p:ph type="sldNum" sz="quarter" idx="12"/>
          </p:nvPr>
        </p:nvSpPr>
        <p:spPr/>
        <p:txBody>
          <a:bodyPr/>
          <a:lstStyle/>
          <a:p>
            <a:pPr algn="ctr" eaLnBrk="1" latinLnBrk="0" hangingPunct="1"/>
            <a:fld id="{F0C94032-CD4C-4C25-B0C2-CEC720522D92}" type="slidenum">
              <a:rPr kumimoji="0" lang="en-US" smtClean="0"/>
            </a:fld>
            <a:endParaRPr kumimoji="0" lang="en-US" sz="1400" b="1" dirty="0">
              <a:solidFill>
                <a:srgbClr val="FFFFFF"/>
              </a:solidFill>
            </a:endParaRPr>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ctr" eaLnBrk="1" latinLnBrk="0" hangingPunct="1"/>
            <a:fld id="{F0C94032-CD4C-4C25-B0C2-CEC720522D92}"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F0C94032-CD4C-4C25-B0C2-CEC720522D92}" type="slidenum">
              <a:rPr kumimoji="0" lang="en-US" smtClean="0"/>
            </a:fld>
            <a:endParaRPr kumimoji="0" lang="en-US" dirty="0">
              <a:solidFill>
                <a:srgbClr val="FFFFFF"/>
              </a:solidFill>
            </a:endParaRPr>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dirty="0"/>
          </a:p>
        </p:txBody>
      </p:sp>
      <p:sp>
        <p:nvSpPr>
          <p:cNvPr id="4" name="灯片编号占位符 3"/>
          <p:cNvSpPr>
            <a:spLocks noGrp="1"/>
          </p:cNvSpPr>
          <p:nvPr>
            <p:ph type="sldNum" sz="quarter" idx="12"/>
          </p:nvPr>
        </p:nvSpPr>
        <p:spPr/>
        <p:txBody>
          <a:bodyPr/>
          <a:lstStyle/>
          <a:p>
            <a:fld id="{F0C94032-CD4C-4C25-B0C2-CEC720522D92}" type="slidenum">
              <a:rPr kumimoji="0" lang="en-US" smtClean="0"/>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eaLnBrk="1" latinLnBrk="0" hangingPunct="1"/>
            <a:fld id="{23A271A1-F6D6-438B-A432-4747EE7ECD40}"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F0C94032-CD4C-4C25-B0C2-CEC720522D92}" type="slidenum">
              <a:rPr kumimoji="0" lang="en-US" smtClean="0"/>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eaLnBrk="1" latinLnBrk="0" hangingPunct="1"/>
            <a:fld id="{23A271A1-F6D6-438B-A432-4747EE7ECD40}" type="datetimeFigureOut">
              <a:rPr lang="en-US" smtClean="0"/>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dirty="0"/>
          </a:p>
        </p:txBody>
      </p:sp>
      <p:sp>
        <p:nvSpPr>
          <p:cNvPr id="7" name="灯片编号占位符 6"/>
          <p:cNvSpPr>
            <a:spLocks noGrp="1"/>
          </p:cNvSpPr>
          <p:nvPr>
            <p:ph type="sldNum" sz="quarter" idx="12"/>
          </p:nvPr>
        </p:nvSpPr>
        <p:spPr/>
        <p:txBody>
          <a:bodyPr/>
          <a:lstStyle>
            <a:lvl1pPr>
              <a:defRPr>
                <a:solidFill>
                  <a:schemeClr val="tx1"/>
                </a:solidFill>
              </a:defRPr>
            </a:lvl1pPr>
          </a:lstStyle>
          <a:p>
            <a:pPr algn="ctr" eaLnBrk="1" latinLnBrk="0" hangingPunct="1"/>
            <a:fld id="{F0C94032-CD4C-4C25-B0C2-CEC720522D92}" type="slidenum">
              <a:rPr kumimoji="0" lang="en-US" smtClean="0"/>
            </a:fld>
            <a:endParaRPr kumimoji="0" lang="en-US" sz="280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23A271A1-F6D6-438B-A432-4747EE7ECD40}" type="datetimeFigureOut">
              <a:rPr lang="en-US" smtClean="0"/>
            </a:fld>
            <a:endParaRPr lang="en-US" sz="1400" dirty="0">
              <a:solidFill>
                <a:schemeClr val="tx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400" dirty="0">
              <a:solidFill>
                <a:schemeClr val="tx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lgn="ctr" eaLnBrk="1" latinLnBrk="0" hangingPunct="1"/>
            <a:fld id="{F0C94032-CD4C-4C25-B0C2-CEC720522D92}"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6000" dirty="0" smtClean="0"/>
              <a:t>软件测试与质量</a:t>
            </a:r>
            <a:r>
              <a:rPr kumimoji="1" lang="zh-CN" altLang="en-US" sz="6000" dirty="0" smtClean="0"/>
              <a:t>保证</a:t>
            </a:r>
            <a:endParaRPr kumimoji="1" lang="zh-CN" altLang="en-US" sz="6000" dirty="0" smtClean="0"/>
          </a:p>
        </p:txBody>
      </p:sp>
      <p:sp>
        <p:nvSpPr>
          <p:cNvPr id="3" name="副标题 2"/>
          <p:cNvSpPr>
            <a:spLocks noGrp="1"/>
          </p:cNvSpPr>
          <p:nvPr>
            <p:ph type="subTitle" idx="1"/>
          </p:nvPr>
        </p:nvSpPr>
        <p:spPr/>
        <p:txBody>
          <a:bodyPr/>
          <a:lstStyle/>
          <a:p>
            <a:pPr algn="r"/>
            <a:endParaRPr kumimoji="1" lang="zh-CN" altLang="en-US"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719298"/>
          <p:cNvSpPr>
            <a:spLocks noGrp="1" noChangeArrowheads="1"/>
          </p:cNvSpPr>
          <p:nvPr>
            <p:ph idx="1"/>
          </p:nvPr>
        </p:nvSpPr>
        <p:spPr/>
        <p:txBody>
          <a:bodyPr/>
          <a:lstStyle/>
          <a:p>
            <a:endParaRPr lang="zh-CN" altLang="en-US" smtClean="0"/>
          </a:p>
        </p:txBody>
      </p:sp>
      <p:sp>
        <p:nvSpPr>
          <p:cNvPr id="23553" name="标题 1719297"/>
          <p:cNvSpPr>
            <a:spLocks noGrp="1" noChangeArrowheads="1"/>
          </p:cNvSpPr>
          <p:nvPr>
            <p:ph type="title"/>
          </p:nvPr>
        </p:nvSpPr>
        <p:spPr/>
        <p:txBody>
          <a:bodyPr/>
          <a:lstStyle/>
          <a:p>
            <a:endParaRPr lang="zh-CN" altLang="en-US" smtClean="0"/>
          </a:p>
        </p:txBody>
      </p:sp>
      <p:pic>
        <p:nvPicPr>
          <p:cNvPr id="23555" name="图片 171929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95300"/>
            <a:ext cx="8229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1612807"/>
          <p:cNvGrpSpPr/>
          <p:nvPr/>
        </p:nvGrpSpPr>
        <p:grpSpPr bwMode="auto">
          <a:xfrm>
            <a:off x="4896093" y="2134382"/>
            <a:ext cx="4025403" cy="4610081"/>
            <a:chOff x="4218" y="2445"/>
            <a:chExt cx="1034" cy="1659"/>
          </a:xfrm>
        </p:grpSpPr>
        <p:sp>
          <p:nvSpPr>
            <p:cNvPr id="16" name="椭圆 1612808"/>
            <p:cNvSpPr>
              <a:spLocks noChangeArrowheads="1"/>
            </p:cNvSpPr>
            <p:nvPr/>
          </p:nvSpPr>
          <p:spPr bwMode="auto">
            <a:xfrm>
              <a:off x="4666" y="2454"/>
              <a:ext cx="40" cy="72"/>
            </a:xfrm>
            <a:prstGeom prst="ellipse">
              <a:avLst/>
            </a:prstGeom>
            <a:solidFill>
              <a:srgbClr val="FFFFFF"/>
            </a:solidFill>
            <a:ln w="25400">
              <a:solidFill>
                <a:schemeClr val="tx1"/>
              </a:solidFill>
              <a:round/>
            </a:ln>
          </p:spPr>
          <p:txBody>
            <a:bodyPr/>
            <a:lstStyle/>
            <a:p>
              <a:endParaRPr lang="zh-CN" altLang="en-US">
                <a:latin typeface="Times New Roman" panose="02020603050405020304" pitchFamily="18" charset="0"/>
              </a:endParaRPr>
            </a:p>
          </p:txBody>
        </p:sp>
        <p:sp>
          <p:nvSpPr>
            <p:cNvPr id="17" name="椭圆 1612809"/>
            <p:cNvSpPr>
              <a:spLocks noChangeArrowheads="1"/>
            </p:cNvSpPr>
            <p:nvPr/>
          </p:nvSpPr>
          <p:spPr bwMode="auto">
            <a:xfrm>
              <a:off x="4658" y="2445"/>
              <a:ext cx="56" cy="9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18" name="直接连接符 1612810"/>
            <p:cNvSpPr>
              <a:spLocks noChangeShapeType="1"/>
            </p:cNvSpPr>
            <p:nvPr/>
          </p:nvSpPr>
          <p:spPr bwMode="auto">
            <a:xfrm>
              <a:off x="4690" y="2544"/>
              <a:ext cx="1" cy="8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9" name="矩形 1612811"/>
            <p:cNvSpPr>
              <a:spLocks noChangeArrowheads="1"/>
            </p:cNvSpPr>
            <p:nvPr/>
          </p:nvSpPr>
          <p:spPr bwMode="auto">
            <a:xfrm>
              <a:off x="4578" y="2634"/>
              <a:ext cx="224" cy="126"/>
            </a:xfrm>
            <a:prstGeom prst="rect">
              <a:avLst/>
            </a:prstGeom>
            <a:solidFill>
              <a:schemeClr val="folHlink"/>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0" name="矩形 1612812"/>
            <p:cNvSpPr>
              <a:spLocks noChangeArrowheads="1"/>
            </p:cNvSpPr>
            <p:nvPr/>
          </p:nvSpPr>
          <p:spPr bwMode="auto">
            <a:xfrm>
              <a:off x="4570" y="2625"/>
              <a:ext cx="240" cy="144"/>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1" name="直接连接符 1612813"/>
            <p:cNvSpPr>
              <a:spLocks noChangeShapeType="1"/>
            </p:cNvSpPr>
            <p:nvPr/>
          </p:nvSpPr>
          <p:spPr bwMode="auto">
            <a:xfrm>
              <a:off x="4690" y="2778"/>
              <a:ext cx="1"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2" name="直接连接符 1612814"/>
            <p:cNvSpPr>
              <a:spLocks noChangeShapeType="1"/>
            </p:cNvSpPr>
            <p:nvPr/>
          </p:nvSpPr>
          <p:spPr bwMode="auto">
            <a:xfrm flipH="1">
              <a:off x="4330" y="2895"/>
              <a:ext cx="22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3" name="矩形 1612815"/>
            <p:cNvSpPr>
              <a:spLocks noChangeArrowheads="1"/>
            </p:cNvSpPr>
            <p:nvPr/>
          </p:nvSpPr>
          <p:spPr bwMode="auto">
            <a:xfrm>
              <a:off x="4226" y="3021"/>
              <a:ext cx="224" cy="126"/>
            </a:xfrm>
            <a:prstGeom prst="rect">
              <a:avLst/>
            </a:prstGeom>
            <a:solidFill>
              <a:schemeClr val="accent2"/>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4" name="矩形 1612816"/>
            <p:cNvSpPr>
              <a:spLocks noChangeArrowheads="1"/>
            </p:cNvSpPr>
            <p:nvPr/>
          </p:nvSpPr>
          <p:spPr bwMode="auto">
            <a:xfrm>
              <a:off x="4218" y="3012"/>
              <a:ext cx="240" cy="144"/>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5" name="矩形 1612817"/>
            <p:cNvSpPr>
              <a:spLocks noChangeArrowheads="1"/>
            </p:cNvSpPr>
            <p:nvPr/>
          </p:nvSpPr>
          <p:spPr bwMode="auto">
            <a:xfrm>
              <a:off x="4930" y="3039"/>
              <a:ext cx="224" cy="126"/>
            </a:xfrm>
            <a:prstGeom prst="rect">
              <a:avLst/>
            </a:prstGeom>
            <a:solidFill>
              <a:schemeClr val="accent2"/>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6" name="矩形 1612818"/>
            <p:cNvSpPr>
              <a:spLocks noChangeArrowheads="1"/>
            </p:cNvSpPr>
            <p:nvPr/>
          </p:nvSpPr>
          <p:spPr bwMode="auto">
            <a:xfrm>
              <a:off x="4922" y="3030"/>
              <a:ext cx="240" cy="144"/>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7" name="直接连接符 1612819"/>
            <p:cNvSpPr>
              <a:spLocks noChangeShapeType="1"/>
            </p:cNvSpPr>
            <p:nvPr/>
          </p:nvSpPr>
          <p:spPr bwMode="auto">
            <a:xfrm>
              <a:off x="4338" y="2891"/>
              <a:ext cx="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 name="直接连接符 1612820"/>
            <p:cNvSpPr>
              <a:spLocks noChangeShapeType="1"/>
            </p:cNvSpPr>
            <p:nvPr/>
          </p:nvSpPr>
          <p:spPr bwMode="auto">
            <a:xfrm flipH="1">
              <a:off x="4818" y="2895"/>
              <a:ext cx="22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9" name="直接连接符 1612821"/>
            <p:cNvSpPr>
              <a:spLocks noChangeShapeType="1"/>
            </p:cNvSpPr>
            <p:nvPr/>
          </p:nvSpPr>
          <p:spPr bwMode="auto">
            <a:xfrm>
              <a:off x="5042" y="2889"/>
              <a:ext cx="1"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0" name="直接连接符 1612822"/>
            <p:cNvSpPr>
              <a:spLocks noChangeShapeType="1"/>
            </p:cNvSpPr>
            <p:nvPr/>
          </p:nvSpPr>
          <p:spPr bwMode="auto">
            <a:xfrm>
              <a:off x="4338" y="3162"/>
              <a:ext cx="1" cy="9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1" name="直接连接符 1612823"/>
            <p:cNvSpPr>
              <a:spLocks noChangeShapeType="1"/>
            </p:cNvSpPr>
            <p:nvPr/>
          </p:nvSpPr>
          <p:spPr bwMode="auto">
            <a:xfrm>
              <a:off x="5042" y="3173"/>
              <a:ext cx="1" cy="8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2" name="直接连接符 1612824"/>
            <p:cNvSpPr>
              <a:spLocks noChangeShapeType="1"/>
            </p:cNvSpPr>
            <p:nvPr/>
          </p:nvSpPr>
          <p:spPr bwMode="auto">
            <a:xfrm>
              <a:off x="4338" y="3247"/>
              <a:ext cx="708"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3" name="直接连接符 1612825"/>
            <p:cNvSpPr>
              <a:spLocks noChangeShapeType="1"/>
            </p:cNvSpPr>
            <p:nvPr/>
          </p:nvSpPr>
          <p:spPr bwMode="auto">
            <a:xfrm>
              <a:off x="4690" y="3252"/>
              <a:ext cx="1"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4" name="矩形 1612826"/>
            <p:cNvSpPr>
              <a:spLocks noChangeArrowheads="1"/>
            </p:cNvSpPr>
            <p:nvPr/>
          </p:nvSpPr>
          <p:spPr bwMode="auto">
            <a:xfrm>
              <a:off x="4578" y="3408"/>
              <a:ext cx="224" cy="126"/>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35" name="矩形 1612827"/>
            <p:cNvSpPr>
              <a:spLocks noChangeArrowheads="1"/>
            </p:cNvSpPr>
            <p:nvPr/>
          </p:nvSpPr>
          <p:spPr bwMode="auto">
            <a:xfrm>
              <a:off x="4570" y="3399"/>
              <a:ext cx="240"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36" name="直接连接符 1612828"/>
            <p:cNvSpPr>
              <a:spLocks noChangeShapeType="1"/>
            </p:cNvSpPr>
            <p:nvPr/>
          </p:nvSpPr>
          <p:spPr bwMode="auto">
            <a:xfrm>
              <a:off x="4690" y="3552"/>
              <a:ext cx="1"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7" name="直接连接符 1612829"/>
            <p:cNvSpPr>
              <a:spLocks noChangeShapeType="1"/>
            </p:cNvSpPr>
            <p:nvPr/>
          </p:nvSpPr>
          <p:spPr bwMode="auto">
            <a:xfrm>
              <a:off x="4690" y="3768"/>
              <a:ext cx="1"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8" name="直接连接符 1612830"/>
            <p:cNvSpPr>
              <a:spLocks noChangeShapeType="1"/>
            </p:cNvSpPr>
            <p:nvPr/>
          </p:nvSpPr>
          <p:spPr bwMode="auto">
            <a:xfrm>
              <a:off x="4690" y="2580"/>
              <a:ext cx="54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 name="直接连接符 1612831"/>
            <p:cNvSpPr>
              <a:spLocks noChangeShapeType="1"/>
            </p:cNvSpPr>
            <p:nvPr/>
          </p:nvSpPr>
          <p:spPr bwMode="auto">
            <a:xfrm>
              <a:off x="4690" y="3804"/>
              <a:ext cx="562"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0" name="直接连接符 1612832"/>
            <p:cNvSpPr>
              <a:spLocks noChangeShapeType="1"/>
            </p:cNvSpPr>
            <p:nvPr/>
          </p:nvSpPr>
          <p:spPr bwMode="auto">
            <a:xfrm>
              <a:off x="5242" y="2580"/>
              <a:ext cx="1" cy="121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1" name="菱形 1612833"/>
            <p:cNvSpPr>
              <a:spLocks noChangeArrowheads="1"/>
            </p:cNvSpPr>
            <p:nvPr/>
          </p:nvSpPr>
          <p:spPr bwMode="auto">
            <a:xfrm>
              <a:off x="4546" y="2814"/>
              <a:ext cx="280" cy="171"/>
            </a:xfrm>
            <a:prstGeom prst="diamond">
              <a:avLst/>
            </a:prstGeom>
            <a:solidFill>
              <a:srgbClr val="FFCC00"/>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42" name="菱形 1612834"/>
            <p:cNvSpPr>
              <a:spLocks noChangeArrowheads="1"/>
            </p:cNvSpPr>
            <p:nvPr/>
          </p:nvSpPr>
          <p:spPr bwMode="auto">
            <a:xfrm>
              <a:off x="4546" y="3705"/>
              <a:ext cx="280" cy="171"/>
            </a:xfrm>
            <a:prstGeom prst="diamond">
              <a:avLst/>
            </a:prstGeom>
            <a:solidFill>
              <a:srgbClr val="FFCC00"/>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43" name="直接连接符 1612835"/>
            <p:cNvSpPr>
              <a:spLocks noChangeShapeType="1"/>
            </p:cNvSpPr>
            <p:nvPr/>
          </p:nvSpPr>
          <p:spPr bwMode="auto">
            <a:xfrm>
              <a:off x="4690" y="3879"/>
              <a:ext cx="1" cy="22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endParaRPr lang="zh-CN" altLang="en-US" smtClean="0"/>
          </a:p>
        </p:txBody>
      </p:sp>
      <p:sp>
        <p:nvSpPr>
          <p:cNvPr id="13314" name="标题 1"/>
          <p:cNvSpPr>
            <a:spLocks noGrp="1"/>
          </p:cNvSpPr>
          <p:nvPr>
            <p:ph type="title"/>
          </p:nvPr>
        </p:nvSpPr>
        <p:spPr/>
        <p:txBody>
          <a:bodyPr/>
          <a:lstStyle/>
          <a:p>
            <a:endParaRPr lang="zh-CN" altLang="en-US" smtClean="0"/>
          </a:p>
        </p:txBody>
      </p:sp>
      <p:pic>
        <p:nvPicPr>
          <p:cNvPr id="133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9588" y="457200"/>
            <a:ext cx="81248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endParaRPr lang="zh-CN" altLang="zh-CN" smtClean="0"/>
          </a:p>
        </p:txBody>
      </p:sp>
      <p:sp>
        <p:nvSpPr>
          <p:cNvPr id="14338" name="Rectangle 2"/>
          <p:cNvSpPr>
            <a:spLocks noGrp="1" noChangeArrowheads="1"/>
          </p:cNvSpPr>
          <p:nvPr>
            <p:ph type="title"/>
          </p:nvPr>
        </p:nvSpPr>
        <p:spPr/>
        <p:txBody>
          <a:bodyPr/>
          <a:lstStyle/>
          <a:p>
            <a:pPr eaLnBrk="1" hangingPunct="1"/>
            <a:endParaRPr lang="zh-CN" altLang="zh-CN" smtClean="0"/>
          </a:p>
        </p:txBody>
      </p:sp>
      <p:pic>
        <p:nvPicPr>
          <p:cNvPr id="143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45720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endParaRPr lang="zh-CN" altLang="zh-CN" smtClean="0"/>
          </a:p>
        </p:txBody>
      </p:sp>
      <p:sp>
        <p:nvSpPr>
          <p:cNvPr id="16386" name="Rectangle 2"/>
          <p:cNvSpPr>
            <a:spLocks noGrp="1" noChangeArrowheads="1"/>
          </p:cNvSpPr>
          <p:nvPr>
            <p:ph type="title"/>
          </p:nvPr>
        </p:nvSpPr>
        <p:spPr/>
        <p:txBody>
          <a:bodyPr/>
          <a:lstStyle/>
          <a:p>
            <a:pPr eaLnBrk="1" hangingPunct="1"/>
            <a:endParaRPr lang="zh-CN" altLang="zh-CN" smtClean="0"/>
          </a:p>
        </p:txBody>
      </p:sp>
      <p:pic>
        <p:nvPicPr>
          <p:cNvPr id="1638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501650"/>
            <a:ext cx="822960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zh-CN" altLang="zh-CN" smtClean="0"/>
          </a:p>
        </p:txBody>
      </p:sp>
      <p:graphicFrame>
        <p:nvGraphicFramePr>
          <p:cNvPr id="5" name="内容占位符 4"/>
          <p:cNvGraphicFramePr>
            <a:graphicFrameLocks noChangeAspect="1"/>
          </p:cNvGraphicFramePr>
          <p:nvPr>
            <p:ph idx="1"/>
          </p:nvPr>
        </p:nvGraphicFramePr>
        <p:xfrm>
          <a:off x="983615" y="299085"/>
          <a:ext cx="7486015" cy="6085840"/>
        </p:xfrm>
        <a:graphic>
          <a:graphicData uri="http://schemas.openxmlformats.org/presentationml/2006/ole">
            <mc:AlternateContent xmlns:mc="http://schemas.openxmlformats.org/markup-compatibility/2006">
              <mc:Choice xmlns:v="urn:schemas-microsoft-com:vml" Requires="v">
                <p:oleObj spid="_x0000_s6" name="" r:id="rId1" imgW="8124825" imgH="5953125" progId="Paint.Picture">
                  <p:embed/>
                </p:oleObj>
              </mc:Choice>
              <mc:Fallback>
                <p:oleObj name="" r:id="rId1" imgW="8124825" imgH="5953125" progId="Paint.Picture">
                  <p:embed/>
                  <p:pic>
                    <p:nvPicPr>
                      <p:cNvPr id="0" name="图片 5"/>
                      <p:cNvPicPr/>
                      <p:nvPr/>
                    </p:nvPicPr>
                    <p:blipFill>
                      <a:blip r:embed="rId2"/>
                      <a:stretch>
                        <a:fillRect/>
                      </a:stretch>
                    </p:blipFill>
                    <p:spPr>
                      <a:xfrm>
                        <a:off x="983615" y="299085"/>
                        <a:ext cx="7486015" cy="60858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zh-CN" altLang="zh-CN" smtClean="0"/>
          </a:p>
        </p:txBody>
      </p:sp>
      <p:pic>
        <p:nvPicPr>
          <p:cNvPr id="5"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89434"/>
          <a:stretch>
            <a:fillRect/>
          </a:stretch>
        </p:blipFill>
        <p:spPr bwMode="auto">
          <a:xfrm>
            <a:off x="612648" y="5836966"/>
            <a:ext cx="8153400" cy="64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内容占位符 1"/>
          <p:cNvGraphicFramePr>
            <a:graphicFrameLocks noChangeAspect="1"/>
          </p:cNvGraphicFramePr>
          <p:nvPr>
            <p:ph idx="1"/>
          </p:nvPr>
        </p:nvGraphicFramePr>
        <p:xfrm>
          <a:off x="212725" y="305435"/>
          <a:ext cx="8989695" cy="5607050"/>
        </p:xfrm>
        <a:graphic>
          <a:graphicData uri="http://schemas.openxmlformats.org/presentationml/2006/ole">
            <mc:AlternateContent xmlns:mc="http://schemas.openxmlformats.org/markup-compatibility/2006">
              <mc:Choice xmlns:v="urn:schemas-microsoft-com:vml" Requires="v">
                <p:oleObj spid="_x0000_s3" name="" r:id="rId2" imgW="10334625" imgH="5953125" progId="Paint.Picture">
                  <p:embed/>
                </p:oleObj>
              </mc:Choice>
              <mc:Fallback>
                <p:oleObj name="" r:id="rId2" imgW="10334625" imgH="5953125" progId="Paint.Picture">
                  <p:embed/>
                  <p:pic>
                    <p:nvPicPr>
                      <p:cNvPr id="0" name="图片 2"/>
                      <p:cNvPicPr/>
                      <p:nvPr/>
                    </p:nvPicPr>
                    <p:blipFill>
                      <a:blip r:embed="rId3"/>
                      <a:stretch>
                        <a:fillRect/>
                      </a:stretch>
                    </p:blipFill>
                    <p:spPr>
                      <a:xfrm>
                        <a:off x="212725" y="305435"/>
                        <a:ext cx="8989695" cy="56070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p:txBody>
          <a:bodyPr/>
          <a:lstStyle/>
          <a:p>
            <a:endParaRPr lang="zh-CN" altLang="en-US" smtClean="0"/>
          </a:p>
        </p:txBody>
      </p:sp>
      <p:sp>
        <p:nvSpPr>
          <p:cNvPr id="18434" name="标题 1"/>
          <p:cNvSpPr>
            <a:spLocks noGrp="1"/>
          </p:cNvSpPr>
          <p:nvPr>
            <p:ph type="title"/>
          </p:nvPr>
        </p:nvSpPr>
        <p:spPr/>
        <p:txBody>
          <a:bodyPr/>
          <a:lstStyle/>
          <a:p>
            <a:endParaRPr lang="zh-CN" altLang="en-US" smtClean="0"/>
          </a:p>
        </p:txBody>
      </p:sp>
      <p:pic>
        <p:nvPicPr>
          <p:cNvPr id="1843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875" y="457200"/>
            <a:ext cx="80962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endParaRPr lang="zh-CN" altLang="zh-CN" smtClean="0"/>
          </a:p>
        </p:txBody>
      </p:sp>
      <p:sp>
        <p:nvSpPr>
          <p:cNvPr id="19458" name="Rectangle 2"/>
          <p:cNvSpPr>
            <a:spLocks noGrp="1" noChangeArrowheads="1"/>
          </p:cNvSpPr>
          <p:nvPr>
            <p:ph type="title"/>
          </p:nvPr>
        </p:nvSpPr>
        <p:spPr/>
        <p:txBody>
          <a:bodyPr/>
          <a:lstStyle/>
          <a:p>
            <a:pPr eaLnBrk="1" hangingPunct="1"/>
            <a:endParaRPr lang="zh-CN" altLang="zh-CN" smtClean="0"/>
          </a:p>
        </p:txBody>
      </p:sp>
      <p:pic>
        <p:nvPicPr>
          <p:cNvPr id="1946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07988"/>
            <a:ext cx="8229600" cy="604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endParaRPr lang="zh-CN" altLang="zh-CN" smtClean="0"/>
          </a:p>
        </p:txBody>
      </p:sp>
      <p:sp>
        <p:nvSpPr>
          <p:cNvPr id="20482" name="Rectangle 2"/>
          <p:cNvSpPr>
            <a:spLocks noGrp="1" noChangeArrowheads="1"/>
          </p:cNvSpPr>
          <p:nvPr>
            <p:ph type="title"/>
          </p:nvPr>
        </p:nvSpPr>
        <p:spPr/>
        <p:txBody>
          <a:bodyPr/>
          <a:lstStyle/>
          <a:p>
            <a:pPr eaLnBrk="1" hangingPunct="1"/>
            <a:endParaRPr lang="zh-CN" altLang="zh-CN" smtClean="0"/>
          </a:p>
        </p:txBody>
      </p:sp>
      <p:pic>
        <p:nvPicPr>
          <p:cNvPr id="204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87350"/>
            <a:ext cx="8077200" cy="608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endParaRPr lang="zh-CN" altLang="zh-CN" smtClean="0"/>
          </a:p>
        </p:txBody>
      </p:sp>
      <p:sp>
        <p:nvSpPr>
          <p:cNvPr id="21506" name="Rectangle 2"/>
          <p:cNvSpPr>
            <a:spLocks noGrp="1" noChangeArrowheads="1"/>
          </p:cNvSpPr>
          <p:nvPr>
            <p:ph type="title"/>
          </p:nvPr>
        </p:nvSpPr>
        <p:spPr/>
        <p:txBody>
          <a:bodyPr/>
          <a:lstStyle/>
          <a:p>
            <a:pPr eaLnBrk="1" hangingPunct="1"/>
            <a:endParaRPr lang="zh-CN" altLang="zh-CN" smtClean="0"/>
          </a:p>
        </p:txBody>
      </p:sp>
      <p:pic>
        <p:nvPicPr>
          <p:cNvPr id="215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60375"/>
            <a:ext cx="80772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37360"/>
            <a:ext cx="8229600" cy="4270375"/>
          </a:xfrm>
        </p:spPr>
        <p:txBody>
          <a:bodyPr/>
          <a:p>
            <a:r>
              <a:rPr lang="zh-CN" altLang="en-US"/>
              <a:t>通过分析被测单元的内部程序结构来</a:t>
            </a:r>
            <a:r>
              <a:rPr lang="zh-CN" altLang="en-US"/>
              <a:t>设计测试</a:t>
            </a:r>
            <a:r>
              <a:rPr lang="zh-CN" altLang="en-US"/>
              <a:t>用例</a:t>
            </a:r>
            <a:endParaRPr lang="zh-CN" altLang="en-US"/>
          </a:p>
        </p:txBody>
      </p:sp>
      <p:sp>
        <p:nvSpPr>
          <p:cNvPr id="3" name="标题 2"/>
          <p:cNvSpPr>
            <a:spLocks noGrp="1"/>
          </p:cNvSpPr>
          <p:nvPr>
            <p:ph type="title"/>
          </p:nvPr>
        </p:nvSpPr>
        <p:spPr/>
        <p:txBody>
          <a:bodyPr/>
          <a:p>
            <a:endParaRPr lang="zh-CN" altLang="en-US"/>
          </a:p>
        </p:txBody>
      </p:sp>
      <p:pic>
        <p:nvPicPr>
          <p:cNvPr id="4100"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b="74514"/>
          <a:stretch>
            <a:fillRect/>
          </a:stretch>
        </p:blipFill>
        <p:spPr bwMode="auto">
          <a:xfrm>
            <a:off x="533400" y="228600"/>
            <a:ext cx="8077200" cy="1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84450"/>
          <a:stretch>
            <a:fillRect/>
          </a:stretch>
        </p:blipFill>
        <p:spPr bwMode="auto">
          <a:xfrm>
            <a:off x="533400" y="5545598"/>
            <a:ext cx="8077200" cy="91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612836"/>
          <p:cNvPicPr>
            <a:picLocks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33880" y="2482215"/>
            <a:ext cx="181229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7" name="组合 6"/>
          <p:cNvGrpSpPr>
            <a:grpSpLocks noChangeAspect="1"/>
          </p:cNvGrpSpPr>
          <p:nvPr/>
        </p:nvGrpSpPr>
        <p:grpSpPr>
          <a:xfrm>
            <a:off x="3371850" y="3437890"/>
            <a:ext cx="2306955" cy="1877695"/>
            <a:chOff x="6026184" y="2768136"/>
            <a:chExt cx="3974796" cy="3542872"/>
          </a:xfrm>
        </p:grpSpPr>
        <p:grpSp>
          <p:nvGrpSpPr>
            <p:cNvPr id="8" name="组合 1612807"/>
            <p:cNvGrpSpPr/>
            <p:nvPr/>
          </p:nvGrpSpPr>
          <p:grpSpPr bwMode="auto">
            <a:xfrm>
              <a:off x="7297117" y="3513679"/>
              <a:ext cx="1431823" cy="2349179"/>
              <a:chOff x="4218" y="2445"/>
              <a:chExt cx="1034" cy="1659"/>
            </a:xfrm>
          </p:grpSpPr>
          <p:sp>
            <p:nvSpPr>
              <p:cNvPr id="18" name="椭圆 1612808"/>
              <p:cNvSpPr>
                <a:spLocks noChangeArrowheads="1"/>
              </p:cNvSpPr>
              <p:nvPr/>
            </p:nvSpPr>
            <p:spPr bwMode="auto">
              <a:xfrm>
                <a:off x="4666" y="2454"/>
                <a:ext cx="40" cy="72"/>
              </a:xfrm>
              <a:prstGeom prst="ellipse">
                <a:avLst/>
              </a:prstGeom>
              <a:solidFill>
                <a:srgbClr val="FFFFFF"/>
              </a:solidFill>
              <a:ln w="25400">
                <a:solidFill>
                  <a:schemeClr val="tx1"/>
                </a:solidFill>
                <a:round/>
              </a:ln>
            </p:spPr>
            <p:txBody>
              <a:bodyPr/>
              <a:lstStyle/>
              <a:p>
                <a:endParaRPr lang="zh-CN" altLang="en-US">
                  <a:latin typeface="Times New Roman" panose="02020603050405020304" pitchFamily="18" charset="0"/>
                </a:endParaRPr>
              </a:p>
            </p:txBody>
          </p:sp>
          <p:sp>
            <p:nvSpPr>
              <p:cNvPr id="19" name="椭圆 1612809"/>
              <p:cNvSpPr>
                <a:spLocks noChangeArrowheads="1"/>
              </p:cNvSpPr>
              <p:nvPr/>
            </p:nvSpPr>
            <p:spPr bwMode="auto">
              <a:xfrm>
                <a:off x="4658" y="2445"/>
                <a:ext cx="56" cy="9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20" name="直接连接符 1612810"/>
              <p:cNvSpPr>
                <a:spLocks noChangeShapeType="1"/>
              </p:cNvSpPr>
              <p:nvPr/>
            </p:nvSpPr>
            <p:spPr bwMode="auto">
              <a:xfrm>
                <a:off x="4690" y="2544"/>
                <a:ext cx="1" cy="8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1" name="矩形 1612811"/>
              <p:cNvSpPr>
                <a:spLocks noChangeArrowheads="1"/>
              </p:cNvSpPr>
              <p:nvPr/>
            </p:nvSpPr>
            <p:spPr bwMode="auto">
              <a:xfrm>
                <a:off x="4578" y="2634"/>
                <a:ext cx="224" cy="126"/>
              </a:xfrm>
              <a:prstGeom prst="rect">
                <a:avLst/>
              </a:prstGeom>
              <a:solidFill>
                <a:schemeClr val="folHlink"/>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2" name="矩形 1612812"/>
              <p:cNvSpPr>
                <a:spLocks noChangeArrowheads="1"/>
              </p:cNvSpPr>
              <p:nvPr/>
            </p:nvSpPr>
            <p:spPr bwMode="auto">
              <a:xfrm>
                <a:off x="4570" y="2625"/>
                <a:ext cx="240" cy="144"/>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3" name="直接连接符 1612813"/>
              <p:cNvSpPr>
                <a:spLocks noChangeShapeType="1"/>
              </p:cNvSpPr>
              <p:nvPr/>
            </p:nvSpPr>
            <p:spPr bwMode="auto">
              <a:xfrm>
                <a:off x="4690" y="2778"/>
                <a:ext cx="1"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4" name="直接连接符 1612814"/>
              <p:cNvSpPr>
                <a:spLocks noChangeShapeType="1"/>
              </p:cNvSpPr>
              <p:nvPr/>
            </p:nvSpPr>
            <p:spPr bwMode="auto">
              <a:xfrm flipH="1">
                <a:off x="4330" y="2895"/>
                <a:ext cx="22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5" name="矩形 1612815"/>
              <p:cNvSpPr>
                <a:spLocks noChangeArrowheads="1"/>
              </p:cNvSpPr>
              <p:nvPr/>
            </p:nvSpPr>
            <p:spPr bwMode="auto">
              <a:xfrm>
                <a:off x="4226" y="3021"/>
                <a:ext cx="224" cy="126"/>
              </a:xfrm>
              <a:prstGeom prst="rect">
                <a:avLst/>
              </a:prstGeom>
              <a:solidFill>
                <a:schemeClr val="accent2"/>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6" name="矩形 1612816"/>
              <p:cNvSpPr>
                <a:spLocks noChangeArrowheads="1"/>
              </p:cNvSpPr>
              <p:nvPr/>
            </p:nvSpPr>
            <p:spPr bwMode="auto">
              <a:xfrm>
                <a:off x="4218" y="3012"/>
                <a:ext cx="240" cy="144"/>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7" name="矩形 1612817"/>
              <p:cNvSpPr>
                <a:spLocks noChangeArrowheads="1"/>
              </p:cNvSpPr>
              <p:nvPr/>
            </p:nvSpPr>
            <p:spPr bwMode="auto">
              <a:xfrm>
                <a:off x="4930" y="3039"/>
                <a:ext cx="224" cy="126"/>
              </a:xfrm>
              <a:prstGeom prst="rect">
                <a:avLst/>
              </a:prstGeom>
              <a:solidFill>
                <a:schemeClr val="accent2"/>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8" name="矩形 1612818"/>
              <p:cNvSpPr>
                <a:spLocks noChangeArrowheads="1"/>
              </p:cNvSpPr>
              <p:nvPr/>
            </p:nvSpPr>
            <p:spPr bwMode="auto">
              <a:xfrm>
                <a:off x="4922" y="3030"/>
                <a:ext cx="240" cy="144"/>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29" name="直接连接符 1612819"/>
              <p:cNvSpPr>
                <a:spLocks noChangeShapeType="1"/>
              </p:cNvSpPr>
              <p:nvPr/>
            </p:nvSpPr>
            <p:spPr bwMode="auto">
              <a:xfrm>
                <a:off x="4338" y="2891"/>
                <a:ext cx="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0" name="直接连接符 1612820"/>
              <p:cNvSpPr>
                <a:spLocks noChangeShapeType="1"/>
              </p:cNvSpPr>
              <p:nvPr/>
            </p:nvSpPr>
            <p:spPr bwMode="auto">
              <a:xfrm flipH="1">
                <a:off x="4818" y="2895"/>
                <a:ext cx="22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1" name="直接连接符 1612821"/>
              <p:cNvSpPr>
                <a:spLocks noChangeShapeType="1"/>
              </p:cNvSpPr>
              <p:nvPr/>
            </p:nvSpPr>
            <p:spPr bwMode="auto">
              <a:xfrm>
                <a:off x="5042" y="2889"/>
                <a:ext cx="1"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2" name="直接连接符 1612822"/>
              <p:cNvSpPr>
                <a:spLocks noChangeShapeType="1"/>
              </p:cNvSpPr>
              <p:nvPr/>
            </p:nvSpPr>
            <p:spPr bwMode="auto">
              <a:xfrm>
                <a:off x="4338" y="3162"/>
                <a:ext cx="1" cy="9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3" name="直接连接符 1612823"/>
              <p:cNvSpPr>
                <a:spLocks noChangeShapeType="1"/>
              </p:cNvSpPr>
              <p:nvPr/>
            </p:nvSpPr>
            <p:spPr bwMode="auto">
              <a:xfrm>
                <a:off x="5042" y="3173"/>
                <a:ext cx="1" cy="8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4" name="直接连接符 1612824"/>
              <p:cNvSpPr>
                <a:spLocks noChangeShapeType="1"/>
              </p:cNvSpPr>
              <p:nvPr/>
            </p:nvSpPr>
            <p:spPr bwMode="auto">
              <a:xfrm>
                <a:off x="4338" y="3247"/>
                <a:ext cx="708"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5" name="直接连接符 1612825"/>
              <p:cNvSpPr>
                <a:spLocks noChangeShapeType="1"/>
              </p:cNvSpPr>
              <p:nvPr/>
            </p:nvSpPr>
            <p:spPr bwMode="auto">
              <a:xfrm>
                <a:off x="4690" y="3252"/>
                <a:ext cx="1"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 name="矩形 1612826"/>
              <p:cNvSpPr>
                <a:spLocks noChangeArrowheads="1"/>
              </p:cNvSpPr>
              <p:nvPr/>
            </p:nvSpPr>
            <p:spPr bwMode="auto">
              <a:xfrm>
                <a:off x="4578" y="3408"/>
                <a:ext cx="224" cy="126"/>
              </a:xfrm>
              <a:prstGeom prst="rect">
                <a:avLst/>
              </a:prstGeom>
              <a:solidFill>
                <a:schemeClr val="accent1"/>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37" name="矩形 1612827"/>
              <p:cNvSpPr>
                <a:spLocks noChangeArrowheads="1"/>
              </p:cNvSpPr>
              <p:nvPr/>
            </p:nvSpPr>
            <p:spPr bwMode="auto">
              <a:xfrm>
                <a:off x="4570" y="3399"/>
                <a:ext cx="240"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38" name="直接连接符 1612828"/>
              <p:cNvSpPr>
                <a:spLocks noChangeShapeType="1"/>
              </p:cNvSpPr>
              <p:nvPr/>
            </p:nvSpPr>
            <p:spPr bwMode="auto">
              <a:xfrm>
                <a:off x="4690" y="3552"/>
                <a:ext cx="1"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 name="直接连接符 1612829"/>
              <p:cNvSpPr>
                <a:spLocks noChangeShapeType="1"/>
              </p:cNvSpPr>
              <p:nvPr/>
            </p:nvSpPr>
            <p:spPr bwMode="auto">
              <a:xfrm>
                <a:off x="4690" y="3768"/>
                <a:ext cx="1"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0" name="直接连接符 1612830"/>
              <p:cNvSpPr>
                <a:spLocks noChangeShapeType="1"/>
              </p:cNvSpPr>
              <p:nvPr/>
            </p:nvSpPr>
            <p:spPr bwMode="auto">
              <a:xfrm>
                <a:off x="4690" y="2580"/>
                <a:ext cx="544"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1" name="直接连接符 1612831"/>
              <p:cNvSpPr>
                <a:spLocks noChangeShapeType="1"/>
              </p:cNvSpPr>
              <p:nvPr/>
            </p:nvSpPr>
            <p:spPr bwMode="auto">
              <a:xfrm>
                <a:off x="4690" y="3804"/>
                <a:ext cx="562"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2" name="直接连接符 1612832"/>
              <p:cNvSpPr>
                <a:spLocks noChangeShapeType="1"/>
              </p:cNvSpPr>
              <p:nvPr/>
            </p:nvSpPr>
            <p:spPr bwMode="auto">
              <a:xfrm>
                <a:off x="5242" y="2580"/>
                <a:ext cx="1" cy="121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3" name="菱形 1612833"/>
              <p:cNvSpPr>
                <a:spLocks noChangeArrowheads="1"/>
              </p:cNvSpPr>
              <p:nvPr/>
            </p:nvSpPr>
            <p:spPr bwMode="auto">
              <a:xfrm>
                <a:off x="4546" y="2814"/>
                <a:ext cx="280" cy="171"/>
              </a:xfrm>
              <a:prstGeom prst="diamond">
                <a:avLst/>
              </a:prstGeom>
              <a:solidFill>
                <a:srgbClr val="FFCC00"/>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44" name="菱形 1612834"/>
              <p:cNvSpPr>
                <a:spLocks noChangeArrowheads="1"/>
              </p:cNvSpPr>
              <p:nvPr/>
            </p:nvSpPr>
            <p:spPr bwMode="auto">
              <a:xfrm>
                <a:off x="4546" y="3705"/>
                <a:ext cx="280" cy="171"/>
              </a:xfrm>
              <a:prstGeom prst="diamond">
                <a:avLst/>
              </a:prstGeom>
              <a:solidFill>
                <a:srgbClr val="FFCC00"/>
              </a:solidFill>
              <a:ln w="25400">
                <a:solidFill>
                  <a:schemeClr val="tx1"/>
                </a:solidFill>
                <a:miter lim="800000"/>
              </a:ln>
            </p:spPr>
            <p:txBody>
              <a:bodyPr/>
              <a:lstStyle/>
              <a:p>
                <a:endParaRPr lang="zh-CN" altLang="en-US">
                  <a:latin typeface="Times New Roman" panose="02020603050405020304" pitchFamily="18" charset="0"/>
                </a:endParaRPr>
              </a:p>
            </p:txBody>
          </p:sp>
          <p:sp>
            <p:nvSpPr>
              <p:cNvPr id="45" name="直接连接符 1612835"/>
              <p:cNvSpPr>
                <a:spLocks noChangeShapeType="1"/>
              </p:cNvSpPr>
              <p:nvPr/>
            </p:nvSpPr>
            <p:spPr bwMode="auto">
              <a:xfrm>
                <a:off x="4690" y="3879"/>
                <a:ext cx="1" cy="22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9" name="矩形 8"/>
            <p:cNvSpPr/>
            <p:nvPr/>
          </p:nvSpPr>
          <p:spPr>
            <a:xfrm>
              <a:off x="6039314" y="3431008"/>
              <a:ext cx="2880000" cy="2880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6026184" y="2777964"/>
              <a:ext cx="1080556" cy="662973"/>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flipV="1">
              <a:off x="8907028" y="2768136"/>
              <a:ext cx="1080556" cy="662973"/>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flipV="1">
              <a:off x="8920424" y="5647970"/>
              <a:ext cx="1080556" cy="662973"/>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a:off x="7119870" y="2768136"/>
              <a:ext cx="2881110" cy="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10000980" y="2768136"/>
              <a:ext cx="0" cy="2848335"/>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7130948" y="2777964"/>
              <a:ext cx="0" cy="2848335"/>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a:off x="7119870" y="5603726"/>
              <a:ext cx="2881110" cy="22573"/>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flipV="1">
              <a:off x="6050392" y="5637163"/>
              <a:ext cx="1080556" cy="662973"/>
            </a:xfrm>
            <a:prstGeom prst="line">
              <a:avLst/>
            </a:prstGeom>
            <a:ln>
              <a:prstDash val="lgDash"/>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12648" y="1290487"/>
            <a:ext cx="8153400" cy="4495800"/>
          </a:xfrm>
        </p:spPr>
        <p:txBody>
          <a:bodyPr/>
          <a:lstStyle/>
          <a:p>
            <a:pPr eaLnBrk="1" hangingPunct="1"/>
            <a:endParaRPr lang="zh-CN" altLang="zh-CN" smtClean="0"/>
          </a:p>
        </p:txBody>
      </p:sp>
      <p:sp>
        <p:nvSpPr>
          <p:cNvPr id="22530" name="Rectangle 2"/>
          <p:cNvSpPr>
            <a:spLocks noGrp="1" noChangeArrowheads="1"/>
          </p:cNvSpPr>
          <p:nvPr>
            <p:ph type="title"/>
          </p:nvPr>
        </p:nvSpPr>
        <p:spPr/>
        <p:txBody>
          <a:bodyPr/>
          <a:lstStyle/>
          <a:p>
            <a:pPr eaLnBrk="1" hangingPunct="1"/>
            <a:endParaRPr lang="zh-CN" altLang="zh-CN" smtClean="0"/>
          </a:p>
        </p:txBody>
      </p:sp>
      <p:pic>
        <p:nvPicPr>
          <p:cNvPr id="5"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19886"/>
          <a:stretch>
            <a:fillRect/>
          </a:stretch>
        </p:blipFill>
        <p:spPr bwMode="auto">
          <a:xfrm>
            <a:off x="533527" y="1009991"/>
            <a:ext cx="8153400" cy="4775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b="90423"/>
          <a:stretch>
            <a:fillRect/>
          </a:stretch>
        </p:blipFill>
        <p:spPr bwMode="auto">
          <a:xfrm>
            <a:off x="533400" y="275590"/>
            <a:ext cx="8153400" cy="73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endParaRPr lang="zh-CN" altLang="zh-CN" smtClean="0"/>
          </a:p>
        </p:txBody>
      </p:sp>
      <p:sp>
        <p:nvSpPr>
          <p:cNvPr id="23554" name="Rectangle 2"/>
          <p:cNvSpPr>
            <a:spLocks noGrp="1" noChangeArrowheads="1"/>
          </p:cNvSpPr>
          <p:nvPr>
            <p:ph type="title"/>
          </p:nvPr>
        </p:nvSpPr>
        <p:spPr/>
        <p:txBody>
          <a:bodyPr/>
          <a:lstStyle/>
          <a:p>
            <a:pPr eaLnBrk="1" hangingPunct="1"/>
            <a:endParaRPr lang="zh-CN" altLang="zh-CN" smtClean="0"/>
          </a:p>
        </p:txBody>
      </p:sp>
      <p:pic>
        <p:nvPicPr>
          <p:cNvPr id="23556"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b="15038"/>
          <a:stretch>
            <a:fillRect/>
          </a:stretch>
        </p:blipFill>
        <p:spPr bwMode="auto">
          <a:xfrm>
            <a:off x="533400" y="387350"/>
            <a:ext cx="8153400" cy="521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87043"/>
          <a:stretch>
            <a:fillRect/>
          </a:stretch>
        </p:blipFill>
        <p:spPr bwMode="auto">
          <a:xfrm>
            <a:off x="685800" y="5763137"/>
            <a:ext cx="8153400" cy="79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a:xfrm>
            <a:off x="159184" y="3670608"/>
            <a:ext cx="1772854" cy="1342103"/>
          </a:xfrm>
          <a:prstGeom prst="wedgeRoundRectCallout">
            <a:avLst>
              <a:gd name="adj1" fmla="val 41560"/>
              <a:gd name="adj2" fmla="val 8777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charset="-122"/>
                <a:ea typeface="微软雅黑" panose="020B0503020204020204" charset="-122"/>
              </a:rPr>
              <a:t>无法检测</a:t>
            </a:r>
            <a:br>
              <a:rPr lang="en-US" altLang="zh-CN" sz="2400" dirty="0" smtClean="0">
                <a:solidFill>
                  <a:schemeClr val="tx1"/>
                </a:solidFill>
                <a:latin typeface="微软雅黑" panose="020B0503020204020204" charset="-122"/>
                <a:ea typeface="微软雅黑" panose="020B0503020204020204" charset="-122"/>
              </a:rPr>
            </a:br>
            <a:r>
              <a:rPr lang="zh-CN" altLang="en-US" sz="2400" b="1" dirty="0" smtClean="0">
                <a:solidFill>
                  <a:schemeClr val="accent2"/>
                </a:solidFill>
                <a:latin typeface="微软雅黑" panose="020B0503020204020204" charset="-122"/>
                <a:ea typeface="微软雅黑" panose="020B0503020204020204" charset="-122"/>
              </a:rPr>
              <a:t>判定</a:t>
            </a:r>
            <a:r>
              <a:rPr lang="zh-CN" altLang="en-US" sz="2400" dirty="0" smtClean="0">
                <a:solidFill>
                  <a:schemeClr val="tx1"/>
                </a:solidFill>
                <a:latin typeface="微软雅黑" panose="020B0503020204020204" charset="-122"/>
                <a:ea typeface="微软雅黑" panose="020B0503020204020204" charset="-122"/>
              </a:rPr>
              <a:t>内部的错误</a:t>
            </a:r>
            <a:endParaRPr lang="zh-CN" altLang="en-US" sz="24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endParaRPr lang="zh-CN" altLang="zh-CN" smtClean="0"/>
          </a:p>
        </p:txBody>
      </p:sp>
      <p:sp>
        <p:nvSpPr>
          <p:cNvPr id="24578" name="Rectangle 2"/>
          <p:cNvSpPr>
            <a:spLocks noGrp="1" noChangeArrowheads="1"/>
          </p:cNvSpPr>
          <p:nvPr>
            <p:ph type="title"/>
          </p:nvPr>
        </p:nvSpPr>
        <p:spPr/>
        <p:txBody>
          <a:bodyPr/>
          <a:lstStyle/>
          <a:p>
            <a:pPr eaLnBrk="1" hangingPunct="1"/>
            <a:endParaRPr lang="zh-CN" altLang="zh-CN" smtClean="0"/>
          </a:p>
        </p:txBody>
      </p:sp>
      <p:pic>
        <p:nvPicPr>
          <p:cNvPr id="245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55613"/>
            <a:ext cx="8229600" cy="594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endParaRPr lang="zh-CN" altLang="zh-CN" smtClean="0"/>
          </a:p>
        </p:txBody>
      </p:sp>
      <p:sp>
        <p:nvSpPr>
          <p:cNvPr id="25602" name="Rectangle 2"/>
          <p:cNvSpPr>
            <a:spLocks noGrp="1" noChangeArrowheads="1"/>
          </p:cNvSpPr>
          <p:nvPr>
            <p:ph type="title"/>
          </p:nvPr>
        </p:nvSpPr>
        <p:spPr/>
        <p:txBody>
          <a:bodyPr/>
          <a:lstStyle/>
          <a:p>
            <a:pPr eaLnBrk="1" hangingPunct="1"/>
            <a:endParaRPr lang="zh-CN" altLang="zh-CN" smtClean="0"/>
          </a:p>
        </p:txBody>
      </p:sp>
      <p:pic>
        <p:nvPicPr>
          <p:cNvPr id="25604" name="Picture 5"/>
          <p:cNvPicPr>
            <a:picLocks noChangeAspect="1" noChangeArrowheads="1"/>
          </p:cNvPicPr>
          <p:nvPr>
            <p:custDataLst>
              <p:tags r:id="rId1"/>
            </p:custDataLst>
          </p:nvPr>
        </p:nvPicPr>
        <p:blipFill rotWithShape="1">
          <a:blip r:embed="rId2">
            <a:extLst>
              <a:ext uri="{28A0092B-C50C-407E-A947-70E740481C1C}">
                <a14:useLocalDpi xmlns:a14="http://schemas.microsoft.com/office/drawing/2010/main" val="0"/>
              </a:ext>
            </a:extLst>
          </a:blip>
          <a:srcRect b="45515"/>
          <a:stretch>
            <a:fillRect/>
          </a:stretch>
        </p:blipFill>
        <p:spPr bwMode="auto">
          <a:xfrm>
            <a:off x="304800" y="533400"/>
            <a:ext cx="84296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2" name="文本框 1"/>
              <p:cNvSpPr txBox="1"/>
              <p:nvPr/>
            </p:nvSpPr>
            <p:spPr>
              <a:xfrm>
                <a:off x="907415" y="2846705"/>
                <a:ext cx="8339455" cy="3150870"/>
              </a:xfrm>
              <a:prstGeom prst="rect">
                <a:avLst/>
              </a:prstGeom>
              <a:noFill/>
            </p:spPr>
            <p:txBody>
              <a:bodyPr wrap="square" rtlCol="0">
                <a:noAutofit/>
              </a:bodyPr>
              <a:lstStyle/>
              <a:p>
                <a:endParaRPr lang="en-US" altLang="zh-CN" sz="2800" dirty="0" smtClean="0"/>
              </a:p>
              <a:p>
                <a:endParaRPr lang="en-US" altLang="zh-CN" sz="2800" dirty="0"/>
              </a:p>
              <a:p>
                <a14:m>
                  <m:oMath xmlns:m="http://schemas.openxmlformats.org/officeDocument/2006/math">
                    <m:d>
                      <m:dPr>
                        <m:ctrlPr>
                          <a:rPr lang="en-US" altLang="zh-CN" sz="4800" i="1" smtClean="0">
                            <a:latin typeface="Cambria Math" panose="02040503050406030204" charset="0"/>
                          </a:rPr>
                        </m:ctrlPr>
                      </m:dPr>
                      <m:e>
                        <m:f>
                          <m:fPr>
                            <m:type m:val="noBar"/>
                            <m:ctrlPr>
                              <a:rPr lang="en-US" altLang="zh-CN" sz="4800" i="1" smtClean="0">
                                <a:latin typeface="Cambria Math" panose="02040503050406030204" charset="0"/>
                              </a:rPr>
                            </m:ctrlPr>
                          </m:fPr>
                          <m:num>
                            <m:r>
                              <a:rPr lang="en-US" altLang="zh-CN" sz="4800" b="0" i="1" smtClean="0">
                                <a:latin typeface="Cambria Math" panose="02040503050406030204" charset="0"/>
                              </a:rPr>
                              <m:t>𝐴</m:t>
                            </m:r>
                            <m:r>
                              <a:rPr lang="en-US" altLang="zh-CN" sz="4800" b="0" i="1" smtClean="0">
                                <a:latin typeface="Cambria Math" panose="02040503050406030204" charset="0"/>
                              </a:rPr>
                              <m:t>&gt;</m:t>
                            </m:r>
                            <m:r>
                              <a:rPr lang="en-US" altLang="zh-CN" sz="4800" b="0" i="1" smtClean="0">
                                <a:latin typeface="Cambria Math" panose="02040503050406030204" charset="0"/>
                              </a:rPr>
                              <m:t>1</m:t>
                            </m:r>
                          </m:num>
                          <m:den>
                            <m:eqArr>
                              <m:eqArrPr>
                                <m:ctrlPr>
                                  <a:rPr lang="en-US" altLang="zh-CN" sz="4800" i="1" smtClean="0">
                                    <a:latin typeface="Cambria Math" panose="02040503050406030204" charset="0"/>
                                  </a:rPr>
                                </m:ctrlPr>
                              </m:eqArrPr>
                              <m:e>
                                <m:r>
                                  <a:rPr lang="en-US" altLang="zh-CN" sz="4800" b="0" i="1" smtClean="0">
                                    <a:latin typeface="Cambria Math" panose="02040503050406030204" charset="0"/>
                                  </a:rPr>
                                  <m:t>𝐵</m:t>
                                </m:r>
                                <m:r>
                                  <a:rPr lang="en-US" altLang="zh-CN" sz="4800" b="0" i="1" smtClean="0">
                                    <a:latin typeface="Cambria Math" panose="02040503050406030204" charset="0"/>
                                  </a:rPr>
                                  <m:t>=</m:t>
                                </m:r>
                                <m:r>
                                  <a:rPr lang="en-US" altLang="zh-CN" sz="4800" b="0" i="1" smtClean="0">
                                    <a:latin typeface="Cambria Math" panose="02040503050406030204" charset="0"/>
                                  </a:rPr>
                                  <m:t>0</m:t>
                                </m:r>
                              </m:e>
                              <m:e>
                                <m:r>
                                  <a:rPr lang="en-US" altLang="zh-CN" sz="4800" b="0" i="1" smtClean="0">
                                    <a:latin typeface="Cambria Math" panose="02040503050406030204" charset="0"/>
                                  </a:rPr>
                                  <m:t>𝐴</m:t>
                                </m:r>
                                <m:r>
                                  <a:rPr lang="en-US" altLang="zh-CN" sz="4800" b="0" i="1" smtClean="0">
                                    <a:latin typeface="Cambria Math" panose="02040503050406030204" charset="0"/>
                                  </a:rPr>
                                  <m:t>=</m:t>
                                </m:r>
                                <m:r>
                                  <a:rPr lang="en-US" altLang="zh-CN" sz="4800" b="0" i="1" smtClean="0">
                                    <a:latin typeface="Cambria Math" panose="02040503050406030204" charset="0"/>
                                  </a:rPr>
                                  <m:t>2</m:t>
                                </m:r>
                              </m:e>
                              <m:e>
                                <m:r>
                                  <a:rPr lang="en-US" altLang="zh-CN" sz="4800" b="0" i="1" smtClean="0">
                                    <a:latin typeface="Cambria Math" panose="02040503050406030204" charset="0"/>
                                  </a:rPr>
                                  <m:t>𝑋</m:t>
                                </m:r>
                                <m:r>
                                  <a:rPr lang="en-US" altLang="zh-CN" sz="4800" b="0" i="1" smtClean="0">
                                    <a:latin typeface="Cambria Math" panose="02040503050406030204" charset="0"/>
                                  </a:rPr>
                                  <m:t>&gt;</m:t>
                                </m:r>
                                <m:r>
                                  <a:rPr lang="en-US" altLang="zh-CN" sz="4800" b="0" i="1" smtClean="0">
                                    <a:latin typeface="Cambria Math" panose="02040503050406030204" charset="0"/>
                                  </a:rPr>
                                  <m:t>1</m:t>
                                </m:r>
                              </m:e>
                            </m:eqArr>
                          </m:den>
                        </m:f>
                      </m:e>
                    </m:d>
                  </m:oMath>
                </a14:m>
                <a:r>
                  <a:rPr lang="zh-CN" altLang="en-US" sz="2800" dirty="0" smtClean="0"/>
                  <a:t>取真表为</a:t>
                </a:r>
                <a14:m>
                  <m:oMath xmlns:m="http://schemas.openxmlformats.org/officeDocument/2006/math">
                    <m:d>
                      <m:dPr>
                        <m:ctrlPr>
                          <a:rPr lang="en-US" altLang="zh-CN" sz="4800" i="1">
                            <a:solidFill>
                              <a:prstClr val="black"/>
                            </a:solidFill>
                            <a:latin typeface="Cambria Math" panose="02040503050406030204" charset="0"/>
                          </a:rPr>
                        </m:ctrlPr>
                      </m:dPr>
                      <m:e>
                        <m:f>
                          <m:fPr>
                            <m:type m:val="noBar"/>
                            <m:ctrlPr>
                              <a:rPr lang="en-US" altLang="zh-CN" sz="4800" i="1">
                                <a:solidFill>
                                  <a:prstClr val="black"/>
                                </a:solidFill>
                                <a:latin typeface="Cambria Math" panose="02040503050406030204" charset="0"/>
                              </a:rPr>
                            </m:ctrlPr>
                          </m:fPr>
                          <m:num>
                            <m:r>
                              <a:rPr lang="en-US" altLang="zh-CN" sz="4800" b="0" i="1" smtClean="0">
                                <a:solidFill>
                                  <a:prstClr val="black"/>
                                </a:solidFill>
                                <a:latin typeface="Cambria Math" panose="02040503050406030204" charset="0"/>
                              </a:rPr>
                              <m:t>𝑇</m:t>
                            </m:r>
                            <m:r>
                              <a:rPr lang="en-US" altLang="zh-CN" sz="4800" b="0" i="1" smtClean="0">
                                <a:solidFill>
                                  <a:prstClr val="black"/>
                                </a:solidFill>
                                <a:latin typeface="Cambria Math" panose="02040503050406030204" charset="0"/>
                              </a:rPr>
                              <m:t>1</m:t>
                            </m:r>
                          </m:num>
                          <m:den>
                            <m:eqArr>
                              <m:eqArrPr>
                                <m:ctrlPr>
                                  <a:rPr lang="en-US" altLang="zh-CN" sz="4800" i="1">
                                    <a:solidFill>
                                      <a:prstClr val="black"/>
                                    </a:solidFill>
                                    <a:latin typeface="Cambria Math" panose="02040503050406030204" charset="0"/>
                                  </a:rPr>
                                </m:ctrlPr>
                              </m:eqArrPr>
                              <m:e>
                                <m:r>
                                  <a:rPr lang="en-US" altLang="zh-CN" sz="4800" b="0" i="1" smtClean="0">
                                    <a:solidFill>
                                      <a:prstClr val="black"/>
                                    </a:solidFill>
                                    <a:latin typeface="Cambria Math" panose="02040503050406030204" charset="0"/>
                                  </a:rPr>
                                  <m:t>𝑇</m:t>
                                </m:r>
                                <m:r>
                                  <a:rPr lang="en-US" altLang="zh-CN" sz="4800" b="0" i="1" smtClean="0">
                                    <a:solidFill>
                                      <a:prstClr val="black"/>
                                    </a:solidFill>
                                    <a:latin typeface="Cambria Math" panose="02040503050406030204" charset="0"/>
                                  </a:rPr>
                                  <m:t>2</m:t>
                                </m:r>
                              </m:e>
                              <m:e>
                                <m:r>
                                  <a:rPr lang="en-US" altLang="zh-CN" sz="4800" b="0" i="1" smtClean="0">
                                    <a:solidFill>
                                      <a:prstClr val="black"/>
                                    </a:solidFill>
                                    <a:latin typeface="Cambria Math" panose="02040503050406030204" charset="0"/>
                                  </a:rPr>
                                  <m:t>𝑇</m:t>
                                </m:r>
                                <m:r>
                                  <a:rPr lang="en-US" altLang="zh-CN" sz="4800" b="0" i="1" smtClean="0">
                                    <a:solidFill>
                                      <a:prstClr val="black"/>
                                    </a:solidFill>
                                    <a:latin typeface="Cambria Math" panose="02040503050406030204" charset="0"/>
                                  </a:rPr>
                                  <m:t>3</m:t>
                                </m:r>
                              </m:e>
                              <m:e>
                                <m:r>
                                  <a:rPr lang="en-US" altLang="zh-CN" sz="4800" b="0" i="1" smtClean="0">
                                    <a:solidFill>
                                      <a:prstClr val="black"/>
                                    </a:solidFill>
                                    <a:latin typeface="Cambria Math" panose="02040503050406030204" charset="0"/>
                                  </a:rPr>
                                  <m:t>𝑇</m:t>
                                </m:r>
                                <m:r>
                                  <a:rPr lang="en-US" altLang="zh-CN" sz="4800" b="0" i="1" smtClean="0">
                                    <a:solidFill>
                                      <a:prstClr val="black"/>
                                    </a:solidFill>
                                    <a:latin typeface="Cambria Math" panose="02040503050406030204" charset="0"/>
                                  </a:rPr>
                                  <m:t>4</m:t>
                                </m:r>
                              </m:e>
                            </m:eqArr>
                          </m:den>
                        </m:f>
                      </m:e>
                    </m:d>
                  </m:oMath>
                </a14:m>
                <a:r>
                  <a:rPr lang="zh-CN" altLang="en-US" sz="2800" dirty="0" smtClean="0"/>
                  <a:t>取假表为</a:t>
                </a:r>
                <a14:m>
                  <m:oMath xmlns:m="http://schemas.openxmlformats.org/officeDocument/2006/math">
                    <m:d>
                      <m:dPr>
                        <m:ctrlPr>
                          <a:rPr lang="en-US" altLang="zh-CN" sz="4800" i="1">
                            <a:solidFill>
                              <a:prstClr val="black"/>
                            </a:solidFill>
                            <a:latin typeface="Cambria Math" panose="02040503050406030204" charset="0"/>
                          </a:rPr>
                        </m:ctrlPr>
                      </m:dPr>
                      <m:e>
                        <m:f>
                          <m:fPr>
                            <m:type m:val="noBar"/>
                            <m:ctrlPr>
                              <a:rPr lang="en-US" altLang="zh-CN" sz="4800" i="1">
                                <a:solidFill>
                                  <a:prstClr val="black"/>
                                </a:solidFill>
                                <a:latin typeface="Cambria Math" panose="02040503050406030204" charset="0"/>
                              </a:rPr>
                            </m:ctrlPr>
                          </m:fPr>
                          <m:num>
                            <m:r>
                              <a:rPr lang="en-US" altLang="zh-CN" sz="4800" b="0" i="1" smtClean="0">
                                <a:solidFill>
                                  <a:prstClr val="black"/>
                                </a:solidFill>
                                <a:latin typeface="Cambria Math" panose="02040503050406030204" charset="0"/>
                              </a:rPr>
                              <m:t>𝐹</m:t>
                            </m:r>
                            <m:r>
                              <a:rPr lang="en-US" altLang="zh-CN" sz="4800" b="0" i="1" smtClean="0">
                                <a:solidFill>
                                  <a:prstClr val="black"/>
                                </a:solidFill>
                                <a:latin typeface="Cambria Math" panose="02040503050406030204" charset="0"/>
                              </a:rPr>
                              <m:t>1</m:t>
                            </m:r>
                          </m:num>
                          <m:den>
                            <m:eqArr>
                              <m:eqArrPr>
                                <m:ctrlPr>
                                  <a:rPr lang="en-US" altLang="zh-CN" sz="4800" i="1">
                                    <a:solidFill>
                                      <a:prstClr val="black"/>
                                    </a:solidFill>
                                    <a:latin typeface="Cambria Math" panose="02040503050406030204" charset="0"/>
                                  </a:rPr>
                                </m:ctrlPr>
                              </m:eqArrPr>
                              <m:e>
                                <m:r>
                                  <a:rPr lang="en-US" altLang="zh-CN" sz="4800" b="0" i="1" smtClean="0">
                                    <a:solidFill>
                                      <a:prstClr val="black"/>
                                    </a:solidFill>
                                    <a:latin typeface="Cambria Math" panose="02040503050406030204" charset="0"/>
                                  </a:rPr>
                                  <m:t>𝐹</m:t>
                                </m:r>
                                <m:r>
                                  <a:rPr lang="en-US" altLang="zh-CN" sz="4800" b="0" i="1" smtClean="0">
                                    <a:solidFill>
                                      <a:prstClr val="black"/>
                                    </a:solidFill>
                                    <a:latin typeface="Cambria Math" panose="02040503050406030204" charset="0"/>
                                  </a:rPr>
                                  <m:t>2</m:t>
                                </m:r>
                              </m:e>
                              <m:e>
                                <m:r>
                                  <a:rPr lang="en-US" altLang="zh-CN" sz="4800" b="0" i="1" smtClean="0">
                                    <a:solidFill>
                                      <a:prstClr val="black"/>
                                    </a:solidFill>
                                    <a:latin typeface="Cambria Math" panose="02040503050406030204" charset="0"/>
                                  </a:rPr>
                                  <m:t>𝐹</m:t>
                                </m:r>
                                <m:r>
                                  <a:rPr lang="en-US" altLang="zh-CN" sz="4800" b="0" i="1" smtClean="0">
                                    <a:solidFill>
                                      <a:prstClr val="black"/>
                                    </a:solidFill>
                                    <a:latin typeface="Cambria Math" panose="02040503050406030204" charset="0"/>
                                  </a:rPr>
                                  <m:t>3</m:t>
                                </m:r>
                              </m:e>
                              <m:e>
                                <m:r>
                                  <a:rPr lang="en-US" altLang="zh-CN" sz="4800" b="0" i="1" smtClean="0">
                                    <a:solidFill>
                                      <a:prstClr val="black"/>
                                    </a:solidFill>
                                    <a:latin typeface="Cambria Math" panose="02040503050406030204" charset="0"/>
                                  </a:rPr>
                                  <m:t>𝐹</m:t>
                                </m:r>
                                <m:r>
                                  <a:rPr lang="en-US" altLang="zh-CN" sz="4800" b="0" i="1" smtClean="0">
                                    <a:solidFill>
                                      <a:prstClr val="black"/>
                                    </a:solidFill>
                                    <a:latin typeface="Cambria Math" panose="02040503050406030204" charset="0"/>
                                  </a:rPr>
                                  <m:t>4</m:t>
                                </m:r>
                              </m:e>
                            </m:eqArr>
                          </m:den>
                        </m:f>
                      </m:e>
                    </m:d>
                  </m:oMath>
                </a14:m>
                <a:endParaRPr lang="zh-CN" altLang="en-US" sz="2800" dirty="0"/>
              </a:p>
            </p:txBody>
          </p:sp>
        </mc:Choice>
        <mc:Fallback>
          <p:sp>
            <p:nvSpPr>
              <p:cNvPr id="2" name="文本框 1"/>
              <p:cNvSpPr txBox="1">
                <a:spLocks noRot="1" noChangeAspect="1" noMove="1" noResize="1" noEditPoints="1" noAdjustHandles="1" noChangeArrowheads="1" noChangeShapeType="1" noTextEdit="1"/>
              </p:cNvSpPr>
              <p:nvPr/>
            </p:nvSpPr>
            <p:spPr>
              <a:xfrm>
                <a:off x="907415" y="2846705"/>
                <a:ext cx="8339455" cy="3150870"/>
              </a:xfrm>
              <a:prstGeom prst="rect">
                <a:avLst/>
              </a:prstGeom>
              <a:blipFill rotWithShape="1">
                <a:blip r:embed="rId3"/>
                <a:stretch>
                  <a:fillRect t="-443" b="-1773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2" name="文本框 1"/>
          <p:cNvSpPr txBox="1"/>
          <p:nvPr/>
        </p:nvSpPr>
        <p:spPr>
          <a:xfrm>
            <a:off x="1692910" y="1824355"/>
            <a:ext cx="4532630" cy="2870835"/>
          </a:xfrm>
          <a:prstGeom prst="rect">
            <a:avLst/>
          </a:prstGeom>
          <a:noFill/>
        </p:spPr>
        <p:txBody>
          <a:bodyPr wrap="square" rtlCol="0">
            <a:noAutofit/>
          </a:bodyPr>
          <a:p>
            <a:r>
              <a:rPr lang="en-US" altLang="zh-CN" sz="3200" b="1"/>
              <a:t>A&gt;1     A&lt;=1</a:t>
            </a:r>
            <a:endParaRPr lang="en-US" altLang="zh-CN" sz="3200" b="1"/>
          </a:p>
          <a:p>
            <a:r>
              <a:rPr lang="en-US" altLang="zh-CN" sz="3200" b="1"/>
              <a:t>B=0     B</a:t>
            </a:r>
            <a:r>
              <a:rPr lang="en-US" altLang="zh-CN" sz="3200" b="1">
                <a:latin typeface="Arial" panose="020B0604020202020204" pitchFamily="34" charset="0"/>
                <a:cs typeface="Arial" panose="020B0604020202020204" pitchFamily="34" charset="0"/>
              </a:rPr>
              <a:t>≠0</a:t>
            </a:r>
            <a:endParaRPr lang="en-US" altLang="zh-CN" sz="3200" b="1">
              <a:latin typeface="Arial" panose="020B0604020202020204" pitchFamily="34" charset="0"/>
              <a:cs typeface="Arial" panose="020B0604020202020204" pitchFamily="34" charset="0"/>
            </a:endParaRPr>
          </a:p>
          <a:p>
            <a:r>
              <a:rPr lang="en-US" altLang="zh-CN" sz="3200" b="1">
                <a:latin typeface="Arial" panose="020B0604020202020204" pitchFamily="34" charset="0"/>
                <a:cs typeface="Arial" panose="020B0604020202020204" pitchFamily="34" charset="0"/>
              </a:rPr>
              <a:t>A=2      A≠2</a:t>
            </a:r>
            <a:endParaRPr lang="en-US" altLang="zh-CN" sz="3200" b="1">
              <a:latin typeface="Arial" panose="020B0604020202020204" pitchFamily="34" charset="0"/>
              <a:cs typeface="Arial" panose="020B0604020202020204" pitchFamily="34" charset="0"/>
            </a:endParaRPr>
          </a:p>
          <a:p>
            <a:r>
              <a:rPr lang="en-US" altLang="zh-CN" sz="3200" b="1">
                <a:latin typeface="Arial" panose="020B0604020202020204" pitchFamily="34" charset="0"/>
                <a:cs typeface="Arial" panose="020B0604020202020204" pitchFamily="34" charset="0"/>
              </a:rPr>
              <a:t>X&gt;1      X&lt;=1</a:t>
            </a:r>
            <a:endParaRPr lang="en-US" altLang="zh-CN" sz="3200" b="1">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endParaRPr lang="zh-CN" altLang="zh-CN" smtClean="0"/>
          </a:p>
        </p:txBody>
      </p:sp>
      <p:sp>
        <p:nvSpPr>
          <p:cNvPr id="26626" name="Rectangle 2"/>
          <p:cNvSpPr>
            <a:spLocks noGrp="1" noChangeArrowheads="1"/>
          </p:cNvSpPr>
          <p:nvPr>
            <p:ph type="title"/>
          </p:nvPr>
        </p:nvSpPr>
        <p:spPr/>
        <p:txBody>
          <a:bodyPr/>
          <a:lstStyle/>
          <a:p>
            <a:pPr eaLnBrk="1" hangingPunct="1"/>
            <a:endParaRPr lang="zh-CN" altLang="zh-CN" smtClean="0"/>
          </a:p>
        </p:txBody>
      </p:sp>
      <p:pic>
        <p:nvPicPr>
          <p:cNvPr id="266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457200"/>
            <a:ext cx="8305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endParaRPr lang="zh-CN" altLang="zh-CN" smtClean="0"/>
          </a:p>
        </p:txBody>
      </p:sp>
      <p:sp>
        <p:nvSpPr>
          <p:cNvPr id="27650" name="Rectangle 2"/>
          <p:cNvSpPr>
            <a:spLocks noGrp="1" noChangeArrowheads="1"/>
          </p:cNvSpPr>
          <p:nvPr>
            <p:ph type="title"/>
          </p:nvPr>
        </p:nvSpPr>
        <p:spPr/>
        <p:txBody>
          <a:bodyPr/>
          <a:lstStyle/>
          <a:p>
            <a:pPr eaLnBrk="1" hangingPunct="1"/>
            <a:endParaRPr lang="zh-CN" altLang="zh-CN" smtClean="0"/>
          </a:p>
        </p:txBody>
      </p:sp>
      <p:pic>
        <p:nvPicPr>
          <p:cNvPr id="27652"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b="14559"/>
          <a:stretch>
            <a:fillRect/>
          </a:stretch>
        </p:blipFill>
        <p:spPr bwMode="auto">
          <a:xfrm>
            <a:off x="533400" y="368300"/>
            <a:ext cx="8153400" cy="528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84884"/>
          <a:stretch>
            <a:fillRect/>
          </a:stretch>
        </p:blipFill>
        <p:spPr bwMode="auto">
          <a:xfrm>
            <a:off x="454152" y="5801029"/>
            <a:ext cx="8153400" cy="9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88533" y="5417799"/>
            <a:ext cx="5147734" cy="461665"/>
          </a:xfrm>
          <a:prstGeom prst="rect">
            <a:avLst/>
          </a:prstGeom>
          <a:noFill/>
        </p:spPr>
        <p:txBody>
          <a:bodyPr wrap="square" rtlCol="0">
            <a:spAutoFit/>
          </a:bodyPr>
          <a:lstStyle/>
          <a:p>
            <a:r>
              <a:rPr lang="zh-CN" altLang="en-US" sz="2400" b="1" dirty="0" smtClean="0">
                <a:solidFill>
                  <a:srgbClr val="0070C0"/>
                </a:solidFill>
                <a:latin typeface="黑体" panose="02010609060101010101" charset="-122"/>
                <a:ea typeface="黑体" panose="02010609060101010101" charset="-122"/>
              </a:rPr>
              <a:t>满足条件覆盖一定满足分支覆盖吗？</a:t>
            </a:r>
            <a:endParaRPr lang="zh-CN" altLang="en-US" sz="2400" b="1" dirty="0">
              <a:solidFill>
                <a:srgbClr val="0070C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eaLnBrk="1" hangingPunct="1"/>
            <a:endParaRPr lang="zh-CN" altLang="zh-CN" smtClean="0"/>
          </a:p>
        </p:txBody>
      </p:sp>
      <p:sp>
        <p:nvSpPr>
          <p:cNvPr id="28674" name="Rectangle 2"/>
          <p:cNvSpPr>
            <a:spLocks noGrp="1" noChangeArrowheads="1"/>
          </p:cNvSpPr>
          <p:nvPr>
            <p:ph type="title"/>
          </p:nvPr>
        </p:nvSpPr>
        <p:spPr/>
        <p:txBody>
          <a:bodyPr/>
          <a:lstStyle/>
          <a:p>
            <a:pPr eaLnBrk="1" hangingPunct="1"/>
            <a:endParaRPr lang="zh-CN" altLang="zh-CN" smtClean="0"/>
          </a:p>
        </p:txBody>
      </p:sp>
      <p:pic>
        <p:nvPicPr>
          <p:cNvPr id="286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57200"/>
            <a:ext cx="82296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endParaRPr lang="zh-CN" altLang="zh-CN" smtClean="0"/>
          </a:p>
        </p:txBody>
      </p:sp>
      <p:sp>
        <p:nvSpPr>
          <p:cNvPr id="29698" name="Rectangle 2"/>
          <p:cNvSpPr>
            <a:spLocks noGrp="1" noChangeArrowheads="1"/>
          </p:cNvSpPr>
          <p:nvPr>
            <p:ph type="title"/>
          </p:nvPr>
        </p:nvSpPr>
        <p:spPr/>
        <p:txBody>
          <a:bodyPr/>
          <a:lstStyle/>
          <a:p>
            <a:pPr eaLnBrk="1" hangingPunct="1"/>
            <a:endParaRPr lang="zh-CN" altLang="zh-CN" smtClean="0"/>
          </a:p>
        </p:txBody>
      </p:sp>
      <p:pic>
        <p:nvPicPr>
          <p:cNvPr id="297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58788"/>
            <a:ext cx="82296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eaLnBrk="1" hangingPunct="1"/>
            <a:endParaRPr lang="zh-CN" altLang="zh-CN" smtClean="0"/>
          </a:p>
        </p:txBody>
      </p:sp>
      <p:sp>
        <p:nvSpPr>
          <p:cNvPr id="30722" name="Rectangle 2"/>
          <p:cNvSpPr>
            <a:spLocks noGrp="1" noChangeArrowheads="1"/>
          </p:cNvSpPr>
          <p:nvPr>
            <p:ph type="title"/>
          </p:nvPr>
        </p:nvSpPr>
        <p:spPr/>
        <p:txBody>
          <a:bodyPr/>
          <a:lstStyle/>
          <a:p>
            <a:pPr eaLnBrk="1" hangingPunct="1"/>
            <a:endParaRPr lang="zh-CN" altLang="zh-CN" smtClean="0"/>
          </a:p>
        </p:txBody>
      </p:sp>
      <p:pic>
        <p:nvPicPr>
          <p:cNvPr id="3072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12750"/>
            <a:ext cx="8229600" cy="614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endParaRPr lang="zh-CN" altLang="zh-CN" smtClean="0"/>
          </a:p>
        </p:txBody>
      </p:sp>
      <p:sp>
        <p:nvSpPr>
          <p:cNvPr id="5122" name="Rectangle 2"/>
          <p:cNvSpPr>
            <a:spLocks noGrp="1" noChangeArrowheads="1"/>
          </p:cNvSpPr>
          <p:nvPr>
            <p:ph type="title"/>
          </p:nvPr>
        </p:nvSpPr>
        <p:spPr/>
        <p:txBody>
          <a:bodyPr/>
          <a:lstStyle/>
          <a:p>
            <a:pPr eaLnBrk="1" hangingPunct="1"/>
            <a:endParaRPr lang="zh-CN" altLang="zh-CN" smtClean="0"/>
          </a:p>
        </p:txBody>
      </p:sp>
      <p:pic>
        <p:nvPicPr>
          <p:cNvPr id="5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69900"/>
            <a:ext cx="8153400" cy="608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endParaRPr lang="zh-CN" altLang="zh-CN" smtClean="0"/>
          </a:p>
        </p:txBody>
      </p:sp>
      <p:sp>
        <p:nvSpPr>
          <p:cNvPr id="31746" name="Rectangle 2"/>
          <p:cNvSpPr>
            <a:spLocks noGrp="1" noChangeArrowheads="1"/>
          </p:cNvSpPr>
          <p:nvPr>
            <p:ph type="title"/>
          </p:nvPr>
        </p:nvSpPr>
        <p:spPr/>
        <p:txBody>
          <a:bodyPr/>
          <a:lstStyle/>
          <a:p>
            <a:pPr eaLnBrk="1" hangingPunct="1"/>
            <a:endParaRPr lang="zh-CN" altLang="zh-CN" smtClean="0"/>
          </a:p>
        </p:txBody>
      </p:sp>
      <p:pic>
        <p:nvPicPr>
          <p:cNvPr id="317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533400"/>
            <a:ext cx="82296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endParaRPr lang="zh-CN" altLang="zh-CN" smtClean="0"/>
          </a:p>
        </p:txBody>
      </p:sp>
      <p:sp>
        <p:nvSpPr>
          <p:cNvPr id="32770" name="Rectangle 2"/>
          <p:cNvSpPr>
            <a:spLocks noGrp="1" noChangeArrowheads="1"/>
          </p:cNvSpPr>
          <p:nvPr>
            <p:ph type="title"/>
          </p:nvPr>
        </p:nvSpPr>
        <p:spPr/>
        <p:txBody>
          <a:bodyPr/>
          <a:lstStyle/>
          <a:p>
            <a:pPr eaLnBrk="1" hangingPunct="1"/>
            <a:endParaRPr lang="zh-CN" altLang="zh-CN" smtClean="0"/>
          </a:p>
        </p:txBody>
      </p:sp>
      <p:pic>
        <p:nvPicPr>
          <p:cNvPr id="327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44500"/>
            <a:ext cx="8229600" cy="596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eaLnBrk="1" hangingPunct="1"/>
            <a:endParaRPr lang="zh-CN" altLang="zh-CN" smtClean="0"/>
          </a:p>
        </p:txBody>
      </p:sp>
      <p:sp>
        <p:nvSpPr>
          <p:cNvPr id="33794" name="Rectangle 2"/>
          <p:cNvSpPr>
            <a:spLocks noGrp="1" noChangeArrowheads="1"/>
          </p:cNvSpPr>
          <p:nvPr>
            <p:ph type="title"/>
          </p:nvPr>
        </p:nvSpPr>
        <p:spPr/>
        <p:txBody>
          <a:bodyPr/>
          <a:lstStyle/>
          <a:p>
            <a:pPr eaLnBrk="1" hangingPunct="1"/>
            <a:endParaRPr lang="zh-CN" altLang="zh-CN" smtClean="0"/>
          </a:p>
        </p:txBody>
      </p:sp>
      <p:pic>
        <p:nvPicPr>
          <p:cNvPr id="337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57200"/>
            <a:ext cx="8382000" cy="577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pPr eaLnBrk="1" hangingPunct="1"/>
            <a:endParaRPr lang="zh-CN" altLang="zh-CN" smtClean="0"/>
          </a:p>
        </p:txBody>
      </p:sp>
      <p:sp>
        <p:nvSpPr>
          <p:cNvPr id="34818" name="Rectangle 2"/>
          <p:cNvSpPr>
            <a:spLocks noGrp="1" noChangeArrowheads="1"/>
          </p:cNvSpPr>
          <p:nvPr>
            <p:ph type="title"/>
          </p:nvPr>
        </p:nvSpPr>
        <p:spPr/>
        <p:txBody>
          <a:bodyPr/>
          <a:lstStyle/>
          <a:p>
            <a:pPr eaLnBrk="1" hangingPunct="1"/>
            <a:endParaRPr lang="zh-CN" altLang="zh-CN" smtClean="0"/>
          </a:p>
        </p:txBody>
      </p:sp>
      <p:pic>
        <p:nvPicPr>
          <p:cNvPr id="348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57200"/>
            <a:ext cx="8229600" cy="57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endParaRPr lang="zh-CN" altLang="zh-CN" smtClean="0"/>
          </a:p>
        </p:txBody>
      </p:sp>
      <p:sp>
        <p:nvSpPr>
          <p:cNvPr id="35842" name="Rectangle 2"/>
          <p:cNvSpPr>
            <a:spLocks noGrp="1" noChangeArrowheads="1"/>
          </p:cNvSpPr>
          <p:nvPr>
            <p:ph type="title"/>
          </p:nvPr>
        </p:nvSpPr>
        <p:spPr/>
        <p:txBody>
          <a:bodyPr/>
          <a:lstStyle/>
          <a:p>
            <a:pPr eaLnBrk="1" hangingPunct="1"/>
            <a:endParaRPr lang="zh-CN" altLang="zh-CN" smtClean="0"/>
          </a:p>
        </p:txBody>
      </p:sp>
      <p:pic>
        <p:nvPicPr>
          <p:cNvPr id="3584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457200"/>
            <a:ext cx="838200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200910" y="5626735"/>
            <a:ext cx="5414645" cy="583565"/>
          </a:xfrm>
          <a:prstGeom prst="rect">
            <a:avLst/>
          </a:prstGeom>
          <a:noFill/>
        </p:spPr>
        <p:txBody>
          <a:bodyPr wrap="square" rtlCol="0">
            <a:spAutoFit/>
          </a:bodyPr>
          <a:p>
            <a:r>
              <a:rPr lang="zh-CN" altLang="en-US" sz="3200"/>
              <a:t>不满足条件组合覆盖</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占位符 1769474"/>
          <p:cNvSpPr>
            <a:spLocks noGrp="1" noChangeArrowheads="1"/>
          </p:cNvSpPr>
          <p:nvPr>
            <p:ph idx="1"/>
          </p:nvPr>
        </p:nvSpPr>
        <p:spPr>
          <a:xfrm>
            <a:off x="612648" y="1600200"/>
            <a:ext cx="3618884" cy="4858966"/>
          </a:xfrm>
        </p:spPr>
        <p:txBody>
          <a:bodyPr>
            <a:noAutofit/>
          </a:bodyPr>
          <a:lstStyle/>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void </a:t>
            </a:r>
            <a:r>
              <a:rPr lang="en-US" altLang="zh-CN" sz="1800" b="1" dirty="0" err="1" smtClean="0">
                <a:latin typeface="微软雅黑" panose="020B0503020204020204" charset="-122"/>
                <a:ea typeface="微软雅黑" panose="020B0503020204020204" charset="-122"/>
              </a:rPr>
              <a:t>DoWork</a:t>
            </a:r>
            <a:r>
              <a:rPr lang="en-US" altLang="zh-CN" sz="1800" b="1" dirty="0" smtClean="0">
                <a:latin typeface="微软雅黑" panose="020B0503020204020204" charset="-122"/>
                <a:ea typeface="微软雅黑" panose="020B0503020204020204" charset="-122"/>
              </a:rPr>
              <a:t> (</a:t>
            </a:r>
            <a:r>
              <a:rPr lang="en-US" altLang="zh-CN" sz="1800" b="1" dirty="0" err="1" smtClean="0">
                <a:latin typeface="微软雅黑" panose="020B0503020204020204" charset="-122"/>
                <a:ea typeface="微软雅黑" panose="020B0503020204020204" charset="-122"/>
              </a:rPr>
              <a:t>int</a:t>
            </a:r>
            <a:r>
              <a:rPr lang="en-US" altLang="zh-CN" sz="1800" b="1" dirty="0" smtClean="0">
                <a:latin typeface="微软雅黑" panose="020B0503020204020204" charset="-122"/>
                <a:ea typeface="微软雅黑" panose="020B0503020204020204" charset="-122"/>
              </a:rPr>
              <a:t> </a:t>
            </a:r>
            <a:r>
              <a:rPr lang="en-US" altLang="zh-CN" sz="1800" b="1" dirty="0" err="1" smtClean="0">
                <a:latin typeface="微软雅黑" panose="020B0503020204020204" charset="-122"/>
                <a:ea typeface="微软雅黑" panose="020B0503020204020204" charset="-122"/>
              </a:rPr>
              <a:t>x,int</a:t>
            </a:r>
            <a:r>
              <a:rPr lang="en-US" altLang="zh-CN" sz="1800" b="1" dirty="0" smtClean="0">
                <a:latin typeface="微软雅黑" panose="020B0503020204020204" charset="-122"/>
                <a:ea typeface="微软雅黑" panose="020B0503020204020204" charset="-122"/>
              </a:rPr>
              <a:t> </a:t>
            </a:r>
            <a:r>
              <a:rPr lang="en-US" altLang="zh-CN" sz="1800" b="1" dirty="0" err="1" smtClean="0">
                <a:latin typeface="微软雅黑" panose="020B0503020204020204" charset="-122"/>
                <a:ea typeface="微软雅黑" panose="020B0503020204020204" charset="-122"/>
              </a:rPr>
              <a:t>y,int</a:t>
            </a:r>
            <a:r>
              <a:rPr lang="en-US" altLang="zh-CN" sz="1800" b="1" dirty="0" smtClean="0">
                <a:latin typeface="微软雅黑" panose="020B0503020204020204" charset="-122"/>
                <a:ea typeface="微软雅黑" panose="020B0503020204020204" charset="-122"/>
              </a:rPr>
              <a:t> z)</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1   </a:t>
            </a:r>
            <a:r>
              <a:rPr lang="en-US" altLang="zh-CN" sz="1800" b="1" dirty="0" err="1" smtClean="0">
                <a:latin typeface="微软雅黑" panose="020B0503020204020204" charset="-122"/>
                <a:ea typeface="微软雅黑" panose="020B0503020204020204" charset="-122"/>
              </a:rPr>
              <a:t>int</a:t>
            </a:r>
            <a:r>
              <a:rPr lang="en-US" altLang="zh-CN" sz="1800" b="1" dirty="0" smtClean="0">
                <a:latin typeface="微软雅黑" panose="020B0503020204020204" charset="-122"/>
                <a:ea typeface="微软雅黑" panose="020B0503020204020204" charset="-122"/>
              </a:rPr>
              <a:t> k=0,  j=0;</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2   if ( (x&gt;3)&amp;&amp;(z&lt;10) )</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3  {</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4       k=x*y-1;</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5          j=</a:t>
            </a:r>
            <a:r>
              <a:rPr lang="en-US" altLang="zh-CN" sz="1800" b="1" dirty="0" err="1" smtClean="0">
                <a:latin typeface="微软雅黑" panose="020B0503020204020204" charset="-122"/>
                <a:ea typeface="微软雅黑" panose="020B0503020204020204" charset="-122"/>
              </a:rPr>
              <a:t>sqrt</a:t>
            </a:r>
            <a:r>
              <a:rPr lang="en-US" altLang="zh-CN" sz="1800" b="1" dirty="0" smtClean="0">
                <a:latin typeface="微软雅黑" panose="020B0503020204020204" charset="-122"/>
                <a:ea typeface="微软雅黑" panose="020B0503020204020204" charset="-122"/>
              </a:rPr>
              <a:t>(k);</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6    }</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7     if((x==4)||(y&gt;5))</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8    j=x*y+10;</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9     j=j%3;</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10 }</a:t>
            </a:r>
            <a:endParaRPr lang="en-US" altLang="zh-CN" sz="1800"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zh-CN" altLang="en-US" sz="1800" dirty="0" smtClean="0">
                <a:latin typeface="微软雅黑" panose="020B0503020204020204" charset="-122"/>
                <a:ea typeface="微软雅黑" panose="020B0503020204020204" charset="-122"/>
              </a:rPr>
              <a:t>说明：程序段中每行开头的数字（</a:t>
            </a:r>
            <a:r>
              <a:rPr lang="en-US" altLang="zh-CN" sz="1800" dirty="0" smtClean="0">
                <a:latin typeface="微软雅黑" panose="020B0503020204020204" charset="-122"/>
                <a:ea typeface="微软雅黑" panose="020B0503020204020204" charset="-122"/>
              </a:rPr>
              <a:t>1~10</a:t>
            </a:r>
            <a:r>
              <a:rPr lang="zh-CN" altLang="en-US" sz="1800" dirty="0" smtClean="0">
                <a:latin typeface="微软雅黑" panose="020B0503020204020204" charset="-122"/>
                <a:ea typeface="微软雅黑" panose="020B0503020204020204" charset="-122"/>
              </a:rPr>
              <a:t>）是对每条语句的编号</a:t>
            </a:r>
            <a:endParaRPr lang="zh-CN" altLang="en-US" sz="1800" dirty="0" smtClean="0">
              <a:latin typeface="微软雅黑" panose="020B0503020204020204" charset="-122"/>
              <a:ea typeface="微软雅黑" panose="020B0503020204020204" charset="-122"/>
            </a:endParaRPr>
          </a:p>
        </p:txBody>
      </p:sp>
      <p:sp>
        <p:nvSpPr>
          <p:cNvPr id="70657" name="标题 1769473"/>
          <p:cNvSpPr>
            <a:spLocks noGrp="1" noChangeArrowheads="1"/>
          </p:cNvSpPr>
          <p:nvPr>
            <p:ph type="title"/>
          </p:nvPr>
        </p:nvSpPr>
        <p:spPr/>
        <p:txBody>
          <a:bodyPr>
            <a:normAutofit/>
          </a:bodyPr>
          <a:lstStyle/>
          <a:p>
            <a:r>
              <a:rPr lang="zh-CN" altLang="en-US" sz="4000" b="1" dirty="0" smtClean="0"/>
              <a:t>课堂练习</a:t>
            </a:r>
            <a:r>
              <a:rPr lang="zh-CN" altLang="en-US" sz="4000" b="1" dirty="0" smtClean="0"/>
              <a:t>一</a:t>
            </a:r>
            <a:endParaRPr lang="zh-CN" altLang="en-US" sz="4000" b="1" dirty="0" smtClean="0"/>
          </a:p>
        </p:txBody>
      </p:sp>
      <p:sp>
        <p:nvSpPr>
          <p:cNvPr id="2" name="矩形 1"/>
          <p:cNvSpPr/>
          <p:nvPr/>
        </p:nvSpPr>
        <p:spPr>
          <a:xfrm>
            <a:off x="4326784" y="1951119"/>
            <a:ext cx="4651846" cy="2399665"/>
          </a:xfrm>
          <a:prstGeom prst="rect">
            <a:avLst/>
          </a:prstGeom>
        </p:spPr>
        <p:txBody>
          <a:bodyPr wrap="square">
            <a:spAutoFit/>
          </a:bodyPr>
          <a:lstStyle/>
          <a:p>
            <a:pPr marL="457200" indent="-457200">
              <a:lnSpc>
                <a:spcPct val="150000"/>
              </a:lnSpc>
              <a:buFont typeface="+mj-lt"/>
              <a:buAutoNum type="arabicPeriod"/>
            </a:pPr>
            <a:r>
              <a:rPr lang="zh-CN" altLang="en-US" sz="2000" dirty="0" smtClean="0">
                <a:latin typeface="微软雅黑" panose="020B0503020204020204" charset="-122"/>
                <a:ea typeface="微软雅黑" panose="020B0503020204020204" charset="-122"/>
              </a:rPr>
              <a:t>画</a:t>
            </a:r>
            <a:r>
              <a:rPr lang="zh-CN" altLang="en-US" sz="2000" dirty="0">
                <a:latin typeface="微软雅黑" panose="020B0503020204020204" charset="-122"/>
                <a:ea typeface="微软雅黑" panose="020B0503020204020204" charset="-122"/>
              </a:rPr>
              <a:t>出程序的</a:t>
            </a:r>
            <a:r>
              <a:rPr lang="zh-CN" altLang="en-US" sz="2000" dirty="0">
                <a:latin typeface="微软雅黑" panose="020B0503020204020204" charset="-122"/>
                <a:ea typeface="微软雅黑" panose="020B0503020204020204" charset="-122"/>
              </a:rPr>
              <a:t>流程图（用题中给出的语句编号表示</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marL="457200" indent="-457200">
              <a:lnSpc>
                <a:spcPct val="150000"/>
              </a:lnSpc>
              <a:buFont typeface="+mj-lt"/>
              <a:buAutoNum type="arabicPeriod"/>
            </a:pPr>
            <a:r>
              <a:rPr lang="zh-CN" altLang="en-US" sz="2000" dirty="0" smtClean="0">
                <a:latin typeface="微软雅黑" panose="020B0503020204020204" charset="-122"/>
                <a:ea typeface="微软雅黑" panose="020B0503020204020204" charset="-122"/>
              </a:rPr>
              <a:t>分别设计测试用例满足语句覆盖、判定覆盖、条件覆盖、判定</a:t>
            </a:r>
            <a:r>
              <a:rPr lang="en-US" altLang="zh-CN" sz="2000" dirty="0" smtClean="0">
                <a:latin typeface="微软雅黑" panose="020B0503020204020204" charset="-122"/>
                <a:ea typeface="微软雅黑" panose="020B0503020204020204" charset="-122"/>
              </a:rPr>
              <a:t>-</a:t>
            </a:r>
            <a:r>
              <a:rPr lang="zh-CN" altLang="en-US" sz="2000" dirty="0" smtClean="0">
                <a:latin typeface="微软雅黑" panose="020B0503020204020204" charset="-122"/>
                <a:ea typeface="微软雅黑" panose="020B0503020204020204" charset="-122"/>
              </a:rPr>
              <a:t>条件</a:t>
            </a:r>
            <a:r>
              <a:rPr lang="zh-CN" altLang="en-US" sz="2000" dirty="0" smtClean="0">
                <a:latin typeface="微软雅黑" panose="020B0503020204020204" charset="-122"/>
                <a:ea typeface="微软雅黑" panose="020B0503020204020204" charset="-122"/>
              </a:rPr>
              <a:t>覆盖、条件组合覆盖</a:t>
            </a:r>
            <a:endParaRPr lang="zh-CN" altLang="en-US"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half" idx="1"/>
          </p:nvPr>
        </p:nvSpPr>
        <p:spPr/>
        <p:txBody>
          <a:bodyPr/>
          <a:lstStyle/>
          <a:p>
            <a:r>
              <a:rPr lang="zh-CN" altLang="en-US" dirty="0" smtClean="0"/>
              <a:t>程序流程图</a:t>
            </a:r>
            <a:endParaRPr lang="zh-CN" altLang="en-US" dirty="0"/>
          </a:p>
        </p:txBody>
      </p:sp>
      <p:sp>
        <p:nvSpPr>
          <p:cNvPr id="7" name="内容占位符 6"/>
          <p:cNvSpPr>
            <a:spLocks noGrp="1"/>
          </p:cNvSpPr>
          <p:nvPr>
            <p:ph sz="half" idx="2"/>
          </p:nvPr>
        </p:nvSpPr>
        <p:spPr/>
        <p:txBody>
          <a:bodyPr/>
          <a:lstStyle/>
          <a:p>
            <a:endParaRPr lang="zh-CN" altLang="en-US"/>
          </a:p>
        </p:txBody>
      </p:sp>
      <p:sp>
        <p:nvSpPr>
          <p:cNvPr id="5" name="标题 4"/>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1"/>
          <a:srcRect/>
          <a:stretch>
            <a:fillRect/>
          </a:stretch>
        </p:blipFill>
        <p:spPr bwMode="auto">
          <a:xfrm>
            <a:off x="5091641" y="228600"/>
            <a:ext cx="2968625" cy="6468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如果程序比较复杂，存在多个判断和多个循环，可能的路径数将急剧增长，路径覆盖是很难</a:t>
            </a:r>
            <a:r>
              <a:rPr lang="zh-CN" altLang="en-US"/>
              <a:t>的。</a:t>
            </a:r>
            <a:endParaRPr lang="zh-CN" altLang="en-US"/>
          </a:p>
          <a:p>
            <a:r>
              <a:rPr lang="zh-CN" altLang="en-US"/>
              <a:t>可以有选择地测试程序</a:t>
            </a:r>
            <a:r>
              <a:rPr lang="zh-CN" altLang="en-US"/>
              <a:t>中某些有代表性的</a:t>
            </a:r>
            <a:r>
              <a:rPr lang="zh-CN" altLang="en-US"/>
              <a:t>路径。</a:t>
            </a:r>
            <a:endParaRPr lang="zh-CN" altLang="en-US"/>
          </a:p>
        </p:txBody>
      </p:sp>
      <p:sp>
        <p:nvSpPr>
          <p:cNvPr id="3" name="标题 2"/>
          <p:cNvSpPr>
            <a:spLocks noGrp="1"/>
          </p:cNvSpPr>
          <p:nvPr>
            <p:ph type="title"/>
          </p:nvPr>
        </p:nvSpPr>
        <p:spPr/>
        <p:txBody>
          <a:bodyPr/>
          <a:p>
            <a:r>
              <a:rPr lang="zh-CN" altLang="en-US"/>
              <a:t>小结</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r>
              <a:rPr lang="zh-CN" altLang="en-US"/>
              <a:t>基本（</a:t>
            </a:r>
            <a:r>
              <a:rPr lang="zh-CN" altLang="en-US"/>
              <a:t>独立）路径</a:t>
            </a:r>
            <a:r>
              <a:rPr lang="zh-CN" altLang="en-US"/>
              <a:t>方法</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dirty="0" smtClean="0">
                <a:latin typeface="Arial" panose="020B0604020202020204" pitchFamily="34" charset="0"/>
                <a:ea typeface="宋体" panose="02010600030101010101" pitchFamily="2" charset="-122"/>
                <a:cs typeface="Arial" panose="020B0604020202020204" pitchFamily="34" charset="0"/>
              </a:rPr>
              <a:t>      </a:t>
            </a:r>
            <a:r>
              <a:rPr lang="zh-CN" altLang="zh-CN" dirty="0" smtClean="0">
                <a:latin typeface="Arial" panose="020B0604020202020204" pitchFamily="34" charset="0"/>
                <a:ea typeface="宋体" panose="02010600030101010101" pitchFamily="2" charset="-122"/>
                <a:cs typeface="Arial" panose="020B0604020202020204" pitchFamily="34" charset="0"/>
              </a:rPr>
              <a:t>由</a:t>
            </a:r>
            <a:r>
              <a:rPr lang="zh-CN" altLang="zh-CN" dirty="0">
                <a:latin typeface="Arial" panose="020B0604020202020204" pitchFamily="34" charset="0"/>
                <a:ea typeface="宋体" panose="02010600030101010101" pitchFamily="2" charset="-122"/>
                <a:cs typeface="Arial" panose="020B0604020202020204" pitchFamily="34" charset="0"/>
              </a:rPr>
              <a:t>节点和控制流线组成的，描述程序控制结构的图形叫做</a:t>
            </a:r>
            <a:r>
              <a:rPr lang="zh-CN" altLang="zh-CN" b="1" dirty="0">
                <a:latin typeface="Arial" panose="020B0604020202020204" pitchFamily="34" charset="0"/>
                <a:ea typeface="宋体" panose="02010600030101010101" pitchFamily="2" charset="-122"/>
                <a:cs typeface="Arial" panose="020B0604020202020204" pitchFamily="34" charset="0"/>
              </a:rPr>
              <a:t>控制流图（</a:t>
            </a:r>
            <a:r>
              <a:rPr lang="en-US" altLang="zh-CN" b="1" dirty="0">
                <a:latin typeface="Arial" panose="020B0604020202020204" pitchFamily="34" charset="0"/>
                <a:ea typeface="宋体" panose="02010600030101010101" pitchFamily="2" charset="-122"/>
                <a:cs typeface="Arial" panose="020B0604020202020204" pitchFamily="34" charset="0"/>
              </a:rPr>
              <a:t>Control Flow Graph</a:t>
            </a:r>
            <a:r>
              <a:rPr lang="zh-CN" altLang="zh-CN" b="1" dirty="0">
                <a:latin typeface="Arial" panose="020B0604020202020204" pitchFamily="34" charset="0"/>
                <a:ea typeface="宋体" panose="02010600030101010101" pitchFamily="2" charset="-122"/>
                <a:cs typeface="Arial" panose="020B0604020202020204" pitchFamily="34" charset="0"/>
              </a:rPr>
              <a:t>）</a:t>
            </a:r>
            <a:r>
              <a:rPr lang="zh-CN" altLang="zh-CN" dirty="0">
                <a:latin typeface="Arial" panose="020B0604020202020204" pitchFamily="34" charset="0"/>
                <a:ea typeface="宋体" panose="02010600030101010101" pitchFamily="2" charset="-122"/>
                <a:cs typeface="Arial" panose="020B0604020202020204" pitchFamily="34" charset="0"/>
              </a:rPr>
              <a:t>。“控制流图”把程序结构抽象为只有两种图形来表示：圆圈和带箭头的线。</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3" name="标题 2"/>
          <p:cNvSpPr>
            <a:spLocks noGrp="1"/>
          </p:cNvSpPr>
          <p:nvPr>
            <p:ph type="title"/>
          </p:nvPr>
        </p:nvSpPr>
        <p:spPr/>
        <p:txBody>
          <a:bodyPr/>
          <a:lstStyle/>
          <a:p>
            <a:r>
              <a:rPr lang="zh-CN" altLang="en-US" dirty="0" smtClean="0">
                <a:latin typeface="Arial" panose="020B0604020202020204" pitchFamily="34" charset="0"/>
                <a:cs typeface="Arial" panose="020B0604020202020204" pitchFamily="34" charset="0"/>
              </a:rPr>
              <a:t>从节点扩展到程序结构</a:t>
            </a:r>
            <a:endParaRPr lang="zh-CN" altLang="en-US" dirty="0">
              <a:latin typeface="Arial" panose="020B0604020202020204" pitchFamily="34" charset="0"/>
              <a:cs typeface="Arial" panose="020B0604020202020204" pitchFamily="34" charset="0"/>
            </a:endParaRPr>
          </a:p>
        </p:txBody>
      </p:sp>
      <p:pic>
        <p:nvPicPr>
          <p:cNvPr id="4" name="图片 3"/>
          <p:cNvPicPr/>
          <p:nvPr/>
        </p:nvPicPr>
        <p:blipFill rotWithShape="1">
          <a:blip r:embed="rId1"/>
          <a:srcRect t="7122" b="8405"/>
          <a:stretch>
            <a:fillRect/>
          </a:stretch>
        </p:blipFill>
        <p:spPr>
          <a:xfrm>
            <a:off x="827584" y="3573017"/>
            <a:ext cx="7488832" cy="19768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endParaRPr lang="zh-CN" altLang="zh-CN" smtClean="0"/>
          </a:p>
        </p:txBody>
      </p:sp>
      <p:sp>
        <p:nvSpPr>
          <p:cNvPr id="7170" name="Rectangle 2"/>
          <p:cNvSpPr>
            <a:spLocks noGrp="1" noChangeArrowheads="1"/>
          </p:cNvSpPr>
          <p:nvPr>
            <p:ph type="title"/>
          </p:nvPr>
        </p:nvSpPr>
        <p:spPr/>
        <p:txBody>
          <a:bodyPr/>
          <a:lstStyle/>
          <a:p>
            <a:pPr eaLnBrk="1" hangingPunct="1"/>
            <a:endParaRPr lang="zh-CN" altLang="zh-CN" smtClean="0"/>
          </a:p>
        </p:txBody>
      </p:sp>
      <p:pic>
        <p:nvPicPr>
          <p:cNvPr id="7172" name="Picture 4"/>
          <p:cNvPicPr>
            <a:picLocks noChangeAspect="1" noChangeArrowheads="1"/>
          </p:cNvPicPr>
          <p:nvPr/>
        </p:nvPicPr>
        <p:blipFill>
          <a:blip r:embed="rId1"/>
          <a:srcRect/>
          <a:stretch>
            <a:fillRect/>
          </a:stretch>
        </p:blipFill>
        <p:spPr bwMode="auto">
          <a:xfrm>
            <a:off x="457200" y="457200"/>
            <a:ext cx="8229600" cy="5689600"/>
          </a:xfrm>
          <a:prstGeom prst="rect">
            <a:avLst/>
          </a:prstGeom>
          <a:noFill/>
          <a:ln w="9525">
            <a:noFill/>
            <a:miter lim="800000"/>
            <a:headEnd/>
            <a:tailEnd/>
          </a:ln>
        </p:spPr>
      </p:pic>
      <p:sp>
        <p:nvSpPr>
          <p:cNvPr id="5" name="TextBox 4"/>
          <p:cNvSpPr txBox="1"/>
          <p:nvPr/>
        </p:nvSpPr>
        <p:spPr>
          <a:xfrm>
            <a:off x="914400" y="5257800"/>
            <a:ext cx="6629400" cy="707886"/>
          </a:xfrm>
          <a:prstGeom prst="rect">
            <a:avLst/>
          </a:prstGeom>
          <a:noFill/>
        </p:spPr>
        <p:txBody>
          <a:bodyPr wrap="square" rtlCol="0">
            <a:spAutoFit/>
          </a:bodyPr>
          <a:lstStyle/>
          <a:p>
            <a:r>
              <a:rPr lang="zh-CN" altLang="en-US" sz="2000" b="1" dirty="0" smtClean="0"/>
              <a:t>即</a:t>
            </a:r>
            <a:r>
              <a:rPr lang="en-US" altLang="zh-CN" sz="2000" b="1" dirty="0" smtClean="0"/>
              <a:t>100</a:t>
            </a:r>
            <a:r>
              <a:rPr lang="zh-CN" altLang="en-US" sz="2000" b="1" dirty="0" smtClean="0"/>
              <a:t>万亿，如果每</a:t>
            </a:r>
            <a:r>
              <a:rPr lang="en-US" altLang="zh-CN" sz="2000" b="1" dirty="0" smtClean="0"/>
              <a:t>5</a:t>
            </a:r>
            <a:r>
              <a:rPr lang="zh-CN" altLang="en-US" sz="2000" b="1" dirty="0" smtClean="0"/>
              <a:t>分钟可以编写、执行和确认一个测试用例，那么需要大约</a:t>
            </a:r>
            <a:r>
              <a:rPr lang="en-US" altLang="zh-CN" sz="2000" b="1" dirty="0" smtClean="0"/>
              <a:t>10</a:t>
            </a:r>
            <a:r>
              <a:rPr lang="zh-CN" altLang="en-US" sz="2000" b="1" dirty="0" smtClean="0"/>
              <a:t>亿年才能测试完所有路径。</a:t>
            </a:r>
            <a:endParaRPr lang="en-US" altLang="zh-CN" sz="2000" b="1" dirty="0" smtClean="0"/>
          </a:p>
        </p:txBody>
      </p:sp>
      <p:sp>
        <p:nvSpPr>
          <p:cNvPr id="6" name="TextBox 5"/>
          <p:cNvSpPr txBox="1"/>
          <p:nvPr/>
        </p:nvSpPr>
        <p:spPr>
          <a:xfrm>
            <a:off x="914400" y="6059269"/>
            <a:ext cx="6629400" cy="646331"/>
          </a:xfrm>
          <a:prstGeom prst="rect">
            <a:avLst/>
          </a:prstGeom>
          <a:noFill/>
        </p:spPr>
        <p:txBody>
          <a:bodyPr wrap="square" rtlCol="0">
            <a:spAutoFit/>
          </a:bodyPr>
          <a:lstStyle/>
          <a:p>
            <a:r>
              <a:rPr lang="zh-CN" altLang="en-US" b="1" dirty="0" smtClean="0"/>
              <a:t>假如快上</a:t>
            </a:r>
            <a:r>
              <a:rPr lang="en-US" altLang="zh-CN" b="1" dirty="0" smtClean="0"/>
              <a:t>300</a:t>
            </a:r>
            <a:r>
              <a:rPr lang="zh-CN" altLang="en-US" b="1" dirty="0" smtClean="0"/>
              <a:t>倍，每一秒就完成一次测试，也得用</a:t>
            </a:r>
            <a:r>
              <a:rPr lang="en-US" altLang="zh-CN" b="1" dirty="0" smtClean="0"/>
              <a:t>320</a:t>
            </a:r>
            <a:r>
              <a:rPr lang="zh-CN" altLang="en-US" b="1" dirty="0" smtClean="0"/>
              <a:t>万年才能完成这项工作。</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713154"/>
          <p:cNvSpPr>
            <a:spLocks noGrp="1" noChangeArrowheads="1"/>
          </p:cNvSpPr>
          <p:nvPr>
            <p:ph idx="1"/>
          </p:nvPr>
        </p:nvSpPr>
        <p:spPr/>
        <p:txBody>
          <a:bodyPr/>
          <a:lstStyle/>
          <a:p>
            <a:endParaRPr lang="zh-CN" altLang="en-US" smtClean="0"/>
          </a:p>
        </p:txBody>
      </p:sp>
      <p:sp>
        <p:nvSpPr>
          <p:cNvPr id="14337" name="标题 1713153"/>
          <p:cNvSpPr>
            <a:spLocks noGrp="1" noChangeArrowheads="1"/>
          </p:cNvSpPr>
          <p:nvPr>
            <p:ph type="title"/>
          </p:nvPr>
        </p:nvSpPr>
        <p:spPr/>
        <p:txBody>
          <a:bodyPr/>
          <a:lstStyle/>
          <a:p>
            <a:endParaRPr lang="zh-CN" altLang="en-US" smtClean="0"/>
          </a:p>
        </p:txBody>
      </p:sp>
      <p:pic>
        <p:nvPicPr>
          <p:cNvPr id="14339" name="图片 17131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620713"/>
            <a:ext cx="8229600" cy="528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714178"/>
          <p:cNvSpPr>
            <a:spLocks noGrp="1" noChangeArrowheads="1"/>
          </p:cNvSpPr>
          <p:nvPr>
            <p:ph idx="1"/>
          </p:nvPr>
        </p:nvSpPr>
        <p:spPr/>
        <p:txBody>
          <a:bodyPr/>
          <a:lstStyle/>
          <a:p>
            <a:endParaRPr lang="zh-CN" altLang="en-US" smtClean="0"/>
          </a:p>
        </p:txBody>
      </p:sp>
      <p:sp>
        <p:nvSpPr>
          <p:cNvPr id="15361" name="标题 1714177"/>
          <p:cNvSpPr>
            <a:spLocks noGrp="1" noChangeArrowheads="1"/>
          </p:cNvSpPr>
          <p:nvPr>
            <p:ph type="title"/>
          </p:nvPr>
        </p:nvSpPr>
        <p:spPr/>
        <p:txBody>
          <a:bodyPr/>
          <a:lstStyle/>
          <a:p>
            <a:endParaRPr lang="zh-CN" altLang="en-US" smtClean="0"/>
          </a:p>
        </p:txBody>
      </p:sp>
      <p:pic>
        <p:nvPicPr>
          <p:cNvPr id="15363" name="图片 171417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533400"/>
            <a:ext cx="8229600"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1715202"/>
          <p:cNvSpPr>
            <a:spLocks noGrp="1" noChangeArrowheads="1"/>
          </p:cNvSpPr>
          <p:nvPr>
            <p:ph idx="1"/>
          </p:nvPr>
        </p:nvSpPr>
        <p:spPr/>
        <p:txBody>
          <a:bodyPr/>
          <a:lstStyle/>
          <a:p>
            <a:endParaRPr lang="zh-CN" altLang="en-US" smtClean="0"/>
          </a:p>
        </p:txBody>
      </p:sp>
      <p:sp>
        <p:nvSpPr>
          <p:cNvPr id="16385" name="标题 1715201"/>
          <p:cNvSpPr>
            <a:spLocks noGrp="1" noChangeArrowheads="1"/>
          </p:cNvSpPr>
          <p:nvPr>
            <p:ph type="title"/>
          </p:nvPr>
        </p:nvSpPr>
        <p:spPr/>
        <p:txBody>
          <a:bodyPr/>
          <a:lstStyle/>
          <a:p>
            <a:endParaRPr lang="zh-CN" altLang="en-US" smtClean="0"/>
          </a:p>
        </p:txBody>
      </p:sp>
      <p:pic>
        <p:nvPicPr>
          <p:cNvPr id="16387" name="图片 17152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57200"/>
            <a:ext cx="8229600" cy="608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11213" y="165100"/>
            <a:ext cx="5038725" cy="708025"/>
          </a:xfrm>
          <a:noFill/>
        </p:spPr>
        <p:txBody>
          <a:bodyPr lIns="0" tIns="0" rIns="0" bIns="0"/>
          <a:lstStyle/>
          <a:p>
            <a:pPr eaLnBrk="1" hangingPunct="1"/>
            <a:r>
              <a:rPr lang="zh-CN" altLang="en-US" sz="4600" b="1" dirty="0" smtClean="0">
                <a:solidFill>
                  <a:schemeClr val="hlink"/>
                </a:solidFill>
              </a:rPr>
              <a:t>示例 </a:t>
            </a:r>
            <a:r>
              <a:rPr lang="en-US" altLang="zh-CN" sz="4600" b="1" dirty="0" smtClean="0">
                <a:solidFill>
                  <a:schemeClr val="hlink"/>
                </a:solidFill>
              </a:rPr>
              <a:t>– </a:t>
            </a:r>
            <a:r>
              <a:rPr lang="zh-CN" altLang="en-US" sz="4600" b="1" dirty="0" smtClean="0">
                <a:solidFill>
                  <a:schemeClr val="hlink"/>
                </a:solidFill>
              </a:rPr>
              <a:t>源代码</a:t>
            </a:r>
            <a:endParaRPr lang="en-US" altLang="zh-CN" sz="4600" b="1" dirty="0" smtClean="0">
              <a:solidFill>
                <a:schemeClr val="hlink"/>
              </a:solidFill>
            </a:endParaRPr>
          </a:p>
        </p:txBody>
      </p:sp>
      <p:sp>
        <p:nvSpPr>
          <p:cNvPr id="38915" name="Rectangle 3"/>
          <p:cNvSpPr>
            <a:spLocks noChangeArrowheads="1"/>
          </p:cNvSpPr>
          <p:nvPr/>
        </p:nvSpPr>
        <p:spPr bwMode="auto">
          <a:xfrm>
            <a:off x="935038" y="873125"/>
            <a:ext cx="71628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Procedure: process records</a:t>
            </a:r>
            <a:endParaRPr lang="en-US" altLang="zh-CN" sz="2400"/>
          </a:p>
          <a:p>
            <a:r>
              <a:rPr lang="en-US" altLang="zh-CN" sz="2400">
                <a:solidFill>
                  <a:schemeClr val="accent1"/>
                </a:solidFill>
              </a:rPr>
              <a:t>1.</a:t>
            </a:r>
            <a:r>
              <a:rPr lang="en-US" altLang="zh-CN" sz="2400">
                <a:solidFill>
                  <a:srgbClr val="FF0000"/>
                </a:solidFill>
              </a:rPr>
              <a:t>	Do While</a:t>
            </a:r>
            <a:r>
              <a:rPr lang="en-US" altLang="zh-CN" sz="2400">
                <a:solidFill>
                  <a:srgbClr val="000099"/>
                </a:solidFill>
              </a:rPr>
              <a:t> records remain</a:t>
            </a:r>
            <a:endParaRPr lang="en-US" altLang="zh-CN" sz="2400">
              <a:solidFill>
                <a:srgbClr val="000099"/>
              </a:solidFill>
            </a:endParaRPr>
          </a:p>
          <a:p>
            <a:r>
              <a:rPr lang="en-US" altLang="zh-CN" sz="2400">
                <a:solidFill>
                  <a:schemeClr val="accent1"/>
                </a:solidFill>
              </a:rPr>
              <a:t>2.</a:t>
            </a:r>
            <a:r>
              <a:rPr lang="en-US" altLang="zh-CN" sz="2400">
                <a:solidFill>
                  <a:srgbClr val="000099"/>
                </a:solidFill>
              </a:rPr>
              <a:t>		</a:t>
            </a:r>
            <a:r>
              <a:rPr lang="en-US" altLang="zh-CN" sz="2400">
                <a:solidFill>
                  <a:srgbClr val="FF0000"/>
                </a:solidFill>
              </a:rPr>
              <a:t>Read</a:t>
            </a:r>
            <a:r>
              <a:rPr lang="en-US" altLang="zh-CN" sz="2400">
                <a:solidFill>
                  <a:srgbClr val="0000FF"/>
                </a:solidFill>
              </a:rPr>
              <a:t> </a:t>
            </a:r>
            <a:r>
              <a:rPr lang="en-US" altLang="zh-CN" sz="2400">
                <a:solidFill>
                  <a:srgbClr val="000099"/>
                </a:solidFill>
              </a:rPr>
              <a:t>record;</a:t>
            </a:r>
            <a:endParaRPr lang="en-US" altLang="zh-CN" sz="2400">
              <a:solidFill>
                <a:srgbClr val="000099"/>
              </a:solidFill>
            </a:endParaRPr>
          </a:p>
          <a:p>
            <a:r>
              <a:rPr lang="en-US" altLang="zh-CN" sz="2400">
                <a:solidFill>
                  <a:schemeClr val="accent1"/>
                </a:solidFill>
              </a:rPr>
              <a:t>3.</a:t>
            </a:r>
            <a:r>
              <a:rPr lang="en-US" altLang="zh-CN" sz="2400">
                <a:solidFill>
                  <a:srgbClr val="000099"/>
                </a:solidFill>
              </a:rPr>
              <a:t>		</a:t>
            </a:r>
            <a:r>
              <a:rPr lang="en-US" altLang="zh-CN" sz="2400">
                <a:solidFill>
                  <a:srgbClr val="FF0000"/>
                </a:solidFill>
              </a:rPr>
              <a:t>If</a:t>
            </a:r>
            <a:r>
              <a:rPr lang="en-US" altLang="zh-CN" sz="2400">
                <a:solidFill>
                  <a:srgbClr val="0000FF"/>
                </a:solidFill>
              </a:rPr>
              <a:t> </a:t>
            </a:r>
            <a:r>
              <a:rPr lang="en-US" altLang="zh-CN" sz="2400">
                <a:solidFill>
                  <a:srgbClr val="000099"/>
                </a:solidFill>
              </a:rPr>
              <a:t>record field 1 = 0 </a:t>
            </a:r>
            <a:r>
              <a:rPr lang="en-US" altLang="zh-CN" sz="2400">
                <a:solidFill>
                  <a:srgbClr val="FF0000"/>
                </a:solidFill>
              </a:rPr>
              <a:t>Then</a:t>
            </a:r>
            <a:endParaRPr lang="en-US" altLang="zh-CN" sz="2400">
              <a:solidFill>
                <a:srgbClr val="000099"/>
              </a:solidFill>
            </a:endParaRPr>
          </a:p>
          <a:p>
            <a:r>
              <a:rPr lang="en-US" altLang="zh-CN" sz="2400">
                <a:solidFill>
                  <a:schemeClr val="accent1"/>
                </a:solidFill>
              </a:rPr>
              <a:t>4.</a:t>
            </a:r>
            <a:r>
              <a:rPr lang="en-US" altLang="zh-CN" sz="2400">
                <a:solidFill>
                  <a:srgbClr val="000099"/>
                </a:solidFill>
              </a:rPr>
              <a:t>			store in buffer;</a:t>
            </a:r>
            <a:endParaRPr lang="en-US" altLang="zh-CN" sz="2400">
              <a:solidFill>
                <a:srgbClr val="000099"/>
              </a:solidFill>
            </a:endParaRPr>
          </a:p>
          <a:p>
            <a:r>
              <a:rPr lang="en-US" altLang="zh-CN" sz="2400">
                <a:solidFill>
                  <a:schemeClr val="accent1"/>
                </a:solidFill>
              </a:rPr>
              <a:t>5.</a:t>
            </a:r>
            <a:r>
              <a:rPr lang="en-US" altLang="zh-CN" sz="2400">
                <a:solidFill>
                  <a:srgbClr val="000099"/>
                </a:solidFill>
              </a:rPr>
              <a:t>			increment counter;</a:t>
            </a:r>
            <a:endParaRPr lang="en-US" altLang="zh-CN" sz="2400">
              <a:solidFill>
                <a:srgbClr val="000099"/>
              </a:solidFill>
            </a:endParaRPr>
          </a:p>
          <a:p>
            <a:r>
              <a:rPr lang="en-US" altLang="zh-CN" sz="2400">
                <a:solidFill>
                  <a:schemeClr val="accent1"/>
                </a:solidFill>
              </a:rPr>
              <a:t>6.</a:t>
            </a:r>
            <a:r>
              <a:rPr lang="en-US" altLang="zh-CN" sz="2400">
                <a:solidFill>
                  <a:srgbClr val="000099"/>
                </a:solidFill>
              </a:rPr>
              <a:t>		</a:t>
            </a:r>
            <a:r>
              <a:rPr lang="en-US" altLang="zh-CN" sz="2400">
                <a:solidFill>
                  <a:srgbClr val="FF0000"/>
                </a:solidFill>
              </a:rPr>
              <a:t>Else If</a:t>
            </a:r>
            <a:r>
              <a:rPr lang="en-US" altLang="zh-CN" sz="2400">
                <a:solidFill>
                  <a:srgbClr val="0000FF"/>
                </a:solidFill>
              </a:rPr>
              <a:t> </a:t>
            </a:r>
            <a:r>
              <a:rPr lang="en-US" altLang="zh-CN" sz="2400">
                <a:solidFill>
                  <a:srgbClr val="000099"/>
                </a:solidFill>
              </a:rPr>
              <a:t>record field 2 = 0 </a:t>
            </a:r>
            <a:r>
              <a:rPr lang="en-US" altLang="zh-CN" sz="2400">
                <a:solidFill>
                  <a:srgbClr val="FF0000"/>
                </a:solidFill>
              </a:rPr>
              <a:t>Then</a:t>
            </a:r>
            <a:endParaRPr lang="en-US" altLang="zh-CN" sz="2400">
              <a:solidFill>
                <a:srgbClr val="000099"/>
              </a:solidFill>
            </a:endParaRPr>
          </a:p>
          <a:p>
            <a:r>
              <a:rPr lang="en-US" altLang="zh-CN" sz="2400">
                <a:solidFill>
                  <a:schemeClr val="accent1"/>
                </a:solidFill>
              </a:rPr>
              <a:t>7.</a:t>
            </a:r>
            <a:r>
              <a:rPr lang="en-US" altLang="zh-CN" sz="2400">
                <a:solidFill>
                  <a:srgbClr val="000099"/>
                </a:solidFill>
              </a:rPr>
              <a:t>				reset counter;</a:t>
            </a:r>
            <a:endParaRPr lang="en-US" altLang="zh-CN" sz="2400">
              <a:solidFill>
                <a:srgbClr val="000099"/>
              </a:solidFill>
            </a:endParaRPr>
          </a:p>
          <a:p>
            <a:r>
              <a:rPr lang="en-US" altLang="zh-CN" sz="2400">
                <a:solidFill>
                  <a:schemeClr val="accent1"/>
                </a:solidFill>
              </a:rPr>
              <a:t>8.</a:t>
            </a:r>
            <a:r>
              <a:rPr lang="en-US" altLang="zh-CN" sz="2400">
                <a:solidFill>
                  <a:srgbClr val="000099"/>
                </a:solidFill>
              </a:rPr>
              <a:t>			</a:t>
            </a:r>
            <a:r>
              <a:rPr lang="en-US" altLang="zh-CN" sz="2400">
                <a:solidFill>
                  <a:srgbClr val="FF0000"/>
                </a:solidFill>
              </a:rPr>
              <a:t>Else</a:t>
            </a:r>
            <a:r>
              <a:rPr lang="en-US" altLang="zh-CN" sz="2400">
                <a:solidFill>
                  <a:srgbClr val="000099"/>
                </a:solidFill>
              </a:rPr>
              <a:t> store in file;</a:t>
            </a:r>
            <a:endParaRPr lang="en-US" altLang="zh-CN" sz="2400">
              <a:solidFill>
                <a:srgbClr val="000099"/>
              </a:solidFill>
            </a:endParaRPr>
          </a:p>
          <a:p>
            <a:r>
              <a:rPr lang="en-US" altLang="zh-CN" sz="2400">
                <a:solidFill>
                  <a:schemeClr val="accent1"/>
                </a:solidFill>
              </a:rPr>
              <a:t>9.</a:t>
            </a:r>
            <a:r>
              <a:rPr lang="en-US" altLang="zh-CN" sz="2400">
                <a:solidFill>
                  <a:srgbClr val="000099"/>
                </a:solidFill>
              </a:rPr>
              <a:t>			</a:t>
            </a:r>
            <a:r>
              <a:rPr lang="en-US" altLang="zh-CN" sz="2400">
                <a:solidFill>
                  <a:srgbClr val="FF0000"/>
                </a:solidFill>
              </a:rPr>
              <a:t>End If</a:t>
            </a:r>
            <a:endParaRPr lang="en-US" altLang="zh-CN" sz="2400">
              <a:solidFill>
                <a:srgbClr val="FF0000"/>
              </a:solidFill>
            </a:endParaRPr>
          </a:p>
          <a:p>
            <a:r>
              <a:rPr lang="en-US" altLang="zh-CN" sz="2400">
                <a:solidFill>
                  <a:schemeClr val="accent1"/>
                </a:solidFill>
              </a:rPr>
              <a:t>10.</a:t>
            </a:r>
            <a:r>
              <a:rPr lang="en-US" altLang="zh-CN" sz="2400">
                <a:solidFill>
                  <a:srgbClr val="000099"/>
                </a:solidFill>
              </a:rPr>
              <a:t>		</a:t>
            </a:r>
            <a:r>
              <a:rPr lang="en-US" altLang="zh-CN" sz="2400">
                <a:solidFill>
                  <a:srgbClr val="FF0000"/>
                </a:solidFill>
              </a:rPr>
              <a:t>End If</a:t>
            </a:r>
            <a:endParaRPr lang="en-US" altLang="zh-CN" sz="2400">
              <a:solidFill>
                <a:srgbClr val="FF0000"/>
              </a:solidFill>
            </a:endParaRPr>
          </a:p>
          <a:p>
            <a:r>
              <a:rPr lang="en-US" altLang="zh-CN" sz="2400">
                <a:solidFill>
                  <a:schemeClr val="accent1"/>
                </a:solidFill>
              </a:rPr>
              <a:t>11.</a:t>
            </a:r>
            <a:r>
              <a:rPr lang="en-US" altLang="zh-CN" sz="2400">
                <a:solidFill>
                  <a:srgbClr val="000099"/>
                </a:solidFill>
              </a:rPr>
              <a:t>	</a:t>
            </a:r>
            <a:r>
              <a:rPr lang="en-US" altLang="zh-CN" sz="2400">
                <a:solidFill>
                  <a:srgbClr val="FF0000"/>
                </a:solidFill>
              </a:rPr>
              <a:t>End Do</a:t>
            </a:r>
            <a:endParaRPr lang="en-US" altLang="zh-CN" sz="2400">
              <a:solidFill>
                <a:srgbClr val="FF0000"/>
              </a:solidFill>
            </a:endParaRPr>
          </a:p>
          <a:p>
            <a:r>
              <a:rPr lang="en-US" altLang="zh-CN" sz="2400">
                <a:solidFill>
                  <a:srgbClr val="FF0000"/>
                </a:solidFill>
              </a:rPr>
              <a:t>End</a:t>
            </a:r>
            <a:endParaRPr lang="en-US" altLang="zh-CN" sz="2400">
              <a:solidFill>
                <a:srgbClr val="FF0000"/>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650" y="512763"/>
            <a:ext cx="6019800" cy="533400"/>
          </a:xfrm>
          <a:noFill/>
        </p:spPr>
        <p:txBody>
          <a:bodyPr lIns="0" tIns="0" rIns="0" bIns="0">
            <a:normAutofit fontScale="90000"/>
          </a:bodyPr>
          <a:lstStyle/>
          <a:p>
            <a:pPr eaLnBrk="1" hangingPunct="1"/>
            <a:r>
              <a:rPr lang="zh-CN" altLang="en-US" sz="4600" b="1" dirty="0" smtClean="0">
                <a:solidFill>
                  <a:schemeClr val="hlink"/>
                </a:solidFill>
              </a:rPr>
              <a:t>示例</a:t>
            </a:r>
            <a:r>
              <a:rPr lang="en-US" altLang="zh-CN" sz="4600" b="1" dirty="0" smtClean="0">
                <a:solidFill>
                  <a:schemeClr val="hlink"/>
                </a:solidFill>
              </a:rPr>
              <a:t> – </a:t>
            </a:r>
            <a:r>
              <a:rPr lang="zh-CN" altLang="en-US" sz="4600" b="1" dirty="0" smtClean="0">
                <a:solidFill>
                  <a:schemeClr val="hlink"/>
                </a:solidFill>
              </a:rPr>
              <a:t>流程图</a:t>
            </a:r>
            <a:endParaRPr lang="en-US" altLang="zh-CN" sz="4600" b="1" dirty="0" smtClean="0">
              <a:solidFill>
                <a:schemeClr val="hlink"/>
              </a:solidFill>
            </a:endParaRPr>
          </a:p>
        </p:txBody>
      </p:sp>
      <p:cxnSp>
        <p:nvCxnSpPr>
          <p:cNvPr id="39939" name="AutoShape 3"/>
          <p:cNvCxnSpPr>
            <a:cxnSpLocks noChangeShapeType="1"/>
            <a:stCxn id="39940" idx="4"/>
            <a:endCxn id="39942" idx="3"/>
          </p:cNvCxnSpPr>
          <p:nvPr/>
        </p:nvCxnSpPr>
        <p:spPr bwMode="auto">
          <a:xfrm rot="5400000" flipH="1" flipV="1">
            <a:off x="3275013" y="3630613"/>
            <a:ext cx="2773362" cy="150812"/>
          </a:xfrm>
          <a:prstGeom prst="bentConnector4">
            <a:avLst>
              <a:gd name="adj1" fmla="val -8241"/>
              <a:gd name="adj2" fmla="val 1622102"/>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39940" name="Oval 4"/>
          <p:cNvSpPr>
            <a:spLocks noChangeArrowheads="1"/>
          </p:cNvSpPr>
          <p:nvPr/>
        </p:nvSpPr>
        <p:spPr bwMode="auto">
          <a:xfrm>
            <a:off x="4540250" y="5000625"/>
            <a:ext cx="92075" cy="92075"/>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1" name="Oval 5"/>
          <p:cNvSpPr>
            <a:spLocks noChangeArrowheads="1"/>
          </p:cNvSpPr>
          <p:nvPr/>
        </p:nvSpPr>
        <p:spPr bwMode="auto">
          <a:xfrm>
            <a:off x="4500563" y="1627188"/>
            <a:ext cx="180975" cy="180975"/>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2" name="AutoShape 6"/>
          <p:cNvSpPr>
            <a:spLocks noChangeArrowheads="1"/>
          </p:cNvSpPr>
          <p:nvPr/>
        </p:nvSpPr>
        <p:spPr bwMode="auto">
          <a:xfrm>
            <a:off x="4445000" y="2182813"/>
            <a:ext cx="292100" cy="271462"/>
          </a:xfrm>
          <a:prstGeom prst="diamond">
            <a:avLst/>
          </a:prstGeom>
          <a:solidFill>
            <a:schemeClr val="bg1"/>
          </a:solidFill>
          <a:ln w="12700">
            <a:solidFill>
              <a:schemeClr val="tx1"/>
            </a:solidFill>
            <a:miter lim="800000"/>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1</a:t>
            </a:r>
            <a:endParaRPr lang="zh-CN" altLang="en-US" sz="1600" b="1">
              <a:solidFill>
                <a:srgbClr val="CF0E30"/>
              </a:solidFill>
              <a:latin typeface="Times" panose="02020603050405020304" pitchFamily="18" charset="0"/>
            </a:endParaRPr>
          </a:p>
        </p:txBody>
      </p:sp>
      <p:sp>
        <p:nvSpPr>
          <p:cNvPr id="39943" name="Rectangle 7"/>
          <p:cNvSpPr>
            <a:spLocks noChangeArrowheads="1"/>
          </p:cNvSpPr>
          <p:nvPr/>
        </p:nvSpPr>
        <p:spPr bwMode="auto">
          <a:xfrm>
            <a:off x="3152775" y="446881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CF0E30"/>
                </a:solidFill>
                <a:latin typeface="Times" panose="02020603050405020304" pitchFamily="18" charset="0"/>
              </a:rPr>
              <a:t>9</a:t>
            </a:r>
            <a:endParaRPr lang="zh-CN" altLang="en-US" sz="1600" b="1">
              <a:solidFill>
                <a:srgbClr val="CF0E30"/>
              </a:solidFill>
              <a:latin typeface="Times" panose="02020603050405020304" pitchFamily="18" charset="0"/>
            </a:endParaRPr>
          </a:p>
        </p:txBody>
      </p:sp>
      <p:sp>
        <p:nvSpPr>
          <p:cNvPr id="39944" name="Rectangle 8"/>
          <p:cNvSpPr>
            <a:spLocks noChangeArrowheads="1"/>
          </p:cNvSpPr>
          <p:nvPr/>
        </p:nvSpPr>
        <p:spPr bwMode="auto">
          <a:xfrm>
            <a:off x="4378325" y="4708525"/>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CF0E30"/>
                </a:solidFill>
                <a:latin typeface="Times" panose="02020603050405020304" pitchFamily="18" charset="0"/>
              </a:rPr>
              <a:t>10</a:t>
            </a:r>
            <a:endParaRPr lang="zh-CN" altLang="en-US" sz="1600" b="1">
              <a:solidFill>
                <a:srgbClr val="CF0E30"/>
              </a:solidFill>
              <a:latin typeface="Times" panose="02020603050405020304" pitchFamily="18" charset="0"/>
            </a:endParaRPr>
          </a:p>
        </p:txBody>
      </p:sp>
      <p:sp>
        <p:nvSpPr>
          <p:cNvPr id="39945" name="Rectangle 9"/>
          <p:cNvSpPr>
            <a:spLocks noChangeArrowheads="1"/>
          </p:cNvSpPr>
          <p:nvPr/>
        </p:nvSpPr>
        <p:spPr bwMode="auto">
          <a:xfrm>
            <a:off x="1527175" y="4813300"/>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CF0E30"/>
                </a:solidFill>
                <a:latin typeface="Times" panose="02020603050405020304" pitchFamily="18" charset="0"/>
              </a:rPr>
              <a:t>11</a:t>
            </a:r>
            <a:endParaRPr lang="zh-CN" altLang="en-US" sz="1600" b="1">
              <a:solidFill>
                <a:srgbClr val="CF0E30"/>
              </a:solidFill>
              <a:latin typeface="Times" panose="02020603050405020304" pitchFamily="18" charset="0"/>
            </a:endParaRPr>
          </a:p>
        </p:txBody>
      </p:sp>
      <p:sp>
        <p:nvSpPr>
          <p:cNvPr id="39946" name="AutoShape 10"/>
          <p:cNvSpPr>
            <a:spLocks noChangeArrowheads="1"/>
          </p:cNvSpPr>
          <p:nvPr/>
        </p:nvSpPr>
        <p:spPr bwMode="auto">
          <a:xfrm>
            <a:off x="4337050" y="2778125"/>
            <a:ext cx="508000" cy="25400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2</a:t>
            </a:r>
            <a:endParaRPr lang="zh-CN" altLang="en-US" sz="1600" b="1">
              <a:solidFill>
                <a:srgbClr val="CF0E30"/>
              </a:solidFill>
              <a:latin typeface="Times" panose="02020603050405020304" pitchFamily="18" charset="0"/>
            </a:endParaRPr>
          </a:p>
        </p:txBody>
      </p:sp>
      <p:sp>
        <p:nvSpPr>
          <p:cNvPr id="39947" name="AutoShape 11"/>
          <p:cNvSpPr>
            <a:spLocks noChangeArrowheads="1"/>
          </p:cNvSpPr>
          <p:nvPr/>
        </p:nvSpPr>
        <p:spPr bwMode="auto">
          <a:xfrm>
            <a:off x="5821363" y="3817938"/>
            <a:ext cx="508000" cy="254000"/>
          </a:xfrm>
          <a:prstGeom prst="roundRect">
            <a:avLst>
              <a:gd name="adj" fmla="val 34375"/>
            </a:avLst>
          </a:prstGeom>
          <a:solidFill>
            <a:schemeClr val="bg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4</a:t>
            </a:r>
            <a:endParaRPr lang="zh-CN" altLang="en-US" sz="1600" b="1">
              <a:solidFill>
                <a:srgbClr val="CF0E30"/>
              </a:solidFill>
              <a:latin typeface="Times" panose="02020603050405020304" pitchFamily="18" charset="0"/>
            </a:endParaRPr>
          </a:p>
        </p:txBody>
      </p:sp>
      <p:sp>
        <p:nvSpPr>
          <p:cNvPr id="39948" name="AutoShape 12"/>
          <p:cNvSpPr>
            <a:spLocks noChangeArrowheads="1"/>
          </p:cNvSpPr>
          <p:nvPr/>
        </p:nvSpPr>
        <p:spPr bwMode="auto">
          <a:xfrm>
            <a:off x="5821363" y="4443413"/>
            <a:ext cx="508000" cy="25400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5</a:t>
            </a:r>
            <a:endParaRPr lang="zh-CN" altLang="en-US" sz="1600" b="1">
              <a:solidFill>
                <a:srgbClr val="CF0E30"/>
              </a:solidFill>
              <a:latin typeface="Times" panose="02020603050405020304" pitchFamily="18" charset="0"/>
            </a:endParaRPr>
          </a:p>
        </p:txBody>
      </p:sp>
      <p:sp>
        <p:nvSpPr>
          <p:cNvPr id="39949" name="AutoShape 13"/>
          <p:cNvSpPr>
            <a:spLocks noChangeArrowheads="1"/>
          </p:cNvSpPr>
          <p:nvPr/>
        </p:nvSpPr>
        <p:spPr bwMode="auto">
          <a:xfrm>
            <a:off x="3521075" y="4275138"/>
            <a:ext cx="508000" cy="25400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7</a:t>
            </a:r>
            <a:endParaRPr lang="zh-CN" altLang="en-US" sz="1600" b="1">
              <a:solidFill>
                <a:srgbClr val="CF0E30"/>
              </a:solidFill>
              <a:latin typeface="Times" panose="02020603050405020304" pitchFamily="18" charset="0"/>
            </a:endParaRPr>
          </a:p>
        </p:txBody>
      </p:sp>
      <p:sp>
        <p:nvSpPr>
          <p:cNvPr id="39950" name="AutoShape 14"/>
          <p:cNvSpPr>
            <a:spLocks noChangeArrowheads="1"/>
          </p:cNvSpPr>
          <p:nvPr/>
        </p:nvSpPr>
        <p:spPr bwMode="auto">
          <a:xfrm>
            <a:off x="2498725" y="4291013"/>
            <a:ext cx="508000" cy="25400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8</a:t>
            </a:r>
            <a:endParaRPr lang="zh-CN" altLang="en-US" sz="1600" b="1">
              <a:solidFill>
                <a:srgbClr val="CF0E30"/>
              </a:solidFill>
              <a:latin typeface="Times" panose="02020603050405020304" pitchFamily="18" charset="0"/>
            </a:endParaRPr>
          </a:p>
        </p:txBody>
      </p:sp>
      <p:grpSp>
        <p:nvGrpSpPr>
          <p:cNvPr id="39951" name="Group 15"/>
          <p:cNvGrpSpPr/>
          <p:nvPr/>
        </p:nvGrpSpPr>
        <p:grpSpPr bwMode="auto">
          <a:xfrm>
            <a:off x="1371600" y="4876800"/>
            <a:ext cx="180975" cy="180975"/>
            <a:chOff x="875" y="3069"/>
            <a:chExt cx="114" cy="114"/>
          </a:xfrm>
        </p:grpSpPr>
        <p:sp>
          <p:nvSpPr>
            <p:cNvPr id="39968" name="Oval 16"/>
            <p:cNvSpPr>
              <a:spLocks noChangeArrowheads="1"/>
            </p:cNvSpPr>
            <p:nvPr/>
          </p:nvSpPr>
          <p:spPr bwMode="auto">
            <a:xfrm>
              <a:off x="875" y="3069"/>
              <a:ext cx="114" cy="114"/>
            </a:xfrm>
            <a:prstGeom prst="ellipse">
              <a:avLst/>
            </a:prstGeom>
            <a:solidFill>
              <a:schemeClr val="bg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69" name="Oval 17"/>
            <p:cNvSpPr>
              <a:spLocks noChangeArrowheads="1"/>
            </p:cNvSpPr>
            <p:nvPr/>
          </p:nvSpPr>
          <p:spPr bwMode="auto">
            <a:xfrm>
              <a:off x="908" y="3102"/>
              <a:ext cx="48" cy="48"/>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9952" name="AutoShape 18"/>
          <p:cNvSpPr>
            <a:spLocks noChangeArrowheads="1"/>
          </p:cNvSpPr>
          <p:nvPr/>
        </p:nvSpPr>
        <p:spPr bwMode="auto">
          <a:xfrm>
            <a:off x="4445000" y="3352800"/>
            <a:ext cx="292100" cy="271463"/>
          </a:xfrm>
          <a:prstGeom prst="diamond">
            <a:avLst/>
          </a:prstGeom>
          <a:solidFill>
            <a:schemeClr val="bg1"/>
          </a:solidFill>
          <a:ln w="12700">
            <a:solidFill>
              <a:schemeClr val="tx1"/>
            </a:solidFill>
            <a:miter lim="800000"/>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3</a:t>
            </a:r>
            <a:endParaRPr lang="zh-CN" altLang="en-US" sz="1600" b="1">
              <a:solidFill>
                <a:srgbClr val="CF0E30"/>
              </a:solidFill>
              <a:latin typeface="Times" panose="02020603050405020304" pitchFamily="18" charset="0"/>
            </a:endParaRPr>
          </a:p>
        </p:txBody>
      </p:sp>
      <p:cxnSp>
        <p:nvCxnSpPr>
          <p:cNvPr id="39953" name="AutoShape 19"/>
          <p:cNvCxnSpPr>
            <a:cxnSpLocks noChangeShapeType="1"/>
            <a:stCxn id="39942" idx="0"/>
            <a:endCxn id="39941" idx="4"/>
          </p:cNvCxnSpPr>
          <p:nvPr/>
        </p:nvCxnSpPr>
        <p:spPr bwMode="auto">
          <a:xfrm flipV="1">
            <a:off x="4591050" y="1808163"/>
            <a:ext cx="0" cy="374650"/>
          </a:xfrm>
          <a:prstGeom prst="straightConnector1">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cxnSp>
      <p:cxnSp>
        <p:nvCxnSpPr>
          <p:cNvPr id="39954" name="AutoShape 20"/>
          <p:cNvCxnSpPr>
            <a:cxnSpLocks noChangeShapeType="1"/>
            <a:stCxn id="39942" idx="2"/>
            <a:endCxn id="39946" idx="0"/>
          </p:cNvCxnSpPr>
          <p:nvPr/>
        </p:nvCxnSpPr>
        <p:spPr bwMode="auto">
          <a:xfrm>
            <a:off x="4591050" y="2454275"/>
            <a:ext cx="0" cy="32385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39955" name="AutoShape 21"/>
          <p:cNvCxnSpPr>
            <a:cxnSpLocks noChangeShapeType="1"/>
            <a:stCxn id="39946" idx="2"/>
            <a:endCxn id="39952" idx="0"/>
          </p:cNvCxnSpPr>
          <p:nvPr/>
        </p:nvCxnSpPr>
        <p:spPr bwMode="auto">
          <a:xfrm>
            <a:off x="4591050" y="3032125"/>
            <a:ext cx="0" cy="320675"/>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39956" name="AutoShape 22"/>
          <p:cNvSpPr>
            <a:spLocks noChangeArrowheads="1"/>
          </p:cNvSpPr>
          <p:nvPr/>
        </p:nvSpPr>
        <p:spPr bwMode="auto">
          <a:xfrm>
            <a:off x="3136900" y="3816350"/>
            <a:ext cx="292100" cy="271463"/>
          </a:xfrm>
          <a:prstGeom prst="diamond">
            <a:avLst/>
          </a:prstGeom>
          <a:solidFill>
            <a:schemeClr val="bg1"/>
          </a:solidFill>
          <a:ln w="12700">
            <a:solidFill>
              <a:schemeClr val="tx1"/>
            </a:solidFill>
            <a:miter lim="800000"/>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6</a:t>
            </a:r>
            <a:endParaRPr lang="zh-CN" altLang="en-US" sz="1600" b="1">
              <a:solidFill>
                <a:srgbClr val="CF0E30"/>
              </a:solidFill>
              <a:latin typeface="Times" panose="02020603050405020304" pitchFamily="18" charset="0"/>
            </a:endParaRPr>
          </a:p>
        </p:txBody>
      </p:sp>
      <p:cxnSp>
        <p:nvCxnSpPr>
          <p:cNvPr id="39957" name="AutoShape 23"/>
          <p:cNvCxnSpPr>
            <a:cxnSpLocks noChangeShapeType="1"/>
          </p:cNvCxnSpPr>
          <p:nvPr/>
        </p:nvCxnSpPr>
        <p:spPr bwMode="auto">
          <a:xfrm rot="-5400000">
            <a:off x="3694112" y="3087688"/>
            <a:ext cx="327025" cy="1162050"/>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39958" name="AutoShape 24"/>
          <p:cNvCxnSpPr>
            <a:cxnSpLocks noChangeShapeType="1"/>
            <a:stCxn id="39952" idx="3"/>
            <a:endCxn id="39947" idx="0"/>
          </p:cNvCxnSpPr>
          <p:nvPr/>
        </p:nvCxnSpPr>
        <p:spPr bwMode="auto">
          <a:xfrm>
            <a:off x="4737100" y="3489325"/>
            <a:ext cx="1338263" cy="328613"/>
          </a:xfrm>
          <a:prstGeom prst="bentConnector2">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9959" name="AutoShape 25"/>
          <p:cNvCxnSpPr>
            <a:cxnSpLocks noChangeShapeType="1"/>
            <a:stCxn id="39947" idx="2"/>
            <a:endCxn id="39948" idx="0"/>
          </p:cNvCxnSpPr>
          <p:nvPr/>
        </p:nvCxnSpPr>
        <p:spPr bwMode="auto">
          <a:xfrm>
            <a:off x="6075363" y="4071938"/>
            <a:ext cx="0" cy="371475"/>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39960" name="AutoShape 26"/>
          <p:cNvCxnSpPr>
            <a:cxnSpLocks noChangeShapeType="1"/>
            <a:stCxn id="39956" idx="3"/>
            <a:endCxn id="39949" idx="0"/>
          </p:cNvCxnSpPr>
          <p:nvPr/>
        </p:nvCxnSpPr>
        <p:spPr bwMode="auto">
          <a:xfrm>
            <a:off x="3429000" y="3952875"/>
            <a:ext cx="346075" cy="322263"/>
          </a:xfrm>
          <a:prstGeom prst="bentConnector2">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9961" name="AutoShape 27"/>
          <p:cNvCxnSpPr>
            <a:cxnSpLocks noChangeShapeType="1"/>
            <a:stCxn id="39956" idx="1"/>
            <a:endCxn id="39950" idx="0"/>
          </p:cNvCxnSpPr>
          <p:nvPr/>
        </p:nvCxnSpPr>
        <p:spPr bwMode="auto">
          <a:xfrm rot="10800000" flipV="1">
            <a:off x="2752725" y="3952875"/>
            <a:ext cx="384175" cy="338138"/>
          </a:xfrm>
          <a:prstGeom prst="bentConnector2">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39962" name="Oval 28"/>
          <p:cNvSpPr>
            <a:spLocks noChangeArrowheads="1"/>
          </p:cNvSpPr>
          <p:nvPr/>
        </p:nvSpPr>
        <p:spPr bwMode="auto">
          <a:xfrm>
            <a:off x="3238500" y="4768850"/>
            <a:ext cx="92075" cy="92075"/>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39963" name="AutoShape 29"/>
          <p:cNvCxnSpPr>
            <a:cxnSpLocks noChangeShapeType="1"/>
            <a:stCxn id="39962" idx="2"/>
            <a:endCxn id="39950" idx="2"/>
          </p:cNvCxnSpPr>
          <p:nvPr/>
        </p:nvCxnSpPr>
        <p:spPr bwMode="auto">
          <a:xfrm rot="10800000">
            <a:off x="2752725" y="4545013"/>
            <a:ext cx="485775" cy="269875"/>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39964" name="AutoShape 30"/>
          <p:cNvCxnSpPr>
            <a:cxnSpLocks noChangeShapeType="1"/>
            <a:stCxn id="39962" idx="6"/>
            <a:endCxn id="39949" idx="2"/>
          </p:cNvCxnSpPr>
          <p:nvPr/>
        </p:nvCxnSpPr>
        <p:spPr bwMode="auto">
          <a:xfrm flipV="1">
            <a:off x="3330575" y="4529138"/>
            <a:ext cx="444500" cy="285750"/>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39965" name="AutoShape 31"/>
          <p:cNvCxnSpPr>
            <a:cxnSpLocks noChangeShapeType="1"/>
            <a:stCxn id="39940" idx="2"/>
            <a:endCxn id="39962" idx="4"/>
          </p:cNvCxnSpPr>
          <p:nvPr/>
        </p:nvCxnSpPr>
        <p:spPr bwMode="auto">
          <a:xfrm rot="10800000">
            <a:off x="3284538" y="4860925"/>
            <a:ext cx="1255712" cy="185738"/>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39966" name="AutoShape 32"/>
          <p:cNvCxnSpPr>
            <a:cxnSpLocks noChangeShapeType="1"/>
            <a:stCxn id="39940" idx="6"/>
            <a:endCxn id="39948" idx="2"/>
          </p:cNvCxnSpPr>
          <p:nvPr/>
        </p:nvCxnSpPr>
        <p:spPr bwMode="auto">
          <a:xfrm flipV="1">
            <a:off x="4632325" y="4697413"/>
            <a:ext cx="1443038" cy="349250"/>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39967" name="AutoShape 33"/>
          <p:cNvCxnSpPr>
            <a:cxnSpLocks noChangeShapeType="1"/>
            <a:stCxn id="39968" idx="0"/>
            <a:endCxn id="39942" idx="1"/>
          </p:cNvCxnSpPr>
          <p:nvPr/>
        </p:nvCxnSpPr>
        <p:spPr bwMode="auto">
          <a:xfrm rot="-5400000">
            <a:off x="1674813" y="2106613"/>
            <a:ext cx="2557462" cy="2982912"/>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55650" y="260350"/>
            <a:ext cx="5889625" cy="1143000"/>
          </a:xfrm>
          <a:noFill/>
        </p:spPr>
        <p:txBody>
          <a:bodyPr lIns="90487" tIns="44450" rIns="90487" bIns="44450">
            <a:normAutofit/>
          </a:bodyPr>
          <a:lstStyle/>
          <a:p>
            <a:pPr eaLnBrk="1" hangingPunct="1">
              <a:tabLst>
                <a:tab pos="7540625" algn="r"/>
              </a:tabLst>
            </a:pPr>
            <a:r>
              <a:rPr lang="zh-CN" altLang="en-US" sz="3600" dirty="0" smtClean="0">
                <a:solidFill>
                  <a:schemeClr val="hlink"/>
                </a:solidFill>
              </a:rPr>
              <a:t>控制流图</a:t>
            </a:r>
            <a:endParaRPr lang="en-US" altLang="zh-CN" sz="3600" b="1" dirty="0" smtClean="0">
              <a:solidFill>
                <a:schemeClr val="hlink"/>
              </a:solidFill>
            </a:endParaRPr>
          </a:p>
        </p:txBody>
      </p:sp>
      <p:sp>
        <p:nvSpPr>
          <p:cNvPr id="40963" name="Oval 3"/>
          <p:cNvSpPr>
            <a:spLocks noChangeArrowheads="1"/>
          </p:cNvSpPr>
          <p:nvPr/>
        </p:nvSpPr>
        <p:spPr bwMode="auto">
          <a:xfrm>
            <a:off x="4997450" y="1522413"/>
            <a:ext cx="360363" cy="360362"/>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1</a:t>
            </a:r>
            <a:endParaRPr lang="zh-CN" altLang="en-US" sz="1600" b="1">
              <a:latin typeface="Times" panose="02020603050405020304" pitchFamily="18" charset="0"/>
            </a:endParaRPr>
          </a:p>
        </p:txBody>
      </p:sp>
      <p:sp>
        <p:nvSpPr>
          <p:cNvPr id="40964" name="Oval 4"/>
          <p:cNvSpPr>
            <a:spLocks noChangeArrowheads="1"/>
          </p:cNvSpPr>
          <p:nvPr/>
        </p:nvSpPr>
        <p:spPr bwMode="auto">
          <a:xfrm>
            <a:off x="4997450" y="2451100"/>
            <a:ext cx="360363" cy="360363"/>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2,3</a:t>
            </a:r>
            <a:endParaRPr lang="zh-CN" altLang="en-US" sz="1600" b="1">
              <a:latin typeface="Times" panose="02020603050405020304" pitchFamily="18" charset="0"/>
            </a:endParaRPr>
          </a:p>
        </p:txBody>
      </p:sp>
      <p:grpSp>
        <p:nvGrpSpPr>
          <p:cNvPr id="40965" name="Group 5"/>
          <p:cNvGrpSpPr/>
          <p:nvPr/>
        </p:nvGrpSpPr>
        <p:grpSpPr bwMode="auto">
          <a:xfrm>
            <a:off x="1711325" y="3094038"/>
            <a:ext cx="2092325" cy="1825625"/>
            <a:chOff x="704" y="1949"/>
            <a:chExt cx="1318" cy="1150"/>
          </a:xfrm>
        </p:grpSpPr>
        <p:grpSp>
          <p:nvGrpSpPr>
            <p:cNvPr id="40980" name="Group 6"/>
            <p:cNvGrpSpPr/>
            <p:nvPr/>
          </p:nvGrpSpPr>
          <p:grpSpPr bwMode="auto">
            <a:xfrm>
              <a:off x="704" y="2411"/>
              <a:ext cx="1318" cy="227"/>
              <a:chOff x="704" y="2411"/>
              <a:chExt cx="1318" cy="227"/>
            </a:xfrm>
          </p:grpSpPr>
          <p:sp>
            <p:nvSpPr>
              <p:cNvPr id="40984" name="Oval 7"/>
              <p:cNvSpPr>
                <a:spLocks noChangeArrowheads="1"/>
              </p:cNvSpPr>
              <p:nvPr/>
            </p:nvSpPr>
            <p:spPr bwMode="auto">
              <a:xfrm>
                <a:off x="704" y="2411"/>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8</a:t>
                </a:r>
                <a:endParaRPr lang="zh-CN" altLang="en-US" sz="1600" b="1">
                  <a:latin typeface="Times" panose="02020603050405020304" pitchFamily="18" charset="0"/>
                </a:endParaRPr>
              </a:p>
            </p:txBody>
          </p:sp>
          <p:sp>
            <p:nvSpPr>
              <p:cNvPr id="40985" name="Oval 8"/>
              <p:cNvSpPr>
                <a:spLocks noChangeArrowheads="1"/>
              </p:cNvSpPr>
              <p:nvPr/>
            </p:nvSpPr>
            <p:spPr bwMode="auto">
              <a:xfrm>
                <a:off x="1795" y="2411"/>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7</a:t>
                </a:r>
                <a:endParaRPr lang="zh-CN" altLang="en-US" sz="1600" b="1">
                  <a:latin typeface="Times" panose="02020603050405020304" pitchFamily="18" charset="0"/>
                </a:endParaRPr>
              </a:p>
            </p:txBody>
          </p:sp>
        </p:grpSp>
        <p:grpSp>
          <p:nvGrpSpPr>
            <p:cNvPr id="40981" name="Group 9"/>
            <p:cNvGrpSpPr/>
            <p:nvPr/>
          </p:nvGrpSpPr>
          <p:grpSpPr bwMode="auto">
            <a:xfrm>
              <a:off x="1250" y="1949"/>
              <a:ext cx="227" cy="1150"/>
              <a:chOff x="1250" y="1949"/>
              <a:chExt cx="227" cy="1150"/>
            </a:xfrm>
          </p:grpSpPr>
          <p:sp>
            <p:nvSpPr>
              <p:cNvPr id="40982" name="Oval 10"/>
              <p:cNvSpPr>
                <a:spLocks noChangeArrowheads="1"/>
              </p:cNvSpPr>
              <p:nvPr/>
            </p:nvSpPr>
            <p:spPr bwMode="auto">
              <a:xfrm>
                <a:off x="1250" y="1949"/>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6</a:t>
                </a:r>
                <a:endParaRPr lang="zh-CN" altLang="en-US" sz="1600" b="1">
                  <a:latin typeface="Times" panose="02020603050405020304" pitchFamily="18" charset="0"/>
                </a:endParaRPr>
              </a:p>
            </p:txBody>
          </p:sp>
          <p:sp>
            <p:nvSpPr>
              <p:cNvPr id="40983" name="Oval 11"/>
              <p:cNvSpPr>
                <a:spLocks noChangeArrowheads="1"/>
              </p:cNvSpPr>
              <p:nvPr/>
            </p:nvSpPr>
            <p:spPr bwMode="auto">
              <a:xfrm>
                <a:off x="1250" y="2872"/>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9</a:t>
                </a:r>
                <a:endParaRPr lang="zh-CN" altLang="en-US" sz="1600" b="1">
                  <a:latin typeface="Times" panose="02020603050405020304" pitchFamily="18" charset="0"/>
                </a:endParaRPr>
              </a:p>
            </p:txBody>
          </p:sp>
        </p:grpSp>
      </p:grpSp>
      <p:sp>
        <p:nvSpPr>
          <p:cNvPr id="40966" name="Oval 12"/>
          <p:cNvSpPr>
            <a:spLocks noChangeArrowheads="1"/>
          </p:cNvSpPr>
          <p:nvPr/>
        </p:nvSpPr>
        <p:spPr bwMode="auto">
          <a:xfrm>
            <a:off x="7072313" y="3094038"/>
            <a:ext cx="360362" cy="360362"/>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4,5</a:t>
            </a:r>
            <a:endParaRPr lang="zh-CN" altLang="en-US" sz="1600" b="1">
              <a:latin typeface="Times" panose="02020603050405020304" pitchFamily="18" charset="0"/>
            </a:endParaRPr>
          </a:p>
        </p:txBody>
      </p:sp>
      <p:sp>
        <p:nvSpPr>
          <p:cNvPr id="40967" name="Oval 13"/>
          <p:cNvSpPr>
            <a:spLocks noChangeArrowheads="1"/>
          </p:cNvSpPr>
          <p:nvPr/>
        </p:nvSpPr>
        <p:spPr bwMode="auto">
          <a:xfrm>
            <a:off x="4997450" y="4783138"/>
            <a:ext cx="360363" cy="360362"/>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10</a:t>
            </a:r>
            <a:endParaRPr lang="zh-CN" altLang="en-US" sz="1600" b="1">
              <a:latin typeface="Times" panose="02020603050405020304" pitchFamily="18" charset="0"/>
            </a:endParaRPr>
          </a:p>
        </p:txBody>
      </p:sp>
      <p:sp>
        <p:nvSpPr>
          <p:cNvPr id="40968" name="Oval 14"/>
          <p:cNvSpPr>
            <a:spLocks noChangeArrowheads="1"/>
          </p:cNvSpPr>
          <p:nvPr/>
        </p:nvSpPr>
        <p:spPr bwMode="auto">
          <a:xfrm>
            <a:off x="4997450" y="5694363"/>
            <a:ext cx="360363" cy="360362"/>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11</a:t>
            </a:r>
            <a:endParaRPr lang="zh-CN" altLang="en-US" sz="1600" b="1">
              <a:latin typeface="Times" panose="02020603050405020304" pitchFamily="18" charset="0"/>
            </a:endParaRPr>
          </a:p>
        </p:txBody>
      </p:sp>
      <p:cxnSp>
        <p:nvCxnSpPr>
          <p:cNvPr id="40969" name="AutoShape 15"/>
          <p:cNvCxnSpPr>
            <a:cxnSpLocks noChangeShapeType="1"/>
            <a:stCxn id="40967" idx="6"/>
            <a:endCxn id="40963" idx="6"/>
          </p:cNvCxnSpPr>
          <p:nvPr/>
        </p:nvCxnSpPr>
        <p:spPr bwMode="auto">
          <a:xfrm flipV="1">
            <a:off x="5357813" y="1703388"/>
            <a:ext cx="1587" cy="3260725"/>
          </a:xfrm>
          <a:prstGeom prst="curvedConnector3">
            <a:avLst>
              <a:gd name="adj1" fmla="val 192400065"/>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0" name="AutoShape 16"/>
          <p:cNvCxnSpPr>
            <a:cxnSpLocks noChangeShapeType="1"/>
            <a:stCxn id="40963" idx="2"/>
            <a:endCxn id="40968" idx="2"/>
          </p:cNvCxnSpPr>
          <p:nvPr/>
        </p:nvCxnSpPr>
        <p:spPr bwMode="auto">
          <a:xfrm rot="10800000" flipH="1" flipV="1">
            <a:off x="4997450" y="1703388"/>
            <a:ext cx="1588" cy="4171950"/>
          </a:xfrm>
          <a:prstGeom prst="curvedConnector3">
            <a:avLst>
              <a:gd name="adj1" fmla="val -253300032"/>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1" name="AutoShape 17"/>
          <p:cNvCxnSpPr>
            <a:cxnSpLocks noChangeShapeType="1"/>
            <a:stCxn id="40964" idx="6"/>
            <a:endCxn id="40966" idx="1"/>
          </p:cNvCxnSpPr>
          <p:nvPr/>
        </p:nvCxnSpPr>
        <p:spPr bwMode="auto">
          <a:xfrm>
            <a:off x="5357813" y="2632075"/>
            <a:ext cx="1766887" cy="51435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2" name="AutoShape 18"/>
          <p:cNvCxnSpPr>
            <a:cxnSpLocks noChangeShapeType="1"/>
            <a:stCxn id="40963" idx="4"/>
            <a:endCxn id="40964" idx="0"/>
          </p:cNvCxnSpPr>
          <p:nvPr/>
        </p:nvCxnSpPr>
        <p:spPr bwMode="auto">
          <a:xfrm>
            <a:off x="5178425" y="1882775"/>
            <a:ext cx="0" cy="568325"/>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3" name="AutoShape 19"/>
          <p:cNvCxnSpPr>
            <a:cxnSpLocks noChangeShapeType="1"/>
            <a:stCxn id="40964" idx="2"/>
            <a:endCxn id="40982" idx="7"/>
          </p:cNvCxnSpPr>
          <p:nvPr/>
        </p:nvCxnSpPr>
        <p:spPr bwMode="auto">
          <a:xfrm flipH="1">
            <a:off x="2886075" y="2632075"/>
            <a:ext cx="2111375" cy="51435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4" name="AutoShape 20"/>
          <p:cNvCxnSpPr>
            <a:cxnSpLocks noChangeShapeType="1"/>
            <a:stCxn id="40982" idx="5"/>
            <a:endCxn id="40985" idx="1"/>
          </p:cNvCxnSpPr>
          <p:nvPr/>
        </p:nvCxnSpPr>
        <p:spPr bwMode="auto">
          <a:xfrm>
            <a:off x="2886075" y="3402013"/>
            <a:ext cx="609600" cy="47783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5" name="AutoShape 21"/>
          <p:cNvCxnSpPr>
            <a:cxnSpLocks noChangeShapeType="1"/>
            <a:stCxn id="40982" idx="3"/>
            <a:endCxn id="40984" idx="7"/>
          </p:cNvCxnSpPr>
          <p:nvPr/>
        </p:nvCxnSpPr>
        <p:spPr bwMode="auto">
          <a:xfrm flipH="1">
            <a:off x="2019300" y="3402013"/>
            <a:ext cx="611188" cy="47783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6" name="AutoShape 22"/>
          <p:cNvCxnSpPr>
            <a:cxnSpLocks noChangeShapeType="1"/>
            <a:stCxn id="40984" idx="5"/>
            <a:endCxn id="40983" idx="1"/>
          </p:cNvCxnSpPr>
          <p:nvPr/>
        </p:nvCxnSpPr>
        <p:spPr bwMode="auto">
          <a:xfrm>
            <a:off x="2019300" y="4135438"/>
            <a:ext cx="611188" cy="47625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7" name="AutoShape 23"/>
          <p:cNvCxnSpPr>
            <a:cxnSpLocks noChangeShapeType="1"/>
            <a:stCxn id="40985" idx="3"/>
            <a:endCxn id="40983" idx="7"/>
          </p:cNvCxnSpPr>
          <p:nvPr/>
        </p:nvCxnSpPr>
        <p:spPr bwMode="auto">
          <a:xfrm flipH="1">
            <a:off x="2886075" y="4135438"/>
            <a:ext cx="609600" cy="47625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8" name="AutoShape 24"/>
          <p:cNvCxnSpPr>
            <a:cxnSpLocks noChangeShapeType="1"/>
            <a:stCxn id="40983" idx="6"/>
            <a:endCxn id="40967" idx="2"/>
          </p:cNvCxnSpPr>
          <p:nvPr/>
        </p:nvCxnSpPr>
        <p:spPr bwMode="auto">
          <a:xfrm>
            <a:off x="2938463" y="4740275"/>
            <a:ext cx="2058987" cy="223838"/>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0979" name="AutoShape 25"/>
          <p:cNvCxnSpPr>
            <a:cxnSpLocks noChangeShapeType="1"/>
            <a:stCxn id="40966" idx="3"/>
            <a:endCxn id="40967" idx="7"/>
          </p:cNvCxnSpPr>
          <p:nvPr/>
        </p:nvCxnSpPr>
        <p:spPr bwMode="auto">
          <a:xfrm flipH="1">
            <a:off x="5305425" y="3402013"/>
            <a:ext cx="1819275" cy="1433512"/>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18433" name="标题 1717249"/>
          <p:cNvSpPr>
            <a:spLocks noGrp="1" noChangeArrowheads="1"/>
          </p:cNvSpPr>
          <p:nvPr>
            <p:ph type="title"/>
          </p:nvPr>
        </p:nvSpPr>
        <p:spPr/>
        <p:txBody>
          <a:bodyPr/>
          <a:lstStyle/>
          <a:p>
            <a:endParaRPr lang="zh-CN" altLang="en-US" smtClean="0"/>
          </a:p>
        </p:txBody>
      </p:sp>
      <p:pic>
        <p:nvPicPr>
          <p:cNvPr id="1026" name="Picture 2"/>
          <p:cNvPicPr>
            <a:picLocks noChangeAspect="1" noChangeArrowheads="1"/>
          </p:cNvPicPr>
          <p:nvPr/>
        </p:nvPicPr>
        <p:blipFill>
          <a:blip r:embed="rId1"/>
          <a:srcRect/>
          <a:stretch>
            <a:fillRect/>
          </a:stretch>
        </p:blipFill>
        <p:spPr bwMode="auto">
          <a:xfrm>
            <a:off x="700091" y="948272"/>
            <a:ext cx="7913560" cy="5116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6263" y="404813"/>
            <a:ext cx="6624637" cy="762000"/>
          </a:xfrm>
          <a:noFill/>
        </p:spPr>
        <p:txBody>
          <a:bodyPr lIns="90487" tIns="44450" rIns="90487" bIns="44450">
            <a:normAutofit fontScale="90000"/>
          </a:bodyPr>
          <a:lstStyle/>
          <a:p>
            <a:pPr eaLnBrk="1" hangingPunct="1">
              <a:tabLst>
                <a:tab pos="7540625" algn="r"/>
              </a:tabLst>
            </a:pPr>
            <a:r>
              <a:rPr lang="zh-CN" altLang="en-US" sz="3600" b="1" dirty="0" smtClean="0">
                <a:solidFill>
                  <a:schemeClr val="hlink"/>
                </a:solidFill>
                <a:latin typeface="Arial Narrow" panose="020B0606020202030204" pitchFamily="34" charset="0"/>
              </a:rPr>
              <a:t>流图的圈复杂度（程序环路</a:t>
            </a:r>
            <a:r>
              <a:rPr lang="zh-CN" altLang="en-US" sz="3600" b="1" dirty="0" smtClean="0">
                <a:solidFill>
                  <a:schemeClr val="hlink"/>
                </a:solidFill>
                <a:latin typeface="Arial Narrow" panose="020B0606020202030204" pitchFamily="34" charset="0"/>
              </a:rPr>
              <a:t>复杂性）</a:t>
            </a:r>
            <a:endParaRPr lang="zh-CN" altLang="en-US" sz="3600" b="1" dirty="0" smtClean="0">
              <a:solidFill>
                <a:schemeClr val="hlink"/>
              </a:solidFill>
              <a:latin typeface="Arial Narrow" panose="020B0606020202030204" pitchFamily="34" charset="0"/>
            </a:endParaRPr>
          </a:p>
        </p:txBody>
      </p:sp>
      <p:sp>
        <p:nvSpPr>
          <p:cNvPr id="1662979" name="Rectangle 3"/>
          <p:cNvSpPr>
            <a:spLocks noChangeArrowheads="1"/>
          </p:cNvSpPr>
          <p:nvPr/>
        </p:nvSpPr>
        <p:spPr bwMode="auto">
          <a:xfrm>
            <a:off x="287338" y="3635939"/>
            <a:ext cx="8316912"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658620" algn="l"/>
                <a:tab pos="2623820" algn="l"/>
                <a:tab pos="32004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90000"/>
              <a:buFont typeface="Wingdings" panose="05000000000000000000" pitchFamily="2" charset="2"/>
              <a:buNone/>
            </a:pPr>
            <a:endParaRPr lang="en-US" altLang="zh-CN" sz="2000" b="1" dirty="0"/>
          </a:p>
          <a:p>
            <a:pPr lvl="1" eaLnBrk="1" hangingPunct="1">
              <a:spcBef>
                <a:spcPts val="700"/>
              </a:spcBef>
              <a:buClr>
                <a:srgbClr val="FF00FF"/>
              </a:buClr>
              <a:buSzPct val="120000"/>
              <a:buFont typeface="Zapf Dingbats" charset="2"/>
              <a:buChar char="è"/>
            </a:pPr>
            <a:r>
              <a:rPr lang="en-US" altLang="zh-CN" sz="2000" dirty="0"/>
              <a:t>  V(G) = </a:t>
            </a:r>
            <a:r>
              <a:rPr lang="zh-CN" altLang="en-US" sz="2000" dirty="0"/>
              <a:t>区域数量</a:t>
            </a:r>
            <a:r>
              <a:rPr lang="en-US" altLang="zh-CN" sz="2000" dirty="0"/>
              <a:t>(</a:t>
            </a:r>
            <a:r>
              <a:rPr lang="zh-CN" altLang="en-US" sz="2000" dirty="0"/>
              <a:t>由节点、连线包围的区域，包括图形外部区域</a:t>
            </a:r>
            <a:r>
              <a:rPr lang="en-US" altLang="zh-CN" sz="2000" dirty="0"/>
              <a:t>)</a:t>
            </a:r>
            <a:endParaRPr lang="en-US" altLang="zh-CN" sz="2000" dirty="0"/>
          </a:p>
          <a:p>
            <a:pPr lvl="1" eaLnBrk="1" hangingPunct="1">
              <a:spcBef>
                <a:spcPts val="700"/>
              </a:spcBef>
              <a:buClr>
                <a:srgbClr val="FF00FF"/>
              </a:buClr>
              <a:buSzPct val="120000"/>
              <a:buFont typeface="Zapf Dingbats" charset="2"/>
              <a:buChar char="è"/>
            </a:pPr>
            <a:r>
              <a:rPr lang="en-US" altLang="zh-CN" sz="2000" dirty="0"/>
              <a:t>  V(G) = </a:t>
            </a:r>
            <a:r>
              <a:rPr lang="zh-CN" altLang="en-US" sz="2000" dirty="0"/>
              <a:t>连线数量 </a:t>
            </a:r>
            <a:r>
              <a:rPr lang="en-US" altLang="zh-CN" sz="2000" dirty="0"/>
              <a:t>- </a:t>
            </a:r>
            <a:r>
              <a:rPr lang="zh-CN" altLang="en-US" sz="2000" dirty="0"/>
              <a:t>节点数量</a:t>
            </a:r>
            <a:r>
              <a:rPr lang="en-US" altLang="zh-CN" sz="2000" dirty="0"/>
              <a:t> + 2</a:t>
            </a:r>
            <a:endParaRPr lang="en-US" altLang="zh-CN" sz="2000" dirty="0"/>
          </a:p>
          <a:p>
            <a:pPr lvl="1" eaLnBrk="1" hangingPunct="1">
              <a:spcBef>
                <a:spcPts val="700"/>
              </a:spcBef>
              <a:buClr>
                <a:srgbClr val="FF00FF"/>
              </a:buClr>
              <a:buSzPct val="120000"/>
              <a:buFont typeface="Zapf Dingbats" charset="2"/>
              <a:buChar char="è"/>
            </a:pPr>
            <a:r>
              <a:rPr lang="en-US" altLang="zh-CN" sz="2000" dirty="0"/>
              <a:t>  V(G) = </a:t>
            </a:r>
            <a:r>
              <a:rPr lang="zh-CN" altLang="en-US" sz="2000" dirty="0" smtClean="0"/>
              <a:t>分支节点</a:t>
            </a:r>
            <a:r>
              <a:rPr lang="en-US" altLang="zh-CN" sz="2000" dirty="0" smtClean="0"/>
              <a:t>+ </a:t>
            </a:r>
            <a:r>
              <a:rPr lang="en-US" altLang="zh-CN" sz="2000" dirty="0"/>
              <a:t>1</a:t>
            </a:r>
            <a:endParaRPr lang="en-US" altLang="zh-CN" sz="2000" dirty="0"/>
          </a:p>
        </p:txBody>
      </p:sp>
      <p:sp>
        <p:nvSpPr>
          <p:cNvPr id="41988" name="Rectangle 5"/>
          <p:cNvSpPr>
            <a:spLocks noChangeArrowheads="1"/>
          </p:cNvSpPr>
          <p:nvPr/>
        </p:nvSpPr>
        <p:spPr bwMode="auto">
          <a:xfrm>
            <a:off x="755650" y="1628775"/>
            <a:ext cx="7848600" cy="20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3366FF"/>
                </a:solidFill>
                <a:latin typeface="Arial Narrow" panose="020B0606020202030204" pitchFamily="34" charset="0"/>
              </a:rPr>
              <a:t>圈复杂度（</a:t>
            </a:r>
            <a:r>
              <a:rPr lang="en-US" altLang="zh-CN" sz="2400" b="1" dirty="0" err="1">
                <a:solidFill>
                  <a:srgbClr val="3366FF"/>
                </a:solidFill>
              </a:rPr>
              <a:t>Cyclomatic</a:t>
            </a:r>
            <a:r>
              <a:rPr lang="en-US" altLang="zh-CN" sz="2400" b="1" dirty="0">
                <a:solidFill>
                  <a:srgbClr val="3366FF"/>
                </a:solidFill>
              </a:rPr>
              <a:t> complexity Metric</a:t>
            </a:r>
            <a:r>
              <a:rPr lang="zh-CN" altLang="en-US" sz="2400" b="1" dirty="0">
                <a:solidFill>
                  <a:srgbClr val="3366FF"/>
                </a:solidFill>
              </a:rPr>
              <a:t>）</a:t>
            </a:r>
            <a:r>
              <a:rPr lang="en-US" altLang="zh-CN" sz="2000" b="1" dirty="0" smtClean="0">
                <a:solidFill>
                  <a:srgbClr val="13BBBF"/>
                </a:solidFill>
              </a:rPr>
              <a:t>:</a:t>
            </a:r>
            <a:endParaRPr lang="en-US" altLang="zh-CN" sz="2000" b="1" dirty="0" smtClean="0">
              <a:solidFill>
                <a:srgbClr val="13BBBF"/>
              </a:solidFill>
            </a:endParaRPr>
          </a:p>
          <a:p>
            <a:r>
              <a:rPr lang="zh-CN" altLang="en-US" sz="2400" dirty="0" smtClean="0"/>
              <a:t>是一种描述程序内部逻辑复杂度的标准。代码</a:t>
            </a:r>
            <a:r>
              <a:rPr lang="zh-CN" altLang="en-US" sz="2400" dirty="0"/>
              <a:t>逻辑复杂度</a:t>
            </a:r>
            <a:r>
              <a:rPr lang="zh-CN" altLang="en-US" sz="2400" dirty="0" smtClean="0"/>
              <a:t>的度量</a:t>
            </a:r>
            <a:r>
              <a:rPr lang="zh-CN" altLang="en-US" sz="2400" dirty="0"/>
              <a:t>，给出了程序独立程序集中的独立路径条数</a:t>
            </a:r>
            <a:r>
              <a:rPr lang="zh-CN" altLang="en-US" sz="2400" dirty="0" smtClean="0"/>
              <a:t>。（</a:t>
            </a:r>
            <a:r>
              <a:rPr lang="zh-CN" altLang="en-US" sz="2400" dirty="0" smtClean="0"/>
              <a:t>独立路径数的</a:t>
            </a:r>
            <a:r>
              <a:rPr lang="zh-CN" altLang="en-US" sz="2400" dirty="0" smtClean="0"/>
              <a:t>上界）</a:t>
            </a:r>
            <a:br>
              <a:rPr lang="en-US" altLang="zh-CN" sz="2400" dirty="0" smtClean="0"/>
            </a:br>
            <a:r>
              <a:rPr lang="zh-CN" altLang="en-US" sz="2400" dirty="0" smtClean="0"/>
              <a:t>复杂</a:t>
            </a:r>
            <a:r>
              <a:rPr lang="zh-CN" altLang="en-US" sz="2400" dirty="0"/>
              <a:t>度越高，出错的概率越大</a:t>
            </a: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2979"/>
                                        </p:tgtEl>
                                        <p:attrNameLst>
                                          <p:attrName>style.visibility</p:attrName>
                                        </p:attrNameLst>
                                      </p:cBhvr>
                                      <p:to>
                                        <p:strVal val="visible"/>
                                      </p:to>
                                    </p:set>
                                    <p:animEffect transition="in" filter="wipe(left)">
                                      <p:cBhvr>
                                        <p:cTn id="7" dur="500"/>
                                        <p:tgtEl>
                                          <p:spTgt spid="166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97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296863"/>
            <a:ext cx="5997575" cy="1016000"/>
          </a:xfrm>
          <a:noFill/>
        </p:spPr>
        <p:txBody>
          <a:bodyPr lIns="90487" tIns="44450" rIns="90487" bIns="44450"/>
          <a:lstStyle/>
          <a:p>
            <a:pPr eaLnBrk="1" hangingPunct="1">
              <a:tabLst>
                <a:tab pos="7540625" algn="r"/>
              </a:tabLst>
            </a:pPr>
            <a:r>
              <a:rPr lang="zh-CN" altLang="en-US" sz="3600" b="1" dirty="0" smtClean="0">
                <a:solidFill>
                  <a:schemeClr val="hlink"/>
                </a:solidFill>
                <a:latin typeface="Arial Narrow" panose="020B0606020202030204" pitchFamily="34" charset="0"/>
              </a:rPr>
              <a:t>流图复杂度－例子</a:t>
            </a:r>
            <a:endParaRPr lang="en-US" altLang="zh-CN" sz="3600" b="1" dirty="0" smtClean="0">
              <a:solidFill>
                <a:schemeClr val="hlink"/>
              </a:solidFill>
              <a:latin typeface="Arial Narrow" panose="020B0606020202030204" pitchFamily="34" charset="0"/>
            </a:endParaRPr>
          </a:p>
        </p:txBody>
      </p:sp>
      <p:sp>
        <p:nvSpPr>
          <p:cNvPr id="43011" name="Rectangle 3"/>
          <p:cNvSpPr>
            <a:spLocks noChangeArrowheads="1"/>
          </p:cNvSpPr>
          <p:nvPr/>
        </p:nvSpPr>
        <p:spPr bwMode="auto">
          <a:xfrm>
            <a:off x="5228018" y="5143185"/>
            <a:ext cx="14954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CF0E30"/>
                </a:solidFill>
                <a:latin typeface="Times" panose="02020603050405020304" pitchFamily="18" charset="0"/>
              </a:rPr>
              <a:t>V(G)=4</a:t>
            </a:r>
            <a:endParaRPr lang="en-US" altLang="zh-CN" sz="3200" b="1" dirty="0">
              <a:solidFill>
                <a:srgbClr val="CF0E30"/>
              </a:solidFill>
              <a:latin typeface="Times" panose="02020603050405020304" pitchFamily="18" charset="0"/>
            </a:endParaRPr>
          </a:p>
        </p:txBody>
      </p:sp>
      <p:sp>
        <p:nvSpPr>
          <p:cNvPr id="43014" name="Oval 5"/>
          <p:cNvSpPr>
            <a:spLocks noChangeArrowheads="1"/>
          </p:cNvSpPr>
          <p:nvPr/>
        </p:nvSpPr>
        <p:spPr bwMode="auto">
          <a:xfrm>
            <a:off x="3389615" y="1866585"/>
            <a:ext cx="276095" cy="343449"/>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1</a:t>
            </a:r>
            <a:endParaRPr lang="zh-CN" altLang="en-US" sz="1600" b="1">
              <a:latin typeface="Times" panose="02020603050405020304" pitchFamily="18" charset="0"/>
            </a:endParaRPr>
          </a:p>
        </p:txBody>
      </p:sp>
      <p:sp>
        <p:nvSpPr>
          <p:cNvPr id="43015" name="Oval 6"/>
          <p:cNvSpPr>
            <a:spLocks noChangeArrowheads="1"/>
          </p:cNvSpPr>
          <p:nvPr/>
        </p:nvSpPr>
        <p:spPr bwMode="auto">
          <a:xfrm>
            <a:off x="3389615" y="2751684"/>
            <a:ext cx="276095" cy="343449"/>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2,3</a:t>
            </a:r>
            <a:endParaRPr lang="zh-CN" altLang="en-US" sz="1600" b="1">
              <a:latin typeface="Times" panose="02020603050405020304" pitchFamily="18" charset="0"/>
            </a:endParaRPr>
          </a:p>
        </p:txBody>
      </p:sp>
      <p:grpSp>
        <p:nvGrpSpPr>
          <p:cNvPr id="43016" name="Group 7"/>
          <p:cNvGrpSpPr/>
          <p:nvPr/>
        </p:nvGrpSpPr>
        <p:grpSpPr bwMode="auto">
          <a:xfrm>
            <a:off x="871918" y="3364445"/>
            <a:ext cx="1603055" cy="1739939"/>
            <a:chOff x="704" y="1949"/>
            <a:chExt cx="1318" cy="1150"/>
          </a:xfrm>
        </p:grpSpPr>
        <p:grpSp>
          <p:nvGrpSpPr>
            <p:cNvPr id="43035" name="Group 8"/>
            <p:cNvGrpSpPr/>
            <p:nvPr/>
          </p:nvGrpSpPr>
          <p:grpSpPr bwMode="auto">
            <a:xfrm>
              <a:off x="704" y="2411"/>
              <a:ext cx="1318" cy="227"/>
              <a:chOff x="704" y="2411"/>
              <a:chExt cx="1318" cy="227"/>
            </a:xfrm>
          </p:grpSpPr>
          <p:sp>
            <p:nvSpPr>
              <p:cNvPr id="43039" name="Oval 9"/>
              <p:cNvSpPr>
                <a:spLocks noChangeArrowheads="1"/>
              </p:cNvSpPr>
              <p:nvPr/>
            </p:nvSpPr>
            <p:spPr bwMode="auto">
              <a:xfrm>
                <a:off x="704" y="2411"/>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7</a:t>
                </a:r>
                <a:endParaRPr lang="zh-CN" altLang="en-US" sz="1600" b="1">
                  <a:latin typeface="Times" panose="02020603050405020304" pitchFamily="18" charset="0"/>
                </a:endParaRPr>
              </a:p>
            </p:txBody>
          </p:sp>
          <p:sp>
            <p:nvSpPr>
              <p:cNvPr id="43040" name="Oval 10"/>
              <p:cNvSpPr>
                <a:spLocks noChangeArrowheads="1"/>
              </p:cNvSpPr>
              <p:nvPr/>
            </p:nvSpPr>
            <p:spPr bwMode="auto">
              <a:xfrm>
                <a:off x="1795" y="2411"/>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8</a:t>
                </a:r>
                <a:endParaRPr lang="zh-CN" altLang="en-US" sz="1600" b="1">
                  <a:latin typeface="Times" panose="02020603050405020304" pitchFamily="18" charset="0"/>
                </a:endParaRPr>
              </a:p>
            </p:txBody>
          </p:sp>
        </p:grpSp>
        <p:grpSp>
          <p:nvGrpSpPr>
            <p:cNvPr id="43036" name="Group 11"/>
            <p:cNvGrpSpPr/>
            <p:nvPr/>
          </p:nvGrpSpPr>
          <p:grpSpPr bwMode="auto">
            <a:xfrm>
              <a:off x="1250" y="1949"/>
              <a:ext cx="227" cy="1150"/>
              <a:chOff x="1250" y="1949"/>
              <a:chExt cx="227" cy="1150"/>
            </a:xfrm>
          </p:grpSpPr>
          <p:sp>
            <p:nvSpPr>
              <p:cNvPr id="43037" name="Oval 12"/>
              <p:cNvSpPr>
                <a:spLocks noChangeArrowheads="1"/>
              </p:cNvSpPr>
              <p:nvPr/>
            </p:nvSpPr>
            <p:spPr bwMode="auto">
              <a:xfrm>
                <a:off x="1250" y="1949"/>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6</a:t>
                </a:r>
                <a:endParaRPr lang="zh-CN" altLang="en-US" sz="1600" b="1">
                  <a:latin typeface="Times" panose="02020603050405020304" pitchFamily="18" charset="0"/>
                </a:endParaRPr>
              </a:p>
            </p:txBody>
          </p:sp>
          <p:sp>
            <p:nvSpPr>
              <p:cNvPr id="43038" name="Oval 13"/>
              <p:cNvSpPr>
                <a:spLocks noChangeArrowheads="1"/>
              </p:cNvSpPr>
              <p:nvPr/>
            </p:nvSpPr>
            <p:spPr bwMode="auto">
              <a:xfrm>
                <a:off x="1250" y="2872"/>
                <a:ext cx="227" cy="227"/>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9</a:t>
                </a:r>
                <a:endParaRPr lang="zh-CN" altLang="en-US" sz="1600" b="1">
                  <a:latin typeface="Times" panose="02020603050405020304" pitchFamily="18" charset="0"/>
                </a:endParaRPr>
              </a:p>
            </p:txBody>
          </p:sp>
        </p:grpSp>
      </p:grpSp>
      <p:sp>
        <p:nvSpPr>
          <p:cNvPr id="43017" name="Oval 14"/>
          <p:cNvSpPr>
            <a:spLocks noChangeArrowheads="1"/>
          </p:cNvSpPr>
          <p:nvPr/>
        </p:nvSpPr>
        <p:spPr bwMode="auto">
          <a:xfrm>
            <a:off x="4979291" y="3364445"/>
            <a:ext cx="276095" cy="343449"/>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4,5</a:t>
            </a:r>
            <a:endParaRPr lang="zh-CN" altLang="en-US" sz="1600" b="1">
              <a:latin typeface="Times" panose="02020603050405020304" pitchFamily="18" charset="0"/>
            </a:endParaRPr>
          </a:p>
        </p:txBody>
      </p:sp>
      <p:sp>
        <p:nvSpPr>
          <p:cNvPr id="43018" name="Oval 15"/>
          <p:cNvSpPr>
            <a:spLocks noChangeArrowheads="1"/>
          </p:cNvSpPr>
          <p:nvPr/>
        </p:nvSpPr>
        <p:spPr bwMode="auto">
          <a:xfrm>
            <a:off x="3389615" y="4974267"/>
            <a:ext cx="276095" cy="343449"/>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10</a:t>
            </a:r>
            <a:endParaRPr lang="zh-CN" altLang="en-US" sz="1600" b="1">
              <a:latin typeface="Times" panose="02020603050405020304" pitchFamily="18" charset="0"/>
            </a:endParaRPr>
          </a:p>
        </p:txBody>
      </p:sp>
      <p:sp>
        <p:nvSpPr>
          <p:cNvPr id="43019" name="Oval 16"/>
          <p:cNvSpPr>
            <a:spLocks noChangeArrowheads="1"/>
          </p:cNvSpPr>
          <p:nvPr/>
        </p:nvSpPr>
        <p:spPr bwMode="auto">
          <a:xfrm>
            <a:off x="3389615" y="5842723"/>
            <a:ext cx="276095" cy="343449"/>
          </a:xfrm>
          <a:prstGeom prst="ellipse">
            <a:avLst/>
          </a:prstGeom>
          <a:solidFill>
            <a:srgbClr val="FAFD00"/>
          </a:solidFill>
          <a:ln w="12700">
            <a:solidFill>
              <a:schemeClr val="tx1"/>
            </a:solidFill>
            <a:round/>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panose="02020603050405020304" pitchFamily="18" charset="0"/>
              </a:rPr>
              <a:t>11</a:t>
            </a:r>
            <a:endParaRPr lang="zh-CN" altLang="en-US" sz="1600" b="1">
              <a:latin typeface="Times" panose="02020603050405020304" pitchFamily="18" charset="0"/>
            </a:endParaRPr>
          </a:p>
        </p:txBody>
      </p:sp>
      <p:sp>
        <p:nvSpPr>
          <p:cNvPr id="43020" name="Rectangle 17"/>
          <p:cNvSpPr>
            <a:spLocks noChangeArrowheads="1"/>
          </p:cNvSpPr>
          <p:nvPr/>
        </p:nvSpPr>
        <p:spPr bwMode="auto">
          <a:xfrm>
            <a:off x="4158303" y="2482372"/>
            <a:ext cx="1191953" cy="36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rgbClr val="13BBBF"/>
                </a:solidFill>
                <a:latin typeface="Verdana" panose="020B0604030504040204" pitchFamily="34" charset="0"/>
              </a:rPr>
              <a:t>Region 1</a:t>
            </a:r>
            <a:endParaRPr lang="en-US" altLang="zh-CN" dirty="0">
              <a:solidFill>
                <a:srgbClr val="13BBBF"/>
              </a:solidFill>
              <a:latin typeface="Verdana" panose="020B0604030504040204" pitchFamily="34" charset="0"/>
            </a:endParaRPr>
          </a:p>
        </p:txBody>
      </p:sp>
      <p:sp>
        <p:nvSpPr>
          <p:cNvPr id="43021" name="Rectangle 18"/>
          <p:cNvSpPr>
            <a:spLocks noChangeArrowheads="1"/>
          </p:cNvSpPr>
          <p:nvPr/>
        </p:nvSpPr>
        <p:spPr bwMode="auto">
          <a:xfrm>
            <a:off x="2808234" y="3750258"/>
            <a:ext cx="1193169"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13BBBF"/>
                </a:solidFill>
                <a:latin typeface="Verdana" panose="020B0604030504040204" pitchFamily="34" charset="0"/>
              </a:rPr>
              <a:t>Region 2</a:t>
            </a:r>
            <a:endParaRPr lang="en-US" altLang="zh-CN">
              <a:solidFill>
                <a:srgbClr val="13BBBF"/>
              </a:solidFill>
              <a:latin typeface="Verdana" panose="020B0604030504040204" pitchFamily="34" charset="0"/>
            </a:endParaRPr>
          </a:p>
        </p:txBody>
      </p:sp>
      <p:sp>
        <p:nvSpPr>
          <p:cNvPr id="43022" name="Rectangle 19"/>
          <p:cNvSpPr>
            <a:spLocks noChangeArrowheads="1"/>
          </p:cNvSpPr>
          <p:nvPr/>
        </p:nvSpPr>
        <p:spPr bwMode="auto">
          <a:xfrm>
            <a:off x="1172339" y="4046804"/>
            <a:ext cx="1058162" cy="30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13BBBF"/>
                </a:solidFill>
                <a:latin typeface="Verdana" panose="020B0604030504040204" pitchFamily="34" charset="0"/>
              </a:rPr>
              <a:t>Region 3</a:t>
            </a:r>
            <a:endParaRPr lang="en-US" altLang="zh-CN" sz="1400" b="1">
              <a:solidFill>
                <a:srgbClr val="13BBBF"/>
              </a:solidFill>
              <a:latin typeface="Verdana" panose="020B0604030504040204" pitchFamily="34" charset="0"/>
            </a:endParaRPr>
          </a:p>
        </p:txBody>
      </p:sp>
      <p:sp>
        <p:nvSpPr>
          <p:cNvPr id="43023" name="Rectangle 20"/>
          <p:cNvSpPr>
            <a:spLocks noChangeArrowheads="1"/>
          </p:cNvSpPr>
          <p:nvPr/>
        </p:nvSpPr>
        <p:spPr bwMode="auto">
          <a:xfrm>
            <a:off x="4079245" y="5373696"/>
            <a:ext cx="180009" cy="45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Times" panose="02020603050405020304" pitchFamily="18" charset="0"/>
            </a:endParaRPr>
          </a:p>
        </p:txBody>
      </p:sp>
      <p:cxnSp>
        <p:nvCxnSpPr>
          <p:cNvPr id="43024" name="AutoShape 21"/>
          <p:cNvCxnSpPr>
            <a:cxnSpLocks noChangeShapeType="1"/>
            <a:stCxn id="43018" idx="6"/>
            <a:endCxn id="43014" idx="6"/>
          </p:cNvCxnSpPr>
          <p:nvPr/>
        </p:nvCxnSpPr>
        <p:spPr bwMode="auto">
          <a:xfrm flipV="1">
            <a:off x="3665710" y="2039066"/>
            <a:ext cx="1216" cy="3107682"/>
          </a:xfrm>
          <a:prstGeom prst="curvedConnector3">
            <a:avLst>
              <a:gd name="adj1" fmla="val 192400065"/>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25" name="AutoShape 22"/>
          <p:cNvCxnSpPr>
            <a:cxnSpLocks noChangeShapeType="1"/>
            <a:stCxn id="43014" idx="2"/>
            <a:endCxn id="43019" idx="2"/>
          </p:cNvCxnSpPr>
          <p:nvPr/>
        </p:nvCxnSpPr>
        <p:spPr bwMode="auto">
          <a:xfrm rot="10800000" flipH="1" flipV="1">
            <a:off x="3389615" y="2039066"/>
            <a:ext cx="1216" cy="3976138"/>
          </a:xfrm>
          <a:prstGeom prst="curvedConnector3">
            <a:avLst>
              <a:gd name="adj1" fmla="val -253300032"/>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26" name="AutoShape 23"/>
          <p:cNvCxnSpPr>
            <a:cxnSpLocks noChangeShapeType="1"/>
            <a:stCxn id="43015" idx="6"/>
            <a:endCxn id="43017" idx="1"/>
          </p:cNvCxnSpPr>
          <p:nvPr/>
        </p:nvCxnSpPr>
        <p:spPr bwMode="auto">
          <a:xfrm>
            <a:off x="3665710" y="2924165"/>
            <a:ext cx="1353718" cy="490209"/>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27" name="AutoShape 24"/>
          <p:cNvCxnSpPr>
            <a:cxnSpLocks noChangeShapeType="1"/>
            <a:stCxn id="43014" idx="4"/>
            <a:endCxn id="43015" idx="0"/>
          </p:cNvCxnSpPr>
          <p:nvPr/>
        </p:nvCxnSpPr>
        <p:spPr bwMode="auto">
          <a:xfrm>
            <a:off x="3528271" y="2210034"/>
            <a:ext cx="0" cy="54165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28" name="AutoShape 25"/>
          <p:cNvCxnSpPr>
            <a:cxnSpLocks noChangeShapeType="1"/>
            <a:stCxn id="43015" idx="2"/>
            <a:endCxn id="43037" idx="7"/>
          </p:cNvCxnSpPr>
          <p:nvPr/>
        </p:nvCxnSpPr>
        <p:spPr bwMode="auto">
          <a:xfrm flipH="1">
            <a:off x="1771964" y="2924165"/>
            <a:ext cx="1617651" cy="490209"/>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29" name="AutoShape 26"/>
          <p:cNvCxnSpPr>
            <a:cxnSpLocks noChangeShapeType="1"/>
            <a:stCxn id="43037" idx="5"/>
            <a:endCxn id="43040" idx="1"/>
          </p:cNvCxnSpPr>
          <p:nvPr/>
        </p:nvCxnSpPr>
        <p:spPr bwMode="auto">
          <a:xfrm>
            <a:off x="1771964" y="3657965"/>
            <a:ext cx="467051" cy="45541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30" name="AutoShape 27"/>
          <p:cNvCxnSpPr>
            <a:cxnSpLocks noChangeShapeType="1"/>
            <a:stCxn id="43037" idx="3"/>
            <a:endCxn id="43039" idx="7"/>
          </p:cNvCxnSpPr>
          <p:nvPr/>
        </p:nvCxnSpPr>
        <p:spPr bwMode="auto">
          <a:xfrm flipH="1">
            <a:off x="1107876" y="3657965"/>
            <a:ext cx="468267" cy="45541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31" name="AutoShape 28"/>
          <p:cNvCxnSpPr>
            <a:cxnSpLocks noChangeShapeType="1"/>
            <a:stCxn id="43039" idx="5"/>
            <a:endCxn id="43038" idx="1"/>
          </p:cNvCxnSpPr>
          <p:nvPr/>
        </p:nvCxnSpPr>
        <p:spPr bwMode="auto">
          <a:xfrm>
            <a:off x="1107876" y="4356967"/>
            <a:ext cx="468267" cy="45389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32" name="AutoShape 29"/>
          <p:cNvCxnSpPr>
            <a:cxnSpLocks noChangeShapeType="1"/>
            <a:stCxn id="43040" idx="3"/>
            <a:endCxn id="43038" idx="7"/>
          </p:cNvCxnSpPr>
          <p:nvPr/>
        </p:nvCxnSpPr>
        <p:spPr bwMode="auto">
          <a:xfrm flipH="1">
            <a:off x="1771964" y="4356967"/>
            <a:ext cx="467051" cy="453897"/>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33" name="AutoShape 30"/>
          <p:cNvCxnSpPr>
            <a:cxnSpLocks noChangeShapeType="1"/>
            <a:stCxn id="43038" idx="6"/>
            <a:endCxn id="43018" idx="2"/>
          </p:cNvCxnSpPr>
          <p:nvPr/>
        </p:nvCxnSpPr>
        <p:spPr bwMode="auto">
          <a:xfrm>
            <a:off x="1812101" y="4933416"/>
            <a:ext cx="1577513" cy="213332"/>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34" name="AutoShape 31"/>
          <p:cNvCxnSpPr>
            <a:cxnSpLocks noChangeShapeType="1"/>
            <a:stCxn id="43017" idx="3"/>
            <a:endCxn id="43018" idx="7"/>
          </p:cNvCxnSpPr>
          <p:nvPr/>
        </p:nvCxnSpPr>
        <p:spPr bwMode="auto">
          <a:xfrm flipH="1">
            <a:off x="3625573" y="3657965"/>
            <a:ext cx="1393855" cy="136623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43013" name="Rectangle 32"/>
          <p:cNvSpPr>
            <a:spLocks noChangeArrowheads="1"/>
          </p:cNvSpPr>
          <p:nvPr/>
        </p:nvSpPr>
        <p:spPr bwMode="auto">
          <a:xfrm>
            <a:off x="440118" y="2766697"/>
            <a:ext cx="1195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rgbClr val="13BBBF"/>
                </a:solidFill>
                <a:latin typeface="Verdana" panose="020B0604030504040204" pitchFamily="34" charset="0"/>
              </a:rPr>
              <a:t>Region 4</a:t>
            </a:r>
            <a:endParaRPr lang="zh-CN" altLang="en-US" dirty="0">
              <a:solidFill>
                <a:srgbClr val="13BBBF"/>
              </a:solidFill>
              <a:latin typeface="Verdana" panose="020B0604030504040204" pitchFamily="34" charset="0"/>
            </a:endParaRPr>
          </a:p>
        </p:txBody>
      </p:sp>
      <p:pic>
        <p:nvPicPr>
          <p:cNvPr id="33" name="图片 1773571"/>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331793" y="606590"/>
            <a:ext cx="2828378" cy="309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20" grpId="0"/>
      <p:bldP spid="43021" grpId="0"/>
      <p:bldP spid="43022" grpId="0"/>
      <p:bldP spid="430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1718274"/>
          <p:cNvSpPr>
            <a:spLocks noGrp="1" noChangeArrowheads="1"/>
          </p:cNvSpPr>
          <p:nvPr>
            <p:ph idx="1"/>
          </p:nvPr>
        </p:nvSpPr>
        <p:spPr/>
        <p:txBody>
          <a:bodyPr/>
          <a:lstStyle/>
          <a:p>
            <a:endParaRPr lang="zh-CN" altLang="en-US" smtClean="0"/>
          </a:p>
        </p:txBody>
      </p:sp>
      <p:sp>
        <p:nvSpPr>
          <p:cNvPr id="20481" name="标题 1718273"/>
          <p:cNvSpPr>
            <a:spLocks noGrp="1" noChangeArrowheads="1"/>
          </p:cNvSpPr>
          <p:nvPr>
            <p:ph type="title"/>
          </p:nvPr>
        </p:nvSpPr>
        <p:spPr/>
        <p:txBody>
          <a:bodyPr/>
          <a:lstStyle/>
          <a:p>
            <a:endParaRPr lang="zh-CN" altLang="en-US" smtClean="0"/>
          </a:p>
        </p:txBody>
      </p:sp>
      <p:pic>
        <p:nvPicPr>
          <p:cNvPr id="20483" name="图片 171827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95300"/>
            <a:ext cx="8229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endParaRPr lang="zh-CN" altLang="zh-CN" smtClean="0"/>
          </a:p>
        </p:txBody>
      </p:sp>
      <p:sp>
        <p:nvSpPr>
          <p:cNvPr id="5122" name="Rectangle 2"/>
          <p:cNvSpPr>
            <a:spLocks noGrp="1" noChangeArrowheads="1"/>
          </p:cNvSpPr>
          <p:nvPr>
            <p:ph type="title"/>
          </p:nvPr>
        </p:nvSpPr>
        <p:spPr/>
        <p:txBody>
          <a:bodyPr/>
          <a:lstStyle/>
          <a:p>
            <a:pPr eaLnBrk="1" hangingPunct="1"/>
            <a:endParaRPr lang="zh-CN" altLang="zh-CN" smtClean="0"/>
          </a:p>
        </p:txBody>
      </p:sp>
      <p:pic>
        <p:nvPicPr>
          <p:cNvPr id="5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69900"/>
            <a:ext cx="8153400" cy="608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a:xfrm>
            <a:off x="5928852" y="5516125"/>
            <a:ext cx="3102667" cy="1135400"/>
          </a:xfrm>
          <a:prstGeom prst="ellipse">
            <a:avLst/>
          </a:prstGeom>
          <a:noFill/>
          <a:ln w="38100">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圆角矩形标注 1"/>
          <p:cNvSpPr/>
          <p:nvPr/>
        </p:nvSpPr>
        <p:spPr>
          <a:xfrm>
            <a:off x="5456903" y="469899"/>
            <a:ext cx="2241116" cy="1031975"/>
          </a:xfrm>
          <a:prstGeom prst="wedgeRoundRectCallout">
            <a:avLst>
              <a:gd name="adj1" fmla="val 32444"/>
              <a:gd name="adj2" fmla="val 1057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400" b="1" dirty="0" smtClean="0">
                <a:solidFill>
                  <a:schemeClr val="tx1"/>
                </a:solidFill>
                <a:latin typeface="微软雅黑" panose="020B0503020204020204" charset="-122"/>
                <a:ea typeface="微软雅黑" panose="020B0503020204020204" charset="-122"/>
              </a:rPr>
              <a:t>测试用例</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完整、典型</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772545"/>
          <p:cNvSpPr>
            <a:spLocks noGrp="1" noChangeArrowheads="1"/>
          </p:cNvSpPr>
          <p:nvPr>
            <p:ph type="title"/>
          </p:nvPr>
        </p:nvSpPr>
        <p:spPr/>
        <p:txBody>
          <a:bodyPr/>
          <a:lstStyle/>
          <a:p>
            <a:r>
              <a:rPr lang="zh-CN" altLang="en-US" smtClean="0"/>
              <a:t>复合逻辑下的控制流程图</a:t>
            </a:r>
            <a:endParaRPr lang="zh-CN" altLang="en-US" smtClean="0"/>
          </a:p>
        </p:txBody>
      </p:sp>
      <p:pic>
        <p:nvPicPr>
          <p:cNvPr id="21507" name="图片 177254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0" y="1665288"/>
            <a:ext cx="6637338"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774593"/>
          <p:cNvSpPr>
            <a:spLocks noGrp="1" noChangeArrowheads="1"/>
          </p:cNvSpPr>
          <p:nvPr>
            <p:ph type="title"/>
          </p:nvPr>
        </p:nvSpPr>
        <p:spPr/>
        <p:txBody>
          <a:bodyPr/>
          <a:lstStyle/>
          <a:p>
            <a:r>
              <a:rPr lang="zh-CN" altLang="en-US" smtClean="0"/>
              <a:t>复合逻辑下的控制流程图</a:t>
            </a:r>
            <a:endParaRPr lang="zh-CN" altLang="en-US" smtClean="0"/>
          </a:p>
        </p:txBody>
      </p:sp>
      <p:pic>
        <p:nvPicPr>
          <p:cNvPr id="22531" name="图片 177459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8425" y="1700213"/>
            <a:ext cx="6465888"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b="1" dirty="0" smtClean="0">
                <a:solidFill>
                  <a:schemeClr val="hlink"/>
                </a:solidFill>
              </a:rPr>
              <a:t>基本（</a:t>
            </a:r>
            <a:r>
              <a:rPr lang="zh-CN" altLang="en-US" b="1" dirty="0" smtClean="0">
                <a:solidFill>
                  <a:schemeClr val="hlink"/>
                </a:solidFill>
              </a:rPr>
              <a:t>独立）路径测试</a:t>
            </a:r>
            <a:endParaRPr lang="en-US" altLang="zh-CN" b="1" dirty="0" smtClean="0">
              <a:solidFill>
                <a:schemeClr val="hlink"/>
              </a:solidFill>
            </a:endParaRPr>
          </a:p>
        </p:txBody>
      </p:sp>
      <p:grpSp>
        <p:nvGrpSpPr>
          <p:cNvPr id="37891" name="Group 4"/>
          <p:cNvGrpSpPr/>
          <p:nvPr/>
        </p:nvGrpSpPr>
        <p:grpSpPr bwMode="auto">
          <a:xfrm>
            <a:off x="6142038" y="2990850"/>
            <a:ext cx="2724150" cy="3101975"/>
            <a:chOff x="3456" y="2784"/>
            <a:chExt cx="1476" cy="1282"/>
          </a:xfrm>
        </p:grpSpPr>
        <p:sp>
          <p:nvSpPr>
            <p:cNvPr id="37894" name="Line 5"/>
            <p:cNvSpPr>
              <a:spLocks noChangeShapeType="1"/>
            </p:cNvSpPr>
            <p:nvPr/>
          </p:nvSpPr>
          <p:spPr bwMode="auto">
            <a:xfrm>
              <a:off x="3683" y="3617"/>
              <a:ext cx="0" cy="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5" name="Rectangle 6"/>
            <p:cNvSpPr>
              <a:spLocks noChangeArrowheads="1"/>
            </p:cNvSpPr>
            <p:nvPr/>
          </p:nvSpPr>
          <p:spPr bwMode="auto">
            <a:xfrm>
              <a:off x="4192" y="2881"/>
              <a:ext cx="192" cy="81"/>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7896" name="Group 7"/>
            <p:cNvGrpSpPr/>
            <p:nvPr/>
          </p:nvGrpSpPr>
          <p:grpSpPr bwMode="auto">
            <a:xfrm>
              <a:off x="4389" y="2903"/>
              <a:ext cx="538" cy="23"/>
              <a:chOff x="3016" y="808"/>
              <a:chExt cx="960" cy="41"/>
            </a:xfrm>
          </p:grpSpPr>
          <p:sp>
            <p:nvSpPr>
              <p:cNvPr id="37962" name="Freeform 8"/>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tailEnd type="triangle" w="med" len="med"/>
              </a:ln>
            </p:spPr>
            <p:txBody>
              <a:bodyPr/>
              <a:lstStyle/>
              <a:p>
                <a:endParaRPr lang="zh-CN" altLang="en-US"/>
              </a:p>
            </p:txBody>
          </p:sp>
          <p:sp>
            <p:nvSpPr>
              <p:cNvPr id="37963" name="Line 9"/>
              <p:cNvSpPr>
                <a:spLocks noChangeShapeType="1"/>
              </p:cNvSpPr>
              <p:nvPr/>
            </p:nvSpPr>
            <p:spPr bwMode="auto">
              <a:xfrm>
                <a:off x="3120" y="836"/>
                <a:ext cx="85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897" name="Line 10"/>
            <p:cNvSpPr>
              <a:spLocks noChangeShapeType="1"/>
            </p:cNvSpPr>
            <p:nvPr/>
          </p:nvSpPr>
          <p:spPr bwMode="auto">
            <a:xfrm>
              <a:off x="4288" y="2971"/>
              <a:ext cx="0" cy="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8" name="Freeform 11"/>
            <p:cNvSpPr/>
            <p:nvPr/>
          </p:nvSpPr>
          <p:spPr bwMode="auto">
            <a:xfrm>
              <a:off x="4227" y="3029"/>
              <a:ext cx="122" cy="59"/>
            </a:xfrm>
            <a:custGeom>
              <a:avLst/>
              <a:gdLst>
                <a:gd name="T0" fmla="*/ 0 w 217"/>
                <a:gd name="T1" fmla="*/ 1 h 105"/>
                <a:gd name="T2" fmla="*/ 1 w 217"/>
                <a:gd name="T3" fmla="*/ 0 h 105"/>
                <a:gd name="T4" fmla="*/ 2 w 217"/>
                <a:gd name="T5" fmla="*/ 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9" name="Freeform 12"/>
            <p:cNvSpPr/>
            <p:nvPr/>
          </p:nvSpPr>
          <p:spPr bwMode="auto">
            <a:xfrm>
              <a:off x="4227" y="3029"/>
              <a:ext cx="122" cy="59"/>
            </a:xfrm>
            <a:custGeom>
              <a:avLst/>
              <a:gdLst>
                <a:gd name="T0" fmla="*/ 0 w 217"/>
                <a:gd name="T1" fmla="*/ 1 h 105"/>
                <a:gd name="T2" fmla="*/ 1 w 217"/>
                <a:gd name="T3" fmla="*/ 0 h 105"/>
                <a:gd name="T4" fmla="*/ 2 w 217"/>
                <a:gd name="T5" fmla="*/ 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0" name="Line 13"/>
            <p:cNvSpPr>
              <a:spLocks noChangeShapeType="1"/>
            </p:cNvSpPr>
            <p:nvPr/>
          </p:nvSpPr>
          <p:spPr bwMode="auto">
            <a:xfrm flipH="1">
              <a:off x="3976" y="3090"/>
              <a:ext cx="23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1" name="Freeform 14"/>
            <p:cNvSpPr/>
            <p:nvPr/>
          </p:nvSpPr>
          <p:spPr bwMode="auto">
            <a:xfrm>
              <a:off x="3914" y="3150"/>
              <a:ext cx="121" cy="59"/>
            </a:xfrm>
            <a:custGeom>
              <a:avLst/>
              <a:gdLst>
                <a:gd name="T0" fmla="*/ 0 w 217"/>
                <a:gd name="T1" fmla="*/ 1 h 105"/>
                <a:gd name="T2" fmla="*/ 1 w 217"/>
                <a:gd name="T3" fmla="*/ 0 h 105"/>
                <a:gd name="T4" fmla="*/ 2 w 217"/>
                <a:gd name="T5" fmla="*/ 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2" name="Freeform 15"/>
            <p:cNvSpPr/>
            <p:nvPr/>
          </p:nvSpPr>
          <p:spPr bwMode="auto">
            <a:xfrm>
              <a:off x="3914" y="3150"/>
              <a:ext cx="121" cy="59"/>
            </a:xfrm>
            <a:custGeom>
              <a:avLst/>
              <a:gdLst>
                <a:gd name="T0" fmla="*/ 0 w 217"/>
                <a:gd name="T1" fmla="*/ 1 h 105"/>
                <a:gd name="T2" fmla="*/ 1 w 217"/>
                <a:gd name="T3" fmla="*/ 0 h 105"/>
                <a:gd name="T4" fmla="*/ 2 w 217"/>
                <a:gd name="T5" fmla="*/ 1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3" name="Line 16"/>
            <p:cNvSpPr>
              <a:spLocks noChangeShapeType="1"/>
            </p:cNvSpPr>
            <p:nvPr/>
          </p:nvSpPr>
          <p:spPr bwMode="auto">
            <a:xfrm flipH="1">
              <a:off x="3703" y="3211"/>
              <a:ext cx="211"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4" name="Line 17"/>
            <p:cNvSpPr>
              <a:spLocks noChangeShapeType="1"/>
            </p:cNvSpPr>
            <p:nvPr/>
          </p:nvSpPr>
          <p:spPr bwMode="auto">
            <a:xfrm>
              <a:off x="4353" y="3090"/>
              <a:ext cx="35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Line 18"/>
            <p:cNvSpPr>
              <a:spLocks noChangeShapeType="1"/>
            </p:cNvSpPr>
            <p:nvPr/>
          </p:nvSpPr>
          <p:spPr bwMode="auto">
            <a:xfrm flipV="1">
              <a:off x="3974" y="3087"/>
              <a:ext cx="0" cy="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6" name="Rectangle 19"/>
            <p:cNvSpPr>
              <a:spLocks noChangeArrowheads="1"/>
            </p:cNvSpPr>
            <p:nvPr/>
          </p:nvSpPr>
          <p:spPr bwMode="auto">
            <a:xfrm>
              <a:off x="4613" y="3186"/>
              <a:ext cx="193" cy="81"/>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7" name="Line 20"/>
            <p:cNvSpPr>
              <a:spLocks noChangeShapeType="1"/>
            </p:cNvSpPr>
            <p:nvPr/>
          </p:nvSpPr>
          <p:spPr bwMode="auto">
            <a:xfrm flipV="1">
              <a:off x="4714" y="3087"/>
              <a:ext cx="0"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Line 21"/>
            <p:cNvSpPr>
              <a:spLocks noChangeShapeType="1"/>
            </p:cNvSpPr>
            <p:nvPr/>
          </p:nvSpPr>
          <p:spPr bwMode="auto">
            <a:xfrm>
              <a:off x="3705" y="3213"/>
              <a:ext cx="0" cy="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9" name="Freeform 22"/>
            <p:cNvSpPr/>
            <p:nvPr/>
          </p:nvSpPr>
          <p:spPr bwMode="auto">
            <a:xfrm>
              <a:off x="3640" y="3280"/>
              <a:ext cx="122" cy="64"/>
            </a:xfrm>
            <a:custGeom>
              <a:avLst/>
              <a:gdLst>
                <a:gd name="T0" fmla="*/ 0 w 217"/>
                <a:gd name="T1" fmla="*/ 1 h 113"/>
                <a:gd name="T2" fmla="*/ 1 w 217"/>
                <a:gd name="T3" fmla="*/ 0 h 113"/>
                <a:gd name="T4" fmla="*/ 2 w 217"/>
                <a:gd name="T5" fmla="*/ 1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0" name="Freeform 23"/>
            <p:cNvSpPr/>
            <p:nvPr/>
          </p:nvSpPr>
          <p:spPr bwMode="auto">
            <a:xfrm>
              <a:off x="3640" y="3280"/>
              <a:ext cx="184" cy="64"/>
            </a:xfrm>
            <a:custGeom>
              <a:avLst/>
              <a:gdLst>
                <a:gd name="T0" fmla="*/ 0 w 329"/>
                <a:gd name="T1" fmla="*/ 1 h 113"/>
                <a:gd name="T2" fmla="*/ 1 w 329"/>
                <a:gd name="T3" fmla="*/ 0 h 113"/>
                <a:gd name="T4" fmla="*/ 2 w 329"/>
                <a:gd name="T5" fmla="*/ 1 h 113"/>
                <a:gd name="T6" fmla="*/ 3 w 329"/>
                <a:gd name="T7" fmla="*/ 1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1" name="Freeform 24"/>
            <p:cNvSpPr/>
            <p:nvPr/>
          </p:nvSpPr>
          <p:spPr bwMode="auto">
            <a:xfrm>
              <a:off x="3550" y="3343"/>
              <a:ext cx="81" cy="99"/>
            </a:xfrm>
            <a:custGeom>
              <a:avLst/>
              <a:gdLst>
                <a:gd name="T0" fmla="*/ 1 w 145"/>
                <a:gd name="T1" fmla="*/ 0 h 177"/>
                <a:gd name="T2" fmla="*/ 0 w 145"/>
                <a:gd name="T3" fmla="*/ 0 h 177"/>
                <a:gd name="T4" fmla="*/ 0 w 145"/>
                <a:gd name="T5" fmla="*/ 2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2" name="Line 25"/>
            <p:cNvSpPr>
              <a:spLocks noChangeShapeType="1"/>
            </p:cNvSpPr>
            <p:nvPr/>
          </p:nvSpPr>
          <p:spPr bwMode="auto">
            <a:xfrm>
              <a:off x="3826" y="3348"/>
              <a:ext cx="0" cy="8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3" name="Rectangle 26"/>
            <p:cNvSpPr>
              <a:spLocks noChangeArrowheads="1"/>
            </p:cNvSpPr>
            <p:nvPr/>
          </p:nvSpPr>
          <p:spPr bwMode="auto">
            <a:xfrm>
              <a:off x="3725" y="3455"/>
              <a:ext cx="193" cy="86"/>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4" name="Rectangle 27"/>
            <p:cNvSpPr>
              <a:spLocks noChangeArrowheads="1"/>
            </p:cNvSpPr>
            <p:nvPr/>
          </p:nvSpPr>
          <p:spPr bwMode="auto">
            <a:xfrm>
              <a:off x="3456" y="3455"/>
              <a:ext cx="188" cy="86"/>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5" name="Line 28"/>
            <p:cNvSpPr>
              <a:spLocks noChangeShapeType="1"/>
            </p:cNvSpPr>
            <p:nvPr/>
          </p:nvSpPr>
          <p:spPr bwMode="auto">
            <a:xfrm>
              <a:off x="3552" y="3549"/>
              <a:ext cx="0" cy="5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6" name="Line 29"/>
            <p:cNvSpPr>
              <a:spLocks noChangeShapeType="1"/>
            </p:cNvSpPr>
            <p:nvPr/>
          </p:nvSpPr>
          <p:spPr bwMode="auto">
            <a:xfrm>
              <a:off x="3826" y="3549"/>
              <a:ext cx="0" cy="5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7" name="Line 30"/>
            <p:cNvSpPr>
              <a:spLocks noChangeShapeType="1"/>
            </p:cNvSpPr>
            <p:nvPr/>
          </p:nvSpPr>
          <p:spPr bwMode="auto">
            <a:xfrm>
              <a:off x="3555" y="3615"/>
              <a:ext cx="26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8" name="Line 31"/>
            <p:cNvSpPr>
              <a:spLocks noChangeShapeType="1"/>
            </p:cNvSpPr>
            <p:nvPr/>
          </p:nvSpPr>
          <p:spPr bwMode="auto">
            <a:xfrm>
              <a:off x="4039" y="3211"/>
              <a:ext cx="20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9" name="Freeform 32"/>
            <p:cNvSpPr/>
            <p:nvPr/>
          </p:nvSpPr>
          <p:spPr bwMode="auto">
            <a:xfrm>
              <a:off x="4187" y="3280"/>
              <a:ext cx="122" cy="64"/>
            </a:xfrm>
            <a:custGeom>
              <a:avLst/>
              <a:gdLst>
                <a:gd name="T0" fmla="*/ 0 w 217"/>
                <a:gd name="T1" fmla="*/ 1 h 113"/>
                <a:gd name="T2" fmla="*/ 1 w 217"/>
                <a:gd name="T3" fmla="*/ 0 h 113"/>
                <a:gd name="T4" fmla="*/ 2 w 217"/>
                <a:gd name="T5" fmla="*/ 1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0" name="Freeform 33"/>
            <p:cNvSpPr/>
            <p:nvPr/>
          </p:nvSpPr>
          <p:spPr bwMode="auto">
            <a:xfrm>
              <a:off x="4187" y="3280"/>
              <a:ext cx="122" cy="64"/>
            </a:xfrm>
            <a:custGeom>
              <a:avLst/>
              <a:gdLst>
                <a:gd name="T0" fmla="*/ 0 w 217"/>
                <a:gd name="T1" fmla="*/ 1 h 113"/>
                <a:gd name="T2" fmla="*/ 1 w 217"/>
                <a:gd name="T3" fmla="*/ 0 h 113"/>
                <a:gd name="T4" fmla="*/ 2 w 217"/>
                <a:gd name="T5" fmla="*/ 1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1" name="Freeform 34"/>
            <p:cNvSpPr/>
            <p:nvPr/>
          </p:nvSpPr>
          <p:spPr bwMode="auto">
            <a:xfrm>
              <a:off x="4093" y="3343"/>
              <a:ext cx="81" cy="99"/>
            </a:xfrm>
            <a:custGeom>
              <a:avLst/>
              <a:gdLst>
                <a:gd name="T0" fmla="*/ 1 w 145"/>
                <a:gd name="T1" fmla="*/ 0 h 177"/>
                <a:gd name="T2" fmla="*/ 0 w 145"/>
                <a:gd name="T3" fmla="*/ 0 h 177"/>
                <a:gd name="T4" fmla="*/ 0 w 145"/>
                <a:gd name="T5" fmla="*/ 2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2" name="Line 35"/>
            <p:cNvSpPr>
              <a:spLocks noChangeShapeType="1"/>
            </p:cNvSpPr>
            <p:nvPr/>
          </p:nvSpPr>
          <p:spPr bwMode="auto">
            <a:xfrm>
              <a:off x="4369" y="3348"/>
              <a:ext cx="0" cy="8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3" name="Rectangle 36"/>
            <p:cNvSpPr>
              <a:spLocks noChangeArrowheads="1"/>
            </p:cNvSpPr>
            <p:nvPr/>
          </p:nvSpPr>
          <p:spPr bwMode="auto">
            <a:xfrm>
              <a:off x="4272" y="3455"/>
              <a:ext cx="193" cy="86"/>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4" name="Rectangle 37"/>
            <p:cNvSpPr>
              <a:spLocks noChangeArrowheads="1"/>
            </p:cNvSpPr>
            <p:nvPr/>
          </p:nvSpPr>
          <p:spPr bwMode="auto">
            <a:xfrm>
              <a:off x="3999" y="3455"/>
              <a:ext cx="193" cy="86"/>
            </a:xfrm>
            <a:prstGeom prst="rect">
              <a:avLst/>
            </a:prstGeom>
            <a:solidFill>
              <a:schemeClr val="accent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5" name="Line 38"/>
            <p:cNvSpPr>
              <a:spLocks noChangeShapeType="1"/>
            </p:cNvSpPr>
            <p:nvPr/>
          </p:nvSpPr>
          <p:spPr bwMode="auto">
            <a:xfrm>
              <a:off x="4095" y="3549"/>
              <a:ext cx="0" cy="5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6" name="Line 39"/>
            <p:cNvSpPr>
              <a:spLocks noChangeShapeType="1"/>
            </p:cNvSpPr>
            <p:nvPr/>
          </p:nvSpPr>
          <p:spPr bwMode="auto">
            <a:xfrm>
              <a:off x="4369" y="3549"/>
              <a:ext cx="0" cy="5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7" name="Line 40"/>
            <p:cNvSpPr>
              <a:spLocks noChangeShapeType="1"/>
            </p:cNvSpPr>
            <p:nvPr/>
          </p:nvSpPr>
          <p:spPr bwMode="auto">
            <a:xfrm>
              <a:off x="4241" y="3615"/>
              <a:ext cx="121"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8" name="Line 41"/>
            <p:cNvSpPr>
              <a:spLocks noChangeShapeType="1"/>
            </p:cNvSpPr>
            <p:nvPr/>
          </p:nvSpPr>
          <p:spPr bwMode="auto">
            <a:xfrm>
              <a:off x="4248" y="3213"/>
              <a:ext cx="0" cy="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9" name="Line 42"/>
            <p:cNvSpPr>
              <a:spLocks noChangeShapeType="1"/>
            </p:cNvSpPr>
            <p:nvPr/>
          </p:nvSpPr>
          <p:spPr bwMode="auto">
            <a:xfrm>
              <a:off x="4097" y="3615"/>
              <a:ext cx="13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0" name="Oval 43"/>
            <p:cNvSpPr>
              <a:spLocks noChangeArrowheads="1"/>
            </p:cNvSpPr>
            <p:nvPr/>
          </p:nvSpPr>
          <p:spPr bwMode="auto">
            <a:xfrm>
              <a:off x="4219" y="3608"/>
              <a:ext cx="13" cy="13"/>
            </a:xfrm>
            <a:prstGeom prst="ellipse">
              <a:avLst/>
            </a:prstGeom>
            <a:solidFill>
              <a:srgbClr val="000000"/>
            </a:solidFill>
            <a:ln w="254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1" name="Oval 44"/>
            <p:cNvSpPr>
              <a:spLocks noChangeArrowheads="1"/>
            </p:cNvSpPr>
            <p:nvPr/>
          </p:nvSpPr>
          <p:spPr bwMode="auto">
            <a:xfrm>
              <a:off x="3676" y="3608"/>
              <a:ext cx="9" cy="13"/>
            </a:xfrm>
            <a:prstGeom prst="ellipse">
              <a:avLst/>
            </a:prstGeom>
            <a:solidFill>
              <a:srgbClr val="000000"/>
            </a:solidFill>
            <a:ln w="254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2" name="Line 45"/>
            <p:cNvSpPr>
              <a:spLocks noChangeShapeType="1"/>
            </p:cNvSpPr>
            <p:nvPr/>
          </p:nvSpPr>
          <p:spPr bwMode="auto">
            <a:xfrm>
              <a:off x="4230" y="3617"/>
              <a:ext cx="0" cy="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3" name="Line 46"/>
            <p:cNvSpPr>
              <a:spLocks noChangeShapeType="1"/>
            </p:cNvSpPr>
            <p:nvPr/>
          </p:nvSpPr>
          <p:spPr bwMode="auto">
            <a:xfrm flipH="1">
              <a:off x="3994" y="3686"/>
              <a:ext cx="22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4" name="Line 47"/>
            <p:cNvSpPr>
              <a:spLocks noChangeShapeType="1"/>
            </p:cNvSpPr>
            <p:nvPr/>
          </p:nvSpPr>
          <p:spPr bwMode="auto">
            <a:xfrm>
              <a:off x="3685" y="3686"/>
              <a:ext cx="2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5" name="Oval 48"/>
            <p:cNvSpPr>
              <a:spLocks noChangeArrowheads="1"/>
            </p:cNvSpPr>
            <p:nvPr/>
          </p:nvSpPr>
          <p:spPr bwMode="auto">
            <a:xfrm>
              <a:off x="3976" y="3680"/>
              <a:ext cx="14" cy="9"/>
            </a:xfrm>
            <a:prstGeom prst="ellipse">
              <a:avLst/>
            </a:prstGeom>
            <a:solidFill>
              <a:srgbClr val="000000"/>
            </a:solidFill>
            <a:ln w="254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6" name="Freeform 49"/>
            <p:cNvSpPr/>
            <p:nvPr/>
          </p:nvSpPr>
          <p:spPr bwMode="auto">
            <a:xfrm>
              <a:off x="3985" y="3693"/>
              <a:ext cx="189" cy="72"/>
            </a:xfrm>
            <a:custGeom>
              <a:avLst/>
              <a:gdLst>
                <a:gd name="T0" fmla="*/ 0 w 337"/>
                <a:gd name="T1" fmla="*/ 0 h 129"/>
                <a:gd name="T2" fmla="*/ 0 w 337"/>
                <a:gd name="T3" fmla="*/ 1 h 129"/>
                <a:gd name="T4" fmla="*/ 3 w 337"/>
                <a:gd name="T5" fmla="*/ 1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7" name="Oval 50"/>
            <p:cNvSpPr>
              <a:spLocks noChangeArrowheads="1"/>
            </p:cNvSpPr>
            <p:nvPr/>
          </p:nvSpPr>
          <p:spPr bwMode="auto">
            <a:xfrm>
              <a:off x="4169" y="3760"/>
              <a:ext cx="14" cy="9"/>
            </a:xfrm>
            <a:prstGeom prst="ellipse">
              <a:avLst/>
            </a:prstGeom>
            <a:solidFill>
              <a:srgbClr val="000000"/>
            </a:solidFill>
            <a:ln w="254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8" name="Line 51"/>
            <p:cNvSpPr>
              <a:spLocks noChangeShapeType="1"/>
            </p:cNvSpPr>
            <p:nvPr/>
          </p:nvSpPr>
          <p:spPr bwMode="auto">
            <a:xfrm>
              <a:off x="4714" y="3276"/>
              <a:ext cx="0" cy="4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9" name="Line 52"/>
            <p:cNvSpPr>
              <a:spLocks noChangeShapeType="1"/>
            </p:cNvSpPr>
            <p:nvPr/>
          </p:nvSpPr>
          <p:spPr bwMode="auto">
            <a:xfrm>
              <a:off x="4192" y="3767"/>
              <a:ext cx="51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0" name="Freeform 53"/>
            <p:cNvSpPr/>
            <p:nvPr/>
          </p:nvSpPr>
          <p:spPr bwMode="auto">
            <a:xfrm>
              <a:off x="4115" y="3846"/>
              <a:ext cx="122" cy="63"/>
            </a:xfrm>
            <a:custGeom>
              <a:avLst/>
              <a:gdLst>
                <a:gd name="T0" fmla="*/ 0 w 217"/>
                <a:gd name="T1" fmla="*/ 1 h 113"/>
                <a:gd name="T2" fmla="*/ 1 w 217"/>
                <a:gd name="T3" fmla="*/ 0 h 113"/>
                <a:gd name="T4" fmla="*/ 2 w 217"/>
                <a:gd name="T5" fmla="*/ 1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1" name="Freeform 54"/>
            <p:cNvSpPr/>
            <p:nvPr/>
          </p:nvSpPr>
          <p:spPr bwMode="auto">
            <a:xfrm>
              <a:off x="4115" y="3846"/>
              <a:ext cx="122" cy="63"/>
            </a:xfrm>
            <a:custGeom>
              <a:avLst/>
              <a:gdLst>
                <a:gd name="T0" fmla="*/ 0 w 217"/>
                <a:gd name="T1" fmla="*/ 1 h 113"/>
                <a:gd name="T2" fmla="*/ 1 w 217"/>
                <a:gd name="T3" fmla="*/ 0 h 113"/>
                <a:gd name="T4" fmla="*/ 2 w 217"/>
                <a:gd name="T5" fmla="*/ 1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2" name="Line 55"/>
            <p:cNvSpPr>
              <a:spLocks noChangeShapeType="1"/>
            </p:cNvSpPr>
            <p:nvPr/>
          </p:nvSpPr>
          <p:spPr bwMode="auto">
            <a:xfrm flipV="1">
              <a:off x="4176" y="3765"/>
              <a:ext cx="0" cy="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3" name="Freeform 56"/>
            <p:cNvSpPr/>
            <p:nvPr/>
          </p:nvSpPr>
          <p:spPr bwMode="auto">
            <a:xfrm>
              <a:off x="4236" y="2917"/>
              <a:ext cx="696" cy="992"/>
            </a:xfrm>
            <a:custGeom>
              <a:avLst/>
              <a:gdLst>
                <a:gd name="T0" fmla="*/ 0 w 1241"/>
                <a:gd name="T1" fmla="*/ 17 h 1769"/>
                <a:gd name="T2" fmla="*/ 12 w 1241"/>
                <a:gd name="T3" fmla="*/ 17 h 1769"/>
                <a:gd name="T4" fmla="*/ 12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4" name="Freeform 57"/>
            <p:cNvSpPr/>
            <p:nvPr/>
          </p:nvSpPr>
          <p:spPr bwMode="auto">
            <a:xfrm>
              <a:off x="4227" y="3087"/>
              <a:ext cx="122" cy="64"/>
            </a:xfrm>
            <a:custGeom>
              <a:avLst/>
              <a:gdLst>
                <a:gd name="T0" fmla="*/ 0 w 217"/>
                <a:gd name="T1" fmla="*/ 0 h 113"/>
                <a:gd name="T2" fmla="*/ 1 w 217"/>
                <a:gd name="T3" fmla="*/ 1 h 113"/>
                <a:gd name="T4" fmla="*/ 2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5" name="Freeform 58"/>
            <p:cNvSpPr/>
            <p:nvPr/>
          </p:nvSpPr>
          <p:spPr bwMode="auto">
            <a:xfrm>
              <a:off x="4227" y="3087"/>
              <a:ext cx="122" cy="64"/>
            </a:xfrm>
            <a:custGeom>
              <a:avLst/>
              <a:gdLst>
                <a:gd name="T0" fmla="*/ 0 w 217"/>
                <a:gd name="T1" fmla="*/ 0 h 113"/>
                <a:gd name="T2" fmla="*/ 1 w 217"/>
                <a:gd name="T3" fmla="*/ 1 h 113"/>
                <a:gd name="T4" fmla="*/ 2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6" name="Freeform 59"/>
            <p:cNvSpPr/>
            <p:nvPr/>
          </p:nvSpPr>
          <p:spPr bwMode="auto">
            <a:xfrm>
              <a:off x="3914" y="3209"/>
              <a:ext cx="121" cy="63"/>
            </a:xfrm>
            <a:custGeom>
              <a:avLst/>
              <a:gdLst>
                <a:gd name="T0" fmla="*/ 0 w 217"/>
                <a:gd name="T1" fmla="*/ 0 h 113"/>
                <a:gd name="T2" fmla="*/ 1 w 217"/>
                <a:gd name="T3" fmla="*/ 1 h 113"/>
                <a:gd name="T4" fmla="*/ 2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7" name="Freeform 60"/>
            <p:cNvSpPr/>
            <p:nvPr/>
          </p:nvSpPr>
          <p:spPr bwMode="auto">
            <a:xfrm>
              <a:off x="3914" y="3209"/>
              <a:ext cx="121" cy="63"/>
            </a:xfrm>
            <a:custGeom>
              <a:avLst/>
              <a:gdLst>
                <a:gd name="T0" fmla="*/ 0 w 217"/>
                <a:gd name="T1" fmla="*/ 0 h 113"/>
                <a:gd name="T2" fmla="*/ 1 w 217"/>
                <a:gd name="T3" fmla="*/ 1 h 113"/>
                <a:gd name="T4" fmla="*/ 2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8" name="Freeform 61"/>
            <p:cNvSpPr/>
            <p:nvPr/>
          </p:nvSpPr>
          <p:spPr bwMode="auto">
            <a:xfrm>
              <a:off x="3640" y="3343"/>
              <a:ext cx="122" cy="59"/>
            </a:xfrm>
            <a:custGeom>
              <a:avLst/>
              <a:gdLst>
                <a:gd name="T0" fmla="*/ 0 w 217"/>
                <a:gd name="T1" fmla="*/ 0 h 105"/>
                <a:gd name="T2" fmla="*/ 1 w 217"/>
                <a:gd name="T3" fmla="*/ 1 h 105"/>
                <a:gd name="T4" fmla="*/ 2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9" name="Freeform 62"/>
            <p:cNvSpPr/>
            <p:nvPr/>
          </p:nvSpPr>
          <p:spPr bwMode="auto">
            <a:xfrm>
              <a:off x="3640" y="3343"/>
              <a:ext cx="122" cy="59"/>
            </a:xfrm>
            <a:custGeom>
              <a:avLst/>
              <a:gdLst>
                <a:gd name="T0" fmla="*/ 0 w 217"/>
                <a:gd name="T1" fmla="*/ 0 h 105"/>
                <a:gd name="T2" fmla="*/ 1 w 217"/>
                <a:gd name="T3" fmla="*/ 1 h 105"/>
                <a:gd name="T4" fmla="*/ 2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50" name="Freeform 63"/>
            <p:cNvSpPr/>
            <p:nvPr/>
          </p:nvSpPr>
          <p:spPr bwMode="auto">
            <a:xfrm>
              <a:off x="4187" y="3343"/>
              <a:ext cx="122" cy="59"/>
            </a:xfrm>
            <a:custGeom>
              <a:avLst/>
              <a:gdLst>
                <a:gd name="T0" fmla="*/ 0 w 217"/>
                <a:gd name="T1" fmla="*/ 0 h 105"/>
                <a:gd name="T2" fmla="*/ 1 w 217"/>
                <a:gd name="T3" fmla="*/ 1 h 105"/>
                <a:gd name="T4" fmla="*/ 2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51" name="Freeform 64"/>
            <p:cNvSpPr/>
            <p:nvPr/>
          </p:nvSpPr>
          <p:spPr bwMode="auto">
            <a:xfrm>
              <a:off x="4187" y="3343"/>
              <a:ext cx="122" cy="59"/>
            </a:xfrm>
            <a:custGeom>
              <a:avLst/>
              <a:gdLst>
                <a:gd name="T0" fmla="*/ 0 w 217"/>
                <a:gd name="T1" fmla="*/ 0 h 105"/>
                <a:gd name="T2" fmla="*/ 1 w 217"/>
                <a:gd name="T3" fmla="*/ 1 h 105"/>
                <a:gd name="T4" fmla="*/ 2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52" name="Freeform 65"/>
            <p:cNvSpPr/>
            <p:nvPr/>
          </p:nvSpPr>
          <p:spPr bwMode="auto">
            <a:xfrm>
              <a:off x="4115" y="3908"/>
              <a:ext cx="122" cy="59"/>
            </a:xfrm>
            <a:custGeom>
              <a:avLst/>
              <a:gdLst>
                <a:gd name="T0" fmla="*/ 0 w 217"/>
                <a:gd name="T1" fmla="*/ 0 h 105"/>
                <a:gd name="T2" fmla="*/ 1 w 217"/>
                <a:gd name="T3" fmla="*/ 1 h 105"/>
                <a:gd name="T4" fmla="*/ 2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53" name="Freeform 66"/>
            <p:cNvSpPr/>
            <p:nvPr/>
          </p:nvSpPr>
          <p:spPr bwMode="auto">
            <a:xfrm>
              <a:off x="4115" y="3908"/>
              <a:ext cx="122" cy="59"/>
            </a:xfrm>
            <a:custGeom>
              <a:avLst/>
              <a:gdLst>
                <a:gd name="T0" fmla="*/ 0 w 217"/>
                <a:gd name="T1" fmla="*/ 0 h 105"/>
                <a:gd name="T2" fmla="*/ 1 w 217"/>
                <a:gd name="T3" fmla="*/ 1 h 105"/>
                <a:gd name="T4" fmla="*/ 2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54" name="Line 67"/>
            <p:cNvSpPr>
              <a:spLocks noChangeShapeType="1"/>
            </p:cNvSpPr>
            <p:nvPr/>
          </p:nvSpPr>
          <p:spPr bwMode="auto">
            <a:xfrm>
              <a:off x="4313" y="3345"/>
              <a:ext cx="4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5" name="AutoShape 68"/>
            <p:cNvSpPr>
              <a:spLocks noChangeArrowheads="1"/>
            </p:cNvSpPr>
            <p:nvPr/>
          </p:nvSpPr>
          <p:spPr bwMode="auto">
            <a:xfrm>
              <a:off x="4210" y="3016"/>
              <a:ext cx="148" cy="134"/>
            </a:xfrm>
            <a:prstGeom prst="diamond">
              <a:avLst/>
            </a:prstGeom>
            <a:solidFill>
              <a:srgbClr val="3366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6" name="AutoShape 69"/>
            <p:cNvSpPr>
              <a:spLocks noChangeArrowheads="1"/>
            </p:cNvSpPr>
            <p:nvPr/>
          </p:nvSpPr>
          <p:spPr bwMode="auto">
            <a:xfrm>
              <a:off x="3896" y="3141"/>
              <a:ext cx="148" cy="135"/>
            </a:xfrm>
            <a:prstGeom prst="diamond">
              <a:avLst/>
            </a:prstGeom>
            <a:solidFill>
              <a:srgbClr val="3366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7" name="AutoShape 70"/>
            <p:cNvSpPr>
              <a:spLocks noChangeArrowheads="1"/>
            </p:cNvSpPr>
            <p:nvPr/>
          </p:nvSpPr>
          <p:spPr bwMode="auto">
            <a:xfrm>
              <a:off x="3622" y="3271"/>
              <a:ext cx="148" cy="135"/>
            </a:xfrm>
            <a:prstGeom prst="diamond">
              <a:avLst/>
            </a:prstGeom>
            <a:solidFill>
              <a:srgbClr val="3366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8" name="AutoShape 71"/>
            <p:cNvSpPr>
              <a:spLocks noChangeArrowheads="1"/>
            </p:cNvSpPr>
            <p:nvPr/>
          </p:nvSpPr>
          <p:spPr bwMode="auto">
            <a:xfrm>
              <a:off x="4169" y="3271"/>
              <a:ext cx="148" cy="135"/>
            </a:xfrm>
            <a:prstGeom prst="diamond">
              <a:avLst/>
            </a:prstGeom>
            <a:solidFill>
              <a:srgbClr val="3366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9" name="AutoShape 72"/>
            <p:cNvSpPr>
              <a:spLocks noChangeArrowheads="1"/>
            </p:cNvSpPr>
            <p:nvPr/>
          </p:nvSpPr>
          <p:spPr bwMode="auto">
            <a:xfrm>
              <a:off x="4093" y="3837"/>
              <a:ext cx="148" cy="134"/>
            </a:xfrm>
            <a:prstGeom prst="diamond">
              <a:avLst/>
            </a:prstGeom>
            <a:solidFill>
              <a:srgbClr val="3366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0" name="Line 73"/>
            <p:cNvSpPr>
              <a:spLocks noChangeShapeType="1"/>
            </p:cNvSpPr>
            <p:nvPr/>
          </p:nvSpPr>
          <p:spPr bwMode="auto">
            <a:xfrm>
              <a:off x="4169" y="3968"/>
              <a:ext cx="1" cy="9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7961" name="Line 74"/>
            <p:cNvSpPr>
              <a:spLocks noChangeShapeType="1"/>
            </p:cNvSpPr>
            <p:nvPr/>
          </p:nvSpPr>
          <p:spPr bwMode="auto">
            <a:xfrm>
              <a:off x="4290" y="2784"/>
              <a:ext cx="1" cy="9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17413" name="Rectangle 75"/>
          <p:cNvSpPr>
            <a:spLocks noChangeArrowheads="1"/>
          </p:cNvSpPr>
          <p:nvPr/>
        </p:nvSpPr>
        <p:spPr bwMode="auto">
          <a:xfrm>
            <a:off x="501015" y="2991485"/>
            <a:ext cx="5707380" cy="2398395"/>
          </a:xfrm>
          <a:prstGeom prst="rect">
            <a:avLst/>
          </a:prstGeom>
          <a:noFill/>
          <a:ln w="9525">
            <a:noFill/>
            <a:miter lim="800000"/>
          </a:ln>
        </p:spPr>
        <p:txBody>
          <a:bodyPr wrap="square">
            <a:noAutofit/>
          </a:bodyPr>
          <a:lstStyle/>
          <a:p>
            <a:pPr marL="457200" indent="-457200" eaLnBrk="0" hangingPunct="0">
              <a:lnSpc>
                <a:spcPct val="150000"/>
              </a:lnSpc>
              <a:buFontTx/>
              <a:buAutoNum type="arabicPeriod"/>
              <a:defRPr/>
            </a:pPr>
            <a:r>
              <a:rPr lang="zh-CN" altLang="en-US" sz="2800" dirty="0">
                <a:latin typeface="+mn-lt"/>
                <a:ea typeface="宋体" panose="02010600030101010101" pitchFamily="2" charset="-122"/>
              </a:rPr>
              <a:t>依据代码绘制</a:t>
            </a:r>
            <a:r>
              <a:rPr lang="zh-CN" altLang="en-US" sz="2800" dirty="0" smtClean="0">
                <a:latin typeface="+mn-lt"/>
                <a:ea typeface="宋体" panose="02010600030101010101" pitchFamily="2" charset="-122"/>
              </a:rPr>
              <a:t>流程图</a:t>
            </a:r>
            <a:r>
              <a:rPr lang="en-US" altLang="zh-CN" sz="2800" dirty="0" smtClean="0">
                <a:latin typeface="+mn-lt"/>
                <a:ea typeface="宋体" panose="02010600030101010101" pitchFamily="2" charset="-122"/>
              </a:rPr>
              <a:t>/</a:t>
            </a:r>
            <a:r>
              <a:rPr lang="zh-CN" altLang="en-US" sz="2800" dirty="0" smtClean="0">
                <a:latin typeface="+mn-lt"/>
                <a:ea typeface="宋体" panose="02010600030101010101" pitchFamily="2" charset="-122"/>
              </a:rPr>
              <a:t>控制流图</a:t>
            </a:r>
            <a:endParaRPr lang="en-US" altLang="zh-CN" sz="2800" dirty="0">
              <a:latin typeface="+mn-lt"/>
              <a:ea typeface="宋体" panose="02010600030101010101" pitchFamily="2" charset="-122"/>
            </a:endParaRPr>
          </a:p>
          <a:p>
            <a:pPr marL="457200" indent="-457200" eaLnBrk="0" hangingPunct="0">
              <a:lnSpc>
                <a:spcPct val="150000"/>
              </a:lnSpc>
              <a:buFontTx/>
              <a:buAutoNum type="arabicPeriod"/>
              <a:defRPr/>
            </a:pPr>
            <a:r>
              <a:rPr lang="zh-CN" altLang="en-US" sz="2800" dirty="0">
                <a:latin typeface="+mn-lt"/>
                <a:ea typeface="宋体" panose="02010600030101010101" pitchFamily="2" charset="-122"/>
              </a:rPr>
              <a:t>确定流图的圈复杂</a:t>
            </a:r>
            <a:r>
              <a:rPr lang="zh-CN" altLang="en-US" sz="2800" dirty="0" smtClean="0">
                <a:latin typeface="+mn-lt"/>
                <a:ea typeface="宋体" panose="02010600030101010101" pitchFamily="2" charset="-122"/>
              </a:rPr>
              <a:t>度</a:t>
            </a:r>
            <a:endParaRPr lang="en-US" altLang="zh-CN" sz="2800" dirty="0">
              <a:latin typeface="+mn-lt"/>
              <a:ea typeface="宋体" panose="02010600030101010101" pitchFamily="2" charset="-122"/>
            </a:endParaRPr>
          </a:p>
          <a:p>
            <a:pPr marL="457200" indent="-457200" eaLnBrk="0" hangingPunct="0">
              <a:lnSpc>
                <a:spcPct val="150000"/>
              </a:lnSpc>
              <a:buFontTx/>
              <a:buAutoNum type="arabicPeriod"/>
              <a:defRPr/>
            </a:pPr>
            <a:r>
              <a:rPr lang="zh-CN" altLang="en-US" sz="2800" dirty="0">
                <a:latin typeface="+mn-lt"/>
                <a:ea typeface="宋体" panose="02010600030101010101" pitchFamily="2" charset="-122"/>
              </a:rPr>
              <a:t>确定独立路径的基本</a:t>
            </a:r>
            <a:r>
              <a:rPr lang="zh-CN" altLang="en-US" sz="2800" dirty="0" smtClean="0">
                <a:latin typeface="+mn-lt"/>
                <a:ea typeface="宋体" panose="02010600030101010101" pitchFamily="2" charset="-122"/>
              </a:rPr>
              <a:t>集合</a:t>
            </a:r>
            <a:br>
              <a:rPr lang="en-US" altLang="zh-CN" sz="2800" dirty="0" smtClean="0">
                <a:latin typeface="+mn-lt"/>
                <a:ea typeface="宋体" panose="02010600030101010101" pitchFamily="2" charset="-122"/>
              </a:rPr>
            </a:br>
            <a:r>
              <a:rPr lang="en-US" altLang="zh-CN" sz="2000" dirty="0" smtClean="0">
                <a:latin typeface="+mn-lt"/>
                <a:ea typeface="宋体" panose="02010600030101010101" pitchFamily="2" charset="-122"/>
              </a:rPr>
              <a:t>( </a:t>
            </a:r>
            <a:r>
              <a:rPr lang="en-US" altLang="zh-CN" sz="2000" dirty="0">
                <a:latin typeface="+mn-lt"/>
                <a:ea typeface="宋体" panose="02010600030101010101" pitchFamily="2" charset="-122"/>
              </a:rPr>
              <a:t>basis set )</a:t>
            </a:r>
            <a:endParaRPr lang="en-US" altLang="zh-CN" sz="2800" dirty="0">
              <a:latin typeface="+mn-lt"/>
              <a:ea typeface="宋体" panose="02010600030101010101" pitchFamily="2" charset="-122"/>
            </a:endParaRPr>
          </a:p>
          <a:p>
            <a:pPr marL="457200" indent="-457200" eaLnBrk="0" hangingPunct="0">
              <a:lnSpc>
                <a:spcPct val="150000"/>
              </a:lnSpc>
              <a:buFontTx/>
              <a:buAutoNum type="arabicPeriod"/>
              <a:defRPr/>
            </a:pPr>
            <a:r>
              <a:rPr lang="zh-CN" altLang="en-US" sz="2800" dirty="0">
                <a:latin typeface="+mn-lt"/>
                <a:ea typeface="宋体" panose="02010600030101010101" pitchFamily="2" charset="-122"/>
              </a:rPr>
              <a:t>设计测试用例覆盖每条基本路径</a:t>
            </a:r>
            <a:endParaRPr lang="en-US" altLang="zh-CN" sz="2800" dirty="0">
              <a:latin typeface="+mn-lt"/>
              <a:ea typeface="宋体" panose="02010600030101010101" pitchFamily="2" charset="-122"/>
            </a:endParaRPr>
          </a:p>
        </p:txBody>
      </p:sp>
      <p:sp>
        <p:nvSpPr>
          <p:cNvPr id="2" name="文本框 1"/>
          <p:cNvSpPr txBox="1"/>
          <p:nvPr/>
        </p:nvSpPr>
        <p:spPr>
          <a:xfrm>
            <a:off x="604520" y="1525270"/>
            <a:ext cx="8082280" cy="1660525"/>
          </a:xfrm>
          <a:prstGeom prst="rect">
            <a:avLst/>
          </a:prstGeom>
          <a:noFill/>
        </p:spPr>
        <p:txBody>
          <a:bodyPr wrap="square" rtlCol="0">
            <a:spAutoFit/>
          </a:bodyPr>
          <a:p>
            <a:r>
              <a:rPr lang="zh-CN" altLang="en-US" sz="2800" dirty="0">
                <a:ea typeface="宋体" panose="02010600030101010101" pitchFamily="2" charset="-122"/>
                <a:sym typeface="+mn-ea"/>
              </a:rPr>
              <a:t>在程序控制流图的基础上，通过分析控制流图的环路复杂性，导出可执行的独立路径集合，从而</a:t>
            </a:r>
            <a:r>
              <a:rPr lang="zh-CN" altLang="en-US" sz="2800" dirty="0">
                <a:ea typeface="宋体" panose="02010600030101010101" pitchFamily="2" charset="-122"/>
                <a:sym typeface="+mn-ea"/>
              </a:rPr>
              <a:t>设计相应的测试用例。</a:t>
            </a:r>
            <a:endParaRPr lang="zh-CN" altLang="en-US" sz="2800" dirty="0">
              <a:latin typeface="+mn-lt"/>
              <a:ea typeface="宋体" panose="02010600030101010101" pitchFamily="2" charset="-122"/>
            </a:endParaRPr>
          </a:p>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63600" y="620713"/>
            <a:ext cx="7237413" cy="457200"/>
          </a:xfrm>
        </p:spPr>
        <p:txBody>
          <a:bodyPr>
            <a:normAutofit fontScale="90000"/>
          </a:bodyPr>
          <a:lstStyle/>
          <a:p>
            <a:pPr eaLnBrk="1" hangingPunct="1"/>
            <a:r>
              <a:rPr lang="zh-CN" altLang="en-US" sz="3600" b="1" dirty="0" smtClean="0">
                <a:solidFill>
                  <a:schemeClr val="hlink"/>
                </a:solidFill>
                <a:latin typeface="Arial Narrow" panose="020B0606020202030204" pitchFamily="34" charset="0"/>
              </a:rPr>
              <a:t>确定线性独立的路径集合</a:t>
            </a:r>
            <a:endParaRPr lang="zh-CN" altLang="en-US" sz="3600" b="1" dirty="0" smtClean="0">
              <a:solidFill>
                <a:schemeClr val="hlink"/>
              </a:solidFill>
              <a:latin typeface="Arial Narrow" panose="020B0606020202030204" pitchFamily="34" charset="0"/>
            </a:endParaRPr>
          </a:p>
        </p:txBody>
      </p:sp>
      <p:sp>
        <p:nvSpPr>
          <p:cNvPr id="49155" name="Rectangle 3"/>
          <p:cNvSpPr>
            <a:spLocks noChangeArrowheads="1"/>
          </p:cNvSpPr>
          <p:nvPr/>
        </p:nvSpPr>
        <p:spPr bwMode="auto">
          <a:xfrm>
            <a:off x="811213" y="1484207"/>
            <a:ext cx="7620000"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30225" indent="-530225">
              <a:lnSpc>
                <a:spcPct val="130000"/>
              </a:lnSpc>
              <a:buClr>
                <a:schemeClr val="accent1"/>
              </a:buClr>
              <a:buFont typeface="Wingdings" panose="05000000000000000000" pitchFamily="2" charset="2"/>
              <a:buChar char="p"/>
            </a:pPr>
            <a:r>
              <a:rPr lang="zh-CN" altLang="en-US" sz="2800" b="1" u="sng" dirty="0" smtClean="0">
                <a:solidFill>
                  <a:schemeClr val="accent2"/>
                </a:solidFill>
              </a:rPr>
              <a:t>独立</a:t>
            </a:r>
            <a:r>
              <a:rPr lang="zh-CN" altLang="en-US" sz="2800" b="1" u="sng" dirty="0">
                <a:solidFill>
                  <a:schemeClr val="accent2"/>
                </a:solidFill>
              </a:rPr>
              <a:t>路径</a:t>
            </a:r>
            <a:r>
              <a:rPr lang="zh-CN" altLang="en-US" sz="2800" dirty="0" smtClean="0"/>
              <a:t>：是指和其它路径相比</a:t>
            </a:r>
            <a:r>
              <a:rPr lang="en-US" altLang="zh-CN" sz="2800" dirty="0" smtClean="0"/>
              <a:t>,</a:t>
            </a:r>
            <a:r>
              <a:rPr lang="zh-CN" altLang="en-US" sz="2800" dirty="0" smtClean="0"/>
              <a:t>至少引入一个新处理语句或一个新判定的程序通路</a:t>
            </a:r>
            <a:r>
              <a:rPr lang="en-US" altLang="zh-CN" sz="2800" dirty="0" smtClean="0"/>
              <a:t>,</a:t>
            </a:r>
            <a:r>
              <a:rPr lang="zh-CN" altLang="en-US" sz="2800" dirty="0" smtClean="0"/>
              <a:t>它必须至少包含一条在本次定义路径之前不曾用过的边。</a:t>
            </a:r>
            <a:endParaRPr lang="en-US" altLang="zh-CN" sz="2800" dirty="0"/>
          </a:p>
          <a:p>
            <a:pPr marL="530225" indent="-530225">
              <a:lnSpc>
                <a:spcPct val="130000"/>
              </a:lnSpc>
              <a:buClr>
                <a:schemeClr val="accent1"/>
              </a:buClr>
              <a:buFont typeface="Wingdings" panose="05000000000000000000" pitchFamily="2" charset="2"/>
              <a:buChar char="p"/>
            </a:pPr>
            <a:r>
              <a:rPr lang="zh-CN" altLang="en-US" sz="2800" b="1" u="sng" dirty="0">
                <a:solidFill>
                  <a:schemeClr val="accent2"/>
                </a:solidFill>
              </a:rPr>
              <a:t>基本集</a:t>
            </a:r>
            <a:r>
              <a:rPr lang="zh-CN" altLang="en-US" sz="2800" dirty="0"/>
              <a:t>：</a:t>
            </a:r>
            <a:r>
              <a:rPr lang="en-US" altLang="zh-CN" sz="2800" dirty="0"/>
              <a:t> </a:t>
            </a:r>
            <a:r>
              <a:rPr lang="zh-CN" altLang="en-US" sz="2800" dirty="0"/>
              <a:t>由独立路径构成的集合</a:t>
            </a:r>
            <a:endParaRPr lang="en-US" altLang="zh-CN" sz="2800" dirty="0"/>
          </a:p>
          <a:p>
            <a:pPr marL="530225" indent="-530225">
              <a:lnSpc>
                <a:spcPct val="130000"/>
              </a:lnSpc>
              <a:buClr>
                <a:schemeClr val="accent1"/>
              </a:buClr>
              <a:buFont typeface="Wingdings" panose="05000000000000000000" pitchFamily="2" charset="2"/>
              <a:buChar char="p"/>
            </a:pPr>
            <a:r>
              <a:rPr lang="zh-CN" altLang="en-US" sz="2800" dirty="0" smtClean="0"/>
              <a:t>由</a:t>
            </a:r>
            <a:r>
              <a:rPr lang="zh-CN" altLang="en-US" sz="2800" dirty="0"/>
              <a:t>基本集导出的</a:t>
            </a:r>
            <a:r>
              <a:rPr lang="zh-CN" altLang="en-US" sz="2800" b="1" u="sng" dirty="0">
                <a:solidFill>
                  <a:schemeClr val="accent2"/>
                </a:solidFill>
              </a:rPr>
              <a:t>测试用例</a:t>
            </a:r>
            <a:r>
              <a:rPr lang="zh-CN" altLang="en-US" sz="2800" dirty="0"/>
              <a:t>，保证</a:t>
            </a:r>
            <a:r>
              <a:rPr lang="zh-CN" altLang="en-US" sz="2800" dirty="0" smtClean="0"/>
              <a:t>每个可执行语句至少执行</a:t>
            </a:r>
            <a:r>
              <a:rPr lang="zh-CN" altLang="en-US" sz="2800" dirty="0"/>
              <a:t>一次</a:t>
            </a:r>
            <a:endParaRPr lang="en-US" altLang="zh-CN" sz="2800" dirty="0"/>
          </a:p>
          <a:p>
            <a:pPr marL="530225" indent="-530225">
              <a:lnSpc>
                <a:spcPct val="130000"/>
              </a:lnSpc>
              <a:buClr>
                <a:schemeClr val="accent1"/>
              </a:buClr>
              <a:buFont typeface="Wingdings" panose="05000000000000000000" pitchFamily="2" charset="2"/>
              <a:buChar char="p"/>
            </a:pPr>
            <a:r>
              <a:rPr lang="zh-CN" altLang="en-US" sz="2800" b="1" u="sng" dirty="0">
                <a:solidFill>
                  <a:schemeClr val="accent2"/>
                </a:solidFill>
              </a:rPr>
              <a:t>基本</a:t>
            </a:r>
            <a:r>
              <a:rPr lang="zh-CN" altLang="en-US" sz="2800" b="1" u="sng" dirty="0" smtClean="0">
                <a:solidFill>
                  <a:schemeClr val="accent2"/>
                </a:solidFill>
              </a:rPr>
              <a:t>集合</a:t>
            </a:r>
            <a:r>
              <a:rPr lang="zh-CN" altLang="en-US" sz="2800" dirty="0" smtClean="0"/>
              <a:t>并不唯一</a:t>
            </a:r>
            <a:endParaRPr lang="zh-CN" altLang="en-US" sz="28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ChangeArrowheads="1"/>
          </p:cNvSpPr>
          <p:nvPr/>
        </p:nvSpPr>
        <p:spPr bwMode="auto">
          <a:xfrm>
            <a:off x="6477000" y="2082800"/>
            <a:ext cx="2667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4800"/>
              </a:spcBef>
            </a:pPr>
            <a:r>
              <a:rPr lang="en-US" altLang="zh-CN" sz="2000" b="1" dirty="0" smtClean="0">
                <a:solidFill>
                  <a:srgbClr val="081D58"/>
                </a:solidFill>
                <a:latin typeface="Helvetica" panose="020B0604020202020204" pitchFamily="34" charset="0"/>
              </a:rPr>
              <a:t>Path1</a:t>
            </a:r>
            <a:r>
              <a:rPr lang="en-US" altLang="zh-CN" sz="2000" b="1" dirty="0">
                <a:solidFill>
                  <a:srgbClr val="081D58"/>
                </a:solidFill>
                <a:latin typeface="Helvetica" panose="020B0604020202020204" pitchFamily="34" charset="0"/>
              </a:rPr>
              <a:t>: </a:t>
            </a:r>
            <a:br>
              <a:rPr lang="en-US" altLang="zh-CN" sz="2000" b="1" dirty="0" smtClean="0">
                <a:solidFill>
                  <a:srgbClr val="081D58"/>
                </a:solidFill>
                <a:latin typeface="Helvetica" panose="020B0604020202020204" pitchFamily="34" charset="0"/>
              </a:rPr>
            </a:br>
            <a:r>
              <a:rPr lang="en-US" altLang="zh-CN" sz="2000" b="1" dirty="0" smtClean="0">
                <a:solidFill>
                  <a:srgbClr val="081D58"/>
                </a:solidFill>
                <a:latin typeface="Helvetica" panose="020B0604020202020204" pitchFamily="34" charset="0"/>
              </a:rPr>
              <a:t>1-2-3-6-7-9-10-1-11</a:t>
            </a:r>
            <a:endParaRPr lang="en-US" altLang="zh-CN" sz="2000" dirty="0">
              <a:solidFill>
                <a:srgbClr val="FF3399"/>
              </a:solidFill>
              <a:latin typeface="Helvetica" panose="020B0604020202020204" pitchFamily="34" charset="0"/>
            </a:endParaRPr>
          </a:p>
        </p:txBody>
      </p:sp>
      <p:sp>
        <p:nvSpPr>
          <p:cNvPr id="50179" name="Rectangle 3"/>
          <p:cNvSpPr>
            <a:spLocks noGrp="1" noChangeArrowheads="1"/>
          </p:cNvSpPr>
          <p:nvPr>
            <p:ph type="title"/>
          </p:nvPr>
        </p:nvSpPr>
        <p:spPr>
          <a:xfrm>
            <a:off x="621030" y="549275"/>
            <a:ext cx="7334250" cy="576580"/>
          </a:xfrm>
          <a:noFill/>
        </p:spPr>
        <p:txBody>
          <a:bodyPr lIns="90487" tIns="44450" rIns="90487" bIns="44450">
            <a:normAutofit fontScale="90000"/>
          </a:bodyPr>
          <a:lstStyle/>
          <a:p>
            <a:pPr eaLnBrk="1" hangingPunct="1">
              <a:tabLst>
                <a:tab pos="7540625" algn="r"/>
              </a:tabLst>
            </a:pPr>
            <a:r>
              <a:rPr lang="zh-CN" altLang="en-US" sz="4000" dirty="0" smtClean="0">
                <a:solidFill>
                  <a:schemeClr val="hlink"/>
                </a:solidFill>
              </a:rPr>
              <a:t>示例：</a:t>
            </a:r>
            <a:r>
              <a:rPr lang="zh-CN" altLang="en-US" sz="4000" dirty="0" smtClean="0">
                <a:solidFill>
                  <a:schemeClr val="hlink"/>
                </a:solidFill>
              </a:rPr>
              <a:t>独立（基本）路径测试法</a:t>
            </a:r>
            <a:endParaRPr lang="en-US" altLang="zh-CN" sz="4000" dirty="0" smtClean="0">
              <a:solidFill>
                <a:schemeClr val="hlink"/>
              </a:solidFill>
            </a:endParaRPr>
          </a:p>
        </p:txBody>
      </p:sp>
      <p:sp>
        <p:nvSpPr>
          <p:cNvPr id="1669124" name="Rectangle 4"/>
          <p:cNvSpPr>
            <a:spLocks noChangeArrowheads="1"/>
          </p:cNvSpPr>
          <p:nvPr/>
        </p:nvSpPr>
        <p:spPr bwMode="auto">
          <a:xfrm>
            <a:off x="6477000" y="3073400"/>
            <a:ext cx="2615188"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4800"/>
              </a:spcBef>
            </a:pPr>
            <a:r>
              <a:rPr lang="en-US" altLang="zh-CN" sz="2000" b="1" dirty="0" smtClean="0">
                <a:solidFill>
                  <a:schemeClr val="accent2"/>
                </a:solidFill>
                <a:latin typeface="Helvetica" panose="020B0604020202020204" pitchFamily="34" charset="0"/>
              </a:rPr>
              <a:t>Path2</a:t>
            </a:r>
            <a:r>
              <a:rPr lang="en-US" altLang="zh-CN" sz="2000" b="1" dirty="0">
                <a:solidFill>
                  <a:schemeClr val="accent2"/>
                </a:solidFill>
                <a:latin typeface="Helvetica" panose="020B0604020202020204" pitchFamily="34" charset="0"/>
              </a:rPr>
              <a:t>: </a:t>
            </a:r>
            <a:br>
              <a:rPr lang="en-US" altLang="zh-CN" sz="2000" b="1" dirty="0" smtClean="0">
                <a:solidFill>
                  <a:schemeClr val="accent2"/>
                </a:solidFill>
                <a:latin typeface="Helvetica" panose="020B0604020202020204" pitchFamily="34" charset="0"/>
              </a:rPr>
            </a:br>
            <a:r>
              <a:rPr lang="en-US" altLang="zh-CN" sz="2000" b="1" dirty="0" smtClean="0">
                <a:solidFill>
                  <a:schemeClr val="accent2"/>
                </a:solidFill>
                <a:latin typeface="Helvetica" panose="020B0604020202020204" pitchFamily="34" charset="0"/>
              </a:rPr>
              <a:t>1-2-3-6-8-9-10-1-11</a:t>
            </a:r>
            <a:endParaRPr lang="en-US" altLang="zh-CN" sz="2000" dirty="0">
              <a:latin typeface="Helvetica" panose="020B0604020202020204" pitchFamily="34" charset="0"/>
            </a:endParaRPr>
          </a:p>
        </p:txBody>
      </p:sp>
      <p:sp>
        <p:nvSpPr>
          <p:cNvPr id="1669125" name="Rectangle 5"/>
          <p:cNvSpPr>
            <a:spLocks noChangeArrowheads="1"/>
          </p:cNvSpPr>
          <p:nvPr/>
        </p:nvSpPr>
        <p:spPr bwMode="auto">
          <a:xfrm>
            <a:off x="6477000" y="4140200"/>
            <a:ext cx="2514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4800"/>
              </a:spcBef>
            </a:pPr>
            <a:r>
              <a:rPr lang="en-US" altLang="zh-CN" sz="2000" b="1" dirty="0" smtClean="0">
                <a:solidFill>
                  <a:schemeClr val="accent1"/>
                </a:solidFill>
                <a:latin typeface="Helvetica" panose="020B0604020202020204" pitchFamily="34" charset="0"/>
              </a:rPr>
              <a:t>Path3</a:t>
            </a:r>
            <a:r>
              <a:rPr lang="en-US" altLang="zh-CN" sz="2000" b="1" dirty="0">
                <a:solidFill>
                  <a:schemeClr val="accent1"/>
                </a:solidFill>
                <a:latin typeface="Helvetica" panose="020B0604020202020204" pitchFamily="34" charset="0"/>
              </a:rPr>
              <a:t>: </a:t>
            </a:r>
            <a:br>
              <a:rPr lang="en-US" altLang="zh-CN" sz="2000" b="1" dirty="0" smtClean="0">
                <a:solidFill>
                  <a:schemeClr val="accent1"/>
                </a:solidFill>
                <a:latin typeface="Helvetica" panose="020B0604020202020204" pitchFamily="34" charset="0"/>
              </a:rPr>
            </a:br>
            <a:r>
              <a:rPr lang="en-US" altLang="zh-CN" sz="2000" b="1" dirty="0" smtClean="0">
                <a:solidFill>
                  <a:schemeClr val="accent1"/>
                </a:solidFill>
                <a:latin typeface="Helvetica" panose="020B0604020202020204" pitchFamily="34" charset="0"/>
              </a:rPr>
              <a:t>1-2-3-4-5-10-1-11</a:t>
            </a:r>
            <a:endParaRPr lang="en-US" altLang="zh-CN" sz="2000" dirty="0">
              <a:latin typeface="Helvetica" panose="020B0604020202020204" pitchFamily="34" charset="0"/>
            </a:endParaRPr>
          </a:p>
        </p:txBody>
      </p:sp>
      <p:sp>
        <p:nvSpPr>
          <p:cNvPr id="1669126" name="Rectangle 6"/>
          <p:cNvSpPr>
            <a:spLocks noChangeArrowheads="1"/>
          </p:cNvSpPr>
          <p:nvPr/>
        </p:nvSpPr>
        <p:spPr bwMode="auto">
          <a:xfrm>
            <a:off x="6477000" y="5283200"/>
            <a:ext cx="15359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4800"/>
              </a:spcBef>
            </a:pPr>
            <a:r>
              <a:rPr lang="en-US" altLang="zh-CN" sz="2000" b="1" dirty="0">
                <a:solidFill>
                  <a:schemeClr val="hlink"/>
                </a:solidFill>
                <a:latin typeface="Helvetica" panose="020B0604020202020204" pitchFamily="34" charset="0"/>
              </a:rPr>
              <a:t>Path4: </a:t>
            </a:r>
            <a:r>
              <a:rPr lang="en-US" altLang="zh-CN" sz="2000" b="1" dirty="0" smtClean="0">
                <a:solidFill>
                  <a:schemeClr val="hlink"/>
                </a:solidFill>
                <a:latin typeface="Helvetica" panose="020B0604020202020204" pitchFamily="34" charset="0"/>
              </a:rPr>
              <a:t>1-11</a:t>
            </a:r>
            <a:endParaRPr lang="en-US" altLang="zh-CN" sz="2000" dirty="0">
              <a:solidFill>
                <a:schemeClr val="hlink"/>
              </a:solidFill>
              <a:latin typeface="Helvetica" panose="020B0604020202020204" pitchFamily="34" charset="0"/>
            </a:endParaRPr>
          </a:p>
        </p:txBody>
      </p:sp>
      <p:grpSp>
        <p:nvGrpSpPr>
          <p:cNvPr id="50183" name="Group 7"/>
          <p:cNvGrpSpPr/>
          <p:nvPr/>
        </p:nvGrpSpPr>
        <p:grpSpPr bwMode="auto">
          <a:xfrm>
            <a:off x="863600" y="1773238"/>
            <a:ext cx="5384800" cy="4127500"/>
            <a:chOff x="316" y="1117"/>
            <a:chExt cx="3620" cy="2600"/>
          </a:xfrm>
        </p:grpSpPr>
        <p:grpSp>
          <p:nvGrpSpPr>
            <p:cNvPr id="50184" name="Group 8"/>
            <p:cNvGrpSpPr/>
            <p:nvPr/>
          </p:nvGrpSpPr>
          <p:grpSpPr bwMode="auto">
            <a:xfrm>
              <a:off x="587" y="1173"/>
              <a:ext cx="2822" cy="2217"/>
              <a:chOff x="875" y="1025"/>
              <a:chExt cx="3112" cy="2217"/>
            </a:xfrm>
          </p:grpSpPr>
          <p:cxnSp>
            <p:nvCxnSpPr>
              <p:cNvPr id="50189" name="AutoShape 9"/>
              <p:cNvCxnSpPr>
                <a:cxnSpLocks noChangeShapeType="1"/>
                <a:stCxn id="50190" idx="4"/>
              </p:cNvCxnSpPr>
              <p:nvPr/>
            </p:nvCxnSpPr>
            <p:spPr bwMode="auto">
              <a:xfrm rot="5400000" flipH="1" flipV="1">
                <a:off x="1883" y="2198"/>
                <a:ext cx="2016" cy="3"/>
              </a:xfrm>
              <a:prstGeom prst="bentConnector4">
                <a:avLst>
                  <a:gd name="adj1" fmla="val -8778"/>
                  <a:gd name="adj2" fmla="val 51099986"/>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0190" name="Oval 10"/>
              <p:cNvSpPr>
                <a:spLocks noChangeArrowheads="1"/>
              </p:cNvSpPr>
              <p:nvPr/>
            </p:nvSpPr>
            <p:spPr bwMode="auto">
              <a:xfrm>
                <a:off x="2860" y="3150"/>
                <a:ext cx="58" cy="58"/>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1" name="Oval 11"/>
              <p:cNvSpPr>
                <a:spLocks noChangeArrowheads="1"/>
              </p:cNvSpPr>
              <p:nvPr/>
            </p:nvSpPr>
            <p:spPr bwMode="auto">
              <a:xfrm>
                <a:off x="2835" y="1025"/>
                <a:ext cx="114" cy="114"/>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2" name="AutoShape 12"/>
              <p:cNvSpPr>
                <a:spLocks noChangeArrowheads="1"/>
              </p:cNvSpPr>
              <p:nvPr/>
            </p:nvSpPr>
            <p:spPr bwMode="auto">
              <a:xfrm>
                <a:off x="2800" y="1375"/>
                <a:ext cx="184" cy="171"/>
              </a:xfrm>
              <a:prstGeom prst="diamond">
                <a:avLst/>
              </a:prstGeom>
              <a:solidFill>
                <a:schemeClr val="bg1"/>
              </a:solidFill>
              <a:ln w="12700">
                <a:solidFill>
                  <a:schemeClr val="tx1"/>
                </a:solidFill>
                <a:miter lim="800000"/>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1</a:t>
                </a:r>
                <a:endParaRPr lang="zh-CN" altLang="en-US" sz="1600" b="1">
                  <a:solidFill>
                    <a:srgbClr val="CF0E30"/>
                  </a:solidFill>
                  <a:latin typeface="Times" panose="02020603050405020304" pitchFamily="18" charset="0"/>
                </a:endParaRPr>
              </a:p>
            </p:txBody>
          </p:sp>
          <p:sp>
            <p:nvSpPr>
              <p:cNvPr id="50193" name="Rectangle 13"/>
              <p:cNvSpPr>
                <a:spLocks noChangeArrowheads="1"/>
              </p:cNvSpPr>
              <p:nvPr/>
            </p:nvSpPr>
            <p:spPr bwMode="auto">
              <a:xfrm>
                <a:off x="1986" y="281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CF0E30"/>
                    </a:solidFill>
                    <a:latin typeface="Times" panose="02020603050405020304" pitchFamily="18" charset="0"/>
                  </a:rPr>
                  <a:t>9</a:t>
                </a:r>
                <a:endParaRPr lang="zh-CN" altLang="en-US" sz="1600" b="1">
                  <a:solidFill>
                    <a:srgbClr val="CF0E30"/>
                  </a:solidFill>
                  <a:latin typeface="Times" panose="02020603050405020304" pitchFamily="18" charset="0"/>
                </a:endParaRPr>
              </a:p>
            </p:txBody>
          </p:sp>
          <p:sp>
            <p:nvSpPr>
              <p:cNvPr id="50194" name="Rectangle 14"/>
              <p:cNvSpPr>
                <a:spLocks noChangeArrowheads="1"/>
              </p:cNvSpPr>
              <p:nvPr/>
            </p:nvSpPr>
            <p:spPr bwMode="auto">
              <a:xfrm>
                <a:off x="2759" y="2966"/>
                <a:ext cx="2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CF0E30"/>
                    </a:solidFill>
                    <a:latin typeface="Times" panose="02020603050405020304" pitchFamily="18" charset="0"/>
                  </a:rPr>
                  <a:t>10</a:t>
                </a:r>
                <a:endParaRPr lang="zh-CN" altLang="en-US" sz="1600" b="1">
                  <a:solidFill>
                    <a:srgbClr val="CF0E30"/>
                  </a:solidFill>
                  <a:latin typeface="Times" panose="02020603050405020304" pitchFamily="18" charset="0"/>
                </a:endParaRPr>
              </a:p>
            </p:txBody>
          </p:sp>
          <p:sp>
            <p:nvSpPr>
              <p:cNvPr id="50195" name="Rectangle 15"/>
              <p:cNvSpPr>
                <a:spLocks noChangeArrowheads="1"/>
              </p:cNvSpPr>
              <p:nvPr/>
            </p:nvSpPr>
            <p:spPr bwMode="auto">
              <a:xfrm>
                <a:off x="962" y="3032"/>
                <a:ext cx="2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CF0E30"/>
                    </a:solidFill>
                    <a:latin typeface="Times" panose="02020603050405020304" pitchFamily="18" charset="0"/>
                  </a:rPr>
                  <a:t>11</a:t>
                </a:r>
                <a:endParaRPr lang="zh-CN" altLang="en-US" sz="1600" b="1">
                  <a:solidFill>
                    <a:srgbClr val="CF0E30"/>
                  </a:solidFill>
                  <a:latin typeface="Times" panose="02020603050405020304" pitchFamily="18" charset="0"/>
                </a:endParaRPr>
              </a:p>
            </p:txBody>
          </p:sp>
          <p:sp>
            <p:nvSpPr>
              <p:cNvPr id="50196" name="AutoShape 16"/>
              <p:cNvSpPr>
                <a:spLocks noChangeArrowheads="1"/>
              </p:cNvSpPr>
              <p:nvPr/>
            </p:nvSpPr>
            <p:spPr bwMode="auto">
              <a:xfrm>
                <a:off x="2732" y="1750"/>
                <a:ext cx="320" cy="16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2</a:t>
                </a:r>
                <a:endParaRPr lang="zh-CN" altLang="en-US" sz="1600" b="1">
                  <a:solidFill>
                    <a:srgbClr val="CF0E30"/>
                  </a:solidFill>
                  <a:latin typeface="Times" panose="02020603050405020304" pitchFamily="18" charset="0"/>
                </a:endParaRPr>
              </a:p>
            </p:txBody>
          </p:sp>
          <p:sp>
            <p:nvSpPr>
              <p:cNvPr id="50197" name="AutoShape 17"/>
              <p:cNvSpPr>
                <a:spLocks noChangeArrowheads="1"/>
              </p:cNvSpPr>
              <p:nvPr/>
            </p:nvSpPr>
            <p:spPr bwMode="auto">
              <a:xfrm>
                <a:off x="3667" y="2405"/>
                <a:ext cx="320" cy="160"/>
              </a:xfrm>
              <a:prstGeom prst="roundRect">
                <a:avLst>
                  <a:gd name="adj" fmla="val 34375"/>
                </a:avLst>
              </a:prstGeom>
              <a:solidFill>
                <a:schemeClr val="bg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4</a:t>
                </a:r>
                <a:endParaRPr lang="zh-CN" altLang="en-US" sz="1600" b="1">
                  <a:solidFill>
                    <a:srgbClr val="CF0E30"/>
                  </a:solidFill>
                  <a:latin typeface="Times" panose="02020603050405020304" pitchFamily="18" charset="0"/>
                </a:endParaRPr>
              </a:p>
            </p:txBody>
          </p:sp>
          <p:sp>
            <p:nvSpPr>
              <p:cNvPr id="50198" name="AutoShape 18"/>
              <p:cNvSpPr>
                <a:spLocks noChangeArrowheads="1"/>
              </p:cNvSpPr>
              <p:nvPr/>
            </p:nvSpPr>
            <p:spPr bwMode="auto">
              <a:xfrm>
                <a:off x="3667" y="2799"/>
                <a:ext cx="320" cy="16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5</a:t>
                </a:r>
                <a:endParaRPr lang="zh-CN" altLang="en-US" sz="1600" b="1">
                  <a:solidFill>
                    <a:srgbClr val="CF0E30"/>
                  </a:solidFill>
                  <a:latin typeface="Times" panose="02020603050405020304" pitchFamily="18" charset="0"/>
                </a:endParaRPr>
              </a:p>
            </p:txBody>
          </p:sp>
          <p:sp>
            <p:nvSpPr>
              <p:cNvPr id="50199" name="AutoShape 19"/>
              <p:cNvSpPr>
                <a:spLocks noChangeArrowheads="1"/>
              </p:cNvSpPr>
              <p:nvPr/>
            </p:nvSpPr>
            <p:spPr bwMode="auto">
              <a:xfrm>
                <a:off x="2218" y="2693"/>
                <a:ext cx="320" cy="16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8</a:t>
                </a:r>
                <a:endParaRPr lang="zh-CN" altLang="en-US" sz="1600" b="1">
                  <a:solidFill>
                    <a:srgbClr val="CF0E30"/>
                  </a:solidFill>
                  <a:latin typeface="Times" panose="02020603050405020304" pitchFamily="18" charset="0"/>
                </a:endParaRPr>
              </a:p>
            </p:txBody>
          </p:sp>
          <p:sp>
            <p:nvSpPr>
              <p:cNvPr id="50200" name="AutoShape 20"/>
              <p:cNvSpPr>
                <a:spLocks noChangeArrowheads="1"/>
              </p:cNvSpPr>
              <p:nvPr/>
            </p:nvSpPr>
            <p:spPr bwMode="auto">
              <a:xfrm>
                <a:off x="1574" y="2703"/>
                <a:ext cx="320" cy="160"/>
              </a:xfrm>
              <a:prstGeom prst="roundRect">
                <a:avLst>
                  <a:gd name="adj" fmla="val 34375"/>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7</a:t>
                </a:r>
                <a:endParaRPr lang="zh-CN" altLang="en-US" sz="1600" b="1">
                  <a:solidFill>
                    <a:srgbClr val="CF0E30"/>
                  </a:solidFill>
                  <a:latin typeface="Times" panose="02020603050405020304" pitchFamily="18" charset="0"/>
                </a:endParaRPr>
              </a:p>
            </p:txBody>
          </p:sp>
          <p:grpSp>
            <p:nvGrpSpPr>
              <p:cNvPr id="50201" name="Group 21"/>
              <p:cNvGrpSpPr/>
              <p:nvPr/>
            </p:nvGrpSpPr>
            <p:grpSpPr bwMode="auto">
              <a:xfrm>
                <a:off x="875" y="3069"/>
                <a:ext cx="114" cy="114"/>
                <a:chOff x="875" y="3069"/>
                <a:chExt cx="114" cy="114"/>
              </a:xfrm>
            </p:grpSpPr>
            <p:sp>
              <p:nvSpPr>
                <p:cNvPr id="50218" name="Oval 22"/>
                <p:cNvSpPr>
                  <a:spLocks noChangeArrowheads="1"/>
                </p:cNvSpPr>
                <p:nvPr/>
              </p:nvSpPr>
              <p:spPr bwMode="auto">
                <a:xfrm>
                  <a:off x="875" y="3069"/>
                  <a:ext cx="114" cy="114"/>
                </a:xfrm>
                <a:prstGeom prst="ellipse">
                  <a:avLst/>
                </a:prstGeom>
                <a:solidFill>
                  <a:schemeClr val="bg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9" name="Oval 23"/>
                <p:cNvSpPr>
                  <a:spLocks noChangeArrowheads="1"/>
                </p:cNvSpPr>
                <p:nvPr/>
              </p:nvSpPr>
              <p:spPr bwMode="auto">
                <a:xfrm>
                  <a:off x="908" y="3102"/>
                  <a:ext cx="48" cy="48"/>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0202" name="AutoShape 24"/>
              <p:cNvSpPr>
                <a:spLocks noChangeArrowheads="1"/>
              </p:cNvSpPr>
              <p:nvPr/>
            </p:nvSpPr>
            <p:spPr bwMode="auto">
              <a:xfrm>
                <a:off x="2800" y="2112"/>
                <a:ext cx="184" cy="171"/>
              </a:xfrm>
              <a:prstGeom prst="diamond">
                <a:avLst/>
              </a:prstGeom>
              <a:solidFill>
                <a:schemeClr val="bg1"/>
              </a:solidFill>
              <a:ln w="12700">
                <a:solidFill>
                  <a:schemeClr val="tx1"/>
                </a:solidFill>
                <a:miter lim="800000"/>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3</a:t>
                </a:r>
                <a:endParaRPr lang="zh-CN" altLang="en-US" sz="1600" b="1">
                  <a:solidFill>
                    <a:srgbClr val="CF0E30"/>
                  </a:solidFill>
                  <a:latin typeface="Times" panose="02020603050405020304" pitchFamily="18" charset="0"/>
                </a:endParaRPr>
              </a:p>
            </p:txBody>
          </p:sp>
          <p:cxnSp>
            <p:nvCxnSpPr>
              <p:cNvPr id="50203" name="AutoShape 25"/>
              <p:cNvCxnSpPr>
                <a:cxnSpLocks noChangeShapeType="1"/>
                <a:stCxn id="50192" idx="0"/>
                <a:endCxn id="50191" idx="4"/>
              </p:cNvCxnSpPr>
              <p:nvPr/>
            </p:nvCxnSpPr>
            <p:spPr bwMode="auto">
              <a:xfrm flipV="1">
                <a:off x="2892" y="1139"/>
                <a:ext cx="0" cy="236"/>
              </a:xfrm>
              <a:prstGeom prst="straightConnector1">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cxnSp>
          <p:cxnSp>
            <p:nvCxnSpPr>
              <p:cNvPr id="50204" name="AutoShape 26"/>
              <p:cNvCxnSpPr>
                <a:cxnSpLocks noChangeShapeType="1"/>
                <a:stCxn id="50192" idx="2"/>
                <a:endCxn id="50196" idx="0"/>
              </p:cNvCxnSpPr>
              <p:nvPr/>
            </p:nvCxnSpPr>
            <p:spPr bwMode="auto">
              <a:xfrm>
                <a:off x="2892" y="1546"/>
                <a:ext cx="0" cy="204"/>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50205" name="AutoShape 27"/>
              <p:cNvCxnSpPr>
                <a:cxnSpLocks noChangeShapeType="1"/>
                <a:stCxn id="50196" idx="2"/>
                <a:endCxn id="50202" idx="0"/>
              </p:cNvCxnSpPr>
              <p:nvPr/>
            </p:nvCxnSpPr>
            <p:spPr bwMode="auto">
              <a:xfrm>
                <a:off x="2892" y="1910"/>
                <a:ext cx="0" cy="202"/>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50206" name="AutoShape 28"/>
              <p:cNvSpPr>
                <a:spLocks noChangeArrowheads="1"/>
              </p:cNvSpPr>
              <p:nvPr/>
            </p:nvSpPr>
            <p:spPr bwMode="auto">
              <a:xfrm>
                <a:off x="1976" y="2404"/>
                <a:ext cx="184" cy="171"/>
              </a:xfrm>
              <a:prstGeom prst="diamond">
                <a:avLst/>
              </a:prstGeom>
              <a:solidFill>
                <a:schemeClr val="bg1"/>
              </a:solidFill>
              <a:ln w="12700">
                <a:solidFill>
                  <a:schemeClr val="tx1"/>
                </a:solidFill>
                <a:miter lim="800000"/>
              </a:ln>
            </p:spPr>
            <p:txBody>
              <a:bodyPr wrap="none" lIns="90487" tIns="44450" rIns="90487"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CF0E30"/>
                    </a:solidFill>
                    <a:latin typeface="Times" panose="02020603050405020304" pitchFamily="18" charset="0"/>
                  </a:rPr>
                  <a:t>6</a:t>
                </a:r>
                <a:endParaRPr lang="zh-CN" altLang="en-US" sz="1600" b="1">
                  <a:solidFill>
                    <a:srgbClr val="CF0E30"/>
                  </a:solidFill>
                  <a:latin typeface="Times" panose="02020603050405020304" pitchFamily="18" charset="0"/>
                </a:endParaRPr>
              </a:p>
            </p:txBody>
          </p:sp>
          <p:cxnSp>
            <p:nvCxnSpPr>
              <p:cNvPr id="50207" name="AutoShape 29"/>
              <p:cNvCxnSpPr>
                <a:cxnSpLocks noChangeShapeType="1"/>
                <a:stCxn id="50206" idx="0"/>
                <a:endCxn id="50202" idx="1"/>
              </p:cNvCxnSpPr>
              <p:nvPr/>
            </p:nvCxnSpPr>
            <p:spPr bwMode="auto">
              <a:xfrm rot="-5400000">
                <a:off x="2331" y="1935"/>
                <a:ext cx="206" cy="732"/>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50208" name="AutoShape 30"/>
              <p:cNvCxnSpPr>
                <a:cxnSpLocks noChangeShapeType="1"/>
                <a:stCxn id="50202" idx="3"/>
                <a:endCxn id="50197" idx="0"/>
              </p:cNvCxnSpPr>
              <p:nvPr/>
            </p:nvCxnSpPr>
            <p:spPr bwMode="auto">
              <a:xfrm>
                <a:off x="2984" y="2198"/>
                <a:ext cx="843" cy="207"/>
              </a:xfrm>
              <a:prstGeom prst="bentConnector2">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50209" name="AutoShape 31"/>
              <p:cNvCxnSpPr>
                <a:cxnSpLocks noChangeShapeType="1"/>
                <a:stCxn id="50197" idx="2"/>
                <a:endCxn id="50198" idx="0"/>
              </p:cNvCxnSpPr>
              <p:nvPr/>
            </p:nvCxnSpPr>
            <p:spPr bwMode="auto">
              <a:xfrm>
                <a:off x="3827" y="2565"/>
                <a:ext cx="0" cy="234"/>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50210" name="AutoShape 32"/>
              <p:cNvCxnSpPr>
                <a:cxnSpLocks noChangeShapeType="1"/>
                <a:stCxn id="50206" idx="3"/>
                <a:endCxn id="50199" idx="0"/>
              </p:cNvCxnSpPr>
              <p:nvPr/>
            </p:nvCxnSpPr>
            <p:spPr bwMode="auto">
              <a:xfrm>
                <a:off x="2160" y="2490"/>
                <a:ext cx="218" cy="203"/>
              </a:xfrm>
              <a:prstGeom prst="bentConnector2">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50211" name="AutoShape 33"/>
              <p:cNvCxnSpPr>
                <a:cxnSpLocks noChangeShapeType="1"/>
                <a:stCxn id="50206" idx="1"/>
                <a:endCxn id="50200" idx="0"/>
              </p:cNvCxnSpPr>
              <p:nvPr/>
            </p:nvCxnSpPr>
            <p:spPr bwMode="auto">
              <a:xfrm rot="10800000" flipV="1">
                <a:off x="1734" y="2490"/>
                <a:ext cx="242" cy="213"/>
              </a:xfrm>
              <a:prstGeom prst="bentConnector2">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0212" name="Oval 34"/>
              <p:cNvSpPr>
                <a:spLocks noChangeArrowheads="1"/>
              </p:cNvSpPr>
              <p:nvPr/>
            </p:nvSpPr>
            <p:spPr bwMode="auto">
              <a:xfrm>
                <a:off x="2040" y="3004"/>
                <a:ext cx="58" cy="58"/>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50213" name="AutoShape 35"/>
              <p:cNvCxnSpPr>
                <a:cxnSpLocks noChangeShapeType="1"/>
                <a:stCxn id="50212" idx="2"/>
                <a:endCxn id="50200" idx="2"/>
              </p:cNvCxnSpPr>
              <p:nvPr/>
            </p:nvCxnSpPr>
            <p:spPr bwMode="auto">
              <a:xfrm rot="10800000">
                <a:off x="1734" y="2863"/>
                <a:ext cx="306" cy="170"/>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50214" name="AutoShape 36"/>
              <p:cNvCxnSpPr>
                <a:cxnSpLocks noChangeShapeType="1"/>
                <a:stCxn id="50212" idx="6"/>
                <a:endCxn id="50199" idx="2"/>
              </p:cNvCxnSpPr>
              <p:nvPr/>
            </p:nvCxnSpPr>
            <p:spPr bwMode="auto">
              <a:xfrm flipV="1">
                <a:off x="2098" y="2853"/>
                <a:ext cx="280" cy="180"/>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50215" name="AutoShape 37"/>
              <p:cNvCxnSpPr>
                <a:cxnSpLocks noChangeShapeType="1"/>
                <a:stCxn id="50190" idx="2"/>
                <a:endCxn id="50212" idx="4"/>
              </p:cNvCxnSpPr>
              <p:nvPr/>
            </p:nvCxnSpPr>
            <p:spPr bwMode="auto">
              <a:xfrm rot="10800000">
                <a:off x="2069" y="3062"/>
                <a:ext cx="791" cy="117"/>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50216" name="AutoShape 38"/>
              <p:cNvCxnSpPr>
                <a:cxnSpLocks noChangeShapeType="1"/>
                <a:stCxn id="50190" idx="6"/>
                <a:endCxn id="50198" idx="2"/>
              </p:cNvCxnSpPr>
              <p:nvPr/>
            </p:nvCxnSpPr>
            <p:spPr bwMode="auto">
              <a:xfrm flipV="1">
                <a:off x="2918" y="2959"/>
                <a:ext cx="909" cy="220"/>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cxnSp>
            <p:nvCxnSpPr>
              <p:cNvPr id="50217" name="AutoShape 39"/>
              <p:cNvCxnSpPr>
                <a:cxnSpLocks noChangeShapeType="1"/>
                <a:stCxn id="50218" idx="0"/>
                <a:endCxn id="50192" idx="1"/>
              </p:cNvCxnSpPr>
              <p:nvPr/>
            </p:nvCxnSpPr>
            <p:spPr bwMode="auto">
              <a:xfrm rot="-5400000">
                <a:off x="1062" y="1331"/>
                <a:ext cx="1608" cy="1868"/>
              </a:xfrm>
              <a:prstGeom prst="bentConnector2">
                <a:avLst/>
              </a:prstGeom>
              <a:noFill/>
              <a:ln w="12700">
                <a:solidFill>
                  <a:schemeClr val="tx1"/>
                </a:solidFill>
                <a:miter lim="800000"/>
                <a:headEnd type="triangle" w="med" len="med"/>
              </a:ln>
              <a:extLst>
                <a:ext uri="{909E8E84-426E-40DD-AFC4-6F175D3DCCD1}">
                  <a14:hiddenFill xmlns:a14="http://schemas.microsoft.com/office/drawing/2010/main">
                    <a:noFill/>
                  </a14:hiddenFill>
                </a:ext>
              </a:extLst>
            </p:spPr>
          </p:cxnSp>
        </p:grpSp>
        <p:sp>
          <p:nvSpPr>
            <p:cNvPr id="50185" name="Freeform 40"/>
            <p:cNvSpPr/>
            <p:nvPr/>
          </p:nvSpPr>
          <p:spPr bwMode="auto">
            <a:xfrm>
              <a:off x="555" y="1556"/>
              <a:ext cx="1770" cy="1600"/>
            </a:xfrm>
            <a:custGeom>
              <a:avLst/>
              <a:gdLst>
                <a:gd name="T0" fmla="*/ 24 w 1952"/>
                <a:gd name="T1" fmla="*/ 1600 h 1600"/>
                <a:gd name="T2" fmla="*/ 22 w 1952"/>
                <a:gd name="T3" fmla="*/ 59 h 1600"/>
                <a:gd name="T4" fmla="*/ 72 w 1952"/>
                <a:gd name="T5" fmla="*/ 11 h 1600"/>
                <a:gd name="T6" fmla="*/ 229 w 1952"/>
                <a:gd name="T7" fmla="*/ 0 h 1600"/>
                <a:gd name="T8" fmla="*/ 891 w 1952"/>
                <a:gd name="T9" fmla="*/ 11 h 1600"/>
                <a:gd name="T10" fmla="*/ 0 60000 65536"/>
                <a:gd name="T11" fmla="*/ 0 60000 65536"/>
                <a:gd name="T12" fmla="*/ 0 60000 65536"/>
                <a:gd name="T13" fmla="*/ 0 60000 65536"/>
                <a:gd name="T14" fmla="*/ 0 60000 65536"/>
                <a:gd name="T15" fmla="*/ 0 w 1952"/>
                <a:gd name="T16" fmla="*/ 0 h 1600"/>
                <a:gd name="T17" fmla="*/ 1952 w 1952"/>
                <a:gd name="T18" fmla="*/ 1600 h 1600"/>
              </a:gdLst>
              <a:ahLst/>
              <a:cxnLst>
                <a:cxn ang="T10">
                  <a:pos x="T0" y="T1"/>
                </a:cxn>
                <a:cxn ang="T11">
                  <a:pos x="T2" y="T3"/>
                </a:cxn>
                <a:cxn ang="T12">
                  <a:pos x="T4" y="T5"/>
                </a:cxn>
                <a:cxn ang="T13">
                  <a:pos x="T6" y="T7"/>
                </a:cxn>
                <a:cxn ang="T14">
                  <a:pos x="T8" y="T9"/>
                </a:cxn>
              </a:cxnLst>
              <a:rect l="T15" t="T16" r="T17" b="T18"/>
              <a:pathLst>
                <a:path w="1952" h="1600">
                  <a:moveTo>
                    <a:pt x="52" y="1600"/>
                  </a:moveTo>
                  <a:cubicBezTo>
                    <a:pt x="0" y="1034"/>
                    <a:pt x="20" y="1310"/>
                    <a:pt x="48" y="59"/>
                  </a:cubicBezTo>
                  <a:cubicBezTo>
                    <a:pt x="48" y="15"/>
                    <a:pt x="157" y="11"/>
                    <a:pt x="157" y="11"/>
                  </a:cubicBezTo>
                  <a:cubicBezTo>
                    <a:pt x="273" y="31"/>
                    <a:pt x="388" y="12"/>
                    <a:pt x="504" y="0"/>
                  </a:cubicBezTo>
                  <a:cubicBezTo>
                    <a:pt x="1469" y="14"/>
                    <a:pt x="986" y="11"/>
                    <a:pt x="1952" y="11"/>
                  </a:cubicBezTo>
                </a:path>
              </a:pathLst>
            </a:cu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86" name="Freeform 41"/>
            <p:cNvSpPr/>
            <p:nvPr/>
          </p:nvSpPr>
          <p:spPr bwMode="auto">
            <a:xfrm>
              <a:off x="502" y="1371"/>
              <a:ext cx="3247" cy="2124"/>
            </a:xfrm>
            <a:custGeom>
              <a:avLst/>
              <a:gdLst>
                <a:gd name="T0" fmla="*/ 984 w 3581"/>
                <a:gd name="T1" fmla="*/ 276 h 2124"/>
                <a:gd name="T2" fmla="*/ 992 w 3581"/>
                <a:gd name="T3" fmla="*/ 601 h 2124"/>
                <a:gd name="T4" fmla="*/ 1002 w 3581"/>
                <a:gd name="T5" fmla="*/ 825 h 2124"/>
                <a:gd name="T6" fmla="*/ 1019 w 3581"/>
                <a:gd name="T7" fmla="*/ 889 h 2124"/>
                <a:gd name="T8" fmla="*/ 1106 w 3581"/>
                <a:gd name="T9" fmla="*/ 900 h 2124"/>
                <a:gd name="T10" fmla="*/ 1255 w 3581"/>
                <a:gd name="T11" fmla="*/ 889 h 2124"/>
                <a:gd name="T12" fmla="*/ 1408 w 3581"/>
                <a:gd name="T13" fmla="*/ 932 h 2124"/>
                <a:gd name="T14" fmla="*/ 1442 w 3581"/>
                <a:gd name="T15" fmla="*/ 1070 h 2124"/>
                <a:gd name="T16" fmla="*/ 1446 w 3581"/>
                <a:gd name="T17" fmla="*/ 1102 h 2124"/>
                <a:gd name="T18" fmla="*/ 1442 w 3581"/>
                <a:gd name="T19" fmla="*/ 1817 h 2124"/>
                <a:gd name="T20" fmla="*/ 1418 w 3581"/>
                <a:gd name="T21" fmla="*/ 1956 h 2124"/>
                <a:gd name="T22" fmla="*/ 1345 w 3581"/>
                <a:gd name="T23" fmla="*/ 2009 h 2124"/>
                <a:gd name="T24" fmla="*/ 1035 w 3581"/>
                <a:gd name="T25" fmla="*/ 1998 h 2124"/>
                <a:gd name="T26" fmla="*/ 1002 w 3581"/>
                <a:gd name="T27" fmla="*/ 2073 h 2124"/>
                <a:gd name="T28" fmla="*/ 1140 w 3581"/>
                <a:gd name="T29" fmla="*/ 2116 h 2124"/>
                <a:gd name="T30" fmla="*/ 1590 w 3581"/>
                <a:gd name="T31" fmla="*/ 2084 h 2124"/>
                <a:gd name="T32" fmla="*/ 1619 w 3581"/>
                <a:gd name="T33" fmla="*/ 2062 h 2124"/>
                <a:gd name="T34" fmla="*/ 1628 w 3581"/>
                <a:gd name="T35" fmla="*/ 1998 h 2124"/>
                <a:gd name="T36" fmla="*/ 1628 w 3581"/>
                <a:gd name="T37" fmla="*/ 1593 h 2124"/>
                <a:gd name="T38" fmla="*/ 1626 w 3581"/>
                <a:gd name="T39" fmla="*/ 1353 h 2124"/>
                <a:gd name="T40" fmla="*/ 1619 w 3581"/>
                <a:gd name="T41" fmla="*/ 900 h 2124"/>
                <a:gd name="T42" fmla="*/ 1619 w 3581"/>
                <a:gd name="T43" fmla="*/ 142 h 2124"/>
                <a:gd name="T44" fmla="*/ 1505 w 3581"/>
                <a:gd name="T45" fmla="*/ 52 h 2124"/>
                <a:gd name="T46" fmla="*/ 1239 w 3581"/>
                <a:gd name="T47" fmla="*/ 41 h 2124"/>
                <a:gd name="T48" fmla="*/ 1097 w 3581"/>
                <a:gd name="T49" fmla="*/ 36 h 2124"/>
                <a:gd name="T50" fmla="*/ 967 w 3581"/>
                <a:gd name="T51" fmla="*/ 57 h 2124"/>
                <a:gd name="T52" fmla="*/ 929 w 3581"/>
                <a:gd name="T53" fmla="*/ 110 h 2124"/>
                <a:gd name="T54" fmla="*/ 737 w 3581"/>
                <a:gd name="T55" fmla="*/ 121 h 2124"/>
                <a:gd name="T56" fmla="*/ 397 w 3581"/>
                <a:gd name="T57" fmla="*/ 121 h 2124"/>
                <a:gd name="T58" fmla="*/ 180 w 3581"/>
                <a:gd name="T59" fmla="*/ 116 h 2124"/>
                <a:gd name="T60" fmla="*/ 116 w 3581"/>
                <a:gd name="T61" fmla="*/ 116 h 2124"/>
                <a:gd name="T62" fmla="*/ 56 w 3581"/>
                <a:gd name="T63" fmla="*/ 110 h 2124"/>
                <a:gd name="T64" fmla="*/ 47 w 3581"/>
                <a:gd name="T65" fmla="*/ 132 h 2124"/>
                <a:gd name="T66" fmla="*/ 33 w 3581"/>
                <a:gd name="T67" fmla="*/ 142 h 2124"/>
                <a:gd name="T68" fmla="*/ 13 w 3581"/>
                <a:gd name="T69" fmla="*/ 313 h 2124"/>
                <a:gd name="T70" fmla="*/ 7 w 3581"/>
                <a:gd name="T71" fmla="*/ 404 h 2124"/>
                <a:gd name="T72" fmla="*/ 7 w 3581"/>
                <a:gd name="T73" fmla="*/ 505 h 2124"/>
                <a:gd name="T74" fmla="*/ 10 w 3581"/>
                <a:gd name="T75" fmla="*/ 686 h 2124"/>
                <a:gd name="T76" fmla="*/ 7 w 3581"/>
                <a:gd name="T77" fmla="*/ 980 h 2124"/>
                <a:gd name="T78" fmla="*/ 5 w 3581"/>
                <a:gd name="T79" fmla="*/ 1198 h 2124"/>
                <a:gd name="T80" fmla="*/ 5 w 3581"/>
                <a:gd name="T81" fmla="*/ 1529 h 2124"/>
                <a:gd name="T82" fmla="*/ 10 w 3581"/>
                <a:gd name="T83" fmla="*/ 1662 h 2124"/>
                <a:gd name="T84" fmla="*/ 33 w 3581"/>
                <a:gd name="T85" fmla="*/ 1796 h 2124"/>
                <a:gd name="T86" fmla="*/ 56 w 3581"/>
                <a:gd name="T87" fmla="*/ 1870 h 2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581"/>
                <a:gd name="T133" fmla="*/ 0 h 2124"/>
                <a:gd name="T134" fmla="*/ 3581 w 3581"/>
                <a:gd name="T135" fmla="*/ 2124 h 2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581" h="2124">
                  <a:moveTo>
                    <a:pt x="2154" y="276"/>
                  </a:moveTo>
                  <a:cubicBezTo>
                    <a:pt x="2169" y="369"/>
                    <a:pt x="2188" y="508"/>
                    <a:pt x="2169" y="601"/>
                  </a:cubicBezTo>
                  <a:cubicBezTo>
                    <a:pt x="2193" y="747"/>
                    <a:pt x="2165" y="569"/>
                    <a:pt x="2191" y="825"/>
                  </a:cubicBezTo>
                  <a:cubicBezTo>
                    <a:pt x="2196" y="887"/>
                    <a:pt x="2187" y="873"/>
                    <a:pt x="2232" y="889"/>
                  </a:cubicBezTo>
                  <a:cubicBezTo>
                    <a:pt x="2294" y="949"/>
                    <a:pt x="2240" y="907"/>
                    <a:pt x="2421" y="900"/>
                  </a:cubicBezTo>
                  <a:cubicBezTo>
                    <a:pt x="2529" y="895"/>
                    <a:pt x="2637" y="892"/>
                    <a:pt x="2746" y="889"/>
                  </a:cubicBezTo>
                  <a:cubicBezTo>
                    <a:pt x="2859" y="898"/>
                    <a:pt x="2968" y="915"/>
                    <a:pt x="3081" y="932"/>
                  </a:cubicBezTo>
                  <a:cubicBezTo>
                    <a:pt x="3155" y="955"/>
                    <a:pt x="3109" y="931"/>
                    <a:pt x="3155" y="1070"/>
                  </a:cubicBezTo>
                  <a:cubicBezTo>
                    <a:pt x="3158" y="1080"/>
                    <a:pt x="3166" y="1102"/>
                    <a:pt x="3166" y="1102"/>
                  </a:cubicBezTo>
                  <a:cubicBezTo>
                    <a:pt x="3162" y="1340"/>
                    <a:pt x="3167" y="1578"/>
                    <a:pt x="3155" y="1817"/>
                  </a:cubicBezTo>
                  <a:cubicBezTo>
                    <a:pt x="3152" y="1866"/>
                    <a:pt x="3137" y="1920"/>
                    <a:pt x="3103" y="1956"/>
                  </a:cubicBezTo>
                  <a:cubicBezTo>
                    <a:pt x="3070" y="1988"/>
                    <a:pt x="2988" y="1997"/>
                    <a:pt x="2945" y="2009"/>
                  </a:cubicBezTo>
                  <a:cubicBezTo>
                    <a:pt x="2716" y="2002"/>
                    <a:pt x="2490" y="1983"/>
                    <a:pt x="2263" y="1998"/>
                  </a:cubicBezTo>
                  <a:cubicBezTo>
                    <a:pt x="2208" y="2012"/>
                    <a:pt x="2203" y="2016"/>
                    <a:pt x="2191" y="2073"/>
                  </a:cubicBezTo>
                  <a:cubicBezTo>
                    <a:pt x="2267" y="2124"/>
                    <a:pt x="2415" y="2111"/>
                    <a:pt x="2494" y="2116"/>
                  </a:cubicBezTo>
                  <a:cubicBezTo>
                    <a:pt x="2827" y="2099"/>
                    <a:pt x="3138" y="2089"/>
                    <a:pt x="3480" y="2084"/>
                  </a:cubicBezTo>
                  <a:cubicBezTo>
                    <a:pt x="3501" y="2076"/>
                    <a:pt x="3535" y="2083"/>
                    <a:pt x="3543" y="2062"/>
                  </a:cubicBezTo>
                  <a:cubicBezTo>
                    <a:pt x="3550" y="2040"/>
                    <a:pt x="3564" y="1998"/>
                    <a:pt x="3564" y="1998"/>
                  </a:cubicBezTo>
                  <a:cubicBezTo>
                    <a:pt x="3550" y="1785"/>
                    <a:pt x="3547" y="1835"/>
                    <a:pt x="3564" y="1593"/>
                  </a:cubicBezTo>
                  <a:cubicBezTo>
                    <a:pt x="3569" y="1518"/>
                    <a:pt x="3557" y="1353"/>
                    <a:pt x="3557" y="1353"/>
                  </a:cubicBezTo>
                  <a:cubicBezTo>
                    <a:pt x="3544" y="1196"/>
                    <a:pt x="3549" y="1057"/>
                    <a:pt x="3543" y="900"/>
                  </a:cubicBezTo>
                  <a:cubicBezTo>
                    <a:pt x="3514" y="690"/>
                    <a:pt x="3581" y="278"/>
                    <a:pt x="3541" y="142"/>
                  </a:cubicBezTo>
                  <a:cubicBezTo>
                    <a:pt x="3499" y="0"/>
                    <a:pt x="3432" y="68"/>
                    <a:pt x="3295" y="52"/>
                  </a:cubicBezTo>
                  <a:cubicBezTo>
                    <a:pt x="3100" y="45"/>
                    <a:pt x="2910" y="44"/>
                    <a:pt x="2714" y="41"/>
                  </a:cubicBezTo>
                  <a:cubicBezTo>
                    <a:pt x="2603" y="34"/>
                    <a:pt x="2507" y="50"/>
                    <a:pt x="2400" y="36"/>
                  </a:cubicBezTo>
                  <a:cubicBezTo>
                    <a:pt x="2305" y="39"/>
                    <a:pt x="2198" y="9"/>
                    <a:pt x="2117" y="57"/>
                  </a:cubicBezTo>
                  <a:cubicBezTo>
                    <a:pt x="1995" y="126"/>
                    <a:pt x="2115" y="83"/>
                    <a:pt x="2033" y="110"/>
                  </a:cubicBezTo>
                  <a:cubicBezTo>
                    <a:pt x="1950" y="131"/>
                    <a:pt x="1809" y="117"/>
                    <a:pt x="1614" y="121"/>
                  </a:cubicBezTo>
                  <a:cubicBezTo>
                    <a:pt x="1420" y="122"/>
                    <a:pt x="1072" y="121"/>
                    <a:pt x="869" y="121"/>
                  </a:cubicBezTo>
                  <a:cubicBezTo>
                    <a:pt x="575" y="105"/>
                    <a:pt x="715" y="128"/>
                    <a:pt x="394" y="116"/>
                  </a:cubicBezTo>
                  <a:cubicBezTo>
                    <a:pt x="295" y="111"/>
                    <a:pt x="300" y="117"/>
                    <a:pt x="255" y="116"/>
                  </a:cubicBezTo>
                  <a:cubicBezTo>
                    <a:pt x="210" y="115"/>
                    <a:pt x="149" y="107"/>
                    <a:pt x="124" y="110"/>
                  </a:cubicBezTo>
                  <a:cubicBezTo>
                    <a:pt x="114" y="111"/>
                    <a:pt x="112" y="126"/>
                    <a:pt x="104" y="132"/>
                  </a:cubicBezTo>
                  <a:cubicBezTo>
                    <a:pt x="94" y="137"/>
                    <a:pt x="82" y="138"/>
                    <a:pt x="72" y="142"/>
                  </a:cubicBezTo>
                  <a:cubicBezTo>
                    <a:pt x="62" y="173"/>
                    <a:pt x="37" y="269"/>
                    <a:pt x="26" y="313"/>
                  </a:cubicBezTo>
                  <a:cubicBezTo>
                    <a:pt x="16" y="356"/>
                    <a:pt x="16" y="372"/>
                    <a:pt x="15" y="404"/>
                  </a:cubicBezTo>
                  <a:cubicBezTo>
                    <a:pt x="36" y="425"/>
                    <a:pt x="14" y="458"/>
                    <a:pt x="15" y="505"/>
                  </a:cubicBezTo>
                  <a:cubicBezTo>
                    <a:pt x="15" y="552"/>
                    <a:pt x="20" y="607"/>
                    <a:pt x="20" y="686"/>
                  </a:cubicBezTo>
                  <a:cubicBezTo>
                    <a:pt x="20" y="767"/>
                    <a:pt x="16" y="894"/>
                    <a:pt x="15" y="980"/>
                  </a:cubicBezTo>
                  <a:cubicBezTo>
                    <a:pt x="13" y="1065"/>
                    <a:pt x="9" y="1106"/>
                    <a:pt x="9" y="1198"/>
                  </a:cubicBezTo>
                  <a:cubicBezTo>
                    <a:pt x="0" y="1338"/>
                    <a:pt x="9" y="1450"/>
                    <a:pt x="9" y="1529"/>
                  </a:cubicBezTo>
                  <a:cubicBezTo>
                    <a:pt x="11" y="1606"/>
                    <a:pt x="11" y="1617"/>
                    <a:pt x="21" y="1662"/>
                  </a:cubicBezTo>
                  <a:cubicBezTo>
                    <a:pt x="36" y="1707"/>
                    <a:pt x="51" y="1753"/>
                    <a:pt x="72" y="1796"/>
                  </a:cubicBezTo>
                  <a:cubicBezTo>
                    <a:pt x="88" y="1828"/>
                    <a:pt x="89" y="1852"/>
                    <a:pt x="124" y="1870"/>
                  </a:cubicBezTo>
                </a:path>
              </a:pathLst>
            </a:cu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87" name="Freeform 42"/>
            <p:cNvSpPr/>
            <p:nvPr/>
          </p:nvSpPr>
          <p:spPr bwMode="auto">
            <a:xfrm>
              <a:off x="384" y="1216"/>
              <a:ext cx="3506" cy="2424"/>
            </a:xfrm>
            <a:custGeom>
              <a:avLst/>
              <a:gdLst>
                <a:gd name="T0" fmla="*/ 1010 w 3867"/>
                <a:gd name="T1" fmla="*/ 746 h 2424"/>
                <a:gd name="T2" fmla="*/ 955 w 3867"/>
                <a:gd name="T3" fmla="*/ 1087 h 2424"/>
                <a:gd name="T4" fmla="*/ 906 w 3867"/>
                <a:gd name="T5" fmla="*/ 1092 h 2424"/>
                <a:gd name="T6" fmla="*/ 692 w 3867"/>
                <a:gd name="T7" fmla="*/ 1124 h 2424"/>
                <a:gd name="T8" fmla="*/ 692 w 3867"/>
                <a:gd name="T9" fmla="*/ 1362 h 2424"/>
                <a:gd name="T10" fmla="*/ 797 w 3867"/>
                <a:gd name="T11" fmla="*/ 1427 h 2424"/>
                <a:gd name="T12" fmla="*/ 817 w 3867"/>
                <a:gd name="T13" fmla="*/ 1513 h 2424"/>
                <a:gd name="T14" fmla="*/ 811 w 3867"/>
                <a:gd name="T15" fmla="*/ 1871 h 2424"/>
                <a:gd name="T16" fmla="*/ 811 w 3867"/>
                <a:gd name="T17" fmla="*/ 2000 h 2424"/>
                <a:gd name="T18" fmla="*/ 713 w 3867"/>
                <a:gd name="T19" fmla="*/ 2021 h 2424"/>
                <a:gd name="T20" fmla="*/ 674 w 3867"/>
                <a:gd name="T21" fmla="*/ 2086 h 2424"/>
                <a:gd name="T22" fmla="*/ 709 w 3867"/>
                <a:gd name="T23" fmla="*/ 2089 h 2424"/>
                <a:gd name="T24" fmla="*/ 940 w 3867"/>
                <a:gd name="T25" fmla="*/ 2097 h 2424"/>
                <a:gd name="T26" fmla="*/ 1000 w 3867"/>
                <a:gd name="T27" fmla="*/ 2303 h 2424"/>
                <a:gd name="T28" fmla="*/ 1207 w 3867"/>
                <a:gd name="T29" fmla="*/ 2422 h 2424"/>
                <a:gd name="T30" fmla="*/ 1497 w 3867"/>
                <a:gd name="T31" fmla="*/ 2415 h 2424"/>
                <a:gd name="T32" fmla="*/ 1671 w 3867"/>
                <a:gd name="T33" fmla="*/ 2422 h 2424"/>
                <a:gd name="T34" fmla="*/ 1751 w 3867"/>
                <a:gd name="T35" fmla="*/ 2378 h 2424"/>
                <a:gd name="T36" fmla="*/ 1761 w 3867"/>
                <a:gd name="T37" fmla="*/ 1351 h 2424"/>
                <a:gd name="T38" fmla="*/ 1753 w 3867"/>
                <a:gd name="T39" fmla="*/ 735 h 2424"/>
                <a:gd name="T40" fmla="*/ 1746 w 3867"/>
                <a:gd name="T41" fmla="*/ 324 h 2424"/>
                <a:gd name="T42" fmla="*/ 1685 w 3867"/>
                <a:gd name="T43" fmla="*/ 15 h 2424"/>
                <a:gd name="T44" fmla="*/ 1185 w 3867"/>
                <a:gd name="T45" fmla="*/ 20 h 2424"/>
                <a:gd name="T46" fmla="*/ 1008 w 3867"/>
                <a:gd name="T47" fmla="*/ 84 h 2424"/>
                <a:gd name="T48" fmla="*/ 929 w 3867"/>
                <a:gd name="T49" fmla="*/ 205 h 2424"/>
                <a:gd name="T50" fmla="*/ 185 w 3867"/>
                <a:gd name="T51" fmla="*/ 185 h 2424"/>
                <a:gd name="T52" fmla="*/ 30 w 3867"/>
                <a:gd name="T53" fmla="*/ 319 h 2424"/>
                <a:gd name="T54" fmla="*/ 10 w 3867"/>
                <a:gd name="T55" fmla="*/ 756 h 2424"/>
                <a:gd name="T56" fmla="*/ 10 w 3867"/>
                <a:gd name="T57" fmla="*/ 1236 h 2424"/>
                <a:gd name="T58" fmla="*/ 20 w 3867"/>
                <a:gd name="T59" fmla="*/ 1716 h 2424"/>
                <a:gd name="T60" fmla="*/ 53 w 3867"/>
                <a:gd name="T61" fmla="*/ 1972 h 2424"/>
                <a:gd name="T62" fmla="*/ 68 w 3867"/>
                <a:gd name="T63" fmla="*/ 2054 h 24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67"/>
                <a:gd name="T97" fmla="*/ 0 h 2424"/>
                <a:gd name="T98" fmla="*/ 3867 w 3867"/>
                <a:gd name="T99" fmla="*/ 2424 h 24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67" h="2424">
                  <a:moveTo>
                    <a:pt x="2219" y="468"/>
                  </a:moveTo>
                  <a:cubicBezTo>
                    <a:pt x="2251" y="686"/>
                    <a:pt x="2223" y="544"/>
                    <a:pt x="2211" y="746"/>
                  </a:cubicBezTo>
                  <a:cubicBezTo>
                    <a:pt x="2205" y="829"/>
                    <a:pt x="2240" y="1040"/>
                    <a:pt x="2113" y="1081"/>
                  </a:cubicBezTo>
                  <a:cubicBezTo>
                    <a:pt x="2093" y="1141"/>
                    <a:pt x="2100" y="1086"/>
                    <a:pt x="2091" y="1087"/>
                  </a:cubicBezTo>
                  <a:cubicBezTo>
                    <a:pt x="2082" y="1088"/>
                    <a:pt x="2076" y="1086"/>
                    <a:pt x="2059" y="1087"/>
                  </a:cubicBezTo>
                  <a:cubicBezTo>
                    <a:pt x="2041" y="1087"/>
                    <a:pt x="2025" y="1089"/>
                    <a:pt x="1984" y="1092"/>
                  </a:cubicBezTo>
                  <a:cubicBezTo>
                    <a:pt x="1943" y="1094"/>
                    <a:pt x="1890" y="1097"/>
                    <a:pt x="1813" y="1103"/>
                  </a:cubicBezTo>
                  <a:cubicBezTo>
                    <a:pt x="1735" y="1108"/>
                    <a:pt x="1570" y="1091"/>
                    <a:pt x="1518" y="1124"/>
                  </a:cubicBezTo>
                  <a:cubicBezTo>
                    <a:pt x="1474" y="1189"/>
                    <a:pt x="1481" y="1206"/>
                    <a:pt x="1496" y="1298"/>
                  </a:cubicBezTo>
                  <a:cubicBezTo>
                    <a:pt x="1499" y="1320"/>
                    <a:pt x="1501" y="1346"/>
                    <a:pt x="1518" y="1362"/>
                  </a:cubicBezTo>
                  <a:cubicBezTo>
                    <a:pt x="1525" y="1370"/>
                    <a:pt x="1539" y="1369"/>
                    <a:pt x="1550" y="1373"/>
                  </a:cubicBezTo>
                  <a:cubicBezTo>
                    <a:pt x="1604" y="1409"/>
                    <a:pt x="1680" y="1413"/>
                    <a:pt x="1745" y="1427"/>
                  </a:cubicBezTo>
                  <a:cubicBezTo>
                    <a:pt x="1752" y="1434"/>
                    <a:pt x="1762" y="1438"/>
                    <a:pt x="1767" y="1449"/>
                  </a:cubicBezTo>
                  <a:cubicBezTo>
                    <a:pt x="1777" y="1469"/>
                    <a:pt x="1788" y="1513"/>
                    <a:pt x="1788" y="1513"/>
                  </a:cubicBezTo>
                  <a:cubicBezTo>
                    <a:pt x="1794" y="1556"/>
                    <a:pt x="1774" y="1654"/>
                    <a:pt x="1776" y="1716"/>
                  </a:cubicBezTo>
                  <a:cubicBezTo>
                    <a:pt x="1774" y="1775"/>
                    <a:pt x="1774" y="1834"/>
                    <a:pt x="1776" y="1871"/>
                  </a:cubicBezTo>
                  <a:cubicBezTo>
                    <a:pt x="1774" y="1889"/>
                    <a:pt x="1792" y="1917"/>
                    <a:pt x="1788" y="1935"/>
                  </a:cubicBezTo>
                  <a:cubicBezTo>
                    <a:pt x="1783" y="1956"/>
                    <a:pt x="1793" y="1984"/>
                    <a:pt x="1777" y="2000"/>
                  </a:cubicBezTo>
                  <a:cubicBezTo>
                    <a:pt x="1761" y="2015"/>
                    <a:pt x="1734" y="2008"/>
                    <a:pt x="1712" y="2011"/>
                  </a:cubicBezTo>
                  <a:cubicBezTo>
                    <a:pt x="1662" y="2015"/>
                    <a:pt x="1611" y="2017"/>
                    <a:pt x="1561" y="2021"/>
                  </a:cubicBezTo>
                  <a:cubicBezTo>
                    <a:pt x="1521" y="2025"/>
                    <a:pt x="1486" y="2014"/>
                    <a:pt x="1472" y="2025"/>
                  </a:cubicBezTo>
                  <a:cubicBezTo>
                    <a:pt x="1457" y="2035"/>
                    <a:pt x="1465" y="2074"/>
                    <a:pt x="1475" y="2086"/>
                  </a:cubicBezTo>
                  <a:cubicBezTo>
                    <a:pt x="1485" y="2100"/>
                    <a:pt x="1510" y="2094"/>
                    <a:pt x="1529" y="2097"/>
                  </a:cubicBezTo>
                  <a:cubicBezTo>
                    <a:pt x="1542" y="2098"/>
                    <a:pt x="1533" y="2089"/>
                    <a:pt x="1552" y="2089"/>
                  </a:cubicBezTo>
                  <a:cubicBezTo>
                    <a:pt x="1571" y="2088"/>
                    <a:pt x="1558" y="2093"/>
                    <a:pt x="1643" y="2095"/>
                  </a:cubicBezTo>
                  <a:cubicBezTo>
                    <a:pt x="1791" y="2088"/>
                    <a:pt x="1919" y="2081"/>
                    <a:pt x="2059" y="2097"/>
                  </a:cubicBezTo>
                  <a:cubicBezTo>
                    <a:pt x="2081" y="2105"/>
                    <a:pt x="2118" y="2096"/>
                    <a:pt x="2124" y="2119"/>
                  </a:cubicBezTo>
                  <a:cubicBezTo>
                    <a:pt x="2140" y="2188"/>
                    <a:pt x="2148" y="2243"/>
                    <a:pt x="2189" y="2303"/>
                  </a:cubicBezTo>
                  <a:cubicBezTo>
                    <a:pt x="2227" y="2423"/>
                    <a:pt x="2408" y="2404"/>
                    <a:pt x="2503" y="2411"/>
                  </a:cubicBezTo>
                  <a:cubicBezTo>
                    <a:pt x="2550" y="2414"/>
                    <a:pt x="2596" y="2420"/>
                    <a:pt x="2644" y="2422"/>
                  </a:cubicBezTo>
                  <a:cubicBezTo>
                    <a:pt x="2742" y="2424"/>
                    <a:pt x="2998" y="2409"/>
                    <a:pt x="3109" y="2411"/>
                  </a:cubicBezTo>
                  <a:cubicBezTo>
                    <a:pt x="3215" y="2409"/>
                    <a:pt x="3224" y="2415"/>
                    <a:pt x="3280" y="2415"/>
                  </a:cubicBezTo>
                  <a:cubicBezTo>
                    <a:pt x="3335" y="2418"/>
                    <a:pt x="3381" y="2407"/>
                    <a:pt x="3445" y="2409"/>
                  </a:cubicBezTo>
                  <a:cubicBezTo>
                    <a:pt x="3508" y="2410"/>
                    <a:pt x="3607" y="2423"/>
                    <a:pt x="3661" y="2422"/>
                  </a:cubicBezTo>
                  <a:cubicBezTo>
                    <a:pt x="3676" y="2421"/>
                    <a:pt x="3748" y="2407"/>
                    <a:pt x="3769" y="2401"/>
                  </a:cubicBezTo>
                  <a:cubicBezTo>
                    <a:pt x="3791" y="2393"/>
                    <a:pt x="3834" y="2378"/>
                    <a:pt x="3834" y="2378"/>
                  </a:cubicBezTo>
                  <a:cubicBezTo>
                    <a:pt x="3867" y="2311"/>
                    <a:pt x="3842" y="2260"/>
                    <a:pt x="3834" y="2184"/>
                  </a:cubicBezTo>
                  <a:cubicBezTo>
                    <a:pt x="3850" y="1906"/>
                    <a:pt x="3805" y="1624"/>
                    <a:pt x="3856" y="1351"/>
                  </a:cubicBezTo>
                  <a:cubicBezTo>
                    <a:pt x="3820" y="1207"/>
                    <a:pt x="3856" y="1121"/>
                    <a:pt x="3835" y="975"/>
                  </a:cubicBezTo>
                  <a:cubicBezTo>
                    <a:pt x="3837" y="873"/>
                    <a:pt x="3834" y="810"/>
                    <a:pt x="3840" y="735"/>
                  </a:cubicBezTo>
                  <a:cubicBezTo>
                    <a:pt x="3840" y="659"/>
                    <a:pt x="3837" y="589"/>
                    <a:pt x="3835" y="521"/>
                  </a:cubicBezTo>
                  <a:cubicBezTo>
                    <a:pt x="3831" y="459"/>
                    <a:pt x="3827" y="385"/>
                    <a:pt x="3824" y="324"/>
                  </a:cubicBezTo>
                  <a:cubicBezTo>
                    <a:pt x="3819" y="248"/>
                    <a:pt x="3827" y="170"/>
                    <a:pt x="3819" y="95"/>
                  </a:cubicBezTo>
                  <a:cubicBezTo>
                    <a:pt x="3796" y="38"/>
                    <a:pt x="3755" y="29"/>
                    <a:pt x="3691" y="15"/>
                  </a:cubicBezTo>
                  <a:cubicBezTo>
                    <a:pt x="3626" y="0"/>
                    <a:pt x="3615" y="9"/>
                    <a:pt x="3433" y="10"/>
                  </a:cubicBezTo>
                  <a:cubicBezTo>
                    <a:pt x="3251" y="14"/>
                    <a:pt x="2791" y="17"/>
                    <a:pt x="2597" y="20"/>
                  </a:cubicBezTo>
                  <a:cubicBezTo>
                    <a:pt x="2402" y="22"/>
                    <a:pt x="2331" y="14"/>
                    <a:pt x="2267" y="25"/>
                  </a:cubicBezTo>
                  <a:cubicBezTo>
                    <a:pt x="2230" y="36"/>
                    <a:pt x="2225" y="46"/>
                    <a:pt x="2208" y="84"/>
                  </a:cubicBezTo>
                  <a:cubicBezTo>
                    <a:pt x="2193" y="115"/>
                    <a:pt x="2156" y="179"/>
                    <a:pt x="2113" y="195"/>
                  </a:cubicBezTo>
                  <a:cubicBezTo>
                    <a:pt x="2089" y="202"/>
                    <a:pt x="2062" y="201"/>
                    <a:pt x="2037" y="205"/>
                  </a:cubicBezTo>
                  <a:cubicBezTo>
                    <a:pt x="1628" y="193"/>
                    <a:pt x="1219" y="212"/>
                    <a:pt x="811" y="201"/>
                  </a:cubicBezTo>
                  <a:cubicBezTo>
                    <a:pt x="677" y="192"/>
                    <a:pt x="538" y="202"/>
                    <a:pt x="405" y="185"/>
                  </a:cubicBezTo>
                  <a:cubicBezTo>
                    <a:pt x="322" y="188"/>
                    <a:pt x="231" y="187"/>
                    <a:pt x="149" y="195"/>
                  </a:cubicBezTo>
                  <a:cubicBezTo>
                    <a:pt x="52" y="202"/>
                    <a:pt x="110" y="249"/>
                    <a:pt x="64" y="319"/>
                  </a:cubicBezTo>
                  <a:cubicBezTo>
                    <a:pt x="49" y="390"/>
                    <a:pt x="59" y="440"/>
                    <a:pt x="32" y="511"/>
                  </a:cubicBezTo>
                  <a:cubicBezTo>
                    <a:pt x="0" y="589"/>
                    <a:pt x="41" y="675"/>
                    <a:pt x="21" y="756"/>
                  </a:cubicBezTo>
                  <a:cubicBezTo>
                    <a:pt x="17" y="835"/>
                    <a:pt x="32" y="905"/>
                    <a:pt x="32" y="985"/>
                  </a:cubicBezTo>
                  <a:cubicBezTo>
                    <a:pt x="32" y="1065"/>
                    <a:pt x="19" y="1160"/>
                    <a:pt x="21" y="1236"/>
                  </a:cubicBezTo>
                  <a:cubicBezTo>
                    <a:pt x="18" y="1312"/>
                    <a:pt x="39" y="1359"/>
                    <a:pt x="43" y="1439"/>
                  </a:cubicBezTo>
                  <a:cubicBezTo>
                    <a:pt x="46" y="1519"/>
                    <a:pt x="35" y="1634"/>
                    <a:pt x="43" y="1716"/>
                  </a:cubicBezTo>
                  <a:cubicBezTo>
                    <a:pt x="31" y="1835"/>
                    <a:pt x="78" y="1886"/>
                    <a:pt x="91" y="1929"/>
                  </a:cubicBezTo>
                  <a:cubicBezTo>
                    <a:pt x="103" y="1971"/>
                    <a:pt x="110" y="1957"/>
                    <a:pt x="117" y="1972"/>
                  </a:cubicBezTo>
                  <a:cubicBezTo>
                    <a:pt x="149" y="2015"/>
                    <a:pt x="122" y="2001"/>
                    <a:pt x="128" y="2015"/>
                  </a:cubicBezTo>
                  <a:cubicBezTo>
                    <a:pt x="133" y="2028"/>
                    <a:pt x="165" y="2031"/>
                    <a:pt x="149" y="2054"/>
                  </a:cubicBezTo>
                  <a:cubicBezTo>
                    <a:pt x="162" y="2065"/>
                    <a:pt x="209" y="2044"/>
                    <a:pt x="209" y="2044"/>
                  </a:cubicBezTo>
                </a:path>
              </a:pathLst>
            </a:cu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88" name="Freeform 43"/>
            <p:cNvSpPr/>
            <p:nvPr/>
          </p:nvSpPr>
          <p:spPr bwMode="auto">
            <a:xfrm>
              <a:off x="316" y="1117"/>
              <a:ext cx="3620" cy="2600"/>
            </a:xfrm>
            <a:custGeom>
              <a:avLst/>
              <a:gdLst>
                <a:gd name="T0" fmla="*/ 1016 w 3993"/>
                <a:gd name="T1" fmla="*/ 519 h 2600"/>
                <a:gd name="T2" fmla="*/ 1007 w 3993"/>
                <a:gd name="T3" fmla="*/ 764 h 2600"/>
                <a:gd name="T4" fmla="*/ 1001 w 3993"/>
                <a:gd name="T5" fmla="*/ 946 h 2600"/>
                <a:gd name="T6" fmla="*/ 948 w 3993"/>
                <a:gd name="T7" fmla="*/ 1127 h 2600"/>
                <a:gd name="T8" fmla="*/ 679 w 3993"/>
                <a:gd name="T9" fmla="*/ 1143 h 2600"/>
                <a:gd name="T10" fmla="*/ 665 w 3993"/>
                <a:gd name="T11" fmla="*/ 1154 h 2600"/>
                <a:gd name="T12" fmla="*/ 645 w 3993"/>
                <a:gd name="T13" fmla="*/ 1218 h 2600"/>
                <a:gd name="T14" fmla="*/ 638 w 3993"/>
                <a:gd name="T15" fmla="*/ 1415 h 2600"/>
                <a:gd name="T16" fmla="*/ 517 w 3993"/>
                <a:gd name="T17" fmla="*/ 1474 h 2600"/>
                <a:gd name="T18" fmla="*/ 482 w 3993"/>
                <a:gd name="T19" fmla="*/ 1495 h 2600"/>
                <a:gd name="T20" fmla="*/ 469 w 3993"/>
                <a:gd name="T21" fmla="*/ 1650 h 2600"/>
                <a:gd name="T22" fmla="*/ 464 w 3993"/>
                <a:gd name="T23" fmla="*/ 1820 h 2600"/>
                <a:gd name="T24" fmla="*/ 476 w 3993"/>
                <a:gd name="T25" fmla="*/ 1959 h 2600"/>
                <a:gd name="T26" fmla="*/ 489 w 3993"/>
                <a:gd name="T27" fmla="*/ 2103 h 2600"/>
                <a:gd name="T28" fmla="*/ 629 w 3993"/>
                <a:gd name="T29" fmla="*/ 2167 h 2600"/>
                <a:gd name="T30" fmla="*/ 782 w 3993"/>
                <a:gd name="T31" fmla="*/ 2306 h 2600"/>
                <a:gd name="T32" fmla="*/ 882 w 3993"/>
                <a:gd name="T33" fmla="*/ 2300 h 2600"/>
                <a:gd name="T34" fmla="*/ 961 w 3993"/>
                <a:gd name="T35" fmla="*/ 2295 h 2600"/>
                <a:gd name="T36" fmla="*/ 1024 w 3993"/>
                <a:gd name="T37" fmla="*/ 2551 h 2600"/>
                <a:gd name="T38" fmla="*/ 1070 w 3993"/>
                <a:gd name="T39" fmla="*/ 2594 h 2600"/>
                <a:gd name="T40" fmla="*/ 1140 w 3993"/>
                <a:gd name="T41" fmla="*/ 2594 h 2600"/>
                <a:gd name="T42" fmla="*/ 1703 w 3993"/>
                <a:gd name="T43" fmla="*/ 2594 h 2600"/>
                <a:gd name="T44" fmla="*/ 1791 w 3993"/>
                <a:gd name="T45" fmla="*/ 2556 h 2600"/>
                <a:gd name="T46" fmla="*/ 1818 w 3993"/>
                <a:gd name="T47" fmla="*/ 2412 h 2600"/>
                <a:gd name="T48" fmla="*/ 1822 w 3993"/>
                <a:gd name="T49" fmla="*/ 1612 h 2600"/>
                <a:gd name="T50" fmla="*/ 1818 w 3993"/>
                <a:gd name="T51" fmla="*/ 396 h 2600"/>
                <a:gd name="T52" fmla="*/ 1812 w 3993"/>
                <a:gd name="T53" fmla="*/ 258 h 2600"/>
                <a:gd name="T54" fmla="*/ 1799 w 3993"/>
                <a:gd name="T55" fmla="*/ 114 h 2600"/>
                <a:gd name="T56" fmla="*/ 1753 w 3993"/>
                <a:gd name="T57" fmla="*/ 34 h 2600"/>
                <a:gd name="T58" fmla="*/ 1703 w 3993"/>
                <a:gd name="T59" fmla="*/ 23 h 2600"/>
                <a:gd name="T60" fmla="*/ 1606 w 3993"/>
                <a:gd name="T61" fmla="*/ 12 h 2600"/>
                <a:gd name="T62" fmla="*/ 1507 w 3993"/>
                <a:gd name="T63" fmla="*/ 12 h 2600"/>
                <a:gd name="T64" fmla="*/ 1389 w 3993"/>
                <a:gd name="T65" fmla="*/ 18 h 2600"/>
                <a:gd name="T66" fmla="*/ 1280 w 3993"/>
                <a:gd name="T67" fmla="*/ 28 h 2600"/>
                <a:gd name="T68" fmla="*/ 1162 w 3993"/>
                <a:gd name="T69" fmla="*/ 34 h 2600"/>
                <a:gd name="T70" fmla="*/ 1043 w 3993"/>
                <a:gd name="T71" fmla="*/ 66 h 2600"/>
                <a:gd name="T72" fmla="*/ 993 w 3993"/>
                <a:gd name="T73" fmla="*/ 151 h 2600"/>
                <a:gd name="T74" fmla="*/ 929 w 3993"/>
                <a:gd name="T75" fmla="*/ 236 h 2600"/>
                <a:gd name="T76" fmla="*/ 615 w 3993"/>
                <a:gd name="T77" fmla="*/ 242 h 2600"/>
                <a:gd name="T78" fmla="*/ 154 w 3993"/>
                <a:gd name="T79" fmla="*/ 220 h 2600"/>
                <a:gd name="T80" fmla="*/ 61 w 3993"/>
                <a:gd name="T81" fmla="*/ 252 h 2600"/>
                <a:gd name="T82" fmla="*/ 26 w 3993"/>
                <a:gd name="T83" fmla="*/ 370 h 2600"/>
                <a:gd name="T84" fmla="*/ 10 w 3993"/>
                <a:gd name="T85" fmla="*/ 540 h 2600"/>
                <a:gd name="T86" fmla="*/ 4 w 3993"/>
                <a:gd name="T87" fmla="*/ 967 h 2600"/>
                <a:gd name="T88" fmla="*/ 7 w 3993"/>
                <a:gd name="T89" fmla="*/ 1127 h 2600"/>
                <a:gd name="T90" fmla="*/ 5 w 3993"/>
                <a:gd name="T91" fmla="*/ 1404 h 2600"/>
                <a:gd name="T92" fmla="*/ 10 w 3993"/>
                <a:gd name="T93" fmla="*/ 1623 h 2600"/>
                <a:gd name="T94" fmla="*/ 14 w 3993"/>
                <a:gd name="T95" fmla="*/ 1820 h 2600"/>
                <a:gd name="T96" fmla="*/ 40 w 3993"/>
                <a:gd name="T97" fmla="*/ 2071 h 2600"/>
                <a:gd name="T98" fmla="*/ 75 w 3993"/>
                <a:gd name="T99" fmla="*/ 2167 h 2600"/>
                <a:gd name="T100" fmla="*/ 131 w 3993"/>
                <a:gd name="T101" fmla="*/ 2204 h 2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93"/>
                <a:gd name="T154" fmla="*/ 0 h 2600"/>
                <a:gd name="T155" fmla="*/ 3993 w 3993"/>
                <a:gd name="T156" fmla="*/ 2600 h 2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93" h="2600">
                  <a:moveTo>
                    <a:pt x="2228" y="519"/>
                  </a:moveTo>
                  <a:cubicBezTo>
                    <a:pt x="2231" y="586"/>
                    <a:pt x="2207" y="696"/>
                    <a:pt x="2207" y="764"/>
                  </a:cubicBezTo>
                  <a:cubicBezTo>
                    <a:pt x="2207" y="828"/>
                    <a:pt x="2202" y="882"/>
                    <a:pt x="2196" y="946"/>
                  </a:cubicBezTo>
                  <a:cubicBezTo>
                    <a:pt x="2153" y="1015"/>
                    <a:pt x="2196" y="1094"/>
                    <a:pt x="2079" y="1127"/>
                  </a:cubicBezTo>
                  <a:cubicBezTo>
                    <a:pt x="1961" y="1159"/>
                    <a:pt x="1591" y="1138"/>
                    <a:pt x="1488" y="1143"/>
                  </a:cubicBezTo>
                  <a:cubicBezTo>
                    <a:pt x="1477" y="1146"/>
                    <a:pt x="1463" y="1146"/>
                    <a:pt x="1456" y="1154"/>
                  </a:cubicBezTo>
                  <a:cubicBezTo>
                    <a:pt x="1437" y="1172"/>
                    <a:pt x="1412" y="1218"/>
                    <a:pt x="1412" y="1218"/>
                  </a:cubicBezTo>
                  <a:cubicBezTo>
                    <a:pt x="1390" y="1285"/>
                    <a:pt x="1446" y="1361"/>
                    <a:pt x="1396" y="1415"/>
                  </a:cubicBezTo>
                  <a:cubicBezTo>
                    <a:pt x="1363" y="1509"/>
                    <a:pt x="1229" y="1468"/>
                    <a:pt x="1133" y="1474"/>
                  </a:cubicBezTo>
                  <a:cubicBezTo>
                    <a:pt x="1108" y="1481"/>
                    <a:pt x="1080" y="1481"/>
                    <a:pt x="1058" y="1495"/>
                  </a:cubicBezTo>
                  <a:cubicBezTo>
                    <a:pt x="1027" y="1512"/>
                    <a:pt x="1041" y="1623"/>
                    <a:pt x="1028" y="1650"/>
                  </a:cubicBezTo>
                  <a:cubicBezTo>
                    <a:pt x="986" y="1734"/>
                    <a:pt x="1046" y="1729"/>
                    <a:pt x="1017" y="1820"/>
                  </a:cubicBezTo>
                  <a:cubicBezTo>
                    <a:pt x="1025" y="1894"/>
                    <a:pt x="1019" y="1887"/>
                    <a:pt x="1044" y="1959"/>
                  </a:cubicBezTo>
                  <a:cubicBezTo>
                    <a:pt x="1028" y="1970"/>
                    <a:pt x="1047" y="2097"/>
                    <a:pt x="1071" y="2103"/>
                  </a:cubicBezTo>
                  <a:cubicBezTo>
                    <a:pt x="1194" y="2129"/>
                    <a:pt x="1253" y="2159"/>
                    <a:pt x="1380" y="2167"/>
                  </a:cubicBezTo>
                  <a:cubicBezTo>
                    <a:pt x="1430" y="2310"/>
                    <a:pt x="1592" y="2294"/>
                    <a:pt x="1714" y="2306"/>
                  </a:cubicBezTo>
                  <a:cubicBezTo>
                    <a:pt x="1774" y="2311"/>
                    <a:pt x="1873" y="2297"/>
                    <a:pt x="1935" y="2300"/>
                  </a:cubicBezTo>
                  <a:cubicBezTo>
                    <a:pt x="2010" y="2303"/>
                    <a:pt x="2029" y="2291"/>
                    <a:pt x="2105" y="2295"/>
                  </a:cubicBezTo>
                  <a:cubicBezTo>
                    <a:pt x="2167" y="2337"/>
                    <a:pt x="2170" y="2516"/>
                    <a:pt x="2241" y="2551"/>
                  </a:cubicBezTo>
                  <a:cubicBezTo>
                    <a:pt x="2296" y="2578"/>
                    <a:pt x="2282" y="2584"/>
                    <a:pt x="2345" y="2594"/>
                  </a:cubicBezTo>
                  <a:cubicBezTo>
                    <a:pt x="2398" y="2594"/>
                    <a:pt x="2267" y="2594"/>
                    <a:pt x="2499" y="2594"/>
                  </a:cubicBezTo>
                  <a:cubicBezTo>
                    <a:pt x="2730" y="2594"/>
                    <a:pt x="3497" y="2600"/>
                    <a:pt x="3735" y="2594"/>
                  </a:cubicBezTo>
                  <a:cubicBezTo>
                    <a:pt x="3972" y="2587"/>
                    <a:pt x="3883" y="2586"/>
                    <a:pt x="3924" y="2556"/>
                  </a:cubicBezTo>
                  <a:cubicBezTo>
                    <a:pt x="3951" y="2492"/>
                    <a:pt x="3972" y="2504"/>
                    <a:pt x="3983" y="2412"/>
                  </a:cubicBezTo>
                  <a:cubicBezTo>
                    <a:pt x="3986" y="2145"/>
                    <a:pt x="3993" y="1878"/>
                    <a:pt x="3993" y="1612"/>
                  </a:cubicBezTo>
                  <a:cubicBezTo>
                    <a:pt x="3993" y="1206"/>
                    <a:pt x="3993" y="801"/>
                    <a:pt x="3983" y="396"/>
                  </a:cubicBezTo>
                  <a:cubicBezTo>
                    <a:pt x="3982" y="373"/>
                    <a:pt x="3979" y="279"/>
                    <a:pt x="3972" y="258"/>
                  </a:cubicBezTo>
                  <a:cubicBezTo>
                    <a:pt x="3953" y="204"/>
                    <a:pt x="3956" y="172"/>
                    <a:pt x="3940" y="114"/>
                  </a:cubicBezTo>
                  <a:cubicBezTo>
                    <a:pt x="3927" y="103"/>
                    <a:pt x="3848" y="35"/>
                    <a:pt x="3843" y="34"/>
                  </a:cubicBezTo>
                  <a:cubicBezTo>
                    <a:pt x="3812" y="25"/>
                    <a:pt x="3788" y="26"/>
                    <a:pt x="3735" y="23"/>
                  </a:cubicBezTo>
                  <a:cubicBezTo>
                    <a:pt x="3680" y="19"/>
                    <a:pt x="3592" y="13"/>
                    <a:pt x="3520" y="12"/>
                  </a:cubicBezTo>
                  <a:cubicBezTo>
                    <a:pt x="3435" y="0"/>
                    <a:pt x="3378" y="13"/>
                    <a:pt x="3300" y="12"/>
                  </a:cubicBezTo>
                  <a:cubicBezTo>
                    <a:pt x="3220" y="13"/>
                    <a:pt x="3126" y="15"/>
                    <a:pt x="3044" y="18"/>
                  </a:cubicBezTo>
                  <a:cubicBezTo>
                    <a:pt x="2963" y="10"/>
                    <a:pt x="2875" y="28"/>
                    <a:pt x="2804" y="28"/>
                  </a:cubicBezTo>
                  <a:cubicBezTo>
                    <a:pt x="2721" y="30"/>
                    <a:pt x="2634" y="27"/>
                    <a:pt x="2548" y="34"/>
                  </a:cubicBezTo>
                  <a:cubicBezTo>
                    <a:pt x="2434" y="48"/>
                    <a:pt x="2394" y="37"/>
                    <a:pt x="2283" y="66"/>
                  </a:cubicBezTo>
                  <a:cubicBezTo>
                    <a:pt x="2248" y="111"/>
                    <a:pt x="2233" y="136"/>
                    <a:pt x="2176" y="151"/>
                  </a:cubicBezTo>
                  <a:cubicBezTo>
                    <a:pt x="2148" y="169"/>
                    <a:pt x="2078" y="229"/>
                    <a:pt x="2036" y="236"/>
                  </a:cubicBezTo>
                  <a:cubicBezTo>
                    <a:pt x="1897" y="257"/>
                    <a:pt x="1624" y="236"/>
                    <a:pt x="1348" y="242"/>
                  </a:cubicBezTo>
                  <a:cubicBezTo>
                    <a:pt x="1064" y="239"/>
                    <a:pt x="537" y="218"/>
                    <a:pt x="335" y="220"/>
                  </a:cubicBezTo>
                  <a:cubicBezTo>
                    <a:pt x="194" y="243"/>
                    <a:pt x="205" y="229"/>
                    <a:pt x="132" y="252"/>
                  </a:cubicBezTo>
                  <a:cubicBezTo>
                    <a:pt x="122" y="260"/>
                    <a:pt x="69" y="349"/>
                    <a:pt x="57" y="370"/>
                  </a:cubicBezTo>
                  <a:cubicBezTo>
                    <a:pt x="31" y="410"/>
                    <a:pt x="29" y="495"/>
                    <a:pt x="20" y="540"/>
                  </a:cubicBezTo>
                  <a:cubicBezTo>
                    <a:pt x="5" y="607"/>
                    <a:pt x="24" y="900"/>
                    <a:pt x="4" y="967"/>
                  </a:cubicBezTo>
                  <a:cubicBezTo>
                    <a:pt x="0" y="1065"/>
                    <a:pt x="14" y="1054"/>
                    <a:pt x="15" y="1127"/>
                  </a:cubicBezTo>
                  <a:cubicBezTo>
                    <a:pt x="15" y="1199"/>
                    <a:pt x="8" y="1321"/>
                    <a:pt x="9" y="1404"/>
                  </a:cubicBezTo>
                  <a:cubicBezTo>
                    <a:pt x="9" y="1486"/>
                    <a:pt x="16" y="1553"/>
                    <a:pt x="20" y="1623"/>
                  </a:cubicBezTo>
                  <a:cubicBezTo>
                    <a:pt x="23" y="1692"/>
                    <a:pt x="19" y="1745"/>
                    <a:pt x="31" y="1820"/>
                  </a:cubicBezTo>
                  <a:cubicBezTo>
                    <a:pt x="32" y="1897"/>
                    <a:pt x="64" y="1998"/>
                    <a:pt x="89" y="2071"/>
                  </a:cubicBezTo>
                  <a:cubicBezTo>
                    <a:pt x="105" y="2120"/>
                    <a:pt x="120" y="2138"/>
                    <a:pt x="165" y="2167"/>
                  </a:cubicBezTo>
                  <a:cubicBezTo>
                    <a:pt x="188" y="2181"/>
                    <a:pt x="261" y="2196"/>
                    <a:pt x="287" y="2204"/>
                  </a:cubicBezTo>
                </a:path>
              </a:pathLst>
            </a:custGeom>
            <a:noFill/>
            <a:ln w="38100">
              <a:solidFill>
                <a:srgbClr val="081D58"/>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22" grpId="0"/>
      <p:bldP spid="1669124" grpId="0"/>
      <p:bldP spid="1669125" grpId="0"/>
      <p:bldP spid="1669126"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4000" dirty="0" smtClean="0"/>
              <a:t>基本路径测试方法</a:t>
            </a:r>
            <a:r>
              <a:rPr lang="en-US" altLang="zh-CN" sz="4000" dirty="0" smtClean="0"/>
              <a:t>-</a:t>
            </a:r>
            <a:r>
              <a:rPr lang="zh-CN" altLang="en-US" sz="4000" dirty="0" smtClean="0"/>
              <a:t>例</a:t>
            </a:r>
            <a:endParaRPr lang="zh-CN" altLang="en-US" sz="3200" dirty="0" smtClean="0"/>
          </a:p>
        </p:txBody>
      </p:sp>
      <p:pic>
        <p:nvPicPr>
          <p:cNvPr id="5" name="图片 4"/>
          <p:cNvPicPr>
            <a:picLocks noChangeAspect="1"/>
          </p:cNvPicPr>
          <p:nvPr/>
        </p:nvPicPr>
        <p:blipFill>
          <a:blip r:embed="rId1"/>
          <a:stretch>
            <a:fillRect/>
          </a:stretch>
        </p:blipFill>
        <p:spPr>
          <a:xfrm>
            <a:off x="612648" y="1761971"/>
            <a:ext cx="7087830" cy="4624081"/>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noFill/>
        </p:spPr>
        <p:txBody>
          <a:bodyPr>
            <a:noAutofit/>
          </a:bodyPr>
          <a:lstStyle/>
          <a:p>
            <a:pPr marL="514350" indent="-514350" eaLnBrk="1" hangingPunct="1">
              <a:lnSpc>
                <a:spcPct val="105000"/>
              </a:lnSpc>
              <a:buNone/>
            </a:pPr>
            <a:r>
              <a:rPr lang="zh-CN" altLang="en-US" sz="2400" dirty="0" smtClean="0"/>
              <a:t>一、画出控制流图：</a:t>
            </a:r>
            <a:endParaRPr lang="en-US" altLang="zh-CN" sz="2400" dirty="0" smtClean="0"/>
          </a:p>
          <a:p>
            <a:pPr marL="514350" indent="-514350" eaLnBrk="1" hangingPunct="1">
              <a:lnSpc>
                <a:spcPct val="105000"/>
              </a:lnSpc>
              <a:buFont typeface="+mj-ea"/>
              <a:buAutoNum type="ea1JpnChsDbPeriod"/>
            </a:pPr>
            <a:endParaRPr lang="zh-CN" altLang="en-US" sz="2400" dirty="0" smtClean="0"/>
          </a:p>
          <a:p>
            <a:pPr marL="514350" indent="-514350" eaLnBrk="1" hangingPunct="1">
              <a:lnSpc>
                <a:spcPct val="105000"/>
              </a:lnSpc>
              <a:buNone/>
            </a:pPr>
            <a:r>
              <a:rPr lang="zh-CN" altLang="en-US" sz="2400" dirty="0" smtClean="0"/>
              <a:t>二、计算环形复杂度：</a:t>
            </a:r>
            <a:endParaRPr lang="zh-CN" altLang="en-US" sz="2400" dirty="0" smtClean="0"/>
          </a:p>
          <a:p>
            <a:pPr marL="0" indent="0" eaLnBrk="1" hangingPunct="1">
              <a:lnSpc>
                <a:spcPct val="105000"/>
              </a:lnSpc>
              <a:buNone/>
            </a:pPr>
            <a:r>
              <a:rPr lang="zh-CN" altLang="en-US" sz="2400" dirty="0" smtClean="0"/>
              <a:t>    </a:t>
            </a:r>
            <a:r>
              <a:rPr lang="en-US" altLang="zh-CN" sz="2400" dirty="0" smtClean="0"/>
              <a:t>10</a:t>
            </a:r>
            <a:r>
              <a:rPr lang="zh-CN" altLang="en-US" sz="2400" dirty="0" smtClean="0"/>
              <a:t>（条边）</a:t>
            </a:r>
            <a:r>
              <a:rPr lang="en-US" altLang="zh-CN" sz="2400" dirty="0" smtClean="0"/>
              <a:t>- 8</a:t>
            </a:r>
            <a:r>
              <a:rPr lang="zh-CN" altLang="en-US" sz="2400" dirty="0" smtClean="0"/>
              <a:t>（个节点）</a:t>
            </a:r>
            <a:r>
              <a:rPr lang="en-US" altLang="zh-CN" sz="2400" dirty="0" smtClean="0"/>
              <a:t>+ 2 = 4</a:t>
            </a:r>
            <a:endParaRPr lang="en-US" altLang="zh-CN" sz="2400" dirty="0" smtClean="0"/>
          </a:p>
          <a:p>
            <a:pPr marL="0" indent="0" eaLnBrk="1" hangingPunct="1">
              <a:lnSpc>
                <a:spcPct val="105000"/>
              </a:lnSpc>
              <a:buFont typeface="+mj-ea"/>
              <a:buNone/>
            </a:pPr>
            <a:r>
              <a:rPr lang="en-US" altLang="zh-CN" sz="2400" dirty="0" smtClean="0"/>
              <a:t>      这是确定程序中每个可执行语句至少执行一次所必须的测试用例数目的上界。</a:t>
            </a:r>
            <a:endParaRPr lang="en-US" altLang="zh-CN" sz="2400" dirty="0" smtClean="0"/>
          </a:p>
          <a:p>
            <a:pPr marL="514350" indent="-514350" eaLnBrk="1" hangingPunct="1">
              <a:lnSpc>
                <a:spcPct val="105000"/>
              </a:lnSpc>
              <a:buNone/>
            </a:pPr>
            <a:endParaRPr lang="zh-CN" altLang="en-US" sz="2400" dirty="0" smtClean="0"/>
          </a:p>
          <a:p>
            <a:pPr marL="514350" indent="-514350" eaLnBrk="1" hangingPunct="1">
              <a:lnSpc>
                <a:spcPct val="105000"/>
              </a:lnSpc>
              <a:buNone/>
            </a:pPr>
            <a:r>
              <a:rPr lang="zh-CN" altLang="en-US" sz="2400" dirty="0" smtClean="0"/>
              <a:t>三、导出独立路径（用语句编号表示）</a:t>
            </a:r>
            <a:endParaRPr lang="zh-CN" altLang="en-US" sz="2400" dirty="0" smtClean="0"/>
          </a:p>
          <a:p>
            <a:pPr marL="0" indent="0" eaLnBrk="1" hangingPunct="1">
              <a:lnSpc>
                <a:spcPct val="105000"/>
              </a:lnSpc>
              <a:buNone/>
            </a:pPr>
            <a:r>
              <a:rPr lang="zh-CN" altLang="en-US" sz="2400" dirty="0" smtClean="0"/>
              <a:t>    路径</a:t>
            </a:r>
            <a:r>
              <a:rPr lang="en-US" altLang="zh-CN" sz="2400" dirty="0" smtClean="0"/>
              <a:t>1</a:t>
            </a:r>
            <a:r>
              <a:rPr lang="zh-CN" altLang="en-US" sz="2400" dirty="0" smtClean="0"/>
              <a:t>：</a:t>
            </a:r>
            <a:r>
              <a:rPr lang="en-US" altLang="zh-CN" sz="2400" dirty="0" smtClean="0"/>
              <a:t>4→14</a:t>
            </a:r>
            <a:endParaRPr lang="en-US" altLang="zh-CN" sz="2400" dirty="0" smtClean="0"/>
          </a:p>
          <a:p>
            <a:pPr marL="0" indent="0" eaLnBrk="1" hangingPunct="1">
              <a:lnSpc>
                <a:spcPct val="105000"/>
              </a:lnSpc>
              <a:buNone/>
            </a:pPr>
            <a:r>
              <a:rPr lang="en-US" altLang="zh-CN" sz="2400" dirty="0" smtClean="0"/>
              <a:t>    </a:t>
            </a:r>
            <a:r>
              <a:rPr lang="zh-CN" altLang="en-US" sz="2400" dirty="0" smtClean="0"/>
              <a:t>路径</a:t>
            </a:r>
            <a:r>
              <a:rPr lang="en-US" altLang="zh-CN" sz="2400" dirty="0" smtClean="0"/>
              <a:t>2</a:t>
            </a:r>
            <a:r>
              <a:rPr lang="zh-CN" altLang="en-US" sz="2400" dirty="0" smtClean="0"/>
              <a:t>：</a:t>
            </a:r>
            <a:r>
              <a:rPr lang="en-US" altLang="zh-CN" sz="2400" dirty="0" smtClean="0"/>
              <a:t>4→6→7→13 →4→14</a:t>
            </a:r>
            <a:endParaRPr lang="en-US" altLang="zh-CN" sz="2400" dirty="0" smtClean="0"/>
          </a:p>
          <a:p>
            <a:pPr marL="0" indent="0" eaLnBrk="1" hangingPunct="1">
              <a:lnSpc>
                <a:spcPct val="105000"/>
              </a:lnSpc>
              <a:buNone/>
            </a:pPr>
            <a:r>
              <a:rPr lang="en-US" altLang="zh-CN" sz="2400" dirty="0" smtClean="0"/>
              <a:t>    </a:t>
            </a:r>
            <a:r>
              <a:rPr lang="zh-CN" altLang="en-US" sz="2400" dirty="0" smtClean="0"/>
              <a:t>路径</a:t>
            </a:r>
            <a:r>
              <a:rPr lang="en-US" altLang="zh-CN" sz="2400" dirty="0" smtClean="0"/>
              <a:t>3</a:t>
            </a:r>
            <a:r>
              <a:rPr lang="zh-CN" altLang="en-US" sz="2400" dirty="0" smtClean="0"/>
              <a:t>：</a:t>
            </a:r>
            <a:r>
              <a:rPr lang="en-US" altLang="zh-CN" sz="2400" dirty="0" smtClean="0"/>
              <a:t>4→6→9→10→13→4→14</a:t>
            </a:r>
            <a:endParaRPr lang="en-US" altLang="zh-CN" sz="2400" dirty="0" smtClean="0"/>
          </a:p>
          <a:p>
            <a:pPr marL="0" indent="0" eaLnBrk="1" hangingPunct="1">
              <a:lnSpc>
                <a:spcPct val="105000"/>
              </a:lnSpc>
              <a:buNone/>
            </a:pPr>
            <a:r>
              <a:rPr lang="en-US" altLang="zh-CN" sz="2400" dirty="0" smtClean="0"/>
              <a:t>    </a:t>
            </a:r>
            <a:r>
              <a:rPr lang="zh-CN" altLang="en-US" sz="2400" dirty="0" smtClean="0"/>
              <a:t>路径</a:t>
            </a:r>
            <a:r>
              <a:rPr lang="en-US" altLang="zh-CN" sz="2400" dirty="0" smtClean="0"/>
              <a:t>4</a:t>
            </a:r>
            <a:r>
              <a:rPr lang="zh-CN" altLang="en-US" sz="2400" dirty="0" smtClean="0"/>
              <a:t>：</a:t>
            </a:r>
            <a:r>
              <a:rPr lang="en-US" altLang="zh-CN" sz="2400" dirty="0" smtClean="0"/>
              <a:t>4→6→9→12→13→4→14</a:t>
            </a:r>
            <a:endParaRPr lang="en-US" altLang="zh-CN" sz="2400" dirty="0" smtClean="0"/>
          </a:p>
        </p:txBody>
      </p:sp>
      <p:sp>
        <p:nvSpPr>
          <p:cNvPr id="2" name="标题 1"/>
          <p:cNvSpPr>
            <a:spLocks noGrp="1"/>
          </p:cNvSpPr>
          <p:nvPr>
            <p:ph type="title"/>
          </p:nvPr>
        </p:nvSpPr>
        <p:spPr/>
        <p:txBody>
          <a:bodyPr/>
          <a:lstStyle/>
          <a:p>
            <a:endParaRPr lang="zh-CN" altLang="en-US"/>
          </a:p>
        </p:txBody>
      </p:sp>
      <p:grpSp>
        <p:nvGrpSpPr>
          <p:cNvPr id="3" name="组合 2"/>
          <p:cNvGrpSpPr/>
          <p:nvPr/>
        </p:nvGrpSpPr>
        <p:grpSpPr>
          <a:xfrm>
            <a:off x="5810865" y="551939"/>
            <a:ext cx="3104536" cy="2962275"/>
            <a:chOff x="5410201" y="551939"/>
            <a:chExt cx="3505200" cy="3384550"/>
          </a:xfrm>
        </p:grpSpPr>
        <p:sp>
          <p:nvSpPr>
            <p:cNvPr id="54276" name="Oval 9"/>
            <p:cNvSpPr>
              <a:spLocks noChangeArrowheads="1"/>
            </p:cNvSpPr>
            <p:nvPr/>
          </p:nvSpPr>
          <p:spPr bwMode="auto">
            <a:xfrm>
              <a:off x="6127751" y="2102927"/>
              <a:ext cx="411163" cy="423862"/>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7</a:t>
              </a:r>
              <a:endParaRPr lang="en-US" altLang="zh-CN" sz="2000">
                <a:latin typeface="Verdana" panose="020B0604030504040204" pitchFamily="34" charset="0"/>
              </a:endParaRPr>
            </a:p>
          </p:txBody>
        </p:sp>
        <p:sp>
          <p:nvSpPr>
            <p:cNvPr id="54277" name="Line 10"/>
            <p:cNvSpPr>
              <a:spLocks noChangeShapeType="1"/>
            </p:cNvSpPr>
            <p:nvPr/>
          </p:nvSpPr>
          <p:spPr bwMode="auto">
            <a:xfrm>
              <a:off x="7154864" y="1680652"/>
              <a:ext cx="409575" cy="422275"/>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78" name="Line 12"/>
            <p:cNvSpPr>
              <a:spLocks noChangeShapeType="1"/>
            </p:cNvSpPr>
            <p:nvPr/>
          </p:nvSpPr>
          <p:spPr bwMode="auto">
            <a:xfrm flipH="1">
              <a:off x="7391401" y="2526789"/>
              <a:ext cx="69850" cy="38735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79" name="Line 14"/>
            <p:cNvSpPr>
              <a:spLocks noChangeShapeType="1"/>
            </p:cNvSpPr>
            <p:nvPr/>
          </p:nvSpPr>
          <p:spPr bwMode="auto">
            <a:xfrm>
              <a:off x="7667626" y="2526789"/>
              <a:ext cx="409575" cy="280988"/>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4280" name="Group 23"/>
            <p:cNvGrpSpPr/>
            <p:nvPr/>
          </p:nvGrpSpPr>
          <p:grpSpPr bwMode="auto">
            <a:xfrm>
              <a:off x="5410201" y="551939"/>
              <a:ext cx="3505200" cy="3384550"/>
              <a:chOff x="3408" y="1008"/>
              <a:chExt cx="2208" cy="2132"/>
            </a:xfrm>
          </p:grpSpPr>
          <p:sp>
            <p:nvSpPr>
              <p:cNvPr id="54281" name="Oval 5"/>
              <p:cNvSpPr>
                <a:spLocks noChangeArrowheads="1"/>
              </p:cNvSpPr>
              <p:nvPr/>
            </p:nvSpPr>
            <p:spPr bwMode="auto">
              <a:xfrm>
                <a:off x="4248" y="1008"/>
                <a:ext cx="259" cy="267"/>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4</a:t>
                </a:r>
                <a:endParaRPr lang="en-US" altLang="zh-CN" sz="2000">
                  <a:latin typeface="Verdana" panose="020B0604030504040204" pitchFamily="34" charset="0"/>
                </a:endParaRPr>
              </a:p>
            </p:txBody>
          </p:sp>
          <p:sp>
            <p:nvSpPr>
              <p:cNvPr id="54282" name="Line 6"/>
              <p:cNvSpPr>
                <a:spLocks noChangeShapeType="1"/>
              </p:cNvSpPr>
              <p:nvPr/>
            </p:nvSpPr>
            <p:spPr bwMode="auto">
              <a:xfrm>
                <a:off x="4377" y="1275"/>
                <a:ext cx="0" cy="266"/>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3" name="Oval 7"/>
              <p:cNvSpPr>
                <a:spLocks noChangeArrowheads="1"/>
              </p:cNvSpPr>
              <p:nvPr/>
            </p:nvSpPr>
            <p:spPr bwMode="auto">
              <a:xfrm>
                <a:off x="4248" y="1541"/>
                <a:ext cx="259" cy="267"/>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6</a:t>
                </a:r>
                <a:endParaRPr lang="en-US" altLang="zh-CN" sz="2000">
                  <a:latin typeface="Verdana" panose="020B0604030504040204" pitchFamily="34" charset="0"/>
                </a:endParaRPr>
              </a:p>
            </p:txBody>
          </p:sp>
          <p:sp>
            <p:nvSpPr>
              <p:cNvPr id="54284" name="Line 8"/>
              <p:cNvSpPr>
                <a:spLocks noChangeShapeType="1"/>
              </p:cNvSpPr>
              <p:nvPr/>
            </p:nvSpPr>
            <p:spPr bwMode="auto">
              <a:xfrm flipH="1">
                <a:off x="3990" y="1719"/>
                <a:ext cx="258" cy="266"/>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5" name="Oval 11"/>
              <p:cNvSpPr>
                <a:spLocks noChangeArrowheads="1"/>
              </p:cNvSpPr>
              <p:nvPr/>
            </p:nvSpPr>
            <p:spPr bwMode="auto">
              <a:xfrm>
                <a:off x="4636" y="1985"/>
                <a:ext cx="258" cy="267"/>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9</a:t>
                </a:r>
                <a:endParaRPr lang="en-US" altLang="zh-CN" sz="2000">
                  <a:latin typeface="Verdana" panose="020B0604030504040204" pitchFamily="34" charset="0"/>
                </a:endParaRPr>
              </a:p>
            </p:txBody>
          </p:sp>
          <p:sp>
            <p:nvSpPr>
              <p:cNvPr id="54286" name="Oval 13"/>
              <p:cNvSpPr>
                <a:spLocks noChangeArrowheads="1"/>
              </p:cNvSpPr>
              <p:nvPr/>
            </p:nvSpPr>
            <p:spPr bwMode="auto">
              <a:xfrm>
                <a:off x="4512" y="2448"/>
                <a:ext cx="259" cy="267"/>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10</a:t>
                </a:r>
                <a:endParaRPr lang="en-US" altLang="zh-CN" sz="2000">
                  <a:latin typeface="Verdana" panose="020B0604030504040204" pitchFamily="34" charset="0"/>
                </a:endParaRPr>
              </a:p>
            </p:txBody>
          </p:sp>
          <p:sp>
            <p:nvSpPr>
              <p:cNvPr id="54287" name="Oval 15"/>
              <p:cNvSpPr>
                <a:spLocks noChangeArrowheads="1"/>
              </p:cNvSpPr>
              <p:nvPr/>
            </p:nvSpPr>
            <p:spPr bwMode="auto">
              <a:xfrm>
                <a:off x="4959" y="2429"/>
                <a:ext cx="258" cy="267"/>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12</a:t>
                </a:r>
                <a:endParaRPr lang="en-US" altLang="zh-CN" sz="2000">
                  <a:latin typeface="Verdana" panose="020B0604030504040204" pitchFamily="34" charset="0"/>
                </a:endParaRPr>
              </a:p>
            </p:txBody>
          </p:sp>
          <p:sp>
            <p:nvSpPr>
              <p:cNvPr id="54288" name="Oval 16"/>
              <p:cNvSpPr>
                <a:spLocks noChangeArrowheads="1"/>
              </p:cNvSpPr>
              <p:nvPr/>
            </p:nvSpPr>
            <p:spPr bwMode="auto">
              <a:xfrm>
                <a:off x="4700" y="2874"/>
                <a:ext cx="259" cy="266"/>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13</a:t>
                </a:r>
                <a:endParaRPr lang="en-US" altLang="zh-CN" sz="2000">
                  <a:latin typeface="Verdana" panose="020B0604030504040204" pitchFamily="34" charset="0"/>
                </a:endParaRPr>
              </a:p>
            </p:txBody>
          </p:sp>
          <p:sp>
            <p:nvSpPr>
              <p:cNvPr id="54289" name="Line 17"/>
              <p:cNvSpPr>
                <a:spLocks noChangeShapeType="1"/>
              </p:cNvSpPr>
              <p:nvPr/>
            </p:nvSpPr>
            <p:spPr bwMode="auto">
              <a:xfrm>
                <a:off x="4704" y="2736"/>
                <a:ext cx="61" cy="138"/>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90" name="Line 18"/>
              <p:cNvSpPr>
                <a:spLocks noChangeShapeType="1"/>
              </p:cNvSpPr>
              <p:nvPr/>
            </p:nvSpPr>
            <p:spPr bwMode="auto">
              <a:xfrm flipH="1">
                <a:off x="4894" y="2696"/>
                <a:ext cx="194" cy="178"/>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91" name="Oval 19"/>
              <p:cNvSpPr>
                <a:spLocks noChangeArrowheads="1"/>
              </p:cNvSpPr>
              <p:nvPr/>
            </p:nvSpPr>
            <p:spPr bwMode="auto">
              <a:xfrm>
                <a:off x="3860" y="2874"/>
                <a:ext cx="259" cy="266"/>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14</a:t>
                </a:r>
                <a:endParaRPr lang="en-US" altLang="zh-CN" sz="2000">
                  <a:latin typeface="Verdana" panose="020B0604030504040204" pitchFamily="34" charset="0"/>
                </a:endParaRPr>
              </a:p>
            </p:txBody>
          </p:sp>
          <p:sp>
            <p:nvSpPr>
              <p:cNvPr id="54292" name="Line 20"/>
              <p:cNvSpPr>
                <a:spLocks noChangeShapeType="1"/>
              </p:cNvSpPr>
              <p:nvPr/>
            </p:nvSpPr>
            <p:spPr bwMode="auto">
              <a:xfrm>
                <a:off x="3990" y="2252"/>
                <a:ext cx="714" cy="82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93" name="Freeform 21"/>
              <p:cNvSpPr/>
              <p:nvPr/>
            </p:nvSpPr>
            <p:spPr bwMode="auto">
              <a:xfrm>
                <a:off x="3408" y="1186"/>
                <a:ext cx="840" cy="1776"/>
              </a:xfrm>
              <a:custGeom>
                <a:avLst/>
                <a:gdLst>
                  <a:gd name="T0" fmla="*/ 302 w 2340"/>
                  <a:gd name="T1" fmla="*/ 0 h 3120"/>
                  <a:gd name="T2" fmla="*/ 23 w 2340"/>
                  <a:gd name="T3" fmla="*/ 607 h 3120"/>
                  <a:gd name="T4" fmla="*/ 162 w 2340"/>
                  <a:gd name="T5" fmla="*/ 1011 h 3120"/>
                  <a:gd name="T6" fmla="*/ 0 60000 65536"/>
                  <a:gd name="T7" fmla="*/ 0 60000 65536"/>
                  <a:gd name="T8" fmla="*/ 0 60000 65536"/>
                </a:gdLst>
                <a:ahLst/>
                <a:cxnLst>
                  <a:cxn ang="T6">
                    <a:pos x="T0" y="T1"/>
                  </a:cxn>
                  <a:cxn ang="T7">
                    <a:pos x="T2" y="T3"/>
                  </a:cxn>
                  <a:cxn ang="T8">
                    <a:pos x="T4" y="T5"/>
                  </a:cxn>
                </a:cxnLst>
                <a:rect l="0" t="0" r="r" b="b"/>
                <a:pathLst>
                  <a:path w="2340" h="3120">
                    <a:moveTo>
                      <a:pt x="2340" y="0"/>
                    </a:moveTo>
                    <a:cubicBezTo>
                      <a:pt x="1350" y="676"/>
                      <a:pt x="360" y="1352"/>
                      <a:pt x="180" y="1872"/>
                    </a:cubicBezTo>
                    <a:cubicBezTo>
                      <a:pt x="0" y="2392"/>
                      <a:pt x="630" y="2756"/>
                      <a:pt x="1260" y="312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94" name="Freeform 22"/>
              <p:cNvSpPr/>
              <p:nvPr/>
            </p:nvSpPr>
            <p:spPr bwMode="auto">
              <a:xfrm>
                <a:off x="4507" y="1186"/>
                <a:ext cx="1109" cy="1865"/>
              </a:xfrm>
              <a:custGeom>
                <a:avLst/>
                <a:gdLst>
                  <a:gd name="T0" fmla="*/ 162 w 3090"/>
                  <a:gd name="T1" fmla="*/ 1062 h 3276"/>
                  <a:gd name="T2" fmla="*/ 371 w 3090"/>
                  <a:gd name="T3" fmla="*/ 506 h 3276"/>
                  <a:gd name="T4" fmla="*/ 0 w 3090"/>
                  <a:gd name="T5" fmla="*/ 0 h 3276"/>
                  <a:gd name="T6" fmla="*/ 0 60000 65536"/>
                  <a:gd name="T7" fmla="*/ 0 60000 65536"/>
                  <a:gd name="T8" fmla="*/ 0 60000 65536"/>
                </a:gdLst>
                <a:ahLst/>
                <a:cxnLst>
                  <a:cxn ang="T6">
                    <a:pos x="T0" y="T1"/>
                  </a:cxn>
                  <a:cxn ang="T7">
                    <a:pos x="T2" y="T3"/>
                  </a:cxn>
                  <a:cxn ang="T8">
                    <a:pos x="T4" y="T5"/>
                  </a:cxn>
                </a:cxnLst>
                <a:rect l="0" t="0" r="r" b="b"/>
                <a:pathLst>
                  <a:path w="3090" h="3276">
                    <a:moveTo>
                      <a:pt x="1260" y="3276"/>
                    </a:moveTo>
                    <a:cubicBezTo>
                      <a:pt x="2175" y="2691"/>
                      <a:pt x="3090" y="2106"/>
                      <a:pt x="2880" y="1560"/>
                    </a:cubicBezTo>
                    <a:cubicBezTo>
                      <a:pt x="2670" y="1014"/>
                      <a:pt x="480" y="260"/>
                      <a:pt x="0" y="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5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5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2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4302" name="Group 30"/>
          <p:cNvGraphicFramePr>
            <a:graphicFrameLocks noGrp="1"/>
          </p:cNvGraphicFramePr>
          <p:nvPr>
            <p:ph idx="1"/>
          </p:nvPr>
        </p:nvGraphicFramePr>
        <p:xfrm>
          <a:off x="642271" y="2352364"/>
          <a:ext cx="8153400" cy="4240213"/>
        </p:xfrm>
        <a:graphic>
          <a:graphicData uri="http://schemas.openxmlformats.org/drawingml/2006/table">
            <a:tbl>
              <a:tblPr/>
              <a:tblGrid>
                <a:gridCol w="2273303"/>
                <a:gridCol w="3161010"/>
                <a:gridCol w="2719087"/>
              </a:tblGrid>
              <a:tr h="6475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输入数据</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预期输出</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测试用例</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153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测试用例</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153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kern="1200" cap="none" normalizeH="0" baseline="0" dirty="0" smtClean="0">
                        <a:ln>
                          <a:noFill/>
                        </a:ln>
                        <a:solidFill>
                          <a:schemeClr val="tx1"/>
                        </a:solidFill>
                        <a:effectLst/>
                        <a:latin typeface="Arial" panose="020B0604020202020204" pitchFamily="34" charset="0"/>
                        <a:ea typeface="宋体" panose="02010600030101010101" pitchFamily="2" charset="-122"/>
                        <a:cs typeface="+mn-cs"/>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测试用例</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测试用例</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标题 1"/>
          <p:cNvSpPr>
            <a:spLocks noGrp="1"/>
          </p:cNvSpPr>
          <p:nvPr>
            <p:ph type="title"/>
          </p:nvPr>
        </p:nvSpPr>
        <p:spPr/>
        <p:txBody>
          <a:bodyPr/>
          <a:lstStyle/>
          <a:p>
            <a:endParaRPr lang="zh-CN" altLang="en-US"/>
          </a:p>
        </p:txBody>
      </p:sp>
      <p:sp>
        <p:nvSpPr>
          <p:cNvPr id="54301" name="Rectangle 29"/>
          <p:cNvSpPr>
            <a:spLocks noGrp="1" noChangeArrowheads="1"/>
          </p:cNvSpPr>
          <p:nvPr>
            <p:ph type="body" idx="4294967295"/>
          </p:nvPr>
        </p:nvSpPr>
        <p:spPr>
          <a:xfrm>
            <a:off x="914400" y="1633538"/>
            <a:ext cx="8229600" cy="4824412"/>
          </a:xfrm>
          <a:noFill/>
        </p:spPr>
        <p:txBody>
          <a:bodyPr>
            <a:normAutofit/>
          </a:bodyPr>
          <a:lstStyle/>
          <a:p>
            <a:pPr marL="514350" indent="-514350" eaLnBrk="1" hangingPunct="1">
              <a:lnSpc>
                <a:spcPct val="105000"/>
              </a:lnSpc>
              <a:buNone/>
            </a:pPr>
            <a:r>
              <a:rPr lang="zh-CN" altLang="en-US" sz="3200" dirty="0" smtClean="0"/>
              <a:t>四、设计测试用例：</a:t>
            </a:r>
            <a:endParaRPr lang="zh-CN" altLang="en-US" sz="3200" dirty="0" smtClean="0"/>
          </a:p>
        </p:txBody>
      </p:sp>
      <p:pic>
        <p:nvPicPr>
          <p:cNvPr id="3" name="图片 2"/>
          <p:cNvPicPr>
            <a:picLocks noChangeAspect="1"/>
          </p:cNvPicPr>
          <p:nvPr/>
        </p:nvPicPr>
        <p:blipFill>
          <a:blip r:embed="rId1"/>
          <a:stretch>
            <a:fillRect/>
          </a:stretch>
        </p:blipFill>
        <p:spPr>
          <a:xfrm>
            <a:off x="2936773" y="3016528"/>
            <a:ext cx="5832000" cy="3549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占位符 1769474"/>
          <p:cNvSpPr>
            <a:spLocks noGrp="1" noChangeArrowheads="1"/>
          </p:cNvSpPr>
          <p:nvPr>
            <p:ph idx="1"/>
          </p:nvPr>
        </p:nvSpPr>
        <p:spPr>
          <a:xfrm>
            <a:off x="612648" y="1600200"/>
            <a:ext cx="3618884" cy="4858966"/>
          </a:xfrm>
        </p:spPr>
        <p:txBody>
          <a:bodyPr>
            <a:noAutofit/>
          </a:bodyPr>
          <a:lstStyle/>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void </a:t>
            </a:r>
            <a:r>
              <a:rPr lang="en-US" altLang="zh-CN" sz="1800" b="1" dirty="0" err="1" smtClean="0">
                <a:latin typeface="微软雅黑" panose="020B0503020204020204" charset="-122"/>
                <a:ea typeface="微软雅黑" panose="020B0503020204020204" charset="-122"/>
              </a:rPr>
              <a:t>DoWork</a:t>
            </a:r>
            <a:r>
              <a:rPr lang="en-US" altLang="zh-CN" sz="1800" b="1" dirty="0" smtClean="0">
                <a:latin typeface="微软雅黑" panose="020B0503020204020204" charset="-122"/>
                <a:ea typeface="微软雅黑" panose="020B0503020204020204" charset="-122"/>
              </a:rPr>
              <a:t> (</a:t>
            </a:r>
            <a:r>
              <a:rPr lang="en-US" altLang="zh-CN" sz="1800" b="1" dirty="0" err="1" smtClean="0">
                <a:latin typeface="微软雅黑" panose="020B0503020204020204" charset="-122"/>
                <a:ea typeface="微软雅黑" panose="020B0503020204020204" charset="-122"/>
              </a:rPr>
              <a:t>int</a:t>
            </a:r>
            <a:r>
              <a:rPr lang="en-US" altLang="zh-CN" sz="1800" b="1" dirty="0" smtClean="0">
                <a:latin typeface="微软雅黑" panose="020B0503020204020204" charset="-122"/>
                <a:ea typeface="微软雅黑" panose="020B0503020204020204" charset="-122"/>
              </a:rPr>
              <a:t> </a:t>
            </a:r>
            <a:r>
              <a:rPr lang="en-US" altLang="zh-CN" sz="1800" b="1" dirty="0" err="1" smtClean="0">
                <a:latin typeface="微软雅黑" panose="020B0503020204020204" charset="-122"/>
                <a:ea typeface="微软雅黑" panose="020B0503020204020204" charset="-122"/>
              </a:rPr>
              <a:t>x,int</a:t>
            </a:r>
            <a:r>
              <a:rPr lang="en-US" altLang="zh-CN" sz="1800" b="1" dirty="0" smtClean="0">
                <a:latin typeface="微软雅黑" panose="020B0503020204020204" charset="-122"/>
                <a:ea typeface="微软雅黑" panose="020B0503020204020204" charset="-122"/>
              </a:rPr>
              <a:t> </a:t>
            </a:r>
            <a:r>
              <a:rPr lang="en-US" altLang="zh-CN" sz="1800" b="1" dirty="0" err="1" smtClean="0">
                <a:latin typeface="微软雅黑" panose="020B0503020204020204" charset="-122"/>
                <a:ea typeface="微软雅黑" panose="020B0503020204020204" charset="-122"/>
              </a:rPr>
              <a:t>y,int</a:t>
            </a:r>
            <a:r>
              <a:rPr lang="en-US" altLang="zh-CN" sz="1800" b="1" dirty="0" smtClean="0">
                <a:latin typeface="微软雅黑" panose="020B0503020204020204" charset="-122"/>
                <a:ea typeface="微软雅黑" panose="020B0503020204020204" charset="-122"/>
              </a:rPr>
              <a:t> z)</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1   </a:t>
            </a:r>
            <a:r>
              <a:rPr lang="en-US" altLang="zh-CN" sz="1800" b="1" dirty="0" err="1" smtClean="0">
                <a:latin typeface="微软雅黑" panose="020B0503020204020204" charset="-122"/>
                <a:ea typeface="微软雅黑" panose="020B0503020204020204" charset="-122"/>
              </a:rPr>
              <a:t>int</a:t>
            </a:r>
            <a:r>
              <a:rPr lang="en-US" altLang="zh-CN" sz="1800" b="1" dirty="0" smtClean="0">
                <a:latin typeface="微软雅黑" panose="020B0503020204020204" charset="-122"/>
                <a:ea typeface="微软雅黑" panose="020B0503020204020204" charset="-122"/>
              </a:rPr>
              <a:t> k=0,  j=0;</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2   if ( (x&gt;3)&amp;&amp;(z&lt;10) )</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3  {</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4       k=x*y-1;</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5          j=</a:t>
            </a:r>
            <a:r>
              <a:rPr lang="en-US" altLang="zh-CN" sz="1800" b="1" dirty="0" err="1" smtClean="0">
                <a:latin typeface="微软雅黑" panose="020B0503020204020204" charset="-122"/>
                <a:ea typeface="微软雅黑" panose="020B0503020204020204" charset="-122"/>
              </a:rPr>
              <a:t>sqrt</a:t>
            </a:r>
            <a:r>
              <a:rPr lang="en-US" altLang="zh-CN" sz="1800" b="1" dirty="0" smtClean="0">
                <a:latin typeface="微软雅黑" panose="020B0503020204020204" charset="-122"/>
                <a:ea typeface="微软雅黑" panose="020B0503020204020204" charset="-122"/>
              </a:rPr>
              <a:t>(k);</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6    }</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7     if((x==4)||(y&gt;5))</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8    j=x*y+10;</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9     j=j%3;</a:t>
            </a:r>
            <a:endParaRPr lang="en-US" altLang="zh-CN" sz="1800" b="1"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en-US" altLang="zh-CN" sz="1800" b="1" dirty="0" smtClean="0">
                <a:latin typeface="微软雅黑" panose="020B0503020204020204" charset="-122"/>
                <a:ea typeface="微软雅黑" panose="020B0503020204020204" charset="-122"/>
              </a:rPr>
              <a:t>10 }</a:t>
            </a:r>
            <a:endParaRPr lang="en-US" altLang="zh-CN" sz="1800" dirty="0" smtClean="0">
              <a:latin typeface="微软雅黑" panose="020B0503020204020204" charset="-122"/>
              <a:ea typeface="微软雅黑" panose="020B0503020204020204" charset="-122"/>
            </a:endParaRPr>
          </a:p>
          <a:p>
            <a:pPr>
              <a:lnSpc>
                <a:spcPct val="125000"/>
              </a:lnSpc>
              <a:spcBef>
                <a:spcPts val="0"/>
              </a:spcBef>
              <a:buFont typeface="Wingdings" panose="05000000000000000000" pitchFamily="2" charset="2"/>
              <a:buNone/>
            </a:pPr>
            <a:r>
              <a:rPr lang="zh-CN" altLang="en-US" sz="1800" dirty="0" smtClean="0">
                <a:latin typeface="微软雅黑" panose="020B0503020204020204" charset="-122"/>
                <a:ea typeface="微软雅黑" panose="020B0503020204020204" charset="-122"/>
              </a:rPr>
              <a:t>说明：程序段中每行开头的数字（</a:t>
            </a:r>
            <a:r>
              <a:rPr lang="en-US" altLang="zh-CN" sz="1800" dirty="0" smtClean="0">
                <a:latin typeface="微软雅黑" panose="020B0503020204020204" charset="-122"/>
                <a:ea typeface="微软雅黑" panose="020B0503020204020204" charset="-122"/>
              </a:rPr>
              <a:t>1~10</a:t>
            </a:r>
            <a:r>
              <a:rPr lang="zh-CN" altLang="en-US" sz="1800" dirty="0" smtClean="0">
                <a:latin typeface="微软雅黑" panose="020B0503020204020204" charset="-122"/>
                <a:ea typeface="微软雅黑" panose="020B0503020204020204" charset="-122"/>
              </a:rPr>
              <a:t>）是对每条语句的编号</a:t>
            </a:r>
            <a:endParaRPr lang="zh-CN" altLang="en-US" sz="1800" dirty="0" smtClean="0">
              <a:latin typeface="微软雅黑" panose="020B0503020204020204" charset="-122"/>
              <a:ea typeface="微软雅黑" panose="020B0503020204020204" charset="-122"/>
            </a:endParaRPr>
          </a:p>
        </p:txBody>
      </p:sp>
      <p:sp>
        <p:nvSpPr>
          <p:cNvPr id="70657" name="标题 1769473"/>
          <p:cNvSpPr>
            <a:spLocks noGrp="1" noChangeArrowheads="1"/>
          </p:cNvSpPr>
          <p:nvPr>
            <p:ph type="title"/>
          </p:nvPr>
        </p:nvSpPr>
        <p:spPr/>
        <p:txBody>
          <a:bodyPr>
            <a:normAutofit/>
          </a:bodyPr>
          <a:lstStyle/>
          <a:p>
            <a:r>
              <a:rPr lang="zh-CN" altLang="en-US" sz="4000" b="1" dirty="0" smtClean="0"/>
              <a:t>课堂练习</a:t>
            </a:r>
            <a:r>
              <a:rPr lang="zh-CN" altLang="en-US" sz="4000" b="1" dirty="0" smtClean="0"/>
              <a:t>二</a:t>
            </a:r>
            <a:endParaRPr lang="zh-CN" altLang="en-US" sz="4000" b="1" dirty="0" smtClean="0"/>
          </a:p>
        </p:txBody>
      </p:sp>
      <p:sp>
        <p:nvSpPr>
          <p:cNvPr id="2" name="矩形 1"/>
          <p:cNvSpPr/>
          <p:nvPr/>
        </p:nvSpPr>
        <p:spPr>
          <a:xfrm>
            <a:off x="4326784" y="1951119"/>
            <a:ext cx="4651846" cy="3784600"/>
          </a:xfrm>
          <a:prstGeom prst="rect">
            <a:avLst/>
          </a:prstGeom>
        </p:spPr>
        <p:txBody>
          <a:bodyPr wrap="square">
            <a:spAutoFit/>
          </a:bodyPr>
          <a:lstStyle/>
          <a:p>
            <a:pPr marL="457200" indent="-457200">
              <a:lnSpc>
                <a:spcPct val="150000"/>
              </a:lnSpc>
              <a:buFont typeface="+mj-lt"/>
              <a:buAutoNum type="arabicPeriod"/>
            </a:pPr>
            <a:r>
              <a:rPr lang="zh-CN" altLang="en-US" sz="2000" dirty="0" smtClean="0">
                <a:latin typeface="微软雅黑" panose="020B0503020204020204" charset="-122"/>
                <a:ea typeface="微软雅黑" panose="020B0503020204020204" charset="-122"/>
              </a:rPr>
              <a:t>画</a:t>
            </a:r>
            <a:r>
              <a:rPr lang="zh-CN" altLang="en-US" sz="2000" dirty="0">
                <a:latin typeface="微软雅黑" panose="020B0503020204020204" charset="-122"/>
                <a:ea typeface="微软雅黑" panose="020B0503020204020204" charset="-122"/>
              </a:rPr>
              <a:t>出程序的控制流图（用题中给出的语句编号表示</a:t>
            </a:r>
            <a:r>
              <a:rPr lang="zh-CN" altLang="en-US" sz="2000" dirty="0" smtClean="0">
                <a:latin typeface="微软雅黑" panose="020B0503020204020204" charset="-122"/>
                <a:ea typeface="微软雅黑" panose="020B0503020204020204" charset="-122"/>
              </a:rPr>
              <a:t>）并计算控制流图的圈复杂度</a:t>
            </a:r>
            <a:r>
              <a:rPr lang="en-US" altLang="zh-CN" sz="2000" dirty="0" smtClean="0">
                <a:latin typeface="微软雅黑" panose="020B0503020204020204" charset="-122"/>
                <a:ea typeface="微软雅黑" panose="020B0503020204020204" charset="-122"/>
              </a:rPr>
              <a:t>V(G)</a:t>
            </a:r>
            <a:endParaRPr lang="en-US" altLang="zh-CN" sz="2000" dirty="0" smtClean="0">
              <a:latin typeface="微软雅黑" panose="020B0503020204020204" charset="-122"/>
              <a:ea typeface="微软雅黑" panose="020B0503020204020204" charset="-122"/>
            </a:endParaRPr>
          </a:p>
          <a:p>
            <a:pPr marL="457200" indent="-457200">
              <a:lnSpc>
                <a:spcPct val="150000"/>
              </a:lnSpc>
              <a:buFont typeface="+mj-lt"/>
              <a:buAutoNum type="arabicPeriod"/>
            </a:pPr>
            <a:r>
              <a:rPr lang="zh-CN" altLang="en-US" sz="2000" dirty="0" smtClean="0">
                <a:latin typeface="微软雅黑" panose="020B0503020204020204" charset="-122"/>
                <a:ea typeface="微软雅黑" panose="020B0503020204020204" charset="-122"/>
              </a:rPr>
              <a:t>写出所有的基本路径</a:t>
            </a:r>
            <a:endParaRPr lang="en-US" altLang="zh-CN" sz="2000" dirty="0" smtClean="0">
              <a:latin typeface="微软雅黑" panose="020B0503020204020204" charset="-122"/>
              <a:ea typeface="微软雅黑" panose="020B0503020204020204" charset="-122"/>
            </a:endParaRPr>
          </a:p>
          <a:p>
            <a:pPr marL="457200" indent="-457200">
              <a:lnSpc>
                <a:spcPct val="150000"/>
              </a:lnSpc>
              <a:buFont typeface="+mj-lt"/>
              <a:buAutoNum type="arabicPeriod"/>
            </a:pPr>
            <a:r>
              <a:rPr lang="zh-CN" altLang="en-US" sz="2000" dirty="0" smtClean="0">
                <a:latin typeface="微软雅黑" panose="020B0503020204020204" charset="-122"/>
                <a:ea typeface="微软雅黑" panose="020B0503020204020204" charset="-122"/>
              </a:rPr>
              <a:t>根据基本路径设计一组测试用例</a:t>
            </a:r>
            <a:endParaRPr lang="zh-CN" altLang="en-US" sz="2000" dirty="0">
              <a:latin typeface="微软雅黑" panose="020B0503020204020204" charset="-122"/>
              <a:ea typeface="微软雅黑" panose="020B0503020204020204" charset="-122"/>
            </a:endParaRPr>
          </a:p>
          <a:p>
            <a:pPr marL="457200" indent="-457200">
              <a:lnSpc>
                <a:spcPct val="150000"/>
              </a:lnSpc>
              <a:buFont typeface="+mj-lt"/>
              <a:buAutoNum type="arabicPeriod"/>
            </a:pPr>
            <a:r>
              <a:rPr lang="zh-CN" altLang="en-US" sz="2000" dirty="0" smtClean="0">
                <a:latin typeface="微软雅黑" panose="020B0503020204020204" charset="-122"/>
                <a:ea typeface="微软雅黑" panose="020B0503020204020204" charset="-122"/>
              </a:rPr>
              <a:t>分析这组测试用例是否满足语句覆盖、判定覆盖、条件覆盖、条件组合覆盖</a:t>
            </a:r>
            <a:endParaRPr lang="zh-CN" altLang="en-US"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pic>
        <p:nvPicPr>
          <p:cNvPr id="3073" name="Picture 1" descr="C:\Users\Administrator\AppData\Roaming\Tencent\Users\184036895\QQ\WinTemp\RichOle\AD2AC7X3CL6`C0M7{S5H3DN.png"/>
          <p:cNvPicPr>
            <a:picLocks noChangeAspect="1" noChangeArrowheads="1"/>
          </p:cNvPicPr>
          <p:nvPr/>
        </p:nvPicPr>
        <p:blipFill>
          <a:blip r:embed="rId1"/>
          <a:srcRect/>
          <a:stretch>
            <a:fillRect/>
          </a:stretch>
        </p:blipFill>
        <p:spPr bwMode="auto">
          <a:xfrm>
            <a:off x="914400" y="228600"/>
            <a:ext cx="7623144" cy="628412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测试用例</a:t>
            </a:r>
            <a:r>
              <a:rPr kumimoji="1" lang="en-US" altLang="zh-CN" dirty="0" smtClean="0"/>
              <a:t>(Test Case)</a:t>
            </a:r>
            <a:endParaRPr kumimoji="1" lang="en-US" altLang="zh-CN" dirty="0" smtClean="0"/>
          </a:p>
          <a:p>
            <a:pPr lvl="1"/>
            <a:r>
              <a:rPr kumimoji="1" lang="zh-CN" altLang="en-US" dirty="0" smtClean="0"/>
              <a:t>场景 </a:t>
            </a:r>
            <a:r>
              <a:rPr kumimoji="1" lang="en-US" altLang="zh-CN" dirty="0" smtClean="0"/>
              <a:t>--</a:t>
            </a:r>
            <a:r>
              <a:rPr kumimoji="1" lang="zh-CN" altLang="en-US" dirty="0" smtClean="0"/>
              <a:t> 特定的目的 </a:t>
            </a:r>
            <a:r>
              <a:rPr kumimoji="1" lang="en-US" altLang="zh-CN" dirty="0" smtClean="0"/>
              <a:t>--</a:t>
            </a:r>
            <a:r>
              <a:rPr kumimoji="1" lang="zh-CN" altLang="en-US" dirty="0" smtClean="0"/>
              <a:t> 预期的结果</a:t>
            </a:r>
            <a:endParaRPr kumimoji="1" lang="en-US" altLang="zh-CN" dirty="0"/>
          </a:p>
          <a:p>
            <a:pPr lvl="1"/>
            <a:endParaRPr kumimoji="1" lang="en-US" altLang="zh-CN" dirty="0" smtClean="0"/>
          </a:p>
          <a:p>
            <a:pPr lvl="1"/>
            <a:endParaRPr kumimoji="1" lang="zh-CN" altLang="en-US" dirty="0"/>
          </a:p>
        </p:txBody>
      </p:sp>
      <p:sp>
        <p:nvSpPr>
          <p:cNvPr id="2" name="标题 1"/>
          <p:cNvSpPr>
            <a:spLocks noGrp="1"/>
          </p:cNvSpPr>
          <p:nvPr>
            <p:ph type="title"/>
          </p:nvPr>
        </p:nvSpPr>
        <p:spPr/>
        <p:txBody>
          <a:bodyPr/>
          <a:lstStyle/>
          <a:p>
            <a:endParaRPr kumimoji="1" lang="zh-CN" altLang="en-US"/>
          </a:p>
        </p:txBody>
      </p:sp>
      <p:graphicFrame>
        <p:nvGraphicFramePr>
          <p:cNvPr id="4" name="Group 30"/>
          <p:cNvGraphicFramePr/>
          <p:nvPr/>
        </p:nvGraphicFramePr>
        <p:xfrm>
          <a:off x="1348560" y="2950095"/>
          <a:ext cx="6358368" cy="2047253"/>
        </p:xfrm>
        <a:graphic>
          <a:graphicData uri="http://schemas.openxmlformats.org/drawingml/2006/table">
            <a:tbl>
              <a:tblPr/>
              <a:tblGrid>
                <a:gridCol w="937950"/>
                <a:gridCol w="1853266"/>
                <a:gridCol w="1853266"/>
                <a:gridCol w="1713886"/>
              </a:tblGrid>
              <a:tr h="54245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前置条件</a:t>
                      </a:r>
                      <a:endPar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输入数据</a:t>
                      </a:r>
                      <a:endPar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预期输出</a:t>
                      </a:r>
                      <a:endPar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用例</a:t>
                      </a:r>
                      <a:r>
                        <a:rPr kumimoji="0" lang="en-US" altLang="zh-CN" sz="20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1</a:t>
                      </a:r>
                      <a:endParaRPr kumimoji="0" lang="en-US" altLang="zh-CN" sz="20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2000" dirty="0">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zh-CN" altLang="en-US" sz="2000" dirty="0">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2000">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用例</a:t>
                      </a:r>
                      <a:r>
                        <a:rPr kumimoji="0" lang="en-US" altLang="zh-CN" sz="20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2</a:t>
                      </a:r>
                      <a:endParaRPr kumimoji="0" lang="en-US" altLang="zh-CN" sz="20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109406" marR="109406" marT="46789" marB="4678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2000" dirty="0">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zh-CN" altLang="en-US" sz="2000" dirty="0">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2000" dirty="0">
                        <a:latin typeface="微软雅黑" panose="020B0503020204020204" charset="-122"/>
                        <a:ea typeface="微软雅黑" panose="020B0503020204020204" charset="-122"/>
                      </a:endParaRPr>
                    </a:p>
                  </a:txBody>
                  <a:tcPr marL="109406" marR="109406" marT="46789" marB="4678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466667" cy="4525963"/>
          </a:xfrm>
        </p:spPr>
        <p:txBody>
          <a:bodyPr/>
          <a:lstStyle/>
          <a:p>
            <a:r>
              <a:rPr lang="zh-CN" altLang="en-US" dirty="0" smtClean="0"/>
              <a:t>根据基本路径测试的方法设计一组测试用例，并写出对应的执行路径。</a:t>
            </a:r>
            <a:endParaRPr lang="en-US" altLang="zh-CN" dirty="0" smtClean="0"/>
          </a:p>
          <a:p>
            <a:r>
              <a:rPr lang="zh-CN" altLang="en-US" dirty="0" smtClean="0"/>
              <a:t>由控制流图知，圈复杂度</a:t>
            </a:r>
            <a:r>
              <a:rPr lang="en-US" altLang="zh-CN" dirty="0" smtClean="0"/>
              <a:t>=5</a:t>
            </a:r>
            <a:r>
              <a:rPr lang="zh-CN" altLang="en-US" dirty="0" smtClean="0"/>
              <a:t>。所以有</a:t>
            </a:r>
            <a:r>
              <a:rPr lang="en-US" altLang="zh-CN" dirty="0" smtClean="0"/>
              <a:t>5</a:t>
            </a:r>
            <a:r>
              <a:rPr lang="zh-CN" altLang="en-US" dirty="0" smtClean="0"/>
              <a:t>条基本路径。</a:t>
            </a:r>
            <a:endParaRPr lang="en-US" altLang="zh-CN" dirty="0" smtClean="0"/>
          </a:p>
          <a:p>
            <a:r>
              <a:rPr lang="en-US" altLang="zh-CN" dirty="0" smtClean="0"/>
              <a:t>Path1:1-2(2-1)-7(7-1)-8-9</a:t>
            </a:r>
            <a:endParaRPr lang="en-US" altLang="zh-CN" dirty="0" smtClean="0"/>
          </a:p>
          <a:p>
            <a:r>
              <a:rPr lang="en-US" altLang="zh-CN" dirty="0" smtClean="0"/>
              <a:t>Path2:1-2(2-1)-7(7-1)-7(7-2)-9</a:t>
            </a:r>
            <a:endParaRPr lang="en-US" altLang="zh-CN" dirty="0" smtClean="0"/>
          </a:p>
          <a:p>
            <a:r>
              <a:rPr lang="en-US" altLang="zh-CN" dirty="0" smtClean="0"/>
              <a:t>Path3:1-2(2-1)-7(7-1)-7(7-2)-8-9</a:t>
            </a:r>
            <a:endParaRPr lang="en-US" altLang="zh-CN" dirty="0" smtClean="0"/>
          </a:p>
          <a:p>
            <a:r>
              <a:rPr lang="en-US" altLang="zh-CN" dirty="0" smtClean="0"/>
              <a:t>Path4:1-2(2-1)-2(2-2)-7-8-9</a:t>
            </a:r>
            <a:endParaRPr lang="en-US" altLang="zh-CN" dirty="0" smtClean="0"/>
          </a:p>
          <a:p>
            <a:r>
              <a:rPr lang="en-US" altLang="zh-CN" dirty="0" smtClean="0"/>
              <a:t>Path5:1-2(2-1)-2(2-2)-4,5-7-8-9</a:t>
            </a:r>
            <a:endParaRPr lang="en-US" altLang="zh-CN" dirty="0" smtClean="0"/>
          </a:p>
          <a:p>
            <a:r>
              <a:rPr lang="zh-CN" altLang="en-US" dirty="0" smtClean="0"/>
              <a:t>注：基本路径集并不唯一</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custDataLst>
              <p:tags r:id="rId1"/>
            </p:custDataLst>
          </p:nvPr>
        </p:nvGraphicFramePr>
        <p:xfrm>
          <a:off x="457200" y="1481138"/>
          <a:ext cx="8229600" cy="2494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smtClean="0"/>
                        <a:t>输入</a:t>
                      </a:r>
                      <a:endParaRPr lang="zh-CN" altLang="en-US" dirty="0"/>
                    </a:p>
                  </a:txBody>
                  <a:tcPr/>
                </a:tc>
                <a:tc>
                  <a:txBody>
                    <a:bodyPr/>
                    <a:lstStyle/>
                    <a:p>
                      <a:r>
                        <a:rPr lang="zh-CN" altLang="en-US" dirty="0" smtClean="0"/>
                        <a:t>预期输出</a:t>
                      </a:r>
                      <a:endParaRPr lang="zh-CN" altLang="en-US" dirty="0"/>
                    </a:p>
                  </a:txBody>
                  <a:tcPr/>
                </a:tc>
                <a:tc>
                  <a:txBody>
                    <a:bodyPr/>
                    <a:lstStyle/>
                    <a:p>
                      <a:r>
                        <a:rPr lang="zh-CN" altLang="en-US" dirty="0" smtClean="0"/>
                        <a:t>覆盖路径</a:t>
                      </a:r>
                      <a:endParaRPr lang="zh-CN" altLang="en-US" dirty="0"/>
                    </a:p>
                  </a:txBody>
                  <a:tcPr/>
                </a:tc>
              </a:tr>
              <a:tr h="370840">
                <a:tc>
                  <a:txBody>
                    <a:bodyPr/>
                    <a:lstStyle/>
                    <a:p>
                      <a:r>
                        <a:rPr lang="zh-CN" altLang="en-US" dirty="0" smtClean="0"/>
                        <a:t>不存在</a:t>
                      </a:r>
                      <a:endParaRPr lang="zh-CN" altLang="en-US" dirty="0"/>
                    </a:p>
                  </a:txBody>
                  <a:tcPr/>
                </a:tc>
                <a:tc>
                  <a:txBody>
                    <a:bodyPr/>
                    <a:lstStyle/>
                    <a:p>
                      <a:r>
                        <a:rPr lang="zh-CN" altLang="en-US" dirty="0" smtClean="0"/>
                        <a:t>不存在</a:t>
                      </a:r>
                      <a:endParaRPr lang="zh-CN" altLang="en-US" dirty="0"/>
                    </a:p>
                  </a:txBody>
                  <a:tcPr/>
                </a:tc>
                <a:tc>
                  <a:txBody>
                    <a:bodyPr/>
                    <a:lstStyle/>
                    <a:p>
                      <a:r>
                        <a:rPr lang="en-US" altLang="zh-CN" dirty="0" smtClean="0"/>
                        <a:t>path1</a:t>
                      </a:r>
                      <a:endParaRPr lang="zh-CN" altLang="en-US" dirty="0"/>
                    </a:p>
                  </a:txBody>
                  <a:tcPr/>
                </a:tc>
              </a:tr>
              <a:tr h="370840">
                <a:tc>
                  <a:txBody>
                    <a:bodyPr/>
                    <a:lstStyle/>
                    <a:p>
                      <a:r>
                        <a:rPr lang="en-US" altLang="zh-CN" dirty="0" smtClean="0"/>
                        <a:t>x=2,y=4,z=0</a:t>
                      </a:r>
                      <a:endParaRPr lang="zh-CN" altLang="en-US" dirty="0"/>
                    </a:p>
                  </a:txBody>
                  <a:tcPr/>
                </a:tc>
                <a:tc>
                  <a:txBody>
                    <a:bodyPr/>
                    <a:lstStyle/>
                    <a:p>
                      <a:r>
                        <a:rPr lang="en-US" altLang="zh-CN" dirty="0" smtClean="0"/>
                        <a:t>K=0,j=0</a:t>
                      </a:r>
                      <a:endParaRPr lang="zh-CN" altLang="en-US" dirty="0"/>
                    </a:p>
                  </a:txBody>
                  <a:tcPr/>
                </a:tc>
                <a:tc>
                  <a:txBody>
                    <a:bodyPr/>
                    <a:lstStyle/>
                    <a:p>
                      <a:r>
                        <a:rPr lang="en-US" altLang="zh-CN" dirty="0" smtClean="0"/>
                        <a:t>path2</a:t>
                      </a:r>
                      <a:endParaRPr lang="zh-CN" altLang="en-US" dirty="0"/>
                    </a:p>
                  </a:txBody>
                  <a:tcPr/>
                </a:tc>
              </a:tr>
              <a:tr h="45942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X=2,y=6,z=0</a:t>
                      </a:r>
                      <a:endParaRPr lang="zh-CN" altLang="en-US" dirty="0" smtClean="0"/>
                    </a:p>
                    <a:p>
                      <a:endParaRPr lang="zh-CN" altLang="en-US" dirty="0"/>
                    </a:p>
                  </a:txBody>
                  <a:tcPr/>
                </a:tc>
                <a:tc>
                  <a:txBody>
                    <a:bodyPr/>
                    <a:lstStyle/>
                    <a:p>
                      <a:r>
                        <a:rPr lang="en-US" altLang="zh-CN" dirty="0" smtClean="0"/>
                        <a:t>K=0,j=1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path3</a:t>
                      </a:r>
                      <a:endParaRPr lang="zh-CN" altLang="en-US" dirty="0"/>
                    </a:p>
                  </a:txBody>
                  <a:tcPr/>
                </a:tc>
              </a:tr>
              <a:tr h="370840">
                <a:tc>
                  <a:txBody>
                    <a:bodyPr/>
                    <a:lstStyle/>
                    <a:p>
                      <a:r>
                        <a:rPr lang="en-US" altLang="zh-CN" dirty="0" smtClean="0"/>
                        <a:t>X=4,y=1,z=11</a:t>
                      </a:r>
                      <a:endParaRPr lang="zh-CN" altLang="en-US" dirty="0"/>
                    </a:p>
                  </a:txBody>
                  <a:tcPr/>
                </a:tc>
                <a:tc>
                  <a:txBody>
                    <a:bodyPr/>
                    <a:lstStyle/>
                    <a:p>
                      <a:r>
                        <a:rPr lang="en-US" altLang="zh-CN" dirty="0" smtClean="0"/>
                        <a:t>K=3,j=2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path4</a:t>
                      </a:r>
                      <a:endParaRPr lang="zh-CN" altLang="en-US" dirty="0"/>
                    </a:p>
                  </a:txBody>
                  <a:tcPr/>
                </a:tc>
              </a:tr>
              <a:tr h="370840">
                <a:tc>
                  <a:txBody>
                    <a:bodyPr/>
                    <a:lstStyle/>
                    <a:p>
                      <a:r>
                        <a:rPr lang="en-US" altLang="zh-CN" dirty="0" smtClean="0"/>
                        <a:t>X=4,y=1,z=9</a:t>
                      </a:r>
                      <a:endParaRPr lang="zh-CN" altLang="en-US" dirty="0"/>
                    </a:p>
                  </a:txBody>
                  <a:tcPr/>
                </a:tc>
                <a:tc>
                  <a:txBody>
                    <a:bodyPr/>
                    <a:lstStyle/>
                    <a:p>
                      <a:r>
                        <a:rPr lang="en-US" altLang="zh-CN" dirty="0" smtClean="0"/>
                        <a:t>K=3,j=2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path5</a:t>
                      </a:r>
                      <a:endParaRPr lang="zh-CN" altLang="en-US" dirty="0"/>
                    </a:p>
                  </a:txBody>
                  <a:tcPr/>
                </a:tc>
              </a:tr>
            </a:tbl>
          </a:graphicData>
        </a:graphic>
      </p:graphicFrame>
      <p:sp>
        <p:nvSpPr>
          <p:cNvPr id="6" name="标题 5"/>
          <p:cNvSpPr>
            <a:spLocks noGrp="1"/>
          </p:cNvSpPr>
          <p:nvPr>
            <p:ph type="title"/>
          </p:nvPr>
        </p:nvSpPr>
        <p:spPr/>
        <p:txBody>
          <a:bodyPr/>
          <a:lstStyle/>
          <a:p>
            <a:r>
              <a:rPr lang="zh-CN" altLang="en-US" dirty="0" smtClean="0"/>
              <a:t>测试用例</a:t>
            </a:r>
            <a:endParaRPr lang="zh-CN" altLang="en-US" dirty="0"/>
          </a:p>
        </p:txBody>
      </p:sp>
      <p:sp>
        <p:nvSpPr>
          <p:cNvPr id="7" name="TextBox 6"/>
          <p:cNvSpPr txBox="1"/>
          <p:nvPr/>
        </p:nvSpPr>
        <p:spPr>
          <a:xfrm>
            <a:off x="457200" y="4453467"/>
            <a:ext cx="8483600" cy="830997"/>
          </a:xfrm>
          <a:prstGeom prst="rect">
            <a:avLst/>
          </a:prstGeom>
          <a:noFill/>
        </p:spPr>
        <p:txBody>
          <a:bodyPr wrap="square" rtlCol="0">
            <a:spAutoFit/>
          </a:bodyPr>
          <a:lstStyle/>
          <a:p>
            <a:r>
              <a:rPr lang="zh-CN" altLang="en-US" sz="2400" dirty="0" smtClean="0"/>
              <a:t>注：</a:t>
            </a:r>
            <a:r>
              <a:rPr lang="en-US" altLang="zh-CN" sz="2400" dirty="0" smtClean="0"/>
              <a:t>path1</a:t>
            </a:r>
            <a:r>
              <a:rPr lang="zh-CN" altLang="en-US" sz="2400" dirty="0" smtClean="0"/>
              <a:t>对应的是：</a:t>
            </a:r>
            <a:r>
              <a:rPr lang="en-US" altLang="zh-CN" sz="2400" dirty="0" smtClean="0"/>
              <a:t>x&gt;3</a:t>
            </a:r>
            <a:r>
              <a:rPr lang="zh-CN" altLang="en-US" sz="2400" dirty="0" smtClean="0"/>
              <a:t>为</a:t>
            </a:r>
            <a:r>
              <a:rPr lang="en-US" altLang="zh-CN" sz="2400" dirty="0" smtClean="0"/>
              <a:t>false,</a:t>
            </a:r>
            <a:r>
              <a:rPr lang="zh-CN" altLang="en-US" sz="2400" dirty="0" smtClean="0"/>
              <a:t>和</a:t>
            </a:r>
            <a:r>
              <a:rPr lang="en-US" altLang="zh-CN" sz="2400" dirty="0" smtClean="0"/>
              <a:t>x==4</a:t>
            </a:r>
            <a:r>
              <a:rPr lang="zh-CN" altLang="en-US" sz="2400" dirty="0" smtClean="0"/>
              <a:t>为</a:t>
            </a:r>
            <a:r>
              <a:rPr lang="en-US" altLang="zh-CN" sz="2400" dirty="0" smtClean="0"/>
              <a:t>true</a:t>
            </a:r>
            <a:r>
              <a:rPr lang="zh-CN" altLang="en-US" sz="2400" dirty="0" smtClean="0"/>
              <a:t>同时满足的情况，不存在</a:t>
            </a:r>
            <a:endParaRPr lang="zh-CN" alt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内部的变量状态、逻辑结构、运行路径等</a:t>
            </a:r>
            <a:endParaRPr lang="en-US" altLang="zh-CN" dirty="0" smtClean="0"/>
          </a:p>
          <a:p>
            <a:r>
              <a:rPr lang="zh-CN" altLang="en-US" dirty="0" smtClean="0"/>
              <a:t>检验程序中的每条通路是否按预定的要求工作</a:t>
            </a:r>
            <a:endParaRPr lang="en-US" altLang="zh-CN" dirty="0" smtClean="0"/>
          </a:p>
          <a:p>
            <a:r>
              <a:rPr lang="zh-CN" altLang="en-US" dirty="0" smtClean="0"/>
              <a:t>检查程序内部动作或运行是否符合设计规格要求</a:t>
            </a:r>
            <a:endParaRPr lang="en-US" altLang="zh-CN" dirty="0" smtClean="0"/>
          </a:p>
          <a:p>
            <a:r>
              <a:rPr lang="zh-CN" altLang="en-US" dirty="0" smtClean="0"/>
              <a:t>所有内部成分是否按规定正常进行。</a:t>
            </a:r>
            <a:endParaRPr lang="zh-CN" altLang="en-US" dirty="0"/>
          </a:p>
        </p:txBody>
      </p:sp>
      <p:sp>
        <p:nvSpPr>
          <p:cNvPr id="2" name="标题 1"/>
          <p:cNvSpPr>
            <a:spLocks noGrp="1"/>
          </p:cNvSpPr>
          <p:nvPr>
            <p:ph type="title"/>
          </p:nvPr>
        </p:nvSpPr>
        <p:spPr/>
        <p:txBody>
          <a:bodyPr/>
          <a:lstStyle/>
          <a:p>
            <a:r>
              <a:rPr lang="zh-CN" altLang="en-US" dirty="0" smtClean="0"/>
              <a:t>白盒测试</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olidFill>
                  <a:srgbClr val="FF0000"/>
                </a:solidFill>
              </a:rPr>
              <a:t>覆盖率是测试覆盖质量的一个重要指标</a:t>
            </a:r>
            <a:r>
              <a:rPr lang="zh-CN" altLang="en-US"/>
              <a:t>，通过测试覆盖率的统计，可以帮助改善测试用例，提高测试</a:t>
            </a:r>
            <a:r>
              <a:rPr lang="zh-CN" altLang="en-US"/>
              <a:t>质量。</a:t>
            </a:r>
            <a:endParaRPr lang="zh-CN" altLang="en-US"/>
          </a:p>
          <a:p>
            <a:r>
              <a:rPr lang="zh-CN" altLang="en-US"/>
              <a:t>覆盖率检查的标准有逻辑覆盖、循环覆盖和基本路径覆盖</a:t>
            </a:r>
            <a:r>
              <a:rPr lang="zh-CN" altLang="en-US"/>
              <a:t>等。</a:t>
            </a:r>
            <a:endParaRPr lang="zh-CN" altLang="en-US"/>
          </a:p>
          <a:p>
            <a:r>
              <a:rPr lang="zh-CN" altLang="zh-CN" dirty="0">
                <a:latin typeface="Arial" panose="020B0604020202020204" pitchFamily="34" charset="0"/>
                <a:cs typeface="Arial" panose="020B0604020202020204" pitchFamily="34" charset="0"/>
                <a:sym typeface="+mn-ea"/>
              </a:rPr>
              <a:t>需要通过</a:t>
            </a:r>
            <a:r>
              <a:rPr lang="zh-CN" altLang="zh-CN" dirty="0" smtClean="0">
                <a:latin typeface="Arial" panose="020B0604020202020204" pitchFamily="34" charset="0"/>
                <a:cs typeface="Arial" panose="020B0604020202020204" pitchFamily="34" charset="0"/>
                <a:sym typeface="+mn-ea"/>
              </a:rPr>
              <a:t>工具对</a:t>
            </a:r>
            <a:r>
              <a:rPr lang="zh-CN" altLang="zh-CN" dirty="0">
                <a:latin typeface="Arial" panose="020B0604020202020204" pitchFamily="34" charset="0"/>
                <a:cs typeface="Arial" panose="020B0604020202020204" pitchFamily="34" charset="0"/>
                <a:sym typeface="+mn-ea"/>
              </a:rPr>
              <a:t>软件测试覆盖结果进行</a:t>
            </a:r>
            <a:r>
              <a:rPr lang="zh-CN" altLang="zh-CN" dirty="0" smtClean="0">
                <a:latin typeface="Arial" panose="020B0604020202020204" pitchFamily="34" charset="0"/>
                <a:cs typeface="Arial" panose="020B0604020202020204" pitchFamily="34" charset="0"/>
                <a:sym typeface="+mn-ea"/>
              </a:rPr>
              <a:t>考察</a:t>
            </a:r>
            <a:r>
              <a:rPr lang="zh-CN" altLang="en-US" dirty="0" smtClean="0">
                <a:latin typeface="Arial" panose="020B0604020202020204" pitchFamily="34" charset="0"/>
                <a:cs typeface="Arial" panose="020B0604020202020204" pitchFamily="34" charset="0"/>
                <a:sym typeface="+mn-ea"/>
              </a:rPr>
              <a:t>。</a:t>
            </a:r>
            <a:endParaRPr lang="zh-CN" altLang="en-US" dirty="0">
              <a:latin typeface="Arial" panose="020B0604020202020204" pitchFamily="34" charset="0"/>
              <a:cs typeface="Arial" panose="020B0604020202020204" pitchFamily="34" charset="0"/>
            </a:endParaRPr>
          </a:p>
          <a:p>
            <a:endParaRPr lang="zh-CN" altLang="en-US"/>
          </a:p>
        </p:txBody>
      </p:sp>
      <p:sp>
        <p:nvSpPr>
          <p:cNvPr id="3" name="标题 2"/>
          <p:cNvSpPr>
            <a:spLocks noGrp="1"/>
          </p:cNvSpPr>
          <p:nvPr>
            <p:ph type="title"/>
          </p:nvPr>
        </p:nvSpPr>
        <p:spPr/>
        <p:txBody>
          <a:bodyPr/>
          <a:p>
            <a:r>
              <a:rPr lang="zh-CN" altLang="en-US">
                <a:sym typeface="+mn-ea"/>
              </a:rPr>
              <a:t>如何衡量测试效果？</a:t>
            </a:r>
            <a:endParaRPr lang="zh-CN" altLang="en-US">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805940"/>
            <a:ext cx="8579296" cy="3771636"/>
          </a:xfrm>
        </p:spPr>
        <p:txBody>
          <a:bodyPr>
            <a:noAutofit/>
          </a:bodyPr>
          <a:lstStyle/>
          <a:p>
            <a:r>
              <a:rPr lang="en-US" altLang="zh-CN" b="1" dirty="0">
                <a:latin typeface="Arial" panose="020B0604020202020204" pitchFamily="34" charset="0"/>
                <a:ea typeface="宋体" panose="02010600030101010101" pitchFamily="2" charset="-122"/>
                <a:cs typeface="Arial" panose="020B0604020202020204" pitchFamily="34" charset="0"/>
              </a:rPr>
              <a:t>JUnit</a:t>
            </a:r>
            <a:r>
              <a:rPr lang="zh-CN" altLang="zh-CN" b="1" dirty="0">
                <a:latin typeface="Arial" panose="020B0604020202020204" pitchFamily="34" charset="0"/>
                <a:ea typeface="宋体" panose="02010600030101010101" pitchFamily="2" charset="-122"/>
                <a:cs typeface="Arial" panose="020B0604020202020204" pitchFamily="34" charset="0"/>
              </a:rPr>
              <a:t>框架</a:t>
            </a:r>
            <a:r>
              <a:rPr lang="zh-CN" altLang="zh-CN" dirty="0">
                <a:latin typeface="Arial" panose="020B0604020202020204" pitchFamily="34" charset="0"/>
                <a:ea typeface="宋体" panose="02010600030101010101" pitchFamily="2" charset="-122"/>
                <a:cs typeface="Arial" panose="020B0604020202020204" pitchFamily="34" charset="0"/>
              </a:rPr>
              <a:t>下</a:t>
            </a:r>
            <a:r>
              <a:rPr lang="zh-CN" altLang="zh-CN" dirty="0" smtClean="0">
                <a:latin typeface="Arial" panose="020B0604020202020204" pitchFamily="34" charset="0"/>
                <a:ea typeface="宋体" panose="02010600030101010101" pitchFamily="2" charset="-122"/>
                <a:cs typeface="Arial" panose="020B0604020202020204" pitchFamily="34" charset="0"/>
              </a:rPr>
              <a:t>有</a:t>
            </a:r>
            <a:r>
              <a:rPr lang="en-US" altLang="zh-CN" dirty="0" err="1" smtClean="0">
                <a:latin typeface="Arial" panose="020B0604020202020204" pitchFamily="34" charset="0"/>
                <a:ea typeface="宋体" panose="02010600030101010101" pitchFamily="2" charset="-122"/>
                <a:cs typeface="Arial" panose="020B0604020202020204" pitchFamily="34" charset="0"/>
              </a:rPr>
              <a:t>EclEmma</a:t>
            </a:r>
            <a:r>
              <a:rPr lang="zh-CN" altLang="en-US" b="1" dirty="0" smtClean="0">
                <a:latin typeface="Arial" panose="020B0604020202020204" pitchFamily="34" charset="0"/>
                <a:ea typeface="宋体" panose="02010600030101010101" pitchFamily="2" charset="-122"/>
                <a:cs typeface="Arial" panose="020B0604020202020204" pitchFamily="34" charset="0"/>
              </a:rPr>
              <a:t>、</a:t>
            </a:r>
            <a:r>
              <a:rPr lang="en-US" altLang="zh-CN" dirty="0" err="1" smtClean="0">
                <a:latin typeface="Arial" panose="020B0604020202020204" pitchFamily="34" charset="0"/>
                <a:ea typeface="宋体" panose="02010600030101010101" pitchFamily="2" charset="-122"/>
                <a:cs typeface="Arial" panose="020B0604020202020204" pitchFamily="34" charset="0"/>
              </a:rPr>
              <a:t>Jcoverage</a:t>
            </a:r>
            <a:r>
              <a:rPr lang="zh-CN" altLang="en-US" dirty="0" smtClean="0">
                <a:latin typeface="Arial" panose="020B0604020202020204" pitchFamily="34" charset="0"/>
                <a:ea typeface="宋体" panose="02010600030101010101" pitchFamily="2" charset="-122"/>
                <a:cs typeface="Arial" panose="020B0604020202020204" pitchFamily="34" charset="0"/>
              </a:rPr>
              <a:t>、</a:t>
            </a:r>
            <a:r>
              <a:rPr lang="en-US" altLang="zh-CN" dirty="0" err="1" smtClean="0">
                <a:latin typeface="Arial" panose="020B0604020202020204" pitchFamily="34" charset="0"/>
                <a:ea typeface="宋体" panose="02010600030101010101" pitchFamily="2" charset="-122"/>
                <a:cs typeface="Arial" panose="020B0604020202020204" pitchFamily="34" charset="0"/>
              </a:rPr>
              <a:t>Jcoco</a:t>
            </a:r>
            <a:r>
              <a:rPr lang="zh-CN" altLang="en-US" dirty="0" smtClean="0">
                <a:latin typeface="Arial" panose="020B0604020202020204" pitchFamily="34" charset="0"/>
                <a:ea typeface="宋体" panose="02010600030101010101" pitchFamily="2" charset="-122"/>
                <a:cs typeface="Arial" panose="020B0604020202020204" pitchFamily="34" charset="0"/>
              </a:rPr>
              <a:t>等</a:t>
            </a:r>
            <a:r>
              <a:rPr lang="zh-CN" altLang="zh-CN" dirty="0" smtClean="0">
                <a:latin typeface="Arial" panose="020B0604020202020204" pitchFamily="34" charset="0"/>
                <a:ea typeface="宋体" panose="02010600030101010101" pitchFamily="2" charset="-122"/>
                <a:cs typeface="Arial" panose="020B0604020202020204" pitchFamily="34" charset="0"/>
              </a:rPr>
              <a:t>；</a:t>
            </a:r>
            <a:endParaRPr lang="en-US" altLang="zh-CN" dirty="0" smtClean="0">
              <a:latin typeface="Arial" panose="020B0604020202020204" pitchFamily="34" charset="0"/>
              <a:ea typeface="宋体" panose="02010600030101010101" pitchFamily="2" charset="-122"/>
              <a:cs typeface="Arial" panose="020B0604020202020204" pitchFamily="34" charset="0"/>
            </a:endParaRPr>
          </a:p>
          <a:p>
            <a:r>
              <a:rPr lang="zh-CN" altLang="zh-CN" dirty="0" smtClean="0">
                <a:latin typeface="Arial" panose="020B0604020202020204" pitchFamily="34" charset="0"/>
                <a:ea typeface="宋体" panose="02010600030101010101" pitchFamily="2" charset="-122"/>
                <a:cs typeface="Arial" panose="020B0604020202020204" pitchFamily="34" charset="0"/>
              </a:rPr>
              <a:t>在</a:t>
            </a:r>
            <a:r>
              <a:rPr lang="en-US" altLang="zh-CN" b="1" dirty="0" smtClean="0">
                <a:latin typeface="Arial" panose="020B0604020202020204" pitchFamily="34" charset="0"/>
                <a:ea typeface="宋体" panose="02010600030101010101" pitchFamily="2" charset="-122"/>
                <a:cs typeface="Arial" panose="020B0604020202020204" pitchFamily="34" charset="0"/>
              </a:rPr>
              <a:t>NUnit</a:t>
            </a:r>
            <a:r>
              <a:rPr lang="zh-CN" altLang="zh-CN" b="1" dirty="0">
                <a:latin typeface="Arial" panose="020B0604020202020204" pitchFamily="34" charset="0"/>
                <a:ea typeface="宋体" panose="02010600030101010101" pitchFamily="2" charset="-122"/>
                <a:cs typeface="Arial" panose="020B0604020202020204" pitchFamily="34" charset="0"/>
              </a:rPr>
              <a:t>框架</a:t>
            </a:r>
            <a:r>
              <a:rPr lang="zh-CN" altLang="zh-CN" dirty="0" smtClean="0">
                <a:latin typeface="Arial" panose="020B0604020202020204" pitchFamily="34" charset="0"/>
                <a:ea typeface="宋体" panose="02010600030101010101" pitchFamily="2" charset="-122"/>
                <a:cs typeface="Arial" panose="020B0604020202020204" pitchFamily="34" charset="0"/>
              </a:rPr>
              <a:t>下</a:t>
            </a:r>
            <a:r>
              <a:rPr lang="zh-CN" altLang="en-US" dirty="0" smtClean="0">
                <a:latin typeface="Arial" panose="020B0604020202020204" pitchFamily="34" charset="0"/>
                <a:ea typeface="宋体" panose="02010600030101010101" pitchFamily="2" charset="-122"/>
                <a:cs typeface="Arial" panose="020B0604020202020204" pitchFamily="34" charset="0"/>
              </a:rPr>
              <a:t>有</a:t>
            </a:r>
            <a:r>
              <a:rPr lang="en-US" altLang="zh-CN" dirty="0" err="1" smtClean="0">
                <a:latin typeface="Arial" panose="020B0604020202020204" pitchFamily="34" charset="0"/>
                <a:ea typeface="宋体" panose="02010600030101010101" pitchFamily="2" charset="-122"/>
                <a:cs typeface="Arial" panose="020B0604020202020204" pitchFamily="34" charset="0"/>
              </a:rPr>
              <a:t>Ncover</a:t>
            </a:r>
            <a:r>
              <a:rPr lang="zh-CN" altLang="zh-CN" dirty="0" smtClean="0">
                <a:latin typeface="Arial" panose="020B0604020202020204" pitchFamily="34" charset="0"/>
                <a:ea typeface="宋体" panose="02010600030101010101" pitchFamily="2" charset="-122"/>
                <a:cs typeface="Arial" panose="020B0604020202020204" pitchFamily="34" charset="0"/>
              </a:rPr>
              <a:t>；</a:t>
            </a:r>
            <a:endParaRPr lang="en-US" altLang="zh-CN" dirty="0" smtClean="0">
              <a:latin typeface="Arial" panose="020B0604020202020204" pitchFamily="34" charset="0"/>
              <a:ea typeface="宋体" panose="02010600030101010101" pitchFamily="2" charset="-122"/>
              <a:cs typeface="Arial" panose="020B0604020202020204" pitchFamily="34" charset="0"/>
            </a:endParaRPr>
          </a:p>
          <a:p>
            <a:r>
              <a:rPr lang="zh-CN" altLang="zh-CN" dirty="0" smtClean="0">
                <a:latin typeface="Arial" panose="020B0604020202020204" pitchFamily="34" charset="0"/>
                <a:ea typeface="宋体" panose="02010600030101010101" pitchFamily="2" charset="-122"/>
                <a:cs typeface="Arial" panose="020B0604020202020204" pitchFamily="34" charset="0"/>
              </a:rPr>
              <a:t>针对</a:t>
            </a:r>
            <a:r>
              <a:rPr lang="en-US" altLang="zh-CN" b="1" dirty="0">
                <a:latin typeface="Arial" panose="020B0604020202020204" pitchFamily="34" charset="0"/>
                <a:ea typeface="宋体" panose="02010600030101010101" pitchFamily="2" charset="-122"/>
                <a:cs typeface="Arial" panose="020B0604020202020204" pitchFamily="34" charset="0"/>
              </a:rPr>
              <a:t>C/C++</a:t>
            </a:r>
            <a:r>
              <a:rPr lang="zh-CN" altLang="zh-CN" b="1" dirty="0" smtClean="0">
                <a:latin typeface="Arial" panose="020B0604020202020204" pitchFamily="34" charset="0"/>
                <a:ea typeface="宋体" panose="02010600030101010101" pitchFamily="2" charset="-122"/>
                <a:cs typeface="Arial" panose="020B0604020202020204" pitchFamily="34" charset="0"/>
              </a:rPr>
              <a:t>语言</a:t>
            </a:r>
            <a:r>
              <a:rPr lang="zh-CN" altLang="en-US" b="1" dirty="0" smtClean="0">
                <a:latin typeface="Arial" panose="020B0604020202020204" pitchFamily="34" charset="0"/>
                <a:ea typeface="宋体" panose="02010600030101010101" pitchFamily="2" charset="-122"/>
                <a:cs typeface="Arial" panose="020B0604020202020204" pitchFamily="34" charset="0"/>
              </a:rPr>
              <a:t>有</a:t>
            </a:r>
            <a:r>
              <a:rPr lang="zh-CN" altLang="zh-CN" dirty="0" smtClean="0">
                <a:latin typeface="Arial" panose="020B0604020202020204" pitchFamily="34" charset="0"/>
                <a:ea typeface="宋体" panose="02010600030101010101" pitchFamily="2" charset="-122"/>
                <a:cs typeface="Arial" panose="020B0604020202020204" pitchFamily="34" charset="0"/>
              </a:rPr>
              <a:t>与</a:t>
            </a:r>
            <a:r>
              <a:rPr lang="en-US" altLang="zh-CN" dirty="0">
                <a:latin typeface="Arial" panose="020B0604020202020204" pitchFamily="34" charset="0"/>
                <a:ea typeface="宋体" panose="02010600030101010101" pitchFamily="2" charset="-122"/>
                <a:cs typeface="Arial" panose="020B0604020202020204" pitchFamily="34" charset="0"/>
              </a:rPr>
              <a:t>GCC</a:t>
            </a:r>
            <a:r>
              <a:rPr lang="zh-CN" altLang="zh-CN" dirty="0">
                <a:latin typeface="Arial" panose="020B0604020202020204" pitchFamily="34" charset="0"/>
                <a:ea typeface="宋体" panose="02010600030101010101" pitchFamily="2" charset="-122"/>
                <a:cs typeface="Arial" panose="020B0604020202020204" pitchFamily="34" charset="0"/>
              </a:rPr>
              <a:t>配套的</a:t>
            </a:r>
            <a:r>
              <a:rPr lang="en-US" altLang="zh-CN" dirty="0">
                <a:latin typeface="Arial" panose="020B0604020202020204" pitchFamily="34" charset="0"/>
                <a:ea typeface="宋体" panose="02010600030101010101" pitchFamily="2" charset="-122"/>
                <a:cs typeface="Arial" panose="020B0604020202020204" pitchFamily="34" charset="0"/>
              </a:rPr>
              <a:t>Gcov</a:t>
            </a:r>
            <a:r>
              <a:rPr lang="zh-CN" altLang="zh-CN" dirty="0">
                <a:latin typeface="Arial" panose="020B0604020202020204" pitchFamily="34" charset="0"/>
                <a:ea typeface="宋体" panose="02010600030101010101" pitchFamily="2" charset="-122"/>
                <a:cs typeface="Arial" panose="020B0604020202020204" pitchFamily="34" charset="0"/>
              </a:rPr>
              <a:t>工具</a:t>
            </a:r>
            <a:r>
              <a:rPr lang="zh-CN" altLang="zh-CN" dirty="0" smtClean="0">
                <a:latin typeface="Arial" panose="020B0604020202020204" pitchFamily="34" charset="0"/>
                <a:ea typeface="宋体" panose="02010600030101010101" pitchFamily="2" charset="-122"/>
                <a:cs typeface="Arial" panose="020B0604020202020204" pitchFamily="34" charset="0"/>
              </a:rPr>
              <a:t>；</a:t>
            </a:r>
            <a:endParaRPr lang="en-US" altLang="zh-CN" dirty="0" smtClean="0">
              <a:latin typeface="Arial" panose="020B0604020202020204" pitchFamily="34" charset="0"/>
              <a:ea typeface="宋体" panose="02010600030101010101" pitchFamily="2" charset="-122"/>
              <a:cs typeface="Arial" panose="020B0604020202020204" pitchFamily="34" charset="0"/>
            </a:endParaRPr>
          </a:p>
          <a:p>
            <a:r>
              <a:rPr lang="en-US" altLang="zh-CN" b="1" dirty="0">
                <a:latin typeface="Arial" panose="020B0604020202020204" pitchFamily="34" charset="0"/>
                <a:ea typeface="宋体" panose="02010600030101010101" pitchFamily="2" charset="-122"/>
                <a:cs typeface="Arial" panose="020B0604020202020204" pitchFamily="34" charset="0"/>
              </a:rPr>
              <a:t>Eclipse </a:t>
            </a:r>
            <a:r>
              <a:rPr lang="en-US" altLang="zh-CN" b="1" dirty="0" smtClean="0">
                <a:latin typeface="Arial" panose="020B0604020202020204" pitchFamily="34" charset="0"/>
                <a:ea typeface="宋体" panose="02010600030101010101" pitchFamily="2" charset="-122"/>
                <a:cs typeface="Arial" panose="020B0604020202020204" pitchFamily="34" charset="0"/>
              </a:rPr>
              <a:t>IDE</a:t>
            </a:r>
            <a:r>
              <a:rPr lang="zh-CN" altLang="en-US" b="1" dirty="0">
                <a:latin typeface="Arial" panose="020B0604020202020204" pitchFamily="34" charset="0"/>
                <a:ea typeface="宋体" panose="02010600030101010101" pitchFamily="2" charset="-122"/>
                <a:cs typeface="Arial" panose="020B0604020202020204" pitchFamily="34" charset="0"/>
              </a:rPr>
              <a:t>有</a:t>
            </a:r>
            <a:r>
              <a:rPr lang="en-US" altLang="zh-CN" dirty="0" err="1" smtClean="0">
                <a:latin typeface="Arial" panose="020B0604020202020204" pitchFamily="34" charset="0"/>
                <a:ea typeface="宋体" panose="02010600030101010101" pitchFamily="2" charset="-122"/>
                <a:cs typeface="Arial" panose="020B0604020202020204" pitchFamily="34" charset="0"/>
              </a:rPr>
              <a:t>Coverlipse</a:t>
            </a:r>
            <a:r>
              <a:rPr lang="zh-CN" altLang="zh-CN" dirty="0" smtClean="0">
                <a:latin typeface="Arial" panose="020B0604020202020204" pitchFamily="34" charset="0"/>
                <a:ea typeface="宋体" panose="02010600030101010101" pitchFamily="2" charset="-122"/>
                <a:cs typeface="Arial" panose="020B0604020202020204" pitchFamily="34" charset="0"/>
              </a:rPr>
              <a:t>插件</a:t>
            </a:r>
            <a:r>
              <a:rPr lang="zh-CN" altLang="zh-CN" dirty="0">
                <a:latin typeface="Arial" panose="020B0604020202020204" pitchFamily="34" charset="0"/>
                <a:ea typeface="宋体" panose="02010600030101010101" pitchFamily="2" charset="-122"/>
                <a:cs typeface="Arial" panose="020B0604020202020204" pitchFamily="34" charset="0"/>
              </a:rPr>
              <a:t>；</a:t>
            </a:r>
            <a:endParaRPr lang="en-US" altLang="zh-CN" dirty="0" smtClean="0">
              <a:latin typeface="Arial" panose="020B0604020202020204" pitchFamily="34" charset="0"/>
              <a:ea typeface="宋体" panose="02010600030101010101" pitchFamily="2" charset="-122"/>
              <a:cs typeface="Arial" panose="020B0604020202020204" pitchFamily="34" charset="0"/>
            </a:endParaRPr>
          </a:p>
          <a:p>
            <a:r>
              <a:rPr lang="en-US" altLang="zh-CN" b="1" dirty="0" smtClean="0">
                <a:latin typeface="Arial" panose="020B0604020202020204" pitchFamily="34" charset="0"/>
                <a:ea typeface="宋体" panose="02010600030101010101" pitchFamily="2" charset="-122"/>
                <a:cs typeface="Arial" panose="020B0604020202020204" pitchFamily="34" charset="0"/>
              </a:rPr>
              <a:t>Maven</a:t>
            </a:r>
            <a:r>
              <a:rPr lang="zh-CN" altLang="en-US" dirty="0">
                <a:latin typeface="Arial" panose="020B0604020202020204" pitchFamily="34" charset="0"/>
                <a:ea typeface="宋体" panose="02010600030101010101" pitchFamily="2" charset="-122"/>
                <a:cs typeface="Arial" panose="020B0604020202020204" pitchFamily="34" charset="0"/>
              </a:rPr>
              <a:t>在</a:t>
            </a:r>
            <a:r>
              <a:rPr lang="zh-CN" altLang="zh-CN" dirty="0" smtClean="0">
                <a:latin typeface="Arial" panose="020B0604020202020204" pitchFamily="34" charset="0"/>
                <a:ea typeface="宋体" panose="02010600030101010101" pitchFamily="2" charset="-122"/>
                <a:cs typeface="Arial" panose="020B0604020202020204" pitchFamily="34" charset="0"/>
              </a:rPr>
              <a:t>调用</a:t>
            </a:r>
            <a:r>
              <a:rPr lang="zh-CN" altLang="zh-CN" dirty="0">
                <a:latin typeface="Arial" panose="020B0604020202020204" pitchFamily="34" charset="0"/>
                <a:ea typeface="宋体" panose="02010600030101010101" pitchFamily="2" charset="-122"/>
                <a:cs typeface="Arial" panose="020B0604020202020204" pitchFamily="34" charset="0"/>
              </a:rPr>
              <a:t>测试代码和代码覆盖率</a:t>
            </a:r>
            <a:r>
              <a:rPr lang="zh-CN" altLang="zh-CN" dirty="0" smtClean="0">
                <a:latin typeface="Arial" panose="020B0604020202020204" pitchFamily="34" charset="0"/>
                <a:ea typeface="宋体" panose="02010600030101010101" pitchFamily="2" charset="-122"/>
                <a:cs typeface="Arial" panose="020B0604020202020204" pitchFamily="34" charset="0"/>
              </a:rPr>
              <a:t>分析</a:t>
            </a:r>
            <a:r>
              <a:rPr lang="zh-CN" altLang="en-US" dirty="0" smtClean="0">
                <a:latin typeface="Arial" panose="020B0604020202020204" pitchFamily="34" charset="0"/>
                <a:ea typeface="宋体" panose="02010600030101010101" pitchFamily="2" charset="-122"/>
                <a:cs typeface="Arial" panose="020B0604020202020204" pitchFamily="34" charset="0"/>
              </a:rPr>
              <a:t>方面有</a:t>
            </a:r>
            <a:r>
              <a:rPr lang="zh-CN" altLang="zh-CN" dirty="0" smtClean="0">
                <a:latin typeface="Arial" panose="020B0604020202020204" pitchFamily="34" charset="0"/>
                <a:ea typeface="宋体" panose="02010600030101010101" pitchFamily="2" charset="-122"/>
                <a:cs typeface="Arial" panose="020B0604020202020204" pitchFamily="34" charset="0"/>
              </a:rPr>
              <a:t>强大</a:t>
            </a:r>
            <a:r>
              <a:rPr lang="zh-CN" altLang="zh-CN" dirty="0">
                <a:latin typeface="Arial" panose="020B0604020202020204" pitchFamily="34" charset="0"/>
                <a:ea typeface="宋体" panose="02010600030101010101" pitchFamily="2" charset="-122"/>
                <a:cs typeface="Arial" panose="020B0604020202020204" pitchFamily="34" charset="0"/>
              </a:rPr>
              <a:t>的</a:t>
            </a:r>
            <a:r>
              <a:rPr lang="zh-CN" altLang="zh-CN" dirty="0" smtClean="0">
                <a:latin typeface="Arial" panose="020B0604020202020204" pitchFamily="34" charset="0"/>
                <a:ea typeface="宋体" panose="02010600030101010101" pitchFamily="2" charset="-122"/>
                <a:cs typeface="Arial" panose="020B0604020202020204" pitchFamily="34" charset="0"/>
              </a:rPr>
              <a:t>功能</a:t>
            </a:r>
            <a:endParaRPr lang="en-US" altLang="zh-CN" dirty="0" smtClean="0">
              <a:latin typeface="Arial" panose="020B0604020202020204" pitchFamily="34" charset="0"/>
              <a:ea typeface="宋体" panose="02010600030101010101" pitchFamily="2" charset="-122"/>
              <a:cs typeface="Arial" panose="020B0604020202020204" pitchFamily="34" charset="0"/>
            </a:endParaRPr>
          </a:p>
          <a:p>
            <a:r>
              <a:rPr lang="zh-CN" altLang="zh-CN" dirty="0" smtClean="0">
                <a:latin typeface="Arial" panose="020B0604020202020204" pitchFamily="34" charset="0"/>
                <a:ea typeface="宋体" panose="02010600030101010101" pitchFamily="2" charset="-122"/>
                <a:cs typeface="Arial" panose="020B0604020202020204" pitchFamily="34" charset="0"/>
              </a:rPr>
              <a:t>其他</a:t>
            </a:r>
            <a:r>
              <a:rPr lang="zh-CN" altLang="zh-CN" dirty="0">
                <a:latin typeface="Arial" panose="020B0604020202020204" pitchFamily="34" charset="0"/>
                <a:ea typeface="宋体" panose="02010600030101010101" pitchFamily="2" charset="-122"/>
                <a:cs typeface="Arial" panose="020B0604020202020204" pitchFamily="34" charset="0"/>
              </a:rPr>
              <a:t>的还有</a:t>
            </a:r>
            <a:r>
              <a:rPr lang="en-US" altLang="zh-CN" dirty="0">
                <a:latin typeface="Arial" panose="020B0604020202020204" pitchFamily="34" charset="0"/>
                <a:ea typeface="宋体" panose="02010600030101010101" pitchFamily="2" charset="-122"/>
                <a:cs typeface="Arial" panose="020B0604020202020204" pitchFamily="34" charset="0"/>
              </a:rPr>
              <a:t>Cobertura</a:t>
            </a:r>
            <a:r>
              <a:rPr lang="zh-CN" altLang="zh-CN" dirty="0">
                <a:latin typeface="Arial" panose="020B0604020202020204" pitchFamily="34" charset="0"/>
                <a:ea typeface="宋体" panose="02010600030101010101" pitchFamily="2" charset="-122"/>
                <a:cs typeface="Arial" panose="020B0604020202020204" pitchFamily="34" charset="0"/>
              </a:rPr>
              <a:t>、</a:t>
            </a:r>
            <a:r>
              <a:rPr lang="en-US" altLang="zh-CN" dirty="0">
                <a:latin typeface="Arial" panose="020B0604020202020204" pitchFamily="34" charset="0"/>
                <a:ea typeface="宋体" panose="02010600030101010101" pitchFamily="2" charset="-122"/>
                <a:cs typeface="Arial" panose="020B0604020202020204" pitchFamily="34" charset="0"/>
              </a:rPr>
              <a:t>Quilt</a:t>
            </a:r>
            <a:r>
              <a:rPr lang="zh-CN" altLang="zh-CN" dirty="0">
                <a:latin typeface="Arial" panose="020B0604020202020204" pitchFamily="34" charset="0"/>
                <a:ea typeface="宋体" panose="02010600030101010101" pitchFamily="2" charset="-122"/>
                <a:cs typeface="Arial" panose="020B0604020202020204" pitchFamily="34" charset="0"/>
              </a:rPr>
              <a:t>和</a:t>
            </a:r>
            <a:r>
              <a:rPr lang="en-US" altLang="zh-CN" dirty="0">
                <a:latin typeface="Arial" panose="020B0604020202020204" pitchFamily="34" charset="0"/>
                <a:ea typeface="宋体" panose="02010600030101010101" pitchFamily="2" charset="-122"/>
                <a:cs typeface="Arial" panose="020B0604020202020204" pitchFamily="34" charset="0"/>
              </a:rPr>
              <a:t>JCoverage</a:t>
            </a:r>
            <a:r>
              <a:rPr lang="zh-CN" altLang="zh-CN" dirty="0">
                <a:latin typeface="Arial" panose="020B0604020202020204" pitchFamily="34" charset="0"/>
                <a:ea typeface="宋体" panose="02010600030101010101" pitchFamily="2" charset="-122"/>
                <a:cs typeface="Arial" panose="020B0604020202020204" pitchFamily="34" charset="0"/>
              </a:rPr>
              <a:t>等</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3" name="标题 2"/>
          <p:cNvSpPr>
            <a:spLocks noGrp="1"/>
          </p:cNvSpPr>
          <p:nvPr>
            <p:ph type="title"/>
          </p:nvPr>
        </p:nvSpPr>
        <p:spPr/>
        <p:txBody>
          <a:bodyPr>
            <a:normAutofit/>
          </a:bodyPr>
          <a:lstStyle/>
          <a:p>
            <a:r>
              <a:rPr lang="zh-CN" altLang="zh-CN" sz="3200" dirty="0" smtClean="0">
                <a:effectLst/>
                <a:latin typeface="Arial" panose="020B0604020202020204" pitchFamily="34" charset="0"/>
                <a:cs typeface="Arial" panose="020B0604020202020204" pitchFamily="34" charset="0"/>
              </a:rPr>
              <a:t>最</a:t>
            </a:r>
            <a:r>
              <a:rPr lang="zh-CN" altLang="zh-CN" sz="3200" dirty="0">
                <a:effectLst/>
                <a:latin typeface="Arial" panose="020B0604020202020204" pitchFamily="34" charset="0"/>
                <a:cs typeface="Arial" panose="020B0604020202020204" pitchFamily="34" charset="0"/>
              </a:rPr>
              <a:t>常用的覆盖率分析工具有哪些？</a:t>
            </a:r>
            <a:endParaRPr lang="zh-CN" altLang="en-US" sz="3200" dirty="0">
              <a:latin typeface="Arial" panose="020B0604020202020204" pitchFamily="34" charset="0"/>
              <a:cs typeface="Arial" panose="020B0604020202020204" pitchFamily="34" charset="0"/>
            </a:endParaRPr>
          </a:p>
        </p:txBody>
      </p:sp>
      <p:sp>
        <p:nvSpPr>
          <p:cNvPr id="4" name="动作按钮: 后退或前一项 3">
            <a:hlinkClick r:id="rId1" action="ppaction://hlinksldjump" highlightClick="1"/>
          </p:cNvPr>
          <p:cNvSpPr/>
          <p:nvPr/>
        </p:nvSpPr>
        <p:spPr>
          <a:xfrm>
            <a:off x="8455808" y="5889274"/>
            <a:ext cx="360040" cy="300033"/>
          </a:xfrm>
          <a:prstGeom prst="actionButtonBackPrevio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见慕课</a:t>
            </a:r>
            <a:r>
              <a:rPr lang="zh-CN" altLang="en-US"/>
              <a:t>平台</a:t>
            </a:r>
            <a:endParaRPr lang="zh-CN" altLang="en-US"/>
          </a:p>
        </p:txBody>
      </p:sp>
      <p:sp>
        <p:nvSpPr>
          <p:cNvPr id="3" name="标题 2"/>
          <p:cNvSpPr>
            <a:spLocks noGrp="1"/>
          </p:cNvSpPr>
          <p:nvPr>
            <p:ph type="title"/>
          </p:nvPr>
        </p:nvSpPr>
        <p:spPr/>
        <p:txBody>
          <a:bodyPr/>
          <a:p>
            <a:r>
              <a:rPr lang="zh-CN" altLang="en-US"/>
              <a:t>课后</a:t>
            </a:r>
            <a:r>
              <a:rPr lang="zh-CN" altLang="en-US"/>
              <a:t>作业</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533400" indent="-355600">
              <a:lnSpc>
                <a:spcPct val="150000"/>
              </a:lnSpc>
            </a:pPr>
            <a:r>
              <a:rPr lang="en-US" altLang="zh-CN" sz="3600" b="1" i="1" smtClean="0">
                <a:solidFill>
                  <a:schemeClr val="hlink"/>
                </a:solidFill>
              </a:rPr>
              <a:t>Q &amp; A</a:t>
            </a:r>
            <a:endParaRPr lang="en-US" altLang="zh-CN" sz="3600" b="1" i="1" smtClean="0">
              <a:solidFill>
                <a:schemeClr val="hlink"/>
              </a:solidFill>
            </a:endParaRPr>
          </a:p>
        </p:txBody>
      </p:sp>
      <p:pic>
        <p:nvPicPr>
          <p:cNvPr id="36867" name="Picture 8" descr="cobis.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98688" y="1676400"/>
            <a:ext cx="45720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逻辑覆盖</a:t>
            </a:r>
            <a:r>
              <a:rPr lang="zh-CN" altLang="en-US"/>
              <a:t>测试</a:t>
            </a:r>
            <a:endParaRPr lang="zh-CN" altLang="en-US"/>
          </a:p>
          <a:p>
            <a:r>
              <a:rPr lang="zh-CN" altLang="en-US"/>
              <a:t>路径分析</a:t>
            </a:r>
            <a:r>
              <a:rPr lang="zh-CN" altLang="en-US"/>
              <a:t>测试</a:t>
            </a:r>
            <a:endParaRPr lang="zh-CN" altLang="en-US"/>
          </a:p>
        </p:txBody>
      </p:sp>
      <p:sp>
        <p:nvSpPr>
          <p:cNvPr id="3" name="标题 2"/>
          <p:cNvSpPr>
            <a:spLocks noGrp="1"/>
          </p:cNvSpPr>
          <p:nvPr>
            <p:ph type="title"/>
          </p:nvPr>
        </p:nvSpPr>
        <p:spPr/>
        <p:txBody>
          <a:bodyPr/>
          <a:p>
            <a:r>
              <a:rPr lang="zh-CN" altLang="en-US"/>
              <a:t>白盒测试</a:t>
            </a:r>
            <a:r>
              <a:rPr lang="zh-CN" altLang="en-US"/>
              <a:t>方法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custDataLst>
              <p:tags r:id="rId1"/>
            </p:custDataLst>
          </p:nvPr>
        </p:nvPicPr>
        <p:blipFill rotWithShape="1">
          <a:blip r:embed="rId2">
            <a:extLst>
              <a:ext uri="{28A0092B-C50C-407E-A947-70E740481C1C}">
                <a14:useLocalDpi xmlns:a14="http://schemas.microsoft.com/office/drawing/2010/main" val="0"/>
              </a:ext>
            </a:extLst>
          </a:blip>
          <a:srcRect b="87767"/>
          <a:stretch>
            <a:fillRect/>
          </a:stretch>
        </p:blipFill>
        <p:spPr bwMode="auto">
          <a:xfrm>
            <a:off x="622300" y="485509"/>
            <a:ext cx="8001000" cy="71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a:spLocks noGrp="1"/>
          </p:cNvSpPr>
          <p:nvPr>
            <p:ph type="title"/>
          </p:nvPr>
        </p:nvSpPr>
        <p:spPr>
          <a:xfrm>
            <a:off x="457200" y="274955"/>
            <a:ext cx="8229600" cy="785495"/>
          </a:xfrm>
        </p:spPr>
        <p:txBody>
          <a:bodyPr>
            <a:normAutofit fontScale="90000"/>
          </a:bodyPr>
          <a:lstStyle/>
          <a:p>
            <a:endParaRPr lang="zh-CN" altLang="en-US"/>
          </a:p>
        </p:txBody>
      </p:sp>
      <p:pic>
        <p:nvPicPr>
          <p:cNvPr id="6" name="图片 5"/>
          <p:cNvPicPr>
            <a:picLocks noChangeAspect="1"/>
          </p:cNvPicPr>
          <p:nvPr/>
        </p:nvPicPr>
        <p:blipFill>
          <a:blip r:embed="rId3"/>
          <a:stretch>
            <a:fillRect/>
          </a:stretch>
        </p:blipFill>
        <p:spPr>
          <a:xfrm>
            <a:off x="1217930" y="1547495"/>
            <a:ext cx="7468870" cy="46024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endParaRPr lang="zh-CN" altLang="zh-CN" smtClean="0"/>
          </a:p>
        </p:txBody>
      </p:sp>
      <p:sp>
        <p:nvSpPr>
          <p:cNvPr id="12290" name="Rectangle 2"/>
          <p:cNvSpPr>
            <a:spLocks noGrp="1" noChangeArrowheads="1"/>
          </p:cNvSpPr>
          <p:nvPr>
            <p:ph type="title"/>
          </p:nvPr>
        </p:nvSpPr>
        <p:spPr/>
        <p:txBody>
          <a:bodyPr/>
          <a:lstStyle/>
          <a:p>
            <a:pPr eaLnBrk="1" hangingPunct="1"/>
            <a:endParaRPr lang="zh-CN" altLang="zh-CN" smtClean="0"/>
          </a:p>
        </p:txBody>
      </p:sp>
      <p:pic>
        <p:nvPicPr>
          <p:cNvPr id="122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494173"/>
            <a:ext cx="8153400"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PLACING_PICTURE_USER_VIEWPORT" val="{&quot;height&quot;:1133.064566929134,&quot;width&quot;:12600}"/>
</p:tagLst>
</file>

<file path=ppt/tags/tag3.xml><?xml version="1.0" encoding="utf-8"?>
<p:tagLst xmlns:p="http://schemas.openxmlformats.org/presentationml/2006/main">
  <p:tag name="KSO_WM_UNIT_PLACING_PICTURE_USER_VIEWPORT" val="{&quot;height&quot;:4920,&quot;width&quot;:13275}"/>
</p:tagLst>
</file>

<file path=ppt/tags/tag4.xml><?xml version="1.0" encoding="utf-8"?>
<p:tagLst xmlns:p="http://schemas.openxmlformats.org/presentationml/2006/main">
  <p:tag name="KSO_WM_UNIT_TABLE_BEAUTIFY" val="smartTable{c449091a-e573-4f93-97f6-2e44e825d084}"/>
</p:tagLst>
</file>

<file path=ppt/tags/tag5.xml><?xml version="1.0" encoding="utf-8"?>
<p:tagLst xmlns:p="http://schemas.openxmlformats.org/presentationml/2006/main">
  <p:tag name="COMMONDATA" val="eyJoZGlkIjoiZTliYjE0NTFiYWZiMjQxODM2OGJhNzE0ZTdiYmM3NmUifQ=="/>
  <p:tag name="KSO_WPP_MARK_KEY" val="8cc3bb71-29ab-4988-b898-d23e63a753b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3049</Words>
  <Application>WPS 演示</Application>
  <PresentationFormat>全屏显示(4:3)</PresentationFormat>
  <Paragraphs>380</Paragraphs>
  <Slides>66</Slides>
  <Notes>18</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88" baseType="lpstr">
      <vt:lpstr>Arial</vt:lpstr>
      <vt:lpstr>宋体</vt:lpstr>
      <vt:lpstr>Wingdings</vt:lpstr>
      <vt:lpstr>Wingdings 3</vt:lpstr>
      <vt:lpstr>Verdana</vt:lpstr>
      <vt:lpstr>Wingdings 2</vt:lpstr>
      <vt:lpstr>Times New Roman</vt:lpstr>
      <vt:lpstr>微软雅黑</vt:lpstr>
      <vt:lpstr>Lucida Sans Unicode</vt:lpstr>
      <vt:lpstr>黑体</vt:lpstr>
      <vt:lpstr>Arial Unicode MS</vt:lpstr>
      <vt:lpstr>Calibri</vt:lpstr>
      <vt:lpstr>Cambria Math</vt:lpstr>
      <vt:lpstr>Times</vt:lpstr>
      <vt:lpstr>Arial Narrow</vt:lpstr>
      <vt:lpstr>Zapf Dingbats</vt:lpstr>
      <vt:lpstr>Symbol</vt:lpstr>
      <vt:lpstr>Verdana</vt:lpstr>
      <vt:lpstr>Helvetica</vt:lpstr>
      <vt:lpstr>聚合</vt:lpstr>
      <vt:lpstr>Paint.Picture</vt:lpstr>
      <vt:lpstr>Paint.Picture</vt:lpstr>
      <vt:lpstr>软件测试与质量保证</vt:lpstr>
      <vt:lpstr>PowerPoint 演示文稿</vt:lpstr>
      <vt:lpstr>PowerPoint 演示文稿</vt:lpstr>
      <vt:lpstr>PowerPoint 演示文稿</vt:lpstr>
      <vt:lpstr>PowerPoint 演示文稿</vt:lpstr>
      <vt:lpstr>PowerPoint 演示文稿</vt:lpstr>
      <vt:lpstr>白盒测试方法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课堂练习一</vt:lpstr>
      <vt:lpstr>PowerPoint 演示文稿</vt:lpstr>
      <vt:lpstr>小结</vt:lpstr>
      <vt:lpstr>基本（独立）路径方法</vt:lpstr>
      <vt:lpstr>从节点扩展到程序结构</vt:lpstr>
      <vt:lpstr>PowerPoint 演示文稿</vt:lpstr>
      <vt:lpstr>PowerPoint 演示文稿</vt:lpstr>
      <vt:lpstr>PowerPoint 演示文稿</vt:lpstr>
      <vt:lpstr>示例 – 源代码</vt:lpstr>
      <vt:lpstr>示例 – 流程图</vt:lpstr>
      <vt:lpstr>控制流图</vt:lpstr>
      <vt:lpstr>PowerPoint 演示文稿</vt:lpstr>
      <vt:lpstr>流图的圈复杂度（程序环路复杂性）</vt:lpstr>
      <vt:lpstr>流图复杂度－例子</vt:lpstr>
      <vt:lpstr>PowerPoint 演示文稿</vt:lpstr>
      <vt:lpstr>复合逻辑下的控制流程图</vt:lpstr>
      <vt:lpstr>复合逻辑下的控制流程图</vt:lpstr>
      <vt:lpstr>基本（独立）路径测试</vt:lpstr>
      <vt:lpstr>确定线性独立的路径集合</vt:lpstr>
      <vt:lpstr>示例：独立（基本）路径测试法</vt:lpstr>
      <vt:lpstr>基本路径测试方法-例</vt:lpstr>
      <vt:lpstr>PowerPoint 演示文稿</vt:lpstr>
      <vt:lpstr>PowerPoint 演示文稿</vt:lpstr>
      <vt:lpstr>课堂练习二</vt:lpstr>
      <vt:lpstr>PowerPoint 演示文稿</vt:lpstr>
      <vt:lpstr>PowerPoint 演示文稿</vt:lpstr>
      <vt:lpstr>测试用例</vt:lpstr>
      <vt:lpstr>白盒测试</vt:lpstr>
      <vt:lpstr>如何衡量测试效果？</vt:lpstr>
      <vt:lpstr>最常用的覆盖率分析工具有哪些？</vt:lpstr>
      <vt:lpstr>PowerPoint 演示文稿</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Sun</dc:creator>
  <cp:lastModifiedBy>Sun</cp:lastModifiedBy>
  <cp:revision>366</cp:revision>
  <dcterms:created xsi:type="dcterms:W3CDTF">2014-08-04T08:05:00Z</dcterms:created>
  <dcterms:modified xsi:type="dcterms:W3CDTF">2023-03-12T13:55:23Z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F582948AB3A2490CA61B387A6182776C</vt:lpwstr>
  </property>
</Properties>
</file>