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3"/>
    <p:sldId id="256" r:id="rId5"/>
    <p:sldId id="257" r:id="rId6"/>
    <p:sldId id="283" r:id="rId7"/>
    <p:sldId id="282" r:id="rId8"/>
    <p:sldId id="284" r:id="rId9"/>
    <p:sldId id="264" r:id="rId10"/>
    <p:sldId id="265" r:id="rId11"/>
    <p:sldId id="307" r:id="rId12"/>
    <p:sldId id="285" r:id="rId13"/>
    <p:sldId id="287" r:id="rId14"/>
    <p:sldId id="308" r:id="rId15"/>
    <p:sldId id="306" r:id="rId16"/>
    <p:sldId id="289" r:id="rId17"/>
    <p:sldId id="290" r:id="rId18"/>
    <p:sldId id="291" r:id="rId19"/>
    <p:sldId id="292" r:id="rId20"/>
    <p:sldId id="293" r:id="rId21"/>
    <p:sldId id="294" r:id="rId22"/>
    <p:sldId id="295" r:id="rId23"/>
    <p:sldId id="296" r:id="rId24"/>
    <p:sldId id="297" r:id="rId25"/>
    <p:sldId id="298" r:id="rId26"/>
    <p:sldId id="299" r:id="rId27"/>
    <p:sldId id="278" r:id="rId28"/>
  </p:sldIdLst>
  <p:sldSz cx="9144000" cy="6858000" type="screen4x3"/>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 qingwu" initials="sq" lastIdx="14"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716" autoAdjust="0"/>
  </p:normalViewPr>
  <p:slideViewPr>
    <p:cSldViewPr snapToGrid="0">
      <p:cViewPr varScale="1">
        <p:scale>
          <a:sx n="85" d="100"/>
          <a:sy n="85" d="100"/>
        </p:scale>
        <p:origin x="23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zh-cn/sql/t-sql/functions/security-functions-transact-sql?view=sql-server-2017"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3AA1BF0-3AEE-49D4-883A-A557A733BD6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这个</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dirty="0"/>
              <a:t>SQL</a:t>
            </a:r>
            <a:r>
              <a:rPr lang="zh-CN" altLang="en-US" dirty="0"/>
              <a:t>注入攻击一般针对服务器端的数据库，其利用</a:t>
            </a:r>
            <a:r>
              <a:rPr lang="en-US" altLang="zh-CN" dirty="0"/>
              <a:t>Web</a:t>
            </a:r>
            <a:r>
              <a:rPr lang="zh-CN" altLang="en-US" dirty="0"/>
              <a:t>应用程序对输入代码过滤不足的漏洞，使用户输入影响</a:t>
            </a:r>
            <a:r>
              <a:rPr lang="en-US" altLang="zh-CN" dirty="0"/>
              <a:t>SQL</a:t>
            </a:r>
            <a:r>
              <a:rPr lang="zh-CN" altLang="en-US" dirty="0"/>
              <a:t>查询语句的语法，从而带来危害，如绕过系统的身份验证、获取数据库中的数据及执行命令</a:t>
            </a:r>
            <a:r>
              <a:rPr lang="zh-CN" altLang="en-US" dirty="0"/>
              <a:t>等。</a:t>
            </a:r>
            <a:endParaRPr lang="zh-CN" altLang="en-US" dirty="0"/>
          </a:p>
          <a:p>
            <a:r>
              <a:rPr lang="en-US" altLang="zh-CN" dirty="0"/>
              <a:t>SQL</a:t>
            </a:r>
            <a:r>
              <a:rPr lang="zh-CN" altLang="en-US" dirty="0"/>
              <a:t>注入指由于用户和网站交互时存在漏洞而引起对数据库和网站的破坏，不法分子利用网站的交互功能，提交的信息中包含敏感关键字，这些信息进入数据库，会窃取安全性信息，从而可以利用返回的信息登陆网站、修改数据库中的全县或者对数据库的信息进行删除、修改等，实施不良</a:t>
            </a:r>
            <a:r>
              <a:rPr lang="zh-CN" altLang="en-US" dirty="0"/>
              <a:t>行为。</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绑定变量</a:t>
            </a:r>
            <a:r>
              <a:rPr dirty="0" err="1">
                <a:latin typeface="黑体" panose="02010609060101010101" pitchFamily="49" charset="-122"/>
                <a:ea typeface="黑体" panose="02010609060101010101" pitchFamily="49" charset="-122"/>
                <a:cs typeface="黑体" panose="02010609060101010101" pitchFamily="49" charset="-122"/>
                <a:sym typeface="+mn-ea"/>
              </a:rPr>
              <a:t>SQL的</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语义</a:t>
            </a:r>
            <a:r>
              <a:rPr dirty="0" err="1">
                <a:latin typeface="黑体" panose="02010609060101010101" pitchFamily="49" charset="-122"/>
                <a:ea typeface="黑体" panose="02010609060101010101" pitchFamily="49" charset="-122"/>
                <a:cs typeface="黑体" panose="02010609060101010101" pitchFamily="49" charset="-122"/>
                <a:sym typeface="+mn-ea"/>
              </a:rPr>
              <a:t>不会变化</a:t>
            </a:r>
            <a:r>
              <a:rPr lang="zh-CN" dirty="0" err="1">
                <a:latin typeface="黑体" panose="02010609060101010101" pitchFamily="49" charset="-122"/>
                <a:ea typeface="黑体" panose="02010609060101010101" pitchFamily="49" charset="-122"/>
                <a:cs typeface="黑体" panose="02010609060101010101" pitchFamily="49" charset="-122"/>
                <a:sym typeface="+mn-ea"/>
              </a:rPr>
              <a:t>，</a:t>
            </a:r>
            <a:r>
              <a:rPr dirty="0" err="1">
                <a:latin typeface="黑体" panose="02010609060101010101" pitchFamily="49" charset="-122"/>
                <a:ea typeface="黑体" panose="02010609060101010101" pitchFamily="49" charset="-122"/>
                <a:cs typeface="黑体" panose="02010609060101010101" pitchFamily="49" charset="-122"/>
                <a:sym typeface="+mn-ea"/>
              </a:rPr>
              <a:t>攻击者无法改变SQL的结构</a:t>
            </a:r>
            <a:endParaRPr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1200" b="0" i="0" u="none" strike="noStrike" kern="1200" dirty="0">
              <a:solidFill>
                <a:schemeClr val="tx1"/>
              </a:solidFill>
              <a:effectLst/>
              <a:latin typeface="+mn-lt"/>
              <a:ea typeface="+mn-ea"/>
              <a:cs typeface="+mn-cs"/>
              <a:hlinkClick r:id="rId3" tooltip="微软SQL安全函数"/>
            </a:endParaRPr>
          </a:p>
          <a:p>
            <a:endParaRPr lang="zh-CN" altLang="en-US" sz="1200" b="0" i="0" u="none" strike="noStrike" kern="1200" dirty="0">
              <a:solidFill>
                <a:schemeClr val="tx1"/>
              </a:solidFill>
              <a:effectLst/>
              <a:latin typeface="+mn-lt"/>
              <a:ea typeface="+mn-ea"/>
              <a:cs typeface="+mn-cs"/>
              <a:hlinkClick r:id="rId3" tooltip="微软SQL安全函数"/>
            </a:endParaRPr>
          </a:p>
          <a:p>
            <a:r>
              <a:rPr lang="zh-CN" altLang="en-US" sz="1200" b="0" i="0" u="none" strike="noStrike" kern="1200" dirty="0">
                <a:solidFill>
                  <a:schemeClr val="tx1"/>
                </a:solidFill>
                <a:effectLst/>
                <a:latin typeface="+mn-lt"/>
                <a:ea typeface="+mn-ea"/>
                <a:cs typeface="+mn-cs"/>
                <a:hlinkClick r:id="rId3" tooltip="微软SQL安全函数"/>
              </a:rPr>
              <a:t>微软</a:t>
            </a:r>
            <a:r>
              <a:rPr lang="en-US" altLang="zh-CN" sz="1200" b="0" i="0" u="none" strike="noStrike" kern="1200" dirty="0">
                <a:solidFill>
                  <a:schemeClr val="tx1"/>
                </a:solidFill>
                <a:effectLst/>
                <a:latin typeface="+mn-lt"/>
                <a:ea typeface="+mn-ea"/>
                <a:cs typeface="+mn-cs"/>
                <a:hlinkClick r:id="rId3" tooltip="微软SQL安全函数"/>
              </a:rPr>
              <a:t>SQL</a:t>
            </a:r>
            <a:r>
              <a:rPr lang="zh-CN" altLang="en-US" sz="1200" b="0" i="0" u="none" strike="noStrike" kern="1200" dirty="0">
                <a:solidFill>
                  <a:schemeClr val="tx1"/>
                </a:solidFill>
                <a:effectLst/>
                <a:latin typeface="+mn-lt"/>
                <a:ea typeface="+mn-ea"/>
                <a:cs typeface="+mn-cs"/>
                <a:hlinkClick r:id="rId3" tooltip="微软SQL安全函数"/>
              </a:rPr>
              <a:t>安全函数</a:t>
            </a:r>
            <a:r>
              <a:rPr lang="zh-CN" altLang="en-US" sz="1200" b="0" i="0" u="none" strike="noStrike" kern="1200" dirty="0">
                <a:solidFill>
                  <a:schemeClr val="tx1"/>
                </a:solidFill>
                <a:effectLst/>
                <a:latin typeface="+mn-lt"/>
                <a:ea typeface="+mn-ea"/>
                <a:cs typeface="+mn-cs"/>
              </a:rPr>
              <a:t>：</a:t>
            </a:r>
            <a:r>
              <a:rPr lang="en-US" altLang="zh-CN" dirty="0"/>
              <a:t>https://docs.microsoft.com/zh-cn/sql/t-sql/functions/security-functions-transact-sql?view=sql-server-2017</a:t>
            </a:r>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是否</a:t>
            </a:r>
            <a:r>
              <a:rPr lang="zh-CN" altLang="en-US" dirty="0">
                <a:latin typeface="Times New Roman" panose="02020603050405020304" pitchFamily="18" charset="0"/>
                <a:sym typeface="+mn-ea"/>
              </a:rPr>
              <a:t>需要？</a:t>
            </a:r>
            <a:endParaRPr lang="zh-CN" altLang="en-US" dirty="0">
              <a:latin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jpeg"/><Relationship Id="rId3" Type="http://schemas.openxmlformats.org/officeDocument/2006/relationships/image" Target="../media/image15.png"/><Relationship Id="rId2" Type="http://schemas.openxmlformats.org/officeDocument/2006/relationships/hyperlink" Target="https://github.com/ethicalhack3r/DVWA/archive/master.zip" TargetMode="Externa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2.png"/><Relationship Id="rId2" Type="http://schemas.openxmlformats.org/officeDocument/2006/relationships/image" Target="../media/image7.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5167904" y="3240796"/>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350">
              <a:solidFill>
                <a:prstClr val="black"/>
              </a:solidFill>
              <a:latin typeface="Calibri" panose="020F0502020204030204"/>
              <a:ea typeface="宋体" panose="02010600030101010101" pitchFamily="2" charset="-122"/>
            </a:endParaRPr>
          </a:p>
        </p:txBody>
      </p:sp>
      <p:sp>
        <p:nvSpPr>
          <p:cNvPr id="15" name="Freeform 107"/>
          <p:cNvSpPr/>
          <p:nvPr/>
        </p:nvSpPr>
        <p:spPr bwMode="auto">
          <a:xfrm>
            <a:off x="5167904" y="324425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zh-CN" altLang="en-US" sz="1350">
              <a:solidFill>
                <a:prstClr val="black"/>
              </a:solidFill>
              <a:latin typeface="Calibri" panose="020F0502020204030204"/>
              <a:ea typeface="宋体" panose="02010600030101010101" pitchFamily="2" charset="-122"/>
            </a:endParaRPr>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defRPr/>
            </a:pPr>
            <a:endParaRPr lang="zh-CN" altLang="en-US" sz="1350">
              <a:solidFill>
                <a:prstClr val="black"/>
              </a:solidFill>
              <a:latin typeface="Calibri" panose="020F0502020204030204"/>
              <a:ea typeface="宋体" panose="02010600030101010101" pitchFamily="2" charset="-122"/>
            </a:endParaRPr>
          </a:p>
        </p:txBody>
      </p:sp>
      <p:sp>
        <p:nvSpPr>
          <p:cNvPr id="10" name="矩形 9"/>
          <p:cNvSpPr/>
          <p:nvPr/>
        </p:nvSpPr>
        <p:spPr>
          <a:xfrm>
            <a:off x="260604" y="72255"/>
            <a:ext cx="2207999" cy="560705"/>
          </a:xfrm>
          <a:prstGeom prst="rect">
            <a:avLst/>
          </a:prstGeom>
          <a:noFill/>
        </p:spPr>
        <p:txBody>
          <a:bodyPr wrap="square" lIns="68580" tIns="34290" rIns="68580" bIns="34290">
            <a:spAutoFit/>
          </a:bodyPr>
          <a:lstStyle/>
          <a:p>
            <a:pPr algn="ctr">
              <a:defRPr/>
            </a:pPr>
            <a:r>
              <a:rPr lang="zh-CN" altLang="en-US" sz="3200" dirty="0">
                <a:ln w="0"/>
                <a:solidFill>
                  <a:prstClr val="white"/>
                </a:solidFill>
                <a:effectLst>
                  <a:reflection blurRad="6350" stA="53000" endA="300" endPos="35500" dir="5400000" sy="-90000" algn="bl" rotWithShape="0"/>
                </a:effectLst>
                <a:latin typeface="黑体" panose="02010609060101010101" pitchFamily="49" charset="-122"/>
                <a:ea typeface="黑体" panose="02010609060101010101" pitchFamily="49" charset="-122"/>
              </a:rPr>
              <a:t>应用安全</a:t>
            </a:r>
            <a:endParaRPr lang="zh-CN" altLang="en-US" sz="3200" dirty="0">
              <a:ln w="0"/>
              <a:solidFill>
                <a:prstClr val="white"/>
              </a:solidFill>
              <a:effectLst>
                <a:reflection blurRad="6350" stA="53000" endA="300" endPos="35500" dir="5400000" sy="-90000" algn="bl" rotWithShape="0"/>
              </a:effectLst>
              <a:latin typeface="Calibri" panose="020F0502020204030204"/>
              <a:ea typeface="宋体" panose="02010600030101010101" pitchFamily="2" charset="-122"/>
            </a:endParaRPr>
          </a:p>
        </p:txBody>
      </p:sp>
      <p:sp>
        <p:nvSpPr>
          <p:cNvPr id="20" name="文本框 19"/>
          <p:cNvSpPr txBox="1"/>
          <p:nvPr/>
        </p:nvSpPr>
        <p:spPr>
          <a:xfrm>
            <a:off x="3639005" y="1660262"/>
            <a:ext cx="1860550" cy="491490"/>
          </a:xfrm>
          <a:prstGeom prst="rect">
            <a:avLst/>
          </a:prstGeom>
          <a:noFill/>
        </p:spPr>
        <p:txBody>
          <a:bodyPr wrap="square" rtlCol="0">
            <a:spAutoFit/>
          </a:bodyPr>
          <a:lstStyle/>
          <a:p>
            <a:pPr>
              <a:defRPr/>
            </a:pPr>
            <a:r>
              <a:rPr lang="zh-CN" altLang="en-US" sz="2600" dirty="0">
                <a:solidFill>
                  <a:prstClr val="black"/>
                </a:solidFill>
                <a:latin typeface="黑体" panose="02010609060101010101" pitchFamily="49" charset="-122"/>
                <a:ea typeface="黑体" panose="02010609060101010101" pitchFamily="49" charset="-122"/>
              </a:rPr>
              <a:t>本节目录</a:t>
            </a:r>
            <a:endParaRPr lang="zh-CN" altLang="en-US" sz="2600" dirty="0">
              <a:solidFill>
                <a:prstClr val="black"/>
              </a:solidFill>
              <a:latin typeface="黑体" panose="02010609060101010101" pitchFamily="49" charset="-122"/>
              <a:ea typeface="黑体" panose="02010609060101010101" pitchFamily="49" charset="-122"/>
            </a:endParaRPr>
          </a:p>
        </p:txBody>
      </p:sp>
      <p:sp>
        <p:nvSpPr>
          <p:cNvPr id="21" name="矩形 20"/>
          <p:cNvSpPr/>
          <p:nvPr/>
        </p:nvSpPr>
        <p:spPr>
          <a:xfrm>
            <a:off x="2139271" y="2324472"/>
            <a:ext cx="5213985" cy="1753235"/>
          </a:xfrm>
          <a:prstGeom prst="rect">
            <a:avLst/>
          </a:prstGeom>
        </p:spPr>
        <p:txBody>
          <a:bodyPr wrap="square">
            <a:spAutoFit/>
          </a:bodyPr>
          <a:lstStyle/>
          <a:p>
            <a:pPr lvl="1">
              <a:lnSpc>
                <a:spcPct val="150000"/>
              </a:lnSpc>
              <a:buFont typeface="Wingdings" panose="05000000000000000000" pitchFamily="2" charset="2"/>
              <a:buChar char="n"/>
              <a:defRPr/>
            </a:pPr>
            <a:r>
              <a:rPr lang="zh-CN" altLang="en-US" sz="2400" dirty="0">
                <a:solidFill>
                  <a:srgbClr val="4F81BD"/>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sym typeface="+mn-ea"/>
              </a:rPr>
              <a:t> </a:t>
            </a:r>
            <a:r>
              <a:rPr lang="zh-CN" altLang="en-US" sz="24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400" dirty="0">
              <a:solidFill>
                <a:prstClr val="black"/>
              </a:solidFill>
              <a:latin typeface="黑体" panose="02010609060101010101" pitchFamily="49" charset="-122"/>
              <a:ea typeface="黑体" panose="02010609060101010101" pitchFamily="49" charset="-122"/>
              <a:sym typeface="+mn-ea"/>
            </a:endParaRPr>
          </a:p>
          <a:p>
            <a:pPr lvl="1">
              <a:lnSpc>
                <a:spcPct val="150000"/>
              </a:lnSpc>
              <a:buClr>
                <a:srgbClr val="4F81BD"/>
              </a:buClr>
              <a:buFont typeface="Wingdings" panose="05000000000000000000" pitchFamily="2" charset="2"/>
              <a:buChar char="n"/>
              <a:defRPr/>
            </a:pPr>
            <a:r>
              <a:rPr lang="en-US" altLang="zh-CN" sz="2400" dirty="0">
                <a:solidFill>
                  <a:prstClr val="black"/>
                </a:solidFill>
                <a:latin typeface="黑体" panose="02010609060101010101" pitchFamily="49" charset="-122"/>
                <a:ea typeface="黑体" panose="02010609060101010101" pitchFamily="49" charset="-122"/>
                <a:sym typeface="+mn-ea"/>
              </a:rPr>
              <a:t>  </a:t>
            </a:r>
            <a:r>
              <a:rPr lang="zh-CN" altLang="en-US" sz="24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400" dirty="0">
              <a:solidFill>
                <a:prstClr val="black"/>
              </a:solidFill>
              <a:latin typeface="黑体" panose="02010609060101010101" pitchFamily="49" charset="-122"/>
              <a:ea typeface="黑体" panose="02010609060101010101" pitchFamily="49" charset="-122"/>
              <a:sym typeface="+mn-ea"/>
            </a:endParaRPr>
          </a:p>
          <a:p>
            <a:pPr lvl="1">
              <a:lnSpc>
                <a:spcPct val="150000"/>
              </a:lnSpc>
              <a:buClr>
                <a:srgbClr val="4F81BD"/>
              </a:buClr>
              <a:buFont typeface="Wingdings" panose="05000000000000000000" pitchFamily="2" charset="2"/>
              <a:buChar char="n"/>
              <a:defRPr/>
            </a:pPr>
            <a:r>
              <a:rPr lang="en-US" altLang="zh-CN" sz="2400" dirty="0">
                <a:solidFill>
                  <a:prstClr val="black"/>
                </a:solidFill>
                <a:latin typeface="黑体" panose="02010609060101010101" pitchFamily="49" charset="-122"/>
                <a:ea typeface="黑体" panose="02010609060101010101" pitchFamily="49" charset="-122"/>
                <a:sym typeface="+mn-ea"/>
              </a:rPr>
              <a:t>  </a:t>
            </a:r>
            <a:r>
              <a:rPr lang="zh-CN" altLang="en-US" sz="2400" dirty="0">
                <a:solidFill>
                  <a:prstClr val="black"/>
                </a:solidFill>
                <a:latin typeface="黑体" panose="02010609060101010101" pitchFamily="49" charset="-122"/>
                <a:ea typeface="黑体" panose="02010609060101010101" pitchFamily="49" charset="-122"/>
                <a:sym typeface="+mn-ea"/>
              </a:rPr>
              <a:t>防御SQL注入攻击</a:t>
            </a:r>
            <a:endParaRPr lang="zh-CN" altLang="en-US" sz="2400" dirty="0">
              <a:solidFill>
                <a:prstClr val="black"/>
              </a:solidFill>
              <a:latin typeface="黑体" panose="02010609060101010101" pitchFamily="49" charset="-122"/>
              <a:ea typeface="黑体" panose="02010609060101010101" pitchFamily="49" charset="-122"/>
              <a:sym typeface="+mn-ea"/>
            </a:endParaRPr>
          </a:p>
        </p:txBody>
      </p:sp>
      <p:grpSp>
        <p:nvGrpSpPr>
          <p:cNvPr id="2" name="组合 64"/>
          <p:cNvGrpSpPr/>
          <p:nvPr/>
        </p:nvGrpSpPr>
        <p:grpSpPr>
          <a:xfrm>
            <a:off x="6447453" y="40158"/>
            <a:ext cx="2693826" cy="637672"/>
            <a:chOff x="6447453" y="40158"/>
            <a:chExt cx="2693826" cy="637672"/>
          </a:xfrm>
        </p:grpSpPr>
        <p:sp>
          <p:nvSpPr>
            <p:cNvPr id="35" name="文本框 34"/>
            <p:cNvSpPr txBox="1"/>
            <p:nvPr/>
          </p:nvSpPr>
          <p:spPr>
            <a:xfrm>
              <a:off x="7085125" y="99155"/>
              <a:ext cx="2056154" cy="460375"/>
            </a:xfrm>
            <a:prstGeom prst="rect">
              <a:avLst/>
            </a:prstGeom>
            <a:noFill/>
          </p:spPr>
          <p:txBody>
            <a:bodyPr wrap="square" rtlCol="0">
              <a:spAutoFit/>
            </a:bodyPr>
            <a:lstStyle/>
            <a:p>
              <a:pPr>
                <a:defRPr/>
              </a:pPr>
              <a:r>
                <a:rPr lang="zh-CN" altLang="en-US" sz="1200" dirty="0">
                  <a:ln w="0"/>
                  <a:solidFill>
                    <a:prstClr val="white"/>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prstClr val="white"/>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pPr>
                <a:defRPr/>
              </a:pPr>
              <a:r>
                <a:rPr lang="en-US" altLang="zh-CN" sz="1200" dirty="0">
                  <a:ln w="0"/>
                  <a:solidFill>
                    <a:prstClr val="white"/>
                  </a:solidFill>
                  <a:effectLst>
                    <a:outerShdw blurRad="38100" dist="25400" dir="5400000" algn="ctr" rotWithShape="0">
                      <a:srgbClr val="6E747A">
                        <a:alpha val="43000"/>
                      </a:srgbClr>
                    </a:outerShdw>
                  </a:effectLst>
                  <a:latin typeface="Calibri" panose="020F0502020204030204"/>
                  <a:ea typeface="宋体" panose="02010600030101010101" pitchFamily="2" charset="-122"/>
                </a:rPr>
                <a:t>Hangzhou Normal University</a:t>
              </a:r>
              <a:endParaRPr lang="zh-CN" altLang="en-US" sz="1200" dirty="0">
                <a:ln w="0"/>
                <a:solidFill>
                  <a:prstClr val="white"/>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
        <p:nvSpPr>
          <p:cNvPr id="18" name="文本框 17"/>
          <p:cNvSpPr txBox="1"/>
          <p:nvPr/>
        </p:nvSpPr>
        <p:spPr>
          <a:xfrm>
            <a:off x="105855" y="779977"/>
            <a:ext cx="4463425" cy="398780"/>
          </a:xfrm>
          <a:prstGeom prst="rect">
            <a:avLst/>
          </a:prstGeom>
          <a:noFill/>
        </p:spPr>
        <p:txBody>
          <a:bodyPr wrap="square" rtlCol="0">
            <a:spAutoFit/>
          </a:bodyPr>
          <a:lstStyle/>
          <a:p>
            <a:pPr marL="342900" indent="-342900">
              <a:buClr>
                <a:srgbClr val="4F81BD"/>
              </a:buClr>
              <a:buFont typeface="Wingdings" panose="05000000000000000000" pitchFamily="2" charset="2"/>
              <a:buChar char="Ø"/>
              <a:defRPr/>
            </a:pPr>
            <a:r>
              <a:rPr lang="en-US" altLang="zh-CN" sz="2000" dirty="0">
                <a:solidFill>
                  <a:prstClr val="black"/>
                </a:solidFill>
                <a:latin typeface="黑体" panose="02010609060101010101" pitchFamily="49" charset="-122"/>
                <a:ea typeface="黑体" panose="02010609060101010101" pitchFamily="49" charset="-122"/>
                <a:sym typeface="+mn-ea"/>
              </a:rPr>
              <a:t>Web</a:t>
            </a:r>
            <a:r>
              <a:rPr lang="zh-CN" altLang="en-US" sz="2000" dirty="0">
                <a:solidFill>
                  <a:prstClr val="black"/>
                </a:solidFill>
                <a:latin typeface="黑体" panose="02010609060101010101" pitchFamily="49" charset="-122"/>
                <a:ea typeface="黑体" panose="02010609060101010101" pitchFamily="49" charset="-122"/>
                <a:sym typeface="+mn-ea"/>
              </a:rPr>
              <a:t>应用安全</a:t>
            </a:r>
            <a:r>
              <a:rPr lang="en-US" altLang="zh-CN" sz="2000" dirty="0">
                <a:solidFill>
                  <a:prstClr val="black"/>
                </a:solidFill>
                <a:latin typeface="黑体" panose="02010609060101010101" pitchFamily="49" charset="-122"/>
                <a:ea typeface="黑体" panose="02010609060101010101" pitchFamily="49" charset="-122"/>
                <a:sym typeface="+mn-ea"/>
              </a:rPr>
              <a:t>-</a:t>
            </a:r>
            <a:r>
              <a:rPr lang="zh-CN" altLang="en-US" sz="2000" dirty="0">
                <a:solidFill>
                  <a:prstClr val="black"/>
                </a:solidFill>
                <a:latin typeface="黑体" panose="02010609060101010101" pitchFamily="49" charset="-122"/>
                <a:ea typeface="黑体" panose="02010609060101010101" pitchFamily="49" charset="-122"/>
                <a:sym typeface="+mn-ea"/>
              </a:rPr>
              <a:t>SQL注入攻击</a:t>
            </a:r>
            <a:endParaRPr lang="zh-CN" altLang="en-US" sz="2000" b="1" dirty="0">
              <a:solidFill>
                <a:prstClr val="black"/>
              </a:solidFill>
              <a:latin typeface="宋体" panose="02010600030101010101" pitchFamily="2" charset="-122"/>
              <a:ea typeface="宋体" panose="02010600030101010101" pitchFamily="2" charset="-122"/>
            </a:endParaRPr>
          </a:p>
        </p:txBody>
      </p:sp>
      <p:cxnSp>
        <p:nvCxnSpPr>
          <p:cNvPr id="59" name="直接连接符 58"/>
          <p:cNvCxnSpPr/>
          <p:nvPr/>
        </p:nvCxnSpPr>
        <p:spPr>
          <a:xfrm>
            <a:off x="121286" y="1236345"/>
            <a:ext cx="4317365" cy="127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a:stretch>
            <a:fillRect/>
          </a:stretch>
        </p:blipFill>
        <p:spPr>
          <a:xfrm>
            <a:off x="6540500" y="6325236"/>
            <a:ext cx="2600960" cy="513715"/>
          </a:xfrm>
          <a:prstGeom prst="rect">
            <a:avLst/>
          </a:prstGeom>
        </p:spPr>
      </p:pic>
      <p:pic>
        <p:nvPicPr>
          <p:cNvPr id="4" name="图片 3" descr="timg"/>
          <p:cNvPicPr>
            <a:picLocks noChangeAspect="1"/>
          </p:cNvPicPr>
          <p:nvPr/>
        </p:nvPicPr>
        <p:blipFill>
          <a:blip r:embed="rId3"/>
          <a:stretch>
            <a:fillRect/>
          </a:stretch>
        </p:blipFill>
        <p:spPr>
          <a:xfrm>
            <a:off x="2775585" y="4250690"/>
            <a:ext cx="3430270" cy="2587625"/>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19" name="Freeform 106"/>
          <p:cNvSpPr/>
          <p:nvPr/>
        </p:nvSpPr>
        <p:spPr bwMode="auto">
          <a:xfrm>
            <a:off x="4376239" y="2520969"/>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107"/>
          <p:cNvSpPr/>
          <p:nvPr/>
        </p:nvSpPr>
        <p:spPr bwMode="auto">
          <a:xfrm>
            <a:off x="4376239" y="25244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文本框 20"/>
          <p:cNvSpPr txBox="1"/>
          <p:nvPr/>
        </p:nvSpPr>
        <p:spPr>
          <a:xfrm>
            <a:off x="807720" y="1638935"/>
            <a:ext cx="1569660" cy="369332"/>
          </a:xfrm>
          <a:prstGeom prst="rect">
            <a:avLst/>
          </a:prstGeom>
          <a:noFill/>
        </p:spPr>
        <p:txBody>
          <a:bodyPr wrap="none" rtlCol="0" anchor="t">
            <a:spAutoFit/>
          </a:bodyPr>
          <a:lstStyle/>
          <a:p>
            <a:pPr>
              <a:buClr>
                <a:schemeClr val="accent1"/>
              </a:buClr>
            </a:pPr>
            <a:r>
              <a:rPr lang="zh-CN" altLang="en-US" dirty="0">
                <a:solidFill>
                  <a:prstClr val="black"/>
                </a:solidFill>
                <a:latin typeface="黑体" panose="02010609060101010101" pitchFamily="49" charset="-122"/>
                <a:ea typeface="黑体" panose="02010609060101010101" pitchFamily="49" charset="-122"/>
                <a:sym typeface="+mn-ea"/>
              </a:rPr>
              <a:t>字符型注入：</a:t>
            </a:r>
            <a:endParaRPr lang="zh-CN" altLang="en-US" dirty="0">
              <a:solidFill>
                <a:prstClr val="black"/>
              </a:solidFill>
              <a:latin typeface="黑体" panose="02010609060101010101" pitchFamily="49" charset="-122"/>
              <a:ea typeface="黑体" panose="02010609060101010101" pitchFamily="49" charset="-122"/>
              <a:sym typeface="+mn-ea"/>
            </a:endParaRPr>
          </a:p>
        </p:txBody>
      </p:sp>
      <p:sp>
        <p:nvSpPr>
          <p:cNvPr id="22" name="文本框 21"/>
          <p:cNvSpPr txBox="1"/>
          <p:nvPr/>
        </p:nvSpPr>
        <p:spPr>
          <a:xfrm>
            <a:off x="968375" y="2007235"/>
            <a:ext cx="7488555" cy="1337945"/>
          </a:xfrm>
          <a:prstGeom prst="rect">
            <a:avLst/>
          </a:prstGeom>
          <a:noFill/>
        </p:spPr>
        <p:txBody>
          <a:bodyPr wrap="square" rtlCol="0" anchor="t">
            <a:spAutoFit/>
          </a:bodyPr>
          <a:lstStyle/>
          <a:p>
            <a:pPr marL="457200" indent="-457200">
              <a:lnSpc>
                <a:spcPct val="150000"/>
              </a:lnSpc>
              <a:buClr>
                <a:schemeClr val="accent1"/>
              </a:buClr>
              <a:buFont typeface="Wingdings" panose="05000000000000000000" pitchFamily="2" charset="2"/>
              <a:buChar char="l"/>
            </a:pPr>
            <a:r>
              <a:rPr dirty="0" err="1">
                <a:latin typeface="黑体" panose="02010609060101010101" pitchFamily="49" charset="-122"/>
                <a:ea typeface="黑体" panose="02010609060101010101" pitchFamily="49" charset="-122"/>
                <a:sym typeface="+mn-ea"/>
              </a:rPr>
              <a:t>当前台页⾯输⼊的参数是字符串时</a:t>
            </a:r>
            <a:r>
              <a:rPr dirty="0">
                <a:latin typeface="黑体" panose="02010609060101010101" pitchFamily="49" charset="-122"/>
                <a:ea typeface="黑体" panose="02010609060101010101" pitchFamily="49" charset="-122"/>
                <a:sym typeface="+mn-ea"/>
              </a:rPr>
              <a:t>，⽐</a:t>
            </a:r>
            <a:r>
              <a:rPr dirty="0" err="1">
                <a:latin typeface="黑体" panose="02010609060101010101" pitchFamily="49" charset="-122"/>
                <a:ea typeface="黑体" panose="02010609060101010101" pitchFamily="49" charset="-122"/>
                <a:sym typeface="+mn-ea"/>
              </a:rPr>
              <a:t>如下⾯这个登录功能，输⼊的⽤户名和密码是字符串</a:t>
            </a:r>
            <a:r>
              <a:rPr lang="zh-CN" altLang="en-US" dirty="0">
                <a:latin typeface="黑体" panose="02010609060101010101" pitchFamily="49" charset="-122"/>
                <a:ea typeface="黑体" panose="02010609060101010101" pitchFamily="49" charset="-122"/>
                <a:sym typeface="+mn-ea"/>
              </a:rPr>
              <a:t>；</a:t>
            </a:r>
            <a:endParaRPr dirty="0">
              <a:latin typeface="黑体" panose="02010609060101010101" pitchFamily="49" charset="-122"/>
              <a:ea typeface="黑体" panose="02010609060101010101" pitchFamily="49" charset="-122"/>
              <a:sym typeface="+mn-ea"/>
            </a:endParaRPr>
          </a:p>
          <a:p>
            <a:pPr marL="457200" indent="-457200">
              <a:lnSpc>
                <a:spcPct val="150000"/>
              </a:lnSpc>
              <a:buClr>
                <a:schemeClr val="accent1"/>
              </a:buClr>
              <a:buFont typeface="Wingdings" panose="05000000000000000000" pitchFamily="2" charset="2"/>
              <a:buChar char="l"/>
            </a:pPr>
            <a:endParaRPr dirty="0">
              <a:latin typeface="黑体" panose="02010609060101010101" pitchFamily="49" charset="-122"/>
              <a:ea typeface="黑体" panose="02010609060101010101" pitchFamily="49" charset="-122"/>
              <a:sym typeface="+mn-ea"/>
            </a:endParaRPr>
          </a:p>
        </p:txBody>
      </p:sp>
      <p:sp>
        <p:nvSpPr>
          <p:cNvPr id="23" name="文本框 22"/>
          <p:cNvSpPr txBox="1"/>
          <p:nvPr/>
        </p:nvSpPr>
        <p:spPr>
          <a:xfrm>
            <a:off x="968376" y="4312285"/>
            <a:ext cx="6472555" cy="871392"/>
          </a:xfrm>
          <a:prstGeom prst="rect">
            <a:avLst/>
          </a:prstGeom>
          <a:noFill/>
        </p:spPr>
        <p:txBody>
          <a:bodyPr wrap="square" rtlCol="0" anchor="t">
            <a:spAutoFit/>
          </a:bodyPr>
          <a:lstStyle/>
          <a:p>
            <a:pPr marL="457200" indent="-457200">
              <a:lnSpc>
                <a:spcPct val="150000"/>
              </a:lnSpc>
              <a:buClr>
                <a:schemeClr val="accent1"/>
              </a:buClr>
              <a:buFont typeface="Wingdings" panose="05000000000000000000" pitchFamily="2" charset="2"/>
              <a:buChar char="l"/>
            </a:pPr>
            <a:r>
              <a:rPr dirty="0" err="1">
                <a:latin typeface="黑体" panose="02010609060101010101" pitchFamily="49" charset="-122"/>
                <a:ea typeface="黑体" panose="02010609060101010101" pitchFamily="49" charset="-122"/>
                <a:cs typeface="黑体" panose="02010609060101010101" pitchFamily="49" charset="-122"/>
                <a:sym typeface="+mn-ea"/>
              </a:rPr>
              <a:t>后台对应的SQL如下，字段类型是字符型，这种就是字符型注</a:t>
            </a:r>
            <a:r>
              <a:rPr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2" name="文本框 1"/>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pic>
        <p:nvPicPr>
          <p:cNvPr id="2050" name="Picture 2" descr="https://img-blog.csdnimg.cn/e87fe812bd6b47aa922e81e32e359c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80" y="2931160"/>
            <a:ext cx="3771900" cy="13811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529080" y="5302250"/>
            <a:ext cx="7165340" cy="506730"/>
          </a:xfrm>
          <a:prstGeom prst="rect">
            <a:avLst/>
          </a:prstGeom>
          <a:ln w="38100">
            <a:solidFill>
              <a:srgbClr val="7030A0"/>
            </a:solidFill>
          </a:ln>
        </p:spPr>
        <p:txBody>
          <a:bodyPr wrap="square">
            <a:spAutoFit/>
          </a:bodyPr>
          <a:lstStyle/>
          <a:p>
            <a:pPr algn="ctr">
              <a:lnSpc>
                <a:spcPct val="150000"/>
              </a:lnSpc>
              <a:spcAft>
                <a:spcPts val="600"/>
              </a:spcAft>
            </a:pPr>
            <a:r>
              <a:rPr lang="en-US" altLang="zh-CN" dirty="0">
                <a:latin typeface="Times New Roman" panose="02020603050405020304" pitchFamily="18" charset="0"/>
                <a:ea typeface="黑体" panose="02010609060101010101" pitchFamily="49" charset="-122"/>
                <a:cs typeface="Times New Roman" panose="02020603050405020304" pitchFamily="18" charset="0"/>
              </a:rPr>
              <a:t>select * from user where username =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zhangsan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and password = '123abc'</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6" name="组合 25"/>
          <p:cNvGrpSpPr/>
          <p:nvPr/>
        </p:nvGrpSpPr>
        <p:grpSpPr>
          <a:xfrm>
            <a:off x="6447453" y="40158"/>
            <a:ext cx="3432175" cy="637672"/>
            <a:chOff x="6447453" y="40158"/>
            <a:chExt cx="3432175" cy="637672"/>
          </a:xfrm>
        </p:grpSpPr>
        <p:sp>
          <p:nvSpPr>
            <p:cNvPr id="27" name="文本框 26"/>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658301" y="1383780"/>
            <a:ext cx="7822123" cy="1701748"/>
          </a:xfrm>
          <a:prstGeom prst="rect">
            <a:avLst/>
          </a:prstGeom>
        </p:spPr>
        <p:txBody>
          <a:bodyPr wrap="square">
            <a:spAutoFit/>
          </a:bodyPr>
          <a:lstStyle/>
          <a:p>
            <a:pPr indent="457200" algn="just">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DVWA</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Damn Vulnerable Web Application</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）是一个用来进行安全脆弱性鉴定的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PHP/MYSQL web</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应用平台，旨在为网络安全专业人员测试自己的专业技能和工具提供合法的环境，帮助</a:t>
            </a:r>
            <a:r>
              <a:rPr lang="en-US" altLang="zh-CN" dirty="0">
                <a:latin typeface="Times New Roman" panose="02020603050405020304" pitchFamily="18" charset="0"/>
                <a:ea typeface="黑体" panose="02010609060101010101" pitchFamily="49" charset="-122"/>
                <a:cs typeface="Times New Roman" panose="02020603050405020304" pitchFamily="18" charset="0"/>
              </a:rPr>
              <a:t>web</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开发者更好的理解</a:t>
            </a:r>
            <a:r>
              <a:rPr lang="en-US" altLang="zh-CN" dirty="0">
                <a:latin typeface="Times New Roman" panose="02020603050405020304" pitchFamily="18" charset="0"/>
                <a:ea typeface="黑体" panose="02010609060101010101" pitchFamily="49" charset="-122"/>
                <a:cs typeface="Times New Roman" panose="02020603050405020304" pitchFamily="18" charset="0"/>
              </a:rPr>
              <a:t>web</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应用安全防范的过程。</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074" name="Picture 2" descr="德夫瓦– Edgenexus load balancers and Application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486" y="3164732"/>
            <a:ext cx="4611226" cy="253617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8" name="组合 17"/>
          <p:cNvGrpSpPr/>
          <p:nvPr/>
        </p:nvGrpSpPr>
        <p:grpSpPr>
          <a:xfrm>
            <a:off x="6447453" y="40158"/>
            <a:ext cx="3432175" cy="637672"/>
            <a:chOff x="6447453" y="40158"/>
            <a:chExt cx="3432175" cy="637672"/>
          </a:xfrm>
        </p:grpSpPr>
        <p:sp>
          <p:nvSpPr>
            <p:cNvPr id="19" name="文本框 18"/>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658301" y="1383780"/>
            <a:ext cx="7822123" cy="1286250"/>
          </a:xfrm>
          <a:prstGeom prst="rect">
            <a:avLst/>
          </a:prstGeom>
        </p:spPr>
        <p:txBody>
          <a:bodyPr wrap="square">
            <a:spAutoFit/>
          </a:bodyPr>
          <a:lstStyle/>
          <a:p>
            <a:pPr indent="457200" algn="just">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DVMA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还可以手动调整靶机源码的安全级别，分别为</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Low,Medium</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High,Impossible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，级别越高，安全防护越严格，渗透难度越大。大家可以进入</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dvwa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官网，点击</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github</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链接进行下载安装</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121286" y="6265634"/>
            <a:ext cx="7641149" cy="336567"/>
          </a:xfrm>
          <a:prstGeom prst="rect">
            <a:avLst/>
          </a:prstGeom>
        </p:spPr>
        <p:txBody>
          <a:bodyPr wrap="square">
            <a:spAutoFit/>
          </a:bodyPr>
          <a:lstStyle/>
          <a:p>
            <a:pPr indent="266700" algn="just">
              <a:lnSpc>
                <a:spcPct val="150000"/>
              </a:lnSpc>
              <a:spcAft>
                <a:spcPts val="0"/>
              </a:spcAft>
            </a:pPr>
            <a:r>
              <a:rPr lang="en-US" altLang="zh-CN" sz="1200" u="sng" dirty="0">
                <a:solidFill>
                  <a:srgbClr val="666666"/>
                </a:solidFill>
                <a:latin typeface="微软雅黑" panose="020B0503020204020204" pitchFamily="34" charset="-122"/>
                <a:ea typeface="宋体" panose="02010600030101010101" pitchFamily="2" charset="-122"/>
                <a:cs typeface="微软雅黑" panose="020B0503020204020204" pitchFamily="34" charset="-122"/>
                <a:hlinkClick r:id="rId2"/>
              </a:rPr>
              <a:t>https://github.com/ethicalhack3r/DVWA/archive/master.zip</a:t>
            </a:r>
            <a:endParaRPr lang="zh-CN" altLang="zh-CN" sz="1200" dirty="0">
              <a:latin typeface="Times New Roman" panose="02020603050405020304" pitchFamily="18" charset="0"/>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pic>
        <p:nvPicPr>
          <p:cNvPr id="2" name="图片 1"/>
          <p:cNvPicPr>
            <a:picLocks noChangeAspect="1"/>
          </p:cNvPicPr>
          <p:nvPr/>
        </p:nvPicPr>
        <p:blipFill>
          <a:blip r:embed="rId3"/>
          <a:stretch>
            <a:fillRect/>
          </a:stretch>
        </p:blipFill>
        <p:spPr>
          <a:xfrm>
            <a:off x="763690" y="2698414"/>
            <a:ext cx="6743419" cy="3416665"/>
          </a:xfrm>
          <a:prstGeom prst="rect">
            <a:avLst/>
          </a:prstGeom>
        </p:spPr>
      </p:pic>
      <p:grpSp>
        <p:nvGrpSpPr>
          <p:cNvPr id="18" name="组合 17"/>
          <p:cNvGrpSpPr/>
          <p:nvPr/>
        </p:nvGrpSpPr>
        <p:grpSpPr>
          <a:xfrm>
            <a:off x="6447453" y="40158"/>
            <a:ext cx="3432175" cy="637672"/>
            <a:chOff x="6447453" y="40158"/>
            <a:chExt cx="3432175" cy="637672"/>
          </a:xfrm>
        </p:grpSpPr>
        <p:sp>
          <p:nvSpPr>
            <p:cNvPr id="19" name="文本框 18"/>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sp>
        <p:nvSpPr>
          <p:cNvPr id="2" name="文本框 1"/>
          <p:cNvSpPr txBox="1"/>
          <p:nvPr/>
        </p:nvSpPr>
        <p:spPr>
          <a:xfrm>
            <a:off x="1124585" y="2171065"/>
            <a:ext cx="5631180" cy="2584450"/>
          </a:xfrm>
          <a:prstGeom prst="rect">
            <a:avLst/>
          </a:prstGeom>
          <a:noFill/>
        </p:spPr>
        <p:txBody>
          <a:bodyPr wrap="square" rtlCol="0" anchor="t">
            <a:spAutoFit/>
          </a:bodyPr>
          <a:lstStyle/>
          <a:p>
            <a:pPr algn="l">
              <a:lnSpc>
                <a:spcPct val="150000"/>
              </a:lnSpc>
              <a:buClr>
                <a:schemeClr val="accent1"/>
              </a:buClr>
              <a:buSzTx/>
              <a:buFontTx/>
              <a:buNone/>
            </a:pPr>
            <a:r>
              <a:rPr lang="zh-CN" altLang="zh-CN" dirty="0">
                <a:latin typeface="Times New Roman" panose="02020603050405020304" pitchFamily="18" charset="0"/>
                <a:ea typeface="黑体" panose="02010609060101010101" pitchFamily="49" charset="-122"/>
                <a:cs typeface="Times New Roman" panose="02020603050405020304" pitchFamily="18" charset="0"/>
                <a:sym typeface="+mn-ea"/>
              </a:rPr>
              <a:t>1.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判断注入点和注入类型</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50000"/>
              </a:lnSpc>
              <a:buClr>
                <a:schemeClr val="accent1"/>
              </a:buClr>
              <a:buSzTx/>
              <a:buFontTx/>
              <a:buNone/>
            </a:pPr>
            <a:r>
              <a:rPr lang="zh-CN" altLang="zh-CN" dirty="0">
                <a:latin typeface="Times New Roman" panose="02020603050405020304" pitchFamily="18" charset="0"/>
                <a:ea typeface="黑体" panose="02010609060101010101" pitchFamily="49" charset="-122"/>
                <a:cs typeface="Times New Roman" panose="02020603050405020304" pitchFamily="18" charset="0"/>
              </a:rPr>
              <a:t>2. 判断查询字段</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数</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50000"/>
              </a:lnSpc>
              <a:buClr>
                <a:schemeClr val="accent1"/>
              </a:buClr>
              <a:buSzTx/>
              <a:buFontTx/>
            </a:pPr>
            <a:r>
              <a:rPr lang="zh-CN" altLang="zh-CN" dirty="0">
                <a:latin typeface="Times New Roman" panose="02020603050405020304" pitchFamily="18" charset="0"/>
                <a:ea typeface="黑体" panose="02010609060101010101" pitchFamily="49" charset="-122"/>
                <a:cs typeface="Times New Roman" panose="02020603050405020304" pitchFamily="18" charset="0"/>
                <a:sym typeface="+mn-ea"/>
              </a:rPr>
              <a:t>3. </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查询数据库</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名</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50000"/>
              </a:lnSpc>
              <a:buClr>
                <a:schemeClr val="accent1"/>
              </a:buClr>
              <a:buSzTx/>
              <a:buFontTx/>
            </a:pPr>
            <a:r>
              <a:rPr lang="zh-CN" altLang="zh-CN" dirty="0">
                <a:latin typeface="Times New Roman" panose="02020603050405020304" pitchFamily="18" charset="0"/>
                <a:ea typeface="黑体" panose="02010609060101010101" pitchFamily="49" charset="-122"/>
                <a:cs typeface="Times New Roman" panose="02020603050405020304" pitchFamily="18" charset="0"/>
              </a:rPr>
              <a:t>4. 查询表</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名</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50000"/>
              </a:lnSpc>
              <a:buClr>
                <a:schemeClr val="accent1"/>
              </a:buClr>
              <a:buSzTx/>
              <a:buFontTx/>
            </a:pPr>
            <a:r>
              <a:rPr lang="zh-CN" altLang="zh-CN" dirty="0">
                <a:latin typeface="Times New Roman" panose="02020603050405020304" pitchFamily="18" charset="0"/>
                <a:ea typeface="黑体" panose="02010609060101010101" pitchFamily="49" charset="-122"/>
                <a:cs typeface="Times New Roman" panose="02020603050405020304" pitchFamily="18" charset="0"/>
              </a:rPr>
              <a:t>5. 查询</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字段名</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50000"/>
              </a:lnSpc>
              <a:buClr>
                <a:schemeClr val="accent1"/>
              </a:buClr>
              <a:buSzTx/>
              <a:buFontTx/>
            </a:pPr>
            <a:r>
              <a:rPr lang="zh-CN" altLang="zh-CN" dirty="0">
                <a:latin typeface="Times New Roman" panose="02020603050405020304" pitchFamily="18" charset="0"/>
                <a:ea typeface="黑体" panose="02010609060101010101" pitchFamily="49" charset="-122"/>
                <a:cs typeface="Times New Roman" panose="02020603050405020304" pitchFamily="18" charset="0"/>
              </a:rPr>
              <a:t>6. </a:t>
            </a:r>
            <a:r>
              <a:rPr lang="zh-CN" altLang="zh-CN" dirty="0">
                <a:latin typeface="Times New Roman" panose="02020603050405020304" pitchFamily="18" charset="0"/>
                <a:ea typeface="黑体" panose="02010609060101010101" pitchFamily="49" charset="-122"/>
                <a:cs typeface="Times New Roman" panose="02020603050405020304" pitchFamily="18" charset="0"/>
              </a:rPr>
              <a:t>获取记录</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内容</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266065" y="1475105"/>
            <a:ext cx="3258185" cy="46037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一般</a:t>
            </a: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注入攻击过程</a:t>
            </a:r>
            <a:endParaRPr lang="zh-CN" altLang="en-US" sz="2400" dirty="0">
              <a:latin typeface="黑体" panose="02010609060101010101" pitchFamily="49" charset="-122"/>
              <a:ea typeface="黑体" panose="02010609060101010101" pitchFamily="49" charset="-122"/>
            </a:endParaRPr>
          </a:p>
        </p:txBody>
      </p:sp>
      <p:grpSp>
        <p:nvGrpSpPr>
          <p:cNvPr id="13" name="组合 12"/>
          <p:cNvGrpSpPr/>
          <p:nvPr/>
        </p:nvGrpSpPr>
        <p:grpSpPr>
          <a:xfrm>
            <a:off x="6447453" y="40158"/>
            <a:ext cx="3432175" cy="637672"/>
            <a:chOff x="6447453" y="40158"/>
            <a:chExt cx="3432175" cy="637672"/>
          </a:xfrm>
        </p:grpSpPr>
        <p:sp>
          <p:nvSpPr>
            <p:cNvPr id="18" name="文本框 17"/>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3" name="矩形 2"/>
          <p:cNvSpPr/>
          <p:nvPr/>
        </p:nvSpPr>
        <p:spPr>
          <a:xfrm>
            <a:off x="254879" y="1444485"/>
            <a:ext cx="8146172" cy="2168525"/>
          </a:xfrm>
          <a:prstGeom prst="rect">
            <a:avLst/>
          </a:prstGeom>
        </p:spPr>
        <p:txBody>
          <a:bodyPr wrap="square">
            <a:spAutoFit/>
          </a:bodyPr>
          <a:lstStyle/>
          <a:p>
            <a:pPr>
              <a:lnSpc>
                <a:spcPct val="150000"/>
              </a:lnSpc>
              <a:buClr>
                <a:schemeClr val="accent1"/>
              </a:buCl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dirty="0">
                <a:latin typeface="Times New Roman" panose="02020603050405020304" pitchFamily="18" charset="0"/>
                <a:ea typeface="黑体" panose="02010609060101010101" pitchFamily="49" charset="-122"/>
                <a:cs typeface="Times New Roman" panose="02020603050405020304" pitchFamily="18" charset="0"/>
              </a:rPr>
              <a:t>首先通过以下四个步骤可以判断是否存在注入漏洞，以及注入类型（字符型还是数字型）</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zh-CN" dirty="0">
                <a:latin typeface="Times New Roman" panose="02020603050405020304" pitchFamily="18" charset="0"/>
                <a:ea typeface="黑体" panose="02010609060101010101" pitchFamily="49" charset="-122"/>
                <a:cs typeface="Times New Roman" panose="02020603050405020304" pitchFamily="18" charset="0"/>
              </a:rPr>
              <a:t>首先在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DVWA</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平台左边选择</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SQL Injection(</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即</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SQL </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注入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，右边的文本框输入一个</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ID</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号，比如数字</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，按提交按钮后，发现可以返回用户信息。同时发现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URL</a:t>
            </a:r>
            <a:r>
              <a:rPr lang="zh-CN" altLang="zh-CN" dirty="0">
                <a:latin typeface="Times New Roman" panose="02020603050405020304" pitchFamily="18" charset="0"/>
                <a:ea typeface="黑体" panose="02010609060101010101" pitchFamily="49" charset="-122"/>
                <a:cs typeface="Times New Roman" panose="02020603050405020304" pitchFamily="18" charset="0"/>
              </a:rPr>
              <a:t>中出现了提交的参数信息，说明该页面提交方式为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GET</a:t>
            </a:r>
            <a:r>
              <a:rPr lang="zh-CN" altLang="zh-CN" dirty="0">
                <a:latin typeface="Times New Roman" panose="02020603050405020304" pitchFamily="18" charset="0"/>
                <a:ea typeface="黑体" panose="02010609060101010101" pitchFamily="49" charset="-122"/>
                <a:cs typeface="Times New Roman" panose="02020603050405020304" pitchFamily="18" charset="0"/>
              </a:rPr>
              <a:t>请求。</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1" name="组合 10"/>
          <p:cNvGrpSpPr/>
          <p:nvPr/>
        </p:nvGrpSpPr>
        <p:grpSpPr>
          <a:xfrm>
            <a:off x="6447453" y="40158"/>
            <a:ext cx="3432175" cy="637672"/>
            <a:chOff x="6447453" y="40158"/>
            <a:chExt cx="3432175" cy="637672"/>
          </a:xfrm>
        </p:grpSpPr>
        <p:sp>
          <p:nvSpPr>
            <p:cNvPr id="12" name="文本框 11"/>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4" name="图片 3"/>
          <p:cNvPicPr>
            <a:picLocks noChangeAspect="1"/>
          </p:cNvPicPr>
          <p:nvPr/>
        </p:nvPicPr>
        <p:blipFill>
          <a:blip r:embed="rId3"/>
          <a:stretch>
            <a:fillRect/>
          </a:stretch>
        </p:blipFill>
        <p:spPr>
          <a:xfrm>
            <a:off x="1203100" y="3766695"/>
            <a:ext cx="5744377" cy="2543530"/>
          </a:xfrm>
          <a:prstGeom prst="rect">
            <a:avLst/>
          </a:prstGeom>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3" name="矩形 2"/>
          <p:cNvSpPr/>
          <p:nvPr/>
        </p:nvSpPr>
        <p:spPr>
          <a:xfrm>
            <a:off x="651510" y="1153795"/>
            <a:ext cx="8232775" cy="1286250"/>
          </a:xfrm>
          <a:prstGeom prst="rect">
            <a:avLst/>
          </a:prstGeom>
        </p:spPr>
        <p:txBody>
          <a:bodyPr wrap="square">
            <a:spAutoFit/>
          </a:bodyPr>
          <a:lstStyle/>
          <a:p>
            <a:pPr>
              <a:lnSpc>
                <a:spcPct val="150000"/>
              </a:lnSpc>
              <a:buClr>
                <a:schemeClr val="accent1"/>
              </a:buClr>
            </a:pP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在文本框中输入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，发现页面报错，说明单引号被执行，存在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SQL</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注入漏洞，并从报错信息中可以得知该站点所使用的数据库是</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为</a:t>
            </a:r>
            <a:r>
              <a:rPr lang="en-US" altLang="zh-CN" dirty="0">
                <a:latin typeface="黑体" panose="02010609060101010101" pitchFamily="49" charset="-122"/>
                <a:ea typeface="黑体" panose="02010609060101010101" pitchFamily="49" charset="-122"/>
                <a:cs typeface="黑体" panose="02010609060101010101" pitchFamily="49" charset="-122"/>
                <a:sym typeface="+mn-ea"/>
              </a:rPr>
              <a:t>MySQL/MariaDB</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3" name="组合 12"/>
          <p:cNvGrpSpPr/>
          <p:nvPr/>
        </p:nvGrpSpPr>
        <p:grpSpPr>
          <a:xfrm>
            <a:off x="6447453" y="40158"/>
            <a:ext cx="3432175" cy="637672"/>
            <a:chOff x="6447453" y="40158"/>
            <a:chExt cx="3432175" cy="637672"/>
          </a:xfrm>
        </p:grpSpPr>
        <p:sp>
          <p:nvSpPr>
            <p:cNvPr id="14" name="文本框 13"/>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1250175" y="2865557"/>
            <a:ext cx="6325293" cy="2377657"/>
          </a:xfrm>
          <a:prstGeom prst="rect">
            <a:avLst/>
          </a:prstGeom>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3" name="矩形 2"/>
          <p:cNvSpPr/>
          <p:nvPr/>
        </p:nvSpPr>
        <p:spPr>
          <a:xfrm>
            <a:off x="254879" y="1444485"/>
            <a:ext cx="8146172" cy="133794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l"/>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在文本框中分别输入语句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1:1 and 1=1</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和语句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2:1 and 1=2</a:t>
            </a:r>
            <a:r>
              <a:rPr lang="zh-CN" altLang="zh-CN" dirty="0">
                <a:latin typeface="Times New Roman" panose="02020603050405020304" pitchFamily="18" charset="0"/>
                <a:ea typeface="黑体" panose="02010609060101010101" pitchFamily="49" charset="-122"/>
                <a:cs typeface="Times New Roman" panose="02020603050405020304" pitchFamily="18" charset="0"/>
              </a:rPr>
              <a:t>，都能返回数据，而且返回结果一样，说明</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sql</a:t>
            </a:r>
            <a:r>
              <a:rPr lang="zh-CN" altLang="zh-CN" dirty="0">
                <a:latin typeface="Times New Roman" panose="02020603050405020304" pitchFamily="18" charset="0"/>
                <a:ea typeface="黑体" panose="02010609060101010101" pitchFamily="49" charset="-122"/>
                <a:cs typeface="Times New Roman" panose="02020603050405020304" pitchFamily="18" charset="0"/>
              </a:rPr>
              <a:t>语句没有被执行，如果执行了，那么语句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 </a:t>
            </a:r>
            <a:r>
              <a:rPr lang="zh-CN" altLang="zh-CN" dirty="0">
                <a:latin typeface="Times New Roman" panose="02020603050405020304" pitchFamily="18" charset="0"/>
                <a:ea typeface="黑体" panose="02010609060101010101" pitchFamily="49" charset="-122"/>
                <a:cs typeface="Times New Roman" panose="02020603050405020304" pitchFamily="18" charset="0"/>
              </a:rPr>
              <a:t>返回的结果必定是一个错误提示页面。说明可能的注入漏洞不是数字型。</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2" name="组合 11"/>
          <p:cNvGrpSpPr/>
          <p:nvPr/>
        </p:nvGrpSpPr>
        <p:grpSpPr>
          <a:xfrm>
            <a:off x="6447453" y="40158"/>
            <a:ext cx="3432175" cy="637672"/>
            <a:chOff x="6447453" y="40158"/>
            <a:chExt cx="3432175" cy="637672"/>
          </a:xfrm>
        </p:grpSpPr>
        <p:sp>
          <p:nvSpPr>
            <p:cNvPr id="15" name="文本框 14"/>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254879" y="3060512"/>
            <a:ext cx="5306165" cy="2353003"/>
          </a:xfrm>
          <a:prstGeom prst="rect">
            <a:avLst/>
          </a:prstGeom>
        </p:spPr>
      </p:pic>
      <p:pic>
        <p:nvPicPr>
          <p:cNvPr id="4" name="图片 3"/>
          <p:cNvPicPr>
            <a:picLocks noChangeAspect="1"/>
          </p:cNvPicPr>
          <p:nvPr/>
        </p:nvPicPr>
        <p:blipFill>
          <a:blip r:embed="rId4"/>
          <a:stretch>
            <a:fillRect/>
          </a:stretch>
        </p:blipFill>
        <p:spPr>
          <a:xfrm>
            <a:off x="4327965" y="3193880"/>
            <a:ext cx="4715533" cy="2219635"/>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3" name="矩形 2"/>
          <p:cNvSpPr/>
          <p:nvPr/>
        </p:nvSpPr>
        <p:spPr>
          <a:xfrm>
            <a:off x="610931" y="1695889"/>
            <a:ext cx="7502271" cy="870751"/>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l"/>
            </a:pPr>
            <a:r>
              <a:rPr lang="zh-CN" altLang="zh-CN" dirty="0">
                <a:latin typeface="Times New Roman" panose="02020603050405020304" pitchFamily="18" charset="0"/>
                <a:ea typeface="黑体" panose="02010609060101010101" pitchFamily="49" charset="-122"/>
                <a:cs typeface="Times New Roman" panose="02020603050405020304" pitchFamily="18" charset="0"/>
              </a:rPr>
              <a:t>我们再在文本框中输入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 and 1=1#</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，可以返回数据，输入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1' and 1=2#</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，按下提交，没有数据返回，说明注入成功，确认漏洞为字符型。</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3" name="组合 12"/>
          <p:cNvGrpSpPr/>
          <p:nvPr/>
        </p:nvGrpSpPr>
        <p:grpSpPr>
          <a:xfrm>
            <a:off x="6447453" y="40158"/>
            <a:ext cx="3432175" cy="637672"/>
            <a:chOff x="6447453" y="40158"/>
            <a:chExt cx="3432175" cy="637672"/>
          </a:xfrm>
        </p:grpSpPr>
        <p:sp>
          <p:nvSpPr>
            <p:cNvPr id="14" name="文本框 13"/>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466384" y="2980582"/>
            <a:ext cx="4896533" cy="2181529"/>
          </a:xfrm>
          <a:prstGeom prst="rect">
            <a:avLst/>
          </a:prstGeom>
        </p:spPr>
      </p:pic>
      <p:pic>
        <p:nvPicPr>
          <p:cNvPr id="4" name="图片 3"/>
          <p:cNvPicPr>
            <a:picLocks noChangeAspect="1"/>
          </p:cNvPicPr>
          <p:nvPr/>
        </p:nvPicPr>
        <p:blipFill>
          <a:blip r:embed="rId4"/>
          <a:stretch>
            <a:fillRect/>
          </a:stretch>
        </p:blipFill>
        <p:spPr>
          <a:xfrm>
            <a:off x="3523615" y="3099660"/>
            <a:ext cx="4667901" cy="1943371"/>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333375" y="1530860"/>
            <a:ext cx="7962899" cy="1770998"/>
          </a:xfrm>
          <a:prstGeom prst="rect">
            <a:avLst/>
          </a:prstGeom>
        </p:spPr>
        <p:txBody>
          <a:bodyPr wrap="square">
            <a:spAutoFit/>
          </a:bodyPr>
          <a:lstStyle/>
          <a:p>
            <a:pPr indent="457200">
              <a:lnSpc>
                <a:spcPct val="150000"/>
              </a:lnSpc>
            </a:pPr>
            <a:r>
              <a:rPr lang="zh-CN" altLang="zh-CN" dirty="0">
                <a:latin typeface="Times New Roman" panose="02020603050405020304" pitchFamily="18" charset="0"/>
                <a:ea typeface="黑体" panose="02010609060101010101" pitchFamily="49" charset="-122"/>
                <a:cs typeface="Times New Roman" panose="02020603050405020304" pitchFamily="18" charset="0"/>
              </a:rPr>
              <a:t>接下来我们通过注入来获取数据库表的字段数：</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endParaRPr lang="zh-CN" altLang="zh-CN" sz="1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zh-CN" dirty="0">
                <a:latin typeface="Times New Roman" panose="02020603050405020304" pitchFamily="18" charset="0"/>
                <a:ea typeface="黑体" panose="02010609060101010101" pitchFamily="49" charset="-122"/>
                <a:cs typeface="Times New Roman" panose="02020603050405020304" pitchFamily="18" charset="0"/>
              </a:rPr>
              <a:t>我们在文本框分别输入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 order by 1#</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 order by 2#</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，按下提交，有数据返回，输入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 order by 3#</a:t>
            </a:r>
            <a:r>
              <a:rPr lang="zh-CN" altLang="zh-CN" dirty="0">
                <a:latin typeface="Times New Roman" panose="02020603050405020304" pitchFamily="18" charset="0"/>
                <a:ea typeface="黑体" panose="02010609060101010101" pitchFamily="49" charset="-122"/>
                <a:cs typeface="Times New Roman" panose="02020603050405020304" pitchFamily="18" charset="0"/>
              </a:rPr>
              <a:t>，页面报错，说明本数据库字段为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（本页面只查询了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latin typeface="Times New Roman" panose="02020603050405020304" pitchFamily="18" charset="0"/>
                <a:ea typeface="黑体" panose="02010609060101010101" pitchFamily="49" charset="-122"/>
                <a:cs typeface="Times New Roman" panose="02020603050405020304" pitchFamily="18" charset="0"/>
              </a:rPr>
              <a:t>个字段）。</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3" name="组合 12"/>
          <p:cNvGrpSpPr/>
          <p:nvPr/>
        </p:nvGrpSpPr>
        <p:grpSpPr>
          <a:xfrm>
            <a:off x="6447453" y="40158"/>
            <a:ext cx="3432175" cy="637672"/>
            <a:chOff x="6447453" y="40158"/>
            <a:chExt cx="3432175" cy="637672"/>
          </a:xfrm>
        </p:grpSpPr>
        <p:sp>
          <p:nvSpPr>
            <p:cNvPr id="15" name="文本框 14"/>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121286" y="3255660"/>
            <a:ext cx="4572638" cy="2267266"/>
          </a:xfrm>
          <a:prstGeom prst="rect">
            <a:avLst/>
          </a:prstGeom>
        </p:spPr>
      </p:pic>
      <p:pic>
        <p:nvPicPr>
          <p:cNvPr id="3" name="图片 2"/>
          <p:cNvPicPr>
            <a:picLocks noChangeAspect="1"/>
          </p:cNvPicPr>
          <p:nvPr/>
        </p:nvPicPr>
        <p:blipFill>
          <a:blip r:embed="rId4"/>
          <a:stretch>
            <a:fillRect/>
          </a:stretch>
        </p:blipFill>
        <p:spPr>
          <a:xfrm>
            <a:off x="2624457" y="3297812"/>
            <a:ext cx="4563112" cy="2229161"/>
          </a:xfrm>
          <a:prstGeom prst="rect">
            <a:avLst/>
          </a:prstGeom>
        </p:spPr>
      </p:pic>
      <p:pic>
        <p:nvPicPr>
          <p:cNvPr id="6" name="图片 5"/>
          <p:cNvPicPr>
            <a:picLocks noChangeAspect="1"/>
          </p:cNvPicPr>
          <p:nvPr/>
        </p:nvPicPr>
        <p:blipFill>
          <a:blip r:embed="rId5"/>
          <a:stretch>
            <a:fillRect/>
          </a:stretch>
        </p:blipFill>
        <p:spPr>
          <a:xfrm>
            <a:off x="333375" y="4915351"/>
            <a:ext cx="8068801" cy="1762371"/>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333375" y="1530860"/>
            <a:ext cx="7962899" cy="1309333"/>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接下来确定显示的字段顺序</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endParaRPr lang="zh-CN" altLang="zh-CN" sz="1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在文本框输入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1'and 1=2 union select 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，确认页面中</a:t>
            </a:r>
            <a:r>
              <a:rPr lang="en-US" altLang="zh-CN" dirty="0">
                <a:latin typeface="Times New Roman" panose="02020603050405020304" pitchFamily="18" charset="0"/>
                <a:ea typeface="黑体" panose="02010609060101010101" pitchFamily="49" charset="-122"/>
                <a:cs typeface="Times New Roman" panose="02020603050405020304" pitchFamily="18" charset="0"/>
              </a:rPr>
              <a:t>First name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处显示的是记录集中第一个字段，</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Surname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处显示的是记录集中第二个字段</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1" name="组合 10"/>
          <p:cNvGrpSpPr/>
          <p:nvPr/>
        </p:nvGrpSpPr>
        <p:grpSpPr>
          <a:xfrm>
            <a:off x="6447453" y="40158"/>
            <a:ext cx="3432175" cy="637672"/>
            <a:chOff x="6447453" y="40158"/>
            <a:chExt cx="3432175" cy="637672"/>
          </a:xfrm>
        </p:grpSpPr>
        <p:sp>
          <p:nvSpPr>
            <p:cNvPr id="12" name="文本框 11"/>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600970" y="3019600"/>
            <a:ext cx="7240010" cy="3305636"/>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300" y="1236220"/>
            <a:ext cx="309076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2" name="文本框 1"/>
          <p:cNvSpPr txBox="1"/>
          <p:nvPr/>
        </p:nvSpPr>
        <p:spPr>
          <a:xfrm>
            <a:off x="499745" y="1835785"/>
            <a:ext cx="8139430" cy="1753235"/>
          </a:xfrm>
          <a:prstGeom prst="rect">
            <a:avLst/>
          </a:prstGeom>
        </p:spPr>
        <p:txBody>
          <a:bodyPr wrap="square">
            <a:spAutoFit/>
          </a:bodyPr>
          <a:lstStyle>
            <a:defPPr>
              <a:defRPr lang="en-US"/>
            </a:defPPr>
            <a:lvl1pPr indent="457200">
              <a:lnSpc>
                <a:spcPct val="150000"/>
              </a:lnSpc>
              <a:defRPr>
                <a:latin typeface="黑体" panose="02010609060101010101" pitchFamily="49" charset="-122"/>
                <a:ea typeface="黑体" panose="02010609060101010101" pitchFamily="49" charset="-122"/>
                <a:cs typeface="Times New Roman" panose="02020603050405020304" pitchFamily="18" charset="0"/>
              </a:defRPr>
            </a:lvl1pPr>
          </a:lstStyle>
          <a:p>
            <a:pPr marL="285750" indent="-285750">
              <a:buClr>
                <a:srgbClr val="0070C0"/>
              </a:buClr>
              <a:buFont typeface="Wingdings" panose="05000000000000000000" charset="0"/>
              <a:buChar char=""/>
            </a:pPr>
            <a:r>
              <a:rPr lang="zh-CN" altLang="en-US" dirty="0">
                <a:solidFill>
                  <a:schemeClr val="tx1"/>
                </a:solidFill>
                <a:sym typeface="+mn-ea"/>
              </a:rPr>
              <a:t>SQL注入攻击一般是针对服务端的数据库</a:t>
            </a:r>
            <a:endParaRPr lang="zh-CN" altLang="en-US" dirty="0">
              <a:solidFill>
                <a:schemeClr val="tx1"/>
              </a:solidFill>
              <a:sym typeface="+mn-ea"/>
            </a:endParaRPr>
          </a:p>
          <a:p>
            <a:pPr marL="285750" indent="-285750">
              <a:buClr>
                <a:srgbClr val="0070C0"/>
              </a:buClr>
              <a:buFont typeface="Wingdings" panose="05000000000000000000" charset="0"/>
              <a:buChar char=""/>
            </a:pPr>
            <a:r>
              <a:rPr lang="zh-CN" altLang="en-US" dirty="0">
                <a:solidFill>
                  <a:srgbClr val="FF0000"/>
                </a:solidFill>
                <a:sym typeface="+mn-ea"/>
              </a:rPr>
              <a:t>利用</a:t>
            </a:r>
            <a:r>
              <a:rPr lang="en-US" dirty="0">
                <a:sym typeface="+mn-ea"/>
              </a:rPr>
              <a:t>W</a:t>
            </a:r>
            <a:r>
              <a:rPr dirty="0">
                <a:sym typeface="+mn-ea"/>
              </a:rPr>
              <a:t>eb应用程序对用户输入数据的合法性</a:t>
            </a:r>
            <a:r>
              <a:rPr dirty="0">
                <a:solidFill>
                  <a:srgbClr val="FF0000"/>
                </a:solidFill>
                <a:sym typeface="+mn-ea"/>
              </a:rPr>
              <a:t>没有判断</a:t>
            </a:r>
            <a:r>
              <a:rPr dirty="0">
                <a:sym typeface="+mn-ea"/>
              </a:rPr>
              <a:t>或</a:t>
            </a:r>
            <a:r>
              <a:rPr dirty="0">
                <a:solidFill>
                  <a:srgbClr val="FF0000"/>
                </a:solidFill>
                <a:sym typeface="+mn-ea"/>
              </a:rPr>
              <a:t>过滤不严</a:t>
            </a:r>
            <a:r>
              <a:rPr dirty="0">
                <a:sym typeface="+mn-ea"/>
              </a:rPr>
              <a:t>，</a:t>
            </a:r>
            <a:r>
              <a:rPr lang="zh-CN" dirty="0">
                <a:sym typeface="+mn-ea"/>
              </a:rPr>
              <a:t>使得用户输入影响</a:t>
            </a:r>
            <a:r>
              <a:rPr lang="en-US" altLang="zh-CN" dirty="0">
                <a:sym typeface="+mn-ea"/>
              </a:rPr>
              <a:t>SQL</a:t>
            </a:r>
            <a:r>
              <a:rPr lang="zh-CN" altLang="en-US" dirty="0">
                <a:sym typeface="+mn-ea"/>
              </a:rPr>
              <a:t>查询语句的语法，从而</a:t>
            </a:r>
            <a:r>
              <a:rPr dirty="0">
                <a:sym typeface="+mn-ea"/>
              </a:rPr>
              <a:t>实现非法操作</a:t>
            </a:r>
            <a:r>
              <a:rPr lang="zh-CN" dirty="0">
                <a:sym typeface="+mn-ea"/>
              </a:rPr>
              <a:t>，</a:t>
            </a:r>
            <a:r>
              <a:rPr lang="zh-CN" altLang="en-US" dirty="0">
                <a:sym typeface="+mn-ea"/>
              </a:rPr>
              <a:t>如绕过系统的身份验证、获取数据库中的数据及执行命令等。</a:t>
            </a:r>
            <a:endParaRPr dirty="0">
              <a:sym typeface="+mn-ea"/>
            </a:endParaRPr>
          </a:p>
        </p:txBody>
      </p:sp>
      <p:pic>
        <p:nvPicPr>
          <p:cNvPr id="102" name="图片 101"/>
          <p:cNvPicPr/>
          <p:nvPr/>
        </p:nvPicPr>
        <p:blipFill>
          <a:blip r:embed="rId2"/>
          <a:srcRect r="684" b="7171"/>
          <a:stretch>
            <a:fillRect/>
          </a:stretch>
        </p:blipFill>
        <p:spPr>
          <a:xfrm>
            <a:off x="683895" y="3773170"/>
            <a:ext cx="4475480" cy="2552065"/>
          </a:xfrm>
          <a:prstGeom prst="rect">
            <a:avLst/>
          </a:prstGeom>
          <a:noFill/>
          <a:ln w="9525">
            <a:noFill/>
          </a:ln>
        </p:spPr>
      </p:pic>
      <p:sp>
        <p:nvSpPr>
          <p:cNvPr id="18" name="爆炸形: 8 pt  17"/>
          <p:cNvSpPr/>
          <p:nvPr/>
        </p:nvSpPr>
        <p:spPr>
          <a:xfrm rot="1015773">
            <a:off x="5370941" y="4301145"/>
            <a:ext cx="3485466" cy="197373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那么为什么会发生</a:t>
            </a:r>
            <a:endParaRPr lang="en-US" altLang="zh-CN" sz="1600" dirty="0">
              <a:latin typeface="黑体" panose="02010609060101010101" pitchFamily="49" charset="-122"/>
              <a:ea typeface="黑体" panose="02010609060101010101" pitchFamily="49" charset="-122"/>
            </a:endParaRPr>
          </a:p>
          <a:p>
            <a:pPr algn="ctr"/>
            <a:r>
              <a:rPr lang="en-US" altLang="zh-CN" sz="1600" dirty="0">
                <a:latin typeface="黑体" panose="02010609060101010101" pitchFamily="49" charset="-122"/>
                <a:ea typeface="黑体" panose="02010609060101010101" pitchFamily="49" charset="-122"/>
              </a:rPr>
              <a:t>SQL</a:t>
            </a:r>
            <a:r>
              <a:rPr lang="zh-CN" altLang="en-US" sz="1600" dirty="0">
                <a:latin typeface="黑体" panose="02010609060101010101" pitchFamily="49" charset="-122"/>
                <a:ea typeface="黑体" panose="02010609060101010101" pitchFamily="49" charset="-122"/>
              </a:rPr>
              <a:t>注入呢？</a:t>
            </a:r>
            <a:endParaRPr lang="zh-CN" altLang="en-US" sz="1600" dirty="0">
              <a:latin typeface="黑体" panose="02010609060101010101" pitchFamily="49" charset="-122"/>
              <a:ea typeface="黑体" panose="02010609060101010101" pitchFamily="49" charset="-122"/>
            </a:endParaRPr>
          </a:p>
        </p:txBody>
      </p:sp>
      <p:sp>
        <p:nvSpPr>
          <p:cNvPr id="5" name="文本框 4"/>
          <p:cNvSpPr txBox="1"/>
          <p:nvPr/>
        </p:nvSpPr>
        <p:spPr>
          <a:xfrm>
            <a:off x="279400" y="1182370"/>
            <a:ext cx="5988050" cy="645160"/>
          </a:xfrm>
          <a:prstGeom prst="rect">
            <a:avLst/>
          </a:prstGeom>
          <a:noFill/>
        </p:spPr>
        <p:txBody>
          <a:bodyPr wrap="square">
            <a:spAutoFit/>
          </a:bodyPr>
          <a:lstStyle/>
          <a:p>
            <a:pPr indent="0">
              <a:lnSpc>
                <a:spcPct val="150000"/>
              </a:lnSpc>
              <a:buClr>
                <a:schemeClr val="accent1"/>
              </a:buClr>
              <a:buFont typeface="Wingdings" panose="05000000000000000000" pitchFamily="2" charset="2"/>
              <a:buNone/>
            </a:pPr>
            <a:r>
              <a:rPr lang="en-US" altLang="zh-CN" sz="2400" dirty="0">
                <a:solidFill>
                  <a:schemeClr val="tx1"/>
                </a:solidFill>
                <a:latin typeface="Times New Roman Regular" panose="02020603050405020304" charset="0"/>
                <a:ea typeface="黑体" panose="02010609060101010101" pitchFamily="49" charset="-122"/>
                <a:cs typeface="Times New Roman Regular" panose="02020603050405020304" charset="0"/>
              </a:rPr>
              <a:t>SQL</a:t>
            </a:r>
            <a:r>
              <a:rPr lang="zh-CN" altLang="en-US" sz="2400" dirty="0">
                <a:solidFill>
                  <a:schemeClr val="tx1"/>
                </a:solidFill>
                <a:latin typeface="Times New Roman Regular" panose="02020603050405020304" charset="0"/>
                <a:ea typeface="黑体" panose="02010609060101010101" pitchFamily="49" charset="-122"/>
                <a:cs typeface="Times New Roman Regular" panose="02020603050405020304" charset="0"/>
              </a:rPr>
              <a:t>注入攻击</a:t>
            </a:r>
            <a:r>
              <a:rPr lang="en-US" altLang="zh-CN" sz="2400" dirty="0">
                <a:solidFill>
                  <a:schemeClr val="tx1"/>
                </a:solidFill>
                <a:latin typeface="Times New Roman Regular" panose="02020603050405020304" charset="0"/>
                <a:cs typeface="Times New Roman Regular" panose="02020603050405020304" charset="0"/>
                <a:sym typeface="+mn-ea"/>
              </a:rPr>
              <a:t>(SQL Injection Attack)</a:t>
            </a:r>
            <a:endParaRPr lang="en-US" altLang="zh-CN" sz="2400" dirty="0">
              <a:solidFill>
                <a:schemeClr val="tx1"/>
              </a:solidFill>
              <a:latin typeface="Times New Roman Regular" panose="02020603050405020304" charset="0"/>
              <a:ea typeface="黑体" panose="02010609060101010101" pitchFamily="49" charset="-122"/>
              <a:cs typeface="Times New Roman Regular" panose="02020603050405020304" charset="0"/>
              <a:sym typeface="+mn-ea"/>
            </a:endParaRPr>
          </a:p>
        </p:txBody>
      </p:sp>
      <p:grpSp>
        <p:nvGrpSpPr>
          <p:cNvPr id="19" name="组合 18"/>
          <p:cNvGrpSpPr/>
          <p:nvPr/>
        </p:nvGrpSpPr>
        <p:grpSpPr>
          <a:xfrm>
            <a:off x="6447453" y="40158"/>
            <a:ext cx="3432175" cy="637672"/>
            <a:chOff x="6447453" y="40158"/>
            <a:chExt cx="3432175" cy="637672"/>
          </a:xfrm>
        </p:grpSpPr>
        <p:sp>
          <p:nvSpPr>
            <p:cNvPr id="20" name="文本框 19"/>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333375" y="1530860"/>
            <a:ext cx="7962899" cy="1309333"/>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接下来我们来获取当前数据库</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endParaRPr lang="zh-CN" altLang="zh-CN" sz="1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在文本框输入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1'and 1=2 union select database(),2#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，按提交，原第一个字段处显示当前数据库名称为</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dvwa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，说明当前的数据库名为</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dvwa</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1" name="组合 10"/>
          <p:cNvGrpSpPr/>
          <p:nvPr/>
        </p:nvGrpSpPr>
        <p:grpSpPr>
          <a:xfrm>
            <a:off x="6447453" y="40158"/>
            <a:ext cx="3432175" cy="637672"/>
            <a:chOff x="6447453" y="40158"/>
            <a:chExt cx="3432175" cy="637672"/>
          </a:xfrm>
        </p:grpSpPr>
        <p:sp>
          <p:nvSpPr>
            <p:cNvPr id="12" name="文本框 11"/>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656713" y="3074106"/>
            <a:ext cx="7316221" cy="3134162"/>
          </a:xfrm>
          <a:prstGeom prst="rect">
            <a:avLst/>
          </a:prstGeom>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333375" y="1530860"/>
            <a:ext cx="7962899" cy="2140330"/>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接下来我们来获取当前数据库中的表名</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endParaRPr lang="zh-CN" altLang="zh-CN" sz="1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在文本框输入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1'and 1=2 union select 1,group_concat(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table_name</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from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information_schema.tables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where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table_schema</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=database()#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，按提交，原第二个字段处显示当前数据库中的所有表名。可以发现有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guestbook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表，我们猜</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表极有可能是记录用户名和密码的表</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2" name="组合 11"/>
          <p:cNvGrpSpPr/>
          <p:nvPr/>
        </p:nvGrpSpPr>
        <p:grpSpPr>
          <a:xfrm>
            <a:off x="6447453" y="40158"/>
            <a:ext cx="3432175" cy="637672"/>
            <a:chOff x="6447453" y="40158"/>
            <a:chExt cx="3432175" cy="637672"/>
          </a:xfrm>
        </p:grpSpPr>
        <p:sp>
          <p:nvSpPr>
            <p:cNvPr id="13" name="文本框 12"/>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420660" y="3671190"/>
            <a:ext cx="7964011" cy="3019846"/>
          </a:xfrm>
          <a:prstGeom prst="rect">
            <a:avLst/>
          </a:prstGeom>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333375" y="1530860"/>
            <a:ext cx="7962899" cy="2140330"/>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接下来我们再通过</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sql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注入来获取</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表中的字段名</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endParaRPr lang="zh-CN" altLang="zh-CN" sz="1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在文本框输入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1'and 1=2 union select 1,group_concat(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column_name</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from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information_schema.columns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where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table_name</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，按提交后，原第二个字段处显示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表中的所有字段名。其中发现有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password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字段，我们猜测这两个字段就是存储用户名和密码的字段</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1" name="组合 10"/>
          <p:cNvGrpSpPr/>
          <p:nvPr/>
        </p:nvGrpSpPr>
        <p:grpSpPr>
          <a:xfrm>
            <a:off x="6447453" y="40158"/>
            <a:ext cx="3432175" cy="637672"/>
            <a:chOff x="6447453" y="40158"/>
            <a:chExt cx="3432175" cy="637672"/>
          </a:xfrm>
        </p:grpSpPr>
        <p:sp>
          <p:nvSpPr>
            <p:cNvPr id="13" name="文本框 12"/>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444407" y="3844023"/>
            <a:ext cx="6660444" cy="2481213"/>
          </a:xfrm>
          <a:prstGeom prst="rect">
            <a:avLst/>
          </a:prstGeom>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4" name="矩形 3"/>
          <p:cNvSpPr/>
          <p:nvPr/>
        </p:nvSpPr>
        <p:spPr>
          <a:xfrm>
            <a:off x="333375" y="1530860"/>
            <a:ext cx="7962899" cy="1724831"/>
          </a:xfrm>
          <a:prstGeom prst="rect">
            <a:avLst/>
          </a:prstGeom>
        </p:spPr>
        <p:txBody>
          <a:bodyPr wrap="square">
            <a:spAutoFit/>
          </a:bodyPr>
          <a:lstStyle/>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接下来我们来演示如何获取</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表中</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password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字段的值</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endParaRPr lang="zh-CN" altLang="zh-CN" sz="1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在文本框输入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1'and 1=2 union select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user,password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from 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，按提交，显示了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users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表中所有记录的</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user,password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字段值，其中第二个字段处显示的是一串字符串，我们猜是密码</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2" name="组合 11"/>
          <p:cNvGrpSpPr/>
          <p:nvPr/>
        </p:nvGrpSpPr>
        <p:grpSpPr>
          <a:xfrm>
            <a:off x="6447453" y="40158"/>
            <a:ext cx="3432175" cy="637672"/>
            <a:chOff x="6447453" y="40158"/>
            <a:chExt cx="3432175" cy="637672"/>
          </a:xfrm>
        </p:grpSpPr>
        <p:sp>
          <p:nvSpPr>
            <p:cNvPr id="13" name="文本框 12"/>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2" name="图片 1"/>
          <p:cNvPicPr>
            <a:picLocks noChangeAspect="1"/>
          </p:cNvPicPr>
          <p:nvPr/>
        </p:nvPicPr>
        <p:blipFill>
          <a:blip r:embed="rId3"/>
          <a:stretch>
            <a:fillRect/>
          </a:stretch>
        </p:blipFill>
        <p:spPr>
          <a:xfrm>
            <a:off x="1154805" y="3255691"/>
            <a:ext cx="6320038" cy="3194161"/>
          </a:xfrm>
          <a:prstGeom prst="rect">
            <a:avLst/>
          </a:prstGeom>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SQL注入攻击实例</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12" name="Freeform 106"/>
          <p:cNvSpPr/>
          <p:nvPr/>
        </p:nvSpPr>
        <p:spPr bwMode="auto">
          <a:xfrm>
            <a:off x="3826329" y="2367299"/>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107"/>
          <p:cNvSpPr/>
          <p:nvPr/>
        </p:nvSpPr>
        <p:spPr bwMode="auto">
          <a:xfrm>
            <a:off x="3826329" y="23707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文本框 13"/>
          <p:cNvSpPr txBox="1"/>
          <p:nvPr/>
        </p:nvSpPr>
        <p:spPr>
          <a:xfrm>
            <a:off x="337184" y="1571626"/>
            <a:ext cx="8073037" cy="442878"/>
          </a:xfrm>
          <a:prstGeom prst="rect">
            <a:avLst/>
          </a:prstGeom>
          <a:noFill/>
        </p:spPr>
        <p:txBody>
          <a:bodyPr wrap="square" rtlCol="0" anchor="t">
            <a:spAutoFit/>
          </a:bodyPr>
          <a:lstStyle/>
          <a:p>
            <a:pPr marL="457200" indent="-457200">
              <a:lnSpc>
                <a:spcPct val="150000"/>
              </a:lnSpc>
              <a:buClr>
                <a:schemeClr val="accent1"/>
              </a:buClr>
              <a:buFont typeface="Wingdings" panose="05000000000000000000" pitchFamily="2" charset="2"/>
              <a:buChar char="l"/>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最后，</a:t>
            </a:r>
            <a:r>
              <a:rPr dirty="0" err="1">
                <a:latin typeface="黑体" panose="02010609060101010101" pitchFamily="49" charset="-122"/>
                <a:ea typeface="黑体" panose="02010609060101010101" pitchFamily="49" charset="-122"/>
                <a:cs typeface="黑体" panose="02010609060101010101" pitchFamily="49" charset="-122"/>
                <a:sym typeface="+mn-ea"/>
              </a:rPr>
              <a:t>在http</a:t>
            </a:r>
            <a:r>
              <a:rPr dirty="0">
                <a:latin typeface="黑体" panose="02010609060101010101" pitchFamily="49" charset="-122"/>
                <a:ea typeface="黑体" panose="02010609060101010101" pitchFamily="49" charset="-122"/>
                <a:cs typeface="黑体" panose="02010609060101010101" pitchFamily="49" charset="-122"/>
                <a:sym typeface="+mn-ea"/>
              </a:rPr>
              <a:t>://www.cmd5.com破解MD5加密的密码，即可得到密码明文。</a:t>
            </a:r>
            <a:endParaRPr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矩形 1"/>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8" name="组合 17"/>
          <p:cNvGrpSpPr/>
          <p:nvPr/>
        </p:nvGrpSpPr>
        <p:grpSpPr>
          <a:xfrm>
            <a:off x="6447453" y="40158"/>
            <a:ext cx="3432175" cy="637672"/>
            <a:chOff x="6447453" y="40158"/>
            <a:chExt cx="3432175" cy="637672"/>
          </a:xfrm>
        </p:grpSpPr>
        <p:sp>
          <p:nvSpPr>
            <p:cNvPr id="19" name="文本框 18"/>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pic>
        <p:nvPicPr>
          <p:cNvPr id="3" name="图片 2"/>
          <p:cNvPicPr>
            <a:picLocks noChangeAspect="1"/>
          </p:cNvPicPr>
          <p:nvPr/>
        </p:nvPicPr>
        <p:blipFill>
          <a:blip r:embed="rId3"/>
          <a:stretch>
            <a:fillRect/>
          </a:stretch>
        </p:blipFill>
        <p:spPr>
          <a:xfrm>
            <a:off x="408924" y="2609219"/>
            <a:ext cx="8320710" cy="3188246"/>
          </a:xfrm>
          <a:prstGeom prst="rect">
            <a:avLst/>
          </a:prstGeom>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282714" y="248604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282714" y="248950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文本框 7"/>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防御SQL注入攻击</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2" name="文本框 1"/>
          <p:cNvSpPr txBox="1"/>
          <p:nvPr/>
        </p:nvSpPr>
        <p:spPr>
          <a:xfrm>
            <a:off x="672465" y="906780"/>
            <a:ext cx="7891145" cy="4246245"/>
          </a:xfrm>
          <a:prstGeom prst="rect">
            <a:avLst/>
          </a:prstGeom>
          <a:noFill/>
        </p:spPr>
        <p:txBody>
          <a:bodyPr wrap="square" rtlCol="0" anchor="t">
            <a:spAutoFit/>
          </a:bodyPr>
          <a:lstStyle/>
          <a:p>
            <a:pPr indent="0">
              <a:lnSpc>
                <a:spcPct val="150000"/>
              </a:lnSpc>
              <a:buClr>
                <a:schemeClr val="accent1"/>
              </a:buClr>
              <a:buFont typeface="Wingdings" panose="05000000000000000000" charset="0"/>
              <a:buNone/>
            </a:pPr>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nSpc>
                <a:spcPct val="150000"/>
              </a:lnSpc>
              <a:buClr>
                <a:schemeClr val="accent1"/>
              </a:buClr>
              <a:buFont typeface="Wingdings" panose="05000000000000000000"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使用</a:t>
            </a:r>
            <a:r>
              <a:rPr dirty="0" err="1">
                <a:latin typeface="黑体" panose="02010609060101010101" pitchFamily="49" charset="-122"/>
                <a:ea typeface="黑体" panose="02010609060101010101" pitchFamily="49" charset="-122"/>
                <a:cs typeface="黑体" panose="02010609060101010101" pitchFamily="49" charset="-122"/>
                <a:sym typeface="+mn-ea"/>
              </a:rPr>
              <a:t>预编译语句</a:t>
            </a:r>
            <a:r>
              <a:rPr lang="zh-CN" dirty="0" err="1">
                <a:latin typeface="黑体" panose="02010609060101010101" pitchFamily="49" charset="-122"/>
                <a:ea typeface="黑体" panose="02010609060101010101" pitchFamily="49" charset="-122"/>
                <a:cs typeface="黑体" panose="02010609060101010101" pitchFamily="49" charset="-122"/>
                <a:sym typeface="+mn-ea"/>
              </a:rPr>
              <a:t>，绑定变量</a:t>
            </a:r>
            <a:endParaRPr lang="zh-CN" dirty="0" err="1">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nSpc>
                <a:spcPct val="150000"/>
              </a:lnSpc>
              <a:buClr>
                <a:schemeClr val="accent1"/>
              </a:buClr>
              <a:buFont typeface="Wingdings" panose="05000000000000000000"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使用</a:t>
            </a:r>
            <a:r>
              <a:rPr dirty="0" err="1">
                <a:latin typeface="黑体" panose="02010609060101010101" pitchFamily="49" charset="-122"/>
                <a:ea typeface="黑体" panose="02010609060101010101" pitchFamily="49" charset="-122"/>
                <a:cs typeface="黑体" panose="02010609060101010101" pitchFamily="49" charset="-122"/>
                <a:sym typeface="+mn-ea"/>
              </a:rPr>
              <a:t>存储过程</a:t>
            </a:r>
            <a:r>
              <a:rPr lang="zh-CN" dirty="0" err="1">
                <a:latin typeface="黑体" panose="02010609060101010101" pitchFamily="49" charset="-122"/>
                <a:ea typeface="黑体" panose="02010609060101010101" pitchFamily="49" charset="-122"/>
                <a:cs typeface="黑体" panose="02010609060101010101" pitchFamily="49" charset="-122"/>
                <a:sym typeface="+mn-ea"/>
              </a:rPr>
              <a:t>，</a:t>
            </a:r>
            <a:r>
              <a:rPr dirty="0" err="1">
                <a:latin typeface="黑体" panose="02010609060101010101" pitchFamily="49" charset="-122"/>
                <a:ea typeface="黑体" panose="02010609060101010101" pitchFamily="49" charset="-122"/>
                <a:cs typeface="黑体" panose="02010609060101010101" pitchFamily="49" charset="-122"/>
                <a:sym typeface="+mn-ea"/>
              </a:rPr>
              <a:t>将SQL语句定义在数据库中</a:t>
            </a:r>
            <a:endParaRPr dirty="0" err="1">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nSpc>
                <a:spcPct val="150000"/>
              </a:lnSpc>
              <a:buClr>
                <a:schemeClr val="accent1"/>
              </a:buClr>
              <a:buFont typeface="Wingdings" panose="05000000000000000000"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限制数据类型，进行数据过滤</a:t>
            </a:r>
            <a:endParaRPr lang="en-US" altLang="zh-CN" dirty="0">
              <a:latin typeface="黑体" panose="02010609060101010101" pitchFamily="49" charset="-122"/>
              <a:ea typeface="黑体" panose="02010609060101010101" pitchFamily="49" charset="-122"/>
              <a:cs typeface="黑体" panose="02010609060101010101" pitchFamily="49" charset="-122"/>
              <a:sym typeface="+mn-ea"/>
            </a:endParaRPr>
          </a:p>
          <a:p>
            <a:pPr marL="742950" lvl="1" indent="-285750">
              <a:lnSpc>
                <a:spcPct val="150000"/>
              </a:lnSpc>
              <a:buClr>
                <a:schemeClr val="accent1"/>
              </a:buClr>
              <a:buFont typeface="Wingdings" panose="05000000000000000000" pitchFamily="2" charset="2"/>
              <a:buChar char="l"/>
            </a:pPr>
            <a:r>
              <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对外部用户的</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输入进行检查</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，例如，对包含引号、分号、百分号等</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一些</a:t>
            </a:r>
            <a:r>
              <a:rPr lang="en-US" altLang="zh-CN"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SQL</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语句的保留符号进行限制或者替换</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742950" lvl="1" indent="-285750">
              <a:lnSpc>
                <a:spcPct val="150000"/>
              </a:lnSpc>
              <a:buClr>
                <a:schemeClr val="accent1"/>
              </a:buClr>
              <a:buFont typeface="Wingdings" panose="05000000000000000000" pitchFamily="2" charset="2"/>
              <a:buChar char="l"/>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在服务器处理提交数据之前</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对数据合法性检测</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，包括数据类型、数据长度、敏感字符的校验</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等。</a:t>
            </a:r>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742950" lvl="1" indent="-285750">
              <a:lnSpc>
                <a:spcPct val="150000"/>
              </a:lnSpc>
              <a:buClr>
                <a:schemeClr val="accent1"/>
              </a:buClr>
              <a:buFont typeface="Wingdings" panose="05000000000000000000" pitchFamily="2" charset="2"/>
              <a:buChar char="l"/>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对</a:t>
            </a:r>
            <a:r>
              <a:rPr lang="en-US" altLang="zh-CN"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Web</a:t>
            </a: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服务器的出错信息进行处理</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，屏蔽掉敏感信息后再返回用户。</a:t>
            </a:r>
            <a:endParaRPr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lnSpc>
                <a:spcPct val="150000"/>
              </a:lnSpc>
              <a:buClr>
                <a:schemeClr val="accent1"/>
              </a:buClr>
              <a:buFont typeface="Wingdings" panose="05000000000000000000"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使用安全函数，</a:t>
            </a:r>
            <a:r>
              <a:rPr dirty="0" err="1">
                <a:latin typeface="黑体" panose="02010609060101010101" pitchFamily="49" charset="-122"/>
                <a:ea typeface="黑体" panose="02010609060101010101" pitchFamily="49" charset="-122"/>
                <a:cs typeface="黑体" panose="02010609060101010101" pitchFamily="49" charset="-122"/>
                <a:sym typeface="+mn-ea"/>
              </a:rPr>
              <a:t>编写安全代码</a:t>
            </a:r>
            <a:endParaRPr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2" name="组合 11"/>
          <p:cNvGrpSpPr/>
          <p:nvPr/>
        </p:nvGrpSpPr>
        <p:grpSpPr>
          <a:xfrm>
            <a:off x="6447453" y="40158"/>
            <a:ext cx="3432175" cy="637672"/>
            <a:chOff x="6447453" y="40158"/>
            <a:chExt cx="3432175" cy="637672"/>
          </a:xfrm>
        </p:grpSpPr>
        <p:sp>
          <p:nvSpPr>
            <p:cNvPr id="13" name="文本框 12"/>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300" y="1236220"/>
            <a:ext cx="309076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pic>
        <p:nvPicPr>
          <p:cNvPr id="3" name="图片 2"/>
          <p:cNvPicPr>
            <a:picLocks noChangeAspect="1"/>
          </p:cNvPicPr>
          <p:nvPr/>
        </p:nvPicPr>
        <p:blipFill>
          <a:blip r:embed="rId2"/>
          <a:stretch>
            <a:fillRect/>
          </a:stretch>
        </p:blipFill>
        <p:spPr>
          <a:xfrm>
            <a:off x="529948" y="3859204"/>
            <a:ext cx="3470910" cy="1993265"/>
          </a:xfrm>
          <a:prstGeom prst="rect">
            <a:avLst/>
          </a:prstGeom>
        </p:spPr>
      </p:pic>
      <p:sp>
        <p:nvSpPr>
          <p:cNvPr id="6" name="矩形 5"/>
          <p:cNvSpPr/>
          <p:nvPr/>
        </p:nvSpPr>
        <p:spPr>
          <a:xfrm>
            <a:off x="629920" y="1829435"/>
            <a:ext cx="7956550" cy="1753235"/>
          </a:xfrm>
          <a:prstGeom prst="rect">
            <a:avLst/>
          </a:prstGeom>
        </p:spPr>
        <p:txBody>
          <a:bodyPr wrap="square">
            <a:spAutoFit/>
          </a:bodyPr>
          <a:lstStyle/>
          <a:p>
            <a:pPr marL="285750" indent="-285750">
              <a:lnSpc>
                <a:spcPct val="150000"/>
              </a:lnSpc>
              <a:buClr>
                <a:srgbClr val="5B9BD5"/>
              </a:buClr>
              <a:buFont typeface="Wingdings" panose="05000000000000000000" charset="0"/>
              <a:buChar char=""/>
            </a:pPr>
            <a:r>
              <a:rPr lang="zh-CN" altLang="zh-CN" dirty="0">
                <a:latin typeface="黑体" panose="02010609060101010101" pitchFamily="49" charset="-122"/>
                <a:ea typeface="黑体" panose="02010609060101010101" pitchFamily="49" charset="-122"/>
                <a:cs typeface="Times New Roman" panose="02020603050405020304" pitchFamily="18" charset="0"/>
              </a:rPr>
              <a:t>如图是一个登录表单，输入正确的账号和密码后，能够登陆该页面。输入错误的账号和密码不能登录</a:t>
            </a:r>
            <a:r>
              <a:rPr lang="zh-CN" altLang="en-US"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Clr>
                <a:srgbClr val="5B9BD5"/>
              </a:buClr>
              <a:buFont typeface="Wingdings" panose="05000000000000000000" charset="0"/>
              <a:buChar char=""/>
            </a:pPr>
            <a:r>
              <a:rPr lang="zh-CN" altLang="zh-CN" dirty="0">
                <a:latin typeface="黑体" panose="02010609060101010101" pitchFamily="49" charset="-122"/>
                <a:ea typeface="黑体" panose="02010609060101010101" pitchFamily="49" charset="-122"/>
                <a:cs typeface="Times New Roman" panose="02020603050405020304" pitchFamily="18" charset="0"/>
                <a:sym typeface="+mn-ea"/>
              </a:rPr>
              <a:t>后台处理该操作的常见做法是利用用户输入的数据和原语句拼接成</a:t>
            </a:r>
            <a:r>
              <a:rPr lang="en-US" altLang="zh-CN" dirty="0" err="1">
                <a:latin typeface="黑体" panose="02010609060101010101" pitchFamily="49" charset="-122"/>
                <a:ea typeface="黑体" panose="02010609060101010101" pitchFamily="49" charset="-122"/>
                <a:cs typeface="Times New Roman" panose="02020603050405020304" pitchFamily="18" charset="0"/>
                <a:sym typeface="+mn-ea"/>
              </a:rPr>
              <a:t>sql</a:t>
            </a:r>
            <a:r>
              <a:rPr lang="zh-CN" altLang="zh-CN" dirty="0">
                <a:latin typeface="黑体" panose="02010609060101010101" pitchFamily="49" charset="-122"/>
                <a:ea typeface="黑体" panose="02010609060101010101" pitchFamily="49" charset="-122"/>
                <a:cs typeface="Times New Roman" panose="02020603050405020304" pitchFamily="18" charset="0"/>
                <a:sym typeface="+mn-ea"/>
              </a:rPr>
              <a:t>语句</a:t>
            </a:r>
            <a:r>
              <a:rPr lang="zh-CN" altLang="en-US" dirty="0">
                <a:latin typeface="黑体" panose="02010609060101010101" pitchFamily="49" charset="-122"/>
                <a:ea typeface="黑体" panose="02010609060101010101" pitchFamily="49" charset="-122"/>
                <a:cs typeface="Times New Roman" panose="02020603050405020304" pitchFamily="18" charset="0"/>
                <a:sym typeface="+mn-ea"/>
              </a:rPr>
              <a:t>。</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a:p>
            <a:pPr indent="0">
              <a:lnSpc>
                <a:spcPct val="150000"/>
              </a:lnSpc>
              <a:buClr>
                <a:srgbClr val="5B9BD5"/>
              </a:buClr>
              <a:buFont typeface="Wingdings" panose="05000000000000000000" charset="0"/>
              <a:buNone/>
            </a:pP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 name="箭头: 右 11"/>
          <p:cNvSpPr/>
          <p:nvPr/>
        </p:nvSpPr>
        <p:spPr>
          <a:xfrm>
            <a:off x="3791129" y="4394200"/>
            <a:ext cx="533400" cy="397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750204" y="3931446"/>
            <a:ext cx="3470910" cy="1337945"/>
          </a:xfrm>
          <a:prstGeom prst="rect">
            <a:avLst/>
          </a:prstGeom>
          <a:ln w="38100">
            <a:solidFill>
              <a:srgbClr val="7030A0"/>
            </a:solidFill>
          </a:ln>
        </p:spPr>
        <p:txBody>
          <a:bodyPr wrap="square">
            <a:spAutoFit/>
          </a:bodyPr>
          <a:lstStyle>
            <a:defPPr>
              <a:defRPr lang="en-US"/>
            </a:defPPr>
            <a:lvl1pPr indent="457200">
              <a:lnSpc>
                <a:spcPct val="150000"/>
              </a:lnSpc>
              <a:defRPr>
                <a:latin typeface="黑体" panose="02010609060101010101" pitchFamily="49" charset="-122"/>
                <a:ea typeface="黑体" panose="02010609060101010101" pitchFamily="49" charset="-122"/>
                <a:cs typeface="Times New Roman" panose="02020603050405020304" pitchFamily="18" charset="0"/>
              </a:defRPr>
            </a:lvl1pPr>
          </a:lstStyle>
          <a:p>
            <a:pPr>
              <a:spcAft>
                <a:spcPts val="600"/>
              </a:spcAft>
            </a:pPr>
            <a:r>
              <a:rPr lang="en-US" altLang="zh-CN" dirty="0">
                <a:latin typeface="Times New Roman" panose="02020603050405020304" pitchFamily="18" charset="0"/>
              </a:rPr>
              <a:t>select * from </a:t>
            </a:r>
            <a:r>
              <a:rPr lang="en-US" altLang="zh-CN" dirty="0" err="1">
                <a:latin typeface="Times New Roman" panose="02020603050405020304" pitchFamily="18" charset="0"/>
              </a:rPr>
              <a:t>user_table</a:t>
            </a:r>
            <a:r>
              <a:rPr lang="en-US" altLang="zh-CN" dirty="0">
                <a:latin typeface="Times New Roman" panose="02020603050405020304" pitchFamily="18" charset="0"/>
              </a:rPr>
              <a:t> where username= ‘</a:t>
            </a:r>
            <a:r>
              <a:rPr lang="zh-CN" altLang="en-US" dirty="0">
                <a:latin typeface="Times New Roman" panose="02020603050405020304" pitchFamily="18" charset="0"/>
              </a:rPr>
              <a:t>用户输入的账号</a:t>
            </a:r>
            <a:r>
              <a:rPr lang="en-US" altLang="zh-CN" dirty="0">
                <a:latin typeface="Times New Roman" panose="02020603050405020304" pitchFamily="18" charset="0"/>
              </a:rPr>
              <a:t>’</a:t>
            </a:r>
            <a:r>
              <a:rPr lang="en-US" altLang="zh-CN" dirty="0">
                <a:latin typeface="Times New Roman" panose="02020603050405020304" pitchFamily="18" charset="0"/>
              </a:rPr>
              <a:t> and password = ‘</a:t>
            </a:r>
            <a:r>
              <a:rPr lang="zh-CN" altLang="en-US" dirty="0">
                <a:latin typeface="Times New Roman" panose="02020603050405020304" pitchFamily="18" charset="0"/>
              </a:rPr>
              <a:t>用户输入的密码</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4" name="文本框 3"/>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8" name="组合 17"/>
          <p:cNvGrpSpPr/>
          <p:nvPr/>
        </p:nvGrpSpPr>
        <p:grpSpPr>
          <a:xfrm>
            <a:off x="6447453" y="40158"/>
            <a:ext cx="3432175" cy="637672"/>
            <a:chOff x="6447453" y="40158"/>
            <a:chExt cx="3432175" cy="637672"/>
          </a:xfrm>
        </p:grpSpPr>
        <p:sp>
          <p:nvSpPr>
            <p:cNvPr id="20" name="文本框 19"/>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
        <p:nvSpPr>
          <p:cNvPr id="5" name="文本框 4"/>
          <p:cNvSpPr txBox="1"/>
          <p:nvPr/>
        </p:nvSpPr>
        <p:spPr>
          <a:xfrm>
            <a:off x="219176" y="1217650"/>
            <a:ext cx="4642323" cy="645160"/>
          </a:xfrm>
          <a:prstGeom prst="rect">
            <a:avLst/>
          </a:prstGeom>
          <a:noFill/>
        </p:spPr>
        <p:txBody>
          <a:bodyPr wrap="square">
            <a:spAutoFit/>
          </a:bodyPr>
          <a:p>
            <a:pPr indent="0">
              <a:lnSpc>
                <a:spcPct val="150000"/>
              </a:lnSpc>
              <a:buClr>
                <a:schemeClr val="accent1"/>
              </a:buClr>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注入攻击的</a:t>
            </a:r>
            <a:r>
              <a:rPr lang="zh-CN" altLang="en-US" sz="2400" dirty="0">
                <a:latin typeface="黑体" panose="02010609060101010101" pitchFamily="49" charset="-122"/>
                <a:ea typeface="黑体" panose="02010609060101010101" pitchFamily="49" charset="-122"/>
              </a:rPr>
              <a:t>原理</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话气泡: 矩形 10"/>
          <p:cNvSpPr/>
          <p:nvPr/>
        </p:nvSpPr>
        <p:spPr>
          <a:xfrm>
            <a:off x="1038227" y="3920322"/>
            <a:ext cx="1500187" cy="585458"/>
          </a:xfrm>
          <a:prstGeom prst="wedgeRectCallout">
            <a:avLst>
              <a:gd name="adj1" fmla="val -27915"/>
              <a:gd name="adj2" fmla="val 104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descr="数据库"/>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705150" y="4767917"/>
            <a:ext cx="1379975" cy="1379975"/>
          </a:xfrm>
          <a:prstGeom prst="rect">
            <a:avLst/>
          </a:prstGeom>
        </p:spPr>
      </p:pic>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300" y="1236220"/>
            <a:ext cx="309076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3"/>
          <a:stretch>
            <a:fillRect/>
          </a:stretch>
        </p:blipFill>
        <p:spPr>
          <a:xfrm>
            <a:off x="6540500" y="6325236"/>
            <a:ext cx="2600960" cy="513715"/>
          </a:xfrm>
          <a:prstGeom prst="rect">
            <a:avLst/>
          </a:prstGeom>
        </p:spPr>
      </p:pic>
      <p:sp>
        <p:nvSpPr>
          <p:cNvPr id="6" name="矩形 5"/>
          <p:cNvSpPr/>
          <p:nvPr/>
        </p:nvSpPr>
        <p:spPr>
          <a:xfrm>
            <a:off x="554990" y="1335405"/>
            <a:ext cx="7892415" cy="1753235"/>
          </a:xfrm>
          <a:prstGeom prst="rect">
            <a:avLst/>
          </a:prstGeom>
        </p:spPr>
        <p:txBody>
          <a:bodyPr wrap="square">
            <a:spAutoFit/>
          </a:bodyPr>
          <a:lstStyle/>
          <a:p>
            <a:pPr marL="285750" indent="-285750">
              <a:lnSpc>
                <a:spcPct val="150000"/>
              </a:lnSpc>
              <a:buClr>
                <a:srgbClr val="5B9BD5"/>
              </a:buClr>
              <a:buFont typeface="Wingdings" panose="05000000000000000000"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后台数据库会执行上述</a:t>
            </a:r>
            <a:r>
              <a:rPr lang="en-US" altLang="zh-CN" dirty="0" err="1">
                <a:latin typeface="黑体" panose="02010609060101010101" pitchFamily="49" charset="-122"/>
                <a:ea typeface="黑体" panose="02010609060101010101" pitchFamily="49" charset="-122"/>
                <a:cs typeface="Times New Roman" panose="02020603050405020304" pitchFamily="18" charset="0"/>
              </a:rPr>
              <a:t>sql</a:t>
            </a:r>
            <a:r>
              <a:rPr lang="zh-CN" altLang="en-US" dirty="0">
                <a:latin typeface="黑体" panose="02010609060101010101" pitchFamily="49" charset="-122"/>
                <a:ea typeface="黑体" panose="02010609060101010101" pitchFamily="49" charset="-122"/>
                <a:cs typeface="Times New Roman" panose="02020603050405020304" pitchFamily="18" charset="0"/>
              </a:rPr>
              <a:t>查询语句操作，根据用户输入的账号和密码对数据库进行查询，并根据返回的结果来判断该账号和密码是否存在于数据库。</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Clr>
                <a:srgbClr val="5B9BD5"/>
              </a:buClr>
              <a:buFont typeface="Wingdings" panose="05000000000000000000"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可以看出在这个</a:t>
            </a:r>
            <a:r>
              <a:rPr lang="en-US" altLang="zh-CN" dirty="0" err="1">
                <a:latin typeface="黑体" panose="02010609060101010101" pitchFamily="49" charset="-122"/>
                <a:ea typeface="黑体" panose="02010609060101010101" pitchFamily="49" charset="-122"/>
                <a:cs typeface="Times New Roman" panose="02020603050405020304" pitchFamily="18" charset="0"/>
              </a:rPr>
              <a:t>sql</a:t>
            </a:r>
            <a:r>
              <a:rPr lang="zh-CN" altLang="en-US" dirty="0">
                <a:latin typeface="黑体" panose="02010609060101010101" pitchFamily="49" charset="-122"/>
                <a:ea typeface="黑体" panose="02010609060101010101" pitchFamily="49" charset="-122"/>
                <a:cs typeface="Times New Roman" panose="02020603050405020304" pitchFamily="18" charset="0"/>
              </a:rPr>
              <a:t>查询语句中，用户的输入会被直接组合到原有的数据库操作语句中。</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 name="箭头: 右 11"/>
          <p:cNvSpPr/>
          <p:nvPr/>
        </p:nvSpPr>
        <p:spPr>
          <a:xfrm>
            <a:off x="4909633" y="5290384"/>
            <a:ext cx="533400" cy="397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96258" y="4846226"/>
            <a:ext cx="3470910" cy="1286250"/>
          </a:xfrm>
          <a:prstGeom prst="rect">
            <a:avLst/>
          </a:prstGeom>
          <a:ln w="38100">
            <a:solidFill>
              <a:srgbClr val="7030A0"/>
            </a:solidFill>
          </a:ln>
        </p:spPr>
        <p:txBody>
          <a:bodyPr wrap="square">
            <a:spAutoFit/>
          </a:bodyPr>
          <a:lstStyle>
            <a:defPPr>
              <a:defRPr lang="en-US"/>
            </a:defPPr>
            <a:lvl1pPr indent="457200">
              <a:lnSpc>
                <a:spcPct val="150000"/>
              </a:lnSpc>
              <a:defRPr>
                <a:latin typeface="黑体" panose="02010609060101010101" pitchFamily="49" charset="-122"/>
                <a:ea typeface="黑体" panose="02010609060101010101" pitchFamily="49" charset="-122"/>
                <a:cs typeface="Times New Roman" panose="02020603050405020304" pitchFamily="18" charset="0"/>
              </a:defRPr>
            </a:lvl1pPr>
          </a:lstStyle>
          <a:p>
            <a:pPr>
              <a:spcAft>
                <a:spcPts val="600"/>
              </a:spcAft>
            </a:pPr>
            <a:r>
              <a:rPr lang="en-US" altLang="zh-CN" dirty="0">
                <a:latin typeface="Times New Roman" panose="02020603050405020304" pitchFamily="18" charset="0"/>
              </a:rPr>
              <a:t>select * from </a:t>
            </a:r>
            <a:r>
              <a:rPr lang="en-US" altLang="zh-CN" dirty="0" err="1">
                <a:latin typeface="Times New Roman" panose="02020603050405020304" pitchFamily="18" charset="0"/>
              </a:rPr>
              <a:t>user_table</a:t>
            </a:r>
            <a:r>
              <a:rPr lang="en-US" altLang="zh-CN" dirty="0">
                <a:latin typeface="Times New Roman" panose="02020603050405020304" pitchFamily="18" charset="0"/>
              </a:rPr>
              <a:t> where username= ‘admin’ and password = ‘admin’</a:t>
            </a:r>
            <a:endParaRPr lang="zh-CN" altLang="en-US" dirty="0">
              <a:latin typeface="Times New Roman" panose="02020603050405020304" pitchFamily="18" charset="0"/>
            </a:endParaRPr>
          </a:p>
        </p:txBody>
      </p:sp>
      <p:pic>
        <p:nvPicPr>
          <p:cNvPr id="21" name="图形 20" descr="问号"/>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10364">
            <a:off x="6082503" y="5036836"/>
            <a:ext cx="625267" cy="625267"/>
          </a:xfrm>
          <a:prstGeom prst="rect">
            <a:avLst/>
          </a:prstGeom>
        </p:spPr>
      </p:pic>
      <p:sp>
        <p:nvSpPr>
          <p:cNvPr id="3" name="矩形 2"/>
          <p:cNvSpPr/>
          <p:nvPr/>
        </p:nvSpPr>
        <p:spPr>
          <a:xfrm>
            <a:off x="592814" y="3920322"/>
            <a:ext cx="2031325" cy="646331"/>
          </a:xfrm>
          <a:prstGeom prst="rect">
            <a:avLst/>
          </a:prstGeom>
        </p:spPr>
        <p:txBody>
          <a:bodyPr wrap="square">
            <a:spAutoFit/>
          </a:bodyPr>
          <a:lstStyle/>
          <a:p>
            <a:pPr indent="457200"/>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合法账号</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密码</a:t>
            </a:r>
            <a:endPar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indent="457200"/>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admin/admin</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8" name="组合 17"/>
          <p:cNvGrpSpPr/>
          <p:nvPr/>
        </p:nvGrpSpPr>
        <p:grpSpPr>
          <a:xfrm>
            <a:off x="6447453" y="40158"/>
            <a:ext cx="3432175" cy="637672"/>
            <a:chOff x="6447453" y="40158"/>
            <a:chExt cx="3432175" cy="637672"/>
          </a:xfrm>
        </p:grpSpPr>
        <p:sp>
          <p:nvSpPr>
            <p:cNvPr id="20" name="文本框 19"/>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300" y="1236220"/>
            <a:ext cx="309076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6" name="矩形 5"/>
          <p:cNvSpPr/>
          <p:nvPr/>
        </p:nvSpPr>
        <p:spPr>
          <a:xfrm>
            <a:off x="554355" y="1384935"/>
            <a:ext cx="8037830" cy="1337945"/>
          </a:xfrm>
          <a:prstGeom prst="rect">
            <a:avLst/>
          </a:prstGeom>
        </p:spPr>
        <p:txBody>
          <a:bodyPr wrap="square">
            <a:spAutoFit/>
          </a:bodyPr>
          <a:lstStyle/>
          <a:p>
            <a:pPr marL="285750" indent="-285750">
              <a:lnSpc>
                <a:spcPct val="150000"/>
              </a:lnSpc>
              <a:buClr>
                <a:srgbClr val="5B9BD5"/>
              </a:buClr>
              <a:buFont typeface="Wingdings" panose="05000000000000000000"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但是如果有人想要恶意登录，即本身没有合法的账号和密码，但通过在用户输入框中输入一些特殊的字符，也能登录。比如在密码输入处输入</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123’ or 1=1 --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，那么数据库操作语句就会变成：</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18"/>
          <p:cNvSpPr txBox="1"/>
          <p:nvPr/>
        </p:nvSpPr>
        <p:spPr>
          <a:xfrm>
            <a:off x="869769" y="3057307"/>
            <a:ext cx="5826306" cy="922020"/>
          </a:xfrm>
          <a:prstGeom prst="rect">
            <a:avLst/>
          </a:prstGeom>
          <a:ln w="38100">
            <a:solidFill>
              <a:srgbClr val="7030A0"/>
            </a:solidFill>
          </a:ln>
        </p:spPr>
        <p:txBody>
          <a:bodyPr wrap="square">
            <a:spAutoFit/>
          </a:bodyPr>
          <a:lstStyle>
            <a:defPPr>
              <a:defRPr lang="en-US"/>
            </a:defPPr>
            <a:lvl1pPr indent="457200">
              <a:lnSpc>
                <a:spcPct val="150000"/>
              </a:lnSpc>
              <a:defRPr>
                <a:latin typeface="黑体" panose="02010609060101010101" pitchFamily="49" charset="-122"/>
                <a:ea typeface="黑体" panose="02010609060101010101" pitchFamily="49" charset="-122"/>
                <a:cs typeface="Times New Roman" panose="02020603050405020304" pitchFamily="18" charset="0"/>
              </a:defRPr>
            </a:lvl1pPr>
          </a:lstStyle>
          <a:p>
            <a:pPr>
              <a:spcAft>
                <a:spcPts val="600"/>
              </a:spcAft>
            </a:pPr>
            <a:r>
              <a:rPr lang="en-US" altLang="zh-CN" dirty="0">
                <a:latin typeface="Times New Roman" panose="02020603050405020304" pitchFamily="18" charset="0"/>
              </a:rPr>
              <a:t>select * from </a:t>
            </a:r>
            <a:r>
              <a:rPr lang="en-US" altLang="zh-CN" dirty="0" err="1">
                <a:latin typeface="Times New Roman" panose="02020603050405020304" pitchFamily="18" charset="0"/>
              </a:rPr>
              <a:t>user_table</a:t>
            </a:r>
            <a:r>
              <a:rPr lang="en-US" altLang="zh-CN" dirty="0">
                <a:latin typeface="Times New Roman" panose="02020603050405020304" pitchFamily="18" charset="0"/>
              </a:rPr>
              <a:t> where username = ‘admin’ and password = ‘123’ or 1=1 -- </a:t>
            </a:r>
            <a:endParaRPr lang="en-US" altLang="zh-CN" dirty="0">
              <a:latin typeface="Times New Roman" panose="02020603050405020304" pitchFamily="18" charset="0"/>
            </a:endParaRPr>
          </a:p>
        </p:txBody>
      </p:sp>
      <p:sp>
        <p:nvSpPr>
          <p:cNvPr id="7" name="矩形 6"/>
          <p:cNvSpPr/>
          <p:nvPr/>
        </p:nvSpPr>
        <p:spPr>
          <a:xfrm>
            <a:off x="554378" y="4296452"/>
            <a:ext cx="7286602" cy="455253"/>
          </a:xfrm>
          <a:prstGeom prst="rect">
            <a:avLst/>
          </a:prstGeom>
        </p:spPr>
        <p:txBody>
          <a:bodyPr wrap="square">
            <a:spAutoFit/>
          </a:bodyPr>
          <a:lstStyle/>
          <a:p>
            <a:pPr indent="457200">
              <a:lnSpc>
                <a:spcPct val="150000"/>
              </a:lnSpc>
            </a:pPr>
            <a:r>
              <a:rPr lang="zh-CN" altLang="zh-CN" dirty="0">
                <a:latin typeface="Times New Roman" panose="02020603050405020304" pitchFamily="18" charset="0"/>
                <a:ea typeface="黑体" panose="02010609060101010101" pitchFamily="49" charset="-122"/>
                <a:cs typeface="Times New Roman" panose="02020603050405020304" pitchFamily="18" charset="0"/>
              </a:rPr>
              <a:t>我们可以发现，就算输入了很奇怪的密码，也能登录。</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052" name="Picture 4" descr="登录成功不跳转的问题_懒惰的睿智的博客-CSDN博客_登录成功不跳转的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963161"/>
            <a:ext cx="44005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5" name="图形 24" descr="问号"/>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110364">
            <a:off x="6388567" y="4096239"/>
            <a:ext cx="1522390" cy="1522390"/>
          </a:xfrm>
          <a:prstGeom prst="rect">
            <a:avLst/>
          </a:prstGeom>
        </p:spPr>
      </p:pic>
      <p:sp>
        <p:nvSpPr>
          <p:cNvPr id="2" name="文本框 1"/>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18" name="组合 17"/>
          <p:cNvGrpSpPr/>
          <p:nvPr/>
        </p:nvGrpSpPr>
        <p:grpSpPr>
          <a:xfrm>
            <a:off x="6447453" y="40158"/>
            <a:ext cx="3432175" cy="637672"/>
            <a:chOff x="6447453" y="40158"/>
            <a:chExt cx="3432175" cy="637672"/>
          </a:xfrm>
        </p:grpSpPr>
        <p:sp>
          <p:nvSpPr>
            <p:cNvPr id="20" name="文本框 19"/>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300" y="1236220"/>
            <a:ext cx="309076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6" name="矩形 5"/>
          <p:cNvSpPr/>
          <p:nvPr/>
        </p:nvSpPr>
        <p:spPr>
          <a:xfrm>
            <a:off x="554378" y="2458923"/>
            <a:ext cx="8284822" cy="216852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l"/>
            </a:pPr>
            <a:r>
              <a:rPr lang="en-US" altLang="zh-CN" dirty="0">
                <a:latin typeface="Times New Roman" panose="02020603050405020304" pitchFamily="18" charset="0"/>
                <a:ea typeface="黑体" panose="02010609060101010101" pitchFamily="49" charset="-122"/>
                <a:cs typeface="Times New Roman" panose="02020603050405020304" pitchFamily="18" charset="0"/>
              </a:rPr>
              <a:t>123’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，这个输入会导致</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password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原语句自带的第一个单引号被手动输入的单引号闭合。</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en-US" altLang="zh-CN" dirty="0">
                <a:latin typeface="Times New Roman" panose="02020603050405020304" pitchFamily="18" charset="0"/>
                <a:ea typeface="黑体" panose="02010609060101010101" pitchFamily="49" charset="-122"/>
                <a:cs typeface="Times New Roman" panose="02020603050405020304" pitchFamily="18" charset="0"/>
              </a:rPr>
              <a:t>or 1=1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是一个恒等式，不管你前面输入的是</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还是</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321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，是错误的还是正确的密码，因为后面</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恒成立，再加上是</a:t>
            </a:r>
            <a:r>
              <a:rPr lang="en-US" altLang="zh-CN" dirty="0">
                <a:latin typeface="Times New Roman" panose="02020603050405020304" pitchFamily="18" charset="0"/>
                <a:ea typeface="黑体" panose="02010609060101010101" pitchFamily="49" charset="-122"/>
                <a:cs typeface="Times New Roman" panose="02020603050405020304" pitchFamily="18" charset="0"/>
              </a:rPr>
              <a:t>or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条件，所以这个式子恒为真。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l"/>
            </a:pP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空格，在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SQL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语句中，</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后面相当于注释符</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18"/>
          <p:cNvSpPr txBox="1"/>
          <p:nvPr/>
        </p:nvSpPr>
        <p:spPr>
          <a:xfrm>
            <a:off x="1727454" y="1569835"/>
            <a:ext cx="4816221" cy="737235"/>
          </a:xfrm>
          <a:prstGeom prst="rect">
            <a:avLst/>
          </a:prstGeom>
          <a:ln w="38100">
            <a:solidFill>
              <a:srgbClr val="7030A0"/>
            </a:solidFill>
          </a:ln>
        </p:spPr>
        <p:txBody>
          <a:bodyPr wrap="square">
            <a:spAutoFit/>
          </a:bodyPr>
          <a:lstStyle>
            <a:defPPr>
              <a:defRPr lang="en-US"/>
            </a:defPPr>
            <a:lvl1pPr indent="457200">
              <a:lnSpc>
                <a:spcPct val="150000"/>
              </a:lnSpc>
              <a:defRPr>
                <a:latin typeface="黑体" panose="02010609060101010101" pitchFamily="49" charset="-122"/>
                <a:ea typeface="黑体" panose="02010609060101010101" pitchFamily="49" charset="-122"/>
                <a:cs typeface="Times New Roman" panose="02020603050405020304" pitchFamily="18" charset="0"/>
              </a:defRPr>
            </a:lvl1pPr>
          </a:lstStyle>
          <a:p>
            <a:pPr>
              <a:spcAft>
                <a:spcPts val="600"/>
              </a:spcAft>
            </a:pPr>
            <a:r>
              <a:rPr lang="en-US" altLang="zh-CN" sz="2800" dirty="0">
                <a:latin typeface="Times New Roman" panose="02020603050405020304" pitchFamily="18" charset="0"/>
              </a:rPr>
              <a:t>password = ‘123’ or 1=1 -- </a:t>
            </a:r>
            <a:endParaRPr lang="zh-CN" altLang="en-US" sz="2800" dirty="0">
              <a:latin typeface="Times New Roman" panose="02020603050405020304" pitchFamily="18" charset="0"/>
            </a:endParaRPr>
          </a:p>
        </p:txBody>
      </p:sp>
      <p:sp>
        <p:nvSpPr>
          <p:cNvPr id="3" name="矩形 2"/>
          <p:cNvSpPr/>
          <p:nvPr/>
        </p:nvSpPr>
        <p:spPr>
          <a:xfrm>
            <a:off x="4135564" y="1631148"/>
            <a:ext cx="656252" cy="5385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791816" y="1628640"/>
            <a:ext cx="999384" cy="5385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791200" y="1629208"/>
            <a:ext cx="656252" cy="5385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68830" y="5040797"/>
            <a:ext cx="7200897" cy="922020"/>
          </a:xfrm>
          <a:prstGeom prst="rect">
            <a:avLst/>
          </a:prstGeom>
          <a:solidFill>
            <a:srgbClr val="FFC000"/>
          </a:solidFill>
        </p:spPr>
        <p:txBody>
          <a:bodyPr wrap="square">
            <a:spAutoFit/>
          </a:bodyPr>
          <a:lstStyle/>
          <a:p>
            <a:pPr indent="457200">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SQL</a:t>
            </a:r>
            <a:r>
              <a:rPr lang="zh-CN" altLang="zh-CN" dirty="0">
                <a:latin typeface="Times New Roman" panose="02020603050405020304" pitchFamily="18" charset="0"/>
                <a:ea typeface="黑体" panose="02010609060101010101" pitchFamily="49" charset="-122"/>
                <a:cs typeface="Times New Roman" panose="02020603050405020304" pitchFamily="18" charset="0"/>
              </a:rPr>
              <a:t>注入漏洞形成的</a:t>
            </a:r>
            <a:r>
              <a:rPr lang="zh-CN"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主要原因是</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程序没有细致地过滤</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用户</a:t>
            </a:r>
            <a:r>
              <a:rPr lang="en-US" altLang="zh-CN" dirty="0">
                <a:latin typeface="Times New Roman" panose="02020603050405020304" pitchFamily="18" charset="0"/>
                <a:ea typeface="黑体" panose="02010609060101010101" pitchFamily="49" charset="-122"/>
                <a:cs typeface="Times New Roman" panose="02020603050405020304" pitchFamily="18" charset="0"/>
              </a:rPr>
              <a:t>输⼊的数据，致使非法数据侵⼊系统，并被SQL解释器执行。</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grpSp>
        <p:nvGrpSpPr>
          <p:cNvPr id="21" name="组合 20"/>
          <p:cNvGrpSpPr/>
          <p:nvPr/>
        </p:nvGrpSpPr>
        <p:grpSpPr>
          <a:xfrm>
            <a:off x="6447453" y="40158"/>
            <a:ext cx="3432175" cy="637672"/>
            <a:chOff x="6447453" y="40158"/>
            <a:chExt cx="3432175" cy="637672"/>
          </a:xfrm>
        </p:grpSpPr>
        <p:sp>
          <p:nvSpPr>
            <p:cNvPr id="22" name="文本框 21"/>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par>
                          <p:cTn id="21" fill="hold">
                            <p:stCondLst>
                              <p:cond delay="0"/>
                            </p:stCondLst>
                            <p:childTnLst>
                              <p:par>
                                <p:cTn id="22" presetID="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par>
                          <p:cTn id="35" fill="hold">
                            <p:stCondLst>
                              <p:cond delay="0"/>
                            </p:stCondLst>
                            <p:childTnLst>
                              <p:par>
                                <p:cTn id="36" presetID="2" presetClass="entr" presetSubtype="8"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0-#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animBg="1"/>
      <p:bldP spid="18" grpId="1" animBg="1"/>
      <p:bldP spid="20" grpId="0" bldLvl="0" animBg="1"/>
      <p:bldP spid="20" grpId="1" bldLvl="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r="280" b="6772"/>
          <a:stretch>
            <a:fillRect/>
          </a:stretch>
        </p:blipFill>
        <p:spPr>
          <a:xfrm>
            <a:off x="4997257" y="4600690"/>
            <a:ext cx="3538220" cy="1603375"/>
          </a:xfrm>
          <a:prstGeom prst="rect">
            <a:avLst/>
          </a:prstGeom>
          <a:noFill/>
          <a:ln w="9525">
            <a:noFill/>
          </a:ln>
        </p:spPr>
      </p:pic>
      <p:sp>
        <p:nvSpPr>
          <p:cNvPr id="14" name="Freeform 106"/>
          <p:cNvSpPr/>
          <p:nvPr/>
        </p:nvSpPr>
        <p:spPr bwMode="auto">
          <a:xfrm>
            <a:off x="4569279" y="2834024"/>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837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300" y="1236220"/>
            <a:ext cx="3090765"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a:stretch>
            <a:fillRect/>
          </a:stretch>
        </p:blipFill>
        <p:spPr>
          <a:xfrm>
            <a:off x="6540500" y="6325236"/>
            <a:ext cx="2600960" cy="513715"/>
          </a:xfrm>
          <a:prstGeom prst="rect">
            <a:avLst/>
          </a:prstGeom>
        </p:spPr>
      </p:pic>
      <p:sp>
        <p:nvSpPr>
          <p:cNvPr id="2" name="文本框 1"/>
          <p:cNvSpPr txBox="1"/>
          <p:nvPr/>
        </p:nvSpPr>
        <p:spPr>
          <a:xfrm>
            <a:off x="700530" y="1922290"/>
            <a:ext cx="7411083" cy="1706878"/>
          </a:xfrm>
          <a:prstGeom prst="rect">
            <a:avLst/>
          </a:prstGeom>
          <a:noFill/>
        </p:spPr>
        <p:txBody>
          <a:bodyPr wrap="square" rtlCol="0" anchor="t">
            <a:spAutoFit/>
          </a:bodyPr>
          <a:lstStyle/>
          <a:p>
            <a:pPr marL="457200" indent="-457200">
              <a:lnSpc>
                <a:spcPct val="150000"/>
              </a:lnSpc>
              <a:buClr>
                <a:schemeClr val="accent1"/>
              </a:buClr>
              <a:buFont typeface="Wingdings" panose="05000000000000000000" pitchFamily="2" charset="2"/>
              <a:buChar char="l"/>
            </a:pPr>
            <a:r>
              <a:rPr dirty="0" err="1">
                <a:ea typeface="黑体" panose="02010609060101010101" pitchFamily="49" charset="-122"/>
                <a:sym typeface="+mn-ea"/>
              </a:rPr>
              <a:t>使得系统业务功能异常或者失效</a:t>
            </a:r>
            <a:r>
              <a:rPr lang="zh-CN" altLang="en-US" dirty="0">
                <a:ea typeface="黑体" panose="02010609060101010101" pitchFamily="49" charset="-122"/>
                <a:sym typeface="+mn-ea"/>
              </a:rPr>
              <a:t>；</a:t>
            </a:r>
            <a:endParaRPr dirty="0">
              <a:ea typeface="黑体" panose="02010609060101010101" pitchFamily="49" charset="-122"/>
              <a:sym typeface="+mn-ea"/>
            </a:endParaRPr>
          </a:p>
          <a:p>
            <a:pPr marL="457200" indent="-457200">
              <a:lnSpc>
                <a:spcPct val="150000"/>
              </a:lnSpc>
              <a:buClr>
                <a:schemeClr val="accent1"/>
              </a:buClr>
              <a:buFont typeface="Wingdings" panose="05000000000000000000" pitchFamily="2" charset="2"/>
              <a:buChar char="l"/>
            </a:pPr>
            <a:r>
              <a:rPr dirty="0" err="1">
                <a:ea typeface="黑体" panose="02010609060101010101" pitchFamily="49" charset="-122"/>
                <a:sym typeface="+mn-ea"/>
              </a:rPr>
              <a:t>恶意的破坏，比如修改数据，删数据，删表等恶意破坏</a:t>
            </a:r>
            <a:r>
              <a:rPr dirty="0">
                <a:ea typeface="黑体" panose="02010609060101010101" pitchFamily="49" charset="-122"/>
                <a:sym typeface="+mn-ea"/>
              </a:rPr>
              <a:t>；</a:t>
            </a:r>
            <a:endParaRPr dirty="0">
              <a:ea typeface="黑体" panose="02010609060101010101" pitchFamily="49" charset="-122"/>
              <a:sym typeface="+mn-ea"/>
            </a:endParaRPr>
          </a:p>
          <a:p>
            <a:pPr marL="457200" indent="-457200">
              <a:lnSpc>
                <a:spcPct val="150000"/>
              </a:lnSpc>
              <a:buClr>
                <a:schemeClr val="accent1"/>
              </a:buClr>
              <a:buFont typeface="Wingdings" panose="05000000000000000000" pitchFamily="2" charset="2"/>
              <a:buChar char="l"/>
            </a:pPr>
            <a:r>
              <a:rPr dirty="0" err="1">
                <a:ea typeface="黑体" panose="02010609060101010101" pitchFamily="49" charset="-122"/>
                <a:sym typeface="+mn-ea"/>
              </a:rPr>
              <a:t>探查数据库类型，结构，获取数据库敏感数据，造成数据泄露</a:t>
            </a:r>
            <a:r>
              <a:rPr dirty="0">
                <a:ea typeface="黑体" panose="02010609060101010101" pitchFamily="49" charset="-122"/>
                <a:sym typeface="+mn-ea"/>
              </a:rPr>
              <a:t>；</a:t>
            </a:r>
            <a:endParaRPr dirty="0">
              <a:ea typeface="黑体" panose="02010609060101010101" pitchFamily="49" charset="-122"/>
              <a:sym typeface="+mn-ea"/>
            </a:endParaRPr>
          </a:p>
          <a:p>
            <a:pPr marL="457200" indent="-457200">
              <a:lnSpc>
                <a:spcPct val="150000"/>
              </a:lnSpc>
              <a:buClr>
                <a:schemeClr val="accent1"/>
              </a:buClr>
              <a:buFont typeface="Wingdings" panose="05000000000000000000" pitchFamily="2" charset="2"/>
              <a:buChar char="l"/>
            </a:pPr>
            <a:r>
              <a:rPr dirty="0" err="1">
                <a:ea typeface="黑体" panose="02010609060101010101" pitchFamily="49" charset="-122"/>
                <a:sym typeface="+mn-ea"/>
              </a:rPr>
              <a:t>修改数据库配置，控制服务器，进行恶意活动</a:t>
            </a:r>
            <a:r>
              <a:rPr dirty="0">
                <a:ea typeface="黑体" panose="02010609060101010101" pitchFamily="49" charset="-122"/>
                <a:sym typeface="+mn-ea"/>
              </a:rPr>
              <a:t>。</a:t>
            </a:r>
            <a:endParaRPr dirty="0">
              <a:ea typeface="黑体" panose="02010609060101010101" pitchFamily="49" charset="-122"/>
              <a:sym typeface="+mn-ea"/>
            </a:endParaRPr>
          </a:p>
        </p:txBody>
      </p:sp>
      <p:sp>
        <p:nvSpPr>
          <p:cNvPr id="4" name="文本框 3"/>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sp>
        <p:nvSpPr>
          <p:cNvPr id="12" name="文本框 11"/>
          <p:cNvSpPr txBox="1"/>
          <p:nvPr/>
        </p:nvSpPr>
        <p:spPr>
          <a:xfrm>
            <a:off x="279501" y="1245590"/>
            <a:ext cx="4642323" cy="645160"/>
          </a:xfrm>
          <a:prstGeom prst="rect">
            <a:avLst/>
          </a:prstGeom>
          <a:noFill/>
        </p:spPr>
        <p:txBody>
          <a:bodyPr wrap="square">
            <a:spAutoFit/>
          </a:bodyPr>
          <a:lstStyle/>
          <a:p>
            <a:pPr indent="0">
              <a:lnSpc>
                <a:spcPct val="150000"/>
              </a:lnSpc>
              <a:buClr>
                <a:schemeClr val="accent1"/>
              </a:buClr>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注入攻击的危害</a:t>
            </a:r>
            <a:endParaRPr lang="zh-CN" altLang="en-US" sz="2400" dirty="0">
              <a:latin typeface="黑体" panose="02010609060101010101" pitchFamily="49" charset="-122"/>
              <a:ea typeface="黑体" panose="02010609060101010101" pitchFamily="49" charset="-122"/>
            </a:endParaRPr>
          </a:p>
        </p:txBody>
      </p:sp>
      <p:grpSp>
        <p:nvGrpSpPr>
          <p:cNvPr id="18" name="组合 17"/>
          <p:cNvGrpSpPr/>
          <p:nvPr/>
        </p:nvGrpSpPr>
        <p:grpSpPr>
          <a:xfrm>
            <a:off x="6447453" y="40158"/>
            <a:ext cx="3432175" cy="637672"/>
            <a:chOff x="6447453" y="40158"/>
            <a:chExt cx="3432175" cy="637672"/>
          </a:xfrm>
        </p:grpSpPr>
        <p:sp>
          <p:nvSpPr>
            <p:cNvPr id="19" name="文本框 18"/>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5" name="文本框 4"/>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sp>
        <p:nvSpPr>
          <p:cNvPr id="12" name="文本框 11"/>
          <p:cNvSpPr txBox="1"/>
          <p:nvPr/>
        </p:nvSpPr>
        <p:spPr>
          <a:xfrm>
            <a:off x="279501" y="1169390"/>
            <a:ext cx="4642323" cy="645160"/>
          </a:xfrm>
          <a:prstGeom prst="rect">
            <a:avLst/>
          </a:prstGeom>
          <a:noFill/>
        </p:spPr>
        <p:txBody>
          <a:bodyPr wrap="square">
            <a:spAutoFit/>
          </a:bodyPr>
          <a:lstStyle/>
          <a:p>
            <a:pPr indent="0">
              <a:lnSpc>
                <a:spcPct val="150000"/>
              </a:lnSpc>
              <a:buClr>
                <a:schemeClr val="accent1"/>
              </a:buClr>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注入攻击的分类</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784578" y="1681835"/>
            <a:ext cx="4572000" cy="5285105"/>
          </a:xfrm>
          <a:prstGeom prst="rect">
            <a:avLst/>
          </a:prstGeom>
        </p:spPr>
        <p:txBody>
          <a:bodyPr>
            <a:spAutoFit/>
          </a:bodyPr>
          <a:lstStyle/>
          <a:p>
            <a:pPr marL="285750" indent="-285750" fontAlgn="auto">
              <a:lnSpc>
                <a:spcPct val="125000"/>
              </a:lnSpc>
              <a:buClr>
                <a:schemeClr val="accent1"/>
              </a:buClr>
              <a:buFont typeface="Wingdings" panose="05000000000000000000" charset="0"/>
              <a:buChar char=""/>
            </a:pPr>
            <a:r>
              <a:rPr lang="zh-CN" altLang="en-US" b="1" dirty="0">
                <a:solidFill>
                  <a:srgbClr val="000000"/>
                </a:solidFill>
                <a:latin typeface="Times New Roman" panose="02020603050405020304" pitchFamily="18" charset="0"/>
                <a:ea typeface="黑体" panose="02010609060101010101" pitchFamily="49" charset="-122"/>
              </a:rPr>
              <a:t>依据注入点类型分类</a:t>
            </a:r>
            <a:endParaRPr lang="zh-CN" altLang="en-US" b="1" dirty="0">
              <a:solidFill>
                <a:srgbClr val="000000"/>
              </a:solidFill>
              <a:latin typeface="Times New Roman" panose="02020603050405020304" pitchFamily="18" charset="0"/>
              <a:ea typeface="黑体" panose="02010609060101010101" pitchFamily="49" charset="-122"/>
            </a:endParaRPr>
          </a:p>
          <a:p>
            <a:pPr marL="742950" lvl="1" indent="-285750" fontAlgn="auto">
              <a:lnSpc>
                <a:spcPct val="125000"/>
              </a:lnSpc>
              <a:buClr>
                <a:schemeClr val="accent1"/>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数字类型的注入</a:t>
            </a:r>
            <a:endParaRPr lang="zh-CN" altLang="en-US" dirty="0">
              <a:solidFill>
                <a:srgbClr val="000000"/>
              </a:solidFill>
              <a:latin typeface="Times New Roman" panose="02020603050405020304" pitchFamily="18" charset="0"/>
              <a:ea typeface="黑体" panose="02010609060101010101" pitchFamily="49" charset="-122"/>
            </a:endParaRPr>
          </a:p>
          <a:p>
            <a:pPr marL="742950" lvl="1" indent="-285750" fontAlgn="auto">
              <a:lnSpc>
                <a:spcPct val="125000"/>
              </a:lnSpc>
              <a:buClr>
                <a:schemeClr val="accent1"/>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字符串类型的注入</a:t>
            </a:r>
            <a:endParaRPr lang="zh-CN" altLang="en-US" dirty="0">
              <a:solidFill>
                <a:srgbClr val="000000"/>
              </a:solidFill>
              <a:latin typeface="Times New Roman" panose="02020603050405020304" pitchFamily="18" charset="0"/>
              <a:ea typeface="黑体" panose="02010609060101010101" pitchFamily="49" charset="-122"/>
            </a:endParaRPr>
          </a:p>
          <a:p>
            <a:pPr marL="742950" lvl="1" indent="-285750" fontAlgn="auto">
              <a:lnSpc>
                <a:spcPct val="125000"/>
              </a:lnSpc>
              <a:buClr>
                <a:schemeClr val="accent1"/>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搜索型注入</a:t>
            </a:r>
            <a:endParaRPr lang="zh-CN" altLang="en-US" dirty="0">
              <a:solidFill>
                <a:srgbClr val="000000"/>
              </a:solidFill>
              <a:latin typeface="Times New Roman" panose="02020603050405020304" pitchFamily="18" charset="0"/>
              <a:ea typeface="黑体" panose="02010609060101010101" pitchFamily="49" charset="-122"/>
            </a:endParaRPr>
          </a:p>
          <a:p>
            <a:pPr marL="285750" indent="-285750" fontAlgn="auto">
              <a:lnSpc>
                <a:spcPct val="125000"/>
              </a:lnSpc>
              <a:buClr>
                <a:schemeClr val="accent1"/>
              </a:buClr>
              <a:buFont typeface="Wingdings" panose="05000000000000000000" charset="0"/>
              <a:buChar char=""/>
            </a:pPr>
            <a:r>
              <a:rPr lang="zh-CN" altLang="en-US" b="1" dirty="0">
                <a:solidFill>
                  <a:srgbClr val="000000"/>
                </a:solidFill>
                <a:latin typeface="Times New Roman" panose="02020603050405020304" pitchFamily="18" charset="0"/>
                <a:ea typeface="黑体" panose="02010609060101010101" pitchFamily="49" charset="-122"/>
              </a:rPr>
              <a:t>依据提交方式分类</a:t>
            </a:r>
            <a:endParaRPr lang="zh-CN" altLang="en-US" b="1"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en-US" altLang="zh-CN" dirty="0">
                <a:solidFill>
                  <a:srgbClr val="000000"/>
                </a:solidFill>
                <a:latin typeface="Times New Roman" panose="02020603050405020304" pitchFamily="18" charset="0"/>
                <a:ea typeface="黑体" panose="02010609060101010101" pitchFamily="49" charset="-122"/>
              </a:rPr>
              <a:t> GET</a:t>
            </a:r>
            <a:r>
              <a:rPr lang="zh-CN" altLang="en-US" dirty="0">
                <a:solidFill>
                  <a:srgbClr val="000000"/>
                </a:solidFill>
                <a:latin typeface="Times New Roman" panose="02020603050405020304" pitchFamily="18" charset="0"/>
                <a:ea typeface="黑体" panose="02010609060101010101" pitchFamily="49" charset="-122"/>
              </a:rPr>
              <a:t>注入</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a:t>
            </a:r>
            <a:r>
              <a:rPr lang="en-US" altLang="zh-CN" dirty="0">
                <a:solidFill>
                  <a:srgbClr val="000000"/>
                </a:solidFill>
                <a:latin typeface="Times New Roman" panose="02020603050405020304" pitchFamily="18" charset="0"/>
                <a:ea typeface="黑体" panose="02010609060101010101" pitchFamily="49" charset="-122"/>
              </a:rPr>
              <a:t>POST</a:t>
            </a:r>
            <a:r>
              <a:rPr lang="zh-CN" altLang="en-US" dirty="0">
                <a:solidFill>
                  <a:srgbClr val="000000"/>
                </a:solidFill>
                <a:latin typeface="Times New Roman" panose="02020603050405020304" pitchFamily="18" charset="0"/>
                <a:ea typeface="黑体" panose="02010609060101010101" pitchFamily="49" charset="-122"/>
              </a:rPr>
              <a:t>注入</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a:t>
            </a:r>
            <a:r>
              <a:rPr lang="en-US" altLang="zh-CN" dirty="0">
                <a:solidFill>
                  <a:srgbClr val="000000"/>
                </a:solidFill>
                <a:latin typeface="Times New Roman" panose="02020603050405020304" pitchFamily="18" charset="0"/>
                <a:ea typeface="黑体" panose="02010609060101010101" pitchFamily="49" charset="-122"/>
              </a:rPr>
              <a:t>COOKIE</a:t>
            </a:r>
            <a:r>
              <a:rPr lang="zh-CN" altLang="en-US" dirty="0">
                <a:solidFill>
                  <a:srgbClr val="000000"/>
                </a:solidFill>
                <a:latin typeface="Times New Roman" panose="02020603050405020304" pitchFamily="18" charset="0"/>
                <a:ea typeface="黑体" panose="02010609060101010101" pitchFamily="49" charset="-122"/>
              </a:rPr>
              <a:t>注入</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a:t>
            </a:r>
            <a:r>
              <a:rPr lang="en-US" altLang="zh-CN" dirty="0">
                <a:solidFill>
                  <a:srgbClr val="000000"/>
                </a:solidFill>
                <a:latin typeface="Times New Roman" panose="02020603050405020304" pitchFamily="18" charset="0"/>
                <a:ea typeface="黑体" panose="02010609060101010101" pitchFamily="49" charset="-122"/>
              </a:rPr>
              <a:t>HTTP</a:t>
            </a:r>
            <a:r>
              <a:rPr lang="zh-CN" altLang="en-US" dirty="0">
                <a:solidFill>
                  <a:srgbClr val="000000"/>
                </a:solidFill>
                <a:latin typeface="Times New Roman" panose="02020603050405020304" pitchFamily="18" charset="0"/>
                <a:ea typeface="黑体" panose="02010609060101010101" pitchFamily="49" charset="-122"/>
              </a:rPr>
              <a:t>头注入</a:t>
            </a:r>
            <a:endParaRPr lang="en-US" altLang="zh-CN" dirty="0">
              <a:solidFill>
                <a:srgbClr val="000000"/>
              </a:solidFill>
              <a:latin typeface="Times New Roman" panose="02020603050405020304" pitchFamily="18" charset="0"/>
              <a:ea typeface="黑体" panose="02010609060101010101" pitchFamily="49" charset="-122"/>
            </a:endParaRPr>
          </a:p>
          <a:p>
            <a:pPr marL="285750" indent="-285750" fontAlgn="auto">
              <a:lnSpc>
                <a:spcPct val="125000"/>
              </a:lnSpc>
              <a:buClr>
                <a:schemeClr val="accent1"/>
              </a:buClr>
              <a:buFont typeface="Wingdings" panose="05000000000000000000" charset="0"/>
              <a:buChar char=""/>
            </a:pPr>
            <a:r>
              <a:rPr lang="zh-CN" altLang="en-US" b="1" dirty="0">
                <a:solidFill>
                  <a:srgbClr val="000000"/>
                </a:solidFill>
                <a:latin typeface="Times New Roman" panose="02020603050405020304" pitchFamily="18" charset="0"/>
                <a:ea typeface="黑体" panose="02010609060101010101" pitchFamily="49" charset="-122"/>
              </a:rPr>
              <a:t>依据获取信息的方式分类</a:t>
            </a:r>
            <a:endParaRPr lang="zh-CN" altLang="en-US" b="1"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en-US" altLang="zh-CN" dirty="0">
                <a:solidFill>
                  <a:srgbClr val="000000"/>
                </a:solidFill>
                <a:latin typeface="Times New Roman" panose="02020603050405020304" pitchFamily="18" charset="0"/>
                <a:ea typeface="黑体" panose="02010609060101010101" pitchFamily="49" charset="-122"/>
              </a:rPr>
              <a:t> </a:t>
            </a:r>
            <a:r>
              <a:rPr lang="zh-CN" altLang="en-US" dirty="0">
                <a:solidFill>
                  <a:srgbClr val="000000"/>
                </a:solidFill>
                <a:latin typeface="Times New Roman" panose="02020603050405020304" pitchFamily="18" charset="0"/>
                <a:ea typeface="黑体" panose="02010609060101010101" pitchFamily="49" charset="-122"/>
              </a:rPr>
              <a:t>基于布尔的盲注</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基于时间的盲注</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基于报错的注入</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联合查询注入</a:t>
            </a:r>
            <a:endParaRPr lang="zh-CN" altLang="en-US" dirty="0">
              <a:solidFill>
                <a:srgbClr val="000000"/>
              </a:solidFill>
              <a:latin typeface="Times New Roman" panose="02020603050405020304" pitchFamily="18" charset="0"/>
              <a:ea typeface="黑体" panose="02010609060101010101" pitchFamily="49" charset="-122"/>
            </a:endParaRPr>
          </a:p>
          <a:p>
            <a:pPr lvl="1" indent="0" fontAlgn="auto">
              <a:lnSpc>
                <a:spcPct val="125000"/>
              </a:lnSpc>
              <a:buClr>
                <a:srgbClr val="0070C0"/>
              </a:buClr>
              <a:buFont typeface="Wingdings" panose="05000000000000000000" charset="0"/>
              <a:buChar char=""/>
            </a:pPr>
            <a:r>
              <a:rPr lang="zh-CN" altLang="en-US" dirty="0">
                <a:solidFill>
                  <a:srgbClr val="000000"/>
                </a:solidFill>
                <a:latin typeface="Times New Roman" panose="02020603050405020304" pitchFamily="18" charset="0"/>
                <a:ea typeface="黑体" panose="02010609060101010101" pitchFamily="49" charset="-122"/>
              </a:rPr>
              <a:t> 堆查询注入 </a:t>
            </a:r>
            <a:endParaRPr lang="zh-CN" b="0" i="0" dirty="0">
              <a:solidFill>
                <a:srgbClr val="000000"/>
              </a:solidFill>
              <a:effectLst/>
              <a:latin typeface="Times New Roman" panose="02020603050405020304" pitchFamily="18" charset="0"/>
              <a:ea typeface="黑体" panose="02010609060101010101" pitchFamily="49" charset="-122"/>
            </a:endParaRPr>
          </a:p>
        </p:txBody>
      </p:sp>
      <p:grpSp>
        <p:nvGrpSpPr>
          <p:cNvPr id="18" name="组合 17"/>
          <p:cNvGrpSpPr/>
          <p:nvPr/>
        </p:nvGrpSpPr>
        <p:grpSpPr>
          <a:xfrm>
            <a:off x="6447453" y="40158"/>
            <a:ext cx="3432175" cy="637672"/>
            <a:chOff x="6447453" y="40158"/>
            <a:chExt cx="3432175" cy="637672"/>
          </a:xfrm>
        </p:grpSpPr>
        <p:sp>
          <p:nvSpPr>
            <p:cNvPr id="19" name="文本框 18"/>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06"/>
          <p:cNvSpPr/>
          <p:nvPr/>
        </p:nvSpPr>
        <p:spPr bwMode="auto">
          <a:xfrm>
            <a:off x="4569279" y="2653049"/>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107"/>
          <p:cNvSpPr/>
          <p:nvPr/>
        </p:nvSpPr>
        <p:spPr bwMode="auto">
          <a:xfrm>
            <a:off x="4569279" y="2656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矩形 15"/>
          <p:cNvSpPr/>
          <p:nvPr/>
        </p:nvSpPr>
        <p:spPr>
          <a:xfrm>
            <a:off x="-2721" y="3658"/>
            <a:ext cx="9144000" cy="693218"/>
          </a:xfrm>
          <a:prstGeom prst="rect">
            <a:avLst/>
          </a:prstGeom>
          <a:solidFill>
            <a:srgbClr val="006DC0"/>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p:nvCxnSpPr>
        <p:spPr>
          <a:xfrm>
            <a:off x="121286" y="1236346"/>
            <a:ext cx="2793365" cy="3175"/>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540500" y="6325236"/>
            <a:ext cx="2600960" cy="513715"/>
          </a:xfrm>
          <a:prstGeom prst="rect">
            <a:avLst/>
          </a:prstGeom>
        </p:spPr>
      </p:pic>
      <p:sp>
        <p:nvSpPr>
          <p:cNvPr id="2" name="文本框 1"/>
          <p:cNvSpPr txBox="1"/>
          <p:nvPr/>
        </p:nvSpPr>
        <p:spPr>
          <a:xfrm>
            <a:off x="1161415" y="2167255"/>
            <a:ext cx="7252335" cy="922020"/>
          </a:xfrm>
          <a:prstGeom prst="rect">
            <a:avLst/>
          </a:prstGeom>
          <a:noFill/>
        </p:spPr>
        <p:txBody>
          <a:bodyPr wrap="square" rtlCol="0" anchor="t">
            <a:spAutoFit/>
          </a:bodyPr>
          <a:lstStyle/>
          <a:p>
            <a:pPr marL="457200" indent="-457200">
              <a:lnSpc>
                <a:spcPct val="150000"/>
              </a:lnSpc>
              <a:buClr>
                <a:schemeClr val="accent1"/>
              </a:buClr>
              <a:buFont typeface="Wingdings" panose="05000000000000000000" pitchFamily="2" charset="2"/>
              <a:buChar char="l"/>
            </a:pPr>
            <a:r>
              <a:rPr dirty="0" err="1">
                <a:latin typeface="黑体" panose="02010609060101010101" pitchFamily="49" charset="-122"/>
                <a:ea typeface="黑体" panose="02010609060101010101" pitchFamily="49" charset="-122"/>
                <a:cs typeface="黑体" panose="02010609060101010101" pitchFamily="49" charset="-122"/>
                <a:sym typeface="+mn-ea"/>
              </a:rPr>
              <a:t>当前台页</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面</a:t>
            </a:r>
            <a:r>
              <a:rPr dirty="0">
                <a:latin typeface="黑体" panose="02010609060101010101" pitchFamily="49" charset="-122"/>
                <a:ea typeface="黑体" panose="02010609060101010101" pitchFamily="49" charset="-122"/>
                <a:cs typeface="黑体" panose="02010609060101010101" pitchFamily="49" charset="-122"/>
                <a:sym typeface="+mn-ea"/>
              </a:rPr>
              <a:t>输</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入</a:t>
            </a:r>
            <a:r>
              <a:rPr dirty="0" err="1">
                <a:latin typeface="黑体" panose="02010609060101010101" pitchFamily="49" charset="-122"/>
                <a:ea typeface="黑体" panose="02010609060101010101" pitchFamily="49" charset="-122"/>
                <a:cs typeface="黑体" panose="02010609060101010101" pitchFamily="49" charset="-122"/>
                <a:sym typeface="+mn-ea"/>
              </a:rPr>
              <a:t>的参数是数字时</a:t>
            </a:r>
            <a:r>
              <a:rPr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比</a:t>
            </a:r>
            <a:r>
              <a:rPr dirty="0" err="1">
                <a:latin typeface="黑体" panose="02010609060101010101" pitchFamily="49" charset="-122"/>
                <a:ea typeface="黑体" panose="02010609060101010101" pitchFamily="49" charset="-122"/>
                <a:cs typeface="黑体" panose="02010609060101010101" pitchFamily="49" charset="-122"/>
                <a:sym typeface="+mn-ea"/>
              </a:rPr>
              <a:t>如下</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面</a:t>
            </a:r>
            <a:r>
              <a:rPr dirty="0" err="1">
                <a:latin typeface="黑体" panose="02010609060101010101" pitchFamily="49" charset="-122"/>
                <a:ea typeface="黑体" panose="02010609060101010101" pitchFamily="49" charset="-122"/>
                <a:cs typeface="黑体" panose="02010609060101010101" pitchFamily="49" charset="-122"/>
                <a:sym typeface="+mn-ea"/>
              </a:rPr>
              <a:t>这个根据ID查询</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用</a:t>
            </a:r>
            <a:r>
              <a:rPr dirty="0" err="1">
                <a:latin typeface="黑体" panose="02010609060101010101" pitchFamily="49" charset="-122"/>
                <a:ea typeface="黑体" panose="02010609060101010101" pitchFamily="49" charset="-122"/>
                <a:cs typeface="黑体" panose="02010609060101010101" pitchFamily="49" charset="-122"/>
                <a:sym typeface="+mn-ea"/>
              </a:rPr>
              <a:t>户的功能</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，查询到用户名。</a:t>
            </a:r>
            <a:endParaRPr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文本框 5"/>
          <p:cNvSpPr txBox="1"/>
          <p:nvPr/>
        </p:nvSpPr>
        <p:spPr>
          <a:xfrm>
            <a:off x="1161415" y="4873625"/>
            <a:ext cx="7252335" cy="506730"/>
          </a:xfrm>
          <a:prstGeom prst="rect">
            <a:avLst/>
          </a:prstGeom>
          <a:noFill/>
        </p:spPr>
        <p:txBody>
          <a:bodyPr wrap="square" rtlCol="0" anchor="t">
            <a:spAutoFit/>
          </a:bodyPr>
          <a:lstStyle/>
          <a:p>
            <a:pPr marL="457200" indent="-457200">
              <a:lnSpc>
                <a:spcPct val="150000"/>
              </a:lnSpc>
              <a:buClr>
                <a:schemeClr val="accent1"/>
              </a:buClr>
              <a:buFont typeface="Wingdings" panose="05000000000000000000" pitchFamily="2" charset="2"/>
              <a:buChar char="l"/>
            </a:pPr>
            <a:r>
              <a:rPr dirty="0" err="1">
                <a:latin typeface="黑体" panose="02010609060101010101" pitchFamily="49" charset="-122"/>
                <a:ea typeface="黑体" panose="02010609060101010101" pitchFamily="49" charset="-122"/>
                <a:cs typeface="黑体" panose="02010609060101010101" pitchFamily="49" charset="-122"/>
                <a:sym typeface="+mn-ea"/>
              </a:rPr>
              <a:t>后台对应的SQL如下，字段类型是数值型，就是数值型注</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入。</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889000" y="1857375"/>
            <a:ext cx="1569660" cy="369332"/>
          </a:xfrm>
          <a:prstGeom prst="rect">
            <a:avLst/>
          </a:prstGeom>
          <a:noFill/>
        </p:spPr>
        <p:txBody>
          <a:bodyPr wrap="none" rtlCol="0" anchor="t">
            <a:spAutoFit/>
          </a:bodyPr>
          <a:lstStyle/>
          <a:p>
            <a:pPr>
              <a:buClr>
                <a:schemeClr val="accent1"/>
              </a:buClr>
            </a:pPr>
            <a:r>
              <a:rPr lang="zh-CN" altLang="en-US" dirty="0">
                <a:solidFill>
                  <a:prstClr val="black"/>
                </a:solidFill>
                <a:latin typeface="黑体" panose="02010609060101010101" pitchFamily="49" charset="-122"/>
                <a:ea typeface="黑体" panose="02010609060101010101" pitchFamily="49" charset="-122"/>
                <a:sym typeface="+mn-ea"/>
              </a:rPr>
              <a:t>数字型注入：</a:t>
            </a:r>
            <a:endParaRPr lang="zh-CN" altLang="en-US" dirty="0"/>
          </a:p>
        </p:txBody>
      </p:sp>
      <p:sp>
        <p:nvSpPr>
          <p:cNvPr id="5" name="文本框 4"/>
          <p:cNvSpPr txBox="1"/>
          <p:nvPr/>
        </p:nvSpPr>
        <p:spPr>
          <a:xfrm>
            <a:off x="105855" y="779978"/>
            <a:ext cx="4463425" cy="70675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sym typeface="+mn-ea"/>
              </a:rPr>
              <a:t>SQL注入攻击概述</a:t>
            </a:r>
            <a:endParaRPr lang="zh-CN" altLang="en-US" sz="2000" dirty="0">
              <a:solidFill>
                <a:prstClr val="black"/>
              </a:solidFill>
              <a:latin typeface="黑体" panose="02010609060101010101" pitchFamily="49" charset="-122"/>
              <a:ea typeface="黑体" panose="02010609060101010101" pitchFamily="49" charset="-122"/>
              <a:sym typeface="+mn-ea"/>
            </a:endParaRPr>
          </a:p>
          <a:p>
            <a:pPr marL="342900" indent="-342900">
              <a:buClr>
                <a:schemeClr val="accent1"/>
              </a:buClr>
              <a:buFont typeface="Wingdings" panose="05000000000000000000" pitchFamily="2" charset="2"/>
              <a:buChar char="Ø"/>
            </a:pPr>
            <a:endParaRPr lang="zh-CN" altLang="en-US" sz="2000" b="1" dirty="0">
              <a:latin typeface="宋体" panose="02010600030101010101" pitchFamily="2" charset="-122"/>
              <a:ea typeface="宋体" panose="02010600030101010101" pitchFamily="2" charset="-122"/>
            </a:endParaRPr>
          </a:p>
        </p:txBody>
      </p:sp>
      <p:sp>
        <p:nvSpPr>
          <p:cNvPr id="10" name="矩形 9"/>
          <p:cNvSpPr/>
          <p:nvPr/>
        </p:nvSpPr>
        <p:spPr>
          <a:xfrm>
            <a:off x="-191135" y="34290"/>
            <a:ext cx="3714750" cy="560705"/>
          </a:xfrm>
          <a:prstGeom prst="rect">
            <a:avLst/>
          </a:prstGeom>
          <a:noFill/>
        </p:spPr>
        <p:txBody>
          <a:bodyPr wrap="square" lIns="68580" tIns="34290" rIns="68580" bIns="34290">
            <a:spAutoFit/>
          </a:bodyPr>
          <a:lstStyle/>
          <a:p>
            <a:pPr algn="ctr"/>
            <a:r>
              <a:rPr lang="en-US" altLang="zh-CN"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SQL</a:t>
            </a:r>
            <a:r>
              <a:rPr lang="zh-CN" altLang="en-US" sz="3200" dirty="0">
                <a:ln w="0"/>
                <a:solidFill>
                  <a:schemeClr val="bg1"/>
                </a:solidFill>
                <a:effectLst>
                  <a:reflection blurRad="6350" stA="53000" endA="300" endPos="35500" dir="5400000" sy="-90000" algn="bl" rotWithShape="0"/>
                </a:effectLst>
                <a:latin typeface="黑体" panose="02010609060101010101" pitchFamily="49" charset="-122"/>
                <a:ea typeface="黑体" panose="02010609060101010101" pitchFamily="49" charset="-122"/>
              </a:rPr>
              <a:t>注入攻击</a:t>
            </a:r>
            <a:endParaRPr lang="zh-CN" altLang="en-US" sz="3200" dirty="0">
              <a:ln w="0"/>
              <a:solidFill>
                <a:schemeClr val="bg1"/>
              </a:solidFill>
              <a:effectLst>
                <a:reflection blurRad="6350" stA="53000" endA="300" endPos="35500" dir="5400000" sy="-90000" algn="bl" rotWithShape="0"/>
              </a:effectLst>
            </a:endParaRPr>
          </a:p>
        </p:txBody>
      </p:sp>
      <p:sp>
        <p:nvSpPr>
          <p:cNvPr id="12" name="文本框 11"/>
          <p:cNvSpPr txBox="1"/>
          <p:nvPr/>
        </p:nvSpPr>
        <p:spPr>
          <a:xfrm>
            <a:off x="279501" y="1217650"/>
            <a:ext cx="4642323" cy="645160"/>
          </a:xfrm>
          <a:prstGeom prst="rect">
            <a:avLst/>
          </a:prstGeom>
          <a:noFill/>
        </p:spPr>
        <p:txBody>
          <a:bodyPr wrap="square">
            <a:spAutoFit/>
          </a:bodyPr>
          <a:lstStyle/>
          <a:p>
            <a:pPr indent="0">
              <a:lnSpc>
                <a:spcPct val="150000"/>
              </a:lnSpc>
              <a:buClr>
                <a:schemeClr val="accent1"/>
              </a:buClr>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注入攻击的分类</a:t>
            </a:r>
            <a:endParaRPr lang="zh-CN" altLang="en-US" sz="2400" dirty="0">
              <a:latin typeface="黑体" panose="02010609060101010101" pitchFamily="49" charset="-122"/>
              <a:ea typeface="黑体" panose="02010609060101010101" pitchFamily="49" charset="-122"/>
            </a:endParaRPr>
          </a:p>
        </p:txBody>
      </p:sp>
      <p:sp>
        <p:nvSpPr>
          <p:cNvPr id="18" name="文本框 17"/>
          <p:cNvSpPr txBox="1"/>
          <p:nvPr/>
        </p:nvSpPr>
        <p:spPr>
          <a:xfrm>
            <a:off x="2708030" y="5768173"/>
            <a:ext cx="3832470" cy="458074"/>
          </a:xfrm>
          <a:prstGeom prst="rect">
            <a:avLst/>
          </a:prstGeom>
          <a:ln w="38100">
            <a:solidFill>
              <a:srgbClr val="7030A0"/>
            </a:solidFill>
          </a:ln>
        </p:spPr>
        <p:txBody>
          <a:bodyPr wrap="square">
            <a:spAutoFit/>
          </a:bodyPr>
          <a:lstStyle>
            <a:defPPr>
              <a:defRPr lang="en-US"/>
            </a:defPPr>
            <a:lvl1pPr indent="457200">
              <a:lnSpc>
                <a:spcPct val="150000"/>
              </a:lnSpc>
              <a:defRPr>
                <a:latin typeface="黑体" panose="02010609060101010101" pitchFamily="49" charset="-122"/>
                <a:ea typeface="黑体" panose="02010609060101010101" pitchFamily="49" charset="-122"/>
                <a:cs typeface="Times New Roman" panose="02020603050405020304" pitchFamily="18" charset="0"/>
              </a:defRPr>
            </a:lvl1pPr>
          </a:lstStyle>
          <a:p>
            <a:pPr>
              <a:spcAft>
                <a:spcPts val="600"/>
              </a:spcAft>
            </a:pPr>
            <a:r>
              <a:rPr lang="en-US" altLang="zh-CN" dirty="0">
                <a:latin typeface="Times New Roman" panose="02020603050405020304" pitchFamily="18" charset="0"/>
              </a:rPr>
              <a:t>select * from user where id= 1</a:t>
            </a:r>
            <a:endParaRPr lang="zh-CN" altLang="en-US" dirty="0">
              <a:latin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666240" y="3066001"/>
            <a:ext cx="5652569" cy="1808316"/>
          </a:xfrm>
          <a:prstGeom prst="rect">
            <a:avLst/>
          </a:prstGeom>
        </p:spPr>
      </p:pic>
      <p:grpSp>
        <p:nvGrpSpPr>
          <p:cNvPr id="20" name="组合 19"/>
          <p:cNvGrpSpPr/>
          <p:nvPr/>
        </p:nvGrpSpPr>
        <p:grpSpPr>
          <a:xfrm>
            <a:off x="6447453" y="40158"/>
            <a:ext cx="3432175" cy="637672"/>
            <a:chOff x="6447453" y="40158"/>
            <a:chExt cx="3432175" cy="637672"/>
          </a:xfrm>
        </p:grpSpPr>
        <p:sp>
          <p:nvSpPr>
            <p:cNvPr id="21" name="文本框 20"/>
            <p:cNvSpPr txBox="1"/>
            <p:nvPr/>
          </p:nvSpPr>
          <p:spPr>
            <a:xfrm>
              <a:off x="7084993" y="119533"/>
              <a:ext cx="2794635" cy="460375"/>
            </a:xfrm>
            <a:prstGeom prst="rect">
              <a:avLst/>
            </a:prstGeom>
            <a:noFill/>
          </p:spPr>
          <p:txBody>
            <a:bodyPr wrap="square" rtlCol="0">
              <a:spAutoFit/>
            </a:bodyPr>
            <a:lstStyle/>
            <a:p>
              <a:r>
                <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杭州师范大学</a:t>
              </a:r>
              <a:endParaRPr lang="en-US" altLang="zh-CN"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1200" dirty="0">
                  <a:ln w="0"/>
                  <a:solidFill>
                    <a:schemeClr val="bg1"/>
                  </a:solidFill>
                  <a:effectLst>
                    <a:outerShdw blurRad="38100" dist="25400" dir="5400000" algn="ctr" rotWithShape="0">
                      <a:srgbClr val="6E747A">
                        <a:alpha val="43000"/>
                      </a:srgbClr>
                    </a:outerShdw>
                  </a:effectLst>
                </a:rPr>
                <a:t>Hangzhou Normal University</a:t>
              </a:r>
              <a:endParaRPr lang="zh-CN" altLang="en-US" sz="1200" dirty="0">
                <a:ln w="0"/>
                <a:solidFill>
                  <a:schemeClr val="bg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453" y="40158"/>
              <a:ext cx="637672" cy="637672"/>
            </a:xfrm>
            <a:prstGeom prst="rect">
              <a:avLst/>
            </a:prstGeom>
          </p:spPr>
        </p:pic>
      </p:grpSp>
    </p:spTree>
  </p:cSld>
  <p:clrMapOvr>
    <a:masterClrMapping/>
  </p:clrMapOvr>
  <p:transition spd="slow">
    <p:fade/>
  </p:transition>
</p:sld>
</file>

<file path=ppt/tags/tag1.xml><?xml version="1.0" encoding="utf-8"?>
<p:tagLst xmlns:p="http://schemas.openxmlformats.org/presentationml/2006/main">
  <p:tag name="COMMONDATA" val="eyJoZGlkIjoiZTliYjE0NTFiYWZiMjQxODM2OGJhNzE0ZTdiYmM3NmUifQ=="/>
  <p:tag name="KSO_WPP_MARK_KEY" val="944624c7-9837-45a0-a7b4-2e965e98739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4531</Words>
  <Application>WPS 演示</Application>
  <PresentationFormat>全屏显示(4:3)</PresentationFormat>
  <Paragraphs>345</Paragraphs>
  <Slides>25</Slides>
  <Notes>28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黑体</vt:lpstr>
      <vt:lpstr>微软雅黑</vt:lpstr>
      <vt:lpstr>Times New Roman</vt:lpstr>
      <vt:lpstr>Wingdings</vt:lpstr>
      <vt:lpstr>Calibri</vt:lpstr>
      <vt:lpstr>Times New Roman Regular</vt:lpstr>
      <vt:lpstr>Arial Unicode MS</vt:lpstr>
      <vt:lpstr>等线 Light</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jm sun</dc:creator>
  <cp:lastModifiedBy>Sun</cp:lastModifiedBy>
  <cp:revision>97</cp:revision>
  <dcterms:created xsi:type="dcterms:W3CDTF">2022-07-30T01:35:00Z</dcterms:created>
  <dcterms:modified xsi:type="dcterms:W3CDTF">2022-12-04T13:17:14Z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CAAA1F4EC692411ABD62423DE5F2D1A5</vt:lpwstr>
  </property>
  <property fmtid="{D5CDD505-2E9C-101B-9397-08002B2CF9AE}" pid="3" name="KSOProductBuildVer">
    <vt:lpwstr>2052-11.1.0.12763</vt:lpwstr>
  </property>
</Properties>
</file>