
<file path=[Content_Types].xml><?xml version="1.0" encoding="utf-8"?>
<Types xmlns="http://schemas.openxmlformats.org/package/2006/content-types">
  <Default Extension="bin" ContentType="audio/unknown"/>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6.xml" ContentType="application/vnd.openxmlformats-officedocument.presentationml.notesSlide+xml"/>
  <Override PartName="/ppt/embeddings/oleObject7.bin" ContentType="application/vnd.openxmlformats-officedocument.oleObject"/>
  <Override PartName="/ppt/notesSlides/notesSlide7.xml" ContentType="application/vnd.openxmlformats-officedocument.presentationml.notesSlide+xml"/>
  <Override PartName="/ppt/embeddings/oleObject8.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1.bin" ContentType="application/vnd.openxmlformats-officedocument.oleObject"/>
  <Override PartName="/ppt/notesSlides/notesSlide13.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19.bin" ContentType="application/vnd.openxmlformats-officedocument.oleObject"/>
  <Override PartName="/ppt/notesSlides/notesSlide20.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notesSlides/notesSlide21.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notesSlides/notesSlide22.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77" r:id="rId2"/>
    <p:sldId id="378" r:id="rId3"/>
    <p:sldId id="379" r:id="rId4"/>
    <p:sldId id="353" r:id="rId5"/>
    <p:sldId id="354" r:id="rId6"/>
    <p:sldId id="393" r:id="rId7"/>
    <p:sldId id="355" r:id="rId8"/>
    <p:sldId id="356" r:id="rId9"/>
    <p:sldId id="357" r:id="rId10"/>
    <p:sldId id="358" r:id="rId11"/>
    <p:sldId id="387" r:id="rId12"/>
    <p:sldId id="359" r:id="rId13"/>
    <p:sldId id="388" r:id="rId14"/>
    <p:sldId id="389" r:id="rId15"/>
    <p:sldId id="360" r:id="rId16"/>
    <p:sldId id="361" r:id="rId17"/>
    <p:sldId id="390" r:id="rId18"/>
    <p:sldId id="362" r:id="rId19"/>
    <p:sldId id="363" r:id="rId20"/>
    <p:sldId id="364" r:id="rId21"/>
    <p:sldId id="372" r:id="rId22"/>
    <p:sldId id="373" r:id="rId23"/>
    <p:sldId id="391" r:id="rId24"/>
    <p:sldId id="392" r:id="rId25"/>
    <p:sldId id="374" r:id="rId26"/>
    <p:sldId id="375" r:id="rId27"/>
    <p:sldId id="376" r:id="rId28"/>
    <p:sldId id="394" r:id="rId29"/>
    <p:sldId id="395" r:id="rId30"/>
    <p:sldId id="396" r:id="rId31"/>
    <p:sldId id="397" r:id="rId32"/>
    <p:sldId id="398" r:id="rId33"/>
    <p:sldId id="399" r:id="rId34"/>
    <p:sldId id="400" r:id="rId35"/>
    <p:sldId id="401" r:id="rId36"/>
    <p:sldId id="402" r:id="rId37"/>
    <p:sldId id="403" r:id="rId38"/>
    <p:sldId id="404" r:id="rId39"/>
    <p:sldId id="405" r:id="rId40"/>
    <p:sldId id="406" r:id="rId41"/>
    <p:sldId id="407" r:id="rId42"/>
    <p:sldId id="408" r:id="rId4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AF"/>
    <a:srgbClr val="99FF99"/>
    <a:srgbClr val="66FF33"/>
    <a:srgbClr val="CCCCFF"/>
    <a:srgbClr val="FF3300"/>
    <a:srgbClr val="FFFFCC"/>
    <a:srgbClr val="CCFF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0.wmf"/><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cs typeface="+mn-cs"/>
              </a:defRPr>
            </a:lvl1pPr>
          </a:lstStyle>
          <a:p>
            <a:pPr>
              <a:defRPr/>
            </a:pPr>
            <a:endParaRPr lang="en-US" altLang="zh-CN"/>
          </a:p>
        </p:txBody>
      </p:sp>
      <p:sp>
        <p:nvSpPr>
          <p:cNvPr id="624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cs typeface="+mn-cs"/>
              </a:defRPr>
            </a:lvl1pPr>
          </a:lstStyle>
          <a:p>
            <a:pPr>
              <a:defRPr/>
            </a:pPr>
            <a:endParaRPr lang="en-US" altLang="zh-CN"/>
          </a:p>
        </p:txBody>
      </p:sp>
      <p:sp>
        <p:nvSpPr>
          <p:cNvPr id="133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24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cs typeface="+mn-cs"/>
              </a:defRPr>
            </a:lvl1pPr>
          </a:lstStyle>
          <a:p>
            <a:pPr>
              <a:defRPr/>
            </a:pPr>
            <a:endParaRPr lang="en-US" altLang="zh-CN"/>
          </a:p>
        </p:txBody>
      </p:sp>
      <p:sp>
        <p:nvSpPr>
          <p:cNvPr id="624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EC873BD-3A5C-4E0A-A825-345A5CDA7010}" type="slidenum">
              <a:rPr lang="en-US" altLang="zh-CN"/>
              <a:pPr/>
              <a:t>‹#›</a:t>
            </a:fld>
            <a:endParaRPr lang="en-US" altLang="zh-CN"/>
          </a:p>
        </p:txBody>
      </p:sp>
    </p:spTree>
    <p:extLst>
      <p:ext uri="{BB962C8B-B14F-4D97-AF65-F5344CB8AC3E}">
        <p14:creationId xmlns:p14="http://schemas.microsoft.com/office/powerpoint/2010/main" val="1777669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D2E893B-F2F2-44C8-AD5D-498579C7DDB1}" type="slidenum">
              <a:rPr lang="en-US" altLang="zh-CN" sz="1200"/>
              <a:pPr/>
              <a:t>1</a:t>
            </a:fld>
            <a:endParaRPr lang="en-US" altLang="zh-CN" sz="1200"/>
          </a:p>
        </p:txBody>
      </p:sp>
      <p:sp>
        <p:nvSpPr>
          <p:cNvPr id="15362" name="Rectangle 2"/>
          <p:cNvSpPr>
            <a:spLocks noRo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刚才我们学了线性表的定义和操作，大家都应该有了一些感性认识。那么为了加深大家的机遇，下面来看线性表的一些应用，第一个应用：表达多项式。一般多项式可以表达为</a:t>
            </a:r>
            <a:r>
              <a:rPr lang="en-US" altLang="zh-CN" smtClean="0"/>
              <a:t>P(x)=a1*x^e1+…+an*x^en</a:t>
            </a:r>
            <a:r>
              <a:rPr lang="zh-CN" altLang="en-US" smtClean="0"/>
              <a:t>；那么我们可以用一个对组</a:t>
            </a:r>
            <a:r>
              <a:rPr lang="en-US" altLang="zh-CN" smtClean="0"/>
              <a:t>&lt;ei,ai&gt;,ai</a:t>
            </a:r>
            <a:r>
              <a:rPr lang="zh-CN" altLang="en-US" smtClean="0"/>
              <a:t>表示系数，</a:t>
            </a:r>
            <a:r>
              <a:rPr lang="en-US" altLang="zh-CN" smtClean="0"/>
              <a:t>ei</a:t>
            </a:r>
            <a:r>
              <a:rPr lang="zh-CN" altLang="en-US" smtClean="0"/>
              <a:t>表示指数，</a:t>
            </a:r>
            <a:r>
              <a:rPr lang="en-US" altLang="zh-CN" smtClean="0"/>
              <a:t>ei</a:t>
            </a:r>
            <a:r>
              <a:rPr lang="zh-CN" altLang="en-US" smtClean="0"/>
              <a:t>是非负整数。</a:t>
            </a:r>
          </a:p>
        </p:txBody>
      </p:sp>
    </p:spTree>
    <p:extLst>
      <p:ext uri="{BB962C8B-B14F-4D97-AF65-F5344CB8AC3E}">
        <p14:creationId xmlns:p14="http://schemas.microsoft.com/office/powerpoint/2010/main" val="708197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a:ln/>
        </p:spPr>
      </p:sp>
      <p:sp>
        <p:nvSpPr>
          <p:cNvPr id="358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这个矩阵有</a:t>
            </a:r>
            <a:r>
              <a:rPr lang="en-US" altLang="zh-CN" smtClean="0"/>
              <a:t>8</a:t>
            </a:r>
            <a:r>
              <a:rPr lang="zh-CN" altLang="en-US" smtClean="0"/>
              <a:t>个元素是非</a:t>
            </a:r>
            <a:r>
              <a:rPr lang="en-US" altLang="zh-CN" smtClean="0"/>
              <a:t>0</a:t>
            </a:r>
            <a:r>
              <a:rPr lang="zh-CN" altLang="en-US" smtClean="0"/>
              <a:t>的。这里</a:t>
            </a:r>
            <a:r>
              <a:rPr lang="en-US" altLang="zh-CN" smtClean="0"/>
              <a:t>row</a:t>
            </a:r>
            <a:r>
              <a:rPr lang="zh-CN" altLang="en-US" smtClean="0"/>
              <a:t>和</a:t>
            </a:r>
            <a:r>
              <a:rPr lang="en-US" altLang="zh-CN" smtClean="0"/>
              <a:t>col</a:t>
            </a:r>
            <a:r>
              <a:rPr lang="zh-CN" altLang="en-US" smtClean="0"/>
              <a:t>都要占</a:t>
            </a:r>
            <a:r>
              <a:rPr lang="en-US" altLang="zh-CN" smtClean="0"/>
              <a:t>9</a:t>
            </a:r>
            <a:r>
              <a:rPr lang="zh-CN" altLang="en-US" smtClean="0"/>
              <a:t>个单位的存储空间。起始这个矩阵只有</a:t>
            </a:r>
            <a:r>
              <a:rPr lang="zh-CN" altLang="zh-CN" smtClean="0"/>
              <a:t>6</a:t>
            </a:r>
            <a:r>
              <a:rPr lang="zh-CN" altLang="en-US" smtClean="0"/>
              <a:t>行，每行只要给出有几个元素即可。</a:t>
            </a:r>
          </a:p>
        </p:txBody>
      </p:sp>
      <p:sp>
        <p:nvSpPr>
          <p:cNvPr id="3584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F8E1503-7E75-464E-B287-AD270D37EC43}" type="slidenum">
              <a:rPr lang="en-US" altLang="zh-CN" sz="1200"/>
              <a:pPr/>
              <a:t>12</a:t>
            </a:fld>
            <a:endParaRPr lang="en-US" altLang="zh-CN" sz="1200"/>
          </a:p>
        </p:txBody>
      </p:sp>
    </p:spTree>
    <p:extLst>
      <p:ext uri="{BB962C8B-B14F-4D97-AF65-F5344CB8AC3E}">
        <p14:creationId xmlns:p14="http://schemas.microsoft.com/office/powerpoint/2010/main" val="2669384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B8CF2D6-2A78-4686-B6E5-BC8678F5A59A}" type="slidenum">
              <a:rPr lang="en-US" altLang="zh-CN" sz="1200"/>
              <a:pPr/>
              <a:t>13</a:t>
            </a:fld>
            <a:endParaRPr lang="en-US" altLang="zh-CN" sz="1200"/>
          </a:p>
        </p:txBody>
      </p:sp>
      <p:sp>
        <p:nvSpPr>
          <p:cNvPr id="37890" name="Rectangle 2"/>
          <p:cNvSpPr>
            <a:spLocks noRo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对第一种数据结构做了一点小改进，对记录行数据进行了压缩。</a:t>
            </a:r>
          </a:p>
        </p:txBody>
      </p:sp>
    </p:spTree>
    <p:extLst>
      <p:ext uri="{BB962C8B-B14F-4D97-AF65-F5344CB8AC3E}">
        <p14:creationId xmlns:p14="http://schemas.microsoft.com/office/powerpoint/2010/main" val="277444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a:ln/>
        </p:spPr>
      </p:sp>
      <p:sp>
        <p:nvSpPr>
          <p:cNvPr id="399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可以看到</a:t>
            </a:r>
            <a:r>
              <a:rPr lang="en-US" altLang="zh-CN" smtClean="0"/>
              <a:t>row_ptr</a:t>
            </a:r>
            <a:r>
              <a:rPr lang="zh-CN" altLang="en-US" smtClean="0"/>
              <a:t>空间得到压缩，</a:t>
            </a:r>
            <a:r>
              <a:rPr lang="en-US" altLang="zh-CN" smtClean="0"/>
              <a:t>8</a:t>
            </a:r>
            <a:r>
              <a:rPr lang="zh-CN" altLang="en-US" smtClean="0"/>
              <a:t>个数据只要</a:t>
            </a:r>
            <a:r>
              <a:rPr lang="zh-CN" altLang="zh-CN" smtClean="0"/>
              <a:t>6</a:t>
            </a:r>
            <a:r>
              <a:rPr lang="zh-CN" altLang="en-US" smtClean="0"/>
              <a:t>个空间就可以了。</a:t>
            </a:r>
            <a:r>
              <a:rPr lang="en-US" altLang="zh-CN" smtClean="0"/>
              <a:t>row_ptr</a:t>
            </a:r>
            <a:r>
              <a:rPr lang="zh-CN" altLang="en-US" smtClean="0"/>
              <a:t>表示这一行就几个非</a:t>
            </a:r>
            <a:r>
              <a:rPr lang="en-US" altLang="zh-CN" smtClean="0"/>
              <a:t>0</a:t>
            </a:r>
            <a:r>
              <a:rPr lang="zh-CN" altLang="en-US" smtClean="0"/>
              <a:t>元素即可。</a:t>
            </a:r>
          </a:p>
        </p:txBody>
      </p:sp>
      <p:sp>
        <p:nvSpPr>
          <p:cNvPr id="399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C0B9839-5604-4C9B-ACDB-B4E4CFCE50A7}" type="slidenum">
              <a:rPr lang="en-US" altLang="zh-CN" sz="1200"/>
              <a:pPr/>
              <a:t>14</a:t>
            </a:fld>
            <a:endParaRPr lang="en-US" altLang="zh-CN" sz="1200"/>
          </a:p>
        </p:txBody>
      </p:sp>
    </p:spTree>
    <p:extLst>
      <p:ext uri="{BB962C8B-B14F-4D97-AF65-F5344CB8AC3E}">
        <p14:creationId xmlns:p14="http://schemas.microsoft.com/office/powerpoint/2010/main" val="3560328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p:cNvSpPr>
          <p:nvPr>
            <p:ph type="sldImg"/>
          </p:nvPr>
        </p:nvSpPr>
        <p:spPr>
          <a:ln/>
        </p:spPr>
      </p:sp>
      <p:sp>
        <p:nvSpPr>
          <p:cNvPr id="4198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下面我们来讨论一下矩阵的转置。矩阵转置就是把</a:t>
            </a:r>
            <a:r>
              <a:rPr lang="en-US" altLang="zh-CN" smtClean="0"/>
              <a:t>i</a:t>
            </a:r>
            <a:r>
              <a:rPr lang="zh-CN" altLang="en-US" smtClean="0"/>
              <a:t>行</a:t>
            </a:r>
            <a:r>
              <a:rPr lang="en-US" altLang="zh-CN" smtClean="0"/>
              <a:t>j</a:t>
            </a:r>
            <a:r>
              <a:rPr lang="zh-CN" altLang="en-US" smtClean="0"/>
              <a:t>列的元素换成</a:t>
            </a:r>
            <a:r>
              <a:rPr lang="en-US" altLang="zh-CN" smtClean="0"/>
              <a:t>j</a:t>
            </a:r>
            <a:r>
              <a:rPr lang="zh-CN" altLang="en-US" smtClean="0"/>
              <a:t>行</a:t>
            </a:r>
            <a:r>
              <a:rPr lang="en-US" altLang="zh-CN" smtClean="0"/>
              <a:t>i</a:t>
            </a:r>
            <a:r>
              <a:rPr lang="zh-CN" altLang="en-US" smtClean="0"/>
              <a:t>列位置。不是升序了。</a:t>
            </a:r>
          </a:p>
        </p:txBody>
      </p:sp>
      <p:sp>
        <p:nvSpPr>
          <p:cNvPr id="4198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5E501A0-FB36-406E-9911-F0B8E67BE7A9}" type="slidenum">
              <a:rPr lang="en-US" altLang="zh-CN" sz="1200"/>
              <a:pPr/>
              <a:t>15</a:t>
            </a:fld>
            <a:endParaRPr lang="en-US" altLang="zh-CN" sz="1200"/>
          </a:p>
        </p:txBody>
      </p:sp>
    </p:spTree>
    <p:extLst>
      <p:ext uri="{BB962C8B-B14F-4D97-AF65-F5344CB8AC3E}">
        <p14:creationId xmlns:p14="http://schemas.microsoft.com/office/powerpoint/2010/main" val="646793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a:ln/>
        </p:spPr>
      </p:sp>
      <p:sp>
        <p:nvSpPr>
          <p:cNvPr id="4403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要保证转置过的矩阵元素还保持升序，必须按照列的序号大小来进行转置。</a:t>
            </a:r>
          </a:p>
        </p:txBody>
      </p:sp>
      <p:sp>
        <p:nvSpPr>
          <p:cNvPr id="4403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CB7BE20-D74C-40C7-AD02-07DDB8847D4E}" type="slidenum">
              <a:rPr lang="en-US" altLang="zh-CN" sz="1200"/>
              <a:pPr/>
              <a:t>16</a:t>
            </a:fld>
            <a:endParaRPr lang="en-US" altLang="zh-CN" sz="1200"/>
          </a:p>
        </p:txBody>
      </p:sp>
    </p:spTree>
    <p:extLst>
      <p:ext uri="{BB962C8B-B14F-4D97-AF65-F5344CB8AC3E}">
        <p14:creationId xmlns:p14="http://schemas.microsoft.com/office/powerpoint/2010/main" val="4148252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a:ln/>
        </p:spPr>
      </p:sp>
      <p:sp>
        <p:nvSpPr>
          <p:cNvPr id="4608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n</a:t>
            </a:r>
            <a:r>
              <a:rPr lang="zh-CN" altLang="en-US" smtClean="0"/>
              <a:t>＝</a:t>
            </a:r>
            <a:r>
              <a:rPr lang="en-US" altLang="zh-CN" smtClean="0"/>
              <a:t>elements</a:t>
            </a:r>
            <a:r>
              <a:rPr lang="zh-CN" altLang="en-US" smtClean="0"/>
              <a:t>的个数，</a:t>
            </a:r>
            <a:r>
              <a:rPr lang="en-US" altLang="zh-CN" b="1" smtClean="0"/>
              <a:t>O (</a:t>
            </a:r>
            <a:r>
              <a:rPr lang="en-US" altLang="zh-CN" b="1" i="1" smtClean="0"/>
              <a:t>columns </a:t>
            </a:r>
            <a:r>
              <a:rPr lang="en-US" altLang="zh-CN" b="1" i="1" smtClean="0">
                <a:sym typeface="Symbol" panose="05050102010706020507" pitchFamily="18" charset="2"/>
              </a:rPr>
              <a:t> elements</a:t>
            </a:r>
            <a:r>
              <a:rPr lang="zh-CN" altLang="en-US" b="1" i="1" smtClean="0">
                <a:sym typeface="Symbol" panose="05050102010706020507" pitchFamily="18" charset="2"/>
              </a:rPr>
              <a:t>）</a:t>
            </a:r>
            <a:endParaRPr lang="en-US" altLang="zh-CN" smtClean="0"/>
          </a:p>
        </p:txBody>
      </p:sp>
      <p:sp>
        <p:nvSpPr>
          <p:cNvPr id="4608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DF133B4-FD10-4EF3-B01F-7180DDF51FAC}" type="slidenum">
              <a:rPr lang="en-US" altLang="zh-CN" sz="1200"/>
              <a:pPr/>
              <a:t>17</a:t>
            </a:fld>
            <a:endParaRPr lang="en-US" altLang="zh-CN" sz="1200"/>
          </a:p>
        </p:txBody>
      </p:sp>
    </p:spTree>
    <p:extLst>
      <p:ext uri="{BB962C8B-B14F-4D97-AF65-F5344CB8AC3E}">
        <p14:creationId xmlns:p14="http://schemas.microsoft.com/office/powerpoint/2010/main" val="4234143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a:ln/>
        </p:spPr>
      </p:sp>
      <p:sp>
        <p:nvSpPr>
          <p:cNvPr id="4813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时间换取空间。</a:t>
            </a:r>
            <a:r>
              <a:rPr lang="en-US" altLang="zh-CN" b="1" smtClean="0">
                <a:latin typeface="Arial" panose="020B0604020202020204" pitchFamily="34" charset="0"/>
              </a:rPr>
              <a:t>for (j = 1; j &lt;= n; j++ </a:t>
            </a:r>
            <a:r>
              <a:rPr lang="zh-CN" altLang="en-US" b="1" smtClean="0">
                <a:latin typeface="Arial" panose="020B0604020202020204" pitchFamily="34" charset="0"/>
              </a:rPr>
              <a:t>），</a:t>
            </a:r>
            <a:r>
              <a:rPr lang="en-US" altLang="zh-CN" b="1" smtClean="0">
                <a:latin typeface="Arial" panose="020B0604020202020204" pitchFamily="34" charset="0"/>
              </a:rPr>
              <a:t> n</a:t>
            </a:r>
            <a:r>
              <a:rPr lang="zh-CN" altLang="en-US" b="1" smtClean="0">
                <a:latin typeface="Arial" panose="020B0604020202020204" pitchFamily="34" charset="0"/>
              </a:rPr>
              <a:t>＝</a:t>
            </a:r>
            <a:r>
              <a:rPr lang="en-US" altLang="zh-CN" b="1" smtClean="0">
                <a:latin typeface="Arial" panose="020B0604020202020204" pitchFamily="34" charset="0"/>
              </a:rPr>
              <a:t>columns*rows.</a:t>
            </a:r>
            <a:endParaRPr lang="zh-CN" altLang="en-US" smtClean="0"/>
          </a:p>
        </p:txBody>
      </p:sp>
      <p:sp>
        <p:nvSpPr>
          <p:cNvPr id="4813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D17AAF3-7B27-428F-A141-BD3E878A9F7A}" type="slidenum">
              <a:rPr lang="en-US" altLang="zh-CN" sz="1200"/>
              <a:pPr/>
              <a:t>18</a:t>
            </a:fld>
            <a:endParaRPr lang="en-US" altLang="zh-CN" sz="1200"/>
          </a:p>
        </p:txBody>
      </p:sp>
    </p:spTree>
    <p:extLst>
      <p:ext uri="{BB962C8B-B14F-4D97-AF65-F5344CB8AC3E}">
        <p14:creationId xmlns:p14="http://schemas.microsoft.com/office/powerpoint/2010/main" val="449754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p:nvPr>
        </p:nvSpPr>
        <p:spPr>
          <a:ln/>
        </p:spPr>
      </p:sp>
      <p:sp>
        <p:nvSpPr>
          <p:cNvPr id="5017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a:t>
            </a:r>
            <a:r>
              <a:rPr lang="zh-CN" altLang="en-US" smtClean="0"/>
              <a:t>是按照行的升序来排列的，</a:t>
            </a:r>
            <a:r>
              <a:rPr lang="en-US" altLang="zh-CN" smtClean="0"/>
              <a:t>b</a:t>
            </a:r>
            <a:r>
              <a:rPr lang="zh-CN" altLang="en-US" smtClean="0"/>
              <a:t>也要按照行的升序排列，但是</a:t>
            </a:r>
            <a:r>
              <a:rPr lang="en-US" altLang="zh-CN" smtClean="0"/>
              <a:t>b</a:t>
            </a:r>
            <a:r>
              <a:rPr lang="zh-CN" altLang="en-US" smtClean="0"/>
              <a:t>的行实际上是</a:t>
            </a:r>
            <a:r>
              <a:rPr lang="en-US" altLang="zh-CN" smtClean="0"/>
              <a:t>a</a:t>
            </a:r>
            <a:r>
              <a:rPr lang="zh-CN" altLang="en-US" smtClean="0"/>
              <a:t>的列。那么我们就是要把</a:t>
            </a:r>
            <a:r>
              <a:rPr lang="en-US" altLang="zh-CN" smtClean="0"/>
              <a:t>a</a:t>
            </a:r>
            <a:r>
              <a:rPr lang="zh-CN" altLang="en-US" smtClean="0"/>
              <a:t>中的元素按照列重新排列即可。跟刚才咱们讨论的行压缩存储方式一样，我们可以通过</a:t>
            </a:r>
            <a:r>
              <a:rPr lang="zh-CN" altLang="en-US" b="1" smtClean="0"/>
              <a:t>起始</a:t>
            </a:r>
            <a:r>
              <a:rPr lang="zh-CN" altLang="en-US" smtClean="0"/>
              <a:t>位置来记录每列元素变换后的行数。</a:t>
            </a:r>
          </a:p>
        </p:txBody>
      </p:sp>
      <p:sp>
        <p:nvSpPr>
          <p:cNvPr id="5017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00BAB31-9C0D-4ECE-B337-73E006321778}" type="slidenum">
              <a:rPr lang="en-US" altLang="zh-CN" sz="1200"/>
              <a:pPr/>
              <a:t>19</a:t>
            </a:fld>
            <a:endParaRPr lang="en-US" altLang="zh-CN" sz="1200"/>
          </a:p>
        </p:txBody>
      </p:sp>
    </p:spTree>
    <p:extLst>
      <p:ext uri="{BB962C8B-B14F-4D97-AF65-F5344CB8AC3E}">
        <p14:creationId xmlns:p14="http://schemas.microsoft.com/office/powerpoint/2010/main" val="3155010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a:ln/>
        </p:spPr>
      </p:sp>
      <p:sp>
        <p:nvSpPr>
          <p:cNvPr id="522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）初始化部分。</a:t>
            </a:r>
            <a:r>
              <a:rPr lang="en-US" altLang="zh-CN" smtClean="0"/>
              <a:t>2</a:t>
            </a:r>
            <a:r>
              <a:rPr lang="zh-CN" altLang="en-US" smtClean="0"/>
              <a:t>）计算按照列的顺序每列有几个元素。</a:t>
            </a:r>
            <a:r>
              <a:rPr lang="en-US" altLang="zh-CN" smtClean="0"/>
              <a:t>3</a:t>
            </a:r>
            <a:r>
              <a:rPr lang="zh-CN" altLang="en-US" smtClean="0"/>
              <a:t>）计算矩阵</a:t>
            </a:r>
            <a:r>
              <a:rPr lang="en-US" altLang="zh-CN" smtClean="0"/>
              <a:t>a</a:t>
            </a:r>
            <a:r>
              <a:rPr lang="zh-CN" altLang="en-US" smtClean="0"/>
              <a:t>的每列元素的在矩阵</a:t>
            </a:r>
            <a:r>
              <a:rPr lang="en-US" altLang="zh-CN" smtClean="0"/>
              <a:t>b</a:t>
            </a:r>
            <a:r>
              <a:rPr lang="zh-CN" altLang="en-US" smtClean="0"/>
              <a:t>的行的起始位置。</a:t>
            </a:r>
            <a:r>
              <a:rPr lang="en-US" altLang="zh-CN" smtClean="0"/>
              <a:t>4</a:t>
            </a:r>
            <a:r>
              <a:rPr lang="zh-CN" altLang="en-US" smtClean="0"/>
              <a:t>）进行相应的转置赋值。</a:t>
            </a:r>
          </a:p>
        </p:txBody>
      </p:sp>
      <p:sp>
        <p:nvSpPr>
          <p:cNvPr id="5222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E3D74BD-CEF7-4C43-AA64-39EDD4C91FC2}" type="slidenum">
              <a:rPr lang="en-US" altLang="zh-CN" sz="1200"/>
              <a:pPr/>
              <a:t>20</a:t>
            </a:fld>
            <a:endParaRPr lang="en-US" altLang="zh-CN" sz="1200"/>
          </a:p>
        </p:txBody>
      </p:sp>
    </p:spTree>
    <p:extLst>
      <p:ext uri="{BB962C8B-B14F-4D97-AF65-F5344CB8AC3E}">
        <p14:creationId xmlns:p14="http://schemas.microsoft.com/office/powerpoint/2010/main" val="624421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a:ln/>
        </p:spPr>
      </p:sp>
      <p:sp>
        <p:nvSpPr>
          <p:cNvPr id="5427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下面我们来讨论多维数组。</a:t>
            </a:r>
            <a:r>
              <a:rPr lang="en-US" altLang="zh-CN" smtClean="0"/>
              <a:t> </a:t>
            </a:r>
            <a:r>
              <a:rPr lang="zh-CN" altLang="en-US" smtClean="0"/>
              <a:t>多维数组其实就是</a:t>
            </a:r>
            <a:r>
              <a:rPr lang="en-US" altLang="zh-CN" smtClean="0"/>
              <a:t>1</a:t>
            </a:r>
            <a:r>
              <a:rPr lang="zh-CN" altLang="en-US" smtClean="0"/>
              <a:t>维数组的扩展。</a:t>
            </a:r>
            <a:r>
              <a:rPr lang="en-US" altLang="zh-CN" smtClean="0"/>
              <a:t> </a:t>
            </a:r>
            <a:r>
              <a:rPr lang="zh-CN" altLang="en-US" smtClean="0"/>
              <a:t>具体形式可以写成这样，矩阵里面的元素总数是</a:t>
            </a:r>
            <a:r>
              <a:rPr lang="en-US" altLang="zh-CN" smtClean="0"/>
              <a:t>upper</a:t>
            </a:r>
            <a:r>
              <a:rPr lang="zh-CN" altLang="en-US" smtClean="0"/>
              <a:t>的连乘。（画图）。按照行排序的存储方式，我们以</a:t>
            </a:r>
            <a:r>
              <a:rPr lang="en-US" altLang="zh-CN" smtClean="0"/>
              <a:t>2</a:t>
            </a:r>
            <a:r>
              <a:rPr lang="zh-CN" altLang="en-US" smtClean="0"/>
              <a:t>维数组为例子，可以看到是这样计算每个元素与相应地址的。</a:t>
            </a:r>
            <a:endParaRPr lang="en-US" altLang="zh-CN" smtClean="0"/>
          </a:p>
          <a:p>
            <a:r>
              <a:rPr lang="zh-CN" altLang="en-US" smtClean="0"/>
              <a:t>地址：</a:t>
            </a:r>
            <a:r>
              <a:rPr lang="en-US" altLang="zh-CN" smtClean="0"/>
              <a:t>alpha</a:t>
            </a:r>
            <a:r>
              <a:rPr lang="zh-CN" altLang="en-US" smtClean="0"/>
              <a:t>＋</a:t>
            </a:r>
            <a:r>
              <a:rPr lang="en-US" altLang="zh-CN" smtClean="0"/>
              <a:t>(i*upper</a:t>
            </a:r>
            <a:r>
              <a:rPr lang="en-US" altLang="zh-CN" baseline="-25000" smtClean="0"/>
              <a:t>1</a:t>
            </a:r>
            <a:r>
              <a:rPr lang="en-US" altLang="zh-CN" smtClean="0"/>
              <a:t>+j)*sizeof(element)</a:t>
            </a:r>
            <a:endParaRPr lang="zh-CN" altLang="en-US" smtClean="0"/>
          </a:p>
        </p:txBody>
      </p:sp>
      <p:sp>
        <p:nvSpPr>
          <p:cNvPr id="5427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A3F1ED1-C36E-4036-942B-D1DC9F90DDDD}" type="slidenum">
              <a:rPr lang="en-US" altLang="zh-CN" sz="1200"/>
              <a:pPr/>
              <a:t>21</a:t>
            </a:fld>
            <a:endParaRPr lang="en-US" altLang="zh-CN" sz="1200"/>
          </a:p>
        </p:txBody>
      </p:sp>
    </p:spTree>
    <p:extLst>
      <p:ext uri="{BB962C8B-B14F-4D97-AF65-F5344CB8AC3E}">
        <p14:creationId xmlns:p14="http://schemas.microsoft.com/office/powerpoint/2010/main" val="188382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665307E-C3AE-4197-B842-A1E06305EB89}" type="slidenum">
              <a:rPr lang="en-US" altLang="zh-CN" sz="1200"/>
              <a:pPr/>
              <a:t>2</a:t>
            </a:fld>
            <a:endParaRPr lang="en-US" altLang="zh-CN" sz="1200"/>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画图解释，系数数组的数据非常稀疏。</a:t>
            </a:r>
          </a:p>
        </p:txBody>
      </p:sp>
    </p:spTree>
    <p:extLst>
      <p:ext uri="{BB962C8B-B14F-4D97-AF65-F5344CB8AC3E}">
        <p14:creationId xmlns:p14="http://schemas.microsoft.com/office/powerpoint/2010/main" val="2794571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p:cNvSpPr>
          <p:nvPr>
            <p:ph type="sldImg"/>
          </p:nvPr>
        </p:nvSpPr>
        <p:spPr>
          <a:ln/>
        </p:spPr>
      </p:sp>
      <p:sp>
        <p:nvSpPr>
          <p:cNvPr id="5632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有了</a:t>
            </a:r>
            <a:r>
              <a:rPr lang="zh-CN" altLang="zh-CN" smtClean="0"/>
              <a:t>2</a:t>
            </a:r>
            <a:r>
              <a:rPr lang="zh-CN" altLang="en-US" smtClean="0"/>
              <a:t>维数组的结论，那么继续拓展到</a:t>
            </a:r>
            <a:r>
              <a:rPr lang="en-US" altLang="zh-CN" smtClean="0"/>
              <a:t>3</a:t>
            </a:r>
            <a:r>
              <a:rPr lang="zh-CN" altLang="en-US" smtClean="0"/>
              <a:t>维数组也是类似的。</a:t>
            </a:r>
            <a:endParaRPr lang="en-US" altLang="zh-CN" smtClean="0"/>
          </a:p>
          <a:p>
            <a:r>
              <a:rPr lang="zh-CN" altLang="en-US" smtClean="0"/>
              <a:t>（画图）每一块相当于一个</a:t>
            </a:r>
            <a:r>
              <a:rPr lang="en-US" altLang="zh-CN" smtClean="0"/>
              <a:t>2</a:t>
            </a:r>
            <a:r>
              <a:rPr lang="zh-CN" altLang="en-US" smtClean="0"/>
              <a:t>维数组，</a:t>
            </a:r>
            <a:r>
              <a:rPr lang="en-US" altLang="zh-CN" smtClean="0"/>
              <a:t>2</a:t>
            </a:r>
            <a:r>
              <a:rPr lang="zh-CN" altLang="en-US" smtClean="0"/>
              <a:t>维数组的地址计算公式我们刚才推导的照搬过来，再加上</a:t>
            </a:r>
            <a:r>
              <a:rPr lang="en-US" altLang="zh-CN" smtClean="0"/>
              <a:t>3</a:t>
            </a:r>
            <a:r>
              <a:rPr lang="zh-CN" altLang="en-US" smtClean="0"/>
              <a:t>维的地址偏移量就可以得到</a:t>
            </a:r>
            <a:r>
              <a:rPr lang="en-US" altLang="zh-CN" smtClean="0"/>
              <a:t>3</a:t>
            </a:r>
            <a:r>
              <a:rPr lang="zh-CN" altLang="en-US" smtClean="0"/>
              <a:t>维数组的地址计算。</a:t>
            </a:r>
            <a:endParaRPr lang="en-US" altLang="zh-CN" smtClean="0"/>
          </a:p>
          <a:p>
            <a:r>
              <a:rPr lang="zh-CN" altLang="en-US" smtClean="0"/>
              <a:t>那么</a:t>
            </a:r>
            <a:r>
              <a:rPr lang="en-US" altLang="zh-CN" smtClean="0"/>
              <a:t>n</a:t>
            </a:r>
            <a:r>
              <a:rPr lang="zh-CN" altLang="en-US" smtClean="0"/>
              <a:t>维数组的地址计算公式又是怎样？这里我们也给出了</a:t>
            </a:r>
            <a:r>
              <a:rPr lang="en-US" altLang="zh-CN" smtClean="0"/>
              <a:t>n</a:t>
            </a:r>
            <a:r>
              <a:rPr lang="zh-CN" altLang="en-US" smtClean="0"/>
              <a:t>维数组的地址计算公式。</a:t>
            </a:r>
            <a:r>
              <a:rPr lang="en-US" altLang="zh-CN" smtClean="0"/>
              <a:t>1</a:t>
            </a:r>
            <a:r>
              <a:rPr lang="zh-CN" altLang="en-US" smtClean="0"/>
              <a:t>维</a:t>
            </a:r>
            <a:r>
              <a:rPr lang="zh-CN" altLang="zh-CN" smtClean="0"/>
              <a:t>2</a:t>
            </a:r>
            <a:r>
              <a:rPr lang="zh-CN" altLang="en-US" smtClean="0"/>
              <a:t>维</a:t>
            </a:r>
            <a:r>
              <a:rPr lang="en-US" altLang="zh-CN" smtClean="0"/>
              <a:t>……n</a:t>
            </a:r>
            <a:r>
              <a:rPr lang="zh-CN" altLang="en-US" smtClean="0"/>
              <a:t>维上的地址便宜量。</a:t>
            </a:r>
          </a:p>
        </p:txBody>
      </p:sp>
      <p:sp>
        <p:nvSpPr>
          <p:cNvPr id="5632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DD7A51E-797E-41E9-B8D4-9F841FA38DFB}" type="slidenum">
              <a:rPr lang="en-US" altLang="zh-CN" sz="1200"/>
              <a:pPr/>
              <a:t>22</a:t>
            </a:fld>
            <a:endParaRPr lang="en-US" altLang="zh-CN" sz="1200"/>
          </a:p>
        </p:txBody>
      </p:sp>
    </p:spTree>
    <p:extLst>
      <p:ext uri="{BB962C8B-B14F-4D97-AF65-F5344CB8AC3E}">
        <p14:creationId xmlns:p14="http://schemas.microsoft.com/office/powerpoint/2010/main" val="4074166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a:ln/>
        </p:spPr>
      </p:sp>
      <p:sp>
        <p:nvSpPr>
          <p:cNvPr id="593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画图解释</a:t>
            </a:r>
          </a:p>
        </p:txBody>
      </p:sp>
      <p:sp>
        <p:nvSpPr>
          <p:cNvPr id="5939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67FEE11-4F9F-48CB-B885-06FE19575AA6}" type="slidenum">
              <a:rPr lang="en-US" altLang="zh-CN" sz="1200"/>
              <a:pPr/>
              <a:t>24</a:t>
            </a:fld>
            <a:endParaRPr lang="en-US" altLang="zh-CN" sz="1200"/>
          </a:p>
        </p:txBody>
      </p:sp>
    </p:spTree>
    <p:extLst>
      <p:ext uri="{BB962C8B-B14F-4D97-AF65-F5344CB8AC3E}">
        <p14:creationId xmlns:p14="http://schemas.microsoft.com/office/powerpoint/2010/main" val="1680753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p:cNvSpPr>
          <p:nvPr>
            <p:ph type="sldImg"/>
          </p:nvPr>
        </p:nvSpPr>
        <p:spPr>
          <a:ln/>
        </p:spPr>
      </p:sp>
      <p:sp>
        <p:nvSpPr>
          <p:cNvPr id="614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数</a:t>
            </a:r>
            <a:r>
              <a:rPr lang="en-US" altLang="zh-CN" smtClean="0"/>
              <a:t>upper</a:t>
            </a:r>
            <a:r>
              <a:rPr lang="en-US" altLang="zh-CN" baseline="-25000" smtClean="0"/>
              <a:t>n</a:t>
            </a:r>
            <a:r>
              <a:rPr lang="zh-CN" altLang="en-US" baseline="-25000" smtClean="0"/>
              <a:t>－</a:t>
            </a:r>
            <a:r>
              <a:rPr lang="en-US" altLang="zh-CN" baseline="-25000" smtClean="0"/>
              <a:t>1</a:t>
            </a:r>
            <a:r>
              <a:rPr lang="zh-CN" altLang="en-US" smtClean="0"/>
              <a:t>的次数</a:t>
            </a:r>
          </a:p>
        </p:txBody>
      </p:sp>
      <p:sp>
        <p:nvSpPr>
          <p:cNvPr id="6144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2CE02F0-65F4-47A5-853C-670F64D6BD8F}" type="slidenum">
              <a:rPr lang="en-US" altLang="zh-CN" sz="1200"/>
              <a:pPr/>
              <a:t>25</a:t>
            </a:fld>
            <a:endParaRPr lang="en-US" altLang="zh-CN" sz="1200"/>
          </a:p>
        </p:txBody>
      </p:sp>
    </p:spTree>
    <p:extLst>
      <p:ext uri="{BB962C8B-B14F-4D97-AF65-F5344CB8AC3E}">
        <p14:creationId xmlns:p14="http://schemas.microsoft.com/office/powerpoint/2010/main" val="2428268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a:ln/>
        </p:spPr>
      </p:sp>
      <p:sp>
        <p:nvSpPr>
          <p:cNvPr id="634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34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F110274-7750-4229-BF73-0FF52E9BDC5C}" type="slidenum">
              <a:rPr lang="en-US" altLang="zh-CN" sz="1200"/>
              <a:pPr/>
              <a:t>26</a:t>
            </a:fld>
            <a:endParaRPr lang="en-US" altLang="zh-CN" sz="1200"/>
          </a:p>
        </p:txBody>
      </p:sp>
    </p:spTree>
    <p:extLst>
      <p:ext uri="{BB962C8B-B14F-4D97-AF65-F5344CB8AC3E}">
        <p14:creationId xmlns:p14="http://schemas.microsoft.com/office/powerpoint/2010/main" val="3572343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p:cNvSpPr>
            <a:spLocks noGrp="1" noRot="1" noChangeAspect="1"/>
          </p:cNvSpPr>
          <p:nvPr>
            <p:ph type="sldImg"/>
          </p:nvPr>
        </p:nvSpPr>
        <p:spPr>
          <a:ln/>
        </p:spPr>
      </p:sp>
      <p:sp>
        <p:nvSpPr>
          <p:cNvPr id="8089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早先的计算机在被发明时，主要用来做一些科学和工程计算。后来发现，在计算机上作非数值处理的工作越来越多，使得我们不得不需要引入对字符的处理。于是就有了字符串的概念。</a:t>
            </a:r>
          </a:p>
          <a:p>
            <a:r>
              <a:rPr lang="zh-CN" altLang="en-US" smtClean="0"/>
              <a:t>字符串有很多应用，比如电子词典的单词查找和我们用得很多的输入法词汇匹配。</a:t>
            </a:r>
          </a:p>
        </p:txBody>
      </p:sp>
      <p:sp>
        <p:nvSpPr>
          <p:cNvPr id="8089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15F5187-EEFD-40BA-9152-78BBBC26D2DD}" type="slidenum">
              <a:rPr lang="en-US" altLang="zh-CN" sz="1200"/>
              <a:pPr/>
              <a:t>28</a:t>
            </a:fld>
            <a:endParaRPr lang="en-US" altLang="zh-CN" sz="1200"/>
          </a:p>
        </p:txBody>
      </p:sp>
    </p:spTree>
    <p:extLst>
      <p:ext uri="{BB962C8B-B14F-4D97-AF65-F5344CB8AC3E}">
        <p14:creationId xmlns:p14="http://schemas.microsoft.com/office/powerpoint/2010/main" val="296183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p:cNvSpPr>
            <a:spLocks noGrp="1" noRot="1" noChangeAspect="1"/>
          </p:cNvSpPr>
          <p:nvPr>
            <p:ph type="sldImg"/>
          </p:nvPr>
        </p:nvSpPr>
        <p:spPr>
          <a:ln/>
        </p:spPr>
      </p:sp>
      <p:sp>
        <p:nvSpPr>
          <p:cNvPr id="8192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一般记为，其中，</a:t>
            </a:r>
            <a:r>
              <a:rPr lang="en-US" altLang="zh-CN" smtClean="0"/>
              <a:t>s</a:t>
            </a:r>
            <a:r>
              <a:rPr lang="zh-CN" altLang="en-US" smtClean="0"/>
              <a:t>是串的名称，用双引号（有些书中也用单引号）括起来的字符序列是串的值。</a:t>
            </a:r>
            <a:endParaRPr lang="en-US" altLang="zh-CN" smtClean="0"/>
          </a:p>
          <a:p>
            <a:r>
              <a:rPr lang="en-US" altLang="zh-CN" smtClean="0"/>
              <a:t>A1</a:t>
            </a:r>
            <a:r>
              <a:rPr lang="zh-CN" altLang="en-US" smtClean="0"/>
              <a:t>可以是字母、数字或其他字符。</a:t>
            </a:r>
          </a:p>
        </p:txBody>
      </p:sp>
      <p:sp>
        <p:nvSpPr>
          <p:cNvPr id="8192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FF859BB-3120-40B9-B71C-E67BE3BEA29E}" type="slidenum">
              <a:rPr lang="en-US" altLang="zh-CN" sz="1200"/>
              <a:pPr/>
              <a:t>29</a:t>
            </a:fld>
            <a:endParaRPr lang="en-US" altLang="zh-CN" sz="1200"/>
          </a:p>
        </p:txBody>
      </p:sp>
    </p:spTree>
    <p:extLst>
      <p:ext uri="{BB962C8B-B14F-4D97-AF65-F5344CB8AC3E}">
        <p14:creationId xmlns:p14="http://schemas.microsoft.com/office/powerpoint/2010/main" val="942239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p:cNvSpPr>
          <p:nvPr>
            <p:ph type="sldImg"/>
          </p:nvPr>
        </p:nvSpPr>
        <p:spPr>
          <a:ln/>
        </p:spPr>
      </p:sp>
      <p:sp>
        <p:nvSpPr>
          <p:cNvPr id="8294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两个数字很容易比较大小。比如</a:t>
            </a:r>
            <a:r>
              <a:rPr lang="en-US" altLang="zh-CN" smtClean="0"/>
              <a:t>2</a:t>
            </a:r>
            <a:r>
              <a:rPr lang="zh-CN" altLang="en-US" smtClean="0"/>
              <a:t>比</a:t>
            </a:r>
            <a:r>
              <a:rPr lang="en-US" altLang="zh-CN" smtClean="0"/>
              <a:t>1</a:t>
            </a:r>
            <a:r>
              <a:rPr lang="zh-CN" altLang="en-US" smtClean="0"/>
              <a:t>大。但是两个字符串如何比较？比如</a:t>
            </a:r>
            <a:r>
              <a:rPr lang="en-US" altLang="zh-CN" smtClean="0"/>
              <a:t>silly</a:t>
            </a:r>
            <a:r>
              <a:rPr lang="zh-CN" altLang="en-US" smtClean="0"/>
              <a:t>和</a:t>
            </a:r>
            <a:r>
              <a:rPr lang="en-US" altLang="zh-CN" smtClean="0"/>
              <a:t>stupid</a:t>
            </a:r>
            <a:r>
              <a:rPr lang="zh-CN" altLang="en-US" smtClean="0"/>
              <a:t>我们可以根据它们字母的前后顺序来比较，它们第一个字母都是“</a:t>
            </a:r>
            <a:r>
              <a:rPr lang="en-US" altLang="zh-CN" smtClean="0"/>
              <a:t>s</a:t>
            </a:r>
            <a:r>
              <a:rPr lang="zh-CN" altLang="en-US" smtClean="0"/>
              <a:t>”，我们认为相同，而第二个字母，由于“</a:t>
            </a:r>
            <a:r>
              <a:rPr lang="en-US" altLang="zh-CN" smtClean="0"/>
              <a:t>i</a:t>
            </a:r>
            <a:r>
              <a:rPr lang="zh-CN" altLang="en-US" smtClean="0"/>
              <a:t>”比“</a:t>
            </a:r>
            <a:r>
              <a:rPr lang="en-US" altLang="zh-CN" smtClean="0"/>
              <a:t>t</a:t>
            </a:r>
            <a:r>
              <a:rPr lang="zh-CN" altLang="en-US" smtClean="0"/>
              <a:t>”字母要靠前，所以“</a:t>
            </a:r>
            <a:r>
              <a:rPr lang="en-US" altLang="zh-CN" smtClean="0"/>
              <a:t>i</a:t>
            </a:r>
            <a:r>
              <a:rPr lang="zh-CN" altLang="en-US" smtClean="0"/>
              <a:t>”</a:t>
            </a:r>
            <a:r>
              <a:rPr lang="en-US" altLang="zh-CN" smtClean="0"/>
              <a:t>&lt;</a:t>
            </a:r>
            <a:r>
              <a:rPr lang="zh-CN" altLang="en-US" smtClean="0"/>
              <a:t>“</a:t>
            </a:r>
            <a:r>
              <a:rPr lang="en-US" altLang="zh-CN" smtClean="0"/>
              <a:t>t</a:t>
            </a:r>
            <a:r>
              <a:rPr lang="zh-CN" altLang="en-US" smtClean="0"/>
              <a:t>”，于是我们说“</a:t>
            </a:r>
            <a:r>
              <a:rPr lang="en-US" altLang="zh-CN" smtClean="0"/>
              <a:t>silly</a:t>
            </a:r>
            <a:r>
              <a:rPr lang="zh-CN" altLang="en-US" smtClean="0"/>
              <a:t>”小于“</a:t>
            </a:r>
            <a:r>
              <a:rPr lang="en-US" altLang="zh-CN" smtClean="0"/>
              <a:t>stupid</a:t>
            </a:r>
            <a:r>
              <a:rPr lang="zh-CN" altLang="en-US" smtClean="0"/>
              <a:t>”。事实上，串的比较是通过组成串的字符之间的编码来进行的，在计算机中常用字符是使用标准的</a:t>
            </a:r>
            <a:r>
              <a:rPr lang="en-US" altLang="zh-CN" smtClean="0"/>
              <a:t>ASCII</a:t>
            </a:r>
            <a:r>
              <a:rPr lang="zh-CN" altLang="en-US" smtClean="0"/>
              <a:t>编码，由</a:t>
            </a:r>
            <a:r>
              <a:rPr lang="en-US" altLang="zh-CN" smtClean="0"/>
              <a:t>7</a:t>
            </a:r>
            <a:r>
              <a:rPr lang="zh-CN" altLang="en-US" smtClean="0"/>
              <a:t>位二进制数表示一个字符，总共可以表示</a:t>
            </a:r>
            <a:r>
              <a:rPr lang="en-US" altLang="zh-CN" smtClean="0"/>
              <a:t>128</a:t>
            </a:r>
            <a:r>
              <a:rPr lang="zh-CN" altLang="en-US" smtClean="0"/>
              <a:t>个字符。</a:t>
            </a:r>
            <a:endParaRPr lang="en-US" altLang="zh-CN" smtClean="0"/>
          </a:p>
          <a:p>
            <a:r>
              <a:rPr lang="en-US" altLang="zh-CN" smtClean="0"/>
              <a:t>ASCII</a:t>
            </a:r>
            <a:r>
              <a:rPr lang="zh-CN" altLang="en-US" smtClean="0"/>
              <a:t>编码只能满足以英语为主的语言和特殊符号。可是，全世界有成千上百种语言与文字，显然</a:t>
            </a:r>
            <a:r>
              <a:rPr lang="en-US" altLang="zh-CN" smtClean="0"/>
              <a:t>256</a:t>
            </a:r>
            <a:r>
              <a:rPr lang="zh-CN" altLang="en-US" smtClean="0"/>
              <a:t>个字符是不够的。</a:t>
            </a:r>
            <a:endParaRPr lang="en-US" altLang="zh-CN" smtClean="0"/>
          </a:p>
        </p:txBody>
      </p:sp>
      <p:sp>
        <p:nvSpPr>
          <p:cNvPr id="8294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6F867AB-B449-4335-A744-6955C5149FF1}" type="slidenum">
              <a:rPr lang="en-US" altLang="zh-CN" sz="1200"/>
              <a:pPr/>
              <a:t>30</a:t>
            </a:fld>
            <a:endParaRPr lang="en-US" altLang="zh-CN" sz="1200"/>
          </a:p>
        </p:txBody>
      </p:sp>
    </p:spTree>
    <p:extLst>
      <p:ext uri="{BB962C8B-B14F-4D97-AF65-F5344CB8AC3E}">
        <p14:creationId xmlns:p14="http://schemas.microsoft.com/office/powerpoint/2010/main" val="3852784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p:cNvSpPr>
            <a:spLocks noGrp="1" noRot="1" noChangeAspect="1"/>
          </p:cNvSpPr>
          <p:nvPr>
            <p:ph type="sldImg"/>
          </p:nvPr>
        </p:nvSpPr>
        <p:spPr>
          <a:ln/>
        </p:spPr>
      </p:sp>
      <p:sp>
        <p:nvSpPr>
          <p:cNvPr id="839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因此后来就有了</a:t>
            </a:r>
            <a:r>
              <a:rPr lang="en-US" altLang="zh-CN" smtClean="0"/>
              <a:t>Unicode</a:t>
            </a:r>
            <a:r>
              <a:rPr lang="zh-CN" altLang="en-US" smtClean="0"/>
              <a:t>编码。</a:t>
            </a:r>
            <a:endParaRPr lang="en-US" altLang="zh-CN" smtClean="0"/>
          </a:p>
          <a:p>
            <a:endParaRPr lang="zh-CN" altLang="en-US" smtClean="0"/>
          </a:p>
        </p:txBody>
      </p:sp>
      <p:sp>
        <p:nvSpPr>
          <p:cNvPr id="8397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B2215D4-CCF5-48F6-8EB8-4CBE8C954494}" type="slidenum">
              <a:rPr lang="en-US" altLang="zh-CN" sz="1200"/>
              <a:pPr/>
              <a:t>31</a:t>
            </a:fld>
            <a:endParaRPr lang="en-US" altLang="zh-CN" sz="1200"/>
          </a:p>
        </p:txBody>
      </p:sp>
    </p:spTree>
    <p:extLst>
      <p:ext uri="{BB962C8B-B14F-4D97-AF65-F5344CB8AC3E}">
        <p14:creationId xmlns:p14="http://schemas.microsoft.com/office/powerpoint/2010/main" val="3791312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p:cNvSpPr>
          <p:nvPr>
            <p:ph type="sldImg"/>
          </p:nvPr>
        </p:nvSpPr>
        <p:spPr>
          <a:ln/>
        </p:spPr>
      </p:sp>
      <p:sp>
        <p:nvSpPr>
          <p:cNvPr id="8499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a:t>
            </a:r>
            <a:r>
              <a:rPr lang="zh-CN" altLang="en-US" smtClean="0"/>
              <a:t>和</a:t>
            </a:r>
            <a:r>
              <a:rPr lang="en-US" altLang="zh-CN" smtClean="0"/>
              <a:t>t</a:t>
            </a:r>
            <a:r>
              <a:rPr lang="zh-CN" altLang="en-US" smtClean="0"/>
              <a:t>长度相等，以及它们各个对应位置的字符都相等，才算是相等。</a:t>
            </a:r>
            <a:endParaRPr lang="en-US" altLang="zh-CN" smtClean="0"/>
          </a:p>
        </p:txBody>
      </p:sp>
      <p:sp>
        <p:nvSpPr>
          <p:cNvPr id="8499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98A9387-2697-40E0-9389-800C67A22742}" type="slidenum">
              <a:rPr lang="en-US" altLang="zh-CN" sz="1200"/>
              <a:pPr/>
              <a:t>32</a:t>
            </a:fld>
            <a:endParaRPr lang="en-US" altLang="zh-CN" sz="1200"/>
          </a:p>
        </p:txBody>
      </p:sp>
    </p:spTree>
    <p:extLst>
      <p:ext uri="{BB962C8B-B14F-4D97-AF65-F5344CB8AC3E}">
        <p14:creationId xmlns:p14="http://schemas.microsoft.com/office/powerpoint/2010/main" val="21543760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p:cNvSpPr>
          <p:nvPr>
            <p:ph type="sldImg"/>
          </p:nvPr>
        </p:nvSpPr>
        <p:spPr>
          <a:ln/>
        </p:spPr>
      </p:sp>
      <p:sp>
        <p:nvSpPr>
          <p:cNvPr id="8601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如果</a:t>
            </a:r>
            <a:r>
              <a:rPr lang="en-US" altLang="zh-CN" smtClean="0"/>
              <a:t>n&lt;m</a:t>
            </a:r>
            <a:r>
              <a:rPr lang="zh-CN" altLang="en-US" smtClean="0"/>
              <a:t>，</a:t>
            </a:r>
            <a:r>
              <a:rPr lang="en-US" altLang="zh-CN" smtClean="0"/>
              <a:t>s&lt;t</a:t>
            </a:r>
            <a:r>
              <a:rPr lang="zh-CN" altLang="en-US" smtClean="0"/>
              <a:t>，因为</a:t>
            </a:r>
            <a:r>
              <a:rPr lang="en-US" altLang="zh-CN" smtClean="0"/>
              <a:t>t</a:t>
            </a:r>
            <a:r>
              <a:rPr lang="zh-CN" altLang="en-US" smtClean="0"/>
              <a:t>比</a:t>
            </a:r>
            <a:r>
              <a:rPr lang="en-US" altLang="zh-CN" smtClean="0"/>
              <a:t>s</a:t>
            </a:r>
            <a:r>
              <a:rPr lang="zh-CN" altLang="en-US" smtClean="0"/>
              <a:t>多出了两个字母。</a:t>
            </a:r>
            <a:endParaRPr lang="en-US" altLang="zh-CN" smtClean="0"/>
          </a:p>
        </p:txBody>
      </p:sp>
      <p:sp>
        <p:nvSpPr>
          <p:cNvPr id="8601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1B1E643-C2E9-4CEB-9CF7-10D54690D3BB}" type="slidenum">
              <a:rPr lang="en-US" altLang="zh-CN" sz="1200"/>
              <a:pPr/>
              <a:t>33</a:t>
            </a:fld>
            <a:endParaRPr lang="en-US" altLang="zh-CN" sz="1200"/>
          </a:p>
        </p:txBody>
      </p:sp>
    </p:spTree>
    <p:extLst>
      <p:ext uri="{BB962C8B-B14F-4D97-AF65-F5344CB8AC3E}">
        <p14:creationId xmlns:p14="http://schemas.microsoft.com/office/powerpoint/2010/main" val="2104441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8EB8097-2A5C-49B3-A0D4-11586565D00F}" type="slidenum">
              <a:rPr lang="en-US" altLang="zh-CN" sz="1200"/>
              <a:pPr/>
              <a:t>3</a:t>
            </a:fld>
            <a:endParaRPr lang="en-US" altLang="zh-CN" sz="1200"/>
          </a:p>
        </p:txBody>
      </p:sp>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我们可以在这里改进一下。先建立一个结构体，里面有表示系数和指数的元素。然后再建立一个这种结构体的数组。通过对多项式项的指数排序，我们可以用一个结构体数组共享给多个多项式。例如：</a:t>
            </a:r>
            <a:r>
              <a:rPr lang="en-US" altLang="zh-CN" smtClean="0"/>
              <a:t>startA</a:t>
            </a:r>
            <a:r>
              <a:rPr lang="zh-CN" altLang="en-US" smtClean="0"/>
              <a:t>表示多项式</a:t>
            </a:r>
            <a:r>
              <a:rPr lang="en-US" altLang="zh-CN" smtClean="0"/>
              <a:t>A</a:t>
            </a:r>
            <a:r>
              <a:rPr lang="zh-CN" altLang="en-US" smtClean="0"/>
              <a:t>的起始位置，</a:t>
            </a:r>
            <a:r>
              <a:rPr lang="en-US" altLang="zh-CN" smtClean="0"/>
              <a:t>finishA</a:t>
            </a:r>
            <a:r>
              <a:rPr lang="zh-CN" altLang="en-US" smtClean="0"/>
              <a:t>表示多项式</a:t>
            </a:r>
            <a:r>
              <a:rPr lang="en-US" altLang="zh-CN" smtClean="0"/>
              <a:t>A</a:t>
            </a:r>
            <a:r>
              <a:rPr lang="zh-CN" altLang="en-US" smtClean="0"/>
              <a:t>的结束位置。</a:t>
            </a:r>
            <a:r>
              <a:rPr lang="en-US" altLang="zh-CN" smtClean="0"/>
              <a:t>startB</a:t>
            </a:r>
            <a:r>
              <a:rPr lang="zh-CN" altLang="en-US" smtClean="0"/>
              <a:t>表示多项式</a:t>
            </a:r>
            <a:r>
              <a:rPr lang="en-US" altLang="zh-CN" smtClean="0"/>
              <a:t>A</a:t>
            </a:r>
            <a:r>
              <a:rPr lang="zh-CN" altLang="en-US" smtClean="0"/>
              <a:t>的起始位置，</a:t>
            </a:r>
            <a:r>
              <a:rPr lang="en-US" altLang="zh-CN" smtClean="0"/>
              <a:t>finishB</a:t>
            </a:r>
            <a:r>
              <a:rPr lang="zh-CN" altLang="en-US" smtClean="0"/>
              <a:t>表示多项式</a:t>
            </a:r>
            <a:r>
              <a:rPr lang="en-US" altLang="zh-CN" smtClean="0"/>
              <a:t>A</a:t>
            </a:r>
            <a:r>
              <a:rPr lang="zh-CN" altLang="en-US" smtClean="0"/>
              <a:t>的结束位置。数组索引</a:t>
            </a:r>
            <a:r>
              <a:rPr lang="en-US" altLang="zh-CN" smtClean="0"/>
              <a:t>6</a:t>
            </a:r>
            <a:r>
              <a:rPr lang="zh-CN" altLang="en-US" smtClean="0"/>
              <a:t>以后表示空闲空间。</a:t>
            </a:r>
          </a:p>
        </p:txBody>
      </p:sp>
    </p:spTree>
    <p:extLst>
      <p:ext uri="{BB962C8B-B14F-4D97-AF65-F5344CB8AC3E}">
        <p14:creationId xmlns:p14="http://schemas.microsoft.com/office/powerpoint/2010/main" val="661478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p:cNvSpPr>
          <p:nvPr>
            <p:ph type="sldImg"/>
          </p:nvPr>
        </p:nvSpPr>
        <p:spPr>
          <a:ln/>
        </p:spPr>
      </p:sp>
      <p:sp>
        <p:nvSpPr>
          <p:cNvPr id="870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当</a:t>
            </a:r>
            <a:r>
              <a:rPr lang="en-US" altLang="zh-CN" smtClean="0"/>
              <a:t>s</a:t>
            </a:r>
            <a:r>
              <a:rPr lang="zh-CN" altLang="en-US" smtClean="0"/>
              <a:t>和</a:t>
            </a:r>
            <a:r>
              <a:rPr lang="en-US" altLang="zh-CN" smtClean="0"/>
              <a:t>t</a:t>
            </a:r>
            <a:r>
              <a:rPr lang="zh-CN" altLang="en-US" smtClean="0"/>
              <a:t>头几个字母相同的情况，</a:t>
            </a:r>
            <a:endParaRPr lang="en-US" altLang="zh-CN" smtClean="0"/>
          </a:p>
        </p:txBody>
      </p:sp>
      <p:sp>
        <p:nvSpPr>
          <p:cNvPr id="8704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0D9325D-D5B8-46AF-90BB-18DC9F724098}" type="slidenum">
              <a:rPr lang="en-US" altLang="zh-CN" sz="1200"/>
              <a:pPr/>
              <a:t>34</a:t>
            </a:fld>
            <a:endParaRPr lang="en-US" altLang="zh-CN" sz="1200"/>
          </a:p>
        </p:txBody>
      </p:sp>
    </p:spTree>
    <p:extLst>
      <p:ext uri="{BB962C8B-B14F-4D97-AF65-F5344CB8AC3E}">
        <p14:creationId xmlns:p14="http://schemas.microsoft.com/office/powerpoint/2010/main" val="741648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a:ln/>
        </p:spPr>
      </p:sp>
      <p:sp>
        <p:nvSpPr>
          <p:cNvPr id="8806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按照预定义的大小，为每个定义的串变量分配一个固定长度的存储区。一般是用固定长度的数组来定义的。</a:t>
            </a:r>
            <a:endParaRPr lang="en-US" altLang="zh-CN" smtClean="0"/>
          </a:p>
          <a:p>
            <a:r>
              <a:rPr lang="zh-CN" altLang="en-US" smtClean="0"/>
              <a:t>一般情况下将实际的串长度值保存在数组的</a:t>
            </a:r>
            <a:r>
              <a:rPr lang="en-US" altLang="zh-CN" smtClean="0"/>
              <a:t>0</a:t>
            </a:r>
            <a:r>
              <a:rPr lang="zh-CN" altLang="en-US" smtClean="0"/>
              <a:t>下标位置，在串值后面加一个不计入串长度的结束标记字符，比如</a:t>
            </a:r>
            <a:r>
              <a:rPr lang="en-US" altLang="zh-CN" smtClean="0"/>
              <a:t>”\0”</a:t>
            </a:r>
            <a:r>
              <a:rPr lang="zh-CN" altLang="en-US" smtClean="0"/>
              <a:t>来表示串值的终结。你要想知道串的长度，就需要遍历一下。</a:t>
            </a:r>
          </a:p>
        </p:txBody>
      </p:sp>
      <p:sp>
        <p:nvSpPr>
          <p:cNvPr id="8806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F1E0349-82D8-4642-B897-E42A38DC95E0}" type="slidenum">
              <a:rPr lang="en-US" altLang="zh-CN" sz="1200"/>
              <a:pPr/>
              <a:t>36</a:t>
            </a:fld>
            <a:endParaRPr lang="en-US" altLang="zh-CN" sz="1200"/>
          </a:p>
        </p:txBody>
      </p:sp>
    </p:spTree>
    <p:extLst>
      <p:ext uri="{BB962C8B-B14F-4D97-AF65-F5344CB8AC3E}">
        <p14:creationId xmlns:p14="http://schemas.microsoft.com/office/powerpoint/2010/main" val="41165848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p:cNvSpPr>
          <p:nvPr>
            <p:ph type="sldImg"/>
          </p:nvPr>
        </p:nvSpPr>
        <p:spPr>
          <a:ln/>
        </p:spPr>
      </p:sp>
      <p:sp>
        <p:nvSpPr>
          <p:cNvPr id="890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对于串的链式存储结构，与线性表是相似的。但是由于串结构的特殊性，结构中的每个元素数据是一个字符，如果也简单的应用链表存储串值，一个结点对应一个字符会浪费很大空间。因此，一个结点可以存放一个字符，也可以考虑存放多个字符，最后一个结点若是未被沾满时，可以用“＃”或其他串值字符不全。</a:t>
            </a:r>
          </a:p>
        </p:txBody>
      </p:sp>
      <p:sp>
        <p:nvSpPr>
          <p:cNvPr id="89091"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187AFF0-A118-4BD1-9DFF-6004F84F92A8}" type="slidenum">
              <a:rPr lang="en-US" altLang="zh-CN" sz="1200"/>
              <a:pPr/>
              <a:t>37</a:t>
            </a:fld>
            <a:endParaRPr lang="en-US" altLang="zh-CN" sz="1200"/>
          </a:p>
        </p:txBody>
      </p:sp>
    </p:spTree>
    <p:extLst>
      <p:ext uri="{BB962C8B-B14F-4D97-AF65-F5344CB8AC3E}">
        <p14:creationId xmlns:p14="http://schemas.microsoft.com/office/powerpoint/2010/main" val="1213771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p:cNvSpPr>
          <p:nvPr>
            <p:ph type="sldImg"/>
          </p:nvPr>
        </p:nvSpPr>
        <p:spPr>
          <a:ln/>
        </p:spPr>
      </p:sp>
      <p:sp>
        <p:nvSpPr>
          <p:cNvPr id="901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大家都知道计算机里面数据最终都要转换位很多</a:t>
            </a:r>
            <a:r>
              <a:rPr lang="en-US" altLang="zh-CN" smtClean="0"/>
              <a:t>0</a:t>
            </a:r>
            <a:r>
              <a:rPr lang="zh-CN" altLang="en-US" smtClean="0"/>
              <a:t>和</a:t>
            </a:r>
            <a:r>
              <a:rPr lang="en-US" altLang="zh-CN" smtClean="0"/>
              <a:t>1</a:t>
            </a:r>
            <a:r>
              <a:rPr lang="zh-CN" altLang="en-US" smtClean="0"/>
              <a:t>的。所以在计算机运算中，模式匹配操作可说是随处可见，而刚才的这个算法，效率实在太低了。</a:t>
            </a:r>
          </a:p>
        </p:txBody>
      </p:sp>
      <p:sp>
        <p:nvSpPr>
          <p:cNvPr id="9011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56EA304-D3B9-4F5F-BCA9-D632B9CB65A3}" type="slidenum">
              <a:rPr lang="en-US" altLang="zh-CN" sz="1200"/>
              <a:pPr/>
              <a:t>40</a:t>
            </a:fld>
            <a:endParaRPr lang="en-US" altLang="zh-CN" sz="1200"/>
          </a:p>
        </p:txBody>
      </p:sp>
    </p:spTree>
    <p:extLst>
      <p:ext uri="{BB962C8B-B14F-4D97-AF65-F5344CB8AC3E}">
        <p14:creationId xmlns:p14="http://schemas.microsoft.com/office/powerpoint/2010/main" val="263452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p:cNvSpPr>
          <p:nvPr>
            <p:ph type="sldImg"/>
          </p:nvPr>
        </p:nvSpPr>
        <p:spPr>
          <a:ln/>
        </p:spPr>
      </p:sp>
      <p:sp>
        <p:nvSpPr>
          <p:cNvPr id="91138"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为了能讲清楚</a:t>
            </a:r>
            <a:r>
              <a:rPr lang="en-US" altLang="zh-CN" smtClean="0"/>
              <a:t>KMP</a:t>
            </a:r>
            <a:r>
              <a:rPr lang="zh-CN" altLang="en-US" smtClean="0"/>
              <a:t>算法，我们不直接讲代码，那样很容易造成理解困难，还是从这个算法的研究角度来理解为什么它比朴素字符串匹配算法要好。第</a:t>
            </a:r>
            <a:r>
              <a:rPr lang="en-US" altLang="zh-CN" smtClean="0"/>
              <a:t>2345</a:t>
            </a:r>
            <a:r>
              <a:rPr lang="zh-CN" altLang="en-US" smtClean="0"/>
              <a:t>步是多余的。因为已经知道</a:t>
            </a:r>
            <a:r>
              <a:rPr lang="en-US" altLang="zh-CN" smtClean="0"/>
              <a:t>S</a:t>
            </a:r>
            <a:r>
              <a:rPr lang="zh-CN" altLang="en-US" smtClean="0"/>
              <a:t>中的</a:t>
            </a:r>
            <a:r>
              <a:rPr lang="en-US" altLang="zh-CN" smtClean="0"/>
              <a:t>bcde</a:t>
            </a:r>
            <a:r>
              <a:rPr lang="zh-CN" altLang="en-US" smtClean="0"/>
              <a:t>都是和</a:t>
            </a:r>
            <a:r>
              <a:rPr lang="en-US" altLang="zh-CN" smtClean="0"/>
              <a:t>T</a:t>
            </a:r>
            <a:r>
              <a:rPr lang="zh-CN" altLang="en-US" smtClean="0"/>
              <a:t>相等的。</a:t>
            </a:r>
          </a:p>
        </p:txBody>
      </p:sp>
      <p:sp>
        <p:nvSpPr>
          <p:cNvPr id="91139"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1511538-001E-4A91-A6DC-D678F54F5721}" type="slidenum">
              <a:rPr lang="en-US" altLang="zh-CN" sz="1200"/>
              <a:pPr/>
              <a:t>41</a:t>
            </a:fld>
            <a:endParaRPr lang="en-US" altLang="zh-CN" sz="1200"/>
          </a:p>
        </p:txBody>
      </p:sp>
    </p:spTree>
    <p:extLst>
      <p:ext uri="{BB962C8B-B14F-4D97-AF65-F5344CB8AC3E}">
        <p14:creationId xmlns:p14="http://schemas.microsoft.com/office/powerpoint/2010/main" val="42914665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p:cNvSpPr>
          <p:nvPr>
            <p:ph type="sldImg"/>
          </p:nvPr>
        </p:nvSpPr>
        <p:spPr>
          <a:ln/>
        </p:spPr>
      </p:sp>
      <p:sp>
        <p:nvSpPr>
          <p:cNvPr id="921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为了能讲清楚</a:t>
            </a:r>
            <a:r>
              <a:rPr lang="en-US" altLang="zh-CN" smtClean="0"/>
              <a:t>KMP</a:t>
            </a:r>
            <a:r>
              <a:rPr lang="zh-CN" altLang="en-US" smtClean="0"/>
              <a:t>算法，我们不直接讲代码，那样很容易造成理解困难，还是从这个算法的研究角度来理解为什么它比朴素字符串匹配算法要好。第</a:t>
            </a:r>
            <a:r>
              <a:rPr lang="en-US" altLang="zh-CN" smtClean="0"/>
              <a:t>2345</a:t>
            </a:r>
            <a:r>
              <a:rPr lang="zh-CN" altLang="en-US" smtClean="0"/>
              <a:t>步是多余的。因为已经知道</a:t>
            </a:r>
            <a:r>
              <a:rPr lang="en-US" altLang="zh-CN" smtClean="0"/>
              <a:t>S</a:t>
            </a:r>
            <a:r>
              <a:rPr lang="zh-CN" altLang="en-US" smtClean="0"/>
              <a:t>中的</a:t>
            </a:r>
            <a:r>
              <a:rPr lang="en-US" altLang="zh-CN" smtClean="0"/>
              <a:t>bcde</a:t>
            </a:r>
            <a:r>
              <a:rPr lang="zh-CN" altLang="en-US" smtClean="0"/>
              <a:t>都是和</a:t>
            </a:r>
            <a:r>
              <a:rPr lang="en-US" altLang="zh-CN" smtClean="0"/>
              <a:t>T</a:t>
            </a:r>
            <a:r>
              <a:rPr lang="zh-CN" altLang="en-US" smtClean="0"/>
              <a:t>相等的。</a:t>
            </a:r>
          </a:p>
        </p:txBody>
      </p:sp>
      <p:sp>
        <p:nvSpPr>
          <p:cNvPr id="921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A91A02F-ABF6-4A4D-8C77-031F83282BAE}" type="slidenum">
              <a:rPr lang="en-US" altLang="zh-CN" sz="1200"/>
              <a:pPr/>
              <a:t>42</a:t>
            </a:fld>
            <a:endParaRPr lang="en-US" altLang="zh-CN" sz="1200"/>
          </a:p>
        </p:txBody>
      </p:sp>
    </p:spTree>
    <p:extLst>
      <p:ext uri="{BB962C8B-B14F-4D97-AF65-F5344CB8AC3E}">
        <p14:creationId xmlns:p14="http://schemas.microsoft.com/office/powerpoint/2010/main" val="455851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a:ln/>
        </p:spPr>
      </p:sp>
      <p:sp>
        <p:nvSpPr>
          <p:cNvPr id="2150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那么有了刚才结构体数组这样的数据结构来计算</a:t>
            </a:r>
            <a:r>
              <a:rPr lang="en-US" altLang="zh-CN" smtClean="0"/>
              <a:t>2</a:t>
            </a:r>
            <a:r>
              <a:rPr lang="zh-CN" altLang="en-US" smtClean="0"/>
              <a:t>个多项式相加就容易多了。</a:t>
            </a:r>
          </a:p>
        </p:txBody>
      </p:sp>
      <p:sp>
        <p:nvSpPr>
          <p:cNvPr id="2150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C65093E-6109-4D4C-A3DE-00D0F9BF413E}" type="slidenum">
              <a:rPr lang="en-US" altLang="zh-CN" sz="1200"/>
              <a:pPr/>
              <a:t>4</a:t>
            </a:fld>
            <a:endParaRPr lang="en-US" altLang="zh-CN" sz="1200"/>
          </a:p>
        </p:txBody>
      </p:sp>
    </p:spTree>
    <p:extLst>
      <p:ext uri="{BB962C8B-B14F-4D97-AF65-F5344CB8AC3E}">
        <p14:creationId xmlns:p14="http://schemas.microsoft.com/office/powerpoint/2010/main" val="216045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a:ln/>
        </p:spPr>
      </p:sp>
      <p:sp>
        <p:nvSpPr>
          <p:cNvPr id="2355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最坏的情况是</a:t>
            </a:r>
            <a:r>
              <a:rPr lang="en-US" altLang="zh-CN" smtClean="0"/>
              <a:t>O</a:t>
            </a:r>
            <a:r>
              <a:rPr lang="zh-CN" altLang="en-US" smtClean="0"/>
              <a:t>（</a:t>
            </a:r>
            <a:r>
              <a:rPr lang="en-US" altLang="zh-CN" smtClean="0"/>
              <a:t>m</a:t>
            </a:r>
            <a:r>
              <a:rPr lang="zh-CN" altLang="en-US" smtClean="0"/>
              <a:t>＋</a:t>
            </a:r>
            <a:r>
              <a:rPr lang="en-US" altLang="zh-CN" smtClean="0"/>
              <a:t>n</a:t>
            </a:r>
            <a:r>
              <a:rPr lang="zh-CN" altLang="en-US" smtClean="0"/>
              <a:t>），例如：</a:t>
            </a:r>
            <a:r>
              <a:rPr lang="en-US" altLang="zh-CN" smtClean="0"/>
              <a:t>A</a:t>
            </a:r>
            <a:r>
              <a:rPr lang="zh-CN" altLang="en-US" smtClean="0"/>
              <a:t>（</a:t>
            </a:r>
            <a:r>
              <a:rPr lang="en-US" altLang="zh-CN" smtClean="0"/>
              <a:t>x</a:t>
            </a:r>
            <a:r>
              <a:rPr lang="zh-CN" altLang="en-US" smtClean="0"/>
              <a:t>）是</a:t>
            </a:r>
            <a:r>
              <a:rPr lang="en-US" altLang="zh-CN" smtClean="0"/>
              <a:t>n</a:t>
            </a:r>
            <a:r>
              <a:rPr lang="zh-CN" altLang="en-US" smtClean="0"/>
              <a:t>个指数为偶数的多项式，</a:t>
            </a:r>
            <a:r>
              <a:rPr lang="en-US" altLang="zh-CN" smtClean="0"/>
              <a:t>B</a:t>
            </a:r>
            <a:r>
              <a:rPr lang="zh-CN" altLang="en-US" smtClean="0"/>
              <a:t>（</a:t>
            </a:r>
            <a:r>
              <a:rPr lang="en-US" altLang="zh-CN" smtClean="0"/>
              <a:t>x</a:t>
            </a:r>
            <a:r>
              <a:rPr lang="zh-CN" altLang="en-US" smtClean="0"/>
              <a:t>）是</a:t>
            </a:r>
            <a:r>
              <a:rPr lang="en-US" altLang="zh-CN" smtClean="0"/>
              <a:t>n</a:t>
            </a:r>
            <a:r>
              <a:rPr lang="zh-CN" altLang="en-US" smtClean="0"/>
              <a:t>个指数为奇数的多项式。</a:t>
            </a:r>
            <a:endParaRPr lang="en-US" altLang="zh-CN" smtClean="0"/>
          </a:p>
          <a:p>
            <a:r>
              <a:rPr lang="zh-CN" altLang="en-US" smtClean="0"/>
              <a:t>空间上来讲：结构体数组是数组在结构体内的</a:t>
            </a:r>
            <a:r>
              <a:rPr lang="en-US" altLang="zh-CN" smtClean="0"/>
              <a:t>2</a:t>
            </a:r>
            <a:r>
              <a:rPr lang="zh-CN" altLang="en-US" smtClean="0"/>
              <a:t>倍。</a:t>
            </a:r>
          </a:p>
        </p:txBody>
      </p:sp>
      <p:sp>
        <p:nvSpPr>
          <p:cNvPr id="2355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B643653-CB20-4B39-8B11-32436097C850}" type="slidenum">
              <a:rPr lang="en-US" altLang="zh-CN" sz="1200"/>
              <a:pPr/>
              <a:t>5</a:t>
            </a:fld>
            <a:endParaRPr lang="en-US" altLang="zh-CN" sz="1200"/>
          </a:p>
        </p:txBody>
      </p:sp>
    </p:spTree>
    <p:extLst>
      <p:ext uri="{BB962C8B-B14F-4D97-AF65-F5344CB8AC3E}">
        <p14:creationId xmlns:p14="http://schemas.microsoft.com/office/powerpoint/2010/main" val="1421339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a:ln/>
        </p:spPr>
      </p:sp>
      <p:sp>
        <p:nvSpPr>
          <p:cNvPr id="266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我们可以存储很多多项式在</a:t>
            </a:r>
            <a:r>
              <a:rPr lang="en-US" altLang="zh-CN" smtClean="0"/>
              <a:t>terms</a:t>
            </a:r>
            <a:r>
              <a:rPr lang="zh-CN" altLang="en-US" smtClean="0"/>
              <a:t>数组里面，如果数组空间不够的时候，我们就需要重新创建一个更大的数组来保存结果。</a:t>
            </a:r>
            <a:endParaRPr lang="en-US" altLang="zh-CN" smtClean="0"/>
          </a:p>
          <a:p>
            <a:r>
              <a:rPr lang="zh-CN" altLang="en-US" smtClean="0"/>
              <a:t>这个操作会造成很多的数据移动，另外我们也需要更改多项式的起始和结束位置。</a:t>
            </a:r>
          </a:p>
        </p:txBody>
      </p:sp>
      <p:sp>
        <p:nvSpPr>
          <p:cNvPr id="2662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7693A41-707F-4767-9D64-2A2FFEEFEE81}" type="slidenum">
              <a:rPr lang="en-US" altLang="zh-CN" sz="1200"/>
              <a:pPr/>
              <a:t>7</a:t>
            </a:fld>
            <a:endParaRPr lang="en-US" altLang="zh-CN" sz="1200"/>
          </a:p>
        </p:txBody>
      </p:sp>
    </p:spTree>
    <p:extLst>
      <p:ext uri="{BB962C8B-B14F-4D97-AF65-F5344CB8AC3E}">
        <p14:creationId xmlns:p14="http://schemas.microsoft.com/office/powerpoint/2010/main" val="188299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a:ln/>
        </p:spPr>
      </p:sp>
      <p:sp>
        <p:nvSpPr>
          <p:cNvPr id="2867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下面这段卡通对话描述了稀疏矩阵的问题背景。项目经理问程序员</a:t>
            </a:r>
            <a:r>
              <a:rPr lang="en-US" altLang="zh-CN" smtClean="0"/>
              <a:t>……</a:t>
            </a:r>
            <a:r>
              <a:rPr lang="zh-CN" altLang="en-US" smtClean="0"/>
              <a:t>。画图解释。</a:t>
            </a:r>
          </a:p>
        </p:txBody>
      </p:sp>
      <p:sp>
        <p:nvSpPr>
          <p:cNvPr id="2867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CC021C8-952B-46AF-B2F5-930D1CA2DEAB}" type="slidenum">
              <a:rPr lang="en-US" altLang="zh-CN" sz="1200"/>
              <a:pPr/>
              <a:t>8</a:t>
            </a:fld>
            <a:endParaRPr lang="en-US" altLang="zh-CN" sz="1200"/>
          </a:p>
        </p:txBody>
      </p:sp>
    </p:spTree>
    <p:extLst>
      <p:ext uri="{BB962C8B-B14F-4D97-AF65-F5344CB8AC3E}">
        <p14:creationId xmlns:p14="http://schemas.microsoft.com/office/powerpoint/2010/main" val="2034213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a:ln/>
        </p:spPr>
      </p:sp>
      <p:sp>
        <p:nvSpPr>
          <p:cNvPr id="3072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072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2F20D58-BB7D-47BE-8A08-24938492AFE9}" type="slidenum">
              <a:rPr lang="en-US" altLang="zh-CN" sz="1200"/>
              <a:pPr/>
              <a:t>9</a:t>
            </a:fld>
            <a:endParaRPr lang="en-US" altLang="zh-CN" sz="1200"/>
          </a:p>
        </p:txBody>
      </p:sp>
    </p:spTree>
    <p:extLst>
      <p:ext uri="{BB962C8B-B14F-4D97-AF65-F5344CB8AC3E}">
        <p14:creationId xmlns:p14="http://schemas.microsoft.com/office/powerpoint/2010/main" val="3763598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136528E-8930-4986-A007-9EFD200DFDD6}" type="slidenum">
              <a:rPr lang="en-US" altLang="zh-CN" sz="1200"/>
              <a:pPr/>
              <a:t>11</a:t>
            </a:fld>
            <a:endParaRPr lang="en-US" altLang="zh-CN" sz="1200"/>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我们首先给出第一种稀疏矩阵的表达方式。一个结构体</a:t>
            </a:r>
            <a:r>
              <a:rPr lang="en-US" altLang="zh-CN" smtClean="0"/>
              <a:t>……</a:t>
            </a:r>
            <a:r>
              <a:rPr lang="zh-CN" altLang="en-US" smtClean="0"/>
              <a:t>。</a:t>
            </a:r>
          </a:p>
        </p:txBody>
      </p:sp>
    </p:spTree>
    <p:extLst>
      <p:ext uri="{BB962C8B-B14F-4D97-AF65-F5344CB8AC3E}">
        <p14:creationId xmlns:p14="http://schemas.microsoft.com/office/powerpoint/2010/main" val="239277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524CAAE1-9A2D-4ADC-A42C-6CC8BD59A094}" type="slidenum">
              <a:rPr lang="en-US" altLang="zh-CN"/>
              <a:pPr/>
              <a:t>‹#›</a:t>
            </a:fld>
            <a:endParaRPr lang="en-US" altLang="zh-CN"/>
          </a:p>
        </p:txBody>
      </p:sp>
    </p:spTree>
    <p:extLst>
      <p:ext uri="{BB962C8B-B14F-4D97-AF65-F5344CB8AC3E}">
        <p14:creationId xmlns:p14="http://schemas.microsoft.com/office/powerpoint/2010/main" val="4117972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BA2F29C2-AC87-4059-9DC0-EF5866CA767E}" type="slidenum">
              <a:rPr lang="en-US" altLang="zh-CN"/>
              <a:pPr/>
              <a:t>‹#›</a:t>
            </a:fld>
            <a:endParaRPr lang="en-US" altLang="zh-CN"/>
          </a:p>
        </p:txBody>
      </p:sp>
    </p:spTree>
    <p:extLst>
      <p:ext uri="{BB962C8B-B14F-4D97-AF65-F5344CB8AC3E}">
        <p14:creationId xmlns:p14="http://schemas.microsoft.com/office/powerpoint/2010/main" val="130962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42354C0-77FF-46DF-9527-99AD0CB2CD0F}" type="slidenum">
              <a:rPr lang="en-US" altLang="zh-CN"/>
              <a:pPr/>
              <a:t>‹#›</a:t>
            </a:fld>
            <a:endParaRPr lang="en-US" altLang="zh-CN"/>
          </a:p>
        </p:txBody>
      </p:sp>
    </p:spTree>
    <p:extLst>
      <p:ext uri="{BB962C8B-B14F-4D97-AF65-F5344CB8AC3E}">
        <p14:creationId xmlns:p14="http://schemas.microsoft.com/office/powerpoint/2010/main" val="222890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EC62B6D-B1DF-4A38-9FA4-704450DF5FE2}" type="slidenum">
              <a:rPr lang="en-US" altLang="zh-CN"/>
              <a:pPr/>
              <a:t>‹#›</a:t>
            </a:fld>
            <a:endParaRPr lang="en-US" altLang="zh-CN"/>
          </a:p>
        </p:txBody>
      </p:sp>
    </p:spTree>
    <p:extLst>
      <p:ext uri="{BB962C8B-B14F-4D97-AF65-F5344CB8AC3E}">
        <p14:creationId xmlns:p14="http://schemas.microsoft.com/office/powerpoint/2010/main" val="2894730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D2D3EAF-5ADD-46E0-8BAC-1E90CEE827A1}" type="slidenum">
              <a:rPr lang="en-US" altLang="zh-CN"/>
              <a:pPr/>
              <a:t>‹#›</a:t>
            </a:fld>
            <a:endParaRPr lang="en-US" altLang="zh-CN"/>
          </a:p>
        </p:txBody>
      </p:sp>
    </p:spTree>
    <p:extLst>
      <p:ext uri="{BB962C8B-B14F-4D97-AF65-F5344CB8AC3E}">
        <p14:creationId xmlns:p14="http://schemas.microsoft.com/office/powerpoint/2010/main" val="296002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593BED8D-4E8C-467A-897E-099F64C65CC9}" type="slidenum">
              <a:rPr lang="en-US" altLang="zh-CN"/>
              <a:pPr/>
              <a:t>‹#›</a:t>
            </a:fld>
            <a:endParaRPr lang="en-US" altLang="zh-CN"/>
          </a:p>
        </p:txBody>
      </p:sp>
    </p:spTree>
    <p:extLst>
      <p:ext uri="{BB962C8B-B14F-4D97-AF65-F5344CB8AC3E}">
        <p14:creationId xmlns:p14="http://schemas.microsoft.com/office/powerpoint/2010/main" val="256956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4C1860B4-9927-4048-8E27-F02245EE5D97}" type="slidenum">
              <a:rPr lang="en-US" altLang="zh-CN"/>
              <a:pPr/>
              <a:t>‹#›</a:t>
            </a:fld>
            <a:endParaRPr lang="en-US" altLang="zh-CN"/>
          </a:p>
        </p:txBody>
      </p:sp>
    </p:spTree>
    <p:extLst>
      <p:ext uri="{BB962C8B-B14F-4D97-AF65-F5344CB8AC3E}">
        <p14:creationId xmlns:p14="http://schemas.microsoft.com/office/powerpoint/2010/main" val="246191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F2C26884-A2A2-45F4-87F6-FF6155CE0F8D}" type="slidenum">
              <a:rPr lang="en-US" altLang="zh-CN"/>
              <a:pPr/>
              <a:t>‹#›</a:t>
            </a:fld>
            <a:endParaRPr lang="en-US" altLang="zh-CN"/>
          </a:p>
        </p:txBody>
      </p:sp>
    </p:spTree>
    <p:extLst>
      <p:ext uri="{BB962C8B-B14F-4D97-AF65-F5344CB8AC3E}">
        <p14:creationId xmlns:p14="http://schemas.microsoft.com/office/powerpoint/2010/main" val="323759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06CE3829-97A1-4D10-85FC-4D8134E6630E}" type="slidenum">
              <a:rPr lang="en-US" altLang="zh-CN"/>
              <a:pPr/>
              <a:t>‹#›</a:t>
            </a:fld>
            <a:endParaRPr lang="en-US" altLang="zh-CN"/>
          </a:p>
        </p:txBody>
      </p:sp>
    </p:spTree>
    <p:extLst>
      <p:ext uri="{BB962C8B-B14F-4D97-AF65-F5344CB8AC3E}">
        <p14:creationId xmlns:p14="http://schemas.microsoft.com/office/powerpoint/2010/main" val="102181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4EE8603-587D-4ED0-91BE-F13662D11190}" type="slidenum">
              <a:rPr lang="en-US" altLang="zh-CN"/>
              <a:pPr/>
              <a:t>‹#›</a:t>
            </a:fld>
            <a:endParaRPr lang="en-US" altLang="zh-CN"/>
          </a:p>
        </p:txBody>
      </p:sp>
    </p:spTree>
    <p:extLst>
      <p:ext uri="{BB962C8B-B14F-4D97-AF65-F5344CB8AC3E}">
        <p14:creationId xmlns:p14="http://schemas.microsoft.com/office/powerpoint/2010/main" val="247023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D1977B4-4BA7-4FA1-B111-19A2DBF5984F}" type="slidenum">
              <a:rPr lang="en-US" altLang="zh-CN"/>
              <a:pPr/>
              <a:t>‹#›</a:t>
            </a:fld>
            <a:endParaRPr lang="en-US" altLang="zh-CN"/>
          </a:p>
        </p:txBody>
      </p:sp>
    </p:spTree>
    <p:extLst>
      <p:ext uri="{BB962C8B-B14F-4D97-AF65-F5344CB8AC3E}">
        <p14:creationId xmlns:p14="http://schemas.microsoft.com/office/powerpoint/2010/main" val="42549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宋体" pitchFamily="2" charset="-122"/>
                <a:cs typeface="+mn-cs"/>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宋体" pitchFamily="2" charset="-122"/>
                <a:cs typeface="+mn-cs"/>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1CA4210-33D3-4E95-A1E6-C53763FDC5D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audio" Target="../media/audio2.bin"/><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0.xml"/><Relationship Id="rId7" Type="http://schemas.openxmlformats.org/officeDocument/2006/relationships/audio" Target="../media/audio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audio" Target="../media/audio9.bin"/><Relationship Id="rId11" Type="http://schemas.openxmlformats.org/officeDocument/2006/relationships/image" Target="../media/image9.wmf"/><Relationship Id="rId5" Type="http://schemas.openxmlformats.org/officeDocument/2006/relationships/audio" Target="../media/audio2.bin"/><Relationship Id="rId10" Type="http://schemas.openxmlformats.org/officeDocument/2006/relationships/oleObject" Target="../embeddings/oleObject10.bin"/><Relationship Id="rId4" Type="http://schemas.openxmlformats.org/officeDocument/2006/relationships/audio" Target="../media/audio1.bin"/><Relationship Id="rId9"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2.xml"/><Relationship Id="rId7" Type="http://schemas.openxmlformats.org/officeDocument/2006/relationships/audio" Target="../media/audio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audio" Target="../media/audio9.bin"/><Relationship Id="rId5" Type="http://schemas.openxmlformats.org/officeDocument/2006/relationships/audio" Target="../media/audio2.bin"/><Relationship Id="rId4" Type="http://schemas.openxmlformats.org/officeDocument/2006/relationships/audio" Target="../media/audio1.bin"/><Relationship Id="rId9" Type="http://schemas.openxmlformats.org/officeDocument/2006/relationships/image" Target="../media/image8.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3.xml"/><Relationship Id="rId7" Type="http://schemas.openxmlformats.org/officeDocument/2006/relationships/audio" Target="../media/audio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audio" Target="../media/audio7.bin"/><Relationship Id="rId11" Type="http://schemas.openxmlformats.org/officeDocument/2006/relationships/image" Target="../media/image10.wmf"/><Relationship Id="rId5" Type="http://schemas.openxmlformats.org/officeDocument/2006/relationships/audio" Target="../media/audio6.bin"/><Relationship Id="rId10" Type="http://schemas.openxmlformats.org/officeDocument/2006/relationships/oleObject" Target="../embeddings/oleObject13.bin"/><Relationship Id="rId4" Type="http://schemas.openxmlformats.org/officeDocument/2006/relationships/audio" Target="../media/audio1.bin"/><Relationship Id="rId9"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audio" Target="../media/audio6.bin"/><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notesSlide" Target="../notesSlides/notesSlide15.xml"/><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audio" Target="../media/audio7.bin"/><Relationship Id="rId5" Type="http://schemas.openxmlformats.org/officeDocument/2006/relationships/audio" Target="../media/audio1.bin"/><Relationship Id="rId10" Type="http://schemas.openxmlformats.org/officeDocument/2006/relationships/image" Target="../media/image12.emf"/><Relationship Id="rId4" Type="http://schemas.openxmlformats.org/officeDocument/2006/relationships/audio" Target="../media/audio6.bin"/><Relationship Id="rId9"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audio" Target="../media/audio4.bin"/><Relationship Id="rId5" Type="http://schemas.openxmlformats.org/officeDocument/2006/relationships/audio" Target="../media/audio6.bin"/><Relationship Id="rId4" Type="http://schemas.openxmlformats.org/officeDocument/2006/relationships/audio" Target="../media/audio5.bin"/></Relationships>
</file>

<file path=ppt/slides/_rels/slide19.xml.rels><?xml version="1.0" encoding="UTF-8" standalone="yes"?>
<Relationships xmlns="http://schemas.openxmlformats.org/package/2006/relationships"><Relationship Id="rId8" Type="http://schemas.openxmlformats.org/officeDocument/2006/relationships/audio" Target="../media/audio7.bin"/><Relationship Id="rId13" Type="http://schemas.openxmlformats.org/officeDocument/2006/relationships/oleObject" Target="../embeddings/oleObject18.bin"/><Relationship Id="rId3" Type="http://schemas.openxmlformats.org/officeDocument/2006/relationships/notesSlide" Target="../notesSlides/notesSlide17.xml"/><Relationship Id="rId7" Type="http://schemas.openxmlformats.org/officeDocument/2006/relationships/audio" Target="../media/audio9.bin"/><Relationship Id="rId12"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audio" Target="../media/audio1.bin"/><Relationship Id="rId11" Type="http://schemas.openxmlformats.org/officeDocument/2006/relationships/oleObject" Target="../embeddings/oleObject17.bin"/><Relationship Id="rId5" Type="http://schemas.openxmlformats.org/officeDocument/2006/relationships/audio" Target="../media/audio2.bin"/><Relationship Id="rId10" Type="http://schemas.openxmlformats.org/officeDocument/2006/relationships/image" Target="../media/image8.wmf"/><Relationship Id="rId4" Type="http://schemas.openxmlformats.org/officeDocument/2006/relationships/audio" Target="../media/audio6.bin"/><Relationship Id="rId9" Type="http://schemas.openxmlformats.org/officeDocument/2006/relationships/oleObject" Target="../embeddings/oleObject16.bin"/><Relationship Id="rId14" Type="http://schemas.openxmlformats.org/officeDocument/2006/relationships/image" Target="../media/image9.wmf"/></Relationships>
</file>

<file path=ppt/slides/_rels/slide2.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notesSlide" Target="../notesSlides/notesSlide2.xml"/><Relationship Id="rId7"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audio" Target="../media/audio4.bin"/><Relationship Id="rId5" Type="http://schemas.openxmlformats.org/officeDocument/2006/relationships/audio" Target="../media/audio3.bin"/><Relationship Id="rId10" Type="http://schemas.openxmlformats.org/officeDocument/2006/relationships/image" Target="../media/image2.wmf"/><Relationship Id="rId4" Type="http://schemas.openxmlformats.org/officeDocument/2006/relationships/audio" Target="../media/audio2.bin"/><Relationship Id="rId9"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audio" Target="../media/audio6.bin"/><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audio" Target="../media/audio9.bin"/><Relationship Id="rId4" Type="http://schemas.openxmlformats.org/officeDocument/2006/relationships/audio" Target="../media/audio1.bin"/></Relationships>
</file>

<file path=ppt/slides/_rels/slide21.xml.rels><?xml version="1.0" encoding="UTF-8" standalone="yes"?>
<Relationships xmlns="http://schemas.openxmlformats.org/package/2006/relationships"><Relationship Id="rId8" Type="http://schemas.openxmlformats.org/officeDocument/2006/relationships/audio" Target="../media/audio7.bin"/><Relationship Id="rId3" Type="http://schemas.openxmlformats.org/officeDocument/2006/relationships/notesSlide" Target="../notesSlides/notesSlide19.xml"/><Relationship Id="rId7" Type="http://schemas.openxmlformats.org/officeDocument/2006/relationships/audio" Target="../media/audio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audio" Target="../media/audio5.bin"/><Relationship Id="rId5" Type="http://schemas.openxmlformats.org/officeDocument/2006/relationships/audio" Target="../media/audio6.bin"/><Relationship Id="rId10" Type="http://schemas.openxmlformats.org/officeDocument/2006/relationships/image" Target="../media/image13.wmf"/><Relationship Id="rId4" Type="http://schemas.openxmlformats.org/officeDocument/2006/relationships/audio" Target="../media/audio1.bin"/><Relationship Id="rId9"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0.xml"/><Relationship Id="rId7" Type="http://schemas.openxmlformats.org/officeDocument/2006/relationships/audio" Target="../media/audio1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audio" Target="../media/audio6.bin"/><Relationship Id="rId11" Type="http://schemas.openxmlformats.org/officeDocument/2006/relationships/image" Target="../media/image15.wmf"/><Relationship Id="rId5" Type="http://schemas.openxmlformats.org/officeDocument/2006/relationships/audio" Target="../media/audio2.bin"/><Relationship Id="rId10" Type="http://schemas.openxmlformats.org/officeDocument/2006/relationships/oleObject" Target="../embeddings/oleObject21.bin"/><Relationship Id="rId4" Type="http://schemas.openxmlformats.org/officeDocument/2006/relationships/audio" Target="../media/audio1.bin"/><Relationship Id="rId9" Type="http://schemas.openxmlformats.org/officeDocument/2006/relationships/image" Target="../media/image14.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audio" Target="../media/audio1.bin"/><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2.bin"/><Relationship Id="rId5" Type="http://schemas.openxmlformats.org/officeDocument/2006/relationships/audio" Target="../media/audio3.bin"/><Relationship Id="rId4" Type="http://schemas.openxmlformats.org/officeDocument/2006/relationships/audio" Target="../media/audio5.bin"/><Relationship Id="rId9" Type="http://schemas.openxmlformats.org/officeDocument/2006/relationships/image" Target="../media/image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1.xml"/><Relationship Id="rId7" Type="http://schemas.openxmlformats.org/officeDocument/2006/relationships/audio" Target="../media/audio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audio" Target="../media/audio2.bin"/><Relationship Id="rId11" Type="http://schemas.openxmlformats.org/officeDocument/2006/relationships/image" Target="../media/image14.wmf"/><Relationship Id="rId5" Type="http://schemas.openxmlformats.org/officeDocument/2006/relationships/audio" Target="../media/audio5.bin"/><Relationship Id="rId10" Type="http://schemas.openxmlformats.org/officeDocument/2006/relationships/oleObject" Target="../embeddings/oleObject25.bin"/><Relationship Id="rId4" Type="http://schemas.openxmlformats.org/officeDocument/2006/relationships/audio" Target="../media/audio1.bin"/><Relationship Id="rId9" Type="http://schemas.openxmlformats.org/officeDocument/2006/relationships/image" Target="../media/image16.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image" Target="../media/image16.wmf"/><Relationship Id="rId4" Type="http://schemas.openxmlformats.org/officeDocument/2006/relationships/oleObject" Target="../embeddings/oleObject26.bin"/></Relationships>
</file>

<file path=ppt/slides/_rels/slide2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audio" Target="../media/audio7.bin"/><Relationship Id="rId4" Type="http://schemas.openxmlformats.org/officeDocument/2006/relationships/audio" Target="../media/audio2.bin"/></Relationships>
</file>

<file path=ppt/slides/_rels/slide2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audio" Target="../media/audio2.bin"/><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audio" Target="../media/audio12.bin"/></Relationships>
</file>

<file path=ppt/slides/_rels/slide2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notesSlide" Target="../notesSlides/notesSlide3.xml"/><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audio" Target="../media/audio7.bin"/><Relationship Id="rId5" Type="http://schemas.openxmlformats.org/officeDocument/2006/relationships/audio" Target="../media/audio6.bin"/><Relationship Id="rId10" Type="http://schemas.openxmlformats.org/officeDocument/2006/relationships/image" Target="../media/image4.wmf"/><Relationship Id="rId4" Type="http://schemas.openxmlformats.org/officeDocument/2006/relationships/audio" Target="../media/audio5.bin"/><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1.bin"/><Relationship Id="rId7" Type="http://schemas.openxmlformats.org/officeDocument/2006/relationships/audio" Target="../media/audio9.bin"/><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audio" Target="../media/audio8.bin"/><Relationship Id="rId5" Type="http://schemas.openxmlformats.org/officeDocument/2006/relationships/audio" Target="../media/audio7.bin"/><Relationship Id="rId4" Type="http://schemas.openxmlformats.org/officeDocument/2006/relationships/audio" Target="../media/audio5.bin"/></Relationships>
</file>

<file path=ppt/slides/_rels/slide4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audio" Target="../media/audio10.bin"/><Relationship Id="rId3" Type="http://schemas.openxmlformats.org/officeDocument/2006/relationships/notesSlide" Target="../notesSlides/notesSlide5.xml"/><Relationship Id="rId7" Type="http://schemas.openxmlformats.org/officeDocument/2006/relationships/audio" Target="../media/audio3.bin"/><Relationship Id="rId12"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audio" Target="../media/audio7.bin"/><Relationship Id="rId11" Type="http://schemas.openxmlformats.org/officeDocument/2006/relationships/oleObject" Target="../embeddings/oleObject6.bin"/><Relationship Id="rId5" Type="http://schemas.openxmlformats.org/officeDocument/2006/relationships/audio" Target="../media/audio5.bin"/><Relationship Id="rId10" Type="http://schemas.openxmlformats.org/officeDocument/2006/relationships/image" Target="../media/image1.wmf"/><Relationship Id="rId4" Type="http://schemas.openxmlformats.org/officeDocument/2006/relationships/audio" Target="../media/audio1.bin"/><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6.xml"/><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audio" Target="../media/audio4.bin"/><Relationship Id="rId5" Type="http://schemas.openxmlformats.org/officeDocument/2006/relationships/audio" Target="../media/audio1.bin"/><Relationship Id="rId4" Type="http://schemas.openxmlformats.org/officeDocument/2006/relationships/audio" Target="../media/audio6.bin"/></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7.xml"/><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audio" Target="../media/audio9.bin"/><Relationship Id="rId5" Type="http://schemas.openxmlformats.org/officeDocument/2006/relationships/audio" Target="../media/audio7.bin"/><Relationship Id="rId4" Type="http://schemas.openxmlformats.org/officeDocument/2006/relationships/audio" Target="../media/audio1.bin"/></Relationships>
</file>

<file path=ppt/slides/_rels/slide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audio" Target="../media/audio7.bin"/><Relationship Id="rId4" Type="http://schemas.openxmlformats.org/officeDocument/2006/relationships/audio" Target="../media/audio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5"/>
          <p:cNvSpPr txBox="1">
            <a:spLocks noChangeArrowheads="1"/>
          </p:cNvSpPr>
          <p:nvPr/>
        </p:nvSpPr>
        <p:spPr bwMode="auto">
          <a:xfrm>
            <a:off x="762000" y="908050"/>
            <a:ext cx="73914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1333500" indent="-13335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b="1">
                <a:solidFill>
                  <a:schemeClr val="hlink"/>
                </a:solidFill>
              </a:rPr>
              <a:t>Objects</a:t>
            </a:r>
            <a:r>
              <a:rPr lang="en-US" altLang="zh-CN" b="1"/>
              <a:t> :  P ( x ) = a</a:t>
            </a:r>
            <a:r>
              <a:rPr lang="en-US" altLang="zh-CN" b="1" baseline="-25000"/>
              <a:t>1 </a:t>
            </a:r>
            <a:r>
              <a:rPr lang="en-US" altLang="zh-CN" b="1"/>
              <a:t>x </a:t>
            </a:r>
            <a:r>
              <a:rPr lang="en-US" altLang="zh-CN" b="1" baseline="30000"/>
              <a:t>e1</a:t>
            </a:r>
            <a:r>
              <a:rPr lang="en-US" altLang="zh-CN" b="1"/>
              <a:t> + </a:t>
            </a:r>
            <a:r>
              <a:rPr lang="en-US" altLang="zh-CN" b="1">
                <a:sym typeface="Symbol" panose="05050102010706020507" pitchFamily="18" charset="2"/>
              </a:rPr>
              <a:t></a:t>
            </a:r>
            <a:r>
              <a:rPr lang="en-US" altLang="zh-CN" b="1"/>
              <a:t> + a</a:t>
            </a:r>
            <a:r>
              <a:rPr lang="en-US" altLang="zh-CN" b="1" baseline="-25000"/>
              <a:t>n </a:t>
            </a:r>
            <a:r>
              <a:rPr lang="en-US" altLang="zh-CN" b="1"/>
              <a:t>x </a:t>
            </a:r>
            <a:r>
              <a:rPr lang="en-US" altLang="zh-CN" b="1" baseline="30000"/>
              <a:t>en </a:t>
            </a:r>
            <a:r>
              <a:rPr lang="en-US" altLang="zh-CN" b="1"/>
              <a:t>; a set of ordered pairs of &lt; e</a:t>
            </a:r>
            <a:r>
              <a:rPr lang="en-US" altLang="zh-CN" b="1" baseline="-25000"/>
              <a:t>i </a:t>
            </a:r>
            <a:r>
              <a:rPr lang="en-US" altLang="zh-CN" b="1"/>
              <a:t>, a</a:t>
            </a:r>
            <a:r>
              <a:rPr lang="en-US" altLang="zh-CN" b="1" baseline="-25000"/>
              <a:t>i </a:t>
            </a:r>
            <a:r>
              <a:rPr lang="en-US" altLang="zh-CN" b="1"/>
              <a:t>&gt; where a</a:t>
            </a:r>
            <a:r>
              <a:rPr lang="en-US" altLang="zh-CN" b="1" baseline="-25000"/>
              <a:t>i</a:t>
            </a:r>
            <a:r>
              <a:rPr lang="en-US" altLang="zh-CN" b="1"/>
              <a:t> is the </a:t>
            </a:r>
            <a:r>
              <a:rPr lang="en-US" altLang="zh-CN" b="1">
                <a:solidFill>
                  <a:schemeClr val="accent1"/>
                </a:solidFill>
              </a:rPr>
              <a:t>coefficient(</a:t>
            </a:r>
            <a:r>
              <a:rPr lang="zh-CN" altLang="en-US" b="1">
                <a:solidFill>
                  <a:schemeClr val="accent1"/>
                </a:solidFill>
              </a:rPr>
              <a:t>系数</a:t>
            </a:r>
            <a:r>
              <a:rPr lang="en-US" altLang="zh-CN" b="1">
                <a:solidFill>
                  <a:schemeClr val="accent1"/>
                </a:solidFill>
              </a:rPr>
              <a:t>)</a:t>
            </a:r>
            <a:r>
              <a:rPr lang="en-US" altLang="zh-CN" b="1"/>
              <a:t> and e</a:t>
            </a:r>
            <a:r>
              <a:rPr lang="en-US" altLang="zh-CN" b="1" baseline="-25000"/>
              <a:t>i</a:t>
            </a:r>
            <a:r>
              <a:rPr lang="en-US" altLang="zh-CN" b="1"/>
              <a:t> is the </a:t>
            </a:r>
            <a:r>
              <a:rPr lang="en-US" altLang="zh-CN" b="1">
                <a:solidFill>
                  <a:schemeClr val="accent1"/>
                </a:solidFill>
              </a:rPr>
              <a:t>exponent(</a:t>
            </a:r>
            <a:r>
              <a:rPr lang="zh-CN" altLang="en-US" b="1">
                <a:solidFill>
                  <a:schemeClr val="accent1"/>
                </a:solidFill>
              </a:rPr>
              <a:t>指数</a:t>
            </a:r>
            <a:r>
              <a:rPr lang="en-US" altLang="zh-CN" b="1">
                <a:solidFill>
                  <a:schemeClr val="accent1"/>
                </a:solidFill>
              </a:rPr>
              <a:t>)</a:t>
            </a:r>
            <a:r>
              <a:rPr lang="en-US" altLang="zh-CN" b="1"/>
              <a:t>.  e</a:t>
            </a:r>
            <a:r>
              <a:rPr lang="en-US" altLang="zh-CN" b="1" baseline="-25000"/>
              <a:t>i</a:t>
            </a:r>
            <a:r>
              <a:rPr lang="en-US" altLang="zh-CN" b="1"/>
              <a:t> are nonnegative integers.</a:t>
            </a:r>
          </a:p>
        </p:txBody>
      </p:sp>
      <p:sp>
        <p:nvSpPr>
          <p:cNvPr id="55303" name="Text Box 7"/>
          <p:cNvSpPr txBox="1">
            <a:spLocks noChangeArrowheads="1"/>
          </p:cNvSpPr>
          <p:nvPr/>
        </p:nvSpPr>
        <p:spPr bwMode="auto">
          <a:xfrm>
            <a:off x="395288" y="2060575"/>
            <a:ext cx="8569325"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63563" indent="-563563">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spcAft>
                <a:spcPct val="30000"/>
              </a:spcAft>
            </a:pPr>
            <a:r>
              <a:rPr lang="en-US" altLang="zh-CN" b="1">
                <a:solidFill>
                  <a:schemeClr val="hlink"/>
                </a:solidFill>
              </a:rPr>
              <a:t>Operations</a:t>
            </a:r>
            <a:r>
              <a:rPr lang="en-US" altLang="zh-CN" b="1"/>
              <a:t>:</a:t>
            </a:r>
          </a:p>
          <a:p>
            <a:pPr fontAlgn="ctr">
              <a:lnSpc>
                <a:spcPct val="80000"/>
              </a:lnSpc>
            </a:pPr>
            <a:r>
              <a:rPr lang="en-US" altLang="zh-CN" sz="3600" b="1">
                <a:sym typeface="Wingdings" panose="05000000000000000000" pitchFamily="2" charset="2"/>
              </a:rPr>
              <a:t></a:t>
            </a:r>
            <a:r>
              <a:rPr lang="en-US" altLang="zh-CN" sz="2000" b="1">
                <a:sym typeface="Wingdings" panose="05000000000000000000" pitchFamily="2" charset="2"/>
              </a:rPr>
              <a:t> </a:t>
            </a:r>
            <a:r>
              <a:rPr lang="en-US" altLang="zh-CN" sz="2000" b="1" i="1">
                <a:solidFill>
                  <a:srgbClr val="FF0000"/>
                </a:solidFill>
                <a:latin typeface="Arial" panose="020B0604020202020204" pitchFamily="34" charset="0"/>
                <a:sym typeface="Wingdings" panose="05000000000000000000" pitchFamily="2" charset="2"/>
              </a:rPr>
              <a:t>Zero </a:t>
            </a:r>
            <a:r>
              <a:rPr lang="en-US" altLang="zh-CN" sz="2000" b="1">
                <a:solidFill>
                  <a:schemeClr val="accent1"/>
                </a:solidFill>
                <a:latin typeface="Arial" panose="020B0604020202020204" pitchFamily="34" charset="0"/>
                <a:sym typeface="Wingdings" panose="05000000000000000000" pitchFamily="2" charset="2"/>
              </a:rPr>
              <a:t>- set zero </a:t>
            </a:r>
            <a:r>
              <a:rPr lang="en-US" altLang="zh-CN" sz="2000" b="1">
                <a:latin typeface="Arial" panose="020B0604020202020204" pitchFamily="34" charset="0"/>
                <a:sym typeface="Wingdings" panose="05000000000000000000" pitchFamily="2" charset="2"/>
              </a:rPr>
              <a:t>of a polynomial. </a:t>
            </a:r>
            <a:r>
              <a:rPr lang="zh-CN" altLang="en-US" sz="2000" b="1">
                <a:latin typeface="Arial" panose="020B0604020202020204" pitchFamily="34" charset="0"/>
                <a:sym typeface="Wingdings" panose="05000000000000000000" pitchFamily="2" charset="2"/>
              </a:rPr>
              <a:t>初始化多项式为</a:t>
            </a:r>
            <a:r>
              <a:rPr lang="en-US" altLang="zh-CN" sz="2000" b="1">
                <a:latin typeface="Arial" panose="020B0604020202020204" pitchFamily="34" charset="0"/>
                <a:sym typeface="Wingdings" panose="05000000000000000000" pitchFamily="2" charset="2"/>
              </a:rPr>
              <a:t>0</a:t>
            </a:r>
          </a:p>
          <a:p>
            <a:pPr fontAlgn="ctr">
              <a:lnSpc>
                <a:spcPct val="80000"/>
              </a:lnSpc>
            </a:pPr>
            <a:r>
              <a:rPr lang="en-US" altLang="zh-CN" sz="3600" b="1">
                <a:sym typeface="Wingdings" panose="05000000000000000000" pitchFamily="2" charset="2"/>
              </a:rPr>
              <a:t> </a:t>
            </a:r>
            <a:r>
              <a:rPr lang="en-US" altLang="zh-CN" sz="2000" b="1" i="1">
                <a:solidFill>
                  <a:srgbClr val="FF0000"/>
                </a:solidFill>
                <a:latin typeface="Arial" panose="020B0604020202020204" pitchFamily="34" charset="0"/>
                <a:sym typeface="Wingdings" panose="05000000000000000000" pitchFamily="2" charset="2"/>
              </a:rPr>
              <a:t>IsZero</a:t>
            </a:r>
            <a:r>
              <a:rPr lang="en-US" altLang="zh-CN" sz="2000" b="1">
                <a:solidFill>
                  <a:schemeClr val="accent1"/>
                </a:solidFill>
                <a:latin typeface="Arial" panose="020B0604020202020204" pitchFamily="34" charset="0"/>
                <a:sym typeface="Wingdings" panose="05000000000000000000" pitchFamily="2" charset="2"/>
              </a:rPr>
              <a:t> - Judge</a:t>
            </a:r>
            <a:r>
              <a:rPr lang="en-US" altLang="zh-CN" sz="2000" b="1">
                <a:latin typeface="Arial" panose="020B0604020202020204" pitchFamily="34" charset="0"/>
                <a:sym typeface="Wingdings" panose="05000000000000000000" pitchFamily="2" charset="2"/>
              </a:rPr>
              <a:t> whether a polynomial is zero. </a:t>
            </a:r>
            <a:r>
              <a:rPr lang="zh-CN" altLang="en-US" sz="2000" b="1">
                <a:latin typeface="Arial" panose="020B0604020202020204" pitchFamily="34" charset="0"/>
                <a:sym typeface="Wingdings" panose="05000000000000000000" pitchFamily="2" charset="2"/>
              </a:rPr>
              <a:t>判断多项式是否为</a:t>
            </a:r>
            <a:r>
              <a:rPr lang="en-US" altLang="zh-CN" sz="2000" b="1">
                <a:latin typeface="Arial" panose="020B0604020202020204" pitchFamily="34" charset="0"/>
                <a:sym typeface="Wingdings" panose="05000000000000000000" pitchFamily="2" charset="2"/>
              </a:rPr>
              <a:t>0</a:t>
            </a:r>
          </a:p>
          <a:p>
            <a:pPr fontAlgn="ctr">
              <a:lnSpc>
                <a:spcPct val="80000"/>
              </a:lnSpc>
            </a:pPr>
            <a:r>
              <a:rPr lang="en-US" altLang="zh-CN" sz="3600" b="1">
                <a:sym typeface="Wingdings" panose="05000000000000000000" pitchFamily="2" charset="2"/>
              </a:rPr>
              <a:t> </a:t>
            </a:r>
            <a:r>
              <a:rPr lang="en-US" altLang="zh-CN" sz="2000" b="1" i="1">
                <a:solidFill>
                  <a:srgbClr val="FF0000"/>
                </a:solidFill>
                <a:latin typeface="Arial" panose="020B0604020202020204" pitchFamily="34" charset="0"/>
                <a:sym typeface="Wingdings" panose="05000000000000000000" pitchFamily="2" charset="2"/>
              </a:rPr>
              <a:t>Coef </a:t>
            </a:r>
            <a:r>
              <a:rPr lang="en-US" altLang="zh-CN" sz="2000" b="1">
                <a:solidFill>
                  <a:schemeClr val="accent1"/>
                </a:solidFill>
                <a:latin typeface="Arial" panose="020B0604020202020204" pitchFamily="34" charset="0"/>
                <a:sym typeface="Wingdings" panose="05000000000000000000" pitchFamily="2" charset="2"/>
              </a:rPr>
              <a:t>- Finding coefficient </a:t>
            </a:r>
            <a:r>
              <a:rPr lang="en-US" altLang="zh-CN" sz="2000" b="1">
                <a:latin typeface="Arial" panose="020B0604020202020204" pitchFamily="34" charset="0"/>
                <a:sym typeface="Wingdings" panose="05000000000000000000" pitchFamily="2" charset="2"/>
              </a:rPr>
              <a:t>of a term in a polynomial. </a:t>
            </a:r>
            <a:r>
              <a:rPr lang="zh-CN" altLang="en-US" sz="2000" b="1">
                <a:latin typeface="Arial" panose="020B0604020202020204" pitchFamily="34" charset="0"/>
                <a:sym typeface="Wingdings" panose="05000000000000000000" pitchFamily="2" charset="2"/>
              </a:rPr>
              <a:t>每项系数</a:t>
            </a:r>
            <a:endParaRPr lang="en-US" altLang="zh-CN" sz="2000" b="1">
              <a:latin typeface="Arial" panose="020B0604020202020204" pitchFamily="34" charset="0"/>
              <a:sym typeface="Wingdings" panose="05000000000000000000" pitchFamily="2" charset="2"/>
            </a:endParaRPr>
          </a:p>
          <a:p>
            <a:pPr fontAlgn="ctr">
              <a:lnSpc>
                <a:spcPct val="80000"/>
              </a:lnSpc>
            </a:pPr>
            <a:r>
              <a:rPr lang="en-US" altLang="zh-CN" sz="3600" b="1">
                <a:sym typeface="Wingdings" panose="05000000000000000000" pitchFamily="2" charset="2"/>
              </a:rPr>
              <a:t></a:t>
            </a:r>
            <a:r>
              <a:rPr lang="en-US" altLang="zh-CN" sz="2000" b="1">
                <a:sym typeface="Wingdings" panose="05000000000000000000" pitchFamily="2" charset="2"/>
              </a:rPr>
              <a:t> </a:t>
            </a:r>
            <a:r>
              <a:rPr lang="en-US" altLang="zh-CN" sz="2000" b="1" i="1">
                <a:solidFill>
                  <a:srgbClr val="FF0000"/>
                </a:solidFill>
                <a:latin typeface="Arial" panose="020B0604020202020204" pitchFamily="34" charset="0"/>
                <a:sym typeface="Wingdings" panose="05000000000000000000" pitchFamily="2" charset="2"/>
              </a:rPr>
              <a:t>LeadExp </a:t>
            </a:r>
            <a:r>
              <a:rPr lang="en-US" altLang="zh-CN" sz="2000" b="1">
                <a:solidFill>
                  <a:schemeClr val="accent1"/>
                </a:solidFill>
                <a:latin typeface="Arial" panose="020B0604020202020204" pitchFamily="34" charset="0"/>
                <a:sym typeface="Wingdings" panose="05000000000000000000" pitchFamily="2" charset="2"/>
              </a:rPr>
              <a:t>- Finding degree</a:t>
            </a:r>
            <a:r>
              <a:rPr lang="en-US" altLang="zh-CN" sz="2000" b="1">
                <a:latin typeface="Arial" panose="020B0604020202020204" pitchFamily="34" charset="0"/>
                <a:sym typeface="Wingdings" panose="05000000000000000000" pitchFamily="2" charset="2"/>
              </a:rPr>
              <a:t>, max { ei }, of a polynomial. </a:t>
            </a:r>
            <a:r>
              <a:rPr lang="zh-CN" altLang="en-US" sz="2000" b="1">
                <a:latin typeface="Arial" panose="020B0604020202020204" pitchFamily="34" charset="0"/>
                <a:sym typeface="Wingdings" panose="05000000000000000000" pitchFamily="2" charset="2"/>
              </a:rPr>
              <a:t>最大项次数</a:t>
            </a:r>
            <a:endParaRPr lang="en-US" altLang="zh-CN" sz="2000" b="1">
              <a:latin typeface="Arial" panose="020B0604020202020204" pitchFamily="34" charset="0"/>
              <a:sym typeface="Wingdings" panose="05000000000000000000" pitchFamily="2" charset="2"/>
            </a:endParaRPr>
          </a:p>
          <a:p>
            <a:pPr fontAlgn="ctr">
              <a:lnSpc>
                <a:spcPct val="80000"/>
              </a:lnSpc>
            </a:pPr>
            <a:r>
              <a:rPr lang="en-US" altLang="zh-CN" sz="3600" b="1">
                <a:sym typeface="Wingdings" panose="05000000000000000000" pitchFamily="2" charset="2"/>
              </a:rPr>
              <a:t> </a:t>
            </a:r>
            <a:r>
              <a:rPr lang="en-US" altLang="zh-CN" sz="2000" b="1" i="1">
                <a:solidFill>
                  <a:srgbClr val="FF0000"/>
                </a:solidFill>
                <a:latin typeface="Arial" panose="020B0604020202020204" pitchFamily="34" charset="0"/>
                <a:sym typeface="Wingdings" panose="05000000000000000000" pitchFamily="2" charset="2"/>
              </a:rPr>
              <a:t>Attach </a:t>
            </a:r>
            <a:r>
              <a:rPr lang="en-US" altLang="zh-CN" sz="2000" b="1">
                <a:solidFill>
                  <a:schemeClr val="accent1"/>
                </a:solidFill>
                <a:latin typeface="Arial" panose="020B0604020202020204" pitchFamily="34" charset="0"/>
                <a:sym typeface="Wingdings" panose="05000000000000000000" pitchFamily="2" charset="2"/>
              </a:rPr>
              <a:t>- Attach</a:t>
            </a:r>
            <a:r>
              <a:rPr lang="en-US" altLang="zh-CN" sz="2000" b="1">
                <a:latin typeface="Arial" panose="020B0604020202020204" pitchFamily="34" charset="0"/>
                <a:sym typeface="Wingdings" panose="05000000000000000000" pitchFamily="2" charset="2"/>
              </a:rPr>
              <a:t> a term with a polynomial. </a:t>
            </a:r>
            <a:r>
              <a:rPr lang="zh-CN" altLang="en-US" sz="2000" b="1">
                <a:latin typeface="Arial" panose="020B0604020202020204" pitchFamily="34" charset="0"/>
                <a:sym typeface="Wingdings" panose="05000000000000000000" pitchFamily="2" charset="2"/>
              </a:rPr>
              <a:t>从多项式中增加一项</a:t>
            </a:r>
            <a:endParaRPr lang="en-US" altLang="zh-CN" sz="2000" b="1">
              <a:latin typeface="Arial" panose="020B0604020202020204" pitchFamily="34" charset="0"/>
              <a:sym typeface="Wingdings" panose="05000000000000000000" pitchFamily="2" charset="2"/>
            </a:endParaRPr>
          </a:p>
          <a:p>
            <a:pPr fontAlgn="ctr">
              <a:lnSpc>
                <a:spcPct val="80000"/>
              </a:lnSpc>
            </a:pPr>
            <a:r>
              <a:rPr lang="en-US" altLang="zh-CN" sz="3600" b="1">
                <a:sym typeface="Wingdings" panose="05000000000000000000" pitchFamily="2" charset="2"/>
              </a:rPr>
              <a:t></a:t>
            </a:r>
            <a:r>
              <a:rPr lang="en-US" altLang="zh-CN" sz="2000" b="1">
                <a:sym typeface="Wingdings" panose="05000000000000000000" pitchFamily="2" charset="2"/>
              </a:rPr>
              <a:t> </a:t>
            </a:r>
            <a:r>
              <a:rPr lang="en-US" altLang="zh-CN" sz="2000" b="1" i="1">
                <a:solidFill>
                  <a:srgbClr val="FF0000"/>
                </a:solidFill>
                <a:latin typeface="Arial" panose="020B0604020202020204" pitchFamily="34" charset="0"/>
                <a:sym typeface="Wingdings" panose="05000000000000000000" pitchFamily="2" charset="2"/>
              </a:rPr>
              <a:t>Remove </a:t>
            </a:r>
            <a:r>
              <a:rPr lang="en-US" altLang="zh-CN" sz="2000" b="1">
                <a:solidFill>
                  <a:schemeClr val="accent1"/>
                </a:solidFill>
                <a:latin typeface="Arial" panose="020B0604020202020204" pitchFamily="34" charset="0"/>
                <a:sym typeface="Wingdings" panose="05000000000000000000" pitchFamily="2" charset="2"/>
              </a:rPr>
              <a:t>- Remove</a:t>
            </a:r>
            <a:r>
              <a:rPr lang="en-US" altLang="zh-CN" sz="2000" b="1">
                <a:latin typeface="Arial" panose="020B0604020202020204" pitchFamily="34" charset="0"/>
                <a:sym typeface="Wingdings" panose="05000000000000000000" pitchFamily="2" charset="2"/>
              </a:rPr>
              <a:t> a term from a polynomial.</a:t>
            </a:r>
            <a:r>
              <a:rPr lang="zh-CN" altLang="en-US" sz="2000" b="1">
                <a:latin typeface="Arial" panose="020B0604020202020204" pitchFamily="34" charset="0"/>
                <a:sym typeface="Wingdings" panose="05000000000000000000" pitchFamily="2" charset="2"/>
              </a:rPr>
              <a:t>从多项式中删除一项</a:t>
            </a:r>
            <a:endParaRPr lang="en-US" altLang="zh-CN" sz="2000" b="1">
              <a:latin typeface="Arial" panose="020B0604020202020204" pitchFamily="34" charset="0"/>
              <a:sym typeface="Wingdings" panose="05000000000000000000" pitchFamily="2" charset="2"/>
            </a:endParaRPr>
          </a:p>
          <a:p>
            <a:pPr fontAlgn="ctr">
              <a:lnSpc>
                <a:spcPct val="80000"/>
              </a:lnSpc>
            </a:pPr>
            <a:r>
              <a:rPr lang="en-US" altLang="zh-CN" sz="3600" b="1">
                <a:sym typeface="Wingdings" panose="05000000000000000000" pitchFamily="2" charset="2"/>
              </a:rPr>
              <a:t> </a:t>
            </a:r>
            <a:r>
              <a:rPr lang="en-US" altLang="zh-CN" sz="2000" b="1" i="1">
                <a:solidFill>
                  <a:srgbClr val="FF0000"/>
                </a:solidFill>
                <a:latin typeface="Arial" panose="020B0604020202020204" pitchFamily="34" charset="0"/>
                <a:sym typeface="Wingdings" panose="05000000000000000000" pitchFamily="2" charset="2"/>
              </a:rPr>
              <a:t>SingleMult </a:t>
            </a:r>
            <a:r>
              <a:rPr lang="en-US" altLang="zh-CN" sz="2000" b="1">
                <a:solidFill>
                  <a:schemeClr val="accent1"/>
                </a:solidFill>
                <a:latin typeface="Arial" panose="020B0604020202020204" pitchFamily="34" charset="0"/>
                <a:sym typeface="Wingdings" panose="05000000000000000000" pitchFamily="2" charset="2"/>
              </a:rPr>
              <a:t>- Single Multiplication</a:t>
            </a:r>
            <a:r>
              <a:rPr lang="en-US" altLang="zh-CN" sz="2000" b="1">
                <a:latin typeface="Arial" panose="020B0604020202020204" pitchFamily="34" charset="0"/>
                <a:sym typeface="Wingdings" panose="05000000000000000000" pitchFamily="2" charset="2"/>
              </a:rPr>
              <a:t> of a polynomial with a term.  For example, *b</a:t>
            </a:r>
            <a:r>
              <a:rPr lang="en-US" altLang="zh-CN" sz="2000" b="1" baseline="-25000">
                <a:latin typeface="Arial" panose="020B0604020202020204" pitchFamily="34" charset="0"/>
                <a:sym typeface="Wingdings" panose="05000000000000000000" pitchFamily="2" charset="2"/>
              </a:rPr>
              <a:t>i</a:t>
            </a:r>
            <a:r>
              <a:rPr lang="en-US" altLang="zh-CN" sz="2000" b="1">
                <a:latin typeface="Arial" panose="020B0604020202020204" pitchFamily="34" charset="0"/>
                <a:sym typeface="Wingdings" panose="05000000000000000000" pitchFamily="2" charset="2"/>
              </a:rPr>
              <a:t>x</a:t>
            </a:r>
            <a:r>
              <a:rPr lang="en-US" altLang="zh-CN" sz="2000" b="1" baseline="30000">
                <a:latin typeface="Arial" panose="020B0604020202020204" pitchFamily="34" charset="0"/>
                <a:sym typeface="Wingdings" panose="05000000000000000000" pitchFamily="2" charset="2"/>
              </a:rPr>
              <a:t>ei  </a:t>
            </a:r>
            <a:r>
              <a:rPr lang="en-US" altLang="zh-CN" sz="2000" b="1">
                <a:latin typeface="Arial" panose="020B0604020202020204" pitchFamily="34" charset="0"/>
                <a:sym typeface="Wingdings" panose="05000000000000000000" pitchFamily="2" charset="2"/>
              </a:rPr>
              <a:t>,</a:t>
            </a:r>
            <a:r>
              <a:rPr lang="zh-CN" altLang="en-US" sz="2000" b="1">
                <a:latin typeface="Arial" panose="020B0604020202020204" pitchFamily="34" charset="0"/>
                <a:sym typeface="Wingdings" panose="05000000000000000000" pitchFamily="2" charset="2"/>
              </a:rPr>
              <a:t>多项式与一项相乘</a:t>
            </a:r>
            <a:endParaRPr lang="en-US" altLang="zh-CN" sz="2000" baseline="30000">
              <a:latin typeface="Arial" panose="020B0604020202020204" pitchFamily="34" charset="0"/>
              <a:sym typeface="Wingdings" panose="05000000000000000000" pitchFamily="2" charset="2"/>
            </a:endParaRPr>
          </a:p>
          <a:p>
            <a:pPr fontAlgn="ctr">
              <a:lnSpc>
                <a:spcPct val="80000"/>
              </a:lnSpc>
            </a:pPr>
            <a:r>
              <a:rPr lang="en-US" altLang="zh-CN" sz="3600" b="1">
                <a:sym typeface="Wingdings" panose="05000000000000000000" pitchFamily="2" charset="2"/>
              </a:rPr>
              <a:t> </a:t>
            </a:r>
            <a:r>
              <a:rPr lang="en-US" altLang="zh-CN" sz="2000" b="1" i="1">
                <a:solidFill>
                  <a:srgbClr val="FF0000"/>
                </a:solidFill>
                <a:latin typeface="Arial" panose="020B0604020202020204" pitchFamily="34" charset="0"/>
                <a:sym typeface="Wingdings" panose="05000000000000000000" pitchFamily="2" charset="2"/>
              </a:rPr>
              <a:t>Add </a:t>
            </a:r>
            <a:r>
              <a:rPr lang="en-US" altLang="zh-CN" sz="2000" b="1">
                <a:solidFill>
                  <a:schemeClr val="accent1"/>
                </a:solidFill>
                <a:latin typeface="Arial" panose="020B0604020202020204" pitchFamily="34" charset="0"/>
                <a:sym typeface="Wingdings" panose="05000000000000000000" pitchFamily="2" charset="2"/>
              </a:rPr>
              <a:t>- Addition</a:t>
            </a:r>
            <a:r>
              <a:rPr lang="en-US" altLang="zh-CN" sz="2000" b="1">
                <a:latin typeface="Arial" panose="020B0604020202020204" pitchFamily="34" charset="0"/>
                <a:sym typeface="Wingdings" panose="05000000000000000000" pitchFamily="2" charset="2"/>
              </a:rPr>
              <a:t> of two polynomials. 2</a:t>
            </a:r>
            <a:r>
              <a:rPr lang="zh-CN" altLang="en-US" sz="2000" b="1">
                <a:latin typeface="Arial" panose="020B0604020202020204" pitchFamily="34" charset="0"/>
                <a:sym typeface="Wingdings" panose="05000000000000000000" pitchFamily="2" charset="2"/>
              </a:rPr>
              <a:t>个多项式相加</a:t>
            </a:r>
            <a:endParaRPr lang="en-US" altLang="zh-CN" sz="2000" b="1">
              <a:latin typeface="Arial" panose="020B0604020202020204" pitchFamily="34" charset="0"/>
              <a:sym typeface="Wingdings" panose="05000000000000000000" pitchFamily="2" charset="2"/>
            </a:endParaRPr>
          </a:p>
          <a:p>
            <a:pPr fontAlgn="ctr">
              <a:lnSpc>
                <a:spcPct val="80000"/>
              </a:lnSpc>
            </a:pPr>
            <a:r>
              <a:rPr lang="en-US" altLang="zh-CN" sz="3600" b="1">
                <a:sym typeface="Wingdings" panose="05000000000000000000" pitchFamily="2" charset="2"/>
              </a:rPr>
              <a:t> </a:t>
            </a:r>
            <a:r>
              <a:rPr lang="en-US" altLang="zh-CN" sz="2000" b="1" i="1">
                <a:solidFill>
                  <a:srgbClr val="FF0000"/>
                </a:solidFill>
                <a:latin typeface="Arial" panose="020B0604020202020204" pitchFamily="34" charset="0"/>
                <a:sym typeface="Wingdings" panose="05000000000000000000" pitchFamily="2" charset="2"/>
              </a:rPr>
              <a:t>Mult </a:t>
            </a:r>
            <a:r>
              <a:rPr lang="en-US" altLang="zh-CN" sz="2000" b="1">
                <a:solidFill>
                  <a:schemeClr val="accent1"/>
                </a:solidFill>
                <a:latin typeface="Arial" panose="020B0604020202020204" pitchFamily="34" charset="0"/>
                <a:sym typeface="Wingdings" panose="05000000000000000000" pitchFamily="2" charset="2"/>
              </a:rPr>
              <a:t>- Multiplication</a:t>
            </a:r>
            <a:r>
              <a:rPr lang="en-US" altLang="zh-CN" sz="2000" b="1">
                <a:latin typeface="Arial" panose="020B0604020202020204" pitchFamily="34" charset="0"/>
                <a:sym typeface="Wingdings" panose="05000000000000000000" pitchFamily="2" charset="2"/>
              </a:rPr>
              <a:t> of two polynomials. 2</a:t>
            </a:r>
            <a:r>
              <a:rPr lang="zh-CN" altLang="en-US" sz="2000" b="1">
                <a:latin typeface="Arial" panose="020B0604020202020204" pitchFamily="34" charset="0"/>
                <a:sym typeface="Wingdings" panose="05000000000000000000" pitchFamily="2" charset="2"/>
              </a:rPr>
              <a:t>个多项式相乘</a:t>
            </a:r>
            <a:endParaRPr lang="en-US" altLang="zh-CN" sz="2000" b="1">
              <a:latin typeface="Arial" panose="020B0604020202020204" pitchFamily="34" charset="0"/>
              <a:sym typeface="Wingdings" panose="05000000000000000000" pitchFamily="2" charset="2"/>
            </a:endParaRPr>
          </a:p>
        </p:txBody>
      </p:sp>
      <p:sp>
        <p:nvSpPr>
          <p:cNvPr id="14339" name="Rectangle 2"/>
          <p:cNvSpPr txBox="1">
            <a:spLocks noChangeArrowheads="1"/>
          </p:cNvSpPr>
          <p:nvPr/>
        </p:nvSpPr>
        <p:spPr bwMode="auto">
          <a:xfrm>
            <a:off x="179388" y="404813"/>
            <a:ext cx="779303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b="1">
                <a:sym typeface="Webdings" panose="05030102010509060703" pitchFamily="18" charset="2"/>
              </a:rPr>
              <a:t>§2.4 Polynomials</a:t>
            </a:r>
            <a:r>
              <a:rPr lang="zh-CN" altLang="en-US" sz="2800" b="1">
                <a:sym typeface="Webdings" panose="05030102010509060703" pitchFamily="18" charset="2"/>
              </a:rPr>
              <a:t>（线性表的应用</a:t>
            </a:r>
            <a:r>
              <a:rPr lang="en-US" altLang="zh-CN" sz="2800" b="1">
                <a:sym typeface="Webdings" panose="05030102010509060703" pitchFamily="18" charset="2"/>
              </a:rPr>
              <a:t>1-</a:t>
            </a:r>
            <a:r>
              <a:rPr lang="zh-CN" altLang="en-US" sz="2800" b="1">
                <a:sym typeface="Webdings" panose="05030102010509060703" pitchFamily="18" charset="2"/>
              </a:rPr>
              <a:t>表达多项式）</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animEffect transition="in" filter="wipe(up)">
                                      <p:cBhvr>
                                        <p:cTn id="7" dur="500"/>
                                        <p:tgtEl>
                                          <p:spTgt spid="55301"/>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303"/>
                                        </p:tgtEl>
                                        <p:attrNameLst>
                                          <p:attrName>style.visibility</p:attrName>
                                        </p:attrNameLst>
                                      </p:cBhvr>
                                      <p:to>
                                        <p:strVal val="visible"/>
                                      </p:to>
                                    </p:set>
                                    <p:animEffect transition="in" filter="wipe(up)">
                                      <p:cBhvr>
                                        <p:cTn id="12" dur="500"/>
                                        <p:tgtEl>
                                          <p:spTgt spid="55303"/>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utoUpdateAnimBg="0"/>
      <p:bldP spid="5530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381000"/>
            <a:ext cx="8382000" cy="2971800"/>
            <a:chOff x="240" y="240"/>
            <a:chExt cx="5280" cy="3408"/>
          </a:xfrm>
        </p:grpSpPr>
        <p:sp>
          <p:nvSpPr>
            <p:cNvPr id="31748" name="AutoShape 3" descr="深色木质"/>
            <p:cNvSpPr>
              <a:spLocks noChangeArrowheads="1"/>
            </p:cNvSpPr>
            <p:nvPr/>
          </p:nvSpPr>
          <p:spPr bwMode="auto">
            <a:xfrm>
              <a:off x="240" y="240"/>
              <a:ext cx="5280" cy="3408"/>
            </a:xfrm>
            <a:prstGeom prst="roundRect">
              <a:avLst>
                <a:gd name="adj" fmla="val 7690"/>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49" name="Text Box 4"/>
            <p:cNvSpPr txBox="1">
              <a:spLocks noChangeArrowheads="1"/>
            </p:cNvSpPr>
            <p:nvPr/>
          </p:nvSpPr>
          <p:spPr bwMode="auto">
            <a:xfrm>
              <a:off x="337" y="240"/>
              <a:ext cx="4271"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chemeClr val="bg1"/>
                  </a:solidFill>
                </a:rPr>
                <a:t>structure </a:t>
              </a:r>
              <a:r>
                <a:rPr lang="en-US" altLang="zh-CN" b="1">
                  <a:solidFill>
                    <a:schemeClr val="bg1"/>
                  </a:solidFill>
                  <a:latin typeface="Arial" panose="020B0604020202020204" pitchFamily="34" charset="0"/>
                </a:rPr>
                <a:t> </a:t>
              </a:r>
              <a:r>
                <a:rPr lang="en-US" altLang="zh-CN" sz="2000" b="1">
                  <a:solidFill>
                    <a:srgbClr val="CCFFFF"/>
                  </a:solidFill>
                  <a:latin typeface="Arial" panose="020B0604020202020204" pitchFamily="34" charset="0"/>
                </a:rPr>
                <a:t>SparseMatrix</a:t>
              </a:r>
              <a:r>
                <a:rPr lang="en-US" altLang="zh-CN" b="1">
                  <a:solidFill>
                    <a:schemeClr val="bg1"/>
                  </a:solidFill>
                  <a:latin typeface="Arial" panose="020B0604020202020204" pitchFamily="34" charset="0"/>
                </a:rPr>
                <a:t> </a:t>
              </a:r>
              <a:r>
                <a:rPr lang="en-US" altLang="zh-CN" b="1">
                  <a:solidFill>
                    <a:schemeClr val="bg1"/>
                  </a:solidFill>
                </a:rPr>
                <a:t>is     </a:t>
              </a:r>
              <a:r>
                <a:rPr lang="en-US" altLang="zh-CN" b="1">
                  <a:solidFill>
                    <a:srgbClr val="CCFFCC"/>
                  </a:solidFill>
                </a:rPr>
                <a:t>(continued)</a:t>
              </a:r>
              <a:endParaRPr lang="en-US" altLang="zh-CN" b="1">
                <a:solidFill>
                  <a:schemeClr val="bg1"/>
                </a:solidFill>
              </a:endParaRPr>
            </a:p>
          </p:txBody>
        </p:sp>
      </p:grpSp>
      <p:sp>
        <p:nvSpPr>
          <p:cNvPr id="70661" name="Text Box 5"/>
          <p:cNvSpPr txBox="1">
            <a:spLocks noChangeArrowheads="1"/>
          </p:cNvSpPr>
          <p:nvPr/>
        </p:nvSpPr>
        <p:spPr bwMode="auto">
          <a:xfrm>
            <a:off x="685800" y="838200"/>
            <a:ext cx="80010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2468563" indent="-2468563">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000" b="1">
                <a:solidFill>
                  <a:srgbClr val="CCFFFF"/>
                </a:solidFill>
                <a:latin typeface="Arial" panose="020B0604020202020204" pitchFamily="34" charset="0"/>
                <a:sym typeface="Symbol" panose="05050102010706020507" pitchFamily="18" charset="2"/>
              </a:rPr>
              <a:t> SparseMatrix  </a:t>
            </a:r>
            <a:r>
              <a:rPr lang="en-US" altLang="zh-CN" sz="2000" b="1">
                <a:solidFill>
                  <a:srgbClr val="CCFFFF"/>
                </a:solidFill>
                <a:sym typeface="Symbol" panose="05050102010706020507" pitchFamily="18" charset="2"/>
              </a:rPr>
              <a:t>Multiply(</a:t>
            </a:r>
            <a:r>
              <a:rPr lang="en-US" altLang="zh-CN" sz="2000" b="1" i="1">
                <a:solidFill>
                  <a:srgbClr val="CCFFFF"/>
                </a:solidFill>
                <a:sym typeface="Symbol" panose="05050102010706020507" pitchFamily="18" charset="2"/>
              </a:rPr>
              <a:t>a</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 b</a:t>
            </a:r>
            <a:r>
              <a:rPr lang="en-US" altLang="zh-CN" sz="2000" b="1">
                <a:solidFill>
                  <a:srgbClr val="CCFFFF"/>
                </a:solidFill>
                <a:sym typeface="Symbol" panose="05050102010706020507" pitchFamily="18" charset="2"/>
              </a:rPr>
              <a:t>)</a:t>
            </a:r>
            <a:r>
              <a:rPr lang="en-US" altLang="zh-CN" sz="2000" b="1">
                <a:solidFill>
                  <a:srgbClr val="CCFFFF"/>
                </a:solidFill>
                <a:latin typeface="Arial" panose="020B0604020202020204" pitchFamily="34" charset="0"/>
                <a:sym typeface="Symbol" panose="05050102010706020507" pitchFamily="18" charset="2"/>
              </a:rPr>
              <a:t> </a:t>
            </a:r>
          </a:p>
          <a:p>
            <a:pPr>
              <a:lnSpc>
                <a:spcPct val="90000"/>
              </a:lnSpc>
            </a:pPr>
            <a:r>
              <a:rPr lang="en-US" altLang="zh-CN" sz="2000" b="1">
                <a:solidFill>
                  <a:srgbClr val="CCFFFF"/>
                </a:solidFill>
                <a:latin typeface="Arial" panose="020B0604020202020204" pitchFamily="34" charset="0"/>
                <a:sym typeface="Symbol" panose="05050102010706020507" pitchFamily="18" charset="2"/>
              </a:rPr>
              <a:t>                             ::=</a:t>
            </a: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if</a:t>
            </a:r>
            <a:r>
              <a:rPr lang="en-US" altLang="zh-CN" sz="2000" b="1">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number of columns in </a:t>
            </a:r>
            <a:r>
              <a:rPr lang="en-US" altLang="zh-CN" sz="2000" b="1" i="1">
                <a:solidFill>
                  <a:srgbClr val="CCFFFF"/>
                </a:solidFill>
                <a:sym typeface="Symbol" panose="05050102010706020507" pitchFamily="18" charset="2"/>
              </a:rPr>
              <a:t>a</a:t>
            </a:r>
            <a:r>
              <a:rPr lang="en-US" altLang="zh-CN" sz="2000" b="1">
                <a:solidFill>
                  <a:srgbClr val="CCFFFF"/>
                </a:solidFill>
                <a:latin typeface="Arial" panose="020B0604020202020204" pitchFamily="34" charset="0"/>
                <a:sym typeface="Symbol" panose="05050102010706020507" pitchFamily="18" charset="2"/>
              </a:rPr>
              <a:t> equals number of rows in </a:t>
            </a:r>
            <a:r>
              <a:rPr lang="en-US" altLang="zh-CN" sz="2000" b="1" i="1">
                <a:solidFill>
                  <a:srgbClr val="CCFFFF"/>
                </a:solidFill>
                <a:sym typeface="Symbol" panose="05050102010706020507" pitchFamily="18" charset="2"/>
              </a:rPr>
              <a:t>b</a:t>
            </a:r>
            <a:r>
              <a:rPr lang="en-US" altLang="zh-CN" sz="2000" b="1">
                <a:solidFill>
                  <a:srgbClr val="CCFFFF"/>
                </a:solidFill>
                <a:latin typeface="Arial" panose="020B0604020202020204" pitchFamily="34" charset="0"/>
                <a:sym typeface="Symbol" panose="05050102010706020507" pitchFamily="18" charset="2"/>
              </a:rPr>
              <a:t> </a:t>
            </a:r>
          </a:p>
          <a:p>
            <a:pPr>
              <a:lnSpc>
                <a:spcPct val="90000"/>
              </a:lnSpc>
            </a:pP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return</a:t>
            </a:r>
            <a:r>
              <a:rPr lang="en-US" altLang="zh-CN" sz="2000" b="1">
                <a:latin typeface="Arial" panose="020B0604020202020204" pitchFamily="34" charset="0"/>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the matrix </a:t>
            </a:r>
            <a:r>
              <a:rPr lang="en-US" altLang="zh-CN" sz="2000" b="1" i="1">
                <a:solidFill>
                  <a:srgbClr val="CCFFFF"/>
                </a:solidFill>
                <a:sym typeface="Symbol" panose="05050102010706020507" pitchFamily="18" charset="2"/>
              </a:rPr>
              <a:t>d </a:t>
            </a:r>
            <a:r>
              <a:rPr lang="en-US" altLang="zh-CN" sz="2000" b="1">
                <a:solidFill>
                  <a:srgbClr val="CCFFFF"/>
                </a:solidFill>
                <a:latin typeface="Arial" panose="020B0604020202020204" pitchFamily="34" charset="0"/>
                <a:sym typeface="Symbol" panose="05050102010706020507" pitchFamily="18" charset="2"/>
              </a:rPr>
              <a:t>produced by multiplying </a:t>
            </a:r>
            <a:r>
              <a:rPr lang="en-US" altLang="zh-CN" sz="2000" b="1" i="1">
                <a:solidFill>
                  <a:srgbClr val="CCFFFF"/>
                </a:solidFill>
                <a:sym typeface="Symbol" panose="05050102010706020507" pitchFamily="18" charset="2"/>
              </a:rPr>
              <a:t>a </a:t>
            </a:r>
            <a:r>
              <a:rPr lang="en-US" altLang="zh-CN" sz="2000" b="1">
                <a:solidFill>
                  <a:srgbClr val="CCFFFF"/>
                </a:solidFill>
                <a:latin typeface="Arial" panose="020B0604020202020204" pitchFamily="34" charset="0"/>
                <a:sym typeface="Symbol" panose="05050102010706020507" pitchFamily="18" charset="2"/>
              </a:rPr>
              <a:t>by </a:t>
            </a:r>
            <a:r>
              <a:rPr lang="en-US" altLang="zh-CN" sz="2000" b="1" i="1">
                <a:solidFill>
                  <a:srgbClr val="CCFFFF"/>
                </a:solidFill>
                <a:sym typeface="Symbol" panose="05050102010706020507" pitchFamily="18" charset="2"/>
              </a:rPr>
              <a:t>b</a:t>
            </a:r>
            <a:r>
              <a:rPr lang="en-US" altLang="zh-CN" sz="2000" b="1">
                <a:solidFill>
                  <a:srgbClr val="CCFFFF"/>
                </a:solidFill>
                <a:latin typeface="Arial" panose="020B0604020202020204" pitchFamily="34" charset="0"/>
                <a:sym typeface="Symbol" panose="05050102010706020507" pitchFamily="18" charset="2"/>
              </a:rPr>
              <a:t> according to the formula: </a:t>
            </a:r>
            <a:r>
              <a:rPr lang="en-US" altLang="zh-CN" sz="2000" b="1" i="1">
                <a:solidFill>
                  <a:srgbClr val="CCFFFF"/>
                </a:solidFill>
                <a:sym typeface="Symbol" panose="05050102010706020507" pitchFamily="18" charset="2"/>
              </a:rPr>
              <a:t>d</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i</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j</a:t>
            </a:r>
            <a:r>
              <a:rPr lang="en-US" altLang="zh-CN" sz="2000" b="1">
                <a:solidFill>
                  <a:srgbClr val="CCFFFF"/>
                </a:solidFill>
                <a:sym typeface="Symbol" panose="05050102010706020507" pitchFamily="18" charset="2"/>
              </a:rPr>
              <a:t>] =  (</a:t>
            </a:r>
            <a:r>
              <a:rPr lang="en-US" altLang="zh-CN" sz="2000" b="1" i="1">
                <a:solidFill>
                  <a:srgbClr val="CCFFFF"/>
                </a:solidFill>
                <a:sym typeface="Symbol" panose="05050102010706020507" pitchFamily="18" charset="2"/>
              </a:rPr>
              <a:t>a</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i</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k</a:t>
            </a:r>
            <a:r>
              <a:rPr lang="en-US" altLang="zh-CN" sz="2000" b="1">
                <a:solidFill>
                  <a:srgbClr val="CCFFFF"/>
                </a:solidFill>
                <a:sym typeface="Symbol" panose="05050102010706020507" pitchFamily="18" charset="2"/>
              </a:rPr>
              <a:t>]  </a:t>
            </a:r>
            <a:r>
              <a:rPr lang="en-US" altLang="zh-CN" sz="2000" b="1" i="1">
                <a:solidFill>
                  <a:srgbClr val="CCFFFF"/>
                </a:solidFill>
                <a:sym typeface="Symbol" panose="05050102010706020507" pitchFamily="18" charset="2"/>
              </a:rPr>
              <a:t>b</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k</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j</a:t>
            </a:r>
            <a:r>
              <a:rPr lang="en-US" altLang="zh-CN" sz="2000" b="1">
                <a:solidFill>
                  <a:srgbClr val="CCFFFF"/>
                </a:solidFill>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where </a:t>
            </a:r>
            <a:r>
              <a:rPr lang="en-US" altLang="zh-CN" sz="2000" b="1" i="1">
                <a:solidFill>
                  <a:srgbClr val="CCFFFF"/>
                </a:solidFill>
                <a:sym typeface="Symbol" panose="05050102010706020507" pitchFamily="18" charset="2"/>
              </a:rPr>
              <a:t>d</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i</a:t>
            </a:r>
            <a:r>
              <a:rPr lang="en-US" altLang="zh-CN" sz="2000" b="1">
                <a:solidFill>
                  <a:srgbClr val="CCFFFF"/>
                </a:solidFill>
                <a:sym typeface="Symbol" panose="05050102010706020507" pitchFamily="18" charset="2"/>
              </a:rPr>
              <a:t>, </a:t>
            </a:r>
            <a:r>
              <a:rPr lang="en-US" altLang="zh-CN" sz="2000" b="1" i="1">
                <a:solidFill>
                  <a:srgbClr val="CCFFFF"/>
                </a:solidFill>
                <a:sym typeface="Symbol" panose="05050102010706020507" pitchFamily="18" charset="2"/>
              </a:rPr>
              <a:t>j</a:t>
            </a:r>
            <a:r>
              <a:rPr lang="en-US" altLang="zh-CN" sz="2000" b="1">
                <a:solidFill>
                  <a:srgbClr val="CCFFFF"/>
                </a:solidFill>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is the </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i</a:t>
            </a:r>
            <a:r>
              <a:rPr lang="en-US" altLang="zh-CN" sz="2000" b="1">
                <a:solidFill>
                  <a:srgbClr val="CCFFFF"/>
                </a:solidFill>
                <a:sym typeface="Symbol" panose="05050102010706020507" pitchFamily="18" charset="2"/>
              </a:rPr>
              <a:t>, </a:t>
            </a:r>
            <a:r>
              <a:rPr lang="en-US" altLang="zh-CN" sz="2000" b="1" i="1">
                <a:solidFill>
                  <a:srgbClr val="CCFFFF"/>
                </a:solidFill>
                <a:sym typeface="Symbol" panose="05050102010706020507" pitchFamily="18" charset="2"/>
              </a:rPr>
              <a:t>j</a:t>
            </a:r>
            <a:r>
              <a:rPr lang="en-US" altLang="zh-CN" sz="2000" b="1">
                <a:solidFill>
                  <a:srgbClr val="CCFFFF"/>
                </a:solidFill>
                <a:sym typeface="Symbol" panose="05050102010706020507" pitchFamily="18" charset="2"/>
              </a:rPr>
              <a:t>)</a:t>
            </a:r>
            <a:r>
              <a:rPr lang="en-US" altLang="zh-CN" sz="2000" b="1">
                <a:solidFill>
                  <a:srgbClr val="CCFFFF"/>
                </a:solidFill>
                <a:latin typeface="Arial" panose="020B0604020202020204" pitchFamily="34" charset="0"/>
                <a:sym typeface="Symbol" panose="05050102010706020507" pitchFamily="18" charset="2"/>
              </a:rPr>
              <a:t>th element.</a:t>
            </a:r>
          </a:p>
          <a:p>
            <a:pPr>
              <a:lnSpc>
                <a:spcPct val="90000"/>
              </a:lnSpc>
            </a:pP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else return</a:t>
            </a:r>
            <a:r>
              <a:rPr lang="en-US" altLang="zh-CN" sz="2000" b="1">
                <a:latin typeface="Arial" panose="020B0604020202020204" pitchFamily="34" charset="0"/>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error</a:t>
            </a:r>
            <a:endParaRPr lang="en-US" altLang="zh-CN" sz="2000" b="1">
              <a:latin typeface="Arial" panose="020B0604020202020204" pitchFamily="34" charset="0"/>
              <a:sym typeface="Symbol" panose="05050102010706020507" pitchFamily="18" charset="2"/>
            </a:endParaRPr>
          </a:p>
        </p:txBody>
      </p:sp>
      <p:sp>
        <p:nvSpPr>
          <p:cNvPr id="70662" name="Text Box 6"/>
          <p:cNvSpPr txBox="1">
            <a:spLocks noChangeArrowheads="1"/>
          </p:cNvSpPr>
          <p:nvPr/>
        </p:nvSpPr>
        <p:spPr bwMode="auto">
          <a:xfrm>
            <a:off x="609600" y="27432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chemeClr val="bg1"/>
                </a:solidFill>
              </a:rPr>
              <a:t>end</a:t>
            </a:r>
            <a:r>
              <a:rPr lang="en-US" altLang="zh-CN"/>
              <a:t> </a:t>
            </a:r>
            <a:r>
              <a:rPr lang="en-US" altLang="zh-CN" sz="2000" b="1">
                <a:solidFill>
                  <a:srgbClr val="CCFFFF"/>
                </a:solidFill>
                <a:latin typeface="Arial" panose="020B0604020202020204" pitchFamily="34" charset="0"/>
              </a:rPr>
              <a:t>SparseMatrix</a:t>
            </a:r>
            <a:endParaRPr lang="en-US" altLang="zh-CN" b="1">
              <a:solidFill>
                <a:srgbClr val="CC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wipe(up)">
                                      <p:cBhvr>
                                        <p:cTn id="12" dur="500"/>
                                        <p:tgtEl>
                                          <p:spTgt spid="70661"/>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62"/>
                                        </p:tgtEl>
                                        <p:attrNameLst>
                                          <p:attrName>style.visibility</p:attrName>
                                        </p:attrNameLst>
                                      </p:cBhvr>
                                      <p:to>
                                        <p:strVal val="visible"/>
                                      </p:to>
                                    </p:set>
                                    <p:animEffect transition="in" filter="wipe(left)">
                                      <p:cBhvr>
                                        <p:cTn id="17" dur="500"/>
                                        <p:tgtEl>
                                          <p:spTgt spid="70662"/>
                                        </p:tgtEl>
                                      </p:cBhvr>
                                    </p:animEffect>
                                  </p:childTnLst>
                                  <p:subTnLst>
                                    <p:audio>
                                      <p:cMediaNode>
                                        <p:cTn display="0" masterRel="sameClick">
                                          <p:stCondLst>
                                            <p:cond evt="begin" delay="0">
                                              <p:tn val="1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autoUpdateAnimBg="0"/>
      <p:bldP spid="7066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457200" y="76200"/>
            <a:ext cx="6781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Arial" panose="020B0604020202020204" pitchFamily="34" charset="0"/>
              </a:rPr>
              <a:t>【Representation 1】</a:t>
            </a:r>
          </a:p>
          <a:p>
            <a:r>
              <a:rPr lang="en-US" altLang="zh-CN" b="1">
                <a:solidFill>
                  <a:schemeClr val="hlink"/>
                </a:solidFill>
                <a:latin typeface="Arial" panose="020B0604020202020204" pitchFamily="34" charset="0"/>
              </a:rPr>
              <a:t> </a:t>
            </a:r>
            <a:endParaRPr lang="en-US" altLang="zh-CN" b="1">
              <a:latin typeface="Arial" panose="020B0604020202020204" pitchFamily="34" charset="0"/>
            </a:endParaRPr>
          </a:p>
        </p:txBody>
      </p:sp>
      <p:sp>
        <p:nvSpPr>
          <p:cNvPr id="9" name="Text Box 8"/>
          <p:cNvSpPr txBox="1">
            <a:spLocks noChangeArrowheads="1"/>
          </p:cNvSpPr>
          <p:nvPr/>
        </p:nvSpPr>
        <p:spPr bwMode="auto">
          <a:xfrm>
            <a:off x="611188" y="549275"/>
            <a:ext cx="77724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Arial" panose="020B0604020202020204" pitchFamily="34" charset="0"/>
              </a:rPr>
              <a:t>SparseMatrix  </a:t>
            </a:r>
            <a:r>
              <a:rPr lang="en-US" altLang="zh-CN" b="1"/>
              <a:t>Create(</a:t>
            </a:r>
            <a:r>
              <a:rPr lang="en-US" altLang="zh-CN" b="1" i="1"/>
              <a:t>maxRow</a:t>
            </a:r>
            <a:r>
              <a:rPr lang="en-US" altLang="zh-CN" b="1"/>
              <a:t>, </a:t>
            </a:r>
            <a:r>
              <a:rPr lang="en-US" altLang="zh-CN" b="1" i="1"/>
              <a:t>maxCol</a:t>
            </a:r>
            <a:r>
              <a:rPr lang="en-US" altLang="zh-CN" b="1"/>
              <a:t>)  </a:t>
            </a:r>
            <a:r>
              <a:rPr lang="en-US" altLang="zh-CN" b="1">
                <a:latin typeface="Arial" panose="020B0604020202020204" pitchFamily="34" charset="0"/>
              </a:rPr>
              <a:t>::=</a:t>
            </a:r>
          </a:p>
          <a:p>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#define</a:t>
            </a:r>
            <a:r>
              <a:rPr lang="en-US" altLang="zh-CN" sz="2000" b="1">
                <a:latin typeface="Arial" panose="020B0604020202020204" pitchFamily="34" charset="0"/>
              </a:rPr>
              <a:t>  MAX_TERMS  101 </a:t>
            </a:r>
          </a:p>
          <a:p>
            <a:r>
              <a:rPr lang="en-US" altLang="zh-CN" sz="2000" b="1">
                <a:solidFill>
                  <a:schemeClr val="accent1"/>
                </a:solidFill>
                <a:latin typeface="Arial" panose="020B0604020202020204" pitchFamily="34" charset="0"/>
              </a:rPr>
              <a:t>                      /* maximum number of terms + 1 */</a:t>
            </a:r>
          </a:p>
          <a:p>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typedef struct </a:t>
            </a:r>
            <a:r>
              <a:rPr lang="en-US" altLang="zh-CN" sz="2000" b="1">
                <a:latin typeface="Arial" panose="020B0604020202020204" pitchFamily="34" charset="0"/>
              </a:rPr>
              <a:t>{</a:t>
            </a:r>
          </a:p>
          <a:p>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int </a:t>
            </a:r>
            <a:r>
              <a:rPr lang="en-US" altLang="zh-CN" sz="2000" b="1">
                <a:latin typeface="Arial" panose="020B0604020202020204" pitchFamily="34" charset="0"/>
              </a:rPr>
              <a:t> col ;</a:t>
            </a:r>
          </a:p>
          <a:p>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int</a:t>
            </a:r>
            <a:r>
              <a:rPr lang="en-US" altLang="zh-CN" sz="2000" b="1">
                <a:latin typeface="Arial" panose="020B0604020202020204" pitchFamily="34" charset="0"/>
              </a:rPr>
              <a:t>  row ;</a:t>
            </a:r>
          </a:p>
          <a:p>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int</a:t>
            </a:r>
            <a:r>
              <a:rPr lang="en-US" altLang="zh-CN" sz="2000" b="1">
                <a:latin typeface="Arial" panose="020B0604020202020204" pitchFamily="34" charset="0"/>
              </a:rPr>
              <a:t>  value ;</a:t>
            </a:r>
          </a:p>
          <a:p>
            <a:r>
              <a:rPr lang="en-US" altLang="zh-CN" sz="2000" b="1">
                <a:latin typeface="Arial" panose="020B0604020202020204" pitchFamily="34" charset="0"/>
              </a:rPr>
              <a:t>                    }  term ; </a:t>
            </a:r>
          </a:p>
          <a:p>
            <a:r>
              <a:rPr lang="en-US" altLang="zh-CN" sz="2000" b="1">
                <a:latin typeface="Arial" panose="020B0604020202020204" pitchFamily="34" charset="0"/>
              </a:rPr>
              <a:t>                    term  a [ MAX_TERMS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strips(downRight)">
                                      <p:cBhvr>
                                        <p:cTn id="7" dur="500"/>
                                        <p:tgtEl>
                                          <p:spTgt spid="56323"/>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P spid="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457200" y="304800"/>
            <a:ext cx="81534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latin typeface="Arial" panose="020B0604020202020204" pitchFamily="34" charset="0"/>
              </a:rPr>
              <a:t>a[0].row = total number of rows of the matrix;</a:t>
            </a:r>
          </a:p>
          <a:p>
            <a:pPr>
              <a:spcBef>
                <a:spcPct val="50000"/>
              </a:spcBef>
            </a:pPr>
            <a:r>
              <a:rPr lang="en-US" altLang="zh-CN" sz="2000" b="1">
                <a:latin typeface="Arial" panose="020B0604020202020204" pitchFamily="34" charset="0"/>
              </a:rPr>
              <a:t>a[0].col = total number of columns of the matrix;</a:t>
            </a:r>
          </a:p>
          <a:p>
            <a:pPr>
              <a:spcBef>
                <a:spcPct val="50000"/>
              </a:spcBef>
            </a:pPr>
            <a:r>
              <a:rPr lang="en-US" altLang="zh-CN" sz="2000" b="1">
                <a:latin typeface="Arial" panose="020B0604020202020204" pitchFamily="34" charset="0"/>
              </a:rPr>
              <a:t>a[0].value = total number of nonzero entries in the matrix;</a:t>
            </a:r>
          </a:p>
          <a:p>
            <a:pPr>
              <a:spcBef>
                <a:spcPct val="50000"/>
              </a:spcBef>
            </a:pPr>
            <a:r>
              <a:rPr lang="en-US" altLang="zh-CN" sz="2000" b="1">
                <a:latin typeface="Arial" panose="020B0604020202020204" pitchFamily="34" charset="0"/>
              </a:rPr>
              <a:t>a[1] ~ a[MAX_TERMS] store the nonzero elements.</a:t>
            </a:r>
          </a:p>
        </p:txBody>
      </p:sp>
      <p:sp>
        <p:nvSpPr>
          <p:cNvPr id="71684" name="Text Box 4"/>
          <p:cNvSpPr txBox="1">
            <a:spLocks noChangeArrowheads="1"/>
          </p:cNvSpPr>
          <p:nvPr/>
        </p:nvSpPr>
        <p:spPr bwMode="auto">
          <a:xfrm>
            <a:off x="304800" y="22098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ea typeface="MS Hei" pitchFamily="49" charset="-122"/>
              </a:rPr>
              <a:t>〖</a:t>
            </a:r>
            <a:r>
              <a:rPr lang="en-US" altLang="zh-CN" b="1"/>
              <a:t>Examples</a:t>
            </a:r>
            <a:r>
              <a:rPr lang="en-US" altLang="zh-CN" b="1">
                <a:ea typeface="MS Hei" pitchFamily="49" charset="-122"/>
              </a:rPr>
              <a:t>〗</a:t>
            </a:r>
            <a:r>
              <a:rPr lang="en-US" altLang="zh-CN" b="1"/>
              <a:t>  p.73 Figure 2.4(b) and p.75 Figure 2.5(a)</a:t>
            </a:r>
          </a:p>
        </p:txBody>
      </p:sp>
      <p:grpSp>
        <p:nvGrpSpPr>
          <p:cNvPr id="2" name="Group 5"/>
          <p:cNvGrpSpPr>
            <a:grpSpLocks/>
          </p:cNvGrpSpPr>
          <p:nvPr/>
        </p:nvGrpSpPr>
        <p:grpSpPr bwMode="auto">
          <a:xfrm>
            <a:off x="685800" y="2743200"/>
            <a:ext cx="4572000" cy="2554288"/>
            <a:chOff x="336" y="1920"/>
            <a:chExt cx="2880" cy="1609"/>
          </a:xfrm>
        </p:grpSpPr>
        <p:graphicFrame>
          <p:nvGraphicFramePr>
            <p:cNvPr id="34836" name="Object 3"/>
            <p:cNvGraphicFramePr>
              <a:graphicFrameLocks noChangeAspect="1"/>
            </p:cNvGraphicFramePr>
            <p:nvPr/>
          </p:nvGraphicFramePr>
          <p:xfrm>
            <a:off x="672" y="2112"/>
            <a:ext cx="2496" cy="1417"/>
          </p:xfrm>
          <a:graphic>
            <a:graphicData uri="http://schemas.openxmlformats.org/presentationml/2006/ole">
              <mc:AlternateContent xmlns:mc="http://schemas.openxmlformats.org/markup-compatibility/2006">
                <mc:Choice xmlns:v="urn:schemas-microsoft-com:vml" Requires="v">
                  <p:oleObj spid="_x0000_s34849" name="公式" r:id="rId8" imgW="2438400" imgH="1384300" progId="Equation.3">
                    <p:embed/>
                  </p:oleObj>
                </mc:Choice>
                <mc:Fallback>
                  <p:oleObj name="公式" r:id="rId8" imgW="2438400" imgH="13843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2112"/>
                          <a:ext cx="2496" cy="1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4837" name="Rectangle 7"/>
            <p:cNvSpPr>
              <a:spLocks noChangeArrowheads="1"/>
            </p:cNvSpPr>
            <p:nvPr/>
          </p:nvSpPr>
          <p:spPr bwMode="auto">
            <a:xfrm>
              <a:off x="816" y="192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0</a:t>
              </a:r>
            </a:p>
          </p:txBody>
        </p:sp>
        <p:sp>
          <p:nvSpPr>
            <p:cNvPr id="34838" name="Rectangle 8"/>
            <p:cNvSpPr>
              <a:spLocks noChangeArrowheads="1"/>
            </p:cNvSpPr>
            <p:nvPr/>
          </p:nvSpPr>
          <p:spPr bwMode="auto">
            <a:xfrm>
              <a:off x="1200" y="192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1</a:t>
              </a:r>
            </a:p>
          </p:txBody>
        </p:sp>
        <p:sp>
          <p:nvSpPr>
            <p:cNvPr id="34839" name="Rectangle 9"/>
            <p:cNvSpPr>
              <a:spLocks noChangeArrowheads="1"/>
            </p:cNvSpPr>
            <p:nvPr/>
          </p:nvSpPr>
          <p:spPr bwMode="auto">
            <a:xfrm>
              <a:off x="1632" y="192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2</a:t>
              </a:r>
            </a:p>
          </p:txBody>
        </p:sp>
        <p:sp>
          <p:nvSpPr>
            <p:cNvPr id="34840" name="Rectangle 10"/>
            <p:cNvSpPr>
              <a:spLocks noChangeArrowheads="1"/>
            </p:cNvSpPr>
            <p:nvPr/>
          </p:nvSpPr>
          <p:spPr bwMode="auto">
            <a:xfrm>
              <a:off x="2016" y="192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3</a:t>
              </a:r>
            </a:p>
          </p:txBody>
        </p:sp>
        <p:sp>
          <p:nvSpPr>
            <p:cNvPr id="34841" name="Rectangle 11"/>
            <p:cNvSpPr>
              <a:spLocks noChangeArrowheads="1"/>
            </p:cNvSpPr>
            <p:nvPr/>
          </p:nvSpPr>
          <p:spPr bwMode="auto">
            <a:xfrm>
              <a:off x="2448" y="192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4</a:t>
              </a:r>
            </a:p>
          </p:txBody>
        </p:sp>
        <p:sp>
          <p:nvSpPr>
            <p:cNvPr id="34842" name="Rectangle 12"/>
            <p:cNvSpPr>
              <a:spLocks noChangeArrowheads="1"/>
            </p:cNvSpPr>
            <p:nvPr/>
          </p:nvSpPr>
          <p:spPr bwMode="auto">
            <a:xfrm>
              <a:off x="2880" y="192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5</a:t>
              </a:r>
            </a:p>
          </p:txBody>
        </p:sp>
        <p:sp>
          <p:nvSpPr>
            <p:cNvPr id="34843" name="Rectangle 13"/>
            <p:cNvSpPr>
              <a:spLocks noChangeArrowheads="1"/>
            </p:cNvSpPr>
            <p:nvPr/>
          </p:nvSpPr>
          <p:spPr bwMode="auto">
            <a:xfrm>
              <a:off x="336" y="211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0</a:t>
              </a:r>
            </a:p>
          </p:txBody>
        </p:sp>
        <p:sp>
          <p:nvSpPr>
            <p:cNvPr id="34844" name="Rectangle 14"/>
            <p:cNvSpPr>
              <a:spLocks noChangeArrowheads="1"/>
            </p:cNvSpPr>
            <p:nvPr/>
          </p:nvSpPr>
          <p:spPr bwMode="auto">
            <a:xfrm>
              <a:off x="336" y="235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1</a:t>
              </a:r>
            </a:p>
          </p:txBody>
        </p:sp>
        <p:sp>
          <p:nvSpPr>
            <p:cNvPr id="34845" name="Rectangle 15"/>
            <p:cNvSpPr>
              <a:spLocks noChangeArrowheads="1"/>
            </p:cNvSpPr>
            <p:nvPr/>
          </p:nvSpPr>
          <p:spPr bwMode="auto">
            <a:xfrm>
              <a:off x="336" y="25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2</a:t>
              </a:r>
            </a:p>
          </p:txBody>
        </p:sp>
        <p:sp>
          <p:nvSpPr>
            <p:cNvPr id="34846" name="Rectangle 16"/>
            <p:cNvSpPr>
              <a:spLocks noChangeArrowheads="1"/>
            </p:cNvSpPr>
            <p:nvPr/>
          </p:nvSpPr>
          <p:spPr bwMode="auto">
            <a:xfrm>
              <a:off x="336" y="283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3</a:t>
              </a:r>
            </a:p>
          </p:txBody>
        </p:sp>
        <p:sp>
          <p:nvSpPr>
            <p:cNvPr id="34847" name="Rectangle 17"/>
            <p:cNvSpPr>
              <a:spLocks noChangeArrowheads="1"/>
            </p:cNvSpPr>
            <p:nvPr/>
          </p:nvSpPr>
          <p:spPr bwMode="auto">
            <a:xfrm>
              <a:off x="336" y="307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4</a:t>
              </a:r>
            </a:p>
          </p:txBody>
        </p:sp>
        <p:sp>
          <p:nvSpPr>
            <p:cNvPr id="34848" name="Rectangle 18"/>
            <p:cNvSpPr>
              <a:spLocks noChangeArrowheads="1"/>
            </p:cNvSpPr>
            <p:nvPr/>
          </p:nvSpPr>
          <p:spPr bwMode="auto">
            <a:xfrm>
              <a:off x="336" y="331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5</a:t>
              </a:r>
            </a:p>
          </p:txBody>
        </p:sp>
      </p:grpSp>
      <p:grpSp>
        <p:nvGrpSpPr>
          <p:cNvPr id="3" name="Group 19"/>
          <p:cNvGrpSpPr>
            <a:grpSpLocks/>
          </p:cNvGrpSpPr>
          <p:nvPr/>
        </p:nvGrpSpPr>
        <p:grpSpPr bwMode="auto">
          <a:xfrm>
            <a:off x="5780088" y="2743200"/>
            <a:ext cx="2220912" cy="3276600"/>
            <a:chOff x="3641" y="1872"/>
            <a:chExt cx="1399" cy="2064"/>
          </a:xfrm>
        </p:grpSpPr>
        <p:graphicFrame>
          <p:nvGraphicFramePr>
            <p:cNvPr id="34831" name="Object 2"/>
            <p:cNvGraphicFramePr>
              <a:graphicFrameLocks noChangeAspect="1"/>
            </p:cNvGraphicFramePr>
            <p:nvPr/>
          </p:nvGraphicFramePr>
          <p:xfrm>
            <a:off x="3641" y="2112"/>
            <a:ext cx="1289" cy="1824"/>
          </p:xfrm>
          <a:graphic>
            <a:graphicData uri="http://schemas.openxmlformats.org/presentationml/2006/ole">
              <mc:AlternateContent xmlns:mc="http://schemas.openxmlformats.org/markup-compatibility/2006">
                <mc:Choice xmlns:v="urn:schemas-microsoft-com:vml" Requires="v">
                  <p:oleObj spid="_x0000_s34850" name="公式" r:id="rId10" imgW="1130300" imgH="1600200" progId="Equation.3">
                    <p:embed/>
                  </p:oleObj>
                </mc:Choice>
                <mc:Fallback>
                  <p:oleObj name="公式" r:id="rId10" imgW="1130300" imgH="1600200" progId="Equation.3">
                    <p:embed/>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1" y="2112"/>
                          <a:ext cx="1289" cy="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4832" name="Rectangle 21"/>
            <p:cNvSpPr>
              <a:spLocks noChangeArrowheads="1"/>
            </p:cNvSpPr>
            <p:nvPr/>
          </p:nvSpPr>
          <p:spPr bwMode="auto">
            <a:xfrm>
              <a:off x="3984" y="187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a:t>
              </a:r>
            </a:p>
          </p:txBody>
        </p:sp>
        <p:sp>
          <p:nvSpPr>
            <p:cNvPr id="34833" name="Rectangle 22"/>
            <p:cNvSpPr>
              <a:spLocks noChangeArrowheads="1"/>
            </p:cNvSpPr>
            <p:nvPr/>
          </p:nvSpPr>
          <p:spPr bwMode="auto">
            <a:xfrm>
              <a:off x="4272" y="187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a:t>
              </a:r>
            </a:p>
          </p:txBody>
        </p:sp>
        <p:sp>
          <p:nvSpPr>
            <p:cNvPr id="34834" name="Rectangle 23"/>
            <p:cNvSpPr>
              <a:spLocks noChangeArrowheads="1"/>
            </p:cNvSpPr>
            <p:nvPr/>
          </p:nvSpPr>
          <p:spPr bwMode="auto">
            <a:xfrm>
              <a:off x="4608" y="1872"/>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value</a:t>
              </a:r>
            </a:p>
          </p:txBody>
        </p:sp>
        <p:sp>
          <p:nvSpPr>
            <p:cNvPr id="34835" name="Line 24"/>
            <p:cNvSpPr>
              <a:spLocks noChangeShapeType="1"/>
            </p:cNvSpPr>
            <p:nvPr/>
          </p:nvSpPr>
          <p:spPr bwMode="auto">
            <a:xfrm>
              <a:off x="3648" y="2087"/>
              <a:ext cx="13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5"/>
          <p:cNvGrpSpPr>
            <a:grpSpLocks/>
          </p:cNvGrpSpPr>
          <p:nvPr/>
        </p:nvGrpSpPr>
        <p:grpSpPr bwMode="auto">
          <a:xfrm>
            <a:off x="1447800" y="3048000"/>
            <a:ext cx="3581400" cy="2209800"/>
            <a:chOff x="912" y="2208"/>
            <a:chExt cx="2256" cy="1392"/>
          </a:xfrm>
        </p:grpSpPr>
        <p:sp>
          <p:nvSpPr>
            <p:cNvPr id="34823" name="Oval 26"/>
            <p:cNvSpPr>
              <a:spLocks noChangeArrowheads="1"/>
            </p:cNvSpPr>
            <p:nvPr/>
          </p:nvSpPr>
          <p:spPr bwMode="auto">
            <a:xfrm>
              <a:off x="912" y="2208"/>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4" name="Oval 27"/>
            <p:cNvSpPr>
              <a:spLocks noChangeArrowheads="1"/>
            </p:cNvSpPr>
            <p:nvPr/>
          </p:nvSpPr>
          <p:spPr bwMode="auto">
            <a:xfrm>
              <a:off x="1344" y="2448"/>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5" name="Oval 28"/>
            <p:cNvSpPr>
              <a:spLocks noChangeArrowheads="1"/>
            </p:cNvSpPr>
            <p:nvPr/>
          </p:nvSpPr>
          <p:spPr bwMode="auto">
            <a:xfrm>
              <a:off x="1776" y="2448"/>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6" name="Oval 29"/>
            <p:cNvSpPr>
              <a:spLocks noChangeArrowheads="1"/>
            </p:cNvSpPr>
            <p:nvPr/>
          </p:nvSpPr>
          <p:spPr bwMode="auto">
            <a:xfrm>
              <a:off x="2160" y="2208"/>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7" name="Oval 30"/>
            <p:cNvSpPr>
              <a:spLocks noChangeArrowheads="1"/>
            </p:cNvSpPr>
            <p:nvPr/>
          </p:nvSpPr>
          <p:spPr bwMode="auto">
            <a:xfrm>
              <a:off x="912" y="3120"/>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8" name="Oval 31"/>
            <p:cNvSpPr>
              <a:spLocks noChangeArrowheads="1"/>
            </p:cNvSpPr>
            <p:nvPr/>
          </p:nvSpPr>
          <p:spPr bwMode="auto">
            <a:xfrm>
              <a:off x="1728" y="3360"/>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9" name="Oval 32"/>
            <p:cNvSpPr>
              <a:spLocks noChangeArrowheads="1"/>
            </p:cNvSpPr>
            <p:nvPr/>
          </p:nvSpPr>
          <p:spPr bwMode="auto">
            <a:xfrm>
              <a:off x="2160" y="2688"/>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30" name="Oval 33"/>
            <p:cNvSpPr>
              <a:spLocks noChangeArrowheads="1"/>
            </p:cNvSpPr>
            <p:nvPr/>
          </p:nvSpPr>
          <p:spPr bwMode="auto">
            <a:xfrm>
              <a:off x="2928" y="2208"/>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71714" name="Text Box 34"/>
          <p:cNvSpPr txBox="1">
            <a:spLocks noChangeArrowheads="1"/>
          </p:cNvSpPr>
          <p:nvPr/>
        </p:nvSpPr>
        <p:spPr bwMode="auto">
          <a:xfrm>
            <a:off x="381000" y="5486400"/>
            <a:ext cx="525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58825" indent="-7588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Note: The indices of rows and columns are in </a:t>
            </a:r>
            <a:r>
              <a:rPr lang="en-US" altLang="zh-CN" b="1">
                <a:solidFill>
                  <a:schemeClr val="hlink"/>
                </a:solidFill>
              </a:rPr>
              <a:t>ascending</a:t>
            </a:r>
            <a:r>
              <a:rPr lang="en-US" altLang="zh-CN" b="1"/>
              <a:t> order(</a:t>
            </a:r>
            <a:r>
              <a:rPr lang="zh-CN" altLang="en-US" b="1"/>
              <a:t>升序</a:t>
            </a: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wipe(up)">
                                      <p:cBhvr>
                                        <p:cTn id="7" dur="500"/>
                                        <p:tgtEl>
                                          <p:spTgt spid="71683"/>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4"/>
                                        </p:tgtEl>
                                        <p:attrNameLst>
                                          <p:attrName>style.visibility</p:attrName>
                                        </p:attrNameLst>
                                      </p:cBhvr>
                                      <p:to>
                                        <p:strVal val="visible"/>
                                      </p:to>
                                    </p:set>
                                    <p:animEffect transition="in" filter="wipe(left)">
                                      <p:cBhvr>
                                        <p:cTn id="12" dur="500"/>
                                        <p:tgtEl>
                                          <p:spTgt spid="71684"/>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5"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4"/>
                                        </p:tgtEl>
                                        <p:attrNameLst>
                                          <p:attrName>style.visibility</p:attrName>
                                        </p:attrNameLst>
                                      </p:cBhvr>
                                      <p:to>
                                        <p:strVal val="visible"/>
                                      </p:to>
                                    </p:set>
                                  </p:childTnLst>
                                  <p:subTnLst>
                                    <p:audio>
                                      <p:cMediaNode>
                                        <p:cTn display="0" masterRel="sameClick">
                                          <p:stCondLst>
                                            <p:cond evt="begin" delay="0">
                                              <p:tn val="20"/>
                                            </p:cond>
                                          </p:stCondLst>
                                          <p:endCondLst>
                                            <p:cond evt="onStopAudio" delay="0">
                                              <p:tgtEl>
                                                <p:sldTgt/>
                                              </p:tgtEl>
                                            </p:cond>
                                          </p:endCondLst>
                                        </p:cTn>
                                        <p:tgtEl>
                                          <p:sndTgt r:embed="rId6" name="DING.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subTnLst>
                                    <p:audio>
                                      <p:cMediaNode>
                                        <p:cTn display="0" masterRel="sameClick">
                                          <p:stCondLst>
                                            <p:cond evt="begin" delay="0">
                                              <p:tn val="24"/>
                                            </p:cond>
                                          </p:stCondLst>
                                          <p:endCondLst>
                                            <p:cond evt="onStopAudio" delay="0">
                                              <p:tgtEl>
                                                <p:sldTgt/>
                                              </p:tgtEl>
                                            </p:cond>
                                          </p:endCondLst>
                                        </p:cTn>
                                        <p:tgtEl>
                                          <p:sndTgt r:embed="rId4"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1714"/>
                                        </p:tgtEl>
                                        <p:attrNameLst>
                                          <p:attrName>style.visibility</p:attrName>
                                        </p:attrNameLst>
                                      </p:cBhvr>
                                      <p:to>
                                        <p:strVal val="visible"/>
                                      </p:to>
                                    </p:set>
                                    <p:animEffect transition="in" filter="wipe(left)">
                                      <p:cBhvr>
                                        <p:cTn id="31" dur="500"/>
                                        <p:tgtEl>
                                          <p:spTgt spid="71714"/>
                                        </p:tgtEl>
                                      </p:cBhvr>
                                    </p:animEffect>
                                  </p:childTnLst>
                                  <p:subTnLst>
                                    <p:audio>
                                      <p:cMediaNode>
                                        <p:cTn display="0" masterRel="sameClick">
                                          <p:stCondLst>
                                            <p:cond evt="begin" delay="0">
                                              <p:tn val="29"/>
                                            </p:cond>
                                          </p:stCondLst>
                                          <p:endCondLst>
                                            <p:cond evt="onStopAudio" delay="0">
                                              <p:tgtEl>
                                                <p:sldTgt/>
                                              </p:tgtEl>
                                            </p:cond>
                                          </p:endCondLst>
                                        </p:cTn>
                                        <p:tgtEl>
                                          <p:sndTgt r:embed="rId7"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684" grpId="0" autoUpdateAnimBg="0"/>
      <p:bldP spid="7171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457200" y="76200"/>
            <a:ext cx="7931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Arial" panose="020B0604020202020204" pitchFamily="34" charset="0"/>
              </a:rPr>
              <a:t>【Representation 2】</a:t>
            </a:r>
            <a:r>
              <a:rPr lang="en-US" altLang="zh-CN" b="1"/>
              <a:t> Compressed Row Storage (CRS)</a:t>
            </a:r>
            <a:endParaRPr lang="en-US" altLang="zh-CN" b="1">
              <a:latin typeface="Arial" panose="020B0604020202020204" pitchFamily="34" charset="0"/>
            </a:endParaRPr>
          </a:p>
          <a:p>
            <a:r>
              <a:rPr lang="en-US" altLang="zh-CN" b="1">
                <a:solidFill>
                  <a:schemeClr val="hlink"/>
                </a:solidFill>
                <a:latin typeface="Arial" panose="020B0604020202020204" pitchFamily="34" charset="0"/>
              </a:rPr>
              <a:t> </a:t>
            </a:r>
            <a:endParaRPr lang="en-US" altLang="zh-CN" b="1">
              <a:latin typeface="Arial" panose="020B0604020202020204" pitchFamily="34" charset="0"/>
            </a:endParaRPr>
          </a:p>
        </p:txBody>
      </p:sp>
      <p:sp>
        <p:nvSpPr>
          <p:cNvPr id="9" name="Text Box 8"/>
          <p:cNvSpPr txBox="1">
            <a:spLocks noChangeArrowheads="1"/>
          </p:cNvSpPr>
          <p:nvPr/>
        </p:nvSpPr>
        <p:spPr bwMode="auto">
          <a:xfrm>
            <a:off x="611188" y="765175"/>
            <a:ext cx="7772400" cy="613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b="1">
                <a:latin typeface="Arial" panose="020B0604020202020204" pitchFamily="34" charset="0"/>
              </a:rPr>
              <a:t>SparseMatrix  </a:t>
            </a:r>
            <a:r>
              <a:rPr lang="en-US" altLang="zh-CN" b="1"/>
              <a:t>Create(</a:t>
            </a:r>
            <a:r>
              <a:rPr lang="en-US" altLang="zh-CN" b="1" i="1"/>
              <a:t>maxRow</a:t>
            </a:r>
            <a:r>
              <a:rPr lang="en-US" altLang="zh-CN" b="1"/>
              <a:t>, </a:t>
            </a:r>
            <a:r>
              <a:rPr lang="en-US" altLang="zh-CN" b="1" i="1"/>
              <a:t>maxCol, nnz</a:t>
            </a:r>
            <a:r>
              <a:rPr lang="en-US" altLang="zh-CN" b="1"/>
              <a:t>)  </a:t>
            </a:r>
            <a:r>
              <a:rPr lang="en-US" altLang="zh-CN" b="1">
                <a:latin typeface="Arial" panose="020B0604020202020204" pitchFamily="34" charset="0"/>
              </a:rPr>
              <a:t>::=</a:t>
            </a:r>
          </a:p>
          <a:p>
            <a:pPr>
              <a:lnSpc>
                <a:spcPct val="130000"/>
              </a:lnSpc>
            </a:pPr>
            <a:r>
              <a:rPr lang="en-US" altLang="zh-CN" sz="2000" b="1">
                <a:solidFill>
                  <a:schemeClr val="hlink"/>
                </a:solidFill>
                <a:latin typeface="Arial" panose="020B0604020202020204" pitchFamily="34" charset="0"/>
              </a:rPr>
              <a:t>typedef struct </a:t>
            </a:r>
            <a:r>
              <a:rPr lang="en-US" altLang="zh-CN" sz="2000" b="1">
                <a:latin typeface="Arial" panose="020B0604020202020204" pitchFamily="34" charset="0"/>
              </a:rPr>
              <a:t>{</a:t>
            </a:r>
          </a:p>
          <a:p>
            <a:pPr>
              <a:lnSpc>
                <a:spcPct val="130000"/>
              </a:lnSpc>
            </a:pPr>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int</a:t>
            </a:r>
            <a:r>
              <a:rPr lang="en-US" altLang="zh-CN" sz="2000" b="1">
                <a:latin typeface="Arial" panose="020B0604020202020204" pitchFamily="34" charset="0"/>
              </a:rPr>
              <a:t> n;  </a:t>
            </a:r>
            <a:r>
              <a:rPr lang="en-US" altLang="zh-CN" sz="2000" b="1">
                <a:solidFill>
                  <a:schemeClr val="accent1"/>
                </a:solidFill>
                <a:latin typeface="Arial" panose="020B0604020202020204" pitchFamily="34" charset="0"/>
              </a:rPr>
              <a:t>/* number of columns */</a:t>
            </a:r>
          </a:p>
          <a:p>
            <a:pPr>
              <a:lnSpc>
                <a:spcPct val="130000"/>
              </a:lnSpc>
            </a:pPr>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int</a:t>
            </a:r>
            <a:r>
              <a:rPr lang="en-US" altLang="zh-CN" sz="2000" b="1">
                <a:latin typeface="Arial" panose="020B0604020202020204" pitchFamily="34" charset="0"/>
              </a:rPr>
              <a:t> m;  </a:t>
            </a:r>
            <a:r>
              <a:rPr lang="en-US" altLang="zh-CN" sz="2000" b="1">
                <a:solidFill>
                  <a:schemeClr val="accent1"/>
                </a:solidFill>
                <a:latin typeface="Arial" panose="020B0604020202020204" pitchFamily="34" charset="0"/>
              </a:rPr>
              <a:t>/* number of rows */</a:t>
            </a:r>
          </a:p>
          <a:p>
            <a:pPr>
              <a:lnSpc>
                <a:spcPct val="130000"/>
              </a:lnSpc>
            </a:pPr>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int</a:t>
            </a:r>
            <a:r>
              <a:rPr lang="en-US" altLang="zh-CN" sz="2000" b="1">
                <a:latin typeface="Arial" panose="020B0604020202020204" pitchFamily="34" charset="0"/>
              </a:rPr>
              <a:t> *col_ind; </a:t>
            </a:r>
            <a:r>
              <a:rPr lang="en-US" altLang="zh-CN" sz="2000" b="1">
                <a:solidFill>
                  <a:schemeClr val="accent1"/>
                </a:solidFill>
                <a:latin typeface="Arial" panose="020B0604020202020204" pitchFamily="34" charset="0"/>
              </a:rPr>
              <a:t>/* The col_ind vector stores the column indexes of the elements in the values vector*/</a:t>
            </a:r>
          </a:p>
          <a:p>
            <a:pPr>
              <a:lnSpc>
                <a:spcPct val="130000"/>
              </a:lnSpc>
            </a:pPr>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int</a:t>
            </a:r>
            <a:r>
              <a:rPr lang="en-US" altLang="zh-CN" sz="2000" b="1">
                <a:latin typeface="Arial" panose="020B0604020202020204" pitchFamily="34" charset="0"/>
              </a:rPr>
              <a:t> *row_ptr; </a:t>
            </a:r>
            <a:r>
              <a:rPr lang="en-US" altLang="zh-CN" sz="2000" b="1">
                <a:solidFill>
                  <a:schemeClr val="accent1"/>
                </a:solidFill>
                <a:latin typeface="Arial" panose="020B0604020202020204" pitchFamily="34" charset="0"/>
              </a:rPr>
              <a:t>/*The row_ptr vector stores the locations in   the val vector that start a row*/</a:t>
            </a:r>
          </a:p>
          <a:p>
            <a:pPr>
              <a:lnSpc>
                <a:spcPct val="130000"/>
              </a:lnSpc>
            </a:pPr>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double</a:t>
            </a:r>
            <a:r>
              <a:rPr lang="en-US" altLang="zh-CN" sz="2000" b="1">
                <a:latin typeface="Arial" panose="020B0604020202020204" pitchFamily="34" charset="0"/>
              </a:rPr>
              <a:t> *values;</a:t>
            </a:r>
            <a:r>
              <a:rPr lang="en-US" altLang="zh-CN" sz="2000" b="1">
                <a:solidFill>
                  <a:schemeClr val="accent1"/>
                </a:solidFill>
                <a:latin typeface="Arial" panose="020B0604020202020204" pitchFamily="34" charset="0"/>
              </a:rPr>
              <a:t> /* numerical value*/</a:t>
            </a:r>
          </a:p>
          <a:p>
            <a:pPr>
              <a:lnSpc>
                <a:spcPct val="130000"/>
              </a:lnSpc>
            </a:pPr>
            <a:r>
              <a:rPr lang="en-US" altLang="zh-CN" sz="2000" b="1">
                <a:latin typeface="Arial" panose="020B0604020202020204" pitchFamily="34" charset="0"/>
              </a:rPr>
              <a:t>} SparseMatrix;</a:t>
            </a:r>
          </a:p>
          <a:p>
            <a:pPr>
              <a:lnSpc>
                <a:spcPct val="130000"/>
              </a:lnSpc>
            </a:pPr>
            <a:r>
              <a:rPr lang="en-US" altLang="zh-CN" sz="2000" b="1">
                <a:latin typeface="Arial" panose="020B0604020202020204" pitchFamily="34" charset="0"/>
              </a:rPr>
              <a:t>SprseMatrix a;   </a:t>
            </a:r>
          </a:p>
          <a:p>
            <a:pPr>
              <a:lnSpc>
                <a:spcPct val="130000"/>
              </a:lnSpc>
            </a:pPr>
            <a:r>
              <a:rPr lang="en-US" altLang="zh-CN" sz="2000" b="1">
                <a:latin typeface="Arial" panose="020B0604020202020204" pitchFamily="34" charset="0"/>
              </a:rPr>
              <a:t>              a.n = maxRow; sp.m = maxCol;</a:t>
            </a:r>
          </a:p>
          <a:p>
            <a:pPr>
              <a:lnSpc>
                <a:spcPct val="130000"/>
              </a:lnSpc>
            </a:pPr>
            <a:r>
              <a:rPr lang="en-US" altLang="zh-CN" sz="2000" b="1">
                <a:latin typeface="Arial" panose="020B0604020202020204" pitchFamily="34" charset="0"/>
              </a:rPr>
              <a:t>              a.col_ind = (</a:t>
            </a:r>
            <a:r>
              <a:rPr lang="en-US" altLang="zh-CN" sz="2000" b="1">
                <a:solidFill>
                  <a:schemeClr val="hlink"/>
                </a:solidFill>
                <a:latin typeface="Arial" panose="020B0604020202020204" pitchFamily="34" charset="0"/>
              </a:rPr>
              <a:t>int*</a:t>
            </a:r>
            <a:r>
              <a:rPr lang="en-US" altLang="zh-CN" sz="2000" b="1">
                <a:latin typeface="Arial" panose="020B0604020202020204" pitchFamily="34" charset="0"/>
              </a:rPr>
              <a:t>) malloc(</a:t>
            </a:r>
            <a:r>
              <a:rPr lang="en-US" altLang="zh-CN" sz="2000" b="1">
                <a:solidFill>
                  <a:schemeClr val="hlink"/>
                </a:solidFill>
                <a:latin typeface="Arial" panose="020B0604020202020204" pitchFamily="34" charset="0"/>
              </a:rPr>
              <a:t>sizeof(int)</a:t>
            </a:r>
            <a:r>
              <a:rPr lang="en-US" altLang="zh-CN" sz="2000" b="1">
                <a:latin typeface="Arial" panose="020B0604020202020204" pitchFamily="34" charset="0"/>
              </a:rPr>
              <a:t> * nnz);</a:t>
            </a:r>
          </a:p>
          <a:p>
            <a:pPr>
              <a:lnSpc>
                <a:spcPct val="130000"/>
              </a:lnSpc>
            </a:pPr>
            <a:r>
              <a:rPr lang="en-US" altLang="zh-CN" sz="2000" b="1">
                <a:latin typeface="Arial" panose="020B0604020202020204" pitchFamily="34" charset="0"/>
              </a:rPr>
              <a:t>              a.row_ptr = (</a:t>
            </a:r>
            <a:r>
              <a:rPr lang="en-US" altLang="zh-CN" sz="2000" b="1">
                <a:solidFill>
                  <a:schemeClr val="hlink"/>
                </a:solidFill>
                <a:latin typeface="Arial" panose="020B0604020202020204" pitchFamily="34" charset="0"/>
              </a:rPr>
              <a:t>int*</a:t>
            </a:r>
            <a:r>
              <a:rPr lang="en-US" altLang="zh-CN" sz="2000" b="1">
                <a:latin typeface="Arial" panose="020B0604020202020204" pitchFamily="34" charset="0"/>
              </a:rPr>
              <a:t>) malloc(</a:t>
            </a:r>
            <a:r>
              <a:rPr lang="en-US" altLang="zh-CN" sz="2000" b="1">
                <a:solidFill>
                  <a:schemeClr val="hlink"/>
                </a:solidFill>
                <a:latin typeface="Arial" panose="020B0604020202020204" pitchFamily="34" charset="0"/>
              </a:rPr>
              <a:t>sizeof(int)</a:t>
            </a:r>
            <a:r>
              <a:rPr lang="en-US" altLang="zh-CN" sz="2000" b="1">
                <a:latin typeface="Arial" panose="020B0604020202020204" pitchFamily="34" charset="0"/>
              </a:rPr>
              <a:t> * (maxRow + 1));</a:t>
            </a:r>
          </a:p>
          <a:p>
            <a:pPr>
              <a:lnSpc>
                <a:spcPct val="130000"/>
              </a:lnSpc>
            </a:pPr>
            <a:r>
              <a:rPr lang="en-US" altLang="zh-CN" sz="2000" b="1">
                <a:latin typeface="Arial" panose="020B0604020202020204" pitchFamily="34" charset="0"/>
              </a:rPr>
              <a:t>              a.values = (</a:t>
            </a:r>
            <a:r>
              <a:rPr lang="en-US" altLang="zh-CN" sz="2000" b="1">
                <a:solidFill>
                  <a:schemeClr val="hlink"/>
                </a:solidFill>
                <a:latin typeface="Arial" panose="020B0604020202020204" pitchFamily="34" charset="0"/>
              </a:rPr>
              <a:t>double*</a:t>
            </a:r>
            <a:r>
              <a:rPr lang="en-US" altLang="zh-CN" sz="2000" b="1">
                <a:latin typeface="Arial" panose="020B0604020202020204" pitchFamily="34" charset="0"/>
              </a:rPr>
              <a:t>) malloc(</a:t>
            </a:r>
            <a:r>
              <a:rPr lang="en-US" altLang="zh-CN" sz="2000" b="1">
                <a:solidFill>
                  <a:schemeClr val="hlink"/>
                </a:solidFill>
                <a:latin typeface="Arial" panose="020B0604020202020204" pitchFamily="34" charset="0"/>
              </a:rPr>
              <a:t>sizeof(double*)</a:t>
            </a:r>
            <a:r>
              <a:rPr lang="en-US" altLang="zh-CN" sz="2000" b="1">
                <a:latin typeface="Arial" panose="020B0604020202020204" pitchFamily="34" charset="0"/>
              </a:rPr>
              <a:t> * nnz);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strips(downRight)">
                                      <p:cBhvr>
                                        <p:cTn id="7" dur="500"/>
                                        <p:tgtEl>
                                          <p:spTgt spid="56323"/>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P spid="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457200" y="304800"/>
            <a:ext cx="84359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latin typeface="Arial" panose="020B0604020202020204" pitchFamily="34" charset="0"/>
              </a:rPr>
              <a:t>a.n = total number of rows of the matrix;</a:t>
            </a:r>
          </a:p>
          <a:p>
            <a:pPr>
              <a:spcBef>
                <a:spcPct val="50000"/>
              </a:spcBef>
            </a:pPr>
            <a:r>
              <a:rPr lang="en-US" altLang="zh-CN" sz="2000" b="1">
                <a:latin typeface="Arial" panose="020B0604020202020204" pitchFamily="34" charset="0"/>
              </a:rPr>
              <a:t>a.m = total number of columns of the matrix;</a:t>
            </a:r>
          </a:p>
          <a:p>
            <a:pPr>
              <a:spcBef>
                <a:spcPct val="50000"/>
              </a:spcBef>
            </a:pPr>
            <a:r>
              <a:rPr lang="en-US" altLang="zh-CN" sz="2000" b="1">
                <a:latin typeface="Arial" panose="020B0604020202020204" pitchFamily="34" charset="0"/>
              </a:rPr>
              <a:t>a.row_ptr[maxRow ] = nnz--- total number of nonzero entries in the matrix;</a:t>
            </a:r>
          </a:p>
        </p:txBody>
      </p:sp>
      <p:sp>
        <p:nvSpPr>
          <p:cNvPr id="71684" name="Text Box 4"/>
          <p:cNvSpPr txBox="1">
            <a:spLocks noChangeArrowheads="1"/>
          </p:cNvSpPr>
          <p:nvPr/>
        </p:nvSpPr>
        <p:spPr bwMode="auto">
          <a:xfrm>
            <a:off x="250825" y="2060575"/>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ea typeface="MS Hei" pitchFamily="49" charset="-122"/>
              </a:rPr>
              <a:t>〖</a:t>
            </a:r>
            <a:r>
              <a:rPr lang="en-US" altLang="zh-CN" b="1"/>
              <a:t>Examples</a:t>
            </a:r>
            <a:r>
              <a:rPr lang="en-US" altLang="zh-CN" b="1">
                <a:ea typeface="MS Hei" pitchFamily="49" charset="-122"/>
              </a:rPr>
              <a:t>〗</a:t>
            </a:r>
            <a:r>
              <a:rPr lang="en-US" altLang="zh-CN" b="1"/>
              <a:t>  p.73 Figure 2.4(b)</a:t>
            </a:r>
          </a:p>
        </p:txBody>
      </p:sp>
      <p:grpSp>
        <p:nvGrpSpPr>
          <p:cNvPr id="2" name="Group 5"/>
          <p:cNvGrpSpPr>
            <a:grpSpLocks/>
          </p:cNvGrpSpPr>
          <p:nvPr/>
        </p:nvGrpSpPr>
        <p:grpSpPr bwMode="auto">
          <a:xfrm>
            <a:off x="685800" y="2743200"/>
            <a:ext cx="4572000" cy="2554288"/>
            <a:chOff x="336" y="1920"/>
            <a:chExt cx="2880" cy="1609"/>
          </a:xfrm>
        </p:grpSpPr>
        <p:graphicFrame>
          <p:nvGraphicFramePr>
            <p:cNvPr id="38958" name="Object 3"/>
            <p:cNvGraphicFramePr>
              <a:graphicFrameLocks noChangeAspect="1"/>
            </p:cNvGraphicFramePr>
            <p:nvPr/>
          </p:nvGraphicFramePr>
          <p:xfrm>
            <a:off x="672" y="2112"/>
            <a:ext cx="2496" cy="1417"/>
          </p:xfrm>
          <a:graphic>
            <a:graphicData uri="http://schemas.openxmlformats.org/presentationml/2006/ole">
              <mc:AlternateContent xmlns:mc="http://schemas.openxmlformats.org/markup-compatibility/2006">
                <mc:Choice xmlns:v="urn:schemas-microsoft-com:vml" Requires="v">
                  <p:oleObj spid="_x0000_s38971" name="公式" r:id="rId8" imgW="2438400" imgH="1384300" progId="Equation.3">
                    <p:embed/>
                  </p:oleObj>
                </mc:Choice>
                <mc:Fallback>
                  <p:oleObj name="公式" r:id="rId8" imgW="2438400" imgH="13843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2112"/>
                          <a:ext cx="2496" cy="1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59" name="Rectangle 7"/>
            <p:cNvSpPr>
              <a:spLocks noChangeArrowheads="1"/>
            </p:cNvSpPr>
            <p:nvPr/>
          </p:nvSpPr>
          <p:spPr bwMode="auto">
            <a:xfrm>
              <a:off x="816" y="192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0</a:t>
              </a:r>
            </a:p>
          </p:txBody>
        </p:sp>
        <p:sp>
          <p:nvSpPr>
            <p:cNvPr id="38960" name="Rectangle 8"/>
            <p:cNvSpPr>
              <a:spLocks noChangeArrowheads="1"/>
            </p:cNvSpPr>
            <p:nvPr/>
          </p:nvSpPr>
          <p:spPr bwMode="auto">
            <a:xfrm>
              <a:off x="1200" y="192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1</a:t>
              </a:r>
            </a:p>
          </p:txBody>
        </p:sp>
        <p:sp>
          <p:nvSpPr>
            <p:cNvPr id="38961" name="Rectangle 9"/>
            <p:cNvSpPr>
              <a:spLocks noChangeArrowheads="1"/>
            </p:cNvSpPr>
            <p:nvPr/>
          </p:nvSpPr>
          <p:spPr bwMode="auto">
            <a:xfrm>
              <a:off x="1632" y="192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2</a:t>
              </a:r>
            </a:p>
          </p:txBody>
        </p:sp>
        <p:sp>
          <p:nvSpPr>
            <p:cNvPr id="38962" name="Rectangle 10"/>
            <p:cNvSpPr>
              <a:spLocks noChangeArrowheads="1"/>
            </p:cNvSpPr>
            <p:nvPr/>
          </p:nvSpPr>
          <p:spPr bwMode="auto">
            <a:xfrm>
              <a:off x="2016" y="192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3</a:t>
              </a:r>
            </a:p>
          </p:txBody>
        </p:sp>
        <p:sp>
          <p:nvSpPr>
            <p:cNvPr id="38963" name="Rectangle 11"/>
            <p:cNvSpPr>
              <a:spLocks noChangeArrowheads="1"/>
            </p:cNvSpPr>
            <p:nvPr/>
          </p:nvSpPr>
          <p:spPr bwMode="auto">
            <a:xfrm>
              <a:off x="2448" y="192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4</a:t>
              </a:r>
            </a:p>
          </p:txBody>
        </p:sp>
        <p:sp>
          <p:nvSpPr>
            <p:cNvPr id="38964" name="Rectangle 12"/>
            <p:cNvSpPr>
              <a:spLocks noChangeArrowheads="1"/>
            </p:cNvSpPr>
            <p:nvPr/>
          </p:nvSpPr>
          <p:spPr bwMode="auto">
            <a:xfrm>
              <a:off x="2880" y="192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5</a:t>
              </a:r>
            </a:p>
          </p:txBody>
        </p:sp>
        <p:sp>
          <p:nvSpPr>
            <p:cNvPr id="38965" name="Rectangle 13"/>
            <p:cNvSpPr>
              <a:spLocks noChangeArrowheads="1"/>
            </p:cNvSpPr>
            <p:nvPr/>
          </p:nvSpPr>
          <p:spPr bwMode="auto">
            <a:xfrm>
              <a:off x="336" y="211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0</a:t>
              </a:r>
            </a:p>
          </p:txBody>
        </p:sp>
        <p:sp>
          <p:nvSpPr>
            <p:cNvPr id="38966" name="Rectangle 14"/>
            <p:cNvSpPr>
              <a:spLocks noChangeArrowheads="1"/>
            </p:cNvSpPr>
            <p:nvPr/>
          </p:nvSpPr>
          <p:spPr bwMode="auto">
            <a:xfrm>
              <a:off x="336" y="235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1</a:t>
              </a:r>
            </a:p>
          </p:txBody>
        </p:sp>
        <p:sp>
          <p:nvSpPr>
            <p:cNvPr id="38967" name="Rectangle 15"/>
            <p:cNvSpPr>
              <a:spLocks noChangeArrowheads="1"/>
            </p:cNvSpPr>
            <p:nvPr/>
          </p:nvSpPr>
          <p:spPr bwMode="auto">
            <a:xfrm>
              <a:off x="336" y="25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2</a:t>
              </a:r>
            </a:p>
          </p:txBody>
        </p:sp>
        <p:sp>
          <p:nvSpPr>
            <p:cNvPr id="38968" name="Rectangle 16"/>
            <p:cNvSpPr>
              <a:spLocks noChangeArrowheads="1"/>
            </p:cNvSpPr>
            <p:nvPr/>
          </p:nvSpPr>
          <p:spPr bwMode="auto">
            <a:xfrm>
              <a:off x="336" y="283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3</a:t>
              </a:r>
            </a:p>
          </p:txBody>
        </p:sp>
        <p:sp>
          <p:nvSpPr>
            <p:cNvPr id="38969" name="Rectangle 17"/>
            <p:cNvSpPr>
              <a:spLocks noChangeArrowheads="1"/>
            </p:cNvSpPr>
            <p:nvPr/>
          </p:nvSpPr>
          <p:spPr bwMode="auto">
            <a:xfrm>
              <a:off x="336" y="307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4</a:t>
              </a:r>
            </a:p>
          </p:txBody>
        </p:sp>
        <p:sp>
          <p:nvSpPr>
            <p:cNvPr id="38970" name="Rectangle 18"/>
            <p:cNvSpPr>
              <a:spLocks noChangeArrowheads="1"/>
            </p:cNvSpPr>
            <p:nvPr/>
          </p:nvSpPr>
          <p:spPr bwMode="auto">
            <a:xfrm>
              <a:off x="336" y="331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5</a:t>
              </a:r>
            </a:p>
          </p:txBody>
        </p:sp>
      </p:grpSp>
      <p:grpSp>
        <p:nvGrpSpPr>
          <p:cNvPr id="3" name="Group 25"/>
          <p:cNvGrpSpPr>
            <a:grpSpLocks/>
          </p:cNvGrpSpPr>
          <p:nvPr/>
        </p:nvGrpSpPr>
        <p:grpSpPr bwMode="auto">
          <a:xfrm>
            <a:off x="1447800" y="3048000"/>
            <a:ext cx="3581400" cy="2209800"/>
            <a:chOff x="912" y="2208"/>
            <a:chExt cx="2256" cy="1392"/>
          </a:xfrm>
        </p:grpSpPr>
        <p:sp>
          <p:nvSpPr>
            <p:cNvPr id="38950" name="Oval 26"/>
            <p:cNvSpPr>
              <a:spLocks noChangeArrowheads="1"/>
            </p:cNvSpPr>
            <p:nvPr/>
          </p:nvSpPr>
          <p:spPr bwMode="auto">
            <a:xfrm>
              <a:off x="912" y="2208"/>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8951" name="Oval 27"/>
            <p:cNvSpPr>
              <a:spLocks noChangeArrowheads="1"/>
            </p:cNvSpPr>
            <p:nvPr/>
          </p:nvSpPr>
          <p:spPr bwMode="auto">
            <a:xfrm>
              <a:off x="1344" y="2448"/>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8952" name="Oval 28"/>
            <p:cNvSpPr>
              <a:spLocks noChangeArrowheads="1"/>
            </p:cNvSpPr>
            <p:nvPr/>
          </p:nvSpPr>
          <p:spPr bwMode="auto">
            <a:xfrm>
              <a:off x="1776" y="2448"/>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8953" name="Oval 29"/>
            <p:cNvSpPr>
              <a:spLocks noChangeArrowheads="1"/>
            </p:cNvSpPr>
            <p:nvPr/>
          </p:nvSpPr>
          <p:spPr bwMode="auto">
            <a:xfrm>
              <a:off x="2160" y="2208"/>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8954" name="Oval 30"/>
            <p:cNvSpPr>
              <a:spLocks noChangeArrowheads="1"/>
            </p:cNvSpPr>
            <p:nvPr/>
          </p:nvSpPr>
          <p:spPr bwMode="auto">
            <a:xfrm>
              <a:off x="912" y="3120"/>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8955" name="Oval 31"/>
            <p:cNvSpPr>
              <a:spLocks noChangeArrowheads="1"/>
            </p:cNvSpPr>
            <p:nvPr/>
          </p:nvSpPr>
          <p:spPr bwMode="auto">
            <a:xfrm>
              <a:off x="1728" y="3360"/>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8956" name="Oval 32"/>
            <p:cNvSpPr>
              <a:spLocks noChangeArrowheads="1"/>
            </p:cNvSpPr>
            <p:nvPr/>
          </p:nvSpPr>
          <p:spPr bwMode="auto">
            <a:xfrm>
              <a:off x="2160" y="2688"/>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8957" name="Oval 33"/>
            <p:cNvSpPr>
              <a:spLocks noChangeArrowheads="1"/>
            </p:cNvSpPr>
            <p:nvPr/>
          </p:nvSpPr>
          <p:spPr bwMode="auto">
            <a:xfrm>
              <a:off x="2928" y="2208"/>
              <a:ext cx="240" cy="24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 name="组合 70"/>
          <p:cNvGrpSpPr>
            <a:grpSpLocks/>
          </p:cNvGrpSpPr>
          <p:nvPr/>
        </p:nvGrpSpPr>
        <p:grpSpPr bwMode="auto">
          <a:xfrm>
            <a:off x="-66675" y="5373688"/>
            <a:ext cx="7848600" cy="1096962"/>
            <a:chOff x="-66328" y="5373217"/>
            <a:chExt cx="7848600" cy="1097132"/>
          </a:xfrm>
        </p:grpSpPr>
        <p:grpSp>
          <p:nvGrpSpPr>
            <p:cNvPr id="38919" name="组合 66"/>
            <p:cNvGrpSpPr>
              <a:grpSpLocks/>
            </p:cNvGrpSpPr>
            <p:nvPr/>
          </p:nvGrpSpPr>
          <p:grpSpPr bwMode="auto">
            <a:xfrm>
              <a:off x="-66328" y="5428456"/>
              <a:ext cx="7848600" cy="1041893"/>
              <a:chOff x="-66328" y="5428456"/>
              <a:chExt cx="7848600" cy="1041893"/>
            </a:xfrm>
          </p:grpSpPr>
          <p:grpSp>
            <p:nvGrpSpPr>
              <p:cNvPr id="38923" name="Group 17"/>
              <p:cNvGrpSpPr>
                <a:grpSpLocks/>
              </p:cNvGrpSpPr>
              <p:nvPr/>
            </p:nvGrpSpPr>
            <p:grpSpPr bwMode="auto">
              <a:xfrm>
                <a:off x="-66328" y="5444824"/>
                <a:ext cx="7086600" cy="1025525"/>
                <a:chOff x="336" y="1584"/>
                <a:chExt cx="4464" cy="646"/>
              </a:xfrm>
            </p:grpSpPr>
            <p:sp>
              <p:nvSpPr>
                <p:cNvPr id="38929" name="Text Box 18"/>
                <p:cNvSpPr txBox="1">
                  <a:spLocks noChangeArrowheads="1"/>
                </p:cNvSpPr>
                <p:nvPr/>
              </p:nvSpPr>
              <p:spPr bwMode="auto">
                <a:xfrm>
                  <a:off x="336" y="1728"/>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spcBef>
                      <a:spcPct val="50000"/>
                    </a:spcBef>
                  </a:pPr>
                  <a:r>
                    <a:rPr lang="en-US" altLang="zh-CN" sz="2000" b="1">
                      <a:solidFill>
                        <a:schemeClr val="accent1"/>
                      </a:solidFill>
                      <a:latin typeface="Arial" panose="020B0604020202020204" pitchFamily="34" charset="0"/>
                    </a:rPr>
                    <a:t>a</a:t>
                  </a:r>
                  <a:endParaRPr lang="en-US" altLang="zh-CN" b="1">
                    <a:latin typeface="Arial" panose="020B0604020202020204" pitchFamily="34" charset="0"/>
                  </a:endParaRPr>
                </a:p>
              </p:txBody>
            </p:sp>
            <p:sp>
              <p:nvSpPr>
                <p:cNvPr id="38930" name="Rectangle 22"/>
                <p:cNvSpPr>
                  <a:spLocks noChangeArrowheads="1"/>
                </p:cNvSpPr>
                <p:nvPr/>
              </p:nvSpPr>
              <p:spPr bwMode="auto">
                <a:xfrm>
                  <a:off x="144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0</a:t>
                  </a:r>
                  <a:endParaRPr lang="en-US" altLang="zh-CN" b="1"/>
                </a:p>
              </p:txBody>
            </p:sp>
            <p:sp>
              <p:nvSpPr>
                <p:cNvPr id="38931" name="Rectangle 23"/>
                <p:cNvSpPr>
                  <a:spLocks noChangeArrowheads="1"/>
                </p:cNvSpPr>
                <p:nvPr/>
              </p:nvSpPr>
              <p:spPr bwMode="auto">
                <a:xfrm>
                  <a:off x="144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15</a:t>
                  </a:r>
                  <a:endParaRPr lang="en-US" altLang="zh-CN" b="1"/>
                </a:p>
              </p:txBody>
            </p:sp>
            <p:sp>
              <p:nvSpPr>
                <p:cNvPr id="38932" name="Rectangle 24"/>
                <p:cNvSpPr>
                  <a:spLocks noChangeArrowheads="1"/>
                </p:cNvSpPr>
                <p:nvPr/>
              </p:nvSpPr>
              <p:spPr bwMode="auto">
                <a:xfrm>
                  <a:off x="1440" y="203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0</a:t>
                  </a:r>
                  <a:endParaRPr lang="en-US" altLang="zh-CN" b="1"/>
                </a:p>
              </p:txBody>
            </p:sp>
            <p:sp>
              <p:nvSpPr>
                <p:cNvPr id="38933" name="Rectangle 25"/>
                <p:cNvSpPr>
                  <a:spLocks noChangeArrowheads="1"/>
                </p:cNvSpPr>
                <p:nvPr/>
              </p:nvSpPr>
              <p:spPr bwMode="auto">
                <a:xfrm>
                  <a:off x="192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3</a:t>
                  </a:r>
                  <a:endParaRPr lang="en-US" altLang="zh-CN" b="1"/>
                </a:p>
              </p:txBody>
            </p:sp>
            <p:sp>
              <p:nvSpPr>
                <p:cNvPr id="38934" name="Rectangle 26"/>
                <p:cNvSpPr>
                  <a:spLocks noChangeArrowheads="1"/>
                </p:cNvSpPr>
                <p:nvPr/>
              </p:nvSpPr>
              <p:spPr bwMode="auto">
                <a:xfrm>
                  <a:off x="192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22</a:t>
                  </a:r>
                  <a:endParaRPr lang="en-US" altLang="zh-CN" b="1"/>
                </a:p>
              </p:txBody>
            </p:sp>
            <p:sp>
              <p:nvSpPr>
                <p:cNvPr id="38935" name="Rectangle 27"/>
                <p:cNvSpPr>
                  <a:spLocks noChangeArrowheads="1"/>
                </p:cNvSpPr>
                <p:nvPr/>
              </p:nvSpPr>
              <p:spPr bwMode="auto">
                <a:xfrm>
                  <a:off x="1920" y="203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3</a:t>
                  </a:r>
                  <a:endParaRPr lang="en-US" altLang="zh-CN" b="1"/>
                </a:p>
              </p:txBody>
            </p:sp>
            <p:sp>
              <p:nvSpPr>
                <p:cNvPr id="38936" name="Rectangle 28"/>
                <p:cNvSpPr>
                  <a:spLocks noChangeArrowheads="1"/>
                </p:cNvSpPr>
                <p:nvPr/>
              </p:nvSpPr>
              <p:spPr bwMode="auto">
                <a:xfrm>
                  <a:off x="240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5</a:t>
                  </a:r>
                  <a:endParaRPr lang="en-US" altLang="zh-CN" b="1"/>
                </a:p>
              </p:txBody>
            </p:sp>
            <p:sp>
              <p:nvSpPr>
                <p:cNvPr id="38937" name="Rectangle 29"/>
                <p:cNvSpPr>
                  <a:spLocks noChangeArrowheads="1"/>
                </p:cNvSpPr>
                <p:nvPr/>
              </p:nvSpPr>
              <p:spPr bwMode="auto">
                <a:xfrm>
                  <a:off x="240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sym typeface="Symbol" panose="05050102010706020507" pitchFamily="18" charset="2"/>
                    </a:rPr>
                    <a:t>-15</a:t>
                  </a:r>
                  <a:endParaRPr lang="en-US" altLang="zh-CN" sz="2000" b="1"/>
                </a:p>
              </p:txBody>
            </p:sp>
            <p:sp>
              <p:nvSpPr>
                <p:cNvPr id="38938" name="Rectangle 30"/>
                <p:cNvSpPr>
                  <a:spLocks noChangeArrowheads="1"/>
                </p:cNvSpPr>
                <p:nvPr/>
              </p:nvSpPr>
              <p:spPr bwMode="auto">
                <a:xfrm>
                  <a:off x="2400" y="203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5</a:t>
                  </a:r>
                  <a:endParaRPr lang="en-US" altLang="zh-CN" b="1"/>
                </a:p>
              </p:txBody>
            </p:sp>
            <p:sp>
              <p:nvSpPr>
                <p:cNvPr id="38939" name="Rectangle 31"/>
                <p:cNvSpPr>
                  <a:spLocks noChangeArrowheads="1"/>
                </p:cNvSpPr>
                <p:nvPr/>
              </p:nvSpPr>
              <p:spPr bwMode="auto">
                <a:xfrm>
                  <a:off x="288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a:t>
                  </a:r>
                  <a:endParaRPr lang="en-US" altLang="zh-CN" b="1"/>
                </a:p>
              </p:txBody>
            </p:sp>
            <p:sp>
              <p:nvSpPr>
                <p:cNvPr id="38940" name="Rectangle 32"/>
                <p:cNvSpPr>
                  <a:spLocks noChangeArrowheads="1"/>
                </p:cNvSpPr>
                <p:nvPr/>
              </p:nvSpPr>
              <p:spPr bwMode="auto">
                <a:xfrm>
                  <a:off x="288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11</a:t>
                  </a:r>
                  <a:endParaRPr lang="en-US" altLang="zh-CN" b="1"/>
                </a:p>
              </p:txBody>
            </p:sp>
            <p:sp>
              <p:nvSpPr>
                <p:cNvPr id="38941" name="Rectangle 33"/>
                <p:cNvSpPr>
                  <a:spLocks noChangeArrowheads="1"/>
                </p:cNvSpPr>
                <p:nvPr/>
              </p:nvSpPr>
              <p:spPr bwMode="auto">
                <a:xfrm>
                  <a:off x="2880" y="203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6</a:t>
                  </a:r>
                  <a:endParaRPr lang="en-US" altLang="zh-CN" b="1"/>
                </a:p>
              </p:txBody>
            </p:sp>
            <p:sp>
              <p:nvSpPr>
                <p:cNvPr id="38942" name="Rectangle 34"/>
                <p:cNvSpPr>
                  <a:spLocks noChangeArrowheads="1"/>
                </p:cNvSpPr>
                <p:nvPr/>
              </p:nvSpPr>
              <p:spPr bwMode="auto">
                <a:xfrm>
                  <a:off x="336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2</a:t>
                  </a:r>
                  <a:endParaRPr lang="en-US" altLang="zh-CN" b="1"/>
                </a:p>
              </p:txBody>
            </p:sp>
            <p:sp>
              <p:nvSpPr>
                <p:cNvPr id="38943" name="Rectangle 35"/>
                <p:cNvSpPr>
                  <a:spLocks noChangeArrowheads="1"/>
                </p:cNvSpPr>
                <p:nvPr/>
              </p:nvSpPr>
              <p:spPr bwMode="auto">
                <a:xfrm>
                  <a:off x="336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3</a:t>
                  </a:r>
                </a:p>
              </p:txBody>
            </p:sp>
            <p:sp>
              <p:nvSpPr>
                <p:cNvPr id="38944" name="Rectangle 36"/>
                <p:cNvSpPr>
                  <a:spLocks noChangeArrowheads="1"/>
                </p:cNvSpPr>
                <p:nvPr/>
              </p:nvSpPr>
              <p:spPr bwMode="auto">
                <a:xfrm>
                  <a:off x="3360" y="203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6</a:t>
                  </a:r>
                </a:p>
              </p:txBody>
            </p:sp>
            <p:sp>
              <p:nvSpPr>
                <p:cNvPr id="38945" name="Rectangle 37"/>
                <p:cNvSpPr>
                  <a:spLocks noChangeArrowheads="1"/>
                </p:cNvSpPr>
                <p:nvPr/>
              </p:nvSpPr>
              <p:spPr bwMode="auto">
                <a:xfrm>
                  <a:off x="384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3</a:t>
                  </a:r>
                  <a:endParaRPr lang="en-US" altLang="zh-CN" b="1"/>
                </a:p>
              </p:txBody>
            </p:sp>
            <p:sp>
              <p:nvSpPr>
                <p:cNvPr id="38946" name="Rectangle 38"/>
                <p:cNvSpPr>
                  <a:spLocks noChangeArrowheads="1"/>
                </p:cNvSpPr>
                <p:nvPr/>
              </p:nvSpPr>
              <p:spPr bwMode="auto">
                <a:xfrm>
                  <a:off x="384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-6</a:t>
                  </a:r>
                </a:p>
              </p:txBody>
            </p:sp>
            <p:sp>
              <p:nvSpPr>
                <p:cNvPr id="38947" name="Rectangle 39"/>
                <p:cNvSpPr>
                  <a:spLocks noChangeArrowheads="1"/>
                </p:cNvSpPr>
                <p:nvPr/>
              </p:nvSpPr>
              <p:spPr bwMode="auto">
                <a:xfrm>
                  <a:off x="3840" y="203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7</a:t>
                  </a:r>
                </a:p>
              </p:txBody>
            </p:sp>
            <p:sp>
              <p:nvSpPr>
                <p:cNvPr id="38948" name="Rectangle 40"/>
                <p:cNvSpPr>
                  <a:spLocks noChangeArrowheads="1"/>
                </p:cNvSpPr>
                <p:nvPr/>
              </p:nvSpPr>
              <p:spPr bwMode="auto">
                <a:xfrm>
                  <a:off x="432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en-US" altLang="zh-CN" b="1"/>
                </a:p>
              </p:txBody>
            </p:sp>
            <p:sp>
              <p:nvSpPr>
                <p:cNvPr id="38949" name="Rectangle 41"/>
                <p:cNvSpPr>
                  <a:spLocks noChangeArrowheads="1"/>
                </p:cNvSpPr>
                <p:nvPr/>
              </p:nvSpPr>
              <p:spPr bwMode="auto">
                <a:xfrm>
                  <a:off x="432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en-US" altLang="zh-CN" sz="2000" b="1"/>
                </a:p>
              </p:txBody>
            </p:sp>
          </p:grpSp>
          <p:sp>
            <p:nvSpPr>
              <p:cNvPr id="38924" name="Rectangle 37"/>
              <p:cNvSpPr>
                <a:spLocks noChangeArrowheads="1"/>
              </p:cNvSpPr>
              <p:nvPr/>
            </p:nvSpPr>
            <p:spPr bwMode="auto">
              <a:xfrm>
                <a:off x="6258272" y="5428456"/>
                <a:ext cx="762000" cy="30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0</a:t>
                </a:r>
                <a:endParaRPr lang="en-US" altLang="zh-CN" b="1"/>
              </a:p>
            </p:txBody>
          </p:sp>
          <p:sp>
            <p:nvSpPr>
              <p:cNvPr id="38925" name="Rectangle 38"/>
              <p:cNvSpPr>
                <a:spLocks noChangeArrowheads="1"/>
              </p:cNvSpPr>
              <p:nvPr/>
            </p:nvSpPr>
            <p:spPr bwMode="auto">
              <a:xfrm>
                <a:off x="6258272" y="5733256"/>
                <a:ext cx="762000" cy="30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91</a:t>
                </a:r>
              </a:p>
            </p:txBody>
          </p:sp>
          <p:sp>
            <p:nvSpPr>
              <p:cNvPr id="38926" name="Rectangle 37"/>
              <p:cNvSpPr>
                <a:spLocks noChangeArrowheads="1"/>
              </p:cNvSpPr>
              <p:nvPr/>
            </p:nvSpPr>
            <p:spPr bwMode="auto">
              <a:xfrm>
                <a:off x="7020272" y="5428456"/>
                <a:ext cx="762000" cy="30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2</a:t>
                </a:r>
                <a:endParaRPr lang="en-US" altLang="zh-CN" b="1"/>
              </a:p>
            </p:txBody>
          </p:sp>
          <p:sp>
            <p:nvSpPr>
              <p:cNvPr id="38927" name="Rectangle 38"/>
              <p:cNvSpPr>
                <a:spLocks noChangeArrowheads="1"/>
              </p:cNvSpPr>
              <p:nvPr/>
            </p:nvSpPr>
            <p:spPr bwMode="auto">
              <a:xfrm>
                <a:off x="7020272" y="5733256"/>
                <a:ext cx="762000" cy="30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28</a:t>
                </a:r>
              </a:p>
            </p:txBody>
          </p:sp>
          <p:sp>
            <p:nvSpPr>
              <p:cNvPr id="38928" name="Rectangle 37"/>
              <p:cNvSpPr>
                <a:spLocks noChangeArrowheads="1"/>
              </p:cNvSpPr>
              <p:nvPr/>
            </p:nvSpPr>
            <p:spPr bwMode="auto">
              <a:xfrm>
                <a:off x="6258272" y="6165304"/>
                <a:ext cx="762000" cy="2880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solidFill>
                      <a:srgbClr val="FF0000"/>
                    </a:solidFill>
                  </a:rPr>
                  <a:t>8</a:t>
                </a:r>
                <a:endParaRPr lang="en-US" altLang="zh-CN" b="1">
                  <a:solidFill>
                    <a:srgbClr val="FF0000"/>
                  </a:solidFill>
                </a:endParaRPr>
              </a:p>
            </p:txBody>
          </p:sp>
        </p:grpSp>
        <p:sp>
          <p:nvSpPr>
            <p:cNvPr id="38920" name="矩形 67"/>
            <p:cNvSpPr>
              <a:spLocks noChangeArrowheads="1"/>
            </p:cNvSpPr>
            <p:nvPr/>
          </p:nvSpPr>
          <p:spPr bwMode="auto">
            <a:xfrm>
              <a:off x="755576" y="5373217"/>
              <a:ext cx="10081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Arial" panose="020B0604020202020204" pitchFamily="34" charset="0"/>
                </a:rPr>
                <a:t>col_ind</a:t>
              </a:r>
              <a:endParaRPr lang="en-US" altLang="zh-CN" sz="1600" b="1"/>
            </a:p>
          </p:txBody>
        </p:sp>
        <p:sp>
          <p:nvSpPr>
            <p:cNvPr id="38921" name="矩形 68"/>
            <p:cNvSpPr>
              <a:spLocks noChangeArrowheads="1"/>
            </p:cNvSpPr>
            <p:nvPr/>
          </p:nvSpPr>
          <p:spPr bwMode="auto">
            <a:xfrm>
              <a:off x="827584" y="5733256"/>
              <a:ext cx="8226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latin typeface="Arial" panose="020B0604020202020204" pitchFamily="34" charset="0"/>
                </a:rPr>
                <a:t>values</a:t>
              </a:r>
              <a:endParaRPr lang="zh-CN" altLang="en-US" sz="1600"/>
            </a:p>
          </p:txBody>
        </p:sp>
        <p:sp>
          <p:nvSpPr>
            <p:cNvPr id="38922" name="矩形 69"/>
            <p:cNvSpPr>
              <a:spLocks noChangeArrowheads="1"/>
            </p:cNvSpPr>
            <p:nvPr/>
          </p:nvSpPr>
          <p:spPr bwMode="auto">
            <a:xfrm>
              <a:off x="825611" y="6114782"/>
              <a:ext cx="9380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Arial" panose="020B0604020202020204" pitchFamily="34" charset="0"/>
                </a:rPr>
                <a:t>row_ptr</a:t>
              </a:r>
              <a:endParaRPr lang="en-US" altLang="zh-CN" sz="1600" b="1"/>
            </a:p>
          </p:txBody>
        </p:sp>
      </p:grpSp>
      <p:sp>
        <p:nvSpPr>
          <p:cNvPr id="5" name="文本框 4"/>
          <p:cNvSpPr txBox="1">
            <a:spLocks noChangeArrowheads="1"/>
          </p:cNvSpPr>
          <p:nvPr/>
        </p:nvSpPr>
        <p:spPr bwMode="auto">
          <a:xfrm>
            <a:off x="1476375" y="6381750"/>
            <a:ext cx="5056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row 0   row 1  row 2 row 3 row 4 row 5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wipe(up)">
                                      <p:cBhvr>
                                        <p:cTn id="7" dur="500"/>
                                        <p:tgtEl>
                                          <p:spTgt spid="71683"/>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4"/>
                                        </p:tgtEl>
                                        <p:attrNameLst>
                                          <p:attrName>style.visibility</p:attrName>
                                        </p:attrNameLst>
                                      </p:cBhvr>
                                      <p:to>
                                        <p:strVal val="visible"/>
                                      </p:to>
                                    </p:set>
                                    <p:animEffect transition="in" filter="wipe(left)">
                                      <p:cBhvr>
                                        <p:cTn id="12" dur="500"/>
                                        <p:tgtEl>
                                          <p:spTgt spid="71684"/>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5"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20"/>
                                            </p:cond>
                                          </p:stCondLst>
                                          <p:endCondLst>
                                            <p:cond evt="onStopAudio" delay="0">
                                              <p:tgtEl>
                                                <p:sldTgt/>
                                              </p:tgtEl>
                                            </p:cond>
                                          </p:endCondLst>
                                        </p:cTn>
                                        <p:tgtEl>
                                          <p:sndTgt r:embed="rId6" name="DING.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subTnLst>
                                    <p:audio>
                                      <p:cMediaNode>
                                        <p:cTn display="0" masterRel="sameClick">
                                          <p:stCondLst>
                                            <p:cond evt="begin" delay="0">
                                              <p:tn val="24"/>
                                            </p:cond>
                                          </p:stCondLst>
                                          <p:endCondLst>
                                            <p:cond evt="onStopAudio" delay="0">
                                              <p:tgtEl>
                                                <p:sldTgt/>
                                              </p:tgtEl>
                                            </p:cond>
                                          </p:endCondLst>
                                        </p:cTn>
                                        <p:tgtEl>
                                          <p:sndTgt r:embed="rId7"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684" grpId="0" autoUpdateAnimBg="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p:cNvSpPr txBox="1">
            <a:spLocks noChangeArrowheads="1"/>
          </p:cNvSpPr>
          <p:nvPr/>
        </p:nvSpPr>
        <p:spPr bwMode="auto">
          <a:xfrm>
            <a:off x="381000" y="304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2.  Transposing a Matrix</a:t>
            </a:r>
          </a:p>
        </p:txBody>
      </p:sp>
      <p:sp>
        <p:nvSpPr>
          <p:cNvPr id="72708" name="Text Box 4"/>
          <p:cNvSpPr txBox="1">
            <a:spLocks noChangeArrowheads="1"/>
          </p:cNvSpPr>
          <p:nvPr/>
        </p:nvSpPr>
        <p:spPr bwMode="auto">
          <a:xfrm>
            <a:off x="1219200" y="8382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b="1" i="1"/>
              <a:t>B = A</a:t>
            </a:r>
            <a:r>
              <a:rPr lang="en-US" altLang="zh-CN" b="1" i="1" baseline="30000"/>
              <a:t>T </a:t>
            </a:r>
            <a:r>
              <a:rPr lang="en-US" altLang="zh-CN" b="1" i="1"/>
              <a:t>       </a:t>
            </a:r>
            <a:r>
              <a:rPr lang="en-US" altLang="zh-CN" b="1">
                <a:sym typeface="Symbol" panose="05050102010706020507" pitchFamily="18" charset="2"/>
              </a:rPr>
              <a:t>      </a:t>
            </a:r>
            <a:r>
              <a:rPr lang="en-US" altLang="zh-CN" b="1" i="1">
                <a:sym typeface="Symbol" panose="05050102010706020507" pitchFamily="18" charset="2"/>
              </a:rPr>
              <a:t>b </a:t>
            </a:r>
            <a:r>
              <a:rPr lang="en-US" altLang="zh-CN" b="1">
                <a:sym typeface="Symbol" panose="05050102010706020507" pitchFamily="18" charset="2"/>
              </a:rPr>
              <a:t>[ </a:t>
            </a:r>
            <a:r>
              <a:rPr lang="en-US" altLang="zh-CN" b="1" i="1">
                <a:solidFill>
                  <a:schemeClr val="hlink"/>
                </a:solidFill>
                <a:sym typeface="Symbol" panose="05050102010706020507" pitchFamily="18" charset="2"/>
              </a:rPr>
              <a:t>j</a:t>
            </a:r>
            <a:r>
              <a:rPr lang="en-US" altLang="zh-CN" b="1" i="1">
                <a:sym typeface="Symbol" panose="05050102010706020507" pitchFamily="18" charset="2"/>
              </a:rPr>
              <a:t> </a:t>
            </a:r>
            <a:r>
              <a:rPr lang="en-US" altLang="zh-CN" b="1">
                <a:sym typeface="Symbol" panose="05050102010706020507" pitchFamily="18" charset="2"/>
              </a:rPr>
              <a:t>] [ </a:t>
            </a:r>
            <a:r>
              <a:rPr lang="en-US" altLang="zh-CN" b="1" i="1">
                <a:solidFill>
                  <a:schemeClr val="accent1"/>
                </a:solidFill>
                <a:sym typeface="Symbol" panose="05050102010706020507" pitchFamily="18" charset="2"/>
              </a:rPr>
              <a:t>i</a:t>
            </a:r>
            <a:r>
              <a:rPr lang="en-US" altLang="zh-CN" b="1" i="1">
                <a:sym typeface="Symbol" panose="05050102010706020507" pitchFamily="18" charset="2"/>
              </a:rPr>
              <a:t> </a:t>
            </a:r>
            <a:r>
              <a:rPr lang="en-US" altLang="zh-CN" b="1">
                <a:sym typeface="Symbol" panose="05050102010706020507" pitchFamily="18" charset="2"/>
              </a:rPr>
              <a:t>]  =  </a:t>
            </a:r>
            <a:r>
              <a:rPr lang="en-US" altLang="zh-CN" b="1" i="1">
                <a:sym typeface="Symbol" panose="05050102010706020507" pitchFamily="18" charset="2"/>
              </a:rPr>
              <a:t>a </a:t>
            </a:r>
            <a:r>
              <a:rPr lang="en-US" altLang="zh-CN" b="1">
                <a:sym typeface="Symbol" panose="05050102010706020507" pitchFamily="18" charset="2"/>
              </a:rPr>
              <a:t>[ </a:t>
            </a:r>
            <a:r>
              <a:rPr lang="en-US" altLang="zh-CN" b="1" i="1">
                <a:solidFill>
                  <a:schemeClr val="accent1"/>
                </a:solidFill>
                <a:sym typeface="Symbol" panose="05050102010706020507" pitchFamily="18" charset="2"/>
              </a:rPr>
              <a:t>i</a:t>
            </a:r>
            <a:r>
              <a:rPr lang="en-US" altLang="zh-CN" b="1" i="1">
                <a:sym typeface="Symbol" panose="05050102010706020507" pitchFamily="18" charset="2"/>
              </a:rPr>
              <a:t> </a:t>
            </a:r>
            <a:r>
              <a:rPr lang="en-US" altLang="zh-CN" b="1">
                <a:sym typeface="Symbol" panose="05050102010706020507" pitchFamily="18" charset="2"/>
              </a:rPr>
              <a:t>] [ </a:t>
            </a:r>
            <a:r>
              <a:rPr lang="en-US" altLang="zh-CN" b="1" i="1">
                <a:solidFill>
                  <a:schemeClr val="hlink"/>
                </a:solidFill>
                <a:sym typeface="Symbol" panose="05050102010706020507" pitchFamily="18" charset="2"/>
              </a:rPr>
              <a:t>j</a:t>
            </a:r>
            <a:r>
              <a:rPr lang="en-US" altLang="zh-CN" b="1" i="1">
                <a:sym typeface="Symbol" panose="05050102010706020507" pitchFamily="18" charset="2"/>
              </a:rPr>
              <a:t> </a:t>
            </a:r>
            <a:r>
              <a:rPr lang="en-US" altLang="zh-CN" b="1">
                <a:sym typeface="Symbol" panose="05050102010706020507" pitchFamily="18" charset="2"/>
              </a:rPr>
              <a:t>]</a:t>
            </a:r>
            <a:endParaRPr lang="en-US" altLang="zh-CN" b="1" i="1"/>
          </a:p>
        </p:txBody>
      </p:sp>
      <p:sp>
        <p:nvSpPr>
          <p:cNvPr id="72709" name="Text Box 5"/>
          <p:cNvSpPr txBox="1">
            <a:spLocks noChangeArrowheads="1"/>
          </p:cNvSpPr>
          <p:nvPr/>
        </p:nvSpPr>
        <p:spPr bwMode="auto">
          <a:xfrm>
            <a:off x="304800" y="1371600"/>
            <a:ext cx="8382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Arial" panose="020B0604020202020204" pitchFamily="34" charset="0"/>
              </a:rPr>
              <a:t>【Algorithm 1】</a:t>
            </a:r>
            <a:endParaRPr lang="en-US" altLang="zh-CN" b="1"/>
          </a:p>
          <a:p>
            <a:r>
              <a:rPr lang="en-US" altLang="zh-CN" b="1"/>
              <a:t>       for each row i</a:t>
            </a:r>
          </a:p>
          <a:p>
            <a:r>
              <a:rPr lang="en-US" altLang="zh-CN" b="1"/>
              <a:t>            take element &lt;i, j, value&gt; and store it </a:t>
            </a:r>
          </a:p>
          <a:p>
            <a:r>
              <a:rPr lang="en-US" altLang="zh-CN" b="1"/>
              <a:t>            as element &lt;j, i, value&gt; of the transpose ;</a:t>
            </a:r>
          </a:p>
        </p:txBody>
      </p:sp>
      <p:grpSp>
        <p:nvGrpSpPr>
          <p:cNvPr id="2" name="Group 6"/>
          <p:cNvGrpSpPr>
            <a:grpSpLocks/>
          </p:cNvGrpSpPr>
          <p:nvPr/>
        </p:nvGrpSpPr>
        <p:grpSpPr bwMode="auto">
          <a:xfrm>
            <a:off x="1371600" y="2971800"/>
            <a:ext cx="2220913" cy="3276600"/>
            <a:chOff x="3641" y="1872"/>
            <a:chExt cx="1399" cy="2064"/>
          </a:xfrm>
        </p:grpSpPr>
        <p:graphicFrame>
          <p:nvGraphicFramePr>
            <p:cNvPr id="40981" name="Object 3"/>
            <p:cNvGraphicFramePr>
              <a:graphicFrameLocks noChangeAspect="1"/>
            </p:cNvGraphicFramePr>
            <p:nvPr/>
          </p:nvGraphicFramePr>
          <p:xfrm>
            <a:off x="3641" y="2112"/>
            <a:ext cx="1289" cy="1824"/>
          </p:xfrm>
          <a:graphic>
            <a:graphicData uri="http://schemas.openxmlformats.org/presentationml/2006/ole">
              <mc:AlternateContent xmlns:mc="http://schemas.openxmlformats.org/markup-compatibility/2006">
                <mc:Choice xmlns:v="urn:schemas-microsoft-com:vml" Requires="v">
                  <p:oleObj spid="_x0000_s40986" name="公式" r:id="rId8" imgW="1130300" imgH="1600200" progId="Equation.3">
                    <p:embed/>
                  </p:oleObj>
                </mc:Choice>
                <mc:Fallback>
                  <p:oleObj name="公式" r:id="rId8" imgW="1130300" imgH="16002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1" y="2112"/>
                          <a:ext cx="1289" cy="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0982" name="Rectangle 8"/>
            <p:cNvSpPr>
              <a:spLocks noChangeArrowheads="1"/>
            </p:cNvSpPr>
            <p:nvPr/>
          </p:nvSpPr>
          <p:spPr bwMode="auto">
            <a:xfrm>
              <a:off x="3984" y="187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a:t>
              </a:r>
            </a:p>
          </p:txBody>
        </p:sp>
        <p:sp>
          <p:nvSpPr>
            <p:cNvPr id="40983" name="Rectangle 9"/>
            <p:cNvSpPr>
              <a:spLocks noChangeArrowheads="1"/>
            </p:cNvSpPr>
            <p:nvPr/>
          </p:nvSpPr>
          <p:spPr bwMode="auto">
            <a:xfrm>
              <a:off x="4272" y="187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a:t>
              </a:r>
            </a:p>
          </p:txBody>
        </p:sp>
        <p:sp>
          <p:nvSpPr>
            <p:cNvPr id="40984" name="Rectangle 10"/>
            <p:cNvSpPr>
              <a:spLocks noChangeArrowheads="1"/>
            </p:cNvSpPr>
            <p:nvPr/>
          </p:nvSpPr>
          <p:spPr bwMode="auto">
            <a:xfrm>
              <a:off x="4608" y="1872"/>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value</a:t>
              </a:r>
            </a:p>
          </p:txBody>
        </p:sp>
        <p:sp>
          <p:nvSpPr>
            <p:cNvPr id="40985" name="Line 11"/>
            <p:cNvSpPr>
              <a:spLocks noChangeShapeType="1"/>
            </p:cNvSpPr>
            <p:nvPr/>
          </p:nvSpPr>
          <p:spPr bwMode="auto">
            <a:xfrm>
              <a:off x="3648" y="2087"/>
              <a:ext cx="13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2"/>
          <p:cNvGrpSpPr>
            <a:grpSpLocks/>
          </p:cNvGrpSpPr>
          <p:nvPr/>
        </p:nvGrpSpPr>
        <p:grpSpPr bwMode="auto">
          <a:xfrm>
            <a:off x="4951413" y="2971800"/>
            <a:ext cx="2222500" cy="3298825"/>
            <a:chOff x="3119" y="1872"/>
            <a:chExt cx="1400" cy="2078"/>
          </a:xfrm>
        </p:grpSpPr>
        <p:graphicFrame>
          <p:nvGraphicFramePr>
            <p:cNvPr id="40976" name="Object 2"/>
            <p:cNvGraphicFramePr>
              <a:graphicFrameLocks noChangeAspect="1"/>
            </p:cNvGraphicFramePr>
            <p:nvPr/>
          </p:nvGraphicFramePr>
          <p:xfrm>
            <a:off x="3119" y="2098"/>
            <a:ext cx="1290" cy="1852"/>
          </p:xfrm>
          <a:graphic>
            <a:graphicData uri="http://schemas.openxmlformats.org/presentationml/2006/ole">
              <mc:AlternateContent xmlns:mc="http://schemas.openxmlformats.org/markup-compatibility/2006">
                <mc:Choice xmlns:v="urn:schemas-microsoft-com:vml" Requires="v">
                  <p:oleObj spid="_x0000_s40987" name="公式" r:id="rId10" imgW="1130300" imgH="1625600" progId="Equation.3">
                    <p:embed/>
                  </p:oleObj>
                </mc:Choice>
                <mc:Fallback>
                  <p:oleObj name="公式" r:id="rId10" imgW="1130300" imgH="1625600" progId="Equation.3">
                    <p:embed/>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9" y="2098"/>
                          <a:ext cx="1290" cy="18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0977" name="Rectangle 14"/>
            <p:cNvSpPr>
              <a:spLocks noChangeArrowheads="1"/>
            </p:cNvSpPr>
            <p:nvPr/>
          </p:nvSpPr>
          <p:spPr bwMode="auto">
            <a:xfrm>
              <a:off x="3463" y="187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a:t>
              </a:r>
            </a:p>
          </p:txBody>
        </p:sp>
        <p:sp>
          <p:nvSpPr>
            <p:cNvPr id="40978" name="Rectangle 15"/>
            <p:cNvSpPr>
              <a:spLocks noChangeArrowheads="1"/>
            </p:cNvSpPr>
            <p:nvPr/>
          </p:nvSpPr>
          <p:spPr bwMode="auto">
            <a:xfrm>
              <a:off x="3751" y="187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a:t>
              </a:r>
            </a:p>
          </p:txBody>
        </p:sp>
        <p:sp>
          <p:nvSpPr>
            <p:cNvPr id="40979" name="Rectangle 16"/>
            <p:cNvSpPr>
              <a:spLocks noChangeArrowheads="1"/>
            </p:cNvSpPr>
            <p:nvPr/>
          </p:nvSpPr>
          <p:spPr bwMode="auto">
            <a:xfrm>
              <a:off x="4087" y="1872"/>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value</a:t>
              </a:r>
            </a:p>
          </p:txBody>
        </p:sp>
        <p:sp>
          <p:nvSpPr>
            <p:cNvPr id="40980" name="Line 17"/>
            <p:cNvSpPr>
              <a:spLocks noChangeShapeType="1"/>
            </p:cNvSpPr>
            <p:nvPr/>
          </p:nvSpPr>
          <p:spPr bwMode="auto">
            <a:xfrm>
              <a:off x="3127" y="2087"/>
              <a:ext cx="13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722" name="Line 18"/>
          <p:cNvSpPr>
            <a:spLocks noChangeShapeType="1"/>
          </p:cNvSpPr>
          <p:nvPr/>
        </p:nvSpPr>
        <p:spPr bwMode="auto">
          <a:xfrm>
            <a:off x="2057400" y="3962400"/>
            <a:ext cx="12954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3" name="Rectangle 19"/>
          <p:cNvSpPr>
            <a:spLocks noChangeArrowheads="1"/>
          </p:cNvSpPr>
          <p:nvPr/>
        </p:nvSpPr>
        <p:spPr bwMode="auto">
          <a:xfrm>
            <a:off x="5599113" y="3690938"/>
            <a:ext cx="1409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solidFill>
                  <a:schemeClr val="hlink"/>
                </a:solidFill>
              </a:rPr>
              <a:t>0    0        15</a:t>
            </a:r>
            <a:endParaRPr lang="en-US" altLang="zh-CN" sz="2000" b="1"/>
          </a:p>
        </p:txBody>
      </p:sp>
      <p:sp>
        <p:nvSpPr>
          <p:cNvPr id="72724" name="Line 20"/>
          <p:cNvSpPr>
            <a:spLocks noChangeShapeType="1"/>
          </p:cNvSpPr>
          <p:nvPr/>
        </p:nvSpPr>
        <p:spPr bwMode="auto">
          <a:xfrm>
            <a:off x="2057400" y="4267200"/>
            <a:ext cx="12954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5" name="Rectangle 21"/>
          <p:cNvSpPr>
            <a:spLocks noChangeArrowheads="1"/>
          </p:cNvSpPr>
          <p:nvPr/>
        </p:nvSpPr>
        <p:spPr bwMode="auto">
          <a:xfrm>
            <a:off x="5599113" y="4030663"/>
            <a:ext cx="1409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solidFill>
                  <a:schemeClr val="hlink"/>
                </a:solidFill>
              </a:rPr>
              <a:t>3    0        22</a:t>
            </a:r>
            <a:endParaRPr lang="en-US" altLang="zh-CN" sz="2000" b="1"/>
          </a:p>
        </p:txBody>
      </p:sp>
      <p:sp>
        <p:nvSpPr>
          <p:cNvPr id="72726" name="Line 22"/>
          <p:cNvSpPr>
            <a:spLocks noChangeShapeType="1"/>
          </p:cNvSpPr>
          <p:nvPr/>
        </p:nvSpPr>
        <p:spPr bwMode="auto">
          <a:xfrm>
            <a:off x="2057400" y="4572000"/>
            <a:ext cx="12954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7" name="Rectangle 23"/>
          <p:cNvSpPr>
            <a:spLocks noChangeArrowheads="1"/>
          </p:cNvSpPr>
          <p:nvPr/>
        </p:nvSpPr>
        <p:spPr bwMode="auto">
          <a:xfrm>
            <a:off x="5599113" y="4318000"/>
            <a:ext cx="1409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solidFill>
                  <a:schemeClr val="hlink"/>
                </a:solidFill>
              </a:rPr>
              <a:t>5    0      </a:t>
            </a:r>
            <a:r>
              <a:rPr lang="en-US" altLang="zh-CN" sz="2000" b="1">
                <a:solidFill>
                  <a:schemeClr val="hlink"/>
                </a:solidFill>
                <a:sym typeface="Symbol" panose="05050102010706020507" pitchFamily="18" charset="2"/>
              </a:rPr>
              <a:t></a:t>
            </a:r>
            <a:r>
              <a:rPr lang="en-US" altLang="zh-CN" sz="2000" b="1">
                <a:solidFill>
                  <a:schemeClr val="hlink"/>
                </a:solidFill>
              </a:rPr>
              <a:t>15</a:t>
            </a:r>
            <a:endParaRPr lang="en-US" altLang="zh-CN" sz="2000" b="1"/>
          </a:p>
        </p:txBody>
      </p:sp>
      <p:sp>
        <p:nvSpPr>
          <p:cNvPr id="72728" name="Line 24"/>
          <p:cNvSpPr>
            <a:spLocks noChangeShapeType="1"/>
          </p:cNvSpPr>
          <p:nvPr/>
        </p:nvSpPr>
        <p:spPr bwMode="auto">
          <a:xfrm>
            <a:off x="2057400" y="4876800"/>
            <a:ext cx="12954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9" name="Rectangle 25"/>
          <p:cNvSpPr>
            <a:spLocks noChangeArrowheads="1"/>
          </p:cNvSpPr>
          <p:nvPr/>
        </p:nvSpPr>
        <p:spPr bwMode="auto">
          <a:xfrm>
            <a:off x="5599113" y="4648200"/>
            <a:ext cx="1409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solidFill>
                  <a:srgbClr val="FF6600"/>
                </a:solidFill>
              </a:rPr>
              <a:t>1    1        11</a:t>
            </a:r>
          </a:p>
        </p:txBody>
      </p:sp>
      <p:sp>
        <p:nvSpPr>
          <p:cNvPr id="72730" name="Arc 26"/>
          <p:cNvSpPr>
            <a:spLocks/>
          </p:cNvSpPr>
          <p:nvPr/>
        </p:nvSpPr>
        <p:spPr bwMode="auto">
          <a:xfrm>
            <a:off x="7005638" y="4033838"/>
            <a:ext cx="309562" cy="762000"/>
          </a:xfrm>
          <a:custGeom>
            <a:avLst/>
            <a:gdLst>
              <a:gd name="T0" fmla="*/ 2147483647 w 21953"/>
              <a:gd name="T1" fmla="*/ 0 h 43200"/>
              <a:gd name="T2" fmla="*/ 0 w 21953"/>
              <a:gd name="T3" fmla="*/ 2147483647 h 43200"/>
              <a:gd name="T4" fmla="*/ 2147483647 w 21953"/>
              <a:gd name="T5" fmla="*/ 2147483647 h 43200"/>
              <a:gd name="T6" fmla="*/ 0 60000 65536"/>
              <a:gd name="T7" fmla="*/ 0 60000 65536"/>
              <a:gd name="T8" fmla="*/ 0 60000 65536"/>
              <a:gd name="T9" fmla="*/ 0 w 21953"/>
              <a:gd name="T10" fmla="*/ 0 h 43200"/>
              <a:gd name="T11" fmla="*/ 21953 w 21953"/>
              <a:gd name="T12" fmla="*/ 43200 h 43200"/>
            </a:gdLst>
            <a:ahLst/>
            <a:cxnLst>
              <a:cxn ang="T6">
                <a:pos x="T0" y="T1"/>
              </a:cxn>
              <a:cxn ang="T7">
                <a:pos x="T2" y="T3"/>
              </a:cxn>
              <a:cxn ang="T8">
                <a:pos x="T4" y="T5"/>
              </a:cxn>
            </a:cxnLst>
            <a:rect l="T9" t="T10" r="T11" b="T12"/>
            <a:pathLst>
              <a:path w="21953" h="43200" fill="none" extrusionOk="0">
                <a:moveTo>
                  <a:pt x="352" y="0"/>
                </a:moveTo>
                <a:cubicBezTo>
                  <a:pt x="12282" y="0"/>
                  <a:pt x="21953" y="9670"/>
                  <a:pt x="21953" y="21600"/>
                </a:cubicBezTo>
                <a:cubicBezTo>
                  <a:pt x="21953" y="33529"/>
                  <a:pt x="12282" y="43200"/>
                  <a:pt x="353" y="43200"/>
                </a:cubicBezTo>
                <a:cubicBezTo>
                  <a:pt x="235" y="43200"/>
                  <a:pt x="117" y="43199"/>
                  <a:pt x="-1" y="43197"/>
                </a:cubicBezTo>
              </a:path>
              <a:path w="21953" h="43200" stroke="0" extrusionOk="0">
                <a:moveTo>
                  <a:pt x="352" y="0"/>
                </a:moveTo>
                <a:cubicBezTo>
                  <a:pt x="12282" y="0"/>
                  <a:pt x="21953" y="9670"/>
                  <a:pt x="21953" y="21600"/>
                </a:cubicBezTo>
                <a:cubicBezTo>
                  <a:pt x="21953" y="33529"/>
                  <a:pt x="12282" y="43200"/>
                  <a:pt x="353" y="43200"/>
                </a:cubicBezTo>
                <a:cubicBezTo>
                  <a:pt x="235" y="43200"/>
                  <a:pt x="117" y="43199"/>
                  <a:pt x="-1" y="43197"/>
                </a:cubicBezTo>
                <a:lnTo>
                  <a:pt x="353" y="21600"/>
                </a:lnTo>
                <a:lnTo>
                  <a:pt x="352" y="0"/>
                </a:lnTo>
                <a:close/>
              </a:path>
            </a:pathLst>
          </a:custGeom>
          <a:noFill/>
          <a:ln w="19050">
            <a:solidFill>
              <a:srgbClr val="FF6600"/>
            </a:solidFill>
            <a:round/>
            <a:headEnd type="arrow" w="sm" len="lg"/>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31" name="Text Box 27"/>
          <p:cNvSpPr txBox="1">
            <a:spLocks noChangeArrowheads="1"/>
          </p:cNvSpPr>
          <p:nvPr/>
        </p:nvSpPr>
        <p:spPr bwMode="auto">
          <a:xfrm>
            <a:off x="7315200" y="4114800"/>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600" b="1">
                <a:sym typeface="Wingdings" panose="05000000000000000000" pitchFamily="2" charset="2"/>
              </a:rPr>
              <a:t></a:t>
            </a:r>
            <a:endParaRPr lang="en-US" altLang="zh-CN" sz="36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wipe(left)">
                                      <p:cBhvr>
                                        <p:cTn id="7" dur="500"/>
                                        <p:tgtEl>
                                          <p:spTgt spid="72707"/>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72708"/>
                                        </p:tgtEl>
                                        <p:attrNameLst>
                                          <p:attrName>style.visibility</p:attrName>
                                        </p:attrNameLst>
                                      </p:cBhvr>
                                      <p:to>
                                        <p:strVal val="visible"/>
                                      </p:to>
                                    </p:set>
                                    <p:animEffect transition="in" filter="box(out)">
                                      <p:cBhvr>
                                        <p:cTn id="11" dur="500"/>
                                        <p:tgtEl>
                                          <p:spTgt spid="72708"/>
                                        </p:tgtEl>
                                      </p:cBhvr>
                                    </p:animEffect>
                                  </p:childTnLst>
                                  <p:subTnLst>
                                    <p:audio>
                                      <p:cMediaNode>
                                        <p:cTn display="0" masterRel="sameClick">
                                          <p:stCondLst>
                                            <p:cond evt="begin" delay="0">
                                              <p:tn val="9"/>
                                            </p:cond>
                                          </p:stCondLst>
                                          <p:endCondLst>
                                            <p:cond evt="onStopAudio" delay="0">
                                              <p:tgtEl>
                                                <p:sldTgt/>
                                              </p:tgtEl>
                                            </p:cond>
                                          </p:endCondLst>
                                        </p:cTn>
                                        <p:tgtEl>
                                          <p:sndTgt r:embed="rId4" name="TYPE.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72709"/>
                                        </p:tgtEl>
                                        <p:attrNameLst>
                                          <p:attrName>style.visibility</p:attrName>
                                        </p:attrNameLst>
                                      </p:cBhvr>
                                      <p:to>
                                        <p:strVal val="visible"/>
                                      </p:to>
                                    </p:set>
                                    <p:animEffect transition="in" filter="strips(downRight)">
                                      <p:cBhvr>
                                        <p:cTn id="16" dur="500"/>
                                        <p:tgtEl>
                                          <p:spTgt spid="72709"/>
                                        </p:tgtEl>
                                      </p:cBhvr>
                                    </p:animEffect>
                                  </p:childTnLst>
                                  <p:subTnLst>
                                    <p:audio>
                                      <p:cMediaNode>
                                        <p:cTn display="0" masterRel="sameClick">
                                          <p:stCondLst>
                                            <p:cond evt="begin" delay="0">
                                              <p:tn val="14"/>
                                            </p:cond>
                                          </p:stCondLst>
                                          <p:endCondLst>
                                            <p:cond evt="onStopAudio" delay="0">
                                              <p:tgtEl>
                                                <p:sldTgt/>
                                              </p:tgtEl>
                                            </p:cond>
                                          </p:endCondLst>
                                        </p:cTn>
                                        <p:tgtEl>
                                          <p:sndTgt r:embed="rId5" name="PROJCTO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subTnLst>
                                    <p:audio>
                                      <p:cMediaNode>
                                        <p:cTn display="0" masterRel="sameClick">
                                          <p:stCondLst>
                                            <p:cond evt="begin" delay="0">
                                              <p:tn val="19"/>
                                            </p:cond>
                                          </p:stCondLst>
                                          <p:endCondLst>
                                            <p:cond evt="onStopAudio" delay="0">
                                              <p:tgtEl>
                                                <p:sldTgt/>
                                              </p:tgtEl>
                                            </p:cond>
                                          </p:endCondLst>
                                        </p:cTn>
                                        <p:tgtEl>
                                          <p:sndTgt r:embed="rId4" name="TYPE.WAV"/>
                                        </p:tgtEl>
                                      </p:cMediaNode>
                                    </p:audio>
                                  </p:sub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subTnLst>
                                    <p:audio>
                                      <p:cMediaNode>
                                        <p:cTn display="0" masterRel="sameClick">
                                          <p:stCondLst>
                                            <p:cond evt="begin" delay="0">
                                              <p:tn val="23"/>
                                            </p:cond>
                                          </p:stCondLst>
                                          <p:endCondLst>
                                            <p:cond evt="onStopAudio" delay="0">
                                              <p:tgtEl>
                                                <p:sldTgt/>
                                              </p:tgtEl>
                                            </p:cond>
                                          </p:endCondLst>
                                        </p:cTn>
                                        <p:tgtEl>
                                          <p:sndTgt r:embed="rId4" name="TYPE.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2722"/>
                                        </p:tgtEl>
                                        <p:attrNameLst>
                                          <p:attrName>style.visibility</p:attrName>
                                        </p:attrNameLst>
                                      </p:cBhvr>
                                      <p:to>
                                        <p:strVal val="visible"/>
                                      </p:to>
                                    </p:set>
                                    <p:animEffect transition="in" filter="wipe(left)">
                                      <p:cBhvr>
                                        <p:cTn id="30" dur="500"/>
                                        <p:tgtEl>
                                          <p:spTgt spid="72722"/>
                                        </p:tgtEl>
                                      </p:cBhvr>
                                    </p:animEffect>
                                  </p:childTnLst>
                                  <p:subTnLst>
                                    <p:audio>
                                      <p:cMediaNode>
                                        <p:cTn display="0" masterRel="sameClick">
                                          <p:stCondLst>
                                            <p:cond evt="begin" delay="0">
                                              <p:tn val="28"/>
                                            </p:cond>
                                          </p:stCondLst>
                                          <p:endCondLst>
                                            <p:cond evt="onStopAudio" delay="0">
                                              <p:tgtEl>
                                                <p:sldTgt/>
                                              </p:tgtEl>
                                            </p:cond>
                                          </p:endCondLst>
                                        </p:cTn>
                                        <p:tgtEl>
                                          <p:sndTgt r:embed="rId6"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2723"/>
                                        </p:tgtEl>
                                        <p:attrNameLst>
                                          <p:attrName>style.visibility</p:attrName>
                                        </p:attrNameLst>
                                      </p:cBhvr>
                                      <p:to>
                                        <p:strVal val="visible"/>
                                      </p:to>
                                    </p:set>
                                    <p:animEffect transition="in" filter="wipe(left)">
                                      <p:cBhvr>
                                        <p:cTn id="35" dur="500"/>
                                        <p:tgtEl>
                                          <p:spTgt spid="72723"/>
                                        </p:tgtEl>
                                      </p:cBhvr>
                                    </p:animEffect>
                                  </p:childTnLst>
                                  <p:subTnLst>
                                    <p:audio>
                                      <p:cMediaNode>
                                        <p:cTn display="0" masterRel="sameClick">
                                          <p:stCondLst>
                                            <p:cond evt="begin" delay="0">
                                              <p:tn val="33"/>
                                            </p:cond>
                                          </p:stCondLst>
                                          <p:endCondLst>
                                            <p:cond evt="onStopAudio" delay="0">
                                              <p:tgtEl>
                                                <p:sldTgt/>
                                              </p:tgtEl>
                                            </p:cond>
                                          </p:endCondLst>
                                        </p:cTn>
                                        <p:tgtEl>
                                          <p:sndTgt r:embed="rId4" name="TYPE.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2724"/>
                                        </p:tgtEl>
                                        <p:attrNameLst>
                                          <p:attrName>style.visibility</p:attrName>
                                        </p:attrNameLst>
                                      </p:cBhvr>
                                      <p:to>
                                        <p:strVal val="visible"/>
                                      </p:to>
                                    </p:set>
                                    <p:animEffect transition="in" filter="wipe(left)">
                                      <p:cBhvr>
                                        <p:cTn id="40" dur="500"/>
                                        <p:tgtEl>
                                          <p:spTgt spid="72724"/>
                                        </p:tgtEl>
                                      </p:cBhvr>
                                    </p:animEffect>
                                  </p:childTnLst>
                                  <p:subTnLst>
                                    <p:audio>
                                      <p:cMediaNode>
                                        <p:cTn display="0" masterRel="sameClick">
                                          <p:stCondLst>
                                            <p:cond evt="begin" delay="0">
                                              <p:tn val="38"/>
                                            </p:cond>
                                          </p:stCondLst>
                                          <p:endCondLst>
                                            <p:cond evt="onStopAudio" delay="0">
                                              <p:tgtEl>
                                                <p:sldTgt/>
                                              </p:tgtEl>
                                            </p:cond>
                                          </p:endCondLst>
                                        </p:cTn>
                                        <p:tgtEl>
                                          <p:sndTgt r:embed="rId6" name="WHOOSH.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2725"/>
                                        </p:tgtEl>
                                        <p:attrNameLst>
                                          <p:attrName>style.visibility</p:attrName>
                                        </p:attrNameLst>
                                      </p:cBhvr>
                                      <p:to>
                                        <p:strVal val="visible"/>
                                      </p:to>
                                    </p:set>
                                    <p:animEffect transition="in" filter="wipe(left)">
                                      <p:cBhvr>
                                        <p:cTn id="45" dur="500"/>
                                        <p:tgtEl>
                                          <p:spTgt spid="72725"/>
                                        </p:tgtEl>
                                      </p:cBhvr>
                                    </p:animEffect>
                                  </p:childTnLst>
                                  <p:subTnLst>
                                    <p:audio>
                                      <p:cMediaNode>
                                        <p:cTn display="0" masterRel="sameClick">
                                          <p:stCondLst>
                                            <p:cond evt="begin" delay="0">
                                              <p:tn val="43"/>
                                            </p:cond>
                                          </p:stCondLst>
                                          <p:endCondLst>
                                            <p:cond evt="onStopAudio" delay="0">
                                              <p:tgtEl>
                                                <p:sldTgt/>
                                              </p:tgtEl>
                                            </p:cond>
                                          </p:endCondLst>
                                        </p:cTn>
                                        <p:tgtEl>
                                          <p:sndTgt r:embed="rId4" name="TYPE.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2726"/>
                                        </p:tgtEl>
                                        <p:attrNameLst>
                                          <p:attrName>style.visibility</p:attrName>
                                        </p:attrNameLst>
                                      </p:cBhvr>
                                      <p:to>
                                        <p:strVal val="visible"/>
                                      </p:to>
                                    </p:set>
                                    <p:animEffect transition="in" filter="wipe(left)">
                                      <p:cBhvr>
                                        <p:cTn id="50" dur="500"/>
                                        <p:tgtEl>
                                          <p:spTgt spid="72726"/>
                                        </p:tgtEl>
                                      </p:cBhvr>
                                    </p:animEffect>
                                  </p:childTnLst>
                                  <p:subTnLst>
                                    <p:audio>
                                      <p:cMediaNode>
                                        <p:cTn display="0" masterRel="sameClick">
                                          <p:stCondLst>
                                            <p:cond evt="begin" delay="0">
                                              <p:tn val="48"/>
                                            </p:cond>
                                          </p:stCondLst>
                                          <p:endCondLst>
                                            <p:cond evt="onStopAudio" delay="0">
                                              <p:tgtEl>
                                                <p:sldTgt/>
                                              </p:tgtEl>
                                            </p:cond>
                                          </p:endCondLst>
                                        </p:cTn>
                                        <p:tgtEl>
                                          <p:sndTgt r:embed="rId6"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72727"/>
                                        </p:tgtEl>
                                        <p:attrNameLst>
                                          <p:attrName>style.visibility</p:attrName>
                                        </p:attrNameLst>
                                      </p:cBhvr>
                                      <p:to>
                                        <p:strVal val="visible"/>
                                      </p:to>
                                    </p:set>
                                    <p:animEffect transition="in" filter="wipe(left)">
                                      <p:cBhvr>
                                        <p:cTn id="55" dur="500"/>
                                        <p:tgtEl>
                                          <p:spTgt spid="72727"/>
                                        </p:tgtEl>
                                      </p:cBhvr>
                                    </p:animEffect>
                                  </p:childTnLst>
                                  <p:subTnLst>
                                    <p:audio>
                                      <p:cMediaNode>
                                        <p:cTn display="0" masterRel="sameClick">
                                          <p:stCondLst>
                                            <p:cond evt="begin" delay="0">
                                              <p:tn val="53"/>
                                            </p:cond>
                                          </p:stCondLst>
                                          <p:endCondLst>
                                            <p:cond evt="onStopAudio" delay="0">
                                              <p:tgtEl>
                                                <p:sldTgt/>
                                              </p:tgtEl>
                                            </p:cond>
                                          </p:endCondLst>
                                        </p:cTn>
                                        <p:tgtEl>
                                          <p:sndTgt r:embed="rId4" name="TYPE.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2728"/>
                                        </p:tgtEl>
                                        <p:attrNameLst>
                                          <p:attrName>style.visibility</p:attrName>
                                        </p:attrNameLst>
                                      </p:cBhvr>
                                      <p:to>
                                        <p:strVal val="visible"/>
                                      </p:to>
                                    </p:set>
                                    <p:animEffect transition="in" filter="wipe(left)">
                                      <p:cBhvr>
                                        <p:cTn id="60" dur="500"/>
                                        <p:tgtEl>
                                          <p:spTgt spid="72728"/>
                                        </p:tgtEl>
                                      </p:cBhvr>
                                    </p:animEffect>
                                  </p:childTnLst>
                                  <p:subTnLst>
                                    <p:audio>
                                      <p:cMediaNode>
                                        <p:cTn display="0" masterRel="sameClick">
                                          <p:stCondLst>
                                            <p:cond evt="begin" delay="0">
                                              <p:tn val="58"/>
                                            </p:cond>
                                          </p:stCondLst>
                                          <p:endCondLst>
                                            <p:cond evt="onStopAudio" delay="0">
                                              <p:tgtEl>
                                                <p:sldTgt/>
                                              </p:tgtEl>
                                            </p:cond>
                                          </p:endCondLst>
                                        </p:cTn>
                                        <p:tgtEl>
                                          <p:sndTgt r:embed="rId6" name="WHOOSH.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72729"/>
                                        </p:tgtEl>
                                        <p:attrNameLst>
                                          <p:attrName>style.visibility</p:attrName>
                                        </p:attrNameLst>
                                      </p:cBhvr>
                                      <p:to>
                                        <p:strVal val="visible"/>
                                      </p:to>
                                    </p:set>
                                    <p:animEffect transition="in" filter="wipe(left)">
                                      <p:cBhvr>
                                        <p:cTn id="65" dur="500"/>
                                        <p:tgtEl>
                                          <p:spTgt spid="72729"/>
                                        </p:tgtEl>
                                      </p:cBhvr>
                                    </p:animEffect>
                                  </p:childTnLst>
                                  <p:subTnLst>
                                    <p:audio>
                                      <p:cMediaNode>
                                        <p:cTn display="0" masterRel="sameClick">
                                          <p:stCondLst>
                                            <p:cond evt="begin" delay="0">
                                              <p:tn val="63"/>
                                            </p:cond>
                                          </p:stCondLst>
                                          <p:endCondLst>
                                            <p:cond evt="onStopAudio" delay="0">
                                              <p:tgtEl>
                                                <p:sldTgt/>
                                              </p:tgtEl>
                                            </p:cond>
                                          </p:endCondLst>
                                        </p:cTn>
                                        <p:tgtEl>
                                          <p:sndTgt r:embed="rId4" name="TYPE.WAV"/>
                                        </p:tgtEl>
                                      </p:cMediaNode>
                                    </p:audio>
                                  </p:subTnLst>
                                </p:cTn>
                              </p:par>
                            </p:childTnLst>
                          </p:cTn>
                        </p:par>
                        <p:par>
                          <p:cTn id="66" fill="hold" nodeType="afterGroup">
                            <p:stCondLst>
                              <p:cond delay="500"/>
                            </p:stCondLst>
                            <p:childTnLst>
                              <p:par>
                                <p:cTn id="67" presetID="22" presetClass="entr" presetSubtype="4" fill="hold" grpId="0" nodeType="afterEffect">
                                  <p:stCondLst>
                                    <p:cond delay="0"/>
                                  </p:stCondLst>
                                  <p:childTnLst>
                                    <p:set>
                                      <p:cBhvr>
                                        <p:cTn id="68" dur="1" fill="hold">
                                          <p:stCondLst>
                                            <p:cond delay="0"/>
                                          </p:stCondLst>
                                        </p:cTn>
                                        <p:tgtEl>
                                          <p:spTgt spid="72730"/>
                                        </p:tgtEl>
                                        <p:attrNameLst>
                                          <p:attrName>style.visibility</p:attrName>
                                        </p:attrNameLst>
                                      </p:cBhvr>
                                      <p:to>
                                        <p:strVal val="visible"/>
                                      </p:to>
                                    </p:set>
                                    <p:animEffect transition="in" filter="wipe(down)">
                                      <p:cBhvr>
                                        <p:cTn id="69" dur="500"/>
                                        <p:tgtEl>
                                          <p:spTgt spid="72730"/>
                                        </p:tgtEl>
                                      </p:cBhvr>
                                    </p:animEffect>
                                  </p:childTnLst>
                                  <p:subTnLst>
                                    <p:audio>
                                      <p:cMediaNode>
                                        <p:cTn display="0" masterRel="sameClick">
                                          <p:stCondLst>
                                            <p:cond evt="begin" delay="0">
                                              <p:tn val="67"/>
                                            </p:cond>
                                          </p:stCondLst>
                                          <p:endCondLst>
                                            <p:cond evt="onStopAudio" delay="0">
                                              <p:tgtEl>
                                                <p:sldTgt/>
                                              </p:tgtEl>
                                            </p:cond>
                                          </p:endCondLst>
                                        </p:cTn>
                                        <p:tgtEl>
                                          <p:sndTgt r:embed="rId7" name="DING.WAV"/>
                                        </p:tgtEl>
                                      </p:cMediaNode>
                                    </p:audio>
                                  </p:subTnLst>
                                </p:cTn>
                              </p:par>
                            </p:childTnLst>
                          </p:cTn>
                        </p:par>
                        <p:par>
                          <p:cTn id="70" fill="hold" nodeType="afterGroup">
                            <p:stCondLst>
                              <p:cond delay="1000"/>
                            </p:stCondLst>
                            <p:childTnLst>
                              <p:par>
                                <p:cTn id="71" presetID="1" presetClass="entr" presetSubtype="0" fill="hold" grpId="0" nodeType="afterEffect">
                                  <p:stCondLst>
                                    <p:cond delay="0"/>
                                  </p:stCondLst>
                                  <p:childTnLst>
                                    <p:set>
                                      <p:cBhvr>
                                        <p:cTn id="72" dur="1" fill="hold">
                                          <p:stCondLst>
                                            <p:cond delay="499"/>
                                          </p:stCondLst>
                                        </p:cTn>
                                        <p:tgtEl>
                                          <p:spTgt spid="72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utoUpdateAnimBg="0"/>
      <p:bldP spid="72708" grpId="0" autoUpdateAnimBg="0"/>
      <p:bldP spid="72709" grpId="0" autoUpdateAnimBg="0"/>
      <p:bldP spid="72722" grpId="0" animBg="1"/>
      <p:bldP spid="72723" grpId="0" animBg="1" autoUpdateAnimBg="0"/>
      <p:bldP spid="72724" grpId="0" animBg="1"/>
      <p:bldP spid="72725" grpId="0" animBg="1" autoUpdateAnimBg="0"/>
      <p:bldP spid="72726" grpId="0" animBg="1"/>
      <p:bldP spid="72727" grpId="0" animBg="1" autoUpdateAnimBg="0"/>
      <p:bldP spid="72728" grpId="0" animBg="1"/>
      <p:bldP spid="72729" grpId="0" animBg="1" autoUpdateAnimBg="0"/>
      <p:bldP spid="72730" grpId="0" animBg="1"/>
      <p:bldP spid="7273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304800" y="228600"/>
            <a:ext cx="8382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Arial" panose="020B0604020202020204" pitchFamily="34" charset="0"/>
              </a:rPr>
              <a:t>【Algorithm 2】</a:t>
            </a:r>
            <a:endParaRPr lang="en-US" altLang="zh-CN" b="1"/>
          </a:p>
          <a:p>
            <a:r>
              <a:rPr lang="en-US" altLang="zh-CN" b="1"/>
              <a:t>       </a:t>
            </a:r>
            <a:r>
              <a:rPr lang="en-US" altLang="zh-CN" sz="2000" b="1"/>
              <a:t>for all elements in column j</a:t>
            </a:r>
          </a:p>
          <a:p>
            <a:r>
              <a:rPr lang="en-US" altLang="zh-CN" sz="2000" b="1"/>
              <a:t>            place element &lt;i, j, value&gt; in element &lt;j, i, value&gt; ;</a:t>
            </a:r>
          </a:p>
        </p:txBody>
      </p:sp>
      <p:grpSp>
        <p:nvGrpSpPr>
          <p:cNvPr id="2" name="Group 4"/>
          <p:cNvGrpSpPr>
            <a:grpSpLocks/>
          </p:cNvGrpSpPr>
          <p:nvPr/>
        </p:nvGrpSpPr>
        <p:grpSpPr bwMode="auto">
          <a:xfrm>
            <a:off x="381000" y="1371600"/>
            <a:ext cx="8305800" cy="5113338"/>
            <a:chOff x="240" y="1008"/>
            <a:chExt cx="5232" cy="3221"/>
          </a:xfrm>
        </p:grpSpPr>
        <p:sp>
          <p:nvSpPr>
            <p:cNvPr id="43011" name="Text Box 5"/>
            <p:cNvSpPr txBox="1">
              <a:spLocks noChangeArrowheads="1"/>
            </p:cNvSpPr>
            <p:nvPr/>
          </p:nvSpPr>
          <p:spPr bwMode="auto">
            <a:xfrm>
              <a:off x="336" y="1008"/>
              <a:ext cx="5136" cy="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latin typeface="Arial" panose="020B0604020202020204" pitchFamily="34" charset="0"/>
                </a:rPr>
                <a:t>void  transpose ( term  a[ ], term  b[ ] )  </a:t>
              </a:r>
              <a:r>
                <a:rPr lang="en-US" altLang="zh-CN" sz="2000" b="1">
                  <a:solidFill>
                    <a:schemeClr val="accent1"/>
                  </a:solidFill>
                  <a:latin typeface="Arial" panose="020B0604020202020204" pitchFamily="34" charset="0"/>
                </a:rPr>
                <a:t>/* b = a</a:t>
              </a:r>
              <a:r>
                <a:rPr lang="en-US" altLang="zh-CN" sz="2000" b="1" baseline="30000">
                  <a:solidFill>
                    <a:schemeClr val="accent1"/>
                  </a:solidFill>
                  <a:latin typeface="Arial" panose="020B0604020202020204" pitchFamily="34" charset="0"/>
                </a:rPr>
                <a:t>T</a:t>
              </a:r>
              <a:r>
                <a:rPr lang="en-US" altLang="zh-CN" sz="2000" b="1">
                  <a:solidFill>
                    <a:schemeClr val="accent1"/>
                  </a:solidFill>
                  <a:latin typeface="Arial" panose="020B0604020202020204" pitchFamily="34" charset="0"/>
                </a:rPr>
                <a:t> */</a:t>
              </a:r>
              <a:endParaRPr lang="en-US" altLang="zh-CN" sz="2000" b="1">
                <a:latin typeface="Arial" panose="020B0604020202020204" pitchFamily="34" charset="0"/>
              </a:endParaRPr>
            </a:p>
            <a:p>
              <a:pPr>
                <a:lnSpc>
                  <a:spcPct val="90000"/>
                </a:lnSpc>
              </a:pPr>
              <a:r>
                <a:rPr lang="en-US" altLang="zh-CN" sz="2000" b="1">
                  <a:latin typeface="Arial" panose="020B0604020202020204" pitchFamily="34" charset="0"/>
                </a:rPr>
                <a:t>{  int  n, i, j, currentb ;</a:t>
              </a:r>
            </a:p>
            <a:p>
              <a:pPr>
                <a:lnSpc>
                  <a:spcPct val="90000"/>
                </a:lnSpc>
              </a:pPr>
              <a:r>
                <a:rPr lang="en-US" altLang="zh-CN" sz="2000" b="1">
                  <a:latin typeface="Arial" panose="020B0604020202020204" pitchFamily="34" charset="0"/>
                </a:rPr>
                <a:t>   n = a[0].value ;          </a:t>
              </a:r>
              <a:r>
                <a:rPr lang="en-US" altLang="zh-CN" sz="2000" b="1">
                  <a:solidFill>
                    <a:schemeClr val="accent1"/>
                  </a:solidFill>
                  <a:latin typeface="Arial" panose="020B0604020202020204" pitchFamily="34" charset="0"/>
                </a:rPr>
                <a:t>/* total number of elements */</a:t>
              </a:r>
            </a:p>
            <a:p>
              <a:pPr>
                <a:lnSpc>
                  <a:spcPct val="90000"/>
                </a:lnSpc>
              </a:pPr>
              <a:r>
                <a:rPr lang="en-US" altLang="zh-CN" sz="2000" b="1">
                  <a:latin typeface="Arial" panose="020B0604020202020204" pitchFamily="34" charset="0"/>
                </a:rPr>
                <a:t>   b[0].row = a[0].col ;  </a:t>
              </a:r>
              <a:r>
                <a:rPr lang="en-US" altLang="zh-CN" sz="2000" b="1">
                  <a:solidFill>
                    <a:schemeClr val="accent1"/>
                  </a:solidFill>
                  <a:latin typeface="Arial" panose="020B0604020202020204" pitchFamily="34" charset="0"/>
                </a:rPr>
                <a:t>/* rows in b = columns in a */</a:t>
              </a:r>
            </a:p>
            <a:p>
              <a:pPr>
                <a:lnSpc>
                  <a:spcPct val="90000"/>
                </a:lnSpc>
              </a:pPr>
              <a:r>
                <a:rPr lang="en-US" altLang="zh-CN" sz="2000" b="1">
                  <a:latin typeface="Arial" panose="020B0604020202020204" pitchFamily="34" charset="0"/>
                </a:rPr>
                <a:t>   b[0].col = a[0].row ;  </a:t>
              </a:r>
              <a:r>
                <a:rPr lang="en-US" altLang="zh-CN" sz="2000" b="1">
                  <a:solidFill>
                    <a:schemeClr val="accent1"/>
                  </a:solidFill>
                  <a:latin typeface="Arial" panose="020B0604020202020204" pitchFamily="34" charset="0"/>
                </a:rPr>
                <a:t>/* columns in b = rows in a */</a:t>
              </a:r>
            </a:p>
            <a:p>
              <a:pPr>
                <a:lnSpc>
                  <a:spcPct val="90000"/>
                </a:lnSpc>
              </a:pPr>
              <a:r>
                <a:rPr lang="en-US" altLang="zh-CN" sz="2000" b="1">
                  <a:latin typeface="Arial" panose="020B0604020202020204" pitchFamily="34" charset="0"/>
                </a:rPr>
                <a:t>   b[0].value = n ;</a:t>
              </a:r>
            </a:p>
            <a:p>
              <a:pPr>
                <a:lnSpc>
                  <a:spcPct val="90000"/>
                </a:lnSpc>
              </a:pPr>
              <a:r>
                <a:rPr lang="en-US" altLang="zh-CN" sz="2000" b="1">
                  <a:latin typeface="Arial" panose="020B0604020202020204" pitchFamily="34" charset="0"/>
                </a:rPr>
                <a:t>   if ( n &gt; 0 ) {  </a:t>
              </a:r>
              <a:r>
                <a:rPr lang="en-US" altLang="zh-CN" sz="2000" b="1">
                  <a:solidFill>
                    <a:schemeClr val="accent1"/>
                  </a:solidFill>
                  <a:latin typeface="Arial" panose="020B0604020202020204" pitchFamily="34" charset="0"/>
                </a:rPr>
                <a:t>/* if it is a nonzero matrix */</a:t>
              </a:r>
            </a:p>
            <a:p>
              <a:pPr>
                <a:lnSpc>
                  <a:spcPct val="90000"/>
                </a:lnSpc>
              </a:pPr>
              <a:r>
                <a:rPr lang="en-US" altLang="zh-CN" sz="2000" b="1">
                  <a:latin typeface="Arial" panose="020B0604020202020204" pitchFamily="34" charset="0"/>
                </a:rPr>
                <a:t>     currentb = 1 ;  </a:t>
              </a:r>
              <a:r>
                <a:rPr lang="en-US" altLang="zh-CN" sz="2000" b="1">
                  <a:solidFill>
                    <a:schemeClr val="accent1"/>
                  </a:solidFill>
                  <a:latin typeface="Arial" panose="020B0604020202020204" pitchFamily="34" charset="0"/>
                </a:rPr>
                <a:t>/* the current available position in b */</a:t>
              </a:r>
            </a:p>
            <a:p>
              <a:pPr>
                <a:lnSpc>
                  <a:spcPct val="90000"/>
                </a:lnSpc>
              </a:pPr>
              <a:r>
                <a:rPr lang="en-US" altLang="zh-CN" sz="2000" b="1">
                  <a:latin typeface="Arial" panose="020B0604020202020204" pitchFamily="34" charset="0"/>
                </a:rPr>
                <a:t>     for ( i = 0; i &lt; a[0].col; i++ )  </a:t>
              </a:r>
              <a:r>
                <a:rPr lang="en-US" altLang="zh-CN" sz="2000" b="1">
                  <a:solidFill>
                    <a:schemeClr val="accent1"/>
                  </a:solidFill>
                  <a:latin typeface="Arial" panose="020B0604020202020204" pitchFamily="34" charset="0"/>
                </a:rPr>
                <a:t>/* transpose by the columns in a */</a:t>
              </a:r>
              <a:endParaRPr lang="en-US" altLang="zh-CN" sz="2000" b="1">
                <a:latin typeface="Arial" panose="020B0604020202020204" pitchFamily="34" charset="0"/>
              </a:endParaRPr>
            </a:p>
            <a:p>
              <a:pPr>
                <a:lnSpc>
                  <a:spcPct val="90000"/>
                </a:lnSpc>
              </a:pPr>
              <a:r>
                <a:rPr lang="en-US" altLang="zh-CN" sz="2000" b="1">
                  <a:latin typeface="Arial" panose="020B0604020202020204" pitchFamily="34" charset="0"/>
                </a:rPr>
                <a:t>        for (j = 1; j &lt;= n; j++ )  </a:t>
              </a:r>
              <a:r>
                <a:rPr lang="en-US" altLang="zh-CN" sz="2000" b="1">
                  <a:solidFill>
                    <a:schemeClr val="accent1"/>
                  </a:solidFill>
                  <a:latin typeface="Arial" panose="020B0604020202020204" pitchFamily="34" charset="0"/>
                </a:rPr>
                <a:t>/* from all the elements */</a:t>
              </a:r>
            </a:p>
            <a:p>
              <a:pPr>
                <a:lnSpc>
                  <a:spcPct val="90000"/>
                </a:lnSpc>
              </a:pPr>
              <a:r>
                <a:rPr lang="en-US" altLang="zh-CN" sz="2000" b="1">
                  <a:latin typeface="Arial" panose="020B0604020202020204" pitchFamily="34" charset="0"/>
                </a:rPr>
                <a:t>           if ( a[j].col == i ) {  </a:t>
              </a:r>
              <a:r>
                <a:rPr lang="en-US" altLang="zh-CN" sz="2000" b="1">
                  <a:solidFill>
                    <a:schemeClr val="accent1"/>
                  </a:solidFill>
                  <a:latin typeface="Arial" panose="020B0604020202020204" pitchFamily="34" charset="0"/>
                </a:rPr>
                <a:t>/* if the element is in the column i */</a:t>
              </a:r>
            </a:p>
            <a:p>
              <a:pPr>
                <a:lnSpc>
                  <a:spcPct val="90000"/>
                </a:lnSpc>
              </a:pPr>
              <a:r>
                <a:rPr lang="en-US" altLang="zh-CN" sz="2000" b="1">
                  <a:latin typeface="Arial" panose="020B0604020202020204" pitchFamily="34" charset="0"/>
                </a:rPr>
                <a:t>              b[currentb].row = a[j].col ;   </a:t>
              </a:r>
              <a:r>
                <a:rPr lang="en-US" altLang="zh-CN" sz="2000" b="1">
                  <a:solidFill>
                    <a:schemeClr val="accent1"/>
                  </a:solidFill>
                  <a:latin typeface="Arial" panose="020B0604020202020204" pitchFamily="34" charset="0"/>
                </a:rPr>
                <a:t>/* then add it to b */</a:t>
              </a:r>
            </a:p>
            <a:p>
              <a:pPr>
                <a:lnSpc>
                  <a:spcPct val="90000"/>
                </a:lnSpc>
              </a:pPr>
              <a:r>
                <a:rPr lang="en-US" altLang="zh-CN" sz="2000" b="1">
                  <a:latin typeface="Arial" panose="020B0604020202020204" pitchFamily="34" charset="0"/>
                </a:rPr>
                <a:t>              b[currentb].col = a[j].row ;</a:t>
              </a:r>
            </a:p>
            <a:p>
              <a:pPr>
                <a:lnSpc>
                  <a:spcPct val="90000"/>
                </a:lnSpc>
              </a:pPr>
              <a:r>
                <a:rPr lang="en-US" altLang="zh-CN" sz="2000" b="1">
                  <a:latin typeface="Arial" panose="020B0604020202020204" pitchFamily="34" charset="0"/>
                </a:rPr>
                <a:t>              b[currentb].value = a[j].value ;</a:t>
              </a:r>
            </a:p>
            <a:p>
              <a:pPr>
                <a:lnSpc>
                  <a:spcPct val="90000"/>
                </a:lnSpc>
              </a:pPr>
              <a:r>
                <a:rPr lang="en-US" altLang="zh-CN" sz="2000" b="1">
                  <a:latin typeface="Arial" panose="020B0604020202020204" pitchFamily="34" charset="0"/>
                </a:rPr>
                <a:t>              currentb ++ ;</a:t>
              </a:r>
            </a:p>
            <a:p>
              <a:pPr>
                <a:lnSpc>
                  <a:spcPct val="90000"/>
                </a:lnSpc>
              </a:pPr>
              <a:r>
                <a:rPr lang="en-US" altLang="zh-CN" sz="2000" b="1">
                  <a:latin typeface="Arial" panose="020B0604020202020204" pitchFamily="34" charset="0"/>
                </a:rPr>
                <a:t>            }  </a:t>
              </a:r>
              <a:r>
                <a:rPr lang="en-US" altLang="zh-CN" sz="2000" b="1">
                  <a:solidFill>
                    <a:schemeClr val="accent1"/>
                  </a:solidFill>
                  <a:latin typeface="Arial" panose="020B0604020202020204" pitchFamily="34" charset="0"/>
                </a:rPr>
                <a:t>/* end if */</a:t>
              </a:r>
            </a:p>
            <a:p>
              <a:pPr>
                <a:lnSpc>
                  <a:spcPct val="90000"/>
                </a:lnSpc>
              </a:pPr>
              <a:r>
                <a:rPr lang="en-US" altLang="zh-CN" sz="2000" b="1">
                  <a:latin typeface="Arial" panose="020B0604020202020204" pitchFamily="34" charset="0"/>
                </a:rPr>
                <a:t>   }   </a:t>
              </a:r>
              <a:r>
                <a:rPr lang="en-US" altLang="zh-CN" sz="2000" b="1">
                  <a:solidFill>
                    <a:schemeClr val="accent1"/>
                  </a:solidFill>
                  <a:latin typeface="Arial" panose="020B0604020202020204" pitchFamily="34" charset="0"/>
                </a:rPr>
                <a:t>/* end if (n&gt;0) */</a:t>
              </a:r>
            </a:p>
            <a:p>
              <a:pPr>
                <a:lnSpc>
                  <a:spcPct val="90000"/>
                </a:lnSpc>
              </a:pPr>
              <a:r>
                <a:rPr lang="en-US" altLang="zh-CN" sz="2000" b="1">
                  <a:latin typeface="Arial" panose="020B0604020202020204" pitchFamily="34" charset="0"/>
                </a:rPr>
                <a:t>}</a:t>
              </a:r>
            </a:p>
          </p:txBody>
        </p:sp>
        <p:sp>
          <p:nvSpPr>
            <p:cNvPr id="43012" name="AutoShape 6"/>
            <p:cNvSpPr>
              <a:spLocks noChangeArrowheads="1"/>
            </p:cNvSpPr>
            <p:nvPr/>
          </p:nvSpPr>
          <p:spPr bwMode="auto">
            <a:xfrm>
              <a:off x="240" y="1008"/>
              <a:ext cx="5232" cy="3221"/>
            </a:xfrm>
            <a:prstGeom prst="foldedCorner">
              <a:avLst>
                <a:gd name="adj" fmla="val 125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strips(downRight)">
                                      <p:cBhvr>
                                        <p:cTn id="7" dur="500"/>
                                        <p:tgtEl>
                                          <p:spTgt spid="73731"/>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304800" y="228600"/>
            <a:ext cx="8382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Arial" panose="020B0604020202020204" pitchFamily="34" charset="0"/>
              </a:rPr>
              <a:t>【Algorithm 2】</a:t>
            </a:r>
            <a:endParaRPr lang="en-US" altLang="zh-CN" b="1"/>
          </a:p>
          <a:p>
            <a:r>
              <a:rPr lang="en-US" altLang="zh-CN" b="1"/>
              <a:t>       </a:t>
            </a:r>
            <a:r>
              <a:rPr lang="en-US" altLang="zh-CN" sz="2000" b="1"/>
              <a:t>for all elements in column j</a:t>
            </a:r>
          </a:p>
          <a:p>
            <a:r>
              <a:rPr lang="en-US" altLang="zh-CN" sz="2000" b="1"/>
              <a:t>            place element &lt;i, j, value&gt; in element &lt;j, i, value&gt; ;</a:t>
            </a:r>
          </a:p>
        </p:txBody>
      </p:sp>
      <p:grpSp>
        <p:nvGrpSpPr>
          <p:cNvPr id="2" name="Group 4"/>
          <p:cNvGrpSpPr>
            <a:grpSpLocks/>
          </p:cNvGrpSpPr>
          <p:nvPr/>
        </p:nvGrpSpPr>
        <p:grpSpPr bwMode="auto">
          <a:xfrm>
            <a:off x="381000" y="1371600"/>
            <a:ext cx="8305800" cy="5113338"/>
            <a:chOff x="240" y="1008"/>
            <a:chExt cx="5232" cy="3221"/>
          </a:xfrm>
        </p:grpSpPr>
        <p:sp>
          <p:nvSpPr>
            <p:cNvPr id="45080" name="Text Box 5"/>
            <p:cNvSpPr txBox="1">
              <a:spLocks noChangeArrowheads="1"/>
            </p:cNvSpPr>
            <p:nvPr/>
          </p:nvSpPr>
          <p:spPr bwMode="auto">
            <a:xfrm>
              <a:off x="336" y="1008"/>
              <a:ext cx="5136" cy="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latin typeface="Arial" panose="020B0604020202020204" pitchFamily="34" charset="0"/>
                </a:rPr>
                <a:t>void  transpose ( term  a[ ], term  b[ ] )  </a:t>
              </a:r>
              <a:r>
                <a:rPr lang="en-US" altLang="zh-CN" sz="2000" b="1">
                  <a:solidFill>
                    <a:schemeClr val="accent1"/>
                  </a:solidFill>
                  <a:latin typeface="Arial" panose="020B0604020202020204" pitchFamily="34" charset="0"/>
                </a:rPr>
                <a:t>/* b = a</a:t>
              </a:r>
              <a:r>
                <a:rPr lang="en-US" altLang="zh-CN" sz="2000" b="1" baseline="30000">
                  <a:solidFill>
                    <a:schemeClr val="accent1"/>
                  </a:solidFill>
                  <a:latin typeface="Arial" panose="020B0604020202020204" pitchFamily="34" charset="0"/>
                </a:rPr>
                <a:t>T</a:t>
              </a:r>
              <a:r>
                <a:rPr lang="en-US" altLang="zh-CN" sz="2000" b="1">
                  <a:solidFill>
                    <a:schemeClr val="accent1"/>
                  </a:solidFill>
                  <a:latin typeface="Arial" panose="020B0604020202020204" pitchFamily="34" charset="0"/>
                </a:rPr>
                <a:t> */</a:t>
              </a:r>
              <a:endParaRPr lang="en-US" altLang="zh-CN" sz="2000" b="1">
                <a:latin typeface="Arial" panose="020B0604020202020204" pitchFamily="34" charset="0"/>
              </a:endParaRPr>
            </a:p>
            <a:p>
              <a:pPr>
                <a:lnSpc>
                  <a:spcPct val="90000"/>
                </a:lnSpc>
              </a:pPr>
              <a:r>
                <a:rPr lang="en-US" altLang="zh-CN" sz="2000" b="1">
                  <a:latin typeface="Arial" panose="020B0604020202020204" pitchFamily="34" charset="0"/>
                </a:rPr>
                <a:t>{……</a:t>
              </a:r>
            </a:p>
            <a:p>
              <a:pPr>
                <a:lnSpc>
                  <a:spcPct val="90000"/>
                </a:lnSpc>
              </a:pPr>
              <a:r>
                <a:rPr lang="en-US" altLang="zh-CN" sz="2000" b="1">
                  <a:latin typeface="Arial" panose="020B0604020202020204" pitchFamily="34" charset="0"/>
                </a:rPr>
                <a:t>if ( n &gt; 0 ) {  </a:t>
              </a:r>
              <a:r>
                <a:rPr lang="en-US" altLang="zh-CN" sz="2000" b="1">
                  <a:solidFill>
                    <a:schemeClr val="accent1"/>
                  </a:solidFill>
                  <a:latin typeface="Arial" panose="020B0604020202020204" pitchFamily="34" charset="0"/>
                </a:rPr>
                <a:t>/* if it is a nonzero matrix */</a:t>
              </a:r>
            </a:p>
            <a:p>
              <a:pPr>
                <a:lnSpc>
                  <a:spcPct val="90000"/>
                </a:lnSpc>
              </a:pPr>
              <a:r>
                <a:rPr lang="en-US" altLang="zh-CN" sz="2000" b="1">
                  <a:latin typeface="Arial" panose="020B0604020202020204" pitchFamily="34" charset="0"/>
                </a:rPr>
                <a:t>     currentb = 1 ;  </a:t>
              </a:r>
              <a:r>
                <a:rPr lang="en-US" altLang="zh-CN" sz="2000" b="1">
                  <a:solidFill>
                    <a:schemeClr val="accent1"/>
                  </a:solidFill>
                  <a:latin typeface="Arial" panose="020B0604020202020204" pitchFamily="34" charset="0"/>
                </a:rPr>
                <a:t>/* the current available position in b */</a:t>
              </a:r>
            </a:p>
            <a:p>
              <a:pPr>
                <a:lnSpc>
                  <a:spcPct val="90000"/>
                </a:lnSpc>
              </a:pPr>
              <a:r>
                <a:rPr lang="en-US" altLang="zh-CN" sz="2000" b="1">
                  <a:latin typeface="Arial" panose="020B0604020202020204" pitchFamily="34" charset="0"/>
                </a:rPr>
                <a:t>     for ( i = 0; i &lt; a[0].col; i++ )  </a:t>
              </a:r>
              <a:r>
                <a:rPr lang="en-US" altLang="zh-CN" sz="2000" b="1">
                  <a:solidFill>
                    <a:schemeClr val="accent1"/>
                  </a:solidFill>
                  <a:latin typeface="Arial" panose="020B0604020202020204" pitchFamily="34" charset="0"/>
                </a:rPr>
                <a:t>/* transpose by the columns in a */</a:t>
              </a:r>
              <a:endParaRPr lang="en-US" altLang="zh-CN" sz="2000" b="1">
                <a:latin typeface="Arial" panose="020B0604020202020204" pitchFamily="34" charset="0"/>
              </a:endParaRPr>
            </a:p>
            <a:p>
              <a:pPr>
                <a:lnSpc>
                  <a:spcPct val="90000"/>
                </a:lnSpc>
              </a:pPr>
              <a:r>
                <a:rPr lang="en-US" altLang="zh-CN" sz="2000" b="1">
                  <a:latin typeface="Arial" panose="020B0604020202020204" pitchFamily="34" charset="0"/>
                </a:rPr>
                <a:t>        for (j = 1; j &lt;= n; j++ )  </a:t>
              </a:r>
              <a:r>
                <a:rPr lang="en-US" altLang="zh-CN" sz="2000" b="1">
                  <a:solidFill>
                    <a:schemeClr val="accent1"/>
                  </a:solidFill>
                  <a:latin typeface="Arial" panose="020B0604020202020204" pitchFamily="34" charset="0"/>
                </a:rPr>
                <a:t>/* from all the elements */</a:t>
              </a:r>
            </a:p>
            <a:p>
              <a:pPr>
                <a:lnSpc>
                  <a:spcPct val="90000"/>
                </a:lnSpc>
              </a:pPr>
              <a:r>
                <a:rPr lang="en-US" altLang="zh-CN" sz="2000" b="1">
                  <a:latin typeface="Arial" panose="020B0604020202020204" pitchFamily="34" charset="0"/>
                </a:rPr>
                <a:t>           if ( a[j].col == i ) {  </a:t>
              </a:r>
              <a:r>
                <a:rPr lang="en-US" altLang="zh-CN" sz="2000" b="1">
                  <a:solidFill>
                    <a:schemeClr val="accent1"/>
                  </a:solidFill>
                  <a:latin typeface="Arial" panose="020B0604020202020204" pitchFamily="34" charset="0"/>
                </a:rPr>
                <a:t>/* if the element is in the column i */</a:t>
              </a:r>
            </a:p>
            <a:p>
              <a:pPr>
                <a:lnSpc>
                  <a:spcPct val="90000"/>
                </a:lnSpc>
              </a:pPr>
              <a:r>
                <a:rPr lang="en-US" altLang="zh-CN" sz="2000" b="1">
                  <a:latin typeface="Arial" panose="020B0604020202020204" pitchFamily="34" charset="0"/>
                </a:rPr>
                <a:t>              b[currentb].row = a[j].col ;   </a:t>
              </a:r>
              <a:r>
                <a:rPr lang="en-US" altLang="zh-CN" sz="2000" b="1">
                  <a:solidFill>
                    <a:schemeClr val="accent1"/>
                  </a:solidFill>
                  <a:latin typeface="Arial" panose="020B0604020202020204" pitchFamily="34" charset="0"/>
                </a:rPr>
                <a:t>/* then add it to b */</a:t>
              </a:r>
            </a:p>
            <a:p>
              <a:pPr>
                <a:lnSpc>
                  <a:spcPct val="90000"/>
                </a:lnSpc>
              </a:pPr>
              <a:r>
                <a:rPr lang="en-US" altLang="zh-CN" sz="2000" b="1">
                  <a:latin typeface="Arial" panose="020B0604020202020204" pitchFamily="34" charset="0"/>
                </a:rPr>
                <a:t>              b[currentb].col = a[j].row ;</a:t>
              </a:r>
            </a:p>
            <a:p>
              <a:pPr>
                <a:lnSpc>
                  <a:spcPct val="90000"/>
                </a:lnSpc>
              </a:pPr>
              <a:r>
                <a:rPr lang="en-US" altLang="zh-CN" sz="2000" b="1">
                  <a:latin typeface="Arial" panose="020B0604020202020204" pitchFamily="34" charset="0"/>
                </a:rPr>
                <a:t>              b[currentb].value = a[j].value ;</a:t>
              </a:r>
            </a:p>
            <a:p>
              <a:pPr>
                <a:lnSpc>
                  <a:spcPct val="90000"/>
                </a:lnSpc>
              </a:pPr>
              <a:r>
                <a:rPr lang="en-US" altLang="zh-CN" sz="2000" b="1">
                  <a:latin typeface="Arial" panose="020B0604020202020204" pitchFamily="34" charset="0"/>
                </a:rPr>
                <a:t>              currentb ++ ;</a:t>
              </a:r>
            </a:p>
            <a:p>
              <a:pPr>
                <a:lnSpc>
                  <a:spcPct val="90000"/>
                </a:lnSpc>
              </a:pPr>
              <a:r>
                <a:rPr lang="en-US" altLang="zh-CN" sz="2000" b="1">
                  <a:latin typeface="Arial" panose="020B0604020202020204" pitchFamily="34" charset="0"/>
                </a:rPr>
                <a:t>            }  </a:t>
              </a:r>
              <a:r>
                <a:rPr lang="en-US" altLang="zh-CN" sz="2000" b="1">
                  <a:solidFill>
                    <a:schemeClr val="accent1"/>
                  </a:solidFill>
                  <a:latin typeface="Arial" panose="020B0604020202020204" pitchFamily="34" charset="0"/>
                </a:rPr>
                <a:t>/* end if */</a:t>
              </a:r>
            </a:p>
            <a:p>
              <a:pPr>
                <a:lnSpc>
                  <a:spcPct val="90000"/>
                </a:lnSpc>
              </a:pPr>
              <a:r>
                <a:rPr lang="en-US" altLang="zh-CN" sz="2000" b="1">
                  <a:latin typeface="Arial" panose="020B0604020202020204" pitchFamily="34" charset="0"/>
                </a:rPr>
                <a:t>   }   </a:t>
              </a:r>
              <a:r>
                <a:rPr lang="en-US" altLang="zh-CN" sz="2000" b="1">
                  <a:solidFill>
                    <a:schemeClr val="accent1"/>
                  </a:solidFill>
                  <a:latin typeface="Arial" panose="020B0604020202020204" pitchFamily="34" charset="0"/>
                </a:rPr>
                <a:t>/* end if (n&gt;0) */</a:t>
              </a:r>
            </a:p>
            <a:p>
              <a:pPr>
                <a:lnSpc>
                  <a:spcPct val="90000"/>
                </a:lnSpc>
              </a:pPr>
              <a:r>
                <a:rPr lang="en-US" altLang="zh-CN" sz="2000" b="1">
                  <a:latin typeface="Arial" panose="020B0604020202020204" pitchFamily="34" charset="0"/>
                </a:rPr>
                <a:t>}</a:t>
              </a:r>
            </a:p>
          </p:txBody>
        </p:sp>
        <p:sp>
          <p:nvSpPr>
            <p:cNvPr id="45081" name="AutoShape 6"/>
            <p:cNvSpPr>
              <a:spLocks noChangeArrowheads="1"/>
            </p:cNvSpPr>
            <p:nvPr/>
          </p:nvSpPr>
          <p:spPr bwMode="auto">
            <a:xfrm>
              <a:off x="240" y="1008"/>
              <a:ext cx="5232" cy="3221"/>
            </a:xfrm>
            <a:prstGeom prst="foldedCorner">
              <a:avLst>
                <a:gd name="adj" fmla="val 125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6" name="Group 6"/>
          <p:cNvGrpSpPr>
            <a:grpSpLocks/>
          </p:cNvGrpSpPr>
          <p:nvPr/>
        </p:nvGrpSpPr>
        <p:grpSpPr bwMode="auto">
          <a:xfrm>
            <a:off x="3222625" y="4149725"/>
            <a:ext cx="2357438" cy="4032250"/>
            <a:chOff x="3555" y="1664"/>
            <a:chExt cx="1485" cy="2540"/>
          </a:xfrm>
        </p:grpSpPr>
        <p:graphicFrame>
          <p:nvGraphicFramePr>
            <p:cNvPr id="45075" name="Object 3"/>
            <p:cNvGraphicFramePr>
              <a:graphicFrameLocks noChangeAspect="1"/>
            </p:cNvGraphicFramePr>
            <p:nvPr/>
          </p:nvGraphicFramePr>
          <p:xfrm>
            <a:off x="3555" y="1845"/>
            <a:ext cx="1462" cy="2359"/>
          </p:xfrm>
          <a:graphic>
            <a:graphicData uri="http://schemas.openxmlformats.org/presentationml/2006/ole">
              <mc:AlternateContent xmlns:mc="http://schemas.openxmlformats.org/markup-compatibility/2006">
                <mc:Choice xmlns:v="urn:schemas-microsoft-com:vml" Requires="v">
                  <p:oleObj spid="_x0000_s45082" name="公式" r:id="rId7" imgW="1282700" imgH="2070100" progId="Equation.3">
                    <p:embed/>
                  </p:oleObj>
                </mc:Choice>
                <mc:Fallback>
                  <p:oleObj name="公式" r:id="rId7" imgW="1282700" imgH="20701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5" y="1845"/>
                          <a:ext cx="1462" cy="2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5076" name="Rectangle 8"/>
            <p:cNvSpPr>
              <a:spLocks noChangeArrowheads="1"/>
            </p:cNvSpPr>
            <p:nvPr/>
          </p:nvSpPr>
          <p:spPr bwMode="auto">
            <a:xfrm>
              <a:off x="3997" y="166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a:t>
              </a:r>
            </a:p>
          </p:txBody>
        </p:sp>
        <p:sp>
          <p:nvSpPr>
            <p:cNvPr id="45077" name="Rectangle 9"/>
            <p:cNvSpPr>
              <a:spLocks noChangeArrowheads="1"/>
            </p:cNvSpPr>
            <p:nvPr/>
          </p:nvSpPr>
          <p:spPr bwMode="auto">
            <a:xfrm>
              <a:off x="4272" y="166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a:t>
              </a:r>
            </a:p>
          </p:txBody>
        </p:sp>
        <p:sp>
          <p:nvSpPr>
            <p:cNvPr id="45078" name="Rectangle 10"/>
            <p:cNvSpPr>
              <a:spLocks noChangeArrowheads="1"/>
            </p:cNvSpPr>
            <p:nvPr/>
          </p:nvSpPr>
          <p:spPr bwMode="auto">
            <a:xfrm>
              <a:off x="4608" y="166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value</a:t>
              </a:r>
            </a:p>
          </p:txBody>
        </p:sp>
        <p:sp>
          <p:nvSpPr>
            <p:cNvPr id="45079" name="Line 11"/>
            <p:cNvSpPr>
              <a:spLocks noChangeShapeType="1"/>
            </p:cNvSpPr>
            <p:nvPr/>
          </p:nvSpPr>
          <p:spPr bwMode="auto">
            <a:xfrm>
              <a:off x="3648" y="2087"/>
              <a:ext cx="13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12"/>
          <p:cNvGrpSpPr>
            <a:grpSpLocks/>
          </p:cNvGrpSpPr>
          <p:nvPr/>
        </p:nvGrpSpPr>
        <p:grpSpPr bwMode="auto">
          <a:xfrm>
            <a:off x="5867400" y="4149725"/>
            <a:ext cx="2395538" cy="4194175"/>
            <a:chOff x="3010" y="2034"/>
            <a:chExt cx="1509" cy="2642"/>
          </a:xfrm>
        </p:grpSpPr>
        <p:graphicFrame>
          <p:nvGraphicFramePr>
            <p:cNvPr id="45070" name="Object 2"/>
            <p:cNvGraphicFramePr>
              <a:graphicFrameLocks noChangeAspect="1"/>
            </p:cNvGraphicFramePr>
            <p:nvPr/>
          </p:nvGraphicFramePr>
          <p:xfrm>
            <a:off x="3010" y="2173"/>
            <a:ext cx="1508" cy="2503"/>
          </p:xfrm>
          <a:graphic>
            <a:graphicData uri="http://schemas.openxmlformats.org/presentationml/2006/ole">
              <mc:AlternateContent xmlns:mc="http://schemas.openxmlformats.org/markup-compatibility/2006">
                <mc:Choice xmlns:v="urn:schemas-microsoft-com:vml" Requires="v">
                  <p:oleObj spid="_x0000_s45083" name="公式" r:id="rId9" imgW="1320800" imgH="2197100" progId="Equation.3">
                    <p:embed/>
                  </p:oleObj>
                </mc:Choice>
                <mc:Fallback>
                  <p:oleObj name="公式" r:id="rId9" imgW="1320800" imgH="21971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0" y="2173"/>
                          <a:ext cx="1508" cy="25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5071" name="Rectangle 14"/>
            <p:cNvSpPr>
              <a:spLocks noChangeArrowheads="1"/>
            </p:cNvSpPr>
            <p:nvPr/>
          </p:nvSpPr>
          <p:spPr bwMode="auto">
            <a:xfrm>
              <a:off x="3463" y="203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a:t>
              </a:r>
            </a:p>
          </p:txBody>
        </p:sp>
        <p:sp>
          <p:nvSpPr>
            <p:cNvPr id="45072" name="Rectangle 15"/>
            <p:cNvSpPr>
              <a:spLocks noChangeArrowheads="1"/>
            </p:cNvSpPr>
            <p:nvPr/>
          </p:nvSpPr>
          <p:spPr bwMode="auto">
            <a:xfrm>
              <a:off x="3751" y="203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a:t>
              </a:r>
            </a:p>
          </p:txBody>
        </p:sp>
        <p:sp>
          <p:nvSpPr>
            <p:cNvPr id="45073" name="Rectangle 16"/>
            <p:cNvSpPr>
              <a:spLocks noChangeArrowheads="1"/>
            </p:cNvSpPr>
            <p:nvPr/>
          </p:nvSpPr>
          <p:spPr bwMode="auto">
            <a:xfrm>
              <a:off x="4087" y="2045"/>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value</a:t>
              </a:r>
            </a:p>
          </p:txBody>
        </p:sp>
        <p:sp>
          <p:nvSpPr>
            <p:cNvPr id="45074" name="Line 17"/>
            <p:cNvSpPr>
              <a:spLocks noChangeShapeType="1"/>
            </p:cNvSpPr>
            <p:nvPr/>
          </p:nvSpPr>
          <p:spPr bwMode="auto">
            <a:xfrm>
              <a:off x="3127" y="2453"/>
              <a:ext cx="13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 name="Line 18"/>
          <p:cNvSpPr>
            <a:spLocks noChangeShapeType="1"/>
          </p:cNvSpPr>
          <p:nvPr/>
        </p:nvSpPr>
        <p:spPr bwMode="auto">
          <a:xfrm>
            <a:off x="4427538" y="5229225"/>
            <a:ext cx="288925"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Rectangle 19"/>
          <p:cNvSpPr>
            <a:spLocks noChangeArrowheads="1"/>
          </p:cNvSpPr>
          <p:nvPr/>
        </p:nvSpPr>
        <p:spPr bwMode="auto">
          <a:xfrm>
            <a:off x="6659563" y="4868863"/>
            <a:ext cx="1409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solidFill>
                  <a:schemeClr val="hlink"/>
                </a:solidFill>
              </a:rPr>
              <a:t>0    0        15</a:t>
            </a:r>
            <a:endParaRPr lang="en-US" altLang="zh-CN" sz="2000" b="1"/>
          </a:p>
        </p:txBody>
      </p:sp>
      <p:sp>
        <p:nvSpPr>
          <p:cNvPr id="20" name="Line 20"/>
          <p:cNvSpPr>
            <a:spLocks noChangeShapeType="1"/>
          </p:cNvSpPr>
          <p:nvPr/>
        </p:nvSpPr>
        <p:spPr bwMode="auto">
          <a:xfrm>
            <a:off x="4427538" y="6453188"/>
            <a:ext cx="360362"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21"/>
          <p:cNvSpPr>
            <a:spLocks noChangeArrowheads="1"/>
          </p:cNvSpPr>
          <p:nvPr/>
        </p:nvSpPr>
        <p:spPr bwMode="auto">
          <a:xfrm>
            <a:off x="6659563" y="5300663"/>
            <a:ext cx="1409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solidFill>
                  <a:schemeClr val="hlink"/>
                </a:solidFill>
              </a:rPr>
              <a:t>1    1        11</a:t>
            </a:r>
            <a:endParaRPr lang="en-US" altLang="zh-CN" sz="2000" b="1"/>
          </a:p>
        </p:txBody>
      </p:sp>
      <p:sp>
        <p:nvSpPr>
          <p:cNvPr id="22" name="Line 22"/>
          <p:cNvSpPr>
            <a:spLocks noChangeShapeType="1"/>
          </p:cNvSpPr>
          <p:nvPr/>
        </p:nvSpPr>
        <p:spPr bwMode="auto">
          <a:xfrm>
            <a:off x="4427538" y="5661025"/>
            <a:ext cx="288925"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23"/>
          <p:cNvSpPr>
            <a:spLocks noChangeArrowheads="1"/>
          </p:cNvSpPr>
          <p:nvPr/>
        </p:nvSpPr>
        <p:spPr bwMode="auto">
          <a:xfrm>
            <a:off x="6659563" y="5732463"/>
            <a:ext cx="1409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solidFill>
                  <a:schemeClr val="hlink"/>
                </a:solidFill>
              </a:rPr>
              <a:t>3    0      </a:t>
            </a:r>
            <a:r>
              <a:rPr lang="en-US" altLang="zh-CN" sz="2000" b="1">
                <a:solidFill>
                  <a:schemeClr val="hlink"/>
                </a:solidFill>
                <a:sym typeface="Symbol" panose="05050102010706020507" pitchFamily="18" charset="2"/>
              </a:rPr>
              <a:t>  22</a:t>
            </a:r>
            <a:endParaRPr lang="en-US" altLang="zh-CN" sz="2000" b="1"/>
          </a:p>
        </p:txBody>
      </p:sp>
      <p:sp>
        <p:nvSpPr>
          <p:cNvPr id="24" name="Line 24"/>
          <p:cNvSpPr>
            <a:spLocks noChangeShapeType="1"/>
          </p:cNvSpPr>
          <p:nvPr/>
        </p:nvSpPr>
        <p:spPr bwMode="auto">
          <a:xfrm>
            <a:off x="4427538" y="6092825"/>
            <a:ext cx="288925"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25"/>
          <p:cNvSpPr>
            <a:spLocks noChangeArrowheads="1"/>
          </p:cNvSpPr>
          <p:nvPr/>
        </p:nvSpPr>
        <p:spPr bwMode="auto">
          <a:xfrm>
            <a:off x="6659563" y="6165850"/>
            <a:ext cx="14097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solidFill>
                  <a:srgbClr val="0000FF"/>
                </a:solidFill>
              </a:rPr>
              <a:t>5    0        -15</a:t>
            </a:r>
          </a:p>
        </p:txBody>
      </p:sp>
      <p:sp>
        <p:nvSpPr>
          <p:cNvPr id="45069" name="文本框 3"/>
          <p:cNvSpPr txBox="1">
            <a:spLocks noChangeArrowheads="1"/>
          </p:cNvSpPr>
          <p:nvPr/>
        </p:nvSpPr>
        <p:spPr bwMode="auto">
          <a:xfrm>
            <a:off x="5619750" y="5635625"/>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strips(downRight)">
                                      <p:cBhvr>
                                        <p:cTn id="7" dur="500"/>
                                        <p:tgtEl>
                                          <p:spTgt spid="73731"/>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4"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5" name="TYPE.WAV"/>
                                        </p:tgtEl>
                                      </p:cMediaNode>
                                    </p:audio>
                                  </p:sub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subTnLst>
                                    <p:audio>
                                      <p:cMediaNode>
                                        <p:cTn display="0" masterRel="sameClick">
                                          <p:stCondLst>
                                            <p:cond evt="begin" delay="0">
                                              <p:tn val="19"/>
                                            </p:cond>
                                          </p:stCondLst>
                                          <p:endCondLst>
                                            <p:cond evt="onStopAudio" delay="0">
                                              <p:tgtEl>
                                                <p:sldTgt/>
                                              </p:tgtEl>
                                            </p:cond>
                                          </p:endCondLst>
                                        </p:cTn>
                                        <p:tgtEl>
                                          <p:sndTgt r:embed="rId5"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subTnLst>
                                    <p:audio>
                                      <p:cMediaNode>
                                        <p:cTn display="0" masterRel="sameClick">
                                          <p:stCondLst>
                                            <p:cond evt="begin" delay="0">
                                              <p:tn val="24"/>
                                            </p:cond>
                                          </p:stCondLst>
                                          <p:endCondLst>
                                            <p:cond evt="onStopAudio" delay="0">
                                              <p:tgtEl>
                                                <p:sldTgt/>
                                              </p:tgtEl>
                                            </p:cond>
                                          </p:endCondLst>
                                        </p:cTn>
                                        <p:tgtEl>
                                          <p:sndTgt r:embed="rId6"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subTnLst>
                                    <p:audio>
                                      <p:cMediaNode>
                                        <p:cTn display="0" masterRel="sameClick">
                                          <p:stCondLst>
                                            <p:cond evt="begin" delay="0">
                                              <p:tn val="29"/>
                                            </p:cond>
                                          </p:stCondLst>
                                          <p:endCondLst>
                                            <p:cond evt="onStopAudio" delay="0">
                                              <p:tgtEl>
                                                <p:sldTgt/>
                                              </p:tgtEl>
                                            </p:cond>
                                          </p:endCondLst>
                                        </p:cTn>
                                        <p:tgtEl>
                                          <p:sndTgt r:embed="rId5"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subTnLst>
                                    <p:audio>
                                      <p:cMediaNode>
                                        <p:cTn display="0" masterRel="sameClick">
                                          <p:stCondLst>
                                            <p:cond evt="begin" delay="0">
                                              <p:tn val="34"/>
                                            </p:cond>
                                          </p:stCondLst>
                                          <p:endCondLst>
                                            <p:cond evt="onStopAudio" delay="0">
                                              <p:tgtEl>
                                                <p:sldTgt/>
                                              </p:tgtEl>
                                            </p:cond>
                                          </p:endCondLst>
                                        </p:cTn>
                                        <p:tgtEl>
                                          <p:sndTgt r:embed="rId6" name="WHOOSH.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subTnLst>
                                    <p:audio>
                                      <p:cMediaNode>
                                        <p:cTn display="0" masterRel="sameClick">
                                          <p:stCondLst>
                                            <p:cond evt="begin" delay="0">
                                              <p:tn val="39"/>
                                            </p:cond>
                                          </p:stCondLst>
                                          <p:endCondLst>
                                            <p:cond evt="onStopAudio" delay="0">
                                              <p:tgtEl>
                                                <p:sldTgt/>
                                              </p:tgtEl>
                                            </p:cond>
                                          </p:endCondLst>
                                        </p:cTn>
                                        <p:tgtEl>
                                          <p:sndTgt r:embed="rId5" name="TYPE.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subTnLst>
                                    <p:audio>
                                      <p:cMediaNode>
                                        <p:cTn display="0" masterRel="sameClick">
                                          <p:stCondLst>
                                            <p:cond evt="begin" delay="0">
                                              <p:tn val="44"/>
                                            </p:cond>
                                          </p:stCondLst>
                                          <p:endCondLst>
                                            <p:cond evt="onStopAudio" delay="0">
                                              <p:tgtEl>
                                                <p:sldTgt/>
                                              </p:tgtEl>
                                            </p:cond>
                                          </p:endCondLst>
                                        </p:cTn>
                                        <p:tgtEl>
                                          <p:sndTgt r:embed="rId6" name="WHOOSH.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subTnLst>
                                    <p:audio>
                                      <p:cMediaNode>
                                        <p:cTn display="0" masterRel="sameClick">
                                          <p:stCondLst>
                                            <p:cond evt="begin" delay="0">
                                              <p:tn val="49"/>
                                            </p:cond>
                                          </p:stCondLst>
                                          <p:endCondLst>
                                            <p:cond evt="onStopAudio" delay="0">
                                              <p:tgtEl>
                                                <p:sldTgt/>
                                              </p:tgtEl>
                                            </p:cond>
                                          </p:endCondLst>
                                        </p:cTn>
                                        <p:tgtEl>
                                          <p:sndTgt r:embed="rId5" name="TYPE.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subTnLst>
                                    <p:audio>
                                      <p:cMediaNode>
                                        <p:cTn display="0" masterRel="sameClick">
                                          <p:stCondLst>
                                            <p:cond evt="begin" delay="0">
                                              <p:tn val="54"/>
                                            </p:cond>
                                          </p:stCondLst>
                                          <p:endCondLst>
                                            <p:cond evt="onStopAudio" delay="0">
                                              <p:tgtEl>
                                                <p:sldTgt/>
                                              </p:tgtEl>
                                            </p:cond>
                                          </p:endCondLst>
                                        </p:cTn>
                                        <p:tgtEl>
                                          <p:sndTgt r:embed="rId6"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subTnLst>
                                    <p:audio>
                                      <p:cMediaNode>
                                        <p:cTn display="0" masterRel="sameClick">
                                          <p:stCondLst>
                                            <p:cond evt="begin" delay="0">
                                              <p:tn val="59"/>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P spid="18" grpId="0" animBg="1"/>
      <p:bldP spid="19" grpId="0" animBg="1" autoUpdateAnimBg="0"/>
      <p:bldP spid="20" grpId="0" animBg="1"/>
      <p:bldP spid="21" grpId="0" animBg="1" autoUpdateAnimBg="0"/>
      <p:bldP spid="22" grpId="0" animBg="1"/>
      <p:bldP spid="23" grpId="0" animBg="1" autoUpdateAnimBg="0"/>
      <p:bldP spid="24" grpId="0" animBg="1"/>
      <p:bldP spid="2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381000" y="5334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chemeClr val="hlink"/>
                </a:solidFill>
              </a:rPr>
              <a:t>Analysis of </a:t>
            </a:r>
            <a:r>
              <a:rPr lang="en-US" altLang="zh-CN" b="1">
                <a:solidFill>
                  <a:schemeClr val="hlink"/>
                </a:solidFill>
                <a:latin typeface="Arial" panose="020B0604020202020204" pitchFamily="34" charset="0"/>
              </a:rPr>
              <a:t>transpose</a:t>
            </a:r>
            <a:r>
              <a:rPr lang="en-US" altLang="zh-CN" b="1"/>
              <a:t>: The time complexity of </a:t>
            </a:r>
            <a:r>
              <a:rPr lang="en-US" altLang="zh-CN" b="1">
                <a:latin typeface="Arial" panose="020B0604020202020204" pitchFamily="34" charset="0"/>
              </a:rPr>
              <a:t>transpose</a:t>
            </a:r>
            <a:r>
              <a:rPr lang="en-US" altLang="zh-CN" b="1"/>
              <a:t> is</a:t>
            </a:r>
          </a:p>
        </p:txBody>
      </p:sp>
      <p:sp>
        <p:nvSpPr>
          <p:cNvPr id="74756" name="Rectangle 4"/>
          <p:cNvSpPr>
            <a:spLocks noChangeArrowheads="1"/>
          </p:cNvSpPr>
          <p:nvPr/>
        </p:nvSpPr>
        <p:spPr bwMode="auto">
          <a:xfrm>
            <a:off x="2667000" y="990600"/>
            <a:ext cx="3124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O ( </a:t>
            </a:r>
            <a:r>
              <a:rPr lang="en-US" altLang="zh-CN" b="1" i="1"/>
              <a:t>columns </a:t>
            </a:r>
            <a:r>
              <a:rPr lang="en-US" altLang="zh-CN" b="1" i="1">
                <a:sym typeface="Symbol" panose="05050102010706020507" pitchFamily="18" charset="2"/>
              </a:rPr>
              <a:t> elements </a:t>
            </a:r>
            <a:r>
              <a:rPr lang="en-US" altLang="zh-CN" b="1"/>
              <a:t>)</a:t>
            </a:r>
          </a:p>
        </p:txBody>
      </p:sp>
      <p:sp>
        <p:nvSpPr>
          <p:cNvPr id="74757" name="Text Box 5"/>
          <p:cNvSpPr txBox="1">
            <a:spLocks noChangeArrowheads="1"/>
          </p:cNvSpPr>
          <p:nvPr/>
        </p:nvSpPr>
        <p:spPr bwMode="auto">
          <a:xfrm>
            <a:off x="457200" y="1447800"/>
            <a:ext cx="8153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t>Note:  The simple algorithm</a:t>
            </a:r>
          </a:p>
          <a:p>
            <a:r>
              <a:rPr lang="en-US" altLang="zh-CN" b="1"/>
              <a:t>           for ( j = 0; j &lt; columns; j++ )</a:t>
            </a:r>
          </a:p>
          <a:p>
            <a:r>
              <a:rPr lang="en-US" altLang="zh-CN" b="1"/>
              <a:t>               for ( i = 0; i &lt; rows; i++ )</a:t>
            </a:r>
          </a:p>
          <a:p>
            <a:r>
              <a:rPr lang="en-US" altLang="zh-CN" b="1"/>
              <a:t>                    b [ j ] [ i ] = a [ i ] [ j ] ;</a:t>
            </a:r>
          </a:p>
          <a:p>
            <a:r>
              <a:rPr lang="en-US" altLang="zh-CN" b="1"/>
              <a:t>requires  O (</a:t>
            </a:r>
            <a:r>
              <a:rPr lang="en-US" altLang="zh-CN" b="1" i="1"/>
              <a:t>columns </a:t>
            </a:r>
            <a:r>
              <a:rPr lang="en-US" altLang="zh-CN" b="1" i="1">
                <a:sym typeface="Symbol" panose="05050102010706020507" pitchFamily="18" charset="2"/>
              </a:rPr>
              <a:t> rows </a:t>
            </a:r>
            <a:r>
              <a:rPr lang="en-US" altLang="zh-CN" b="1"/>
              <a:t>).  If the matrix is not so sparse, that is, if </a:t>
            </a:r>
            <a:r>
              <a:rPr lang="en-US" altLang="zh-CN" b="1" i="1"/>
              <a:t>elements</a:t>
            </a:r>
            <a:r>
              <a:rPr lang="en-US" altLang="zh-CN" b="1"/>
              <a:t> = O (</a:t>
            </a:r>
            <a:r>
              <a:rPr lang="en-US" altLang="zh-CN" b="1" i="1"/>
              <a:t>columns </a:t>
            </a:r>
            <a:r>
              <a:rPr lang="en-US" altLang="zh-CN" b="1" i="1">
                <a:sym typeface="Symbol" panose="05050102010706020507" pitchFamily="18" charset="2"/>
              </a:rPr>
              <a:t> rows </a:t>
            </a:r>
            <a:r>
              <a:rPr lang="en-US" altLang="zh-CN" b="1"/>
              <a:t>), then our </a:t>
            </a:r>
            <a:r>
              <a:rPr lang="en-US" altLang="zh-CN" b="1">
                <a:latin typeface="Arial" panose="020B0604020202020204" pitchFamily="34" charset="0"/>
              </a:rPr>
              <a:t>transpose</a:t>
            </a:r>
            <a:r>
              <a:rPr lang="en-US" altLang="zh-CN" b="1"/>
              <a:t> function takes O (</a:t>
            </a:r>
            <a:r>
              <a:rPr lang="en-US" altLang="zh-CN" b="1" i="1"/>
              <a:t>columns</a:t>
            </a:r>
            <a:r>
              <a:rPr lang="en-US" altLang="zh-CN" b="1" baseline="30000"/>
              <a:t>2</a:t>
            </a:r>
            <a:r>
              <a:rPr lang="en-US" altLang="zh-CN" b="1" i="1"/>
              <a:t> </a:t>
            </a:r>
            <a:r>
              <a:rPr lang="en-US" altLang="zh-CN" b="1" i="1">
                <a:sym typeface="Symbol" panose="05050102010706020507" pitchFamily="18" charset="2"/>
              </a:rPr>
              <a:t> rows </a:t>
            </a:r>
            <a:r>
              <a:rPr lang="en-US" altLang="zh-CN" b="1"/>
              <a:t>). </a:t>
            </a:r>
          </a:p>
        </p:txBody>
      </p:sp>
      <p:grpSp>
        <p:nvGrpSpPr>
          <p:cNvPr id="2" name="Group 6"/>
          <p:cNvGrpSpPr>
            <a:grpSpLocks/>
          </p:cNvGrpSpPr>
          <p:nvPr/>
        </p:nvGrpSpPr>
        <p:grpSpPr bwMode="auto">
          <a:xfrm>
            <a:off x="457200" y="4191000"/>
            <a:ext cx="1441450" cy="2362200"/>
            <a:chOff x="2308" y="3018"/>
            <a:chExt cx="482" cy="940"/>
          </a:xfrm>
        </p:grpSpPr>
        <p:grpSp>
          <p:nvGrpSpPr>
            <p:cNvPr id="47110" name="Group 7"/>
            <p:cNvGrpSpPr>
              <a:grpSpLocks/>
            </p:cNvGrpSpPr>
            <p:nvPr/>
          </p:nvGrpSpPr>
          <p:grpSpPr bwMode="auto">
            <a:xfrm>
              <a:off x="2567" y="3314"/>
              <a:ext cx="139" cy="396"/>
              <a:chOff x="2567" y="3314"/>
              <a:chExt cx="139" cy="396"/>
            </a:xfrm>
          </p:grpSpPr>
          <p:grpSp>
            <p:nvGrpSpPr>
              <p:cNvPr id="47144" name="Group 8"/>
              <p:cNvGrpSpPr>
                <a:grpSpLocks/>
              </p:cNvGrpSpPr>
              <p:nvPr/>
            </p:nvGrpSpPr>
            <p:grpSpPr bwMode="auto">
              <a:xfrm>
                <a:off x="2567" y="3599"/>
                <a:ext cx="125" cy="111"/>
                <a:chOff x="2567" y="3599"/>
                <a:chExt cx="125" cy="111"/>
              </a:xfrm>
            </p:grpSpPr>
            <p:sp>
              <p:nvSpPr>
                <p:cNvPr id="47147" name="Freeform 9"/>
                <p:cNvSpPr>
                  <a:spLocks/>
                </p:cNvSpPr>
                <p:nvPr/>
              </p:nvSpPr>
              <p:spPr bwMode="auto">
                <a:xfrm>
                  <a:off x="2567" y="3599"/>
                  <a:ext cx="125" cy="111"/>
                </a:xfrm>
                <a:custGeom>
                  <a:avLst/>
                  <a:gdLst>
                    <a:gd name="T0" fmla="*/ 0 w 373"/>
                    <a:gd name="T1" fmla="*/ 0 h 333"/>
                    <a:gd name="T2" fmla="*/ 0 w 373"/>
                    <a:gd name="T3" fmla="*/ 0 h 333"/>
                    <a:gd name="T4" fmla="*/ 0 w 373"/>
                    <a:gd name="T5" fmla="*/ 0 h 333"/>
                    <a:gd name="T6" fmla="*/ 0 w 373"/>
                    <a:gd name="T7" fmla="*/ 0 h 333"/>
                    <a:gd name="T8" fmla="*/ 0 w 373"/>
                    <a:gd name="T9" fmla="*/ 0 h 333"/>
                    <a:gd name="T10" fmla="*/ 0 w 373"/>
                    <a:gd name="T11" fmla="*/ 0 h 333"/>
                    <a:gd name="T12" fmla="*/ 0 w 373"/>
                    <a:gd name="T13" fmla="*/ 0 h 333"/>
                    <a:gd name="T14" fmla="*/ 0 w 373"/>
                    <a:gd name="T15" fmla="*/ 0 h 333"/>
                    <a:gd name="T16" fmla="*/ 0 w 373"/>
                    <a:gd name="T17" fmla="*/ 0 h 333"/>
                    <a:gd name="T18" fmla="*/ 0 w 373"/>
                    <a:gd name="T19" fmla="*/ 0 h 333"/>
                    <a:gd name="T20" fmla="*/ 0 w 373"/>
                    <a:gd name="T21" fmla="*/ 0 h 333"/>
                    <a:gd name="T22" fmla="*/ 0 w 373"/>
                    <a:gd name="T23" fmla="*/ 0 h 333"/>
                    <a:gd name="T24" fmla="*/ 0 w 373"/>
                    <a:gd name="T25" fmla="*/ 0 h 333"/>
                    <a:gd name="T26" fmla="*/ 0 w 373"/>
                    <a:gd name="T27" fmla="*/ 0 h 333"/>
                    <a:gd name="T28" fmla="*/ 0 w 373"/>
                    <a:gd name="T29" fmla="*/ 0 h 333"/>
                    <a:gd name="T30" fmla="*/ 0 w 373"/>
                    <a:gd name="T31" fmla="*/ 0 h 333"/>
                    <a:gd name="T32" fmla="*/ 0 w 373"/>
                    <a:gd name="T33" fmla="*/ 0 h 333"/>
                    <a:gd name="T34" fmla="*/ 0 w 373"/>
                    <a:gd name="T35" fmla="*/ 0 h 333"/>
                    <a:gd name="T36" fmla="*/ 0 w 373"/>
                    <a:gd name="T37" fmla="*/ 0 h 333"/>
                    <a:gd name="T38" fmla="*/ 0 w 373"/>
                    <a:gd name="T39" fmla="*/ 0 h 333"/>
                    <a:gd name="T40" fmla="*/ 0 w 373"/>
                    <a:gd name="T41" fmla="*/ 0 h 333"/>
                    <a:gd name="T42" fmla="*/ 0 w 373"/>
                    <a:gd name="T43" fmla="*/ 0 h 333"/>
                    <a:gd name="T44" fmla="*/ 0 w 373"/>
                    <a:gd name="T45" fmla="*/ 0 h 333"/>
                    <a:gd name="T46" fmla="*/ 0 w 373"/>
                    <a:gd name="T47" fmla="*/ 0 h 333"/>
                    <a:gd name="T48" fmla="*/ 0 w 373"/>
                    <a:gd name="T49" fmla="*/ 0 h 333"/>
                    <a:gd name="T50" fmla="*/ 0 w 373"/>
                    <a:gd name="T51" fmla="*/ 0 h 333"/>
                    <a:gd name="T52" fmla="*/ 0 w 373"/>
                    <a:gd name="T53" fmla="*/ 0 h 333"/>
                    <a:gd name="T54" fmla="*/ 0 w 373"/>
                    <a:gd name="T55" fmla="*/ 0 h 333"/>
                    <a:gd name="T56" fmla="*/ 0 w 373"/>
                    <a:gd name="T57" fmla="*/ 0 h 333"/>
                    <a:gd name="T58" fmla="*/ 0 w 373"/>
                    <a:gd name="T59" fmla="*/ 0 h 333"/>
                    <a:gd name="T60" fmla="*/ 0 w 373"/>
                    <a:gd name="T61" fmla="*/ 0 h 333"/>
                    <a:gd name="T62" fmla="*/ 0 w 373"/>
                    <a:gd name="T63" fmla="*/ 0 h 333"/>
                    <a:gd name="T64" fmla="*/ 0 w 373"/>
                    <a:gd name="T65" fmla="*/ 0 h 333"/>
                    <a:gd name="T66" fmla="*/ 0 w 373"/>
                    <a:gd name="T67" fmla="*/ 0 h 333"/>
                    <a:gd name="T68" fmla="*/ 0 w 373"/>
                    <a:gd name="T69" fmla="*/ 0 h 333"/>
                    <a:gd name="T70" fmla="*/ 0 w 373"/>
                    <a:gd name="T71" fmla="*/ 0 h 333"/>
                    <a:gd name="T72" fmla="*/ 0 w 373"/>
                    <a:gd name="T73" fmla="*/ 0 h 333"/>
                    <a:gd name="T74" fmla="*/ 0 w 373"/>
                    <a:gd name="T75" fmla="*/ 0 h 3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3"/>
                    <a:gd name="T115" fmla="*/ 0 h 333"/>
                    <a:gd name="T116" fmla="*/ 373 w 373"/>
                    <a:gd name="T117" fmla="*/ 333 h 3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3" h="333">
                      <a:moveTo>
                        <a:pt x="58" y="42"/>
                      </a:moveTo>
                      <a:lnTo>
                        <a:pt x="33" y="85"/>
                      </a:lnTo>
                      <a:lnTo>
                        <a:pt x="25" y="102"/>
                      </a:lnTo>
                      <a:lnTo>
                        <a:pt x="21" y="120"/>
                      </a:lnTo>
                      <a:lnTo>
                        <a:pt x="16" y="147"/>
                      </a:lnTo>
                      <a:lnTo>
                        <a:pt x="16" y="172"/>
                      </a:lnTo>
                      <a:lnTo>
                        <a:pt x="19" y="197"/>
                      </a:lnTo>
                      <a:lnTo>
                        <a:pt x="30" y="220"/>
                      </a:lnTo>
                      <a:lnTo>
                        <a:pt x="51" y="236"/>
                      </a:lnTo>
                      <a:lnTo>
                        <a:pt x="28" y="222"/>
                      </a:lnTo>
                      <a:lnTo>
                        <a:pt x="19" y="221"/>
                      </a:lnTo>
                      <a:lnTo>
                        <a:pt x="7" y="225"/>
                      </a:lnTo>
                      <a:lnTo>
                        <a:pt x="2" y="233"/>
                      </a:lnTo>
                      <a:lnTo>
                        <a:pt x="0" y="243"/>
                      </a:lnTo>
                      <a:lnTo>
                        <a:pt x="4" y="253"/>
                      </a:lnTo>
                      <a:lnTo>
                        <a:pt x="10" y="264"/>
                      </a:lnTo>
                      <a:lnTo>
                        <a:pt x="40" y="285"/>
                      </a:lnTo>
                      <a:lnTo>
                        <a:pt x="84" y="302"/>
                      </a:lnTo>
                      <a:lnTo>
                        <a:pt x="103" y="309"/>
                      </a:lnTo>
                      <a:lnTo>
                        <a:pt x="125" y="313"/>
                      </a:lnTo>
                      <a:lnTo>
                        <a:pt x="143" y="313"/>
                      </a:lnTo>
                      <a:lnTo>
                        <a:pt x="162" y="318"/>
                      </a:lnTo>
                      <a:lnTo>
                        <a:pt x="186" y="326"/>
                      </a:lnTo>
                      <a:lnTo>
                        <a:pt x="239" y="333"/>
                      </a:lnTo>
                      <a:lnTo>
                        <a:pt x="302" y="319"/>
                      </a:lnTo>
                      <a:lnTo>
                        <a:pt x="344" y="319"/>
                      </a:lnTo>
                      <a:lnTo>
                        <a:pt x="355" y="316"/>
                      </a:lnTo>
                      <a:lnTo>
                        <a:pt x="365" y="306"/>
                      </a:lnTo>
                      <a:lnTo>
                        <a:pt x="368" y="292"/>
                      </a:lnTo>
                      <a:lnTo>
                        <a:pt x="373" y="238"/>
                      </a:lnTo>
                      <a:lnTo>
                        <a:pt x="373" y="194"/>
                      </a:lnTo>
                      <a:lnTo>
                        <a:pt x="370" y="171"/>
                      </a:lnTo>
                      <a:lnTo>
                        <a:pt x="368" y="156"/>
                      </a:lnTo>
                      <a:lnTo>
                        <a:pt x="365" y="140"/>
                      </a:lnTo>
                      <a:lnTo>
                        <a:pt x="361" y="125"/>
                      </a:lnTo>
                      <a:lnTo>
                        <a:pt x="341" y="65"/>
                      </a:lnTo>
                      <a:lnTo>
                        <a:pt x="319" y="0"/>
                      </a:lnTo>
                      <a:lnTo>
                        <a:pt x="58" y="42"/>
                      </a:lnTo>
                      <a:close/>
                    </a:path>
                  </a:pathLst>
                </a:custGeom>
                <a:solidFill>
                  <a:srgbClr val="FFE0C0"/>
                </a:solidFill>
                <a:ln w="4763">
                  <a:solidFill>
                    <a:srgbClr val="000000"/>
                  </a:solidFill>
                  <a:prstDash val="solid"/>
                  <a:round/>
                  <a:headEnd/>
                  <a:tailEnd/>
                </a:ln>
              </p:spPr>
              <p:txBody>
                <a:bodyPr/>
                <a:lstStyle/>
                <a:p>
                  <a:endParaRPr lang="zh-CN" altLang="en-US"/>
                </a:p>
              </p:txBody>
            </p:sp>
            <p:sp>
              <p:nvSpPr>
                <p:cNvPr id="47148" name="Arc 10"/>
                <p:cNvSpPr>
                  <a:spLocks/>
                </p:cNvSpPr>
                <p:nvPr/>
              </p:nvSpPr>
              <p:spPr bwMode="auto">
                <a:xfrm>
                  <a:off x="2585" y="3674"/>
                  <a:ext cx="4" cy="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lnTo>
                        <a:pt x="0"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145" name="Rectangle 11"/>
              <p:cNvSpPr>
                <a:spLocks noChangeArrowheads="1"/>
              </p:cNvSpPr>
              <p:nvPr/>
            </p:nvSpPr>
            <p:spPr bwMode="auto">
              <a:xfrm>
                <a:off x="2591" y="3611"/>
                <a:ext cx="105" cy="20"/>
              </a:xfrm>
              <a:prstGeom prst="rect">
                <a:avLst/>
              </a:prstGeom>
              <a:solidFill>
                <a:srgbClr val="FFFFFF"/>
              </a:solidFill>
              <a:ln w="4763">
                <a:solidFill>
                  <a:srgbClr val="0000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7146" name="Freeform 12"/>
              <p:cNvSpPr>
                <a:spLocks/>
              </p:cNvSpPr>
              <p:nvPr/>
            </p:nvSpPr>
            <p:spPr bwMode="auto">
              <a:xfrm>
                <a:off x="2583" y="3314"/>
                <a:ext cx="123" cy="306"/>
              </a:xfrm>
              <a:custGeom>
                <a:avLst/>
                <a:gdLst>
                  <a:gd name="T0" fmla="*/ 0 w 369"/>
                  <a:gd name="T1" fmla="*/ 0 h 918"/>
                  <a:gd name="T2" fmla="*/ 0 w 369"/>
                  <a:gd name="T3" fmla="*/ 0 h 918"/>
                  <a:gd name="T4" fmla="*/ 0 w 369"/>
                  <a:gd name="T5" fmla="*/ 0 h 918"/>
                  <a:gd name="T6" fmla="*/ 0 w 369"/>
                  <a:gd name="T7" fmla="*/ 0 h 918"/>
                  <a:gd name="T8" fmla="*/ 0 w 369"/>
                  <a:gd name="T9" fmla="*/ 0 h 918"/>
                  <a:gd name="T10" fmla="*/ 0 w 369"/>
                  <a:gd name="T11" fmla="*/ 0 h 918"/>
                  <a:gd name="T12" fmla="*/ 0 w 369"/>
                  <a:gd name="T13" fmla="*/ 0 h 918"/>
                  <a:gd name="T14" fmla="*/ 0 w 369"/>
                  <a:gd name="T15" fmla="*/ 0 h 918"/>
                  <a:gd name="T16" fmla="*/ 0 w 369"/>
                  <a:gd name="T17" fmla="*/ 0 h 918"/>
                  <a:gd name="T18" fmla="*/ 0 w 369"/>
                  <a:gd name="T19" fmla="*/ 0 h 918"/>
                  <a:gd name="T20" fmla="*/ 0 w 369"/>
                  <a:gd name="T21" fmla="*/ 0 h 918"/>
                  <a:gd name="T22" fmla="*/ 0 w 369"/>
                  <a:gd name="T23" fmla="*/ 0 h 918"/>
                  <a:gd name="T24" fmla="*/ 0 w 369"/>
                  <a:gd name="T25" fmla="*/ 0 h 918"/>
                  <a:gd name="T26" fmla="*/ 0 w 369"/>
                  <a:gd name="T27" fmla="*/ 0 h 918"/>
                  <a:gd name="T28" fmla="*/ 0 w 369"/>
                  <a:gd name="T29" fmla="*/ 0 h 918"/>
                  <a:gd name="T30" fmla="*/ 0 w 369"/>
                  <a:gd name="T31" fmla="*/ 0 h 918"/>
                  <a:gd name="T32" fmla="*/ 0 w 369"/>
                  <a:gd name="T33" fmla="*/ 0 h 918"/>
                  <a:gd name="T34" fmla="*/ 0 w 369"/>
                  <a:gd name="T35" fmla="*/ 0 h 918"/>
                  <a:gd name="T36" fmla="*/ 0 w 369"/>
                  <a:gd name="T37" fmla="*/ 0 h 918"/>
                  <a:gd name="T38" fmla="*/ 0 w 369"/>
                  <a:gd name="T39" fmla="*/ 0 h 918"/>
                  <a:gd name="T40" fmla="*/ 0 w 369"/>
                  <a:gd name="T41" fmla="*/ 0 h 918"/>
                  <a:gd name="T42" fmla="*/ 0 w 369"/>
                  <a:gd name="T43" fmla="*/ 0 h 918"/>
                  <a:gd name="T44" fmla="*/ 0 w 369"/>
                  <a:gd name="T45" fmla="*/ 0 h 918"/>
                  <a:gd name="T46" fmla="*/ 0 w 369"/>
                  <a:gd name="T47" fmla="*/ 0 h 918"/>
                  <a:gd name="T48" fmla="*/ 0 w 369"/>
                  <a:gd name="T49" fmla="*/ 0 h 918"/>
                  <a:gd name="T50" fmla="*/ 0 w 369"/>
                  <a:gd name="T51" fmla="*/ 0 h 918"/>
                  <a:gd name="T52" fmla="*/ 0 w 369"/>
                  <a:gd name="T53" fmla="*/ 0 h 9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69"/>
                  <a:gd name="T82" fmla="*/ 0 h 918"/>
                  <a:gd name="T83" fmla="*/ 369 w 369"/>
                  <a:gd name="T84" fmla="*/ 918 h 9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69" h="918">
                    <a:moveTo>
                      <a:pt x="17" y="316"/>
                    </a:moveTo>
                    <a:lnTo>
                      <a:pt x="10" y="589"/>
                    </a:lnTo>
                    <a:lnTo>
                      <a:pt x="0" y="918"/>
                    </a:lnTo>
                    <a:lnTo>
                      <a:pt x="354" y="915"/>
                    </a:lnTo>
                    <a:lnTo>
                      <a:pt x="357" y="570"/>
                    </a:lnTo>
                    <a:lnTo>
                      <a:pt x="356" y="391"/>
                    </a:lnTo>
                    <a:lnTo>
                      <a:pt x="369" y="205"/>
                    </a:lnTo>
                    <a:lnTo>
                      <a:pt x="365" y="161"/>
                    </a:lnTo>
                    <a:lnTo>
                      <a:pt x="362" y="130"/>
                    </a:lnTo>
                    <a:lnTo>
                      <a:pt x="355" y="98"/>
                    </a:lnTo>
                    <a:lnTo>
                      <a:pt x="348" y="78"/>
                    </a:lnTo>
                    <a:lnTo>
                      <a:pt x="336" y="55"/>
                    </a:lnTo>
                    <a:lnTo>
                      <a:pt x="323" y="41"/>
                    </a:lnTo>
                    <a:lnTo>
                      <a:pt x="302" y="26"/>
                    </a:lnTo>
                    <a:lnTo>
                      <a:pt x="276" y="12"/>
                    </a:lnTo>
                    <a:lnTo>
                      <a:pt x="248" y="4"/>
                    </a:lnTo>
                    <a:lnTo>
                      <a:pt x="216" y="1"/>
                    </a:lnTo>
                    <a:lnTo>
                      <a:pt x="190" y="0"/>
                    </a:lnTo>
                    <a:lnTo>
                      <a:pt x="158" y="6"/>
                    </a:lnTo>
                    <a:lnTo>
                      <a:pt x="128" y="16"/>
                    </a:lnTo>
                    <a:lnTo>
                      <a:pt x="109" y="27"/>
                    </a:lnTo>
                    <a:lnTo>
                      <a:pt x="88" y="43"/>
                    </a:lnTo>
                    <a:lnTo>
                      <a:pt x="72" y="62"/>
                    </a:lnTo>
                    <a:lnTo>
                      <a:pt x="55" y="91"/>
                    </a:lnTo>
                    <a:lnTo>
                      <a:pt x="43" y="122"/>
                    </a:lnTo>
                    <a:lnTo>
                      <a:pt x="31" y="174"/>
                    </a:lnTo>
                    <a:lnTo>
                      <a:pt x="17" y="316"/>
                    </a:lnTo>
                    <a:close/>
                  </a:path>
                </a:pathLst>
              </a:custGeom>
              <a:solidFill>
                <a:srgbClr val="804000"/>
              </a:solidFill>
              <a:ln w="4763">
                <a:solidFill>
                  <a:srgbClr val="000000"/>
                </a:solidFill>
                <a:prstDash val="solid"/>
                <a:round/>
                <a:headEnd/>
                <a:tailEnd/>
              </a:ln>
            </p:spPr>
            <p:txBody>
              <a:bodyPr/>
              <a:lstStyle/>
              <a:p>
                <a:endParaRPr lang="zh-CN" altLang="en-US"/>
              </a:p>
            </p:txBody>
          </p:sp>
        </p:grpSp>
        <p:grpSp>
          <p:nvGrpSpPr>
            <p:cNvPr id="47111" name="Group 13"/>
            <p:cNvGrpSpPr>
              <a:grpSpLocks/>
            </p:cNvGrpSpPr>
            <p:nvPr/>
          </p:nvGrpSpPr>
          <p:grpSpPr bwMode="auto">
            <a:xfrm>
              <a:off x="2566" y="3018"/>
              <a:ext cx="224" cy="324"/>
              <a:chOff x="2566" y="3018"/>
              <a:chExt cx="224" cy="324"/>
            </a:xfrm>
          </p:grpSpPr>
          <p:grpSp>
            <p:nvGrpSpPr>
              <p:cNvPr id="47139" name="Group 14"/>
              <p:cNvGrpSpPr>
                <a:grpSpLocks/>
              </p:cNvGrpSpPr>
              <p:nvPr/>
            </p:nvGrpSpPr>
            <p:grpSpPr bwMode="auto">
              <a:xfrm>
                <a:off x="2566" y="3018"/>
                <a:ext cx="224" cy="324"/>
                <a:chOff x="2566" y="3018"/>
                <a:chExt cx="224" cy="324"/>
              </a:xfrm>
            </p:grpSpPr>
            <p:sp>
              <p:nvSpPr>
                <p:cNvPr id="47141" name="Freeform 15"/>
                <p:cNvSpPr>
                  <a:spLocks/>
                </p:cNvSpPr>
                <p:nvPr/>
              </p:nvSpPr>
              <p:spPr bwMode="auto">
                <a:xfrm>
                  <a:off x="2566" y="3018"/>
                  <a:ext cx="224" cy="324"/>
                </a:xfrm>
                <a:custGeom>
                  <a:avLst/>
                  <a:gdLst>
                    <a:gd name="T0" fmla="*/ 0 w 672"/>
                    <a:gd name="T1" fmla="*/ 0 h 971"/>
                    <a:gd name="T2" fmla="*/ 0 w 672"/>
                    <a:gd name="T3" fmla="*/ 0 h 971"/>
                    <a:gd name="T4" fmla="*/ 0 w 672"/>
                    <a:gd name="T5" fmla="*/ 0 h 971"/>
                    <a:gd name="T6" fmla="*/ 0 w 672"/>
                    <a:gd name="T7" fmla="*/ 0 h 971"/>
                    <a:gd name="T8" fmla="*/ 0 w 672"/>
                    <a:gd name="T9" fmla="*/ 0 h 971"/>
                    <a:gd name="T10" fmla="*/ 0 w 672"/>
                    <a:gd name="T11" fmla="*/ 0 h 971"/>
                    <a:gd name="T12" fmla="*/ 0 w 672"/>
                    <a:gd name="T13" fmla="*/ 0 h 971"/>
                    <a:gd name="T14" fmla="*/ 0 w 672"/>
                    <a:gd name="T15" fmla="*/ 0 h 971"/>
                    <a:gd name="T16" fmla="*/ 0 w 672"/>
                    <a:gd name="T17" fmla="*/ 0 h 971"/>
                    <a:gd name="T18" fmla="*/ 0 w 672"/>
                    <a:gd name="T19" fmla="*/ 0 h 971"/>
                    <a:gd name="T20" fmla="*/ 0 w 672"/>
                    <a:gd name="T21" fmla="*/ 0 h 971"/>
                    <a:gd name="T22" fmla="*/ 0 w 672"/>
                    <a:gd name="T23" fmla="*/ 0 h 971"/>
                    <a:gd name="T24" fmla="*/ 0 w 672"/>
                    <a:gd name="T25" fmla="*/ 0 h 971"/>
                    <a:gd name="T26" fmla="*/ 0 w 672"/>
                    <a:gd name="T27" fmla="*/ 0 h 971"/>
                    <a:gd name="T28" fmla="*/ 0 w 672"/>
                    <a:gd name="T29" fmla="*/ 0 h 971"/>
                    <a:gd name="T30" fmla="*/ 0 w 672"/>
                    <a:gd name="T31" fmla="*/ 0 h 971"/>
                    <a:gd name="T32" fmla="*/ 0 w 672"/>
                    <a:gd name="T33" fmla="*/ 0 h 971"/>
                    <a:gd name="T34" fmla="*/ 0 w 672"/>
                    <a:gd name="T35" fmla="*/ 0 h 971"/>
                    <a:gd name="T36" fmla="*/ 0 w 672"/>
                    <a:gd name="T37" fmla="*/ 0 h 971"/>
                    <a:gd name="T38" fmla="*/ 0 w 672"/>
                    <a:gd name="T39" fmla="*/ 0 h 971"/>
                    <a:gd name="T40" fmla="*/ 0 w 672"/>
                    <a:gd name="T41" fmla="*/ 0 h 971"/>
                    <a:gd name="T42" fmla="*/ 0 w 672"/>
                    <a:gd name="T43" fmla="*/ 0 h 971"/>
                    <a:gd name="T44" fmla="*/ 0 w 672"/>
                    <a:gd name="T45" fmla="*/ 0 h 971"/>
                    <a:gd name="T46" fmla="*/ 0 w 672"/>
                    <a:gd name="T47" fmla="*/ 0 h 971"/>
                    <a:gd name="T48" fmla="*/ 0 w 672"/>
                    <a:gd name="T49" fmla="*/ 0 h 971"/>
                    <a:gd name="T50" fmla="*/ 0 w 672"/>
                    <a:gd name="T51" fmla="*/ 0 h 971"/>
                    <a:gd name="T52" fmla="*/ 0 w 672"/>
                    <a:gd name="T53" fmla="*/ 0 h 971"/>
                    <a:gd name="T54" fmla="*/ 0 w 672"/>
                    <a:gd name="T55" fmla="*/ 0 h 971"/>
                    <a:gd name="T56" fmla="*/ 0 w 672"/>
                    <a:gd name="T57" fmla="*/ 0 h 971"/>
                    <a:gd name="T58" fmla="*/ 0 w 672"/>
                    <a:gd name="T59" fmla="*/ 0 h 971"/>
                    <a:gd name="T60" fmla="*/ 0 w 672"/>
                    <a:gd name="T61" fmla="*/ 0 h 971"/>
                    <a:gd name="T62" fmla="*/ 0 w 672"/>
                    <a:gd name="T63" fmla="*/ 0 h 971"/>
                    <a:gd name="T64" fmla="*/ 0 w 672"/>
                    <a:gd name="T65" fmla="*/ 0 h 971"/>
                    <a:gd name="T66" fmla="*/ 0 w 672"/>
                    <a:gd name="T67" fmla="*/ 0 h 971"/>
                    <a:gd name="T68" fmla="*/ 0 w 672"/>
                    <a:gd name="T69" fmla="*/ 0 h 971"/>
                    <a:gd name="T70" fmla="*/ 0 w 672"/>
                    <a:gd name="T71" fmla="*/ 0 h 971"/>
                    <a:gd name="T72" fmla="*/ 0 w 672"/>
                    <a:gd name="T73" fmla="*/ 0 h 971"/>
                    <a:gd name="T74" fmla="*/ 0 w 672"/>
                    <a:gd name="T75" fmla="*/ 0 h 971"/>
                    <a:gd name="T76" fmla="*/ 0 w 672"/>
                    <a:gd name="T77" fmla="*/ 0 h 971"/>
                    <a:gd name="T78" fmla="*/ 0 w 672"/>
                    <a:gd name="T79" fmla="*/ 0 h 9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72"/>
                    <a:gd name="T121" fmla="*/ 0 h 971"/>
                    <a:gd name="T122" fmla="*/ 672 w 672"/>
                    <a:gd name="T123" fmla="*/ 971 h 97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72" h="971">
                      <a:moveTo>
                        <a:pt x="484" y="35"/>
                      </a:moveTo>
                      <a:lnTo>
                        <a:pt x="447" y="18"/>
                      </a:lnTo>
                      <a:lnTo>
                        <a:pt x="404" y="10"/>
                      </a:lnTo>
                      <a:lnTo>
                        <a:pt x="371" y="7"/>
                      </a:lnTo>
                      <a:lnTo>
                        <a:pt x="322" y="0"/>
                      </a:lnTo>
                      <a:lnTo>
                        <a:pt x="273" y="0"/>
                      </a:lnTo>
                      <a:lnTo>
                        <a:pt x="217" y="7"/>
                      </a:lnTo>
                      <a:lnTo>
                        <a:pt x="183" y="16"/>
                      </a:lnTo>
                      <a:lnTo>
                        <a:pt x="121" y="38"/>
                      </a:lnTo>
                      <a:lnTo>
                        <a:pt x="75" y="56"/>
                      </a:lnTo>
                      <a:lnTo>
                        <a:pt x="91" y="66"/>
                      </a:lnTo>
                      <a:lnTo>
                        <a:pt x="56" y="104"/>
                      </a:lnTo>
                      <a:lnTo>
                        <a:pt x="31" y="134"/>
                      </a:lnTo>
                      <a:lnTo>
                        <a:pt x="63" y="143"/>
                      </a:lnTo>
                      <a:lnTo>
                        <a:pt x="21" y="186"/>
                      </a:lnTo>
                      <a:lnTo>
                        <a:pt x="50" y="183"/>
                      </a:lnTo>
                      <a:lnTo>
                        <a:pt x="7" y="239"/>
                      </a:lnTo>
                      <a:lnTo>
                        <a:pt x="35" y="249"/>
                      </a:lnTo>
                      <a:lnTo>
                        <a:pt x="24" y="263"/>
                      </a:lnTo>
                      <a:lnTo>
                        <a:pt x="13" y="279"/>
                      </a:lnTo>
                      <a:lnTo>
                        <a:pt x="0" y="309"/>
                      </a:lnTo>
                      <a:lnTo>
                        <a:pt x="31" y="299"/>
                      </a:lnTo>
                      <a:lnTo>
                        <a:pt x="56" y="327"/>
                      </a:lnTo>
                      <a:lnTo>
                        <a:pt x="47" y="333"/>
                      </a:lnTo>
                      <a:lnTo>
                        <a:pt x="33" y="344"/>
                      </a:lnTo>
                      <a:lnTo>
                        <a:pt x="21" y="359"/>
                      </a:lnTo>
                      <a:lnTo>
                        <a:pt x="13" y="374"/>
                      </a:lnTo>
                      <a:lnTo>
                        <a:pt x="10" y="388"/>
                      </a:lnTo>
                      <a:lnTo>
                        <a:pt x="9" y="403"/>
                      </a:lnTo>
                      <a:lnTo>
                        <a:pt x="10" y="420"/>
                      </a:lnTo>
                      <a:lnTo>
                        <a:pt x="13" y="438"/>
                      </a:lnTo>
                      <a:lnTo>
                        <a:pt x="22" y="455"/>
                      </a:lnTo>
                      <a:lnTo>
                        <a:pt x="38" y="472"/>
                      </a:lnTo>
                      <a:lnTo>
                        <a:pt x="53" y="484"/>
                      </a:lnTo>
                      <a:lnTo>
                        <a:pt x="69" y="495"/>
                      </a:lnTo>
                      <a:lnTo>
                        <a:pt x="81" y="505"/>
                      </a:lnTo>
                      <a:lnTo>
                        <a:pt x="106" y="527"/>
                      </a:lnTo>
                      <a:lnTo>
                        <a:pt x="131" y="569"/>
                      </a:lnTo>
                      <a:lnTo>
                        <a:pt x="135" y="617"/>
                      </a:lnTo>
                      <a:lnTo>
                        <a:pt x="130" y="647"/>
                      </a:lnTo>
                      <a:lnTo>
                        <a:pt x="108" y="697"/>
                      </a:lnTo>
                      <a:lnTo>
                        <a:pt x="81" y="745"/>
                      </a:lnTo>
                      <a:lnTo>
                        <a:pt x="300" y="971"/>
                      </a:lnTo>
                      <a:lnTo>
                        <a:pt x="336" y="891"/>
                      </a:lnTo>
                      <a:lnTo>
                        <a:pt x="365" y="862"/>
                      </a:lnTo>
                      <a:lnTo>
                        <a:pt x="393" y="843"/>
                      </a:lnTo>
                      <a:lnTo>
                        <a:pt x="425" y="826"/>
                      </a:lnTo>
                      <a:lnTo>
                        <a:pt x="463" y="814"/>
                      </a:lnTo>
                      <a:lnTo>
                        <a:pt x="500" y="797"/>
                      </a:lnTo>
                      <a:lnTo>
                        <a:pt x="528" y="785"/>
                      </a:lnTo>
                      <a:lnTo>
                        <a:pt x="549" y="766"/>
                      </a:lnTo>
                      <a:lnTo>
                        <a:pt x="560" y="746"/>
                      </a:lnTo>
                      <a:lnTo>
                        <a:pt x="571" y="722"/>
                      </a:lnTo>
                      <a:lnTo>
                        <a:pt x="578" y="699"/>
                      </a:lnTo>
                      <a:lnTo>
                        <a:pt x="584" y="676"/>
                      </a:lnTo>
                      <a:lnTo>
                        <a:pt x="587" y="646"/>
                      </a:lnTo>
                      <a:lnTo>
                        <a:pt x="591" y="600"/>
                      </a:lnTo>
                      <a:lnTo>
                        <a:pt x="591" y="552"/>
                      </a:lnTo>
                      <a:lnTo>
                        <a:pt x="603" y="549"/>
                      </a:lnTo>
                      <a:lnTo>
                        <a:pt x="617" y="546"/>
                      </a:lnTo>
                      <a:lnTo>
                        <a:pt x="634" y="537"/>
                      </a:lnTo>
                      <a:lnTo>
                        <a:pt x="648" y="527"/>
                      </a:lnTo>
                      <a:lnTo>
                        <a:pt x="660" y="511"/>
                      </a:lnTo>
                      <a:lnTo>
                        <a:pt x="669" y="495"/>
                      </a:lnTo>
                      <a:lnTo>
                        <a:pt x="672" y="475"/>
                      </a:lnTo>
                      <a:lnTo>
                        <a:pt x="670" y="451"/>
                      </a:lnTo>
                      <a:lnTo>
                        <a:pt x="660" y="427"/>
                      </a:lnTo>
                      <a:lnTo>
                        <a:pt x="651" y="408"/>
                      </a:lnTo>
                      <a:lnTo>
                        <a:pt x="637" y="388"/>
                      </a:lnTo>
                      <a:lnTo>
                        <a:pt x="605" y="339"/>
                      </a:lnTo>
                      <a:lnTo>
                        <a:pt x="599" y="320"/>
                      </a:lnTo>
                      <a:lnTo>
                        <a:pt x="599" y="292"/>
                      </a:lnTo>
                      <a:lnTo>
                        <a:pt x="595" y="221"/>
                      </a:lnTo>
                      <a:lnTo>
                        <a:pt x="588" y="185"/>
                      </a:lnTo>
                      <a:lnTo>
                        <a:pt x="579" y="146"/>
                      </a:lnTo>
                      <a:lnTo>
                        <a:pt x="562" y="115"/>
                      </a:lnTo>
                      <a:lnTo>
                        <a:pt x="547" y="89"/>
                      </a:lnTo>
                      <a:lnTo>
                        <a:pt x="527" y="66"/>
                      </a:lnTo>
                      <a:lnTo>
                        <a:pt x="507" y="49"/>
                      </a:lnTo>
                      <a:lnTo>
                        <a:pt x="484" y="35"/>
                      </a:lnTo>
                      <a:close/>
                    </a:path>
                  </a:pathLst>
                </a:custGeom>
                <a:solidFill>
                  <a:srgbClr val="FFE0C0"/>
                </a:solidFill>
                <a:ln w="4763">
                  <a:solidFill>
                    <a:srgbClr val="804000"/>
                  </a:solidFill>
                  <a:prstDash val="solid"/>
                  <a:round/>
                  <a:headEnd/>
                  <a:tailEnd/>
                </a:ln>
              </p:spPr>
              <p:txBody>
                <a:bodyPr/>
                <a:lstStyle/>
                <a:p>
                  <a:endParaRPr lang="zh-CN" altLang="en-US"/>
                </a:p>
              </p:txBody>
            </p:sp>
            <p:sp>
              <p:nvSpPr>
                <p:cNvPr id="47142" name="Freeform 16"/>
                <p:cNvSpPr>
                  <a:spLocks/>
                </p:cNvSpPr>
                <p:nvPr/>
              </p:nvSpPr>
              <p:spPr bwMode="auto">
                <a:xfrm>
                  <a:off x="2725" y="3236"/>
                  <a:ext cx="35" cy="6"/>
                </a:xfrm>
                <a:custGeom>
                  <a:avLst/>
                  <a:gdLst>
                    <a:gd name="T0" fmla="*/ 0 w 106"/>
                    <a:gd name="T1" fmla="*/ 0 h 18"/>
                    <a:gd name="T2" fmla="*/ 0 w 106"/>
                    <a:gd name="T3" fmla="*/ 0 h 18"/>
                    <a:gd name="T4" fmla="*/ 0 w 106"/>
                    <a:gd name="T5" fmla="*/ 0 h 18"/>
                    <a:gd name="T6" fmla="*/ 0 w 106"/>
                    <a:gd name="T7" fmla="*/ 0 h 18"/>
                    <a:gd name="T8" fmla="*/ 0 w 106"/>
                    <a:gd name="T9" fmla="*/ 0 h 18"/>
                    <a:gd name="T10" fmla="*/ 0 w 106"/>
                    <a:gd name="T11" fmla="*/ 0 h 18"/>
                    <a:gd name="T12" fmla="*/ 0 60000 65536"/>
                    <a:gd name="T13" fmla="*/ 0 60000 65536"/>
                    <a:gd name="T14" fmla="*/ 0 60000 65536"/>
                    <a:gd name="T15" fmla="*/ 0 60000 65536"/>
                    <a:gd name="T16" fmla="*/ 0 60000 65536"/>
                    <a:gd name="T17" fmla="*/ 0 60000 65536"/>
                    <a:gd name="T18" fmla="*/ 0 w 106"/>
                    <a:gd name="T19" fmla="*/ 0 h 18"/>
                    <a:gd name="T20" fmla="*/ 106 w 106"/>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06" h="18">
                      <a:moveTo>
                        <a:pt x="106" y="4"/>
                      </a:moveTo>
                      <a:lnTo>
                        <a:pt x="74" y="0"/>
                      </a:lnTo>
                      <a:lnTo>
                        <a:pt x="47" y="0"/>
                      </a:lnTo>
                      <a:lnTo>
                        <a:pt x="28" y="3"/>
                      </a:lnTo>
                      <a:lnTo>
                        <a:pt x="9" y="11"/>
                      </a:lnTo>
                      <a:lnTo>
                        <a:pt x="0" y="18"/>
                      </a:lnTo>
                    </a:path>
                  </a:pathLst>
                </a:custGeom>
                <a:noFill/>
                <a:ln w="4763">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43" name="Arc 17"/>
                <p:cNvSpPr>
                  <a:spLocks/>
                </p:cNvSpPr>
                <p:nvPr/>
              </p:nvSpPr>
              <p:spPr bwMode="auto">
                <a:xfrm>
                  <a:off x="2577" y="3133"/>
                  <a:ext cx="17" cy="24"/>
                </a:xfrm>
                <a:custGeom>
                  <a:avLst/>
                  <a:gdLst>
                    <a:gd name="T0" fmla="*/ 0 w 21600"/>
                    <a:gd name="T1" fmla="*/ 0 h 21564"/>
                    <a:gd name="T2" fmla="*/ 0 w 21600"/>
                    <a:gd name="T3" fmla="*/ 0 h 21564"/>
                    <a:gd name="T4" fmla="*/ 0 w 21600"/>
                    <a:gd name="T5" fmla="*/ 0 h 21564"/>
                    <a:gd name="T6" fmla="*/ 0 60000 65536"/>
                    <a:gd name="T7" fmla="*/ 0 60000 65536"/>
                    <a:gd name="T8" fmla="*/ 0 60000 65536"/>
                    <a:gd name="T9" fmla="*/ 0 w 21600"/>
                    <a:gd name="T10" fmla="*/ 0 h 21564"/>
                    <a:gd name="T11" fmla="*/ 21600 w 21600"/>
                    <a:gd name="T12" fmla="*/ 21564 h 21564"/>
                  </a:gdLst>
                  <a:ahLst/>
                  <a:cxnLst>
                    <a:cxn ang="T6">
                      <a:pos x="T0" y="T1"/>
                    </a:cxn>
                    <a:cxn ang="T7">
                      <a:pos x="T2" y="T3"/>
                    </a:cxn>
                    <a:cxn ang="T8">
                      <a:pos x="T4" y="T5"/>
                    </a:cxn>
                  </a:cxnLst>
                  <a:rect l="T9" t="T10" r="T11" b="T12"/>
                  <a:pathLst>
                    <a:path w="21600" h="21564" fill="none" extrusionOk="0">
                      <a:moveTo>
                        <a:pt x="0" y="21564"/>
                      </a:moveTo>
                      <a:cubicBezTo>
                        <a:pt x="0" y="10122"/>
                        <a:pt x="8922" y="665"/>
                        <a:pt x="20345" y="0"/>
                      </a:cubicBezTo>
                    </a:path>
                    <a:path w="21600" h="21564" stroke="0" extrusionOk="0">
                      <a:moveTo>
                        <a:pt x="0" y="21564"/>
                      </a:moveTo>
                      <a:cubicBezTo>
                        <a:pt x="0" y="10122"/>
                        <a:pt x="8922" y="665"/>
                        <a:pt x="20345" y="0"/>
                      </a:cubicBezTo>
                      <a:lnTo>
                        <a:pt x="21600" y="21564"/>
                      </a:lnTo>
                      <a:lnTo>
                        <a:pt x="0" y="21564"/>
                      </a:lnTo>
                      <a:close/>
                    </a:path>
                  </a:pathLst>
                </a:custGeom>
                <a:noFill/>
                <a:ln w="4763">
                  <a:solidFill>
                    <a:srgbClr val="804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140" name="Freeform 18"/>
              <p:cNvSpPr>
                <a:spLocks/>
              </p:cNvSpPr>
              <p:nvPr/>
            </p:nvSpPr>
            <p:spPr bwMode="auto">
              <a:xfrm>
                <a:off x="2566" y="3018"/>
                <a:ext cx="169" cy="141"/>
              </a:xfrm>
              <a:custGeom>
                <a:avLst/>
                <a:gdLst>
                  <a:gd name="T0" fmla="*/ 0 w 505"/>
                  <a:gd name="T1" fmla="*/ 0 h 421"/>
                  <a:gd name="T2" fmla="*/ 0 w 505"/>
                  <a:gd name="T3" fmla="*/ 0 h 421"/>
                  <a:gd name="T4" fmla="*/ 0 w 505"/>
                  <a:gd name="T5" fmla="*/ 0 h 421"/>
                  <a:gd name="T6" fmla="*/ 0 w 505"/>
                  <a:gd name="T7" fmla="*/ 0 h 421"/>
                  <a:gd name="T8" fmla="*/ 0 w 505"/>
                  <a:gd name="T9" fmla="*/ 0 h 421"/>
                  <a:gd name="T10" fmla="*/ 0 w 505"/>
                  <a:gd name="T11" fmla="*/ 0 h 421"/>
                  <a:gd name="T12" fmla="*/ 0 w 505"/>
                  <a:gd name="T13" fmla="*/ 0 h 421"/>
                  <a:gd name="T14" fmla="*/ 0 w 505"/>
                  <a:gd name="T15" fmla="*/ 0 h 421"/>
                  <a:gd name="T16" fmla="*/ 0 w 505"/>
                  <a:gd name="T17" fmla="*/ 0 h 421"/>
                  <a:gd name="T18" fmla="*/ 0 w 505"/>
                  <a:gd name="T19" fmla="*/ 0 h 421"/>
                  <a:gd name="T20" fmla="*/ 0 w 505"/>
                  <a:gd name="T21" fmla="*/ 0 h 421"/>
                  <a:gd name="T22" fmla="*/ 0 w 505"/>
                  <a:gd name="T23" fmla="*/ 0 h 421"/>
                  <a:gd name="T24" fmla="*/ 0 w 505"/>
                  <a:gd name="T25" fmla="*/ 0 h 421"/>
                  <a:gd name="T26" fmla="*/ 0 w 505"/>
                  <a:gd name="T27" fmla="*/ 0 h 421"/>
                  <a:gd name="T28" fmla="*/ 0 w 505"/>
                  <a:gd name="T29" fmla="*/ 0 h 421"/>
                  <a:gd name="T30" fmla="*/ 0 w 505"/>
                  <a:gd name="T31" fmla="*/ 0 h 421"/>
                  <a:gd name="T32" fmla="*/ 0 w 505"/>
                  <a:gd name="T33" fmla="*/ 0 h 421"/>
                  <a:gd name="T34" fmla="*/ 0 w 505"/>
                  <a:gd name="T35" fmla="*/ 0 h 421"/>
                  <a:gd name="T36" fmla="*/ 0 w 505"/>
                  <a:gd name="T37" fmla="*/ 0 h 421"/>
                  <a:gd name="T38" fmla="*/ 0 w 505"/>
                  <a:gd name="T39" fmla="*/ 0 h 421"/>
                  <a:gd name="T40" fmla="*/ 0 w 505"/>
                  <a:gd name="T41" fmla="*/ 0 h 421"/>
                  <a:gd name="T42" fmla="*/ 0 w 505"/>
                  <a:gd name="T43" fmla="*/ 0 h 421"/>
                  <a:gd name="T44" fmla="*/ 0 w 505"/>
                  <a:gd name="T45" fmla="*/ 0 h 421"/>
                  <a:gd name="T46" fmla="*/ 0 w 505"/>
                  <a:gd name="T47" fmla="*/ 0 h 421"/>
                  <a:gd name="T48" fmla="*/ 0 w 505"/>
                  <a:gd name="T49" fmla="*/ 0 h 421"/>
                  <a:gd name="T50" fmla="*/ 0 w 505"/>
                  <a:gd name="T51" fmla="*/ 0 h 421"/>
                  <a:gd name="T52" fmla="*/ 0 w 505"/>
                  <a:gd name="T53" fmla="*/ 0 h 421"/>
                  <a:gd name="T54" fmla="*/ 0 w 505"/>
                  <a:gd name="T55" fmla="*/ 0 h 421"/>
                  <a:gd name="T56" fmla="*/ 0 w 505"/>
                  <a:gd name="T57" fmla="*/ 0 h 421"/>
                  <a:gd name="T58" fmla="*/ 0 w 505"/>
                  <a:gd name="T59" fmla="*/ 0 h 421"/>
                  <a:gd name="T60" fmla="*/ 0 w 505"/>
                  <a:gd name="T61" fmla="*/ 0 h 421"/>
                  <a:gd name="T62" fmla="*/ 0 w 505"/>
                  <a:gd name="T63" fmla="*/ 0 h 421"/>
                  <a:gd name="T64" fmla="*/ 0 w 505"/>
                  <a:gd name="T65" fmla="*/ 0 h 421"/>
                  <a:gd name="T66" fmla="*/ 0 w 505"/>
                  <a:gd name="T67" fmla="*/ 0 h 421"/>
                  <a:gd name="T68" fmla="*/ 0 w 505"/>
                  <a:gd name="T69" fmla="*/ 0 h 4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05"/>
                  <a:gd name="T106" fmla="*/ 0 h 421"/>
                  <a:gd name="T107" fmla="*/ 505 w 505"/>
                  <a:gd name="T108" fmla="*/ 421 h 4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05" h="421">
                    <a:moveTo>
                      <a:pt x="482" y="35"/>
                    </a:moveTo>
                    <a:lnTo>
                      <a:pt x="445" y="18"/>
                    </a:lnTo>
                    <a:lnTo>
                      <a:pt x="402" y="10"/>
                    </a:lnTo>
                    <a:lnTo>
                      <a:pt x="370" y="7"/>
                    </a:lnTo>
                    <a:lnTo>
                      <a:pt x="321" y="0"/>
                    </a:lnTo>
                    <a:lnTo>
                      <a:pt x="271" y="0"/>
                    </a:lnTo>
                    <a:lnTo>
                      <a:pt x="216" y="7"/>
                    </a:lnTo>
                    <a:lnTo>
                      <a:pt x="182" y="16"/>
                    </a:lnTo>
                    <a:lnTo>
                      <a:pt x="121" y="38"/>
                    </a:lnTo>
                    <a:lnTo>
                      <a:pt x="75" y="56"/>
                    </a:lnTo>
                    <a:lnTo>
                      <a:pt x="91" y="66"/>
                    </a:lnTo>
                    <a:lnTo>
                      <a:pt x="56" y="104"/>
                    </a:lnTo>
                    <a:lnTo>
                      <a:pt x="31" y="133"/>
                    </a:lnTo>
                    <a:lnTo>
                      <a:pt x="63" y="142"/>
                    </a:lnTo>
                    <a:lnTo>
                      <a:pt x="21" y="185"/>
                    </a:lnTo>
                    <a:lnTo>
                      <a:pt x="50" y="181"/>
                    </a:lnTo>
                    <a:lnTo>
                      <a:pt x="7" y="238"/>
                    </a:lnTo>
                    <a:lnTo>
                      <a:pt x="35" y="248"/>
                    </a:lnTo>
                    <a:lnTo>
                      <a:pt x="24" y="262"/>
                    </a:lnTo>
                    <a:lnTo>
                      <a:pt x="13" y="278"/>
                    </a:lnTo>
                    <a:lnTo>
                      <a:pt x="0" y="308"/>
                    </a:lnTo>
                    <a:lnTo>
                      <a:pt x="31" y="298"/>
                    </a:lnTo>
                    <a:lnTo>
                      <a:pt x="56" y="330"/>
                    </a:lnTo>
                    <a:lnTo>
                      <a:pt x="71" y="324"/>
                    </a:lnTo>
                    <a:lnTo>
                      <a:pt x="87" y="322"/>
                    </a:lnTo>
                    <a:lnTo>
                      <a:pt x="106" y="325"/>
                    </a:lnTo>
                    <a:lnTo>
                      <a:pt x="121" y="332"/>
                    </a:lnTo>
                    <a:lnTo>
                      <a:pt x="130" y="349"/>
                    </a:lnTo>
                    <a:lnTo>
                      <a:pt x="136" y="365"/>
                    </a:lnTo>
                    <a:lnTo>
                      <a:pt x="141" y="376"/>
                    </a:lnTo>
                    <a:lnTo>
                      <a:pt x="153" y="390"/>
                    </a:lnTo>
                    <a:lnTo>
                      <a:pt x="162" y="399"/>
                    </a:lnTo>
                    <a:lnTo>
                      <a:pt x="178" y="421"/>
                    </a:lnTo>
                    <a:lnTo>
                      <a:pt x="174" y="390"/>
                    </a:lnTo>
                    <a:lnTo>
                      <a:pt x="178" y="375"/>
                    </a:lnTo>
                    <a:lnTo>
                      <a:pt x="189" y="356"/>
                    </a:lnTo>
                    <a:lnTo>
                      <a:pt x="206" y="337"/>
                    </a:lnTo>
                    <a:lnTo>
                      <a:pt x="225" y="313"/>
                    </a:lnTo>
                    <a:lnTo>
                      <a:pt x="234" y="297"/>
                    </a:lnTo>
                    <a:lnTo>
                      <a:pt x="242" y="282"/>
                    </a:lnTo>
                    <a:lnTo>
                      <a:pt x="258" y="273"/>
                    </a:lnTo>
                    <a:lnTo>
                      <a:pt x="281" y="263"/>
                    </a:lnTo>
                    <a:lnTo>
                      <a:pt x="288" y="253"/>
                    </a:lnTo>
                    <a:lnTo>
                      <a:pt x="295" y="240"/>
                    </a:lnTo>
                    <a:lnTo>
                      <a:pt x="301" y="227"/>
                    </a:lnTo>
                    <a:lnTo>
                      <a:pt x="298" y="195"/>
                    </a:lnTo>
                    <a:lnTo>
                      <a:pt x="291" y="173"/>
                    </a:lnTo>
                    <a:lnTo>
                      <a:pt x="278" y="160"/>
                    </a:lnTo>
                    <a:lnTo>
                      <a:pt x="273" y="149"/>
                    </a:lnTo>
                    <a:lnTo>
                      <a:pt x="266" y="141"/>
                    </a:lnTo>
                    <a:lnTo>
                      <a:pt x="260" y="129"/>
                    </a:lnTo>
                    <a:lnTo>
                      <a:pt x="261" y="111"/>
                    </a:lnTo>
                    <a:lnTo>
                      <a:pt x="268" y="96"/>
                    </a:lnTo>
                    <a:lnTo>
                      <a:pt x="282" y="86"/>
                    </a:lnTo>
                    <a:lnTo>
                      <a:pt x="296" y="79"/>
                    </a:lnTo>
                    <a:lnTo>
                      <a:pt x="313" y="74"/>
                    </a:lnTo>
                    <a:lnTo>
                      <a:pt x="334" y="75"/>
                    </a:lnTo>
                    <a:lnTo>
                      <a:pt x="321" y="64"/>
                    </a:lnTo>
                    <a:lnTo>
                      <a:pt x="322" y="56"/>
                    </a:lnTo>
                    <a:lnTo>
                      <a:pt x="328" y="50"/>
                    </a:lnTo>
                    <a:lnTo>
                      <a:pt x="339" y="47"/>
                    </a:lnTo>
                    <a:lnTo>
                      <a:pt x="359" y="48"/>
                    </a:lnTo>
                    <a:lnTo>
                      <a:pt x="377" y="50"/>
                    </a:lnTo>
                    <a:lnTo>
                      <a:pt x="390" y="49"/>
                    </a:lnTo>
                    <a:lnTo>
                      <a:pt x="408" y="42"/>
                    </a:lnTo>
                    <a:lnTo>
                      <a:pt x="425" y="36"/>
                    </a:lnTo>
                    <a:lnTo>
                      <a:pt x="446" y="38"/>
                    </a:lnTo>
                    <a:lnTo>
                      <a:pt x="467" y="40"/>
                    </a:lnTo>
                    <a:lnTo>
                      <a:pt x="505" y="49"/>
                    </a:lnTo>
                    <a:lnTo>
                      <a:pt x="482" y="35"/>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7112" name="Group 19"/>
            <p:cNvGrpSpPr>
              <a:grpSpLocks/>
            </p:cNvGrpSpPr>
            <p:nvPr/>
          </p:nvGrpSpPr>
          <p:grpSpPr bwMode="auto">
            <a:xfrm>
              <a:off x="2394" y="3898"/>
              <a:ext cx="313" cy="60"/>
              <a:chOff x="2394" y="3898"/>
              <a:chExt cx="313" cy="60"/>
            </a:xfrm>
          </p:grpSpPr>
          <p:sp>
            <p:nvSpPr>
              <p:cNvPr id="47137" name="Freeform 20"/>
              <p:cNvSpPr>
                <a:spLocks/>
              </p:cNvSpPr>
              <p:nvPr/>
            </p:nvSpPr>
            <p:spPr bwMode="auto">
              <a:xfrm>
                <a:off x="2508" y="3898"/>
                <a:ext cx="199" cy="50"/>
              </a:xfrm>
              <a:custGeom>
                <a:avLst/>
                <a:gdLst>
                  <a:gd name="T0" fmla="*/ 0 w 596"/>
                  <a:gd name="T1" fmla="*/ 0 h 149"/>
                  <a:gd name="T2" fmla="*/ 0 w 596"/>
                  <a:gd name="T3" fmla="*/ 0 h 149"/>
                  <a:gd name="T4" fmla="*/ 0 w 596"/>
                  <a:gd name="T5" fmla="*/ 0 h 149"/>
                  <a:gd name="T6" fmla="*/ 0 w 596"/>
                  <a:gd name="T7" fmla="*/ 0 h 149"/>
                  <a:gd name="T8" fmla="*/ 0 w 596"/>
                  <a:gd name="T9" fmla="*/ 0 h 149"/>
                  <a:gd name="T10" fmla="*/ 0 w 596"/>
                  <a:gd name="T11" fmla="*/ 0 h 149"/>
                  <a:gd name="T12" fmla="*/ 0 w 596"/>
                  <a:gd name="T13" fmla="*/ 0 h 149"/>
                  <a:gd name="T14" fmla="*/ 0 w 596"/>
                  <a:gd name="T15" fmla="*/ 0 h 149"/>
                  <a:gd name="T16" fmla="*/ 0 w 596"/>
                  <a:gd name="T17" fmla="*/ 0 h 149"/>
                  <a:gd name="T18" fmla="*/ 0 w 596"/>
                  <a:gd name="T19" fmla="*/ 0 h 149"/>
                  <a:gd name="T20" fmla="*/ 0 w 596"/>
                  <a:gd name="T21" fmla="*/ 0 h 149"/>
                  <a:gd name="T22" fmla="*/ 0 w 596"/>
                  <a:gd name="T23" fmla="*/ 0 h 149"/>
                  <a:gd name="T24" fmla="*/ 0 w 596"/>
                  <a:gd name="T25" fmla="*/ 0 h 149"/>
                  <a:gd name="T26" fmla="*/ 0 w 596"/>
                  <a:gd name="T27" fmla="*/ 0 h 149"/>
                  <a:gd name="T28" fmla="*/ 0 w 596"/>
                  <a:gd name="T29" fmla="*/ 0 h 149"/>
                  <a:gd name="T30" fmla="*/ 0 w 596"/>
                  <a:gd name="T31" fmla="*/ 0 h 149"/>
                  <a:gd name="T32" fmla="*/ 0 w 596"/>
                  <a:gd name="T33" fmla="*/ 0 h 149"/>
                  <a:gd name="T34" fmla="*/ 0 w 596"/>
                  <a:gd name="T35" fmla="*/ 0 h 149"/>
                  <a:gd name="T36" fmla="*/ 0 w 596"/>
                  <a:gd name="T37" fmla="*/ 0 h 149"/>
                  <a:gd name="T38" fmla="*/ 0 w 596"/>
                  <a:gd name="T39" fmla="*/ 0 h 149"/>
                  <a:gd name="T40" fmla="*/ 0 w 596"/>
                  <a:gd name="T41" fmla="*/ 0 h 149"/>
                  <a:gd name="T42" fmla="*/ 0 w 596"/>
                  <a:gd name="T43" fmla="*/ 0 h 149"/>
                  <a:gd name="T44" fmla="*/ 0 w 596"/>
                  <a:gd name="T45" fmla="*/ 0 h 1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96"/>
                  <a:gd name="T70" fmla="*/ 0 h 149"/>
                  <a:gd name="T71" fmla="*/ 596 w 596"/>
                  <a:gd name="T72" fmla="*/ 149 h 1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96" h="149">
                    <a:moveTo>
                      <a:pt x="0" y="27"/>
                    </a:moveTo>
                    <a:lnTo>
                      <a:pt x="0" y="117"/>
                    </a:lnTo>
                    <a:lnTo>
                      <a:pt x="160" y="117"/>
                    </a:lnTo>
                    <a:lnTo>
                      <a:pt x="165" y="98"/>
                    </a:lnTo>
                    <a:lnTo>
                      <a:pt x="196" y="117"/>
                    </a:lnTo>
                    <a:lnTo>
                      <a:pt x="255" y="132"/>
                    </a:lnTo>
                    <a:lnTo>
                      <a:pt x="329" y="146"/>
                    </a:lnTo>
                    <a:lnTo>
                      <a:pt x="390" y="149"/>
                    </a:lnTo>
                    <a:lnTo>
                      <a:pt x="448" y="146"/>
                    </a:lnTo>
                    <a:lnTo>
                      <a:pt x="533" y="139"/>
                    </a:lnTo>
                    <a:lnTo>
                      <a:pt x="563" y="136"/>
                    </a:lnTo>
                    <a:lnTo>
                      <a:pt x="596" y="127"/>
                    </a:lnTo>
                    <a:lnTo>
                      <a:pt x="596" y="103"/>
                    </a:lnTo>
                    <a:lnTo>
                      <a:pt x="593" y="92"/>
                    </a:lnTo>
                    <a:lnTo>
                      <a:pt x="582" y="78"/>
                    </a:lnTo>
                    <a:lnTo>
                      <a:pt x="570" y="69"/>
                    </a:lnTo>
                    <a:lnTo>
                      <a:pt x="553" y="60"/>
                    </a:lnTo>
                    <a:lnTo>
                      <a:pt x="523" y="46"/>
                    </a:lnTo>
                    <a:lnTo>
                      <a:pt x="493" y="35"/>
                    </a:lnTo>
                    <a:lnTo>
                      <a:pt x="460" y="25"/>
                    </a:lnTo>
                    <a:lnTo>
                      <a:pt x="425" y="17"/>
                    </a:lnTo>
                    <a:lnTo>
                      <a:pt x="306" y="0"/>
                    </a:lnTo>
                    <a:lnTo>
                      <a:pt x="0" y="27"/>
                    </a:lnTo>
                    <a:close/>
                  </a:path>
                </a:pathLst>
              </a:custGeom>
              <a:solidFill>
                <a:srgbClr val="201000"/>
              </a:solidFill>
              <a:ln w="4763">
                <a:solidFill>
                  <a:srgbClr val="000000"/>
                </a:solidFill>
                <a:prstDash val="solid"/>
                <a:round/>
                <a:headEnd/>
                <a:tailEnd/>
              </a:ln>
            </p:spPr>
            <p:txBody>
              <a:bodyPr/>
              <a:lstStyle/>
              <a:p>
                <a:endParaRPr lang="zh-CN" altLang="en-US"/>
              </a:p>
            </p:txBody>
          </p:sp>
          <p:sp>
            <p:nvSpPr>
              <p:cNvPr id="47138" name="Freeform 21"/>
              <p:cNvSpPr>
                <a:spLocks/>
              </p:cNvSpPr>
              <p:nvPr/>
            </p:nvSpPr>
            <p:spPr bwMode="auto">
              <a:xfrm>
                <a:off x="2394" y="3910"/>
                <a:ext cx="198" cy="48"/>
              </a:xfrm>
              <a:custGeom>
                <a:avLst/>
                <a:gdLst>
                  <a:gd name="T0" fmla="*/ 0 w 596"/>
                  <a:gd name="T1" fmla="*/ 0 h 145"/>
                  <a:gd name="T2" fmla="*/ 0 w 596"/>
                  <a:gd name="T3" fmla="*/ 0 h 145"/>
                  <a:gd name="T4" fmla="*/ 0 w 596"/>
                  <a:gd name="T5" fmla="*/ 0 h 145"/>
                  <a:gd name="T6" fmla="*/ 0 w 596"/>
                  <a:gd name="T7" fmla="*/ 0 h 145"/>
                  <a:gd name="T8" fmla="*/ 0 w 596"/>
                  <a:gd name="T9" fmla="*/ 0 h 145"/>
                  <a:gd name="T10" fmla="*/ 0 w 596"/>
                  <a:gd name="T11" fmla="*/ 0 h 145"/>
                  <a:gd name="T12" fmla="*/ 0 w 596"/>
                  <a:gd name="T13" fmla="*/ 0 h 145"/>
                  <a:gd name="T14" fmla="*/ 0 w 596"/>
                  <a:gd name="T15" fmla="*/ 0 h 145"/>
                  <a:gd name="T16" fmla="*/ 0 w 596"/>
                  <a:gd name="T17" fmla="*/ 0 h 145"/>
                  <a:gd name="T18" fmla="*/ 0 w 596"/>
                  <a:gd name="T19" fmla="*/ 0 h 145"/>
                  <a:gd name="T20" fmla="*/ 0 w 596"/>
                  <a:gd name="T21" fmla="*/ 0 h 145"/>
                  <a:gd name="T22" fmla="*/ 0 w 596"/>
                  <a:gd name="T23" fmla="*/ 0 h 145"/>
                  <a:gd name="T24" fmla="*/ 0 w 596"/>
                  <a:gd name="T25" fmla="*/ 0 h 145"/>
                  <a:gd name="T26" fmla="*/ 0 w 596"/>
                  <a:gd name="T27" fmla="*/ 0 h 145"/>
                  <a:gd name="T28" fmla="*/ 0 w 596"/>
                  <a:gd name="T29" fmla="*/ 0 h 145"/>
                  <a:gd name="T30" fmla="*/ 0 w 596"/>
                  <a:gd name="T31" fmla="*/ 0 h 145"/>
                  <a:gd name="T32" fmla="*/ 0 w 596"/>
                  <a:gd name="T33" fmla="*/ 0 h 145"/>
                  <a:gd name="T34" fmla="*/ 0 w 596"/>
                  <a:gd name="T35" fmla="*/ 0 h 145"/>
                  <a:gd name="T36" fmla="*/ 0 w 596"/>
                  <a:gd name="T37" fmla="*/ 0 h 145"/>
                  <a:gd name="T38" fmla="*/ 0 w 596"/>
                  <a:gd name="T39" fmla="*/ 0 h 145"/>
                  <a:gd name="T40" fmla="*/ 0 w 596"/>
                  <a:gd name="T41" fmla="*/ 0 h 145"/>
                  <a:gd name="T42" fmla="*/ 0 w 596"/>
                  <a:gd name="T43" fmla="*/ 0 h 1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96"/>
                  <a:gd name="T67" fmla="*/ 0 h 145"/>
                  <a:gd name="T68" fmla="*/ 596 w 596"/>
                  <a:gd name="T69" fmla="*/ 145 h 14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96" h="145">
                    <a:moveTo>
                      <a:pt x="0" y="28"/>
                    </a:moveTo>
                    <a:lnTo>
                      <a:pt x="0" y="117"/>
                    </a:lnTo>
                    <a:lnTo>
                      <a:pt x="159" y="117"/>
                    </a:lnTo>
                    <a:lnTo>
                      <a:pt x="162" y="99"/>
                    </a:lnTo>
                    <a:lnTo>
                      <a:pt x="195" y="117"/>
                    </a:lnTo>
                    <a:lnTo>
                      <a:pt x="265" y="128"/>
                    </a:lnTo>
                    <a:lnTo>
                      <a:pt x="350" y="138"/>
                    </a:lnTo>
                    <a:lnTo>
                      <a:pt x="442" y="145"/>
                    </a:lnTo>
                    <a:lnTo>
                      <a:pt x="523" y="145"/>
                    </a:lnTo>
                    <a:lnTo>
                      <a:pt x="564" y="135"/>
                    </a:lnTo>
                    <a:lnTo>
                      <a:pt x="596" y="127"/>
                    </a:lnTo>
                    <a:lnTo>
                      <a:pt x="596" y="104"/>
                    </a:lnTo>
                    <a:lnTo>
                      <a:pt x="593" y="92"/>
                    </a:lnTo>
                    <a:lnTo>
                      <a:pt x="582" y="79"/>
                    </a:lnTo>
                    <a:lnTo>
                      <a:pt x="570" y="69"/>
                    </a:lnTo>
                    <a:lnTo>
                      <a:pt x="553" y="60"/>
                    </a:lnTo>
                    <a:lnTo>
                      <a:pt x="523" y="46"/>
                    </a:lnTo>
                    <a:lnTo>
                      <a:pt x="493" y="35"/>
                    </a:lnTo>
                    <a:lnTo>
                      <a:pt x="460" y="26"/>
                    </a:lnTo>
                    <a:lnTo>
                      <a:pt x="425" y="17"/>
                    </a:lnTo>
                    <a:lnTo>
                      <a:pt x="305" y="0"/>
                    </a:lnTo>
                    <a:lnTo>
                      <a:pt x="0" y="28"/>
                    </a:lnTo>
                    <a:close/>
                  </a:path>
                </a:pathLst>
              </a:custGeom>
              <a:solidFill>
                <a:srgbClr val="201000"/>
              </a:solidFill>
              <a:ln w="4763">
                <a:solidFill>
                  <a:srgbClr val="000000"/>
                </a:solidFill>
                <a:prstDash val="solid"/>
                <a:round/>
                <a:headEnd/>
                <a:tailEnd/>
              </a:ln>
            </p:spPr>
            <p:txBody>
              <a:bodyPr/>
              <a:lstStyle/>
              <a:p>
                <a:endParaRPr lang="zh-CN" altLang="en-US"/>
              </a:p>
            </p:txBody>
          </p:sp>
        </p:grpSp>
        <p:sp>
          <p:nvSpPr>
            <p:cNvPr id="47113" name="Freeform 22"/>
            <p:cNvSpPr>
              <a:spLocks/>
            </p:cNvSpPr>
            <p:nvPr/>
          </p:nvSpPr>
          <p:spPr bwMode="auto">
            <a:xfrm>
              <a:off x="2472" y="3599"/>
              <a:ext cx="185" cy="307"/>
            </a:xfrm>
            <a:custGeom>
              <a:avLst/>
              <a:gdLst>
                <a:gd name="T0" fmla="*/ 0 w 555"/>
                <a:gd name="T1" fmla="*/ 0 h 921"/>
                <a:gd name="T2" fmla="*/ 0 w 555"/>
                <a:gd name="T3" fmla="*/ 0 h 921"/>
                <a:gd name="T4" fmla="*/ 0 w 555"/>
                <a:gd name="T5" fmla="*/ 0 h 921"/>
                <a:gd name="T6" fmla="*/ 0 w 555"/>
                <a:gd name="T7" fmla="*/ 0 h 921"/>
                <a:gd name="T8" fmla="*/ 0 w 555"/>
                <a:gd name="T9" fmla="*/ 0 h 921"/>
                <a:gd name="T10" fmla="*/ 0 w 555"/>
                <a:gd name="T11" fmla="*/ 0 h 921"/>
                <a:gd name="T12" fmla="*/ 0 w 555"/>
                <a:gd name="T13" fmla="*/ 0 h 921"/>
                <a:gd name="T14" fmla="*/ 0 w 555"/>
                <a:gd name="T15" fmla="*/ 0 h 921"/>
                <a:gd name="T16" fmla="*/ 0 w 555"/>
                <a:gd name="T17" fmla="*/ 0 h 921"/>
                <a:gd name="T18" fmla="*/ 0 w 555"/>
                <a:gd name="T19" fmla="*/ 0 h 921"/>
                <a:gd name="T20" fmla="*/ 0 w 555"/>
                <a:gd name="T21" fmla="*/ 0 h 921"/>
                <a:gd name="T22" fmla="*/ 0 w 555"/>
                <a:gd name="T23" fmla="*/ 0 h 921"/>
                <a:gd name="T24" fmla="*/ 0 w 555"/>
                <a:gd name="T25" fmla="*/ 0 h 921"/>
                <a:gd name="T26" fmla="*/ 0 w 555"/>
                <a:gd name="T27" fmla="*/ 0 h 921"/>
                <a:gd name="T28" fmla="*/ 0 w 555"/>
                <a:gd name="T29" fmla="*/ 0 h 921"/>
                <a:gd name="T30" fmla="*/ 0 w 555"/>
                <a:gd name="T31" fmla="*/ 0 h 921"/>
                <a:gd name="T32" fmla="*/ 0 w 555"/>
                <a:gd name="T33" fmla="*/ 0 h 921"/>
                <a:gd name="T34" fmla="*/ 0 w 555"/>
                <a:gd name="T35" fmla="*/ 0 h 921"/>
                <a:gd name="T36" fmla="*/ 0 w 555"/>
                <a:gd name="T37" fmla="*/ 0 h 921"/>
                <a:gd name="T38" fmla="*/ 0 w 555"/>
                <a:gd name="T39" fmla="*/ 0 h 921"/>
                <a:gd name="T40" fmla="*/ 0 w 555"/>
                <a:gd name="T41" fmla="*/ 0 h 921"/>
                <a:gd name="T42" fmla="*/ 0 w 555"/>
                <a:gd name="T43" fmla="*/ 0 h 921"/>
                <a:gd name="T44" fmla="*/ 0 w 555"/>
                <a:gd name="T45" fmla="*/ 0 h 921"/>
                <a:gd name="T46" fmla="*/ 0 w 555"/>
                <a:gd name="T47" fmla="*/ 0 h 9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5"/>
                <a:gd name="T73" fmla="*/ 0 h 921"/>
                <a:gd name="T74" fmla="*/ 555 w 555"/>
                <a:gd name="T75" fmla="*/ 921 h 9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5" h="921">
                  <a:moveTo>
                    <a:pt x="380" y="0"/>
                  </a:moveTo>
                  <a:lnTo>
                    <a:pt x="527" y="362"/>
                  </a:lnTo>
                  <a:lnTo>
                    <a:pt x="539" y="390"/>
                  </a:lnTo>
                  <a:lnTo>
                    <a:pt x="549" y="421"/>
                  </a:lnTo>
                  <a:lnTo>
                    <a:pt x="555" y="468"/>
                  </a:lnTo>
                  <a:lnTo>
                    <a:pt x="549" y="510"/>
                  </a:lnTo>
                  <a:lnTo>
                    <a:pt x="499" y="659"/>
                  </a:lnTo>
                  <a:lnTo>
                    <a:pt x="481" y="706"/>
                  </a:lnTo>
                  <a:lnTo>
                    <a:pt x="471" y="752"/>
                  </a:lnTo>
                  <a:lnTo>
                    <a:pt x="492" y="780"/>
                  </a:lnTo>
                  <a:lnTo>
                    <a:pt x="495" y="802"/>
                  </a:lnTo>
                  <a:lnTo>
                    <a:pt x="474" y="822"/>
                  </a:lnTo>
                  <a:lnTo>
                    <a:pt x="449" y="850"/>
                  </a:lnTo>
                  <a:lnTo>
                    <a:pt x="474" y="875"/>
                  </a:lnTo>
                  <a:lnTo>
                    <a:pt x="499" y="921"/>
                  </a:lnTo>
                  <a:lnTo>
                    <a:pt x="103" y="914"/>
                  </a:lnTo>
                  <a:lnTo>
                    <a:pt x="85" y="815"/>
                  </a:lnTo>
                  <a:lnTo>
                    <a:pt x="99" y="730"/>
                  </a:lnTo>
                  <a:lnTo>
                    <a:pt x="134" y="652"/>
                  </a:lnTo>
                  <a:lnTo>
                    <a:pt x="156" y="609"/>
                  </a:lnTo>
                  <a:lnTo>
                    <a:pt x="252" y="481"/>
                  </a:lnTo>
                  <a:lnTo>
                    <a:pt x="224" y="418"/>
                  </a:lnTo>
                  <a:lnTo>
                    <a:pt x="0" y="10"/>
                  </a:lnTo>
                  <a:lnTo>
                    <a:pt x="380" y="0"/>
                  </a:lnTo>
                  <a:close/>
                </a:path>
              </a:pathLst>
            </a:custGeom>
            <a:solidFill>
              <a:srgbClr val="603000"/>
            </a:solidFill>
            <a:ln w="4763">
              <a:solidFill>
                <a:srgbClr val="000000"/>
              </a:solidFill>
              <a:prstDash val="solid"/>
              <a:round/>
              <a:headEnd/>
              <a:tailEnd/>
            </a:ln>
          </p:spPr>
          <p:txBody>
            <a:bodyPr/>
            <a:lstStyle/>
            <a:p>
              <a:endParaRPr lang="zh-CN" altLang="en-US"/>
            </a:p>
          </p:txBody>
        </p:sp>
        <p:sp>
          <p:nvSpPr>
            <p:cNvPr id="47114" name="Freeform 23"/>
            <p:cNvSpPr>
              <a:spLocks/>
            </p:cNvSpPr>
            <p:nvPr/>
          </p:nvSpPr>
          <p:spPr bwMode="auto">
            <a:xfrm>
              <a:off x="2372" y="3583"/>
              <a:ext cx="213" cy="340"/>
            </a:xfrm>
            <a:custGeom>
              <a:avLst/>
              <a:gdLst>
                <a:gd name="T0" fmla="*/ 0 w 640"/>
                <a:gd name="T1" fmla="*/ 0 h 1020"/>
                <a:gd name="T2" fmla="*/ 0 w 640"/>
                <a:gd name="T3" fmla="*/ 0 h 1020"/>
                <a:gd name="T4" fmla="*/ 0 w 640"/>
                <a:gd name="T5" fmla="*/ 0 h 1020"/>
                <a:gd name="T6" fmla="*/ 0 w 640"/>
                <a:gd name="T7" fmla="*/ 0 h 1020"/>
                <a:gd name="T8" fmla="*/ 0 w 640"/>
                <a:gd name="T9" fmla="*/ 0 h 1020"/>
                <a:gd name="T10" fmla="*/ 0 w 640"/>
                <a:gd name="T11" fmla="*/ 0 h 1020"/>
                <a:gd name="T12" fmla="*/ 0 w 640"/>
                <a:gd name="T13" fmla="*/ 0 h 1020"/>
                <a:gd name="T14" fmla="*/ 0 w 640"/>
                <a:gd name="T15" fmla="*/ 0 h 1020"/>
                <a:gd name="T16" fmla="*/ 0 w 640"/>
                <a:gd name="T17" fmla="*/ 0 h 1020"/>
                <a:gd name="T18" fmla="*/ 0 w 640"/>
                <a:gd name="T19" fmla="*/ 0 h 1020"/>
                <a:gd name="T20" fmla="*/ 0 w 640"/>
                <a:gd name="T21" fmla="*/ 0 h 1020"/>
                <a:gd name="T22" fmla="*/ 0 w 640"/>
                <a:gd name="T23" fmla="*/ 0 h 1020"/>
                <a:gd name="T24" fmla="*/ 0 w 640"/>
                <a:gd name="T25" fmla="*/ 0 h 1020"/>
                <a:gd name="T26" fmla="*/ 0 w 640"/>
                <a:gd name="T27" fmla="*/ 0 h 1020"/>
                <a:gd name="T28" fmla="*/ 0 w 640"/>
                <a:gd name="T29" fmla="*/ 0 h 1020"/>
                <a:gd name="T30" fmla="*/ 0 w 640"/>
                <a:gd name="T31" fmla="*/ 0 h 1020"/>
                <a:gd name="T32" fmla="*/ 0 w 640"/>
                <a:gd name="T33" fmla="*/ 0 h 1020"/>
                <a:gd name="T34" fmla="*/ 0 w 640"/>
                <a:gd name="T35" fmla="*/ 0 h 1020"/>
                <a:gd name="T36" fmla="*/ 0 w 640"/>
                <a:gd name="T37" fmla="*/ 0 h 1020"/>
                <a:gd name="T38" fmla="*/ 0 w 640"/>
                <a:gd name="T39" fmla="*/ 0 h 1020"/>
                <a:gd name="T40" fmla="*/ 0 w 640"/>
                <a:gd name="T41" fmla="*/ 0 h 1020"/>
                <a:gd name="T42" fmla="*/ 0 w 640"/>
                <a:gd name="T43" fmla="*/ 0 h 1020"/>
                <a:gd name="T44" fmla="*/ 0 w 640"/>
                <a:gd name="T45" fmla="*/ 0 h 1020"/>
                <a:gd name="T46" fmla="*/ 0 w 640"/>
                <a:gd name="T47" fmla="*/ 0 h 1020"/>
                <a:gd name="T48" fmla="*/ 0 w 640"/>
                <a:gd name="T49" fmla="*/ 0 h 1020"/>
                <a:gd name="T50" fmla="*/ 0 w 640"/>
                <a:gd name="T51" fmla="*/ 0 h 1020"/>
                <a:gd name="T52" fmla="*/ 0 w 640"/>
                <a:gd name="T53" fmla="*/ 0 h 1020"/>
                <a:gd name="T54" fmla="*/ 0 w 640"/>
                <a:gd name="T55" fmla="*/ 0 h 1020"/>
                <a:gd name="T56" fmla="*/ 0 w 640"/>
                <a:gd name="T57" fmla="*/ 0 h 1020"/>
                <a:gd name="T58" fmla="*/ 0 w 640"/>
                <a:gd name="T59" fmla="*/ 0 h 1020"/>
                <a:gd name="T60" fmla="*/ 0 w 640"/>
                <a:gd name="T61" fmla="*/ 0 h 1020"/>
                <a:gd name="T62" fmla="*/ 0 w 640"/>
                <a:gd name="T63" fmla="*/ 0 h 1020"/>
                <a:gd name="T64" fmla="*/ 0 w 640"/>
                <a:gd name="T65" fmla="*/ 0 h 1020"/>
                <a:gd name="T66" fmla="*/ 0 w 640"/>
                <a:gd name="T67" fmla="*/ 0 h 1020"/>
                <a:gd name="T68" fmla="*/ 0 w 640"/>
                <a:gd name="T69" fmla="*/ 0 h 1020"/>
                <a:gd name="T70" fmla="*/ 0 w 640"/>
                <a:gd name="T71" fmla="*/ 0 h 1020"/>
                <a:gd name="T72" fmla="*/ 0 w 640"/>
                <a:gd name="T73" fmla="*/ 0 h 1020"/>
                <a:gd name="T74" fmla="*/ 0 w 640"/>
                <a:gd name="T75" fmla="*/ 0 h 1020"/>
                <a:gd name="T76" fmla="*/ 0 w 640"/>
                <a:gd name="T77" fmla="*/ 0 h 1020"/>
                <a:gd name="T78" fmla="*/ 0 w 640"/>
                <a:gd name="T79" fmla="*/ 0 h 1020"/>
                <a:gd name="T80" fmla="*/ 0 w 640"/>
                <a:gd name="T81" fmla="*/ 0 h 1020"/>
                <a:gd name="T82" fmla="*/ 0 w 640"/>
                <a:gd name="T83" fmla="*/ 0 h 1020"/>
                <a:gd name="T84" fmla="*/ 0 w 640"/>
                <a:gd name="T85" fmla="*/ 0 h 102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40"/>
                <a:gd name="T130" fmla="*/ 0 h 1020"/>
                <a:gd name="T131" fmla="*/ 640 w 640"/>
                <a:gd name="T132" fmla="*/ 1020 h 102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40" h="1020">
                  <a:moveTo>
                    <a:pt x="0" y="35"/>
                  </a:moveTo>
                  <a:lnTo>
                    <a:pt x="51" y="210"/>
                  </a:lnTo>
                  <a:lnTo>
                    <a:pt x="64" y="253"/>
                  </a:lnTo>
                  <a:lnTo>
                    <a:pt x="80" y="290"/>
                  </a:lnTo>
                  <a:lnTo>
                    <a:pt x="96" y="324"/>
                  </a:lnTo>
                  <a:lnTo>
                    <a:pt x="119" y="366"/>
                  </a:lnTo>
                  <a:lnTo>
                    <a:pt x="137" y="392"/>
                  </a:lnTo>
                  <a:lnTo>
                    <a:pt x="155" y="416"/>
                  </a:lnTo>
                  <a:lnTo>
                    <a:pt x="190" y="453"/>
                  </a:lnTo>
                  <a:lnTo>
                    <a:pt x="225" y="493"/>
                  </a:lnTo>
                  <a:lnTo>
                    <a:pt x="253" y="510"/>
                  </a:lnTo>
                  <a:lnTo>
                    <a:pt x="218" y="531"/>
                  </a:lnTo>
                  <a:lnTo>
                    <a:pt x="246" y="581"/>
                  </a:lnTo>
                  <a:lnTo>
                    <a:pt x="190" y="659"/>
                  </a:lnTo>
                  <a:lnTo>
                    <a:pt x="147" y="699"/>
                  </a:lnTo>
                  <a:lnTo>
                    <a:pt x="130" y="717"/>
                  </a:lnTo>
                  <a:lnTo>
                    <a:pt x="115" y="741"/>
                  </a:lnTo>
                  <a:lnTo>
                    <a:pt x="102" y="766"/>
                  </a:lnTo>
                  <a:lnTo>
                    <a:pt x="91" y="787"/>
                  </a:lnTo>
                  <a:lnTo>
                    <a:pt x="82" y="806"/>
                  </a:lnTo>
                  <a:lnTo>
                    <a:pt x="73" y="831"/>
                  </a:lnTo>
                  <a:lnTo>
                    <a:pt x="66" y="864"/>
                  </a:lnTo>
                  <a:lnTo>
                    <a:pt x="63" y="906"/>
                  </a:lnTo>
                  <a:lnTo>
                    <a:pt x="63" y="949"/>
                  </a:lnTo>
                  <a:lnTo>
                    <a:pt x="65" y="1020"/>
                  </a:lnTo>
                  <a:lnTo>
                    <a:pt x="489" y="1001"/>
                  </a:lnTo>
                  <a:lnTo>
                    <a:pt x="465" y="975"/>
                  </a:lnTo>
                  <a:lnTo>
                    <a:pt x="460" y="955"/>
                  </a:lnTo>
                  <a:lnTo>
                    <a:pt x="458" y="940"/>
                  </a:lnTo>
                  <a:lnTo>
                    <a:pt x="474" y="880"/>
                  </a:lnTo>
                  <a:lnTo>
                    <a:pt x="431" y="876"/>
                  </a:lnTo>
                  <a:lnTo>
                    <a:pt x="481" y="837"/>
                  </a:lnTo>
                  <a:lnTo>
                    <a:pt x="622" y="631"/>
                  </a:lnTo>
                  <a:lnTo>
                    <a:pt x="631" y="611"/>
                  </a:lnTo>
                  <a:lnTo>
                    <a:pt x="637" y="588"/>
                  </a:lnTo>
                  <a:lnTo>
                    <a:pt x="640" y="564"/>
                  </a:lnTo>
                  <a:lnTo>
                    <a:pt x="640" y="538"/>
                  </a:lnTo>
                  <a:lnTo>
                    <a:pt x="636" y="515"/>
                  </a:lnTo>
                  <a:lnTo>
                    <a:pt x="630" y="493"/>
                  </a:lnTo>
                  <a:lnTo>
                    <a:pt x="615" y="460"/>
                  </a:lnTo>
                  <a:lnTo>
                    <a:pt x="544" y="305"/>
                  </a:lnTo>
                  <a:lnTo>
                    <a:pt x="413" y="0"/>
                  </a:lnTo>
                  <a:lnTo>
                    <a:pt x="0" y="35"/>
                  </a:lnTo>
                  <a:close/>
                </a:path>
              </a:pathLst>
            </a:custGeom>
            <a:solidFill>
              <a:srgbClr val="603000"/>
            </a:solidFill>
            <a:ln w="4763">
              <a:solidFill>
                <a:srgbClr val="000000"/>
              </a:solidFill>
              <a:prstDash val="solid"/>
              <a:round/>
              <a:headEnd/>
              <a:tailEnd/>
            </a:ln>
          </p:spPr>
          <p:txBody>
            <a:bodyPr/>
            <a:lstStyle/>
            <a:p>
              <a:endParaRPr lang="zh-CN" altLang="en-US"/>
            </a:p>
          </p:txBody>
        </p:sp>
        <p:sp>
          <p:nvSpPr>
            <p:cNvPr id="47115" name="Freeform 24"/>
            <p:cNvSpPr>
              <a:spLocks/>
            </p:cNvSpPr>
            <p:nvPr/>
          </p:nvSpPr>
          <p:spPr bwMode="auto">
            <a:xfrm>
              <a:off x="2598" y="3258"/>
              <a:ext cx="95" cy="107"/>
            </a:xfrm>
            <a:custGeom>
              <a:avLst/>
              <a:gdLst>
                <a:gd name="T0" fmla="*/ 0 w 285"/>
                <a:gd name="T1" fmla="*/ 0 h 321"/>
                <a:gd name="T2" fmla="*/ 0 w 285"/>
                <a:gd name="T3" fmla="*/ 0 h 321"/>
                <a:gd name="T4" fmla="*/ 0 w 285"/>
                <a:gd name="T5" fmla="*/ 0 h 321"/>
                <a:gd name="T6" fmla="*/ 0 w 285"/>
                <a:gd name="T7" fmla="*/ 0 h 321"/>
                <a:gd name="T8" fmla="*/ 0 60000 65536"/>
                <a:gd name="T9" fmla="*/ 0 60000 65536"/>
                <a:gd name="T10" fmla="*/ 0 60000 65536"/>
                <a:gd name="T11" fmla="*/ 0 60000 65536"/>
                <a:gd name="T12" fmla="*/ 0 w 285"/>
                <a:gd name="T13" fmla="*/ 0 h 321"/>
                <a:gd name="T14" fmla="*/ 285 w 285"/>
                <a:gd name="T15" fmla="*/ 321 h 321"/>
              </a:gdLst>
              <a:ahLst/>
              <a:cxnLst>
                <a:cxn ang="T8">
                  <a:pos x="T0" y="T1"/>
                </a:cxn>
                <a:cxn ang="T9">
                  <a:pos x="T2" y="T3"/>
                </a:cxn>
                <a:cxn ang="T10">
                  <a:pos x="T4" y="T5"/>
                </a:cxn>
                <a:cxn ang="T11">
                  <a:pos x="T6" y="T7"/>
                </a:cxn>
              </a:cxnLst>
              <a:rect l="T12" t="T13" r="T14" b="T15"/>
              <a:pathLst>
                <a:path w="285" h="321">
                  <a:moveTo>
                    <a:pt x="0" y="0"/>
                  </a:moveTo>
                  <a:lnTo>
                    <a:pt x="236" y="196"/>
                  </a:lnTo>
                  <a:lnTo>
                    <a:pt x="285" y="321"/>
                  </a:lnTo>
                  <a:lnTo>
                    <a:pt x="0" y="0"/>
                  </a:lnTo>
                  <a:close/>
                </a:path>
              </a:pathLst>
            </a:custGeom>
            <a:solidFill>
              <a:srgbClr val="E0E0E0"/>
            </a:solidFill>
            <a:ln w="4763">
              <a:solidFill>
                <a:srgbClr val="000000"/>
              </a:solidFill>
              <a:prstDash val="solid"/>
              <a:round/>
              <a:headEnd/>
              <a:tailEnd/>
            </a:ln>
          </p:spPr>
          <p:txBody>
            <a:bodyPr/>
            <a:lstStyle/>
            <a:p>
              <a:endParaRPr lang="zh-CN" altLang="en-US"/>
            </a:p>
          </p:txBody>
        </p:sp>
        <p:sp>
          <p:nvSpPr>
            <p:cNvPr id="47116" name="Freeform 25"/>
            <p:cNvSpPr>
              <a:spLocks/>
            </p:cNvSpPr>
            <p:nvPr/>
          </p:nvSpPr>
          <p:spPr bwMode="auto">
            <a:xfrm>
              <a:off x="2623" y="3324"/>
              <a:ext cx="78" cy="266"/>
            </a:xfrm>
            <a:custGeom>
              <a:avLst/>
              <a:gdLst>
                <a:gd name="T0" fmla="*/ 0 w 233"/>
                <a:gd name="T1" fmla="*/ 0 h 798"/>
                <a:gd name="T2" fmla="*/ 0 w 233"/>
                <a:gd name="T3" fmla="*/ 0 h 798"/>
                <a:gd name="T4" fmla="*/ 0 w 233"/>
                <a:gd name="T5" fmla="*/ 0 h 798"/>
                <a:gd name="T6" fmla="*/ 0 w 233"/>
                <a:gd name="T7" fmla="*/ 0 h 798"/>
                <a:gd name="T8" fmla="*/ 0 w 233"/>
                <a:gd name="T9" fmla="*/ 0 h 798"/>
                <a:gd name="T10" fmla="*/ 0 w 233"/>
                <a:gd name="T11" fmla="*/ 0 h 798"/>
                <a:gd name="T12" fmla="*/ 0 w 233"/>
                <a:gd name="T13" fmla="*/ 0 h 798"/>
                <a:gd name="T14" fmla="*/ 0 w 233"/>
                <a:gd name="T15" fmla="*/ 0 h 798"/>
                <a:gd name="T16" fmla="*/ 0 w 233"/>
                <a:gd name="T17" fmla="*/ 0 h 798"/>
                <a:gd name="T18" fmla="*/ 0 w 233"/>
                <a:gd name="T19" fmla="*/ 0 h 798"/>
                <a:gd name="T20" fmla="*/ 0 w 233"/>
                <a:gd name="T21" fmla="*/ 0 h 798"/>
                <a:gd name="T22" fmla="*/ 0 w 233"/>
                <a:gd name="T23" fmla="*/ 0 h 798"/>
                <a:gd name="T24" fmla="*/ 0 w 233"/>
                <a:gd name="T25" fmla="*/ 0 h 798"/>
                <a:gd name="T26" fmla="*/ 0 w 233"/>
                <a:gd name="T27" fmla="*/ 0 h 798"/>
                <a:gd name="T28" fmla="*/ 0 w 233"/>
                <a:gd name="T29" fmla="*/ 0 h 798"/>
                <a:gd name="T30" fmla="*/ 0 w 233"/>
                <a:gd name="T31" fmla="*/ 0 h 798"/>
                <a:gd name="T32" fmla="*/ 0 w 233"/>
                <a:gd name="T33" fmla="*/ 0 h 798"/>
                <a:gd name="T34" fmla="*/ 0 w 233"/>
                <a:gd name="T35" fmla="*/ 0 h 798"/>
                <a:gd name="T36" fmla="*/ 0 w 233"/>
                <a:gd name="T37" fmla="*/ 0 h 798"/>
                <a:gd name="T38" fmla="*/ 0 w 233"/>
                <a:gd name="T39" fmla="*/ 0 h 798"/>
                <a:gd name="T40" fmla="*/ 0 w 233"/>
                <a:gd name="T41" fmla="*/ 0 h 798"/>
                <a:gd name="T42" fmla="*/ 0 w 233"/>
                <a:gd name="T43" fmla="*/ 0 h 798"/>
                <a:gd name="T44" fmla="*/ 0 w 233"/>
                <a:gd name="T45" fmla="*/ 0 h 798"/>
                <a:gd name="T46" fmla="*/ 0 w 233"/>
                <a:gd name="T47" fmla="*/ 0 h 798"/>
                <a:gd name="T48" fmla="*/ 0 w 233"/>
                <a:gd name="T49" fmla="*/ 0 h 798"/>
                <a:gd name="T50" fmla="*/ 0 w 233"/>
                <a:gd name="T51" fmla="*/ 0 h 798"/>
                <a:gd name="T52" fmla="*/ 0 w 233"/>
                <a:gd name="T53" fmla="*/ 0 h 7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3"/>
                <a:gd name="T82" fmla="*/ 0 h 798"/>
                <a:gd name="T83" fmla="*/ 233 w 233"/>
                <a:gd name="T84" fmla="*/ 798 h 7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3" h="798">
                  <a:moveTo>
                    <a:pt x="166" y="54"/>
                  </a:moveTo>
                  <a:lnTo>
                    <a:pt x="180" y="74"/>
                  </a:lnTo>
                  <a:lnTo>
                    <a:pt x="195" y="99"/>
                  </a:lnTo>
                  <a:lnTo>
                    <a:pt x="209" y="128"/>
                  </a:lnTo>
                  <a:lnTo>
                    <a:pt x="220" y="161"/>
                  </a:lnTo>
                  <a:lnTo>
                    <a:pt x="227" y="193"/>
                  </a:lnTo>
                  <a:lnTo>
                    <a:pt x="231" y="228"/>
                  </a:lnTo>
                  <a:lnTo>
                    <a:pt x="233" y="263"/>
                  </a:lnTo>
                  <a:lnTo>
                    <a:pt x="231" y="321"/>
                  </a:lnTo>
                  <a:lnTo>
                    <a:pt x="226" y="364"/>
                  </a:lnTo>
                  <a:lnTo>
                    <a:pt x="217" y="415"/>
                  </a:lnTo>
                  <a:lnTo>
                    <a:pt x="209" y="447"/>
                  </a:lnTo>
                  <a:lnTo>
                    <a:pt x="199" y="493"/>
                  </a:lnTo>
                  <a:lnTo>
                    <a:pt x="188" y="533"/>
                  </a:lnTo>
                  <a:lnTo>
                    <a:pt x="176" y="564"/>
                  </a:lnTo>
                  <a:lnTo>
                    <a:pt x="165" y="594"/>
                  </a:lnTo>
                  <a:lnTo>
                    <a:pt x="151" y="623"/>
                  </a:lnTo>
                  <a:lnTo>
                    <a:pt x="137" y="650"/>
                  </a:lnTo>
                  <a:lnTo>
                    <a:pt x="120" y="679"/>
                  </a:lnTo>
                  <a:lnTo>
                    <a:pt x="103" y="701"/>
                  </a:lnTo>
                  <a:lnTo>
                    <a:pt x="86" y="724"/>
                  </a:lnTo>
                  <a:lnTo>
                    <a:pt x="63" y="749"/>
                  </a:lnTo>
                  <a:lnTo>
                    <a:pt x="41" y="766"/>
                  </a:lnTo>
                  <a:lnTo>
                    <a:pt x="0" y="798"/>
                  </a:lnTo>
                  <a:lnTo>
                    <a:pt x="0" y="0"/>
                  </a:lnTo>
                  <a:lnTo>
                    <a:pt x="135" y="11"/>
                  </a:lnTo>
                  <a:lnTo>
                    <a:pt x="166" y="54"/>
                  </a:lnTo>
                  <a:close/>
                </a:path>
              </a:pathLst>
            </a:custGeom>
            <a:solidFill>
              <a:srgbClr val="FFFFFF"/>
            </a:solidFill>
            <a:ln w="4763">
              <a:solidFill>
                <a:srgbClr val="000000"/>
              </a:solidFill>
              <a:prstDash val="solid"/>
              <a:round/>
              <a:headEnd/>
              <a:tailEnd/>
            </a:ln>
          </p:spPr>
          <p:txBody>
            <a:bodyPr/>
            <a:lstStyle/>
            <a:p>
              <a:endParaRPr lang="zh-CN" altLang="en-US"/>
            </a:p>
          </p:txBody>
        </p:sp>
        <p:grpSp>
          <p:nvGrpSpPr>
            <p:cNvPr id="47117" name="Group 26"/>
            <p:cNvGrpSpPr>
              <a:grpSpLocks/>
            </p:cNvGrpSpPr>
            <p:nvPr/>
          </p:nvGrpSpPr>
          <p:grpSpPr bwMode="auto">
            <a:xfrm>
              <a:off x="2667" y="3321"/>
              <a:ext cx="39" cy="278"/>
              <a:chOff x="2667" y="3321"/>
              <a:chExt cx="39" cy="278"/>
            </a:xfrm>
          </p:grpSpPr>
          <p:sp>
            <p:nvSpPr>
              <p:cNvPr id="47135" name="Freeform 27"/>
              <p:cNvSpPr>
                <a:spLocks/>
              </p:cNvSpPr>
              <p:nvPr/>
            </p:nvSpPr>
            <p:spPr bwMode="auto">
              <a:xfrm>
                <a:off x="2670" y="3341"/>
                <a:ext cx="36" cy="258"/>
              </a:xfrm>
              <a:custGeom>
                <a:avLst/>
                <a:gdLst>
                  <a:gd name="T0" fmla="*/ 0 w 107"/>
                  <a:gd name="T1" fmla="*/ 0 h 775"/>
                  <a:gd name="T2" fmla="*/ 0 w 107"/>
                  <a:gd name="T3" fmla="*/ 0 h 775"/>
                  <a:gd name="T4" fmla="*/ 0 w 107"/>
                  <a:gd name="T5" fmla="*/ 0 h 775"/>
                  <a:gd name="T6" fmla="*/ 0 w 107"/>
                  <a:gd name="T7" fmla="*/ 0 h 775"/>
                  <a:gd name="T8" fmla="*/ 0 w 107"/>
                  <a:gd name="T9" fmla="*/ 0 h 775"/>
                  <a:gd name="T10" fmla="*/ 0 w 107"/>
                  <a:gd name="T11" fmla="*/ 0 h 775"/>
                  <a:gd name="T12" fmla="*/ 0 w 107"/>
                  <a:gd name="T13" fmla="*/ 0 h 775"/>
                  <a:gd name="T14" fmla="*/ 0 w 107"/>
                  <a:gd name="T15" fmla="*/ 0 h 775"/>
                  <a:gd name="T16" fmla="*/ 0 w 107"/>
                  <a:gd name="T17" fmla="*/ 0 h 775"/>
                  <a:gd name="T18" fmla="*/ 0 w 107"/>
                  <a:gd name="T19" fmla="*/ 0 h 775"/>
                  <a:gd name="T20" fmla="*/ 0 w 107"/>
                  <a:gd name="T21" fmla="*/ 0 h 775"/>
                  <a:gd name="T22" fmla="*/ 0 w 107"/>
                  <a:gd name="T23" fmla="*/ 0 h 775"/>
                  <a:gd name="T24" fmla="*/ 0 w 107"/>
                  <a:gd name="T25" fmla="*/ 0 h 775"/>
                  <a:gd name="T26" fmla="*/ 0 w 107"/>
                  <a:gd name="T27" fmla="*/ 0 h 775"/>
                  <a:gd name="T28" fmla="*/ 0 w 107"/>
                  <a:gd name="T29" fmla="*/ 0 h 775"/>
                  <a:gd name="T30" fmla="*/ 0 w 107"/>
                  <a:gd name="T31" fmla="*/ 0 h 775"/>
                  <a:gd name="T32" fmla="*/ 0 w 107"/>
                  <a:gd name="T33" fmla="*/ 0 h 775"/>
                  <a:gd name="T34" fmla="*/ 0 w 107"/>
                  <a:gd name="T35" fmla="*/ 0 h 775"/>
                  <a:gd name="T36" fmla="*/ 0 w 107"/>
                  <a:gd name="T37" fmla="*/ 0 h 775"/>
                  <a:gd name="T38" fmla="*/ 0 w 107"/>
                  <a:gd name="T39" fmla="*/ 0 h 775"/>
                  <a:gd name="T40" fmla="*/ 0 w 107"/>
                  <a:gd name="T41" fmla="*/ 0 h 775"/>
                  <a:gd name="T42" fmla="*/ 0 w 107"/>
                  <a:gd name="T43" fmla="*/ 0 h 775"/>
                  <a:gd name="T44" fmla="*/ 0 w 107"/>
                  <a:gd name="T45" fmla="*/ 0 h 775"/>
                  <a:gd name="T46" fmla="*/ 0 w 107"/>
                  <a:gd name="T47" fmla="*/ 0 h 775"/>
                  <a:gd name="T48" fmla="*/ 0 w 107"/>
                  <a:gd name="T49" fmla="*/ 0 h 775"/>
                  <a:gd name="T50" fmla="*/ 0 w 107"/>
                  <a:gd name="T51" fmla="*/ 0 h 775"/>
                  <a:gd name="T52" fmla="*/ 0 w 107"/>
                  <a:gd name="T53" fmla="*/ 0 h 775"/>
                  <a:gd name="T54" fmla="*/ 0 w 107"/>
                  <a:gd name="T55" fmla="*/ 0 h 775"/>
                  <a:gd name="T56" fmla="*/ 0 w 107"/>
                  <a:gd name="T57" fmla="*/ 0 h 775"/>
                  <a:gd name="T58" fmla="*/ 0 w 107"/>
                  <a:gd name="T59" fmla="*/ 0 h 7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7"/>
                  <a:gd name="T91" fmla="*/ 0 h 775"/>
                  <a:gd name="T92" fmla="*/ 107 w 107"/>
                  <a:gd name="T93" fmla="*/ 775 h 77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7" h="775">
                    <a:moveTo>
                      <a:pt x="0" y="0"/>
                    </a:moveTo>
                    <a:lnTo>
                      <a:pt x="25" y="13"/>
                    </a:lnTo>
                    <a:lnTo>
                      <a:pt x="43" y="38"/>
                    </a:lnTo>
                    <a:lnTo>
                      <a:pt x="53" y="54"/>
                    </a:lnTo>
                    <a:lnTo>
                      <a:pt x="61" y="67"/>
                    </a:lnTo>
                    <a:lnTo>
                      <a:pt x="72" y="87"/>
                    </a:lnTo>
                    <a:lnTo>
                      <a:pt x="81" y="111"/>
                    </a:lnTo>
                    <a:lnTo>
                      <a:pt x="90" y="140"/>
                    </a:lnTo>
                    <a:lnTo>
                      <a:pt x="99" y="177"/>
                    </a:lnTo>
                    <a:lnTo>
                      <a:pt x="102" y="207"/>
                    </a:lnTo>
                    <a:lnTo>
                      <a:pt x="107" y="242"/>
                    </a:lnTo>
                    <a:lnTo>
                      <a:pt x="106" y="286"/>
                    </a:lnTo>
                    <a:lnTo>
                      <a:pt x="101" y="353"/>
                    </a:lnTo>
                    <a:lnTo>
                      <a:pt x="93" y="410"/>
                    </a:lnTo>
                    <a:lnTo>
                      <a:pt x="61" y="697"/>
                    </a:lnTo>
                    <a:lnTo>
                      <a:pt x="30" y="775"/>
                    </a:lnTo>
                    <a:lnTo>
                      <a:pt x="8" y="669"/>
                    </a:lnTo>
                    <a:lnTo>
                      <a:pt x="22" y="555"/>
                    </a:lnTo>
                    <a:lnTo>
                      <a:pt x="32" y="481"/>
                    </a:lnTo>
                    <a:lnTo>
                      <a:pt x="38" y="422"/>
                    </a:lnTo>
                    <a:lnTo>
                      <a:pt x="42" y="362"/>
                    </a:lnTo>
                    <a:lnTo>
                      <a:pt x="47" y="301"/>
                    </a:lnTo>
                    <a:lnTo>
                      <a:pt x="48" y="265"/>
                    </a:lnTo>
                    <a:lnTo>
                      <a:pt x="47" y="234"/>
                    </a:lnTo>
                    <a:lnTo>
                      <a:pt x="43" y="202"/>
                    </a:lnTo>
                    <a:lnTo>
                      <a:pt x="35" y="141"/>
                    </a:lnTo>
                    <a:lnTo>
                      <a:pt x="32" y="119"/>
                    </a:lnTo>
                    <a:lnTo>
                      <a:pt x="27" y="94"/>
                    </a:lnTo>
                    <a:lnTo>
                      <a:pt x="23" y="70"/>
                    </a:lnTo>
                    <a:lnTo>
                      <a:pt x="0" y="0"/>
                    </a:lnTo>
                    <a:close/>
                  </a:path>
                </a:pathLst>
              </a:custGeom>
              <a:solidFill>
                <a:srgbClr val="0000FF"/>
              </a:solidFill>
              <a:ln w="4763">
                <a:solidFill>
                  <a:srgbClr val="000000"/>
                </a:solidFill>
                <a:prstDash val="solid"/>
                <a:round/>
                <a:headEnd/>
                <a:tailEnd/>
              </a:ln>
            </p:spPr>
            <p:txBody>
              <a:bodyPr/>
              <a:lstStyle/>
              <a:p>
                <a:endParaRPr lang="zh-CN" altLang="en-US"/>
              </a:p>
            </p:txBody>
          </p:sp>
          <p:sp>
            <p:nvSpPr>
              <p:cNvPr id="47136" name="Arc 28"/>
              <p:cNvSpPr>
                <a:spLocks/>
              </p:cNvSpPr>
              <p:nvPr/>
            </p:nvSpPr>
            <p:spPr bwMode="auto">
              <a:xfrm>
                <a:off x="2667" y="3321"/>
                <a:ext cx="13" cy="26"/>
              </a:xfrm>
              <a:custGeom>
                <a:avLst/>
                <a:gdLst>
                  <a:gd name="T0" fmla="*/ 0 w 21600"/>
                  <a:gd name="T1" fmla="*/ 0 h 29792"/>
                  <a:gd name="T2" fmla="*/ 0 w 21600"/>
                  <a:gd name="T3" fmla="*/ 0 h 29792"/>
                  <a:gd name="T4" fmla="*/ 0 w 21600"/>
                  <a:gd name="T5" fmla="*/ 0 h 29792"/>
                  <a:gd name="T6" fmla="*/ 0 60000 65536"/>
                  <a:gd name="T7" fmla="*/ 0 60000 65536"/>
                  <a:gd name="T8" fmla="*/ 0 60000 65536"/>
                  <a:gd name="T9" fmla="*/ 0 w 21600"/>
                  <a:gd name="T10" fmla="*/ 0 h 29792"/>
                  <a:gd name="T11" fmla="*/ 21600 w 21600"/>
                  <a:gd name="T12" fmla="*/ 29792 h 29792"/>
                </a:gdLst>
                <a:ahLst/>
                <a:cxnLst>
                  <a:cxn ang="T6">
                    <a:pos x="T0" y="T1"/>
                  </a:cxn>
                  <a:cxn ang="T7">
                    <a:pos x="T2" y="T3"/>
                  </a:cxn>
                  <a:cxn ang="T8">
                    <a:pos x="T4" y="T5"/>
                  </a:cxn>
                </a:cxnLst>
                <a:rect l="T9" t="T10" r="T11" b="T12"/>
                <a:pathLst>
                  <a:path w="21600" h="29792" fill="none" extrusionOk="0">
                    <a:moveTo>
                      <a:pt x="-1" y="0"/>
                    </a:moveTo>
                    <a:cubicBezTo>
                      <a:pt x="11929" y="0"/>
                      <a:pt x="21600" y="9670"/>
                      <a:pt x="21600" y="21600"/>
                    </a:cubicBezTo>
                    <a:cubicBezTo>
                      <a:pt x="21600" y="24409"/>
                      <a:pt x="21051" y="27192"/>
                      <a:pt x="19986" y="29792"/>
                    </a:cubicBezTo>
                  </a:path>
                  <a:path w="21600" h="29792" stroke="0" extrusionOk="0">
                    <a:moveTo>
                      <a:pt x="-1" y="0"/>
                    </a:moveTo>
                    <a:cubicBezTo>
                      <a:pt x="11929" y="0"/>
                      <a:pt x="21600" y="9670"/>
                      <a:pt x="21600" y="21600"/>
                    </a:cubicBezTo>
                    <a:cubicBezTo>
                      <a:pt x="21600" y="24409"/>
                      <a:pt x="21051" y="27192"/>
                      <a:pt x="19986" y="29792"/>
                    </a:cubicBezTo>
                    <a:lnTo>
                      <a:pt x="0" y="21600"/>
                    </a:lnTo>
                    <a:lnTo>
                      <a:pt x="-1" y="0"/>
                    </a:lnTo>
                    <a:close/>
                  </a:path>
                </a:pathLst>
              </a:custGeom>
              <a:solidFill>
                <a:srgbClr val="0000E0"/>
              </a:solidFill>
              <a:ln w="4763">
                <a:solidFill>
                  <a:srgbClr val="000000"/>
                </a:solidFill>
                <a:round/>
                <a:headEnd/>
                <a:tailEnd/>
              </a:ln>
            </p:spPr>
            <p:txBody>
              <a:bodyPr/>
              <a:lstStyle/>
              <a:p>
                <a:endParaRPr lang="zh-CN" altLang="en-US"/>
              </a:p>
            </p:txBody>
          </p:sp>
        </p:grpSp>
        <p:sp>
          <p:nvSpPr>
            <p:cNvPr id="47118" name="Freeform 29"/>
            <p:cNvSpPr>
              <a:spLocks/>
            </p:cNvSpPr>
            <p:nvPr/>
          </p:nvSpPr>
          <p:spPr bwMode="auto">
            <a:xfrm>
              <a:off x="2308" y="3257"/>
              <a:ext cx="366" cy="399"/>
            </a:xfrm>
            <a:custGeom>
              <a:avLst/>
              <a:gdLst>
                <a:gd name="T0" fmla="*/ 0 w 1098"/>
                <a:gd name="T1" fmla="*/ 0 h 1199"/>
                <a:gd name="T2" fmla="*/ 0 w 1098"/>
                <a:gd name="T3" fmla="*/ 0 h 1199"/>
                <a:gd name="T4" fmla="*/ 0 w 1098"/>
                <a:gd name="T5" fmla="*/ 0 h 1199"/>
                <a:gd name="T6" fmla="*/ 0 w 1098"/>
                <a:gd name="T7" fmla="*/ 0 h 1199"/>
                <a:gd name="T8" fmla="*/ 0 w 1098"/>
                <a:gd name="T9" fmla="*/ 0 h 1199"/>
                <a:gd name="T10" fmla="*/ 0 w 1098"/>
                <a:gd name="T11" fmla="*/ 0 h 1199"/>
                <a:gd name="T12" fmla="*/ 0 w 1098"/>
                <a:gd name="T13" fmla="*/ 0 h 1199"/>
                <a:gd name="T14" fmla="*/ 0 w 1098"/>
                <a:gd name="T15" fmla="*/ 0 h 1199"/>
                <a:gd name="T16" fmla="*/ 0 w 1098"/>
                <a:gd name="T17" fmla="*/ 0 h 1199"/>
                <a:gd name="T18" fmla="*/ 0 w 1098"/>
                <a:gd name="T19" fmla="*/ 0 h 1199"/>
                <a:gd name="T20" fmla="*/ 0 w 1098"/>
                <a:gd name="T21" fmla="*/ 0 h 1199"/>
                <a:gd name="T22" fmla="*/ 0 w 1098"/>
                <a:gd name="T23" fmla="*/ 0 h 1199"/>
                <a:gd name="T24" fmla="*/ 0 w 1098"/>
                <a:gd name="T25" fmla="*/ 0 h 1199"/>
                <a:gd name="T26" fmla="*/ 0 w 1098"/>
                <a:gd name="T27" fmla="*/ 0 h 1199"/>
                <a:gd name="T28" fmla="*/ 0 w 1098"/>
                <a:gd name="T29" fmla="*/ 0 h 1199"/>
                <a:gd name="T30" fmla="*/ 0 w 1098"/>
                <a:gd name="T31" fmla="*/ 0 h 1199"/>
                <a:gd name="T32" fmla="*/ 0 w 1098"/>
                <a:gd name="T33" fmla="*/ 0 h 1199"/>
                <a:gd name="T34" fmla="*/ 0 w 1098"/>
                <a:gd name="T35" fmla="*/ 0 h 1199"/>
                <a:gd name="T36" fmla="*/ 0 w 1098"/>
                <a:gd name="T37" fmla="*/ 0 h 1199"/>
                <a:gd name="T38" fmla="*/ 0 w 1098"/>
                <a:gd name="T39" fmla="*/ 0 h 1199"/>
                <a:gd name="T40" fmla="*/ 0 w 1098"/>
                <a:gd name="T41" fmla="*/ 0 h 1199"/>
                <a:gd name="T42" fmla="*/ 0 w 1098"/>
                <a:gd name="T43" fmla="*/ 0 h 1199"/>
                <a:gd name="T44" fmla="*/ 0 w 1098"/>
                <a:gd name="T45" fmla="*/ 0 h 1199"/>
                <a:gd name="T46" fmla="*/ 0 w 1098"/>
                <a:gd name="T47" fmla="*/ 0 h 1199"/>
                <a:gd name="T48" fmla="*/ 0 w 1098"/>
                <a:gd name="T49" fmla="*/ 0 h 1199"/>
                <a:gd name="T50" fmla="*/ 0 w 1098"/>
                <a:gd name="T51" fmla="*/ 0 h 1199"/>
                <a:gd name="T52" fmla="*/ 0 w 1098"/>
                <a:gd name="T53" fmla="*/ 0 h 1199"/>
                <a:gd name="T54" fmla="*/ 0 w 1098"/>
                <a:gd name="T55" fmla="*/ 0 h 1199"/>
                <a:gd name="T56" fmla="*/ 0 w 1098"/>
                <a:gd name="T57" fmla="*/ 0 h 1199"/>
                <a:gd name="T58" fmla="*/ 0 w 1098"/>
                <a:gd name="T59" fmla="*/ 0 h 1199"/>
                <a:gd name="T60" fmla="*/ 0 w 1098"/>
                <a:gd name="T61" fmla="*/ 0 h 1199"/>
                <a:gd name="T62" fmla="*/ 0 w 1098"/>
                <a:gd name="T63" fmla="*/ 0 h 11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98"/>
                <a:gd name="T97" fmla="*/ 0 h 1199"/>
                <a:gd name="T98" fmla="*/ 1098 w 1098"/>
                <a:gd name="T99" fmla="*/ 1199 h 11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98" h="1199">
                  <a:moveTo>
                    <a:pt x="877" y="7"/>
                  </a:moveTo>
                  <a:lnTo>
                    <a:pt x="853" y="0"/>
                  </a:lnTo>
                  <a:lnTo>
                    <a:pt x="829" y="2"/>
                  </a:lnTo>
                  <a:lnTo>
                    <a:pt x="801" y="8"/>
                  </a:lnTo>
                  <a:lnTo>
                    <a:pt x="776" y="18"/>
                  </a:lnTo>
                  <a:lnTo>
                    <a:pt x="751" y="29"/>
                  </a:lnTo>
                  <a:lnTo>
                    <a:pt x="732" y="42"/>
                  </a:lnTo>
                  <a:lnTo>
                    <a:pt x="699" y="65"/>
                  </a:lnTo>
                  <a:lnTo>
                    <a:pt x="675" y="86"/>
                  </a:lnTo>
                  <a:lnTo>
                    <a:pt x="644" y="121"/>
                  </a:lnTo>
                  <a:lnTo>
                    <a:pt x="528" y="261"/>
                  </a:lnTo>
                  <a:lnTo>
                    <a:pt x="460" y="334"/>
                  </a:lnTo>
                  <a:lnTo>
                    <a:pt x="382" y="403"/>
                  </a:lnTo>
                  <a:lnTo>
                    <a:pt x="291" y="481"/>
                  </a:lnTo>
                  <a:lnTo>
                    <a:pt x="213" y="538"/>
                  </a:lnTo>
                  <a:lnTo>
                    <a:pt x="95" y="620"/>
                  </a:lnTo>
                  <a:lnTo>
                    <a:pt x="7" y="680"/>
                  </a:lnTo>
                  <a:lnTo>
                    <a:pt x="0" y="751"/>
                  </a:lnTo>
                  <a:lnTo>
                    <a:pt x="0" y="814"/>
                  </a:lnTo>
                  <a:lnTo>
                    <a:pt x="6" y="862"/>
                  </a:lnTo>
                  <a:lnTo>
                    <a:pt x="14" y="913"/>
                  </a:lnTo>
                  <a:lnTo>
                    <a:pt x="22" y="946"/>
                  </a:lnTo>
                  <a:lnTo>
                    <a:pt x="35" y="980"/>
                  </a:lnTo>
                  <a:lnTo>
                    <a:pt x="49" y="1013"/>
                  </a:lnTo>
                  <a:lnTo>
                    <a:pt x="67" y="1044"/>
                  </a:lnTo>
                  <a:lnTo>
                    <a:pt x="94" y="1078"/>
                  </a:lnTo>
                  <a:lnTo>
                    <a:pt x="120" y="1100"/>
                  </a:lnTo>
                  <a:lnTo>
                    <a:pt x="154" y="1123"/>
                  </a:lnTo>
                  <a:lnTo>
                    <a:pt x="188" y="1144"/>
                  </a:lnTo>
                  <a:lnTo>
                    <a:pt x="234" y="1162"/>
                  </a:lnTo>
                  <a:lnTo>
                    <a:pt x="287" y="1179"/>
                  </a:lnTo>
                  <a:lnTo>
                    <a:pt x="331" y="1189"/>
                  </a:lnTo>
                  <a:lnTo>
                    <a:pt x="376" y="1196"/>
                  </a:lnTo>
                  <a:lnTo>
                    <a:pt x="424" y="1199"/>
                  </a:lnTo>
                  <a:lnTo>
                    <a:pt x="475" y="1197"/>
                  </a:lnTo>
                  <a:lnTo>
                    <a:pt x="511" y="1191"/>
                  </a:lnTo>
                  <a:lnTo>
                    <a:pt x="545" y="1184"/>
                  </a:lnTo>
                  <a:lnTo>
                    <a:pt x="589" y="1173"/>
                  </a:lnTo>
                  <a:lnTo>
                    <a:pt x="634" y="1155"/>
                  </a:lnTo>
                  <a:lnTo>
                    <a:pt x="744" y="1108"/>
                  </a:lnTo>
                  <a:lnTo>
                    <a:pt x="840" y="1063"/>
                  </a:lnTo>
                  <a:lnTo>
                    <a:pt x="934" y="999"/>
                  </a:lnTo>
                  <a:lnTo>
                    <a:pt x="964" y="966"/>
                  </a:lnTo>
                  <a:lnTo>
                    <a:pt x="992" y="932"/>
                  </a:lnTo>
                  <a:lnTo>
                    <a:pt x="1021" y="890"/>
                  </a:lnTo>
                  <a:lnTo>
                    <a:pt x="1050" y="832"/>
                  </a:lnTo>
                  <a:lnTo>
                    <a:pt x="1070" y="781"/>
                  </a:lnTo>
                  <a:lnTo>
                    <a:pt x="1083" y="740"/>
                  </a:lnTo>
                  <a:lnTo>
                    <a:pt x="1092" y="696"/>
                  </a:lnTo>
                  <a:lnTo>
                    <a:pt x="1097" y="649"/>
                  </a:lnTo>
                  <a:lnTo>
                    <a:pt x="1097" y="603"/>
                  </a:lnTo>
                  <a:lnTo>
                    <a:pt x="1098" y="560"/>
                  </a:lnTo>
                  <a:lnTo>
                    <a:pt x="1096" y="512"/>
                  </a:lnTo>
                  <a:lnTo>
                    <a:pt x="1095" y="458"/>
                  </a:lnTo>
                  <a:lnTo>
                    <a:pt x="1092" y="422"/>
                  </a:lnTo>
                  <a:lnTo>
                    <a:pt x="1086" y="371"/>
                  </a:lnTo>
                  <a:lnTo>
                    <a:pt x="1083" y="334"/>
                  </a:lnTo>
                  <a:lnTo>
                    <a:pt x="1075" y="306"/>
                  </a:lnTo>
                  <a:lnTo>
                    <a:pt x="1067" y="278"/>
                  </a:lnTo>
                  <a:lnTo>
                    <a:pt x="1057" y="253"/>
                  </a:lnTo>
                  <a:lnTo>
                    <a:pt x="1042" y="227"/>
                  </a:lnTo>
                  <a:lnTo>
                    <a:pt x="1025" y="201"/>
                  </a:lnTo>
                  <a:lnTo>
                    <a:pt x="1008" y="175"/>
                  </a:lnTo>
                  <a:lnTo>
                    <a:pt x="989" y="149"/>
                  </a:lnTo>
                  <a:lnTo>
                    <a:pt x="877" y="7"/>
                  </a:lnTo>
                  <a:close/>
                </a:path>
              </a:pathLst>
            </a:custGeom>
            <a:solidFill>
              <a:srgbClr val="804000"/>
            </a:solidFill>
            <a:ln w="4763">
              <a:solidFill>
                <a:srgbClr val="000000"/>
              </a:solidFill>
              <a:prstDash val="solid"/>
              <a:round/>
              <a:headEnd/>
              <a:tailEnd/>
            </a:ln>
          </p:spPr>
          <p:txBody>
            <a:bodyPr/>
            <a:lstStyle/>
            <a:p>
              <a:endParaRPr lang="zh-CN" altLang="en-US"/>
            </a:p>
          </p:txBody>
        </p:sp>
        <p:sp>
          <p:nvSpPr>
            <p:cNvPr id="47119" name="Freeform 30"/>
            <p:cNvSpPr>
              <a:spLocks/>
            </p:cNvSpPr>
            <p:nvPr/>
          </p:nvSpPr>
          <p:spPr bwMode="auto">
            <a:xfrm>
              <a:off x="2598" y="3257"/>
              <a:ext cx="79" cy="108"/>
            </a:xfrm>
            <a:custGeom>
              <a:avLst/>
              <a:gdLst>
                <a:gd name="T0" fmla="*/ 0 w 236"/>
                <a:gd name="T1" fmla="*/ 0 h 323"/>
                <a:gd name="T2" fmla="*/ 0 w 236"/>
                <a:gd name="T3" fmla="*/ 0 h 323"/>
                <a:gd name="T4" fmla="*/ 0 w 236"/>
                <a:gd name="T5" fmla="*/ 0 h 323"/>
                <a:gd name="T6" fmla="*/ 0 w 236"/>
                <a:gd name="T7" fmla="*/ 0 h 323"/>
                <a:gd name="T8" fmla="*/ 0 60000 65536"/>
                <a:gd name="T9" fmla="*/ 0 60000 65536"/>
                <a:gd name="T10" fmla="*/ 0 60000 65536"/>
                <a:gd name="T11" fmla="*/ 0 60000 65536"/>
                <a:gd name="T12" fmla="*/ 0 w 236"/>
                <a:gd name="T13" fmla="*/ 0 h 323"/>
                <a:gd name="T14" fmla="*/ 236 w 236"/>
                <a:gd name="T15" fmla="*/ 323 h 323"/>
              </a:gdLst>
              <a:ahLst/>
              <a:cxnLst>
                <a:cxn ang="T8">
                  <a:pos x="T0" y="T1"/>
                </a:cxn>
                <a:cxn ang="T9">
                  <a:pos x="T2" y="T3"/>
                </a:cxn>
                <a:cxn ang="T10">
                  <a:pos x="T4" y="T5"/>
                </a:cxn>
                <a:cxn ang="T11">
                  <a:pos x="T6" y="T7"/>
                </a:cxn>
              </a:cxnLst>
              <a:rect l="T12" t="T13" r="T14" b="T15"/>
              <a:pathLst>
                <a:path w="236" h="323">
                  <a:moveTo>
                    <a:pt x="0" y="0"/>
                  </a:moveTo>
                  <a:lnTo>
                    <a:pt x="236" y="203"/>
                  </a:lnTo>
                  <a:lnTo>
                    <a:pt x="181" y="323"/>
                  </a:lnTo>
                  <a:lnTo>
                    <a:pt x="0" y="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7120" name="Freeform 31"/>
            <p:cNvSpPr>
              <a:spLocks/>
            </p:cNvSpPr>
            <p:nvPr/>
          </p:nvSpPr>
          <p:spPr bwMode="auto">
            <a:xfrm>
              <a:off x="2598" y="3257"/>
              <a:ext cx="78" cy="330"/>
            </a:xfrm>
            <a:custGeom>
              <a:avLst/>
              <a:gdLst>
                <a:gd name="T0" fmla="*/ 0 w 234"/>
                <a:gd name="T1" fmla="*/ 0 h 988"/>
                <a:gd name="T2" fmla="*/ 0 w 234"/>
                <a:gd name="T3" fmla="*/ 0 h 988"/>
                <a:gd name="T4" fmla="*/ 0 w 234"/>
                <a:gd name="T5" fmla="*/ 0 h 988"/>
                <a:gd name="T6" fmla="*/ 0 w 234"/>
                <a:gd name="T7" fmla="*/ 0 h 988"/>
                <a:gd name="T8" fmla="*/ 0 w 234"/>
                <a:gd name="T9" fmla="*/ 0 h 988"/>
                <a:gd name="T10" fmla="*/ 0 w 234"/>
                <a:gd name="T11" fmla="*/ 0 h 988"/>
                <a:gd name="T12" fmla="*/ 0 w 234"/>
                <a:gd name="T13" fmla="*/ 0 h 988"/>
                <a:gd name="T14" fmla="*/ 0 w 234"/>
                <a:gd name="T15" fmla="*/ 0 h 988"/>
                <a:gd name="T16" fmla="*/ 0 w 234"/>
                <a:gd name="T17" fmla="*/ 0 h 988"/>
                <a:gd name="T18" fmla="*/ 0 w 234"/>
                <a:gd name="T19" fmla="*/ 0 h 988"/>
                <a:gd name="T20" fmla="*/ 0 w 234"/>
                <a:gd name="T21" fmla="*/ 0 h 988"/>
                <a:gd name="T22" fmla="*/ 0 w 234"/>
                <a:gd name="T23" fmla="*/ 0 h 988"/>
                <a:gd name="T24" fmla="*/ 0 w 234"/>
                <a:gd name="T25" fmla="*/ 0 h 988"/>
                <a:gd name="T26" fmla="*/ 0 w 234"/>
                <a:gd name="T27" fmla="*/ 0 h 988"/>
                <a:gd name="T28" fmla="*/ 0 w 234"/>
                <a:gd name="T29" fmla="*/ 0 h 988"/>
                <a:gd name="T30" fmla="*/ 0 w 234"/>
                <a:gd name="T31" fmla="*/ 0 h 988"/>
                <a:gd name="T32" fmla="*/ 0 w 234"/>
                <a:gd name="T33" fmla="*/ 0 h 988"/>
                <a:gd name="T34" fmla="*/ 0 w 234"/>
                <a:gd name="T35" fmla="*/ 0 h 988"/>
                <a:gd name="T36" fmla="*/ 0 w 234"/>
                <a:gd name="T37" fmla="*/ 0 h 988"/>
                <a:gd name="T38" fmla="*/ 0 w 234"/>
                <a:gd name="T39" fmla="*/ 0 h 988"/>
                <a:gd name="T40" fmla="*/ 0 w 234"/>
                <a:gd name="T41" fmla="*/ 0 h 988"/>
                <a:gd name="T42" fmla="*/ 0 w 234"/>
                <a:gd name="T43" fmla="*/ 0 h 988"/>
                <a:gd name="T44" fmla="*/ 0 w 234"/>
                <a:gd name="T45" fmla="*/ 0 h 988"/>
                <a:gd name="T46" fmla="*/ 0 w 234"/>
                <a:gd name="T47" fmla="*/ 0 h 988"/>
                <a:gd name="T48" fmla="*/ 0 w 234"/>
                <a:gd name="T49" fmla="*/ 0 h 988"/>
                <a:gd name="T50" fmla="*/ 0 w 234"/>
                <a:gd name="T51" fmla="*/ 0 h 988"/>
                <a:gd name="T52" fmla="*/ 0 w 234"/>
                <a:gd name="T53" fmla="*/ 0 h 988"/>
                <a:gd name="T54" fmla="*/ 0 w 234"/>
                <a:gd name="T55" fmla="*/ 0 h 988"/>
                <a:gd name="T56" fmla="*/ 0 w 234"/>
                <a:gd name="T57" fmla="*/ 0 h 988"/>
                <a:gd name="T58" fmla="*/ 0 w 234"/>
                <a:gd name="T59" fmla="*/ 0 h 988"/>
                <a:gd name="T60" fmla="*/ 0 w 234"/>
                <a:gd name="T61" fmla="*/ 0 h 988"/>
                <a:gd name="T62" fmla="*/ 0 w 234"/>
                <a:gd name="T63" fmla="*/ 0 h 988"/>
                <a:gd name="T64" fmla="*/ 0 w 234"/>
                <a:gd name="T65" fmla="*/ 0 h 988"/>
                <a:gd name="T66" fmla="*/ 0 w 234"/>
                <a:gd name="T67" fmla="*/ 0 h 988"/>
                <a:gd name="T68" fmla="*/ 0 w 234"/>
                <a:gd name="T69" fmla="*/ 0 h 988"/>
                <a:gd name="T70" fmla="*/ 0 w 234"/>
                <a:gd name="T71" fmla="*/ 0 h 988"/>
                <a:gd name="T72" fmla="*/ 0 w 234"/>
                <a:gd name="T73" fmla="*/ 0 h 988"/>
                <a:gd name="T74" fmla="*/ 0 w 234"/>
                <a:gd name="T75" fmla="*/ 0 h 988"/>
                <a:gd name="T76" fmla="*/ 0 w 234"/>
                <a:gd name="T77" fmla="*/ 0 h 988"/>
                <a:gd name="T78" fmla="*/ 0 w 234"/>
                <a:gd name="T79" fmla="*/ 0 h 988"/>
                <a:gd name="T80" fmla="*/ 0 w 234"/>
                <a:gd name="T81" fmla="*/ 0 h 988"/>
                <a:gd name="T82" fmla="*/ 0 w 234"/>
                <a:gd name="T83" fmla="*/ 0 h 988"/>
                <a:gd name="T84" fmla="*/ 0 w 234"/>
                <a:gd name="T85" fmla="*/ 0 h 988"/>
                <a:gd name="T86" fmla="*/ 0 w 234"/>
                <a:gd name="T87" fmla="*/ 0 h 988"/>
                <a:gd name="T88" fmla="*/ 0 w 234"/>
                <a:gd name="T89" fmla="*/ 0 h 988"/>
                <a:gd name="T90" fmla="*/ 0 w 234"/>
                <a:gd name="T91" fmla="*/ 0 h 988"/>
                <a:gd name="T92" fmla="*/ 0 w 234"/>
                <a:gd name="T93" fmla="*/ 0 h 988"/>
                <a:gd name="T94" fmla="*/ 0 w 234"/>
                <a:gd name="T95" fmla="*/ 0 h 988"/>
                <a:gd name="T96" fmla="*/ 0 w 234"/>
                <a:gd name="T97" fmla="*/ 0 h 988"/>
                <a:gd name="T98" fmla="*/ 0 w 234"/>
                <a:gd name="T99" fmla="*/ 0 h 988"/>
                <a:gd name="T100" fmla="*/ 0 w 234"/>
                <a:gd name="T101" fmla="*/ 0 h 9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4"/>
                <a:gd name="T154" fmla="*/ 0 h 988"/>
                <a:gd name="T155" fmla="*/ 234 w 234"/>
                <a:gd name="T156" fmla="*/ 988 h 9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4" h="988">
                  <a:moveTo>
                    <a:pt x="0" y="0"/>
                  </a:moveTo>
                  <a:lnTo>
                    <a:pt x="44" y="117"/>
                  </a:lnTo>
                  <a:lnTo>
                    <a:pt x="76" y="215"/>
                  </a:lnTo>
                  <a:lnTo>
                    <a:pt x="87" y="280"/>
                  </a:lnTo>
                  <a:lnTo>
                    <a:pt x="158" y="265"/>
                  </a:lnTo>
                  <a:lnTo>
                    <a:pt x="115" y="371"/>
                  </a:lnTo>
                  <a:lnTo>
                    <a:pt x="139" y="388"/>
                  </a:lnTo>
                  <a:lnTo>
                    <a:pt x="157" y="415"/>
                  </a:lnTo>
                  <a:lnTo>
                    <a:pt x="167" y="451"/>
                  </a:lnTo>
                  <a:lnTo>
                    <a:pt x="174" y="512"/>
                  </a:lnTo>
                  <a:lnTo>
                    <a:pt x="179" y="588"/>
                  </a:lnTo>
                  <a:lnTo>
                    <a:pt x="180" y="623"/>
                  </a:lnTo>
                  <a:lnTo>
                    <a:pt x="179" y="663"/>
                  </a:lnTo>
                  <a:lnTo>
                    <a:pt x="175" y="698"/>
                  </a:lnTo>
                  <a:lnTo>
                    <a:pt x="169" y="755"/>
                  </a:lnTo>
                  <a:lnTo>
                    <a:pt x="164" y="785"/>
                  </a:lnTo>
                  <a:lnTo>
                    <a:pt x="157" y="817"/>
                  </a:lnTo>
                  <a:lnTo>
                    <a:pt x="150" y="839"/>
                  </a:lnTo>
                  <a:lnTo>
                    <a:pt x="140" y="870"/>
                  </a:lnTo>
                  <a:lnTo>
                    <a:pt x="132" y="889"/>
                  </a:lnTo>
                  <a:lnTo>
                    <a:pt x="121" y="911"/>
                  </a:lnTo>
                  <a:lnTo>
                    <a:pt x="107" y="934"/>
                  </a:lnTo>
                  <a:lnTo>
                    <a:pt x="93" y="954"/>
                  </a:lnTo>
                  <a:lnTo>
                    <a:pt x="67" y="988"/>
                  </a:lnTo>
                  <a:lnTo>
                    <a:pt x="97" y="965"/>
                  </a:lnTo>
                  <a:lnTo>
                    <a:pt x="121" y="937"/>
                  </a:lnTo>
                  <a:lnTo>
                    <a:pt x="139" y="913"/>
                  </a:lnTo>
                  <a:lnTo>
                    <a:pt x="155" y="889"/>
                  </a:lnTo>
                  <a:lnTo>
                    <a:pt x="170" y="863"/>
                  </a:lnTo>
                  <a:lnTo>
                    <a:pt x="184" y="832"/>
                  </a:lnTo>
                  <a:lnTo>
                    <a:pt x="198" y="798"/>
                  </a:lnTo>
                  <a:lnTo>
                    <a:pt x="207" y="771"/>
                  </a:lnTo>
                  <a:lnTo>
                    <a:pt x="217" y="737"/>
                  </a:lnTo>
                  <a:lnTo>
                    <a:pt x="224" y="707"/>
                  </a:lnTo>
                  <a:lnTo>
                    <a:pt x="230" y="664"/>
                  </a:lnTo>
                  <a:lnTo>
                    <a:pt x="233" y="615"/>
                  </a:lnTo>
                  <a:lnTo>
                    <a:pt x="234" y="558"/>
                  </a:lnTo>
                  <a:lnTo>
                    <a:pt x="232" y="507"/>
                  </a:lnTo>
                  <a:lnTo>
                    <a:pt x="231" y="478"/>
                  </a:lnTo>
                  <a:lnTo>
                    <a:pt x="227" y="425"/>
                  </a:lnTo>
                  <a:lnTo>
                    <a:pt x="225" y="393"/>
                  </a:lnTo>
                  <a:lnTo>
                    <a:pt x="221" y="359"/>
                  </a:lnTo>
                  <a:lnTo>
                    <a:pt x="217" y="334"/>
                  </a:lnTo>
                  <a:lnTo>
                    <a:pt x="212" y="306"/>
                  </a:lnTo>
                  <a:lnTo>
                    <a:pt x="200" y="272"/>
                  </a:lnTo>
                  <a:lnTo>
                    <a:pt x="188" y="246"/>
                  </a:lnTo>
                  <a:lnTo>
                    <a:pt x="173" y="223"/>
                  </a:lnTo>
                  <a:lnTo>
                    <a:pt x="153" y="196"/>
                  </a:lnTo>
                  <a:lnTo>
                    <a:pt x="121" y="152"/>
                  </a:lnTo>
                  <a:lnTo>
                    <a:pt x="95" y="118"/>
                  </a:lnTo>
                  <a:lnTo>
                    <a:pt x="0" y="0"/>
                  </a:lnTo>
                  <a:close/>
                </a:path>
              </a:pathLst>
            </a:custGeom>
            <a:solidFill>
              <a:srgbClr val="804000"/>
            </a:solidFill>
            <a:ln w="4763">
              <a:solidFill>
                <a:srgbClr val="000000"/>
              </a:solidFill>
              <a:prstDash val="solid"/>
              <a:round/>
              <a:headEnd/>
              <a:tailEnd/>
            </a:ln>
          </p:spPr>
          <p:txBody>
            <a:bodyPr/>
            <a:lstStyle/>
            <a:p>
              <a:endParaRPr lang="zh-CN" altLang="en-US"/>
            </a:p>
          </p:txBody>
        </p:sp>
        <p:grpSp>
          <p:nvGrpSpPr>
            <p:cNvPr id="47121" name="Group 32"/>
            <p:cNvGrpSpPr>
              <a:grpSpLocks/>
            </p:cNvGrpSpPr>
            <p:nvPr/>
          </p:nvGrpSpPr>
          <p:grpSpPr bwMode="auto">
            <a:xfrm>
              <a:off x="2499" y="3321"/>
              <a:ext cx="129" cy="422"/>
              <a:chOff x="2499" y="3321"/>
              <a:chExt cx="129" cy="422"/>
            </a:xfrm>
          </p:grpSpPr>
          <p:grpSp>
            <p:nvGrpSpPr>
              <p:cNvPr id="47129" name="Group 33"/>
              <p:cNvGrpSpPr>
                <a:grpSpLocks/>
              </p:cNvGrpSpPr>
              <p:nvPr/>
            </p:nvGrpSpPr>
            <p:grpSpPr bwMode="auto">
              <a:xfrm>
                <a:off x="2499" y="3632"/>
                <a:ext cx="124" cy="111"/>
                <a:chOff x="2499" y="3632"/>
                <a:chExt cx="124" cy="111"/>
              </a:xfrm>
            </p:grpSpPr>
            <p:sp>
              <p:nvSpPr>
                <p:cNvPr id="47133" name="Freeform 34"/>
                <p:cNvSpPr>
                  <a:spLocks/>
                </p:cNvSpPr>
                <p:nvPr/>
              </p:nvSpPr>
              <p:spPr bwMode="auto">
                <a:xfrm>
                  <a:off x="2499" y="3632"/>
                  <a:ext cx="124" cy="111"/>
                </a:xfrm>
                <a:custGeom>
                  <a:avLst/>
                  <a:gdLst>
                    <a:gd name="T0" fmla="*/ 0 w 373"/>
                    <a:gd name="T1" fmla="*/ 0 h 332"/>
                    <a:gd name="T2" fmla="*/ 0 w 373"/>
                    <a:gd name="T3" fmla="*/ 0 h 332"/>
                    <a:gd name="T4" fmla="*/ 0 w 373"/>
                    <a:gd name="T5" fmla="*/ 0 h 332"/>
                    <a:gd name="T6" fmla="*/ 0 w 373"/>
                    <a:gd name="T7" fmla="*/ 0 h 332"/>
                    <a:gd name="T8" fmla="*/ 0 w 373"/>
                    <a:gd name="T9" fmla="*/ 0 h 332"/>
                    <a:gd name="T10" fmla="*/ 0 w 373"/>
                    <a:gd name="T11" fmla="*/ 0 h 332"/>
                    <a:gd name="T12" fmla="*/ 0 w 373"/>
                    <a:gd name="T13" fmla="*/ 0 h 332"/>
                    <a:gd name="T14" fmla="*/ 0 w 373"/>
                    <a:gd name="T15" fmla="*/ 0 h 332"/>
                    <a:gd name="T16" fmla="*/ 0 w 373"/>
                    <a:gd name="T17" fmla="*/ 0 h 332"/>
                    <a:gd name="T18" fmla="*/ 0 w 373"/>
                    <a:gd name="T19" fmla="*/ 0 h 332"/>
                    <a:gd name="T20" fmla="*/ 0 w 373"/>
                    <a:gd name="T21" fmla="*/ 0 h 332"/>
                    <a:gd name="T22" fmla="*/ 0 w 373"/>
                    <a:gd name="T23" fmla="*/ 0 h 332"/>
                    <a:gd name="T24" fmla="*/ 0 w 373"/>
                    <a:gd name="T25" fmla="*/ 0 h 332"/>
                    <a:gd name="T26" fmla="*/ 0 w 373"/>
                    <a:gd name="T27" fmla="*/ 0 h 332"/>
                    <a:gd name="T28" fmla="*/ 0 w 373"/>
                    <a:gd name="T29" fmla="*/ 0 h 332"/>
                    <a:gd name="T30" fmla="*/ 0 w 373"/>
                    <a:gd name="T31" fmla="*/ 0 h 332"/>
                    <a:gd name="T32" fmla="*/ 0 w 373"/>
                    <a:gd name="T33" fmla="*/ 0 h 332"/>
                    <a:gd name="T34" fmla="*/ 0 w 373"/>
                    <a:gd name="T35" fmla="*/ 0 h 332"/>
                    <a:gd name="T36" fmla="*/ 0 w 373"/>
                    <a:gd name="T37" fmla="*/ 0 h 332"/>
                    <a:gd name="T38" fmla="*/ 0 w 373"/>
                    <a:gd name="T39" fmla="*/ 0 h 332"/>
                    <a:gd name="T40" fmla="*/ 0 w 373"/>
                    <a:gd name="T41" fmla="*/ 0 h 332"/>
                    <a:gd name="T42" fmla="*/ 0 w 373"/>
                    <a:gd name="T43" fmla="*/ 0 h 332"/>
                    <a:gd name="T44" fmla="*/ 0 w 373"/>
                    <a:gd name="T45" fmla="*/ 0 h 332"/>
                    <a:gd name="T46" fmla="*/ 0 w 373"/>
                    <a:gd name="T47" fmla="*/ 0 h 332"/>
                    <a:gd name="T48" fmla="*/ 0 w 373"/>
                    <a:gd name="T49" fmla="*/ 0 h 332"/>
                    <a:gd name="T50" fmla="*/ 0 w 373"/>
                    <a:gd name="T51" fmla="*/ 0 h 332"/>
                    <a:gd name="T52" fmla="*/ 0 w 373"/>
                    <a:gd name="T53" fmla="*/ 0 h 332"/>
                    <a:gd name="T54" fmla="*/ 0 w 373"/>
                    <a:gd name="T55" fmla="*/ 0 h 332"/>
                    <a:gd name="T56" fmla="*/ 0 w 373"/>
                    <a:gd name="T57" fmla="*/ 0 h 332"/>
                    <a:gd name="T58" fmla="*/ 0 w 373"/>
                    <a:gd name="T59" fmla="*/ 0 h 332"/>
                    <a:gd name="T60" fmla="*/ 0 w 373"/>
                    <a:gd name="T61" fmla="*/ 0 h 332"/>
                    <a:gd name="T62" fmla="*/ 0 w 373"/>
                    <a:gd name="T63" fmla="*/ 0 h 332"/>
                    <a:gd name="T64" fmla="*/ 0 w 373"/>
                    <a:gd name="T65" fmla="*/ 0 h 332"/>
                    <a:gd name="T66" fmla="*/ 0 w 373"/>
                    <a:gd name="T67" fmla="*/ 0 h 332"/>
                    <a:gd name="T68" fmla="*/ 0 w 373"/>
                    <a:gd name="T69" fmla="*/ 0 h 332"/>
                    <a:gd name="T70" fmla="*/ 0 w 373"/>
                    <a:gd name="T71" fmla="*/ 0 h 332"/>
                    <a:gd name="T72" fmla="*/ 0 w 373"/>
                    <a:gd name="T73" fmla="*/ 0 h 332"/>
                    <a:gd name="T74" fmla="*/ 0 w 373"/>
                    <a:gd name="T75" fmla="*/ 0 h 3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3"/>
                    <a:gd name="T115" fmla="*/ 0 h 332"/>
                    <a:gd name="T116" fmla="*/ 373 w 373"/>
                    <a:gd name="T117" fmla="*/ 332 h 3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3" h="332">
                      <a:moveTo>
                        <a:pt x="58" y="43"/>
                      </a:moveTo>
                      <a:lnTo>
                        <a:pt x="34" y="86"/>
                      </a:lnTo>
                      <a:lnTo>
                        <a:pt x="25" y="101"/>
                      </a:lnTo>
                      <a:lnTo>
                        <a:pt x="21" y="121"/>
                      </a:lnTo>
                      <a:lnTo>
                        <a:pt x="16" y="148"/>
                      </a:lnTo>
                      <a:lnTo>
                        <a:pt x="16" y="173"/>
                      </a:lnTo>
                      <a:lnTo>
                        <a:pt x="19" y="198"/>
                      </a:lnTo>
                      <a:lnTo>
                        <a:pt x="30" y="220"/>
                      </a:lnTo>
                      <a:lnTo>
                        <a:pt x="51" y="236"/>
                      </a:lnTo>
                      <a:lnTo>
                        <a:pt x="28" y="223"/>
                      </a:lnTo>
                      <a:lnTo>
                        <a:pt x="19" y="221"/>
                      </a:lnTo>
                      <a:lnTo>
                        <a:pt x="8" y="226"/>
                      </a:lnTo>
                      <a:lnTo>
                        <a:pt x="2" y="233"/>
                      </a:lnTo>
                      <a:lnTo>
                        <a:pt x="0" y="244"/>
                      </a:lnTo>
                      <a:lnTo>
                        <a:pt x="4" y="253"/>
                      </a:lnTo>
                      <a:lnTo>
                        <a:pt x="11" y="265"/>
                      </a:lnTo>
                      <a:lnTo>
                        <a:pt x="40" y="285"/>
                      </a:lnTo>
                      <a:lnTo>
                        <a:pt x="84" y="302"/>
                      </a:lnTo>
                      <a:lnTo>
                        <a:pt x="103" y="308"/>
                      </a:lnTo>
                      <a:lnTo>
                        <a:pt x="125" y="311"/>
                      </a:lnTo>
                      <a:lnTo>
                        <a:pt x="144" y="311"/>
                      </a:lnTo>
                      <a:lnTo>
                        <a:pt x="163" y="318"/>
                      </a:lnTo>
                      <a:lnTo>
                        <a:pt x="187" y="326"/>
                      </a:lnTo>
                      <a:lnTo>
                        <a:pt x="240" y="332"/>
                      </a:lnTo>
                      <a:lnTo>
                        <a:pt x="304" y="319"/>
                      </a:lnTo>
                      <a:lnTo>
                        <a:pt x="344" y="319"/>
                      </a:lnTo>
                      <a:lnTo>
                        <a:pt x="354" y="315"/>
                      </a:lnTo>
                      <a:lnTo>
                        <a:pt x="365" y="305"/>
                      </a:lnTo>
                      <a:lnTo>
                        <a:pt x="368" y="292"/>
                      </a:lnTo>
                      <a:lnTo>
                        <a:pt x="373" y="238"/>
                      </a:lnTo>
                      <a:lnTo>
                        <a:pt x="373" y="194"/>
                      </a:lnTo>
                      <a:lnTo>
                        <a:pt x="370" y="172"/>
                      </a:lnTo>
                      <a:lnTo>
                        <a:pt x="368" y="156"/>
                      </a:lnTo>
                      <a:lnTo>
                        <a:pt x="365" y="141"/>
                      </a:lnTo>
                      <a:lnTo>
                        <a:pt x="361" y="125"/>
                      </a:lnTo>
                      <a:lnTo>
                        <a:pt x="341" y="65"/>
                      </a:lnTo>
                      <a:lnTo>
                        <a:pt x="321" y="0"/>
                      </a:lnTo>
                      <a:lnTo>
                        <a:pt x="58" y="43"/>
                      </a:lnTo>
                      <a:close/>
                    </a:path>
                  </a:pathLst>
                </a:custGeom>
                <a:solidFill>
                  <a:srgbClr val="FFE0C0"/>
                </a:solidFill>
                <a:ln w="4763">
                  <a:solidFill>
                    <a:srgbClr val="000000"/>
                  </a:solidFill>
                  <a:prstDash val="solid"/>
                  <a:round/>
                  <a:headEnd/>
                  <a:tailEnd/>
                </a:ln>
              </p:spPr>
              <p:txBody>
                <a:bodyPr/>
                <a:lstStyle/>
                <a:p>
                  <a:endParaRPr lang="zh-CN" altLang="en-US"/>
                </a:p>
              </p:txBody>
            </p:sp>
            <p:sp>
              <p:nvSpPr>
                <p:cNvPr id="47134" name="Arc 35"/>
                <p:cNvSpPr>
                  <a:spLocks/>
                </p:cNvSpPr>
                <p:nvPr/>
              </p:nvSpPr>
              <p:spPr bwMode="auto">
                <a:xfrm>
                  <a:off x="2517" y="3707"/>
                  <a:ext cx="4" cy="8"/>
                </a:xfrm>
                <a:custGeom>
                  <a:avLst/>
                  <a:gdLst>
                    <a:gd name="T0" fmla="*/ 0 w 21600"/>
                    <a:gd name="T1" fmla="*/ 0 h 20935"/>
                    <a:gd name="T2" fmla="*/ 0 w 21600"/>
                    <a:gd name="T3" fmla="*/ 0 h 20935"/>
                    <a:gd name="T4" fmla="*/ 0 w 21600"/>
                    <a:gd name="T5" fmla="*/ 0 h 20935"/>
                    <a:gd name="T6" fmla="*/ 0 60000 65536"/>
                    <a:gd name="T7" fmla="*/ 0 60000 65536"/>
                    <a:gd name="T8" fmla="*/ 0 60000 65536"/>
                    <a:gd name="T9" fmla="*/ 0 w 21600"/>
                    <a:gd name="T10" fmla="*/ 0 h 20935"/>
                    <a:gd name="T11" fmla="*/ 21600 w 21600"/>
                    <a:gd name="T12" fmla="*/ 20935 h 20935"/>
                  </a:gdLst>
                  <a:ahLst/>
                  <a:cxnLst>
                    <a:cxn ang="T6">
                      <a:pos x="T0" y="T1"/>
                    </a:cxn>
                    <a:cxn ang="T7">
                      <a:pos x="T2" y="T3"/>
                    </a:cxn>
                    <a:cxn ang="T8">
                      <a:pos x="T4" y="T5"/>
                    </a:cxn>
                  </a:cxnLst>
                  <a:rect l="T9" t="T10" r="T11" b="T12"/>
                  <a:pathLst>
                    <a:path w="21600" h="20935" fill="none" extrusionOk="0">
                      <a:moveTo>
                        <a:pt x="0" y="20935"/>
                      </a:moveTo>
                      <a:cubicBezTo>
                        <a:pt x="0" y="11053"/>
                        <a:pt x="6705" y="2432"/>
                        <a:pt x="16282" y="-1"/>
                      </a:cubicBezTo>
                    </a:path>
                    <a:path w="21600" h="20935" stroke="0" extrusionOk="0">
                      <a:moveTo>
                        <a:pt x="0" y="20935"/>
                      </a:moveTo>
                      <a:cubicBezTo>
                        <a:pt x="0" y="11053"/>
                        <a:pt x="6705" y="2432"/>
                        <a:pt x="16282" y="-1"/>
                      </a:cubicBezTo>
                      <a:lnTo>
                        <a:pt x="21600" y="20935"/>
                      </a:lnTo>
                      <a:lnTo>
                        <a:pt x="0" y="20935"/>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7130" name="Group 36"/>
              <p:cNvGrpSpPr>
                <a:grpSpLocks/>
              </p:cNvGrpSpPr>
              <p:nvPr/>
            </p:nvGrpSpPr>
            <p:grpSpPr bwMode="auto">
              <a:xfrm>
                <a:off x="2505" y="3321"/>
                <a:ext cx="123" cy="329"/>
                <a:chOff x="2505" y="3321"/>
                <a:chExt cx="123" cy="329"/>
              </a:xfrm>
            </p:grpSpPr>
            <p:sp>
              <p:nvSpPr>
                <p:cNvPr id="47131" name="Rectangle 37"/>
                <p:cNvSpPr>
                  <a:spLocks noChangeArrowheads="1"/>
                </p:cNvSpPr>
                <p:nvPr/>
              </p:nvSpPr>
              <p:spPr bwMode="auto">
                <a:xfrm>
                  <a:off x="2512" y="3629"/>
                  <a:ext cx="104" cy="21"/>
                </a:xfrm>
                <a:prstGeom prst="rect">
                  <a:avLst/>
                </a:prstGeom>
                <a:solidFill>
                  <a:srgbClr val="FFFFFF"/>
                </a:solidFill>
                <a:ln w="4763">
                  <a:solidFill>
                    <a:srgbClr val="0000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7132" name="Freeform 38"/>
                <p:cNvSpPr>
                  <a:spLocks/>
                </p:cNvSpPr>
                <p:nvPr/>
              </p:nvSpPr>
              <p:spPr bwMode="auto">
                <a:xfrm>
                  <a:off x="2505" y="3321"/>
                  <a:ext cx="123" cy="317"/>
                </a:xfrm>
                <a:custGeom>
                  <a:avLst/>
                  <a:gdLst>
                    <a:gd name="T0" fmla="*/ 0 w 369"/>
                    <a:gd name="T1" fmla="*/ 0 h 952"/>
                    <a:gd name="T2" fmla="*/ 0 w 369"/>
                    <a:gd name="T3" fmla="*/ 0 h 952"/>
                    <a:gd name="T4" fmla="*/ 0 w 369"/>
                    <a:gd name="T5" fmla="*/ 0 h 952"/>
                    <a:gd name="T6" fmla="*/ 0 w 369"/>
                    <a:gd name="T7" fmla="*/ 0 h 952"/>
                    <a:gd name="T8" fmla="*/ 0 w 369"/>
                    <a:gd name="T9" fmla="*/ 0 h 952"/>
                    <a:gd name="T10" fmla="*/ 0 w 369"/>
                    <a:gd name="T11" fmla="*/ 0 h 952"/>
                    <a:gd name="T12" fmla="*/ 0 w 369"/>
                    <a:gd name="T13" fmla="*/ 0 h 952"/>
                    <a:gd name="T14" fmla="*/ 0 w 369"/>
                    <a:gd name="T15" fmla="*/ 0 h 952"/>
                    <a:gd name="T16" fmla="*/ 0 w 369"/>
                    <a:gd name="T17" fmla="*/ 0 h 952"/>
                    <a:gd name="T18" fmla="*/ 0 w 369"/>
                    <a:gd name="T19" fmla="*/ 0 h 952"/>
                    <a:gd name="T20" fmla="*/ 0 w 369"/>
                    <a:gd name="T21" fmla="*/ 0 h 952"/>
                    <a:gd name="T22" fmla="*/ 0 w 369"/>
                    <a:gd name="T23" fmla="*/ 0 h 952"/>
                    <a:gd name="T24" fmla="*/ 0 w 369"/>
                    <a:gd name="T25" fmla="*/ 0 h 952"/>
                    <a:gd name="T26" fmla="*/ 0 w 369"/>
                    <a:gd name="T27" fmla="*/ 0 h 952"/>
                    <a:gd name="T28" fmla="*/ 0 w 369"/>
                    <a:gd name="T29" fmla="*/ 0 h 952"/>
                    <a:gd name="T30" fmla="*/ 0 w 369"/>
                    <a:gd name="T31" fmla="*/ 0 h 952"/>
                    <a:gd name="T32" fmla="*/ 0 w 369"/>
                    <a:gd name="T33" fmla="*/ 0 h 952"/>
                    <a:gd name="T34" fmla="*/ 0 w 369"/>
                    <a:gd name="T35" fmla="*/ 0 h 952"/>
                    <a:gd name="T36" fmla="*/ 0 w 369"/>
                    <a:gd name="T37" fmla="*/ 0 h 952"/>
                    <a:gd name="T38" fmla="*/ 0 w 369"/>
                    <a:gd name="T39" fmla="*/ 0 h 952"/>
                    <a:gd name="T40" fmla="*/ 0 w 369"/>
                    <a:gd name="T41" fmla="*/ 0 h 952"/>
                    <a:gd name="T42" fmla="*/ 0 w 369"/>
                    <a:gd name="T43" fmla="*/ 0 h 952"/>
                    <a:gd name="T44" fmla="*/ 0 w 369"/>
                    <a:gd name="T45" fmla="*/ 0 h 952"/>
                    <a:gd name="T46" fmla="*/ 0 w 369"/>
                    <a:gd name="T47" fmla="*/ 0 h 952"/>
                    <a:gd name="T48" fmla="*/ 0 w 369"/>
                    <a:gd name="T49" fmla="*/ 0 h 952"/>
                    <a:gd name="T50" fmla="*/ 0 w 369"/>
                    <a:gd name="T51" fmla="*/ 0 h 952"/>
                    <a:gd name="T52" fmla="*/ 0 w 369"/>
                    <a:gd name="T53" fmla="*/ 0 h 9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69"/>
                    <a:gd name="T82" fmla="*/ 0 h 952"/>
                    <a:gd name="T83" fmla="*/ 369 w 369"/>
                    <a:gd name="T84" fmla="*/ 952 h 9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69" h="952">
                      <a:moveTo>
                        <a:pt x="18" y="317"/>
                      </a:moveTo>
                      <a:lnTo>
                        <a:pt x="10" y="590"/>
                      </a:lnTo>
                      <a:lnTo>
                        <a:pt x="0" y="948"/>
                      </a:lnTo>
                      <a:lnTo>
                        <a:pt x="355" y="952"/>
                      </a:lnTo>
                      <a:lnTo>
                        <a:pt x="359" y="570"/>
                      </a:lnTo>
                      <a:lnTo>
                        <a:pt x="358" y="392"/>
                      </a:lnTo>
                      <a:lnTo>
                        <a:pt x="369" y="204"/>
                      </a:lnTo>
                      <a:lnTo>
                        <a:pt x="366" y="162"/>
                      </a:lnTo>
                      <a:lnTo>
                        <a:pt x="363" y="131"/>
                      </a:lnTo>
                      <a:lnTo>
                        <a:pt x="356" y="100"/>
                      </a:lnTo>
                      <a:lnTo>
                        <a:pt x="349" y="78"/>
                      </a:lnTo>
                      <a:lnTo>
                        <a:pt x="336" y="57"/>
                      </a:lnTo>
                      <a:lnTo>
                        <a:pt x="324" y="42"/>
                      </a:lnTo>
                      <a:lnTo>
                        <a:pt x="304" y="26"/>
                      </a:lnTo>
                      <a:lnTo>
                        <a:pt x="278" y="14"/>
                      </a:lnTo>
                      <a:lnTo>
                        <a:pt x="249" y="6"/>
                      </a:lnTo>
                      <a:lnTo>
                        <a:pt x="218" y="3"/>
                      </a:lnTo>
                      <a:lnTo>
                        <a:pt x="192" y="0"/>
                      </a:lnTo>
                      <a:lnTo>
                        <a:pt x="160" y="7"/>
                      </a:lnTo>
                      <a:lnTo>
                        <a:pt x="129" y="17"/>
                      </a:lnTo>
                      <a:lnTo>
                        <a:pt x="111" y="29"/>
                      </a:lnTo>
                      <a:lnTo>
                        <a:pt x="89" y="44"/>
                      </a:lnTo>
                      <a:lnTo>
                        <a:pt x="73" y="64"/>
                      </a:lnTo>
                      <a:lnTo>
                        <a:pt x="56" y="92"/>
                      </a:lnTo>
                      <a:lnTo>
                        <a:pt x="44" y="124"/>
                      </a:lnTo>
                      <a:lnTo>
                        <a:pt x="32" y="176"/>
                      </a:lnTo>
                      <a:lnTo>
                        <a:pt x="18" y="317"/>
                      </a:lnTo>
                      <a:close/>
                    </a:path>
                  </a:pathLst>
                </a:custGeom>
                <a:solidFill>
                  <a:srgbClr val="804000"/>
                </a:solidFill>
                <a:ln w="4763">
                  <a:solidFill>
                    <a:srgbClr val="000000"/>
                  </a:solidFill>
                  <a:prstDash val="solid"/>
                  <a:round/>
                  <a:headEnd/>
                  <a:tailEnd/>
                </a:ln>
              </p:spPr>
              <p:txBody>
                <a:bodyPr/>
                <a:lstStyle/>
                <a:p>
                  <a:endParaRPr lang="zh-CN" altLang="en-US"/>
                </a:p>
              </p:txBody>
            </p:sp>
          </p:grpSp>
        </p:grpSp>
        <p:grpSp>
          <p:nvGrpSpPr>
            <p:cNvPr id="47122" name="Group 39"/>
            <p:cNvGrpSpPr>
              <a:grpSpLocks/>
            </p:cNvGrpSpPr>
            <p:nvPr/>
          </p:nvGrpSpPr>
          <p:grpSpPr bwMode="auto">
            <a:xfrm>
              <a:off x="2615" y="3110"/>
              <a:ext cx="144" cy="63"/>
              <a:chOff x="2615" y="3110"/>
              <a:chExt cx="144" cy="63"/>
            </a:xfrm>
          </p:grpSpPr>
          <p:sp>
            <p:nvSpPr>
              <p:cNvPr id="47123" name="Freeform 40"/>
              <p:cNvSpPr>
                <a:spLocks/>
              </p:cNvSpPr>
              <p:nvPr/>
            </p:nvSpPr>
            <p:spPr bwMode="auto">
              <a:xfrm>
                <a:off x="2709" y="3117"/>
                <a:ext cx="40" cy="5"/>
              </a:xfrm>
              <a:custGeom>
                <a:avLst/>
                <a:gdLst>
                  <a:gd name="T0" fmla="*/ 0 w 122"/>
                  <a:gd name="T1" fmla="*/ 0 h 16"/>
                  <a:gd name="T2" fmla="*/ 0 w 122"/>
                  <a:gd name="T3" fmla="*/ 0 h 16"/>
                  <a:gd name="T4" fmla="*/ 0 w 122"/>
                  <a:gd name="T5" fmla="*/ 0 h 16"/>
                  <a:gd name="T6" fmla="*/ 0 w 122"/>
                  <a:gd name="T7" fmla="*/ 0 h 16"/>
                  <a:gd name="T8" fmla="*/ 0 w 122"/>
                  <a:gd name="T9" fmla="*/ 0 h 16"/>
                  <a:gd name="T10" fmla="*/ 0 w 122"/>
                  <a:gd name="T11" fmla="*/ 0 h 16"/>
                  <a:gd name="T12" fmla="*/ 0 w 122"/>
                  <a:gd name="T13" fmla="*/ 0 h 16"/>
                  <a:gd name="T14" fmla="*/ 0 w 122"/>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22"/>
                  <a:gd name="T25" fmla="*/ 0 h 16"/>
                  <a:gd name="T26" fmla="*/ 122 w 122"/>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2" h="16">
                    <a:moveTo>
                      <a:pt x="122" y="16"/>
                    </a:moveTo>
                    <a:lnTo>
                      <a:pt x="106" y="7"/>
                    </a:lnTo>
                    <a:lnTo>
                      <a:pt x="90" y="3"/>
                    </a:lnTo>
                    <a:lnTo>
                      <a:pt x="58" y="0"/>
                    </a:lnTo>
                    <a:lnTo>
                      <a:pt x="28" y="0"/>
                    </a:lnTo>
                    <a:lnTo>
                      <a:pt x="0" y="4"/>
                    </a:lnTo>
                    <a:lnTo>
                      <a:pt x="65" y="10"/>
                    </a:lnTo>
                    <a:lnTo>
                      <a:pt x="122" y="16"/>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4" name="Oval 41"/>
              <p:cNvSpPr>
                <a:spLocks noChangeArrowheads="1"/>
              </p:cNvSpPr>
              <p:nvPr/>
            </p:nvSpPr>
            <p:spPr bwMode="auto">
              <a:xfrm>
                <a:off x="2721" y="3110"/>
                <a:ext cx="38" cy="63"/>
              </a:xfrm>
              <a:prstGeom prst="ellipse">
                <a:avLst/>
              </a:pr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7125" name="Line 42"/>
              <p:cNvSpPr>
                <a:spLocks noChangeShapeType="1"/>
              </p:cNvSpPr>
              <p:nvPr/>
            </p:nvSpPr>
            <p:spPr bwMode="auto">
              <a:xfrm>
                <a:off x="2615" y="3143"/>
                <a:ext cx="108"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126" name="Group 43"/>
              <p:cNvGrpSpPr>
                <a:grpSpLocks/>
              </p:cNvGrpSpPr>
              <p:nvPr/>
            </p:nvGrpSpPr>
            <p:grpSpPr bwMode="auto">
              <a:xfrm>
                <a:off x="2739" y="3136"/>
                <a:ext cx="12" cy="22"/>
                <a:chOff x="2739" y="3136"/>
                <a:chExt cx="12" cy="22"/>
              </a:xfrm>
            </p:grpSpPr>
            <p:sp>
              <p:nvSpPr>
                <p:cNvPr id="47127" name="Oval 44"/>
                <p:cNvSpPr>
                  <a:spLocks noChangeArrowheads="1"/>
                </p:cNvSpPr>
                <p:nvPr/>
              </p:nvSpPr>
              <p:spPr bwMode="auto">
                <a:xfrm>
                  <a:off x="2739" y="3136"/>
                  <a:ext cx="12" cy="2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7128" name="Oval 45"/>
                <p:cNvSpPr>
                  <a:spLocks noChangeArrowheads="1"/>
                </p:cNvSpPr>
                <p:nvPr/>
              </p:nvSpPr>
              <p:spPr bwMode="auto">
                <a:xfrm>
                  <a:off x="2743" y="3138"/>
                  <a:ext cx="6" cy="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grpSp>
      <p:sp>
        <p:nvSpPr>
          <p:cNvPr id="74798" name="AutoShape 46"/>
          <p:cNvSpPr>
            <a:spLocks noChangeArrowheads="1"/>
          </p:cNvSpPr>
          <p:nvPr/>
        </p:nvSpPr>
        <p:spPr bwMode="auto">
          <a:xfrm>
            <a:off x="2514600" y="4419600"/>
            <a:ext cx="5791200" cy="1676400"/>
          </a:xfrm>
          <a:prstGeom prst="cloudCallout">
            <a:avLst>
              <a:gd name="adj1" fmla="val -58523"/>
              <a:gd name="adj2" fmla="val -30870"/>
            </a:avLst>
          </a:prstGeom>
          <a:gradFill rotWithShape="0">
            <a:gsLst>
              <a:gs pos="0">
                <a:srgbClr val="96BB96"/>
              </a:gs>
              <a:gs pos="50000">
                <a:srgbClr val="CCFFCC"/>
              </a:gs>
              <a:gs pos="100000">
                <a:srgbClr val="96BB96"/>
              </a:gs>
            </a:gsLst>
            <a:lin ang="0" scaled="1"/>
          </a:gradFill>
          <a:ln w="9525">
            <a:solidFill>
              <a:srgbClr val="CCFFFF"/>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Oops!  </a:t>
            </a:r>
          </a:p>
          <a:p>
            <a:pPr algn="ctr"/>
            <a:r>
              <a:rPr lang="en-US" altLang="zh-CN" b="1"/>
              <a:t>Perhaps I have traded away </a:t>
            </a:r>
          </a:p>
          <a:p>
            <a:pPr algn="ctr"/>
            <a:r>
              <a:rPr lang="en-US" altLang="zh-CN" b="1"/>
              <a:t>too much time for space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wipe(left)">
                                      <p:cBhvr>
                                        <p:cTn id="7" dur="500"/>
                                        <p:tgtEl>
                                          <p:spTgt spid="74755"/>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box(out)">
                                      <p:cBhvr>
                                        <p:cTn id="12" dur="500"/>
                                        <p:tgtEl>
                                          <p:spTgt spid="74756"/>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4757"/>
                                        </p:tgtEl>
                                        <p:attrNameLst>
                                          <p:attrName>style.visibility</p:attrName>
                                        </p:attrNameLst>
                                      </p:cBhvr>
                                      <p:to>
                                        <p:strVal val="visible"/>
                                      </p:to>
                                    </p:set>
                                    <p:animEffect transition="in" filter="strips(downRight)">
                                      <p:cBhvr>
                                        <p:cTn id="17" dur="500"/>
                                        <p:tgtEl>
                                          <p:spTgt spid="74757"/>
                                        </p:tgtEl>
                                      </p:cBhvr>
                                    </p:animEffect>
                                  </p:childTnLst>
                                  <p:subTnLst>
                                    <p:audio>
                                      <p:cMediaNode>
                                        <p:cTn display="0" masterRel="sameClick">
                                          <p:stCondLst>
                                            <p:cond evt="begin" delay="0">
                                              <p:tn val="15"/>
                                            </p:cond>
                                          </p:stCondLst>
                                          <p:endCondLst>
                                            <p:cond evt="onStopAudio" delay="0">
                                              <p:tgtEl>
                                                <p:sldTgt/>
                                              </p:tgtEl>
                                            </p:cond>
                                          </p:endCondLst>
                                        </p:cTn>
                                        <p:tgtEl>
                                          <p:sndTgt r:embed="rId5"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4798"/>
                                        </p:tgtEl>
                                        <p:attrNameLst>
                                          <p:attrName>style.visibility</p:attrName>
                                        </p:attrNameLst>
                                      </p:cBhvr>
                                      <p:to>
                                        <p:strVal val="visible"/>
                                      </p:to>
                                    </p:set>
                                    <p:animEffect transition="in" filter="wipe(left)">
                                      <p:cBhvr>
                                        <p:cTn id="26" dur="500"/>
                                        <p:tgtEl>
                                          <p:spTgt spid="74798"/>
                                        </p:tgtEl>
                                      </p:cBhvr>
                                    </p:animEffect>
                                  </p:childTnLst>
                                  <p:subTnLst>
                                    <p:audio>
                                      <p:cMediaNode>
                                        <p:cTn display="0" masterRel="sameClick">
                                          <p:stCondLst>
                                            <p:cond evt="begin" delay="0">
                                              <p:tn val="24"/>
                                            </p:cond>
                                          </p:stCondLst>
                                          <p:endCondLst>
                                            <p:cond evt="onStopAudio" delay="0">
                                              <p:tgtEl>
                                                <p:sldTgt/>
                                              </p:tgtEl>
                                            </p:cond>
                                          </p:endCondLst>
                                        </p:cTn>
                                        <p:tgtEl>
                                          <p:sndTgt r:embed="rId6"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utoUpdateAnimBg="0"/>
      <p:bldP spid="74757" grpId="0" autoUpdateAnimBg="0"/>
      <p:bldP spid="7479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304800" y="3048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Arial" panose="020B0604020202020204" pitchFamily="34" charset="0"/>
              </a:rPr>
              <a:t>【Algorithm 3】  Fast-Transpose</a:t>
            </a:r>
            <a:endParaRPr lang="en-US" altLang="zh-CN" b="1"/>
          </a:p>
        </p:txBody>
      </p:sp>
      <p:grpSp>
        <p:nvGrpSpPr>
          <p:cNvPr id="2" name="Group 4"/>
          <p:cNvGrpSpPr>
            <a:grpSpLocks/>
          </p:cNvGrpSpPr>
          <p:nvPr/>
        </p:nvGrpSpPr>
        <p:grpSpPr bwMode="auto">
          <a:xfrm>
            <a:off x="2339975" y="1270000"/>
            <a:ext cx="4248150" cy="2365375"/>
            <a:chOff x="267" y="1874"/>
            <a:chExt cx="2975" cy="1655"/>
          </a:xfrm>
        </p:grpSpPr>
        <p:graphicFrame>
          <p:nvGraphicFramePr>
            <p:cNvPr id="49224" name="Object 4"/>
            <p:cNvGraphicFramePr>
              <a:graphicFrameLocks noChangeAspect="1"/>
            </p:cNvGraphicFramePr>
            <p:nvPr/>
          </p:nvGraphicFramePr>
          <p:xfrm>
            <a:off x="672" y="2112"/>
            <a:ext cx="2496" cy="1417"/>
          </p:xfrm>
          <a:graphic>
            <a:graphicData uri="http://schemas.openxmlformats.org/presentationml/2006/ole">
              <mc:AlternateContent xmlns:mc="http://schemas.openxmlformats.org/markup-compatibility/2006">
                <mc:Choice xmlns:v="urn:schemas-microsoft-com:vml" Requires="v">
                  <p:oleObj spid="_x0000_s49237" name="公式" r:id="rId9" imgW="2438400" imgH="1384300" progId="Equation.3">
                    <p:embed/>
                  </p:oleObj>
                </mc:Choice>
                <mc:Fallback>
                  <p:oleObj name="公式" r:id="rId9" imgW="2438400" imgH="13843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2112"/>
                          <a:ext cx="2496" cy="1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9225" name="Rectangle 6"/>
            <p:cNvSpPr>
              <a:spLocks noChangeArrowheads="1"/>
            </p:cNvSpPr>
            <p:nvPr/>
          </p:nvSpPr>
          <p:spPr bwMode="auto">
            <a:xfrm>
              <a:off x="771" y="1874"/>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0</a:t>
              </a:r>
            </a:p>
          </p:txBody>
        </p:sp>
        <p:sp>
          <p:nvSpPr>
            <p:cNvPr id="49226" name="Rectangle 7"/>
            <p:cNvSpPr>
              <a:spLocks noChangeArrowheads="1"/>
            </p:cNvSpPr>
            <p:nvPr/>
          </p:nvSpPr>
          <p:spPr bwMode="auto">
            <a:xfrm>
              <a:off x="1191" y="1874"/>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1</a:t>
              </a:r>
            </a:p>
          </p:txBody>
        </p:sp>
        <p:sp>
          <p:nvSpPr>
            <p:cNvPr id="49227" name="Rectangle 8"/>
            <p:cNvSpPr>
              <a:spLocks noChangeArrowheads="1"/>
            </p:cNvSpPr>
            <p:nvPr/>
          </p:nvSpPr>
          <p:spPr bwMode="auto">
            <a:xfrm>
              <a:off x="1578" y="1883"/>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2</a:t>
              </a:r>
            </a:p>
          </p:txBody>
        </p:sp>
        <p:sp>
          <p:nvSpPr>
            <p:cNvPr id="49228" name="Rectangle 9"/>
            <p:cNvSpPr>
              <a:spLocks noChangeArrowheads="1"/>
            </p:cNvSpPr>
            <p:nvPr/>
          </p:nvSpPr>
          <p:spPr bwMode="auto">
            <a:xfrm>
              <a:off x="2032" y="1874"/>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3</a:t>
              </a:r>
            </a:p>
          </p:txBody>
        </p:sp>
        <p:sp>
          <p:nvSpPr>
            <p:cNvPr id="49229" name="Rectangle 10"/>
            <p:cNvSpPr>
              <a:spLocks noChangeArrowheads="1"/>
            </p:cNvSpPr>
            <p:nvPr/>
          </p:nvSpPr>
          <p:spPr bwMode="auto">
            <a:xfrm>
              <a:off x="2485" y="1874"/>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4</a:t>
              </a:r>
            </a:p>
          </p:txBody>
        </p:sp>
        <p:sp>
          <p:nvSpPr>
            <p:cNvPr id="49230" name="Rectangle 11"/>
            <p:cNvSpPr>
              <a:spLocks noChangeArrowheads="1"/>
            </p:cNvSpPr>
            <p:nvPr/>
          </p:nvSpPr>
          <p:spPr bwMode="auto">
            <a:xfrm>
              <a:off x="2906" y="1874"/>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 5</a:t>
              </a:r>
            </a:p>
          </p:txBody>
        </p:sp>
        <p:sp>
          <p:nvSpPr>
            <p:cNvPr id="49231" name="Rectangle 12"/>
            <p:cNvSpPr>
              <a:spLocks noChangeArrowheads="1"/>
            </p:cNvSpPr>
            <p:nvPr/>
          </p:nvSpPr>
          <p:spPr bwMode="auto">
            <a:xfrm>
              <a:off x="267" y="211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0</a:t>
              </a:r>
            </a:p>
          </p:txBody>
        </p:sp>
        <p:sp>
          <p:nvSpPr>
            <p:cNvPr id="49232" name="Rectangle 13"/>
            <p:cNvSpPr>
              <a:spLocks noChangeArrowheads="1"/>
            </p:cNvSpPr>
            <p:nvPr/>
          </p:nvSpPr>
          <p:spPr bwMode="auto">
            <a:xfrm>
              <a:off x="267" y="235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1</a:t>
              </a:r>
            </a:p>
          </p:txBody>
        </p:sp>
        <p:sp>
          <p:nvSpPr>
            <p:cNvPr id="49233" name="Rectangle 14"/>
            <p:cNvSpPr>
              <a:spLocks noChangeArrowheads="1"/>
            </p:cNvSpPr>
            <p:nvPr/>
          </p:nvSpPr>
          <p:spPr bwMode="auto">
            <a:xfrm>
              <a:off x="267" y="25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2</a:t>
              </a:r>
            </a:p>
          </p:txBody>
        </p:sp>
        <p:sp>
          <p:nvSpPr>
            <p:cNvPr id="49234" name="Rectangle 15"/>
            <p:cNvSpPr>
              <a:spLocks noChangeArrowheads="1"/>
            </p:cNvSpPr>
            <p:nvPr/>
          </p:nvSpPr>
          <p:spPr bwMode="auto">
            <a:xfrm>
              <a:off x="267" y="283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3</a:t>
              </a:r>
            </a:p>
          </p:txBody>
        </p:sp>
        <p:sp>
          <p:nvSpPr>
            <p:cNvPr id="49235" name="Rectangle 16"/>
            <p:cNvSpPr>
              <a:spLocks noChangeArrowheads="1"/>
            </p:cNvSpPr>
            <p:nvPr/>
          </p:nvSpPr>
          <p:spPr bwMode="auto">
            <a:xfrm>
              <a:off x="267" y="307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4</a:t>
              </a:r>
            </a:p>
          </p:txBody>
        </p:sp>
        <p:sp>
          <p:nvSpPr>
            <p:cNvPr id="49236" name="Rectangle 17"/>
            <p:cNvSpPr>
              <a:spLocks noChangeArrowheads="1"/>
            </p:cNvSpPr>
            <p:nvPr/>
          </p:nvSpPr>
          <p:spPr bwMode="auto">
            <a:xfrm>
              <a:off x="267" y="331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5</a:t>
              </a:r>
            </a:p>
          </p:txBody>
        </p:sp>
      </p:grpSp>
      <p:grpSp>
        <p:nvGrpSpPr>
          <p:cNvPr id="3" name="Group 18"/>
          <p:cNvGrpSpPr>
            <a:grpSpLocks/>
          </p:cNvGrpSpPr>
          <p:nvPr/>
        </p:nvGrpSpPr>
        <p:grpSpPr bwMode="auto">
          <a:xfrm>
            <a:off x="6629400" y="3657600"/>
            <a:ext cx="1982788" cy="2741613"/>
            <a:chOff x="3119" y="1872"/>
            <a:chExt cx="1400" cy="2078"/>
          </a:xfrm>
        </p:grpSpPr>
        <p:graphicFrame>
          <p:nvGraphicFramePr>
            <p:cNvPr id="49219" name="Object 3"/>
            <p:cNvGraphicFramePr>
              <a:graphicFrameLocks noChangeAspect="1"/>
            </p:cNvGraphicFramePr>
            <p:nvPr/>
          </p:nvGraphicFramePr>
          <p:xfrm>
            <a:off x="3119" y="2098"/>
            <a:ext cx="1290" cy="1852"/>
          </p:xfrm>
          <a:graphic>
            <a:graphicData uri="http://schemas.openxmlformats.org/presentationml/2006/ole">
              <mc:AlternateContent xmlns:mc="http://schemas.openxmlformats.org/markup-compatibility/2006">
                <mc:Choice xmlns:v="urn:schemas-microsoft-com:vml" Requires="v">
                  <p:oleObj spid="_x0000_s49238" name="公式" r:id="rId11" imgW="1130300" imgH="1625600" progId="Equation.3">
                    <p:embed/>
                  </p:oleObj>
                </mc:Choice>
                <mc:Fallback>
                  <p:oleObj name="公式" r:id="rId11" imgW="1130300" imgH="162560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9" y="2098"/>
                          <a:ext cx="1290" cy="18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9220" name="Rectangle 20"/>
            <p:cNvSpPr>
              <a:spLocks noChangeArrowheads="1"/>
            </p:cNvSpPr>
            <p:nvPr/>
          </p:nvSpPr>
          <p:spPr bwMode="auto">
            <a:xfrm>
              <a:off x="3463" y="187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a:t>
              </a:r>
            </a:p>
          </p:txBody>
        </p:sp>
        <p:sp>
          <p:nvSpPr>
            <p:cNvPr id="49221" name="Rectangle 21"/>
            <p:cNvSpPr>
              <a:spLocks noChangeArrowheads="1"/>
            </p:cNvSpPr>
            <p:nvPr/>
          </p:nvSpPr>
          <p:spPr bwMode="auto">
            <a:xfrm>
              <a:off x="3751" y="187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a:t>
              </a:r>
            </a:p>
          </p:txBody>
        </p:sp>
        <p:sp>
          <p:nvSpPr>
            <p:cNvPr id="49222" name="Rectangle 22"/>
            <p:cNvSpPr>
              <a:spLocks noChangeArrowheads="1"/>
            </p:cNvSpPr>
            <p:nvPr/>
          </p:nvSpPr>
          <p:spPr bwMode="auto">
            <a:xfrm>
              <a:off x="4087" y="1872"/>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value</a:t>
              </a:r>
            </a:p>
          </p:txBody>
        </p:sp>
        <p:sp>
          <p:nvSpPr>
            <p:cNvPr id="49223" name="Line 23"/>
            <p:cNvSpPr>
              <a:spLocks noChangeShapeType="1"/>
            </p:cNvSpPr>
            <p:nvPr/>
          </p:nvSpPr>
          <p:spPr bwMode="auto">
            <a:xfrm>
              <a:off x="3127" y="2087"/>
              <a:ext cx="13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4"/>
          <p:cNvGrpSpPr>
            <a:grpSpLocks/>
          </p:cNvGrpSpPr>
          <p:nvPr/>
        </p:nvGrpSpPr>
        <p:grpSpPr bwMode="auto">
          <a:xfrm>
            <a:off x="381000" y="3657600"/>
            <a:ext cx="1981200" cy="2743200"/>
            <a:chOff x="3641" y="1872"/>
            <a:chExt cx="1399" cy="2064"/>
          </a:xfrm>
        </p:grpSpPr>
        <p:graphicFrame>
          <p:nvGraphicFramePr>
            <p:cNvPr id="49214" name="Object 2"/>
            <p:cNvGraphicFramePr>
              <a:graphicFrameLocks noChangeAspect="1"/>
            </p:cNvGraphicFramePr>
            <p:nvPr/>
          </p:nvGraphicFramePr>
          <p:xfrm>
            <a:off x="3641" y="2112"/>
            <a:ext cx="1289" cy="1824"/>
          </p:xfrm>
          <a:graphic>
            <a:graphicData uri="http://schemas.openxmlformats.org/presentationml/2006/ole">
              <mc:AlternateContent xmlns:mc="http://schemas.openxmlformats.org/markup-compatibility/2006">
                <mc:Choice xmlns:v="urn:schemas-microsoft-com:vml" Requires="v">
                  <p:oleObj spid="_x0000_s49239" name="公式" r:id="rId13" imgW="1130300" imgH="1600200" progId="Equation.3">
                    <p:embed/>
                  </p:oleObj>
                </mc:Choice>
                <mc:Fallback>
                  <p:oleObj name="公式" r:id="rId13" imgW="1130300" imgH="1600200"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1" y="2112"/>
                          <a:ext cx="1289" cy="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9215" name="Rectangle 26"/>
            <p:cNvSpPr>
              <a:spLocks noChangeArrowheads="1"/>
            </p:cNvSpPr>
            <p:nvPr/>
          </p:nvSpPr>
          <p:spPr bwMode="auto">
            <a:xfrm>
              <a:off x="3984" y="187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a:t>
              </a:r>
            </a:p>
          </p:txBody>
        </p:sp>
        <p:sp>
          <p:nvSpPr>
            <p:cNvPr id="49216" name="Rectangle 27"/>
            <p:cNvSpPr>
              <a:spLocks noChangeArrowheads="1"/>
            </p:cNvSpPr>
            <p:nvPr/>
          </p:nvSpPr>
          <p:spPr bwMode="auto">
            <a:xfrm>
              <a:off x="4272" y="187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col</a:t>
              </a:r>
            </a:p>
          </p:txBody>
        </p:sp>
        <p:sp>
          <p:nvSpPr>
            <p:cNvPr id="49217" name="Rectangle 28"/>
            <p:cNvSpPr>
              <a:spLocks noChangeArrowheads="1"/>
            </p:cNvSpPr>
            <p:nvPr/>
          </p:nvSpPr>
          <p:spPr bwMode="auto">
            <a:xfrm>
              <a:off x="4608" y="1872"/>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value</a:t>
              </a:r>
            </a:p>
          </p:txBody>
        </p:sp>
        <p:sp>
          <p:nvSpPr>
            <p:cNvPr id="49218" name="Line 29"/>
            <p:cNvSpPr>
              <a:spLocks noChangeShapeType="1"/>
            </p:cNvSpPr>
            <p:nvPr/>
          </p:nvSpPr>
          <p:spPr bwMode="auto">
            <a:xfrm>
              <a:off x="3648" y="2087"/>
              <a:ext cx="13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806" name="Rectangle 30"/>
          <p:cNvSpPr>
            <a:spLocks noChangeArrowheads="1"/>
          </p:cNvSpPr>
          <p:nvPr/>
        </p:nvSpPr>
        <p:spPr bwMode="auto">
          <a:xfrm>
            <a:off x="31242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chemeClr val="hlink"/>
                </a:solidFill>
              </a:rPr>
              <a:t>rt</a:t>
            </a:r>
          </a:p>
          <a:p>
            <a:pPr algn="ctr"/>
            <a:r>
              <a:rPr lang="en-US" altLang="zh-CN" b="1">
                <a:solidFill>
                  <a:schemeClr val="hlink"/>
                </a:solidFill>
              </a:rPr>
              <a:t>=2</a:t>
            </a:r>
            <a:endParaRPr lang="en-US" altLang="zh-CN" b="1"/>
          </a:p>
        </p:txBody>
      </p:sp>
      <p:sp>
        <p:nvSpPr>
          <p:cNvPr id="75807" name="Rectangle 31"/>
          <p:cNvSpPr>
            <a:spLocks noChangeArrowheads="1"/>
          </p:cNvSpPr>
          <p:nvPr/>
        </p:nvSpPr>
        <p:spPr bwMode="auto">
          <a:xfrm>
            <a:off x="37338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chemeClr val="hlink"/>
                </a:solidFill>
              </a:rPr>
              <a:t>rt</a:t>
            </a:r>
          </a:p>
          <a:p>
            <a:pPr algn="ctr"/>
            <a:r>
              <a:rPr lang="en-US" altLang="zh-CN" b="1">
                <a:solidFill>
                  <a:schemeClr val="hlink"/>
                </a:solidFill>
              </a:rPr>
              <a:t>=1</a:t>
            </a:r>
          </a:p>
        </p:txBody>
      </p:sp>
      <p:sp>
        <p:nvSpPr>
          <p:cNvPr id="75808" name="Rectangle 32"/>
          <p:cNvSpPr>
            <a:spLocks noChangeArrowheads="1"/>
          </p:cNvSpPr>
          <p:nvPr/>
        </p:nvSpPr>
        <p:spPr bwMode="auto">
          <a:xfrm>
            <a:off x="42672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chemeClr val="hlink"/>
                </a:solidFill>
              </a:rPr>
              <a:t>rt</a:t>
            </a:r>
          </a:p>
          <a:p>
            <a:pPr algn="ctr"/>
            <a:r>
              <a:rPr lang="en-US" altLang="zh-CN" b="1">
                <a:solidFill>
                  <a:schemeClr val="hlink"/>
                </a:solidFill>
              </a:rPr>
              <a:t>=2</a:t>
            </a:r>
          </a:p>
        </p:txBody>
      </p:sp>
      <p:sp>
        <p:nvSpPr>
          <p:cNvPr id="75809" name="Rectangle 33"/>
          <p:cNvSpPr>
            <a:spLocks noChangeArrowheads="1"/>
          </p:cNvSpPr>
          <p:nvPr/>
        </p:nvSpPr>
        <p:spPr bwMode="auto">
          <a:xfrm>
            <a:off x="48768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chemeClr val="hlink"/>
                </a:solidFill>
              </a:rPr>
              <a:t>rt</a:t>
            </a:r>
          </a:p>
          <a:p>
            <a:pPr algn="ctr"/>
            <a:r>
              <a:rPr lang="en-US" altLang="zh-CN" b="1">
                <a:solidFill>
                  <a:schemeClr val="hlink"/>
                </a:solidFill>
              </a:rPr>
              <a:t>=2</a:t>
            </a:r>
          </a:p>
        </p:txBody>
      </p:sp>
      <p:sp>
        <p:nvSpPr>
          <p:cNvPr id="75810" name="Rectangle 34"/>
          <p:cNvSpPr>
            <a:spLocks noChangeArrowheads="1"/>
          </p:cNvSpPr>
          <p:nvPr/>
        </p:nvSpPr>
        <p:spPr bwMode="auto">
          <a:xfrm>
            <a:off x="54864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chemeClr val="hlink"/>
                </a:solidFill>
              </a:rPr>
              <a:t>rt</a:t>
            </a:r>
          </a:p>
          <a:p>
            <a:pPr algn="ctr"/>
            <a:r>
              <a:rPr lang="en-US" altLang="zh-CN" b="1">
                <a:solidFill>
                  <a:schemeClr val="hlink"/>
                </a:solidFill>
              </a:rPr>
              <a:t>=0</a:t>
            </a:r>
          </a:p>
        </p:txBody>
      </p:sp>
      <p:sp>
        <p:nvSpPr>
          <p:cNvPr id="75811" name="Rectangle 35"/>
          <p:cNvSpPr>
            <a:spLocks noChangeArrowheads="1"/>
          </p:cNvSpPr>
          <p:nvPr/>
        </p:nvSpPr>
        <p:spPr bwMode="auto">
          <a:xfrm>
            <a:off x="60198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chemeClr val="hlink"/>
                </a:solidFill>
              </a:rPr>
              <a:t>rt</a:t>
            </a:r>
          </a:p>
          <a:p>
            <a:pPr algn="ctr"/>
            <a:r>
              <a:rPr lang="en-US" altLang="zh-CN" b="1">
                <a:solidFill>
                  <a:schemeClr val="hlink"/>
                </a:solidFill>
              </a:rPr>
              <a:t>=1</a:t>
            </a:r>
          </a:p>
        </p:txBody>
      </p:sp>
      <p:sp>
        <p:nvSpPr>
          <p:cNvPr id="75812" name="Oval 36"/>
          <p:cNvSpPr>
            <a:spLocks noChangeArrowheads="1"/>
          </p:cNvSpPr>
          <p:nvPr/>
        </p:nvSpPr>
        <p:spPr bwMode="auto">
          <a:xfrm>
            <a:off x="3124200" y="1557338"/>
            <a:ext cx="381000" cy="38100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13" name="Oval 37"/>
          <p:cNvSpPr>
            <a:spLocks noChangeArrowheads="1"/>
          </p:cNvSpPr>
          <p:nvPr/>
        </p:nvSpPr>
        <p:spPr bwMode="auto">
          <a:xfrm>
            <a:off x="3124200" y="2935288"/>
            <a:ext cx="381000" cy="38100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14" name="Oval 38"/>
          <p:cNvSpPr>
            <a:spLocks noChangeArrowheads="1"/>
          </p:cNvSpPr>
          <p:nvPr/>
        </p:nvSpPr>
        <p:spPr bwMode="auto">
          <a:xfrm>
            <a:off x="3733800" y="1944688"/>
            <a:ext cx="381000" cy="38100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15" name="Oval 39"/>
          <p:cNvSpPr>
            <a:spLocks noChangeArrowheads="1"/>
          </p:cNvSpPr>
          <p:nvPr/>
        </p:nvSpPr>
        <p:spPr bwMode="auto">
          <a:xfrm>
            <a:off x="4343400" y="1944688"/>
            <a:ext cx="381000" cy="38100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16" name="Oval 40"/>
          <p:cNvSpPr>
            <a:spLocks noChangeArrowheads="1"/>
          </p:cNvSpPr>
          <p:nvPr/>
        </p:nvSpPr>
        <p:spPr bwMode="auto">
          <a:xfrm>
            <a:off x="4267200" y="3240088"/>
            <a:ext cx="381000" cy="38100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17" name="Oval 41"/>
          <p:cNvSpPr>
            <a:spLocks noChangeArrowheads="1"/>
          </p:cNvSpPr>
          <p:nvPr/>
        </p:nvSpPr>
        <p:spPr bwMode="auto">
          <a:xfrm>
            <a:off x="4876800" y="1563688"/>
            <a:ext cx="381000" cy="38100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18" name="Oval 42"/>
          <p:cNvSpPr>
            <a:spLocks noChangeArrowheads="1"/>
          </p:cNvSpPr>
          <p:nvPr/>
        </p:nvSpPr>
        <p:spPr bwMode="auto">
          <a:xfrm>
            <a:off x="4876800" y="2249488"/>
            <a:ext cx="381000" cy="38100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19" name="Oval 43"/>
          <p:cNvSpPr>
            <a:spLocks noChangeArrowheads="1"/>
          </p:cNvSpPr>
          <p:nvPr/>
        </p:nvSpPr>
        <p:spPr bwMode="auto">
          <a:xfrm>
            <a:off x="5943600" y="1639888"/>
            <a:ext cx="381000" cy="38100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20" name="Rectangle 44"/>
          <p:cNvSpPr>
            <a:spLocks noChangeArrowheads="1"/>
          </p:cNvSpPr>
          <p:nvPr/>
        </p:nvSpPr>
        <p:spPr bwMode="auto">
          <a:xfrm>
            <a:off x="3124200" y="838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rgbClr val="FF6600"/>
                </a:solidFill>
              </a:rPr>
              <a:t>sp</a:t>
            </a:r>
          </a:p>
          <a:p>
            <a:pPr algn="ctr"/>
            <a:r>
              <a:rPr lang="en-US" altLang="zh-CN" b="1">
                <a:solidFill>
                  <a:srgbClr val="FF6600"/>
                </a:solidFill>
              </a:rPr>
              <a:t>=1</a:t>
            </a:r>
          </a:p>
        </p:txBody>
      </p:sp>
      <p:sp>
        <p:nvSpPr>
          <p:cNvPr id="75821" name="Rectangle 45"/>
          <p:cNvSpPr>
            <a:spLocks noChangeArrowheads="1"/>
          </p:cNvSpPr>
          <p:nvPr/>
        </p:nvSpPr>
        <p:spPr bwMode="auto">
          <a:xfrm>
            <a:off x="3657600" y="838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rgbClr val="FF6600"/>
                </a:solidFill>
              </a:rPr>
              <a:t>sp</a:t>
            </a:r>
          </a:p>
          <a:p>
            <a:pPr algn="ctr"/>
            <a:r>
              <a:rPr lang="en-US" altLang="zh-CN" b="1">
                <a:solidFill>
                  <a:srgbClr val="FF6600"/>
                </a:solidFill>
              </a:rPr>
              <a:t>=3</a:t>
            </a:r>
          </a:p>
        </p:txBody>
      </p:sp>
      <p:sp>
        <p:nvSpPr>
          <p:cNvPr id="75822" name="Rectangle 46"/>
          <p:cNvSpPr>
            <a:spLocks noChangeArrowheads="1"/>
          </p:cNvSpPr>
          <p:nvPr/>
        </p:nvSpPr>
        <p:spPr bwMode="auto">
          <a:xfrm>
            <a:off x="4267200" y="838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rgbClr val="FF6600"/>
                </a:solidFill>
              </a:rPr>
              <a:t>sp</a:t>
            </a:r>
          </a:p>
          <a:p>
            <a:pPr algn="ctr"/>
            <a:r>
              <a:rPr lang="en-US" altLang="zh-CN" b="1">
                <a:solidFill>
                  <a:srgbClr val="FF6600"/>
                </a:solidFill>
              </a:rPr>
              <a:t>=4</a:t>
            </a:r>
          </a:p>
        </p:txBody>
      </p:sp>
      <p:sp>
        <p:nvSpPr>
          <p:cNvPr id="75823" name="Rectangle 47"/>
          <p:cNvSpPr>
            <a:spLocks noChangeArrowheads="1"/>
          </p:cNvSpPr>
          <p:nvPr/>
        </p:nvSpPr>
        <p:spPr bwMode="auto">
          <a:xfrm>
            <a:off x="4800600" y="838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rgbClr val="FF6600"/>
                </a:solidFill>
              </a:rPr>
              <a:t>sp</a:t>
            </a:r>
          </a:p>
          <a:p>
            <a:pPr algn="ctr"/>
            <a:r>
              <a:rPr lang="en-US" altLang="zh-CN" b="1">
                <a:solidFill>
                  <a:srgbClr val="FF6600"/>
                </a:solidFill>
              </a:rPr>
              <a:t>=6</a:t>
            </a:r>
          </a:p>
        </p:txBody>
      </p:sp>
      <p:sp>
        <p:nvSpPr>
          <p:cNvPr id="75824" name="Rectangle 48"/>
          <p:cNvSpPr>
            <a:spLocks noChangeArrowheads="1"/>
          </p:cNvSpPr>
          <p:nvPr/>
        </p:nvSpPr>
        <p:spPr bwMode="auto">
          <a:xfrm>
            <a:off x="5410200" y="838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rgbClr val="FF6600"/>
                </a:solidFill>
              </a:rPr>
              <a:t>sp</a:t>
            </a:r>
          </a:p>
          <a:p>
            <a:pPr algn="ctr"/>
            <a:r>
              <a:rPr lang="en-US" altLang="zh-CN" b="1">
                <a:solidFill>
                  <a:srgbClr val="FF6600"/>
                </a:solidFill>
              </a:rPr>
              <a:t>=8</a:t>
            </a:r>
          </a:p>
        </p:txBody>
      </p:sp>
      <p:sp>
        <p:nvSpPr>
          <p:cNvPr id="75825" name="Rectangle 49"/>
          <p:cNvSpPr>
            <a:spLocks noChangeArrowheads="1"/>
          </p:cNvSpPr>
          <p:nvPr/>
        </p:nvSpPr>
        <p:spPr bwMode="auto">
          <a:xfrm>
            <a:off x="6019800" y="838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rgbClr val="FF6600"/>
                </a:solidFill>
              </a:rPr>
              <a:t>sp</a:t>
            </a:r>
          </a:p>
          <a:p>
            <a:pPr algn="ctr"/>
            <a:r>
              <a:rPr lang="en-US" altLang="zh-CN" b="1">
                <a:solidFill>
                  <a:srgbClr val="FF6600"/>
                </a:solidFill>
              </a:rPr>
              <a:t>=8</a:t>
            </a:r>
          </a:p>
        </p:txBody>
      </p:sp>
      <p:sp>
        <p:nvSpPr>
          <p:cNvPr id="75826" name="Oval 50"/>
          <p:cNvSpPr>
            <a:spLocks noChangeArrowheads="1"/>
          </p:cNvSpPr>
          <p:nvPr/>
        </p:nvSpPr>
        <p:spPr bwMode="auto">
          <a:xfrm>
            <a:off x="3124200" y="1557338"/>
            <a:ext cx="381000" cy="381000"/>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27" name="Oval 51"/>
          <p:cNvSpPr>
            <a:spLocks noChangeArrowheads="1"/>
          </p:cNvSpPr>
          <p:nvPr/>
        </p:nvSpPr>
        <p:spPr bwMode="auto">
          <a:xfrm>
            <a:off x="3733800" y="1938338"/>
            <a:ext cx="381000" cy="381000"/>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28" name="Oval 52"/>
          <p:cNvSpPr>
            <a:spLocks noChangeArrowheads="1"/>
          </p:cNvSpPr>
          <p:nvPr/>
        </p:nvSpPr>
        <p:spPr bwMode="auto">
          <a:xfrm>
            <a:off x="4343400" y="1981200"/>
            <a:ext cx="381000" cy="381000"/>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29" name="Oval 53"/>
          <p:cNvSpPr>
            <a:spLocks noChangeArrowheads="1"/>
          </p:cNvSpPr>
          <p:nvPr/>
        </p:nvSpPr>
        <p:spPr bwMode="auto">
          <a:xfrm>
            <a:off x="4876800" y="1600200"/>
            <a:ext cx="381000" cy="381000"/>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30" name="Oval 54"/>
          <p:cNvSpPr>
            <a:spLocks noChangeArrowheads="1"/>
          </p:cNvSpPr>
          <p:nvPr/>
        </p:nvSpPr>
        <p:spPr bwMode="auto">
          <a:xfrm>
            <a:off x="5943600" y="1600200"/>
            <a:ext cx="381000" cy="381000"/>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31" name="Line 55"/>
          <p:cNvSpPr>
            <a:spLocks noChangeShapeType="1"/>
          </p:cNvSpPr>
          <p:nvPr/>
        </p:nvSpPr>
        <p:spPr bwMode="auto">
          <a:xfrm>
            <a:off x="1295400" y="4495800"/>
            <a:ext cx="3048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2" name="Rectangle 56"/>
          <p:cNvSpPr>
            <a:spLocks noChangeArrowheads="1"/>
          </p:cNvSpPr>
          <p:nvPr/>
        </p:nvSpPr>
        <p:spPr bwMode="auto">
          <a:xfrm>
            <a:off x="2590800" y="4191000"/>
            <a:ext cx="365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ym typeface="Symbol" panose="05050102010706020507" pitchFamily="18" charset="2"/>
              </a:rPr>
              <a:t>  </a:t>
            </a:r>
            <a:r>
              <a:rPr lang="en-US" altLang="zh-CN" b="1"/>
              <a:t> b [ sp[0] ] ;   sp[0]++ ;</a:t>
            </a:r>
          </a:p>
        </p:txBody>
      </p:sp>
      <p:sp>
        <p:nvSpPr>
          <p:cNvPr id="75833" name="Rectangle 57"/>
          <p:cNvSpPr>
            <a:spLocks noChangeArrowheads="1"/>
          </p:cNvSpPr>
          <p:nvPr/>
        </p:nvSpPr>
        <p:spPr bwMode="auto">
          <a:xfrm>
            <a:off x="7162800" y="4225925"/>
            <a:ext cx="1371600" cy="269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FF6600"/>
                </a:solidFill>
              </a:rPr>
              <a:t>0    0         15</a:t>
            </a:r>
            <a:endParaRPr lang="en-US" altLang="zh-CN" b="1"/>
          </a:p>
        </p:txBody>
      </p:sp>
      <p:sp>
        <p:nvSpPr>
          <p:cNvPr id="75834" name="Oval 58"/>
          <p:cNvSpPr>
            <a:spLocks noChangeArrowheads="1"/>
          </p:cNvSpPr>
          <p:nvPr/>
        </p:nvSpPr>
        <p:spPr bwMode="auto">
          <a:xfrm>
            <a:off x="3124200" y="2932113"/>
            <a:ext cx="381000" cy="381000"/>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35" name="Line 59"/>
          <p:cNvSpPr>
            <a:spLocks noChangeShapeType="1"/>
          </p:cNvSpPr>
          <p:nvPr/>
        </p:nvSpPr>
        <p:spPr bwMode="auto">
          <a:xfrm>
            <a:off x="1295400" y="4759325"/>
            <a:ext cx="3048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6" name="Rectangle 60"/>
          <p:cNvSpPr>
            <a:spLocks noChangeArrowheads="1"/>
          </p:cNvSpPr>
          <p:nvPr/>
        </p:nvSpPr>
        <p:spPr bwMode="auto">
          <a:xfrm>
            <a:off x="2590800" y="4467225"/>
            <a:ext cx="365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ym typeface="Symbol" panose="05050102010706020507" pitchFamily="18" charset="2"/>
              </a:rPr>
              <a:t>  </a:t>
            </a:r>
            <a:r>
              <a:rPr lang="en-US" altLang="zh-CN" b="1"/>
              <a:t> b [ sp[3] ] ;   sp[3]++ ;</a:t>
            </a:r>
          </a:p>
        </p:txBody>
      </p:sp>
      <p:sp>
        <p:nvSpPr>
          <p:cNvPr id="75837" name="Rectangle 61"/>
          <p:cNvSpPr>
            <a:spLocks noChangeArrowheads="1"/>
          </p:cNvSpPr>
          <p:nvPr/>
        </p:nvSpPr>
        <p:spPr bwMode="auto">
          <a:xfrm>
            <a:off x="7162800" y="5562600"/>
            <a:ext cx="1371600" cy="269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FF6600"/>
                </a:solidFill>
              </a:rPr>
              <a:t>3    0         22</a:t>
            </a:r>
            <a:endParaRPr lang="en-US" altLang="zh-CN" b="1"/>
          </a:p>
        </p:txBody>
      </p:sp>
      <p:sp>
        <p:nvSpPr>
          <p:cNvPr id="75838" name="Oval 62"/>
          <p:cNvSpPr>
            <a:spLocks noChangeArrowheads="1"/>
          </p:cNvSpPr>
          <p:nvPr/>
        </p:nvSpPr>
        <p:spPr bwMode="auto">
          <a:xfrm>
            <a:off x="4876800" y="2247900"/>
            <a:ext cx="381000" cy="381000"/>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39" name="Line 63"/>
          <p:cNvSpPr>
            <a:spLocks noChangeShapeType="1"/>
          </p:cNvSpPr>
          <p:nvPr/>
        </p:nvSpPr>
        <p:spPr bwMode="auto">
          <a:xfrm>
            <a:off x="1295400" y="4992688"/>
            <a:ext cx="3048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0" name="Rectangle 64"/>
          <p:cNvSpPr>
            <a:spLocks noChangeArrowheads="1"/>
          </p:cNvSpPr>
          <p:nvPr/>
        </p:nvSpPr>
        <p:spPr bwMode="auto">
          <a:xfrm>
            <a:off x="2590800" y="4719638"/>
            <a:ext cx="365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ym typeface="Symbol" panose="05050102010706020507" pitchFamily="18" charset="2"/>
              </a:rPr>
              <a:t>  </a:t>
            </a:r>
            <a:r>
              <a:rPr lang="en-US" altLang="zh-CN" b="1"/>
              <a:t> b [ sp[5] ] ;   sp[5]++ ;</a:t>
            </a:r>
          </a:p>
        </p:txBody>
      </p:sp>
      <p:sp>
        <p:nvSpPr>
          <p:cNvPr id="75841" name="Rectangle 65"/>
          <p:cNvSpPr>
            <a:spLocks noChangeArrowheads="1"/>
          </p:cNvSpPr>
          <p:nvPr/>
        </p:nvSpPr>
        <p:spPr bwMode="auto">
          <a:xfrm>
            <a:off x="7162800" y="6096000"/>
            <a:ext cx="1371600" cy="269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FF6600"/>
                </a:solidFill>
              </a:rPr>
              <a:t>5    0       </a:t>
            </a:r>
            <a:r>
              <a:rPr lang="en-US" altLang="zh-CN" b="1">
                <a:solidFill>
                  <a:srgbClr val="FF6600"/>
                </a:solidFill>
                <a:sym typeface="Symbol" panose="05050102010706020507" pitchFamily="18" charset="2"/>
              </a:rPr>
              <a:t></a:t>
            </a:r>
            <a:r>
              <a:rPr lang="en-US" altLang="zh-CN" b="1">
                <a:solidFill>
                  <a:srgbClr val="FF6600"/>
                </a:solidFill>
              </a:rPr>
              <a:t>15</a:t>
            </a:r>
            <a:endParaRPr lang="en-US" altLang="zh-CN" b="1"/>
          </a:p>
        </p:txBody>
      </p:sp>
      <p:sp>
        <p:nvSpPr>
          <p:cNvPr id="75842" name="Line 66"/>
          <p:cNvSpPr>
            <a:spLocks noChangeShapeType="1"/>
          </p:cNvSpPr>
          <p:nvPr/>
        </p:nvSpPr>
        <p:spPr bwMode="auto">
          <a:xfrm>
            <a:off x="1295400" y="5276850"/>
            <a:ext cx="3048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3" name="Rectangle 67"/>
          <p:cNvSpPr>
            <a:spLocks noChangeArrowheads="1"/>
          </p:cNvSpPr>
          <p:nvPr/>
        </p:nvSpPr>
        <p:spPr bwMode="auto">
          <a:xfrm>
            <a:off x="2590800" y="4970463"/>
            <a:ext cx="365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ym typeface="Symbol" panose="05050102010706020507" pitchFamily="18" charset="2"/>
              </a:rPr>
              <a:t>  </a:t>
            </a:r>
            <a:r>
              <a:rPr lang="en-US" altLang="zh-CN" b="1"/>
              <a:t> b [ sp[1] ] ;   sp[1]++ ;</a:t>
            </a:r>
          </a:p>
        </p:txBody>
      </p:sp>
      <p:sp>
        <p:nvSpPr>
          <p:cNvPr id="75844" name="Rectangle 68"/>
          <p:cNvSpPr>
            <a:spLocks noChangeArrowheads="1"/>
          </p:cNvSpPr>
          <p:nvPr/>
        </p:nvSpPr>
        <p:spPr bwMode="auto">
          <a:xfrm>
            <a:off x="7162800" y="4759325"/>
            <a:ext cx="1371600" cy="269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FF6600"/>
                </a:solidFill>
              </a:rPr>
              <a:t>1    1         </a:t>
            </a:r>
            <a:r>
              <a:rPr lang="en-US" altLang="zh-CN" b="1">
                <a:solidFill>
                  <a:srgbClr val="FF6600"/>
                </a:solidFill>
                <a:sym typeface="Symbol" panose="05050102010706020507" pitchFamily="18" charset="2"/>
              </a:rPr>
              <a:t>11</a:t>
            </a:r>
            <a:endParaRPr lang="en-US" altLang="zh-CN" b="1"/>
          </a:p>
        </p:txBody>
      </p:sp>
      <p:sp>
        <p:nvSpPr>
          <p:cNvPr id="75845" name="Line 69"/>
          <p:cNvSpPr>
            <a:spLocks noChangeShapeType="1"/>
          </p:cNvSpPr>
          <p:nvPr/>
        </p:nvSpPr>
        <p:spPr bwMode="auto">
          <a:xfrm>
            <a:off x="1295400" y="5521325"/>
            <a:ext cx="3048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6" name="Rectangle 70"/>
          <p:cNvSpPr>
            <a:spLocks noChangeArrowheads="1"/>
          </p:cNvSpPr>
          <p:nvPr/>
        </p:nvSpPr>
        <p:spPr bwMode="auto">
          <a:xfrm>
            <a:off x="2590800" y="5214938"/>
            <a:ext cx="365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ym typeface="Symbol" panose="05050102010706020507" pitchFamily="18" charset="2"/>
              </a:rPr>
              <a:t>  </a:t>
            </a:r>
            <a:r>
              <a:rPr lang="en-US" altLang="zh-CN" b="1"/>
              <a:t> b [ sp[2] ] ;   sp[2]++ ;</a:t>
            </a:r>
          </a:p>
        </p:txBody>
      </p:sp>
      <p:sp>
        <p:nvSpPr>
          <p:cNvPr id="75847" name="Rectangle 71"/>
          <p:cNvSpPr>
            <a:spLocks noChangeArrowheads="1"/>
          </p:cNvSpPr>
          <p:nvPr/>
        </p:nvSpPr>
        <p:spPr bwMode="auto">
          <a:xfrm>
            <a:off x="7162800" y="5029200"/>
            <a:ext cx="1371600" cy="269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FF6600"/>
                </a:solidFill>
              </a:rPr>
              <a:t>2    1          </a:t>
            </a:r>
            <a:r>
              <a:rPr lang="en-US" altLang="zh-CN" b="1">
                <a:solidFill>
                  <a:srgbClr val="FF6600"/>
                </a:solidFill>
                <a:sym typeface="Symbol" panose="05050102010706020507" pitchFamily="18" charset="2"/>
              </a:rPr>
              <a:t>3</a:t>
            </a:r>
            <a:endParaRPr lang="en-US" altLang="zh-CN" b="1"/>
          </a:p>
        </p:txBody>
      </p:sp>
      <p:sp>
        <p:nvSpPr>
          <p:cNvPr id="75848" name="Line 72"/>
          <p:cNvSpPr>
            <a:spLocks noChangeShapeType="1"/>
          </p:cNvSpPr>
          <p:nvPr/>
        </p:nvSpPr>
        <p:spPr bwMode="auto">
          <a:xfrm>
            <a:off x="1295400" y="5791200"/>
            <a:ext cx="3048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9" name="Rectangle 73"/>
          <p:cNvSpPr>
            <a:spLocks noChangeArrowheads="1"/>
          </p:cNvSpPr>
          <p:nvPr/>
        </p:nvSpPr>
        <p:spPr bwMode="auto">
          <a:xfrm>
            <a:off x="2590800" y="5486400"/>
            <a:ext cx="365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ym typeface="Symbol" panose="05050102010706020507" pitchFamily="18" charset="2"/>
              </a:rPr>
              <a:t>  </a:t>
            </a:r>
            <a:r>
              <a:rPr lang="en-US" altLang="zh-CN" b="1"/>
              <a:t> b [ sp[3] ] ;   sp[3]++ ;</a:t>
            </a:r>
          </a:p>
        </p:txBody>
      </p:sp>
      <p:sp>
        <p:nvSpPr>
          <p:cNvPr id="75850" name="Rectangle 74"/>
          <p:cNvSpPr>
            <a:spLocks noChangeArrowheads="1"/>
          </p:cNvSpPr>
          <p:nvPr/>
        </p:nvSpPr>
        <p:spPr bwMode="auto">
          <a:xfrm>
            <a:off x="7162800" y="5827713"/>
            <a:ext cx="1371600" cy="269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FF6600"/>
                </a:solidFill>
              </a:rPr>
              <a:t>3    2         </a:t>
            </a:r>
            <a:r>
              <a:rPr lang="en-US" altLang="zh-CN" b="1">
                <a:solidFill>
                  <a:srgbClr val="FF6600"/>
                </a:solidFill>
                <a:sym typeface="Symbol" panose="05050102010706020507" pitchFamily="18" charset="2"/>
              </a:rPr>
              <a:t>6</a:t>
            </a:r>
            <a:endParaRPr lang="en-US" altLang="zh-CN" b="1"/>
          </a:p>
        </p:txBody>
      </p:sp>
      <p:sp>
        <p:nvSpPr>
          <p:cNvPr id="75851" name="Line 75"/>
          <p:cNvSpPr>
            <a:spLocks noChangeShapeType="1"/>
          </p:cNvSpPr>
          <p:nvPr/>
        </p:nvSpPr>
        <p:spPr bwMode="auto">
          <a:xfrm>
            <a:off x="1295400" y="6054725"/>
            <a:ext cx="3048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52" name="Rectangle 76"/>
          <p:cNvSpPr>
            <a:spLocks noChangeArrowheads="1"/>
          </p:cNvSpPr>
          <p:nvPr/>
        </p:nvSpPr>
        <p:spPr bwMode="auto">
          <a:xfrm>
            <a:off x="2590800" y="5751513"/>
            <a:ext cx="365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ym typeface="Symbol" panose="05050102010706020507" pitchFamily="18" charset="2"/>
              </a:rPr>
              <a:t>  </a:t>
            </a:r>
            <a:r>
              <a:rPr lang="en-US" altLang="zh-CN" b="1"/>
              <a:t> b [ sp[0] ] ;   sp[0]++ ;</a:t>
            </a:r>
          </a:p>
        </p:txBody>
      </p:sp>
      <p:sp>
        <p:nvSpPr>
          <p:cNvPr id="75853" name="Rectangle 77"/>
          <p:cNvSpPr>
            <a:spLocks noChangeArrowheads="1"/>
          </p:cNvSpPr>
          <p:nvPr/>
        </p:nvSpPr>
        <p:spPr bwMode="auto">
          <a:xfrm>
            <a:off x="7162800" y="4495800"/>
            <a:ext cx="1371600" cy="269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FF6600"/>
                </a:solidFill>
              </a:rPr>
              <a:t>0    4         </a:t>
            </a:r>
            <a:r>
              <a:rPr lang="en-US" altLang="zh-CN" b="1">
                <a:solidFill>
                  <a:srgbClr val="FF6600"/>
                </a:solidFill>
                <a:sym typeface="Symbol" panose="05050102010706020507" pitchFamily="18" charset="2"/>
              </a:rPr>
              <a:t>91</a:t>
            </a:r>
            <a:endParaRPr lang="en-US" altLang="zh-CN" b="1"/>
          </a:p>
        </p:txBody>
      </p:sp>
      <p:sp>
        <p:nvSpPr>
          <p:cNvPr id="75854" name="Line 78"/>
          <p:cNvSpPr>
            <a:spLocks noChangeShapeType="1"/>
          </p:cNvSpPr>
          <p:nvPr/>
        </p:nvSpPr>
        <p:spPr bwMode="auto">
          <a:xfrm>
            <a:off x="1295400" y="6324600"/>
            <a:ext cx="3048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55" name="Rectangle 79"/>
          <p:cNvSpPr>
            <a:spLocks noChangeArrowheads="1"/>
          </p:cNvSpPr>
          <p:nvPr/>
        </p:nvSpPr>
        <p:spPr bwMode="auto">
          <a:xfrm>
            <a:off x="2590800" y="6019800"/>
            <a:ext cx="365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ym typeface="Symbol" panose="05050102010706020507" pitchFamily="18" charset="2"/>
              </a:rPr>
              <a:t>  </a:t>
            </a:r>
            <a:r>
              <a:rPr lang="en-US" altLang="zh-CN" b="1"/>
              <a:t> b [ sp[2] ] ;   sp[2]++ ;</a:t>
            </a:r>
          </a:p>
        </p:txBody>
      </p:sp>
      <p:sp>
        <p:nvSpPr>
          <p:cNvPr id="75856" name="Rectangle 80"/>
          <p:cNvSpPr>
            <a:spLocks noChangeArrowheads="1"/>
          </p:cNvSpPr>
          <p:nvPr/>
        </p:nvSpPr>
        <p:spPr bwMode="auto">
          <a:xfrm>
            <a:off x="7162800" y="5313363"/>
            <a:ext cx="1371600" cy="269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FF6600"/>
                </a:solidFill>
              </a:rPr>
              <a:t>2    5         </a:t>
            </a:r>
            <a:r>
              <a:rPr lang="en-US" altLang="zh-CN" b="1">
                <a:solidFill>
                  <a:srgbClr val="FF6600"/>
                </a:solidFill>
                <a:sym typeface="Symbol" panose="05050102010706020507" pitchFamily="18" charset="2"/>
              </a:rPr>
              <a:t>28</a:t>
            </a:r>
            <a:endParaRPr lang="en-US" altLang="zh-CN" b="1"/>
          </a:p>
        </p:txBody>
      </p:sp>
      <p:sp>
        <p:nvSpPr>
          <p:cNvPr id="75857" name="Oval 81"/>
          <p:cNvSpPr>
            <a:spLocks noChangeArrowheads="1"/>
          </p:cNvSpPr>
          <p:nvPr/>
        </p:nvSpPr>
        <p:spPr bwMode="auto">
          <a:xfrm>
            <a:off x="4267200" y="3235325"/>
            <a:ext cx="381000" cy="381000"/>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58" name="Rectangle 82"/>
          <p:cNvSpPr>
            <a:spLocks noChangeArrowheads="1"/>
          </p:cNvSpPr>
          <p:nvPr/>
        </p:nvSpPr>
        <p:spPr bwMode="auto">
          <a:xfrm>
            <a:off x="3162300" y="1066800"/>
            <a:ext cx="381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=2</a:t>
            </a:r>
          </a:p>
        </p:txBody>
      </p:sp>
      <p:sp>
        <p:nvSpPr>
          <p:cNvPr id="75859" name="Rectangle 83"/>
          <p:cNvSpPr>
            <a:spLocks noChangeArrowheads="1"/>
          </p:cNvSpPr>
          <p:nvPr/>
        </p:nvSpPr>
        <p:spPr bwMode="auto">
          <a:xfrm>
            <a:off x="3657600" y="1066800"/>
            <a:ext cx="381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=4</a:t>
            </a:r>
          </a:p>
        </p:txBody>
      </p:sp>
      <p:sp>
        <p:nvSpPr>
          <p:cNvPr id="75860" name="Rectangle 84"/>
          <p:cNvSpPr>
            <a:spLocks noChangeArrowheads="1"/>
          </p:cNvSpPr>
          <p:nvPr/>
        </p:nvSpPr>
        <p:spPr bwMode="auto">
          <a:xfrm>
            <a:off x="4267200" y="1066800"/>
            <a:ext cx="381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=5</a:t>
            </a:r>
          </a:p>
        </p:txBody>
      </p:sp>
      <p:sp>
        <p:nvSpPr>
          <p:cNvPr id="75861" name="Rectangle 85"/>
          <p:cNvSpPr>
            <a:spLocks noChangeArrowheads="1"/>
          </p:cNvSpPr>
          <p:nvPr/>
        </p:nvSpPr>
        <p:spPr bwMode="auto">
          <a:xfrm>
            <a:off x="4800600" y="1066800"/>
            <a:ext cx="381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=7</a:t>
            </a:r>
          </a:p>
        </p:txBody>
      </p:sp>
      <p:sp>
        <p:nvSpPr>
          <p:cNvPr id="75862" name="Rectangle 86"/>
          <p:cNvSpPr>
            <a:spLocks noChangeArrowheads="1"/>
          </p:cNvSpPr>
          <p:nvPr/>
        </p:nvSpPr>
        <p:spPr bwMode="auto">
          <a:xfrm>
            <a:off x="6019800" y="1066800"/>
            <a:ext cx="381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wipe(left)">
                                      <p:cBhvr>
                                        <p:cTn id="7" dur="500"/>
                                        <p:tgtEl>
                                          <p:spTgt spid="75779"/>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5" name="CASHREG.WAV"/>
                                        </p:tgtEl>
                                      </p:cMediaNode>
                                    </p:audio>
                                  </p:sub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subTnLst>
                                    <p:audio>
                                      <p:cMediaNode>
                                        <p:cTn display="0" masterRel="sameClick">
                                          <p:stCondLst>
                                            <p:cond evt="begin" delay="0">
                                              <p:tn val="14"/>
                                            </p:cond>
                                          </p:stCondLst>
                                          <p:endCondLst>
                                            <p:cond evt="onStopAudio" delay="0">
                                              <p:tgtEl>
                                                <p:sldTgt/>
                                              </p:tgtEl>
                                            </p:cond>
                                          </p:endCondLst>
                                        </p:cTn>
                                        <p:tgtEl>
                                          <p:sndTgt r:embed="rId6" name="TYPE.WAV"/>
                                        </p:tgtEl>
                                      </p:cMediaNode>
                                    </p:audio>
                                  </p:sub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subTnLst>
                                    <p:audio>
                                      <p:cMediaNode>
                                        <p:cTn display="0" masterRel="sameClick">
                                          <p:stCondLst>
                                            <p:cond evt="begin" delay="0">
                                              <p:tn val="18"/>
                                            </p:cond>
                                          </p:stCondLst>
                                          <p:endCondLst>
                                            <p:cond evt="onStopAudio" delay="0">
                                              <p:tgtEl>
                                                <p:sldTgt/>
                                              </p:tgtEl>
                                            </p:cond>
                                          </p:endCondLst>
                                        </p:cTn>
                                        <p:tgtEl>
                                          <p:sndTgt r:embed="rId6" name="TYP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5812"/>
                                        </p:tgtEl>
                                        <p:attrNameLst>
                                          <p:attrName>style.visibility</p:attrName>
                                        </p:attrNameLst>
                                      </p:cBhvr>
                                      <p:to>
                                        <p:strVal val="visible"/>
                                      </p:to>
                                    </p:set>
                                    <p:animEffect transition="in" filter="box(in)">
                                      <p:cBhvr>
                                        <p:cTn id="25" dur="500"/>
                                        <p:tgtEl>
                                          <p:spTgt spid="75812"/>
                                        </p:tgtEl>
                                      </p:cBhvr>
                                    </p:animEffect>
                                  </p:childTnLst>
                                  <p:subTnLst>
                                    <p:audio>
                                      <p:cMediaNode>
                                        <p:cTn display="0" masterRel="sameClick">
                                          <p:stCondLst>
                                            <p:cond evt="begin" delay="0">
                                              <p:tn val="23"/>
                                            </p:cond>
                                          </p:stCondLst>
                                          <p:endCondLst>
                                            <p:cond evt="onStopAudio" delay="0">
                                              <p:tgtEl>
                                                <p:sldTgt/>
                                              </p:tgtEl>
                                            </p:cond>
                                          </p:endCondLst>
                                        </p:cTn>
                                        <p:tgtEl>
                                          <p:sndTgt r:embed="rId7" name="DING.WAV"/>
                                        </p:tgtEl>
                                      </p:cMediaNode>
                                    </p:audio>
                                  </p:subTnLst>
                                </p:cTn>
                              </p:par>
                            </p:childTnLst>
                          </p:cTn>
                        </p:par>
                        <p:par>
                          <p:cTn id="26" fill="hold" nodeType="afterGroup">
                            <p:stCondLst>
                              <p:cond delay="500"/>
                            </p:stCondLst>
                            <p:childTnLst>
                              <p:par>
                                <p:cTn id="27" presetID="4" presetClass="entr" presetSubtype="16" fill="hold" grpId="0" nodeType="afterEffect">
                                  <p:stCondLst>
                                    <p:cond delay="0"/>
                                  </p:stCondLst>
                                  <p:childTnLst>
                                    <p:set>
                                      <p:cBhvr>
                                        <p:cTn id="28" dur="1" fill="hold">
                                          <p:stCondLst>
                                            <p:cond delay="0"/>
                                          </p:stCondLst>
                                        </p:cTn>
                                        <p:tgtEl>
                                          <p:spTgt spid="75813"/>
                                        </p:tgtEl>
                                        <p:attrNameLst>
                                          <p:attrName>style.visibility</p:attrName>
                                        </p:attrNameLst>
                                      </p:cBhvr>
                                      <p:to>
                                        <p:strVal val="visible"/>
                                      </p:to>
                                    </p:set>
                                    <p:animEffect transition="in" filter="box(in)">
                                      <p:cBhvr>
                                        <p:cTn id="29" dur="500"/>
                                        <p:tgtEl>
                                          <p:spTgt spid="75813"/>
                                        </p:tgtEl>
                                      </p:cBhvr>
                                    </p:animEffect>
                                  </p:childTnLst>
                                  <p:subTnLst>
                                    <p:audio>
                                      <p:cMediaNode>
                                        <p:cTn display="0" masterRel="sameClick">
                                          <p:stCondLst>
                                            <p:cond evt="begin" delay="0">
                                              <p:tn val="27"/>
                                            </p:cond>
                                          </p:stCondLst>
                                          <p:endCondLst>
                                            <p:cond evt="onStopAudio" delay="0">
                                              <p:tgtEl>
                                                <p:sldTgt/>
                                              </p:tgtEl>
                                            </p:cond>
                                          </p:endCondLst>
                                        </p:cTn>
                                        <p:tgtEl>
                                          <p:sndTgt r:embed="rId7" name="DING.WAV"/>
                                        </p:tgtEl>
                                      </p:cMediaNode>
                                    </p:audio>
                                  </p:sub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75806"/>
                                        </p:tgtEl>
                                        <p:attrNameLst>
                                          <p:attrName>style.visibility</p:attrName>
                                        </p:attrNameLst>
                                      </p:cBhvr>
                                      <p:to>
                                        <p:strVal val="visible"/>
                                      </p:to>
                                    </p:set>
                                    <p:animEffect transition="in" filter="wipe(up)">
                                      <p:cBhvr>
                                        <p:cTn id="33" dur="500"/>
                                        <p:tgtEl>
                                          <p:spTgt spid="75806"/>
                                        </p:tgtEl>
                                      </p:cBhvr>
                                    </p:animEffect>
                                  </p:childTnLst>
                                  <p:subTnLst>
                                    <p:audio>
                                      <p:cMediaNode>
                                        <p:cTn display="0" masterRel="sameClick">
                                          <p:stCondLst>
                                            <p:cond evt="begin" delay="0">
                                              <p:tn val="31"/>
                                            </p:cond>
                                          </p:stCondLst>
                                          <p:endCondLst>
                                            <p:cond evt="onStopAudio" delay="0">
                                              <p:tgtEl>
                                                <p:sldTgt/>
                                              </p:tgtEl>
                                            </p:cond>
                                          </p:endCondLst>
                                        </p:cTn>
                                        <p:tgtEl>
                                          <p:sndTgt r:embed="rId6"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75814"/>
                                        </p:tgtEl>
                                        <p:attrNameLst>
                                          <p:attrName>style.visibility</p:attrName>
                                        </p:attrNameLst>
                                      </p:cBhvr>
                                      <p:to>
                                        <p:strVal val="visible"/>
                                      </p:to>
                                    </p:set>
                                    <p:animEffect transition="in" filter="box(in)">
                                      <p:cBhvr>
                                        <p:cTn id="38" dur="500"/>
                                        <p:tgtEl>
                                          <p:spTgt spid="75814"/>
                                        </p:tgtEl>
                                      </p:cBhvr>
                                    </p:animEffect>
                                  </p:childTnLst>
                                  <p:subTnLst>
                                    <p:audio>
                                      <p:cMediaNode>
                                        <p:cTn display="0" masterRel="sameClick">
                                          <p:stCondLst>
                                            <p:cond evt="begin" delay="0">
                                              <p:tn val="36"/>
                                            </p:cond>
                                          </p:stCondLst>
                                          <p:endCondLst>
                                            <p:cond evt="onStopAudio" delay="0">
                                              <p:tgtEl>
                                                <p:sldTgt/>
                                              </p:tgtEl>
                                            </p:cond>
                                          </p:endCondLst>
                                        </p:cTn>
                                        <p:tgtEl>
                                          <p:sndTgt r:embed="rId7" name="DING.WAV"/>
                                        </p:tgtEl>
                                      </p:cMediaNode>
                                    </p:audio>
                                  </p:subTnLst>
                                </p:cTn>
                              </p:par>
                            </p:childTnLst>
                          </p:cTn>
                        </p:par>
                        <p:par>
                          <p:cTn id="39" fill="hold" nodeType="afterGroup">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75807"/>
                                        </p:tgtEl>
                                        <p:attrNameLst>
                                          <p:attrName>style.visibility</p:attrName>
                                        </p:attrNameLst>
                                      </p:cBhvr>
                                      <p:to>
                                        <p:strVal val="visible"/>
                                      </p:to>
                                    </p:set>
                                    <p:animEffect transition="in" filter="wipe(up)">
                                      <p:cBhvr>
                                        <p:cTn id="42" dur="500"/>
                                        <p:tgtEl>
                                          <p:spTgt spid="75807"/>
                                        </p:tgtEl>
                                      </p:cBhvr>
                                    </p:animEffect>
                                  </p:childTnLst>
                                  <p:subTnLst>
                                    <p:audio>
                                      <p:cMediaNode>
                                        <p:cTn display="0" masterRel="sameClick">
                                          <p:stCondLst>
                                            <p:cond evt="begin" delay="0">
                                              <p:tn val="40"/>
                                            </p:cond>
                                          </p:stCondLst>
                                          <p:endCondLst>
                                            <p:cond evt="onStopAudio" delay="0">
                                              <p:tgtEl>
                                                <p:sldTgt/>
                                              </p:tgtEl>
                                            </p:cond>
                                          </p:endCondLst>
                                        </p:cTn>
                                        <p:tgtEl>
                                          <p:sndTgt r:embed="rId6"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75815"/>
                                        </p:tgtEl>
                                        <p:attrNameLst>
                                          <p:attrName>style.visibility</p:attrName>
                                        </p:attrNameLst>
                                      </p:cBhvr>
                                      <p:to>
                                        <p:strVal val="visible"/>
                                      </p:to>
                                    </p:set>
                                    <p:animEffect transition="in" filter="box(in)">
                                      <p:cBhvr>
                                        <p:cTn id="47" dur="500"/>
                                        <p:tgtEl>
                                          <p:spTgt spid="75815"/>
                                        </p:tgtEl>
                                      </p:cBhvr>
                                    </p:animEffect>
                                  </p:childTnLst>
                                  <p:subTnLst>
                                    <p:audio>
                                      <p:cMediaNode>
                                        <p:cTn display="0" masterRel="sameClick">
                                          <p:stCondLst>
                                            <p:cond evt="begin" delay="0">
                                              <p:tn val="45"/>
                                            </p:cond>
                                          </p:stCondLst>
                                          <p:endCondLst>
                                            <p:cond evt="onStopAudio" delay="0">
                                              <p:tgtEl>
                                                <p:sldTgt/>
                                              </p:tgtEl>
                                            </p:cond>
                                          </p:endCondLst>
                                        </p:cTn>
                                        <p:tgtEl>
                                          <p:sndTgt r:embed="rId7" name="DING.WAV"/>
                                        </p:tgtEl>
                                      </p:cMediaNode>
                                    </p:audio>
                                  </p:subTnLst>
                                </p:cTn>
                              </p:par>
                            </p:childTnLst>
                          </p:cTn>
                        </p:par>
                        <p:par>
                          <p:cTn id="48" fill="hold" nodeType="afterGroup">
                            <p:stCondLst>
                              <p:cond delay="500"/>
                            </p:stCondLst>
                            <p:childTnLst>
                              <p:par>
                                <p:cTn id="49" presetID="4" presetClass="entr" presetSubtype="16" fill="hold" grpId="0" nodeType="afterEffect">
                                  <p:stCondLst>
                                    <p:cond delay="0"/>
                                  </p:stCondLst>
                                  <p:childTnLst>
                                    <p:set>
                                      <p:cBhvr>
                                        <p:cTn id="50" dur="1" fill="hold">
                                          <p:stCondLst>
                                            <p:cond delay="0"/>
                                          </p:stCondLst>
                                        </p:cTn>
                                        <p:tgtEl>
                                          <p:spTgt spid="75816"/>
                                        </p:tgtEl>
                                        <p:attrNameLst>
                                          <p:attrName>style.visibility</p:attrName>
                                        </p:attrNameLst>
                                      </p:cBhvr>
                                      <p:to>
                                        <p:strVal val="visible"/>
                                      </p:to>
                                    </p:set>
                                    <p:animEffect transition="in" filter="box(in)">
                                      <p:cBhvr>
                                        <p:cTn id="51" dur="500"/>
                                        <p:tgtEl>
                                          <p:spTgt spid="75816"/>
                                        </p:tgtEl>
                                      </p:cBhvr>
                                    </p:animEffect>
                                  </p:childTnLst>
                                  <p:subTnLst>
                                    <p:audio>
                                      <p:cMediaNode>
                                        <p:cTn display="0" masterRel="sameClick">
                                          <p:stCondLst>
                                            <p:cond evt="begin" delay="0">
                                              <p:tn val="49"/>
                                            </p:cond>
                                          </p:stCondLst>
                                          <p:endCondLst>
                                            <p:cond evt="onStopAudio" delay="0">
                                              <p:tgtEl>
                                                <p:sldTgt/>
                                              </p:tgtEl>
                                            </p:cond>
                                          </p:endCondLst>
                                        </p:cTn>
                                        <p:tgtEl>
                                          <p:sndTgt r:embed="rId7" name="DING.WAV"/>
                                        </p:tgtEl>
                                      </p:cMediaNode>
                                    </p:audio>
                                  </p:subTnLst>
                                </p:cTn>
                              </p:par>
                            </p:childTnLst>
                          </p:cTn>
                        </p:par>
                        <p:par>
                          <p:cTn id="52" fill="hold" nodeType="afterGroup">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75808"/>
                                        </p:tgtEl>
                                        <p:attrNameLst>
                                          <p:attrName>style.visibility</p:attrName>
                                        </p:attrNameLst>
                                      </p:cBhvr>
                                      <p:to>
                                        <p:strVal val="visible"/>
                                      </p:to>
                                    </p:set>
                                    <p:animEffect transition="in" filter="wipe(up)">
                                      <p:cBhvr>
                                        <p:cTn id="55" dur="500"/>
                                        <p:tgtEl>
                                          <p:spTgt spid="75808"/>
                                        </p:tgtEl>
                                      </p:cBhvr>
                                    </p:animEffect>
                                  </p:childTnLst>
                                  <p:subTnLst>
                                    <p:audio>
                                      <p:cMediaNode>
                                        <p:cTn display="0" masterRel="sameClick">
                                          <p:stCondLst>
                                            <p:cond evt="begin" delay="0">
                                              <p:tn val="53"/>
                                            </p:cond>
                                          </p:stCondLst>
                                          <p:endCondLst>
                                            <p:cond evt="onStopAudio" delay="0">
                                              <p:tgtEl>
                                                <p:sldTgt/>
                                              </p:tgtEl>
                                            </p:cond>
                                          </p:endCondLst>
                                        </p:cTn>
                                        <p:tgtEl>
                                          <p:sndTgt r:embed="rId6" name="TYPE.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75817"/>
                                        </p:tgtEl>
                                        <p:attrNameLst>
                                          <p:attrName>style.visibility</p:attrName>
                                        </p:attrNameLst>
                                      </p:cBhvr>
                                      <p:to>
                                        <p:strVal val="visible"/>
                                      </p:to>
                                    </p:set>
                                    <p:animEffect transition="in" filter="box(in)">
                                      <p:cBhvr>
                                        <p:cTn id="60" dur="500"/>
                                        <p:tgtEl>
                                          <p:spTgt spid="75817"/>
                                        </p:tgtEl>
                                      </p:cBhvr>
                                    </p:animEffect>
                                  </p:childTnLst>
                                  <p:subTnLst>
                                    <p:audio>
                                      <p:cMediaNode>
                                        <p:cTn display="0" masterRel="sameClick">
                                          <p:stCondLst>
                                            <p:cond evt="begin" delay="0">
                                              <p:tn val="58"/>
                                            </p:cond>
                                          </p:stCondLst>
                                          <p:endCondLst>
                                            <p:cond evt="onStopAudio" delay="0">
                                              <p:tgtEl>
                                                <p:sldTgt/>
                                              </p:tgtEl>
                                            </p:cond>
                                          </p:endCondLst>
                                        </p:cTn>
                                        <p:tgtEl>
                                          <p:sndTgt r:embed="rId7" name="DING.WAV"/>
                                        </p:tgtEl>
                                      </p:cMediaNode>
                                    </p:audio>
                                  </p:subTnLst>
                                </p:cTn>
                              </p:par>
                            </p:childTnLst>
                          </p:cTn>
                        </p:par>
                        <p:par>
                          <p:cTn id="61" fill="hold" nodeType="afterGroup">
                            <p:stCondLst>
                              <p:cond delay="500"/>
                            </p:stCondLst>
                            <p:childTnLst>
                              <p:par>
                                <p:cTn id="62" presetID="4" presetClass="entr" presetSubtype="16" fill="hold" grpId="0" nodeType="afterEffect">
                                  <p:stCondLst>
                                    <p:cond delay="0"/>
                                  </p:stCondLst>
                                  <p:childTnLst>
                                    <p:set>
                                      <p:cBhvr>
                                        <p:cTn id="63" dur="1" fill="hold">
                                          <p:stCondLst>
                                            <p:cond delay="0"/>
                                          </p:stCondLst>
                                        </p:cTn>
                                        <p:tgtEl>
                                          <p:spTgt spid="75818"/>
                                        </p:tgtEl>
                                        <p:attrNameLst>
                                          <p:attrName>style.visibility</p:attrName>
                                        </p:attrNameLst>
                                      </p:cBhvr>
                                      <p:to>
                                        <p:strVal val="visible"/>
                                      </p:to>
                                    </p:set>
                                    <p:animEffect transition="in" filter="box(in)">
                                      <p:cBhvr>
                                        <p:cTn id="64" dur="500"/>
                                        <p:tgtEl>
                                          <p:spTgt spid="75818"/>
                                        </p:tgtEl>
                                      </p:cBhvr>
                                    </p:animEffect>
                                  </p:childTnLst>
                                  <p:subTnLst>
                                    <p:audio>
                                      <p:cMediaNode>
                                        <p:cTn display="0" masterRel="sameClick">
                                          <p:stCondLst>
                                            <p:cond evt="begin" delay="0">
                                              <p:tn val="62"/>
                                            </p:cond>
                                          </p:stCondLst>
                                          <p:endCondLst>
                                            <p:cond evt="onStopAudio" delay="0">
                                              <p:tgtEl>
                                                <p:sldTgt/>
                                              </p:tgtEl>
                                            </p:cond>
                                          </p:endCondLst>
                                        </p:cTn>
                                        <p:tgtEl>
                                          <p:sndTgt r:embed="rId7" name="DING.WAV"/>
                                        </p:tgtEl>
                                      </p:cMediaNode>
                                    </p:audio>
                                  </p:subTnLst>
                                </p:cTn>
                              </p:par>
                            </p:childTnLst>
                          </p:cTn>
                        </p:par>
                        <p:par>
                          <p:cTn id="65" fill="hold" nodeType="afterGroup">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75809"/>
                                        </p:tgtEl>
                                        <p:attrNameLst>
                                          <p:attrName>style.visibility</p:attrName>
                                        </p:attrNameLst>
                                      </p:cBhvr>
                                      <p:to>
                                        <p:strVal val="visible"/>
                                      </p:to>
                                    </p:set>
                                    <p:animEffect transition="in" filter="wipe(up)">
                                      <p:cBhvr>
                                        <p:cTn id="68" dur="500"/>
                                        <p:tgtEl>
                                          <p:spTgt spid="75809"/>
                                        </p:tgtEl>
                                      </p:cBhvr>
                                    </p:animEffect>
                                  </p:childTnLst>
                                  <p:subTnLst>
                                    <p:audio>
                                      <p:cMediaNode>
                                        <p:cTn display="0" masterRel="sameClick">
                                          <p:stCondLst>
                                            <p:cond evt="begin" delay="0">
                                              <p:tn val="66"/>
                                            </p:cond>
                                          </p:stCondLst>
                                          <p:endCondLst>
                                            <p:cond evt="onStopAudio" delay="0">
                                              <p:tgtEl>
                                                <p:sldTgt/>
                                              </p:tgtEl>
                                            </p:cond>
                                          </p:endCondLst>
                                        </p:cTn>
                                        <p:tgtEl>
                                          <p:sndTgt r:embed="rId6" name="TYPE.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75810"/>
                                        </p:tgtEl>
                                        <p:attrNameLst>
                                          <p:attrName>style.visibility</p:attrName>
                                        </p:attrNameLst>
                                      </p:cBhvr>
                                      <p:to>
                                        <p:strVal val="visible"/>
                                      </p:to>
                                    </p:set>
                                    <p:animEffect transition="in" filter="wipe(up)">
                                      <p:cBhvr>
                                        <p:cTn id="73" dur="500"/>
                                        <p:tgtEl>
                                          <p:spTgt spid="75810"/>
                                        </p:tgtEl>
                                      </p:cBhvr>
                                    </p:animEffect>
                                  </p:childTnLst>
                                  <p:subTnLst>
                                    <p:audio>
                                      <p:cMediaNode>
                                        <p:cTn display="0" masterRel="sameClick">
                                          <p:stCondLst>
                                            <p:cond evt="begin" delay="0">
                                              <p:tn val="71"/>
                                            </p:cond>
                                          </p:stCondLst>
                                          <p:endCondLst>
                                            <p:cond evt="onStopAudio" delay="0">
                                              <p:tgtEl>
                                                <p:sldTgt/>
                                              </p:tgtEl>
                                            </p:cond>
                                          </p:endCondLst>
                                        </p:cTn>
                                        <p:tgtEl>
                                          <p:sndTgt r:embed="rId6" name="TYPE.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75819"/>
                                        </p:tgtEl>
                                        <p:attrNameLst>
                                          <p:attrName>style.visibility</p:attrName>
                                        </p:attrNameLst>
                                      </p:cBhvr>
                                      <p:to>
                                        <p:strVal val="visible"/>
                                      </p:to>
                                    </p:set>
                                    <p:animEffect transition="in" filter="box(in)">
                                      <p:cBhvr>
                                        <p:cTn id="78" dur="500"/>
                                        <p:tgtEl>
                                          <p:spTgt spid="75819"/>
                                        </p:tgtEl>
                                      </p:cBhvr>
                                    </p:animEffect>
                                  </p:childTnLst>
                                  <p:subTnLst>
                                    <p:audio>
                                      <p:cMediaNode>
                                        <p:cTn display="0" masterRel="sameClick">
                                          <p:stCondLst>
                                            <p:cond evt="begin" delay="0">
                                              <p:tn val="76"/>
                                            </p:cond>
                                          </p:stCondLst>
                                          <p:endCondLst>
                                            <p:cond evt="onStopAudio" delay="0">
                                              <p:tgtEl>
                                                <p:sldTgt/>
                                              </p:tgtEl>
                                            </p:cond>
                                          </p:endCondLst>
                                        </p:cTn>
                                        <p:tgtEl>
                                          <p:sndTgt r:embed="rId7" name="DING.WAV"/>
                                        </p:tgtEl>
                                      </p:cMediaNode>
                                    </p:audio>
                                  </p:subTnLst>
                                </p:cTn>
                              </p:par>
                            </p:childTnLst>
                          </p:cTn>
                        </p:par>
                        <p:par>
                          <p:cTn id="79" fill="hold" nodeType="afterGroup">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75811"/>
                                        </p:tgtEl>
                                        <p:attrNameLst>
                                          <p:attrName>style.visibility</p:attrName>
                                        </p:attrNameLst>
                                      </p:cBhvr>
                                      <p:to>
                                        <p:strVal val="visible"/>
                                      </p:to>
                                    </p:set>
                                    <p:animEffect transition="in" filter="wipe(up)">
                                      <p:cBhvr>
                                        <p:cTn id="82" dur="500"/>
                                        <p:tgtEl>
                                          <p:spTgt spid="75811"/>
                                        </p:tgtEl>
                                      </p:cBhvr>
                                    </p:animEffect>
                                  </p:childTnLst>
                                  <p:subTnLst>
                                    <p:audio>
                                      <p:cMediaNode>
                                        <p:cTn display="0" masterRel="sameClick">
                                          <p:stCondLst>
                                            <p:cond evt="begin" delay="0">
                                              <p:tn val="80"/>
                                            </p:cond>
                                          </p:stCondLst>
                                          <p:endCondLst>
                                            <p:cond evt="onStopAudio" delay="0">
                                              <p:tgtEl>
                                                <p:sldTgt/>
                                              </p:tgtEl>
                                            </p:cond>
                                          </p:endCondLst>
                                        </p:cTn>
                                        <p:tgtEl>
                                          <p:sndTgt r:embed="rId6" name="TYPE.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75826"/>
                                        </p:tgtEl>
                                        <p:attrNameLst>
                                          <p:attrName>style.visibility</p:attrName>
                                        </p:attrNameLst>
                                      </p:cBhvr>
                                      <p:to>
                                        <p:strVal val="visible"/>
                                      </p:to>
                                    </p:set>
                                    <p:animEffect transition="in" filter="box(in)">
                                      <p:cBhvr>
                                        <p:cTn id="87" dur="500"/>
                                        <p:tgtEl>
                                          <p:spTgt spid="75826"/>
                                        </p:tgtEl>
                                      </p:cBhvr>
                                    </p:animEffect>
                                  </p:childTnLst>
                                  <p:subTnLst>
                                    <p:audio>
                                      <p:cMediaNode>
                                        <p:cTn display="0" masterRel="sameClick">
                                          <p:stCondLst>
                                            <p:cond evt="begin" delay="0">
                                              <p:tn val="85"/>
                                            </p:cond>
                                          </p:stCondLst>
                                          <p:endCondLst>
                                            <p:cond evt="onStopAudio" delay="0">
                                              <p:tgtEl>
                                                <p:sldTgt/>
                                              </p:tgtEl>
                                            </p:cond>
                                          </p:endCondLst>
                                        </p:cTn>
                                        <p:tgtEl>
                                          <p:sndTgt r:embed="rId7" name="DING.WAV"/>
                                        </p:tgtEl>
                                      </p:cMediaNode>
                                    </p:audio>
                                  </p:subTnLst>
                                </p:cTn>
                              </p:par>
                            </p:childTnLst>
                          </p:cTn>
                        </p:par>
                        <p:par>
                          <p:cTn id="88" fill="hold" nodeType="afterGroup">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75820"/>
                                        </p:tgtEl>
                                        <p:attrNameLst>
                                          <p:attrName>style.visibility</p:attrName>
                                        </p:attrNameLst>
                                      </p:cBhvr>
                                      <p:to>
                                        <p:strVal val="visible"/>
                                      </p:to>
                                    </p:set>
                                    <p:animEffect transition="in" filter="wipe(up)">
                                      <p:cBhvr>
                                        <p:cTn id="91" dur="500"/>
                                        <p:tgtEl>
                                          <p:spTgt spid="75820"/>
                                        </p:tgtEl>
                                      </p:cBhvr>
                                    </p:animEffect>
                                  </p:childTnLst>
                                  <p:subTnLst>
                                    <p:audio>
                                      <p:cMediaNode>
                                        <p:cTn display="0" masterRel="sameClick">
                                          <p:stCondLst>
                                            <p:cond evt="begin" delay="0">
                                              <p:tn val="89"/>
                                            </p:cond>
                                          </p:stCondLst>
                                          <p:endCondLst>
                                            <p:cond evt="onStopAudio" delay="0">
                                              <p:tgtEl>
                                                <p:sldTgt/>
                                              </p:tgtEl>
                                            </p:cond>
                                          </p:endCondLst>
                                        </p:cTn>
                                        <p:tgtEl>
                                          <p:sndTgt r:embed="rId6" name="TYPE.WAV"/>
                                        </p:tgtEl>
                                      </p:cMediaNode>
                                    </p:audio>
                                  </p:subTnLst>
                                </p:cTn>
                              </p:par>
                            </p:childTnLst>
                          </p:cTn>
                        </p:par>
                      </p:childTnLst>
                    </p:cTn>
                  </p:par>
                  <p:par>
                    <p:cTn id="92" fill="hold" nodeType="clickPar">
                      <p:stCondLst>
                        <p:cond delay="indefinite"/>
                      </p:stCondLst>
                      <p:childTnLst>
                        <p:par>
                          <p:cTn id="93" fill="hold" nodeType="withGroup">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75827"/>
                                        </p:tgtEl>
                                        <p:attrNameLst>
                                          <p:attrName>style.visibility</p:attrName>
                                        </p:attrNameLst>
                                      </p:cBhvr>
                                      <p:to>
                                        <p:strVal val="visible"/>
                                      </p:to>
                                    </p:set>
                                    <p:animEffect transition="in" filter="box(in)">
                                      <p:cBhvr>
                                        <p:cTn id="96" dur="500"/>
                                        <p:tgtEl>
                                          <p:spTgt spid="75827"/>
                                        </p:tgtEl>
                                      </p:cBhvr>
                                    </p:animEffect>
                                  </p:childTnLst>
                                  <p:subTnLst>
                                    <p:audio>
                                      <p:cMediaNode>
                                        <p:cTn display="0" masterRel="sameClick">
                                          <p:stCondLst>
                                            <p:cond evt="begin" delay="0">
                                              <p:tn val="94"/>
                                            </p:cond>
                                          </p:stCondLst>
                                          <p:endCondLst>
                                            <p:cond evt="onStopAudio" delay="0">
                                              <p:tgtEl>
                                                <p:sldTgt/>
                                              </p:tgtEl>
                                            </p:cond>
                                          </p:endCondLst>
                                        </p:cTn>
                                        <p:tgtEl>
                                          <p:sndTgt r:embed="rId7" name="DING.WAV"/>
                                        </p:tgtEl>
                                      </p:cMediaNode>
                                    </p:audio>
                                  </p:subTnLst>
                                </p:cTn>
                              </p:par>
                            </p:childTnLst>
                          </p:cTn>
                        </p:par>
                        <p:par>
                          <p:cTn id="97" fill="hold" nodeType="afterGroup">
                            <p:stCondLst>
                              <p:cond delay="500"/>
                            </p:stCondLst>
                            <p:childTnLst>
                              <p:par>
                                <p:cTn id="98" presetID="22" presetClass="entr" presetSubtype="1" fill="hold" grpId="0" nodeType="afterEffect">
                                  <p:stCondLst>
                                    <p:cond delay="0"/>
                                  </p:stCondLst>
                                  <p:childTnLst>
                                    <p:set>
                                      <p:cBhvr>
                                        <p:cTn id="99" dur="1" fill="hold">
                                          <p:stCondLst>
                                            <p:cond delay="0"/>
                                          </p:stCondLst>
                                        </p:cTn>
                                        <p:tgtEl>
                                          <p:spTgt spid="75821"/>
                                        </p:tgtEl>
                                        <p:attrNameLst>
                                          <p:attrName>style.visibility</p:attrName>
                                        </p:attrNameLst>
                                      </p:cBhvr>
                                      <p:to>
                                        <p:strVal val="visible"/>
                                      </p:to>
                                    </p:set>
                                    <p:animEffect transition="in" filter="wipe(up)">
                                      <p:cBhvr>
                                        <p:cTn id="100" dur="500"/>
                                        <p:tgtEl>
                                          <p:spTgt spid="75821"/>
                                        </p:tgtEl>
                                      </p:cBhvr>
                                    </p:animEffect>
                                  </p:childTnLst>
                                  <p:subTnLst>
                                    <p:audio>
                                      <p:cMediaNode>
                                        <p:cTn display="0" masterRel="sameClick">
                                          <p:stCondLst>
                                            <p:cond evt="begin" delay="0">
                                              <p:tn val="98"/>
                                            </p:cond>
                                          </p:stCondLst>
                                          <p:endCondLst>
                                            <p:cond evt="onStopAudio" delay="0">
                                              <p:tgtEl>
                                                <p:sldTgt/>
                                              </p:tgtEl>
                                            </p:cond>
                                          </p:endCondLst>
                                        </p:cTn>
                                        <p:tgtEl>
                                          <p:sndTgt r:embed="rId6" name="TYPE.WAV"/>
                                        </p:tgtEl>
                                      </p:cMediaNode>
                                    </p:audio>
                                  </p:sub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75828"/>
                                        </p:tgtEl>
                                        <p:attrNameLst>
                                          <p:attrName>style.visibility</p:attrName>
                                        </p:attrNameLst>
                                      </p:cBhvr>
                                      <p:to>
                                        <p:strVal val="visible"/>
                                      </p:to>
                                    </p:set>
                                    <p:animEffect transition="in" filter="box(in)">
                                      <p:cBhvr>
                                        <p:cTn id="105" dur="500"/>
                                        <p:tgtEl>
                                          <p:spTgt spid="75828"/>
                                        </p:tgtEl>
                                      </p:cBhvr>
                                    </p:animEffect>
                                  </p:childTnLst>
                                  <p:subTnLst>
                                    <p:audio>
                                      <p:cMediaNode>
                                        <p:cTn display="0" masterRel="sameClick">
                                          <p:stCondLst>
                                            <p:cond evt="begin" delay="0">
                                              <p:tn val="103"/>
                                            </p:cond>
                                          </p:stCondLst>
                                          <p:endCondLst>
                                            <p:cond evt="onStopAudio" delay="0">
                                              <p:tgtEl>
                                                <p:sldTgt/>
                                              </p:tgtEl>
                                            </p:cond>
                                          </p:endCondLst>
                                        </p:cTn>
                                        <p:tgtEl>
                                          <p:sndTgt r:embed="rId7" name="DING.WAV"/>
                                        </p:tgtEl>
                                      </p:cMediaNode>
                                    </p:audio>
                                  </p:subTnLst>
                                </p:cTn>
                              </p:par>
                            </p:childTnLst>
                          </p:cTn>
                        </p:par>
                        <p:par>
                          <p:cTn id="106" fill="hold" nodeType="afterGroup">
                            <p:stCondLst>
                              <p:cond delay="500"/>
                            </p:stCondLst>
                            <p:childTnLst>
                              <p:par>
                                <p:cTn id="107" presetID="22" presetClass="entr" presetSubtype="1" fill="hold" grpId="0" nodeType="afterEffect">
                                  <p:stCondLst>
                                    <p:cond delay="0"/>
                                  </p:stCondLst>
                                  <p:childTnLst>
                                    <p:set>
                                      <p:cBhvr>
                                        <p:cTn id="108" dur="1" fill="hold">
                                          <p:stCondLst>
                                            <p:cond delay="0"/>
                                          </p:stCondLst>
                                        </p:cTn>
                                        <p:tgtEl>
                                          <p:spTgt spid="75822"/>
                                        </p:tgtEl>
                                        <p:attrNameLst>
                                          <p:attrName>style.visibility</p:attrName>
                                        </p:attrNameLst>
                                      </p:cBhvr>
                                      <p:to>
                                        <p:strVal val="visible"/>
                                      </p:to>
                                    </p:set>
                                    <p:animEffect transition="in" filter="wipe(up)">
                                      <p:cBhvr>
                                        <p:cTn id="109" dur="500"/>
                                        <p:tgtEl>
                                          <p:spTgt spid="75822"/>
                                        </p:tgtEl>
                                      </p:cBhvr>
                                    </p:animEffect>
                                  </p:childTnLst>
                                  <p:subTnLst>
                                    <p:audio>
                                      <p:cMediaNode>
                                        <p:cTn display="0" masterRel="sameClick">
                                          <p:stCondLst>
                                            <p:cond evt="begin" delay="0">
                                              <p:tn val="107"/>
                                            </p:cond>
                                          </p:stCondLst>
                                          <p:endCondLst>
                                            <p:cond evt="onStopAudio" delay="0">
                                              <p:tgtEl>
                                                <p:sldTgt/>
                                              </p:tgtEl>
                                            </p:cond>
                                          </p:endCondLst>
                                        </p:cTn>
                                        <p:tgtEl>
                                          <p:sndTgt r:embed="rId6" name="TYPE.WAV"/>
                                        </p:tgtEl>
                                      </p:cMediaNode>
                                    </p:audio>
                                  </p:subTnLst>
                                </p:cTn>
                              </p:par>
                            </p:childTnLst>
                          </p:cTn>
                        </p:par>
                      </p:childTnLst>
                    </p:cTn>
                  </p:par>
                  <p:par>
                    <p:cTn id="110" fill="hold" nodeType="clickPar">
                      <p:stCondLst>
                        <p:cond delay="indefinite"/>
                      </p:stCondLst>
                      <p:childTnLst>
                        <p:par>
                          <p:cTn id="111" fill="hold" nodeType="withGroup">
                            <p:stCondLst>
                              <p:cond delay="0"/>
                            </p:stCondLst>
                            <p:childTnLst>
                              <p:par>
                                <p:cTn id="112" presetID="4" presetClass="entr" presetSubtype="16" fill="hold" grpId="0" nodeType="clickEffect">
                                  <p:stCondLst>
                                    <p:cond delay="0"/>
                                  </p:stCondLst>
                                  <p:childTnLst>
                                    <p:set>
                                      <p:cBhvr>
                                        <p:cTn id="113" dur="1" fill="hold">
                                          <p:stCondLst>
                                            <p:cond delay="0"/>
                                          </p:stCondLst>
                                        </p:cTn>
                                        <p:tgtEl>
                                          <p:spTgt spid="75829"/>
                                        </p:tgtEl>
                                        <p:attrNameLst>
                                          <p:attrName>style.visibility</p:attrName>
                                        </p:attrNameLst>
                                      </p:cBhvr>
                                      <p:to>
                                        <p:strVal val="visible"/>
                                      </p:to>
                                    </p:set>
                                    <p:animEffect transition="in" filter="box(in)">
                                      <p:cBhvr>
                                        <p:cTn id="114" dur="500"/>
                                        <p:tgtEl>
                                          <p:spTgt spid="75829"/>
                                        </p:tgtEl>
                                      </p:cBhvr>
                                    </p:animEffect>
                                  </p:childTnLst>
                                  <p:subTnLst>
                                    <p:audio>
                                      <p:cMediaNode>
                                        <p:cTn display="0" masterRel="sameClick">
                                          <p:stCondLst>
                                            <p:cond evt="begin" delay="0">
                                              <p:tn val="112"/>
                                            </p:cond>
                                          </p:stCondLst>
                                          <p:endCondLst>
                                            <p:cond evt="onStopAudio" delay="0">
                                              <p:tgtEl>
                                                <p:sldTgt/>
                                              </p:tgtEl>
                                            </p:cond>
                                          </p:endCondLst>
                                        </p:cTn>
                                        <p:tgtEl>
                                          <p:sndTgt r:embed="rId7" name="DING.WAV"/>
                                        </p:tgtEl>
                                      </p:cMediaNode>
                                    </p:audio>
                                  </p:subTnLst>
                                </p:cTn>
                              </p:par>
                            </p:childTnLst>
                          </p:cTn>
                        </p:par>
                        <p:par>
                          <p:cTn id="115" fill="hold" nodeType="afterGroup">
                            <p:stCondLst>
                              <p:cond delay="500"/>
                            </p:stCondLst>
                            <p:childTnLst>
                              <p:par>
                                <p:cTn id="116" presetID="22" presetClass="entr" presetSubtype="1" fill="hold" grpId="0" nodeType="afterEffect">
                                  <p:stCondLst>
                                    <p:cond delay="0"/>
                                  </p:stCondLst>
                                  <p:childTnLst>
                                    <p:set>
                                      <p:cBhvr>
                                        <p:cTn id="117" dur="1" fill="hold">
                                          <p:stCondLst>
                                            <p:cond delay="0"/>
                                          </p:stCondLst>
                                        </p:cTn>
                                        <p:tgtEl>
                                          <p:spTgt spid="75823"/>
                                        </p:tgtEl>
                                        <p:attrNameLst>
                                          <p:attrName>style.visibility</p:attrName>
                                        </p:attrNameLst>
                                      </p:cBhvr>
                                      <p:to>
                                        <p:strVal val="visible"/>
                                      </p:to>
                                    </p:set>
                                    <p:animEffect transition="in" filter="wipe(up)">
                                      <p:cBhvr>
                                        <p:cTn id="118" dur="500"/>
                                        <p:tgtEl>
                                          <p:spTgt spid="75823"/>
                                        </p:tgtEl>
                                      </p:cBhvr>
                                    </p:animEffect>
                                  </p:childTnLst>
                                  <p:subTnLst>
                                    <p:audio>
                                      <p:cMediaNode>
                                        <p:cTn display="0" masterRel="sameClick">
                                          <p:stCondLst>
                                            <p:cond evt="begin" delay="0">
                                              <p:tn val="116"/>
                                            </p:cond>
                                          </p:stCondLst>
                                          <p:endCondLst>
                                            <p:cond evt="onStopAudio" delay="0">
                                              <p:tgtEl>
                                                <p:sldTgt/>
                                              </p:tgtEl>
                                            </p:cond>
                                          </p:endCondLst>
                                        </p:cTn>
                                        <p:tgtEl>
                                          <p:sndTgt r:embed="rId6" name="TYPE.WAV"/>
                                        </p:tgtEl>
                                      </p:cMediaNode>
                                    </p:audio>
                                  </p:sub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75824"/>
                                        </p:tgtEl>
                                        <p:attrNameLst>
                                          <p:attrName>style.visibility</p:attrName>
                                        </p:attrNameLst>
                                      </p:cBhvr>
                                      <p:to>
                                        <p:strVal val="visible"/>
                                      </p:to>
                                    </p:set>
                                    <p:animEffect transition="in" filter="wipe(up)">
                                      <p:cBhvr>
                                        <p:cTn id="123" dur="500"/>
                                        <p:tgtEl>
                                          <p:spTgt spid="75824"/>
                                        </p:tgtEl>
                                      </p:cBhvr>
                                    </p:animEffect>
                                  </p:childTnLst>
                                  <p:subTnLst>
                                    <p:audio>
                                      <p:cMediaNode>
                                        <p:cTn display="0" masterRel="sameClick">
                                          <p:stCondLst>
                                            <p:cond evt="begin" delay="0">
                                              <p:tn val="121"/>
                                            </p:cond>
                                          </p:stCondLst>
                                          <p:endCondLst>
                                            <p:cond evt="onStopAudio" delay="0">
                                              <p:tgtEl>
                                                <p:sldTgt/>
                                              </p:tgtEl>
                                            </p:cond>
                                          </p:endCondLst>
                                        </p:cTn>
                                        <p:tgtEl>
                                          <p:sndTgt r:embed="rId6" name="TYPE.WAV"/>
                                        </p:tgtEl>
                                      </p:cMediaNode>
                                    </p:audio>
                                  </p:subTnLst>
                                </p:cTn>
                              </p:par>
                            </p:childTnLst>
                          </p:cTn>
                        </p:par>
                      </p:childTnLst>
                    </p:cTn>
                  </p:par>
                  <p:par>
                    <p:cTn id="124" fill="hold" nodeType="clickPar">
                      <p:stCondLst>
                        <p:cond delay="indefinite"/>
                      </p:stCondLst>
                      <p:childTnLst>
                        <p:par>
                          <p:cTn id="125" fill="hold" nodeType="withGroup">
                            <p:stCondLst>
                              <p:cond delay="0"/>
                            </p:stCondLst>
                            <p:childTnLst>
                              <p:par>
                                <p:cTn id="126" presetID="4" presetClass="entr" presetSubtype="16" fill="hold" grpId="0" nodeType="clickEffect">
                                  <p:stCondLst>
                                    <p:cond delay="0"/>
                                  </p:stCondLst>
                                  <p:childTnLst>
                                    <p:set>
                                      <p:cBhvr>
                                        <p:cTn id="127" dur="1" fill="hold">
                                          <p:stCondLst>
                                            <p:cond delay="0"/>
                                          </p:stCondLst>
                                        </p:cTn>
                                        <p:tgtEl>
                                          <p:spTgt spid="75830"/>
                                        </p:tgtEl>
                                        <p:attrNameLst>
                                          <p:attrName>style.visibility</p:attrName>
                                        </p:attrNameLst>
                                      </p:cBhvr>
                                      <p:to>
                                        <p:strVal val="visible"/>
                                      </p:to>
                                    </p:set>
                                    <p:animEffect transition="in" filter="box(in)">
                                      <p:cBhvr>
                                        <p:cTn id="128" dur="500"/>
                                        <p:tgtEl>
                                          <p:spTgt spid="75830"/>
                                        </p:tgtEl>
                                      </p:cBhvr>
                                    </p:animEffect>
                                  </p:childTnLst>
                                  <p:subTnLst>
                                    <p:audio>
                                      <p:cMediaNode>
                                        <p:cTn display="0" masterRel="sameClick">
                                          <p:stCondLst>
                                            <p:cond evt="begin" delay="0">
                                              <p:tn val="126"/>
                                            </p:cond>
                                          </p:stCondLst>
                                          <p:endCondLst>
                                            <p:cond evt="onStopAudio" delay="0">
                                              <p:tgtEl>
                                                <p:sldTgt/>
                                              </p:tgtEl>
                                            </p:cond>
                                          </p:endCondLst>
                                        </p:cTn>
                                        <p:tgtEl>
                                          <p:sndTgt r:embed="rId7" name="DING.WAV"/>
                                        </p:tgtEl>
                                      </p:cMediaNode>
                                    </p:audio>
                                  </p:subTnLst>
                                </p:cTn>
                              </p:par>
                            </p:childTnLst>
                          </p:cTn>
                        </p:par>
                        <p:par>
                          <p:cTn id="129" fill="hold" nodeType="afterGroup">
                            <p:stCondLst>
                              <p:cond delay="500"/>
                            </p:stCondLst>
                            <p:childTnLst>
                              <p:par>
                                <p:cTn id="130" presetID="22" presetClass="entr" presetSubtype="1" fill="hold" grpId="0" nodeType="afterEffect">
                                  <p:stCondLst>
                                    <p:cond delay="0"/>
                                  </p:stCondLst>
                                  <p:childTnLst>
                                    <p:set>
                                      <p:cBhvr>
                                        <p:cTn id="131" dur="1" fill="hold">
                                          <p:stCondLst>
                                            <p:cond delay="0"/>
                                          </p:stCondLst>
                                        </p:cTn>
                                        <p:tgtEl>
                                          <p:spTgt spid="75825"/>
                                        </p:tgtEl>
                                        <p:attrNameLst>
                                          <p:attrName>style.visibility</p:attrName>
                                        </p:attrNameLst>
                                      </p:cBhvr>
                                      <p:to>
                                        <p:strVal val="visible"/>
                                      </p:to>
                                    </p:set>
                                    <p:animEffect transition="in" filter="wipe(up)">
                                      <p:cBhvr>
                                        <p:cTn id="132" dur="500"/>
                                        <p:tgtEl>
                                          <p:spTgt spid="75825"/>
                                        </p:tgtEl>
                                      </p:cBhvr>
                                    </p:animEffect>
                                  </p:childTnLst>
                                  <p:subTnLst>
                                    <p:audio>
                                      <p:cMediaNode>
                                        <p:cTn display="0" masterRel="sameClick">
                                          <p:stCondLst>
                                            <p:cond evt="begin" delay="0">
                                              <p:tn val="130"/>
                                            </p:cond>
                                          </p:stCondLst>
                                          <p:endCondLst>
                                            <p:cond evt="onStopAudio" delay="0">
                                              <p:tgtEl>
                                                <p:sldTgt/>
                                              </p:tgtEl>
                                            </p:cond>
                                          </p:endCondLst>
                                        </p:cTn>
                                        <p:tgtEl>
                                          <p:sndTgt r:embed="rId6" name="TYPE.WAV"/>
                                        </p:tgtEl>
                                      </p:cMediaNode>
                                    </p:audio>
                                  </p:sub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5831"/>
                                        </p:tgtEl>
                                        <p:attrNameLst>
                                          <p:attrName>style.visibility</p:attrName>
                                        </p:attrNameLst>
                                      </p:cBhvr>
                                      <p:to>
                                        <p:strVal val="visible"/>
                                      </p:to>
                                    </p:set>
                                    <p:animEffect transition="in" filter="wipe(left)">
                                      <p:cBhvr>
                                        <p:cTn id="137" dur="500"/>
                                        <p:tgtEl>
                                          <p:spTgt spid="75831"/>
                                        </p:tgtEl>
                                      </p:cBhvr>
                                    </p:animEffect>
                                  </p:childTnLst>
                                  <p:subTnLst>
                                    <p:audio>
                                      <p:cMediaNode>
                                        <p:cTn display="0" masterRel="sameClick">
                                          <p:stCondLst>
                                            <p:cond evt="begin" delay="0">
                                              <p:tn val="135"/>
                                            </p:cond>
                                          </p:stCondLst>
                                          <p:endCondLst>
                                            <p:cond evt="onStopAudio" delay="0">
                                              <p:tgtEl>
                                                <p:sldTgt/>
                                              </p:tgtEl>
                                            </p:cond>
                                          </p:endCondLst>
                                        </p:cTn>
                                        <p:tgtEl>
                                          <p:sndTgt r:embed="rId8" name="WHOOSH.WAV"/>
                                        </p:tgtEl>
                                      </p:cMediaNode>
                                    </p:audio>
                                  </p:subTnLst>
                                </p:cTn>
                              </p:par>
                            </p:childTnLst>
                          </p:cTn>
                        </p:par>
                        <p:par>
                          <p:cTn id="138" fill="hold" nodeType="afterGroup">
                            <p:stCondLst>
                              <p:cond delay="500"/>
                            </p:stCondLst>
                            <p:childTnLst>
                              <p:par>
                                <p:cTn id="139" presetID="22" presetClass="entr" presetSubtype="8" fill="hold" grpId="0" nodeType="afterEffect">
                                  <p:stCondLst>
                                    <p:cond delay="0"/>
                                  </p:stCondLst>
                                  <p:childTnLst>
                                    <p:set>
                                      <p:cBhvr>
                                        <p:cTn id="140" dur="1" fill="hold">
                                          <p:stCondLst>
                                            <p:cond delay="0"/>
                                          </p:stCondLst>
                                        </p:cTn>
                                        <p:tgtEl>
                                          <p:spTgt spid="75832"/>
                                        </p:tgtEl>
                                        <p:attrNameLst>
                                          <p:attrName>style.visibility</p:attrName>
                                        </p:attrNameLst>
                                      </p:cBhvr>
                                      <p:to>
                                        <p:strVal val="visible"/>
                                      </p:to>
                                    </p:set>
                                    <p:animEffect transition="in" filter="wipe(left)">
                                      <p:cBhvr>
                                        <p:cTn id="141" dur="500"/>
                                        <p:tgtEl>
                                          <p:spTgt spid="75832"/>
                                        </p:tgtEl>
                                      </p:cBhvr>
                                    </p:animEffect>
                                  </p:childTnLst>
                                  <p:subTnLst>
                                    <p:audio>
                                      <p:cMediaNode>
                                        <p:cTn display="0" masterRel="sameClick">
                                          <p:stCondLst>
                                            <p:cond evt="begin" delay="0">
                                              <p:tn val="139"/>
                                            </p:cond>
                                          </p:stCondLst>
                                          <p:endCondLst>
                                            <p:cond evt="onStopAudio" delay="0">
                                              <p:tgtEl>
                                                <p:sldTgt/>
                                              </p:tgtEl>
                                            </p:cond>
                                          </p:endCondLst>
                                        </p:cTn>
                                        <p:tgtEl>
                                          <p:sndTgt r:embed="rId6" name="TYPE.WAV"/>
                                        </p:tgtEl>
                                      </p:cMediaNode>
                                    </p:audio>
                                  </p:sub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75833"/>
                                        </p:tgtEl>
                                        <p:attrNameLst>
                                          <p:attrName>style.visibility</p:attrName>
                                        </p:attrNameLst>
                                      </p:cBhvr>
                                      <p:to>
                                        <p:strVal val="visible"/>
                                      </p:to>
                                    </p:set>
                                    <p:animEffect transition="in" filter="wipe(left)">
                                      <p:cBhvr>
                                        <p:cTn id="146" dur="500"/>
                                        <p:tgtEl>
                                          <p:spTgt spid="75833"/>
                                        </p:tgtEl>
                                      </p:cBhvr>
                                    </p:animEffect>
                                  </p:childTnLst>
                                  <p:subTnLst>
                                    <p:audio>
                                      <p:cMediaNode>
                                        <p:cTn display="0" masterRel="sameClick">
                                          <p:stCondLst>
                                            <p:cond evt="begin" delay="0">
                                              <p:tn val="144"/>
                                            </p:cond>
                                          </p:stCondLst>
                                          <p:endCondLst>
                                            <p:cond evt="onStopAudio" delay="0">
                                              <p:tgtEl>
                                                <p:sldTgt/>
                                              </p:tgtEl>
                                            </p:cond>
                                          </p:endCondLst>
                                        </p:cTn>
                                        <p:tgtEl>
                                          <p:sndTgt r:embed="rId8" name="WHOOSH.WAV"/>
                                        </p:tgtEl>
                                      </p:cMediaNode>
                                    </p:audio>
                                  </p:subTnLst>
                                </p:cTn>
                              </p:par>
                            </p:childTnLst>
                          </p:cTn>
                        </p:par>
                      </p:childTnLst>
                    </p:cTn>
                  </p:par>
                  <p:par>
                    <p:cTn id="147" fill="hold" nodeType="clickPar">
                      <p:stCondLst>
                        <p:cond delay="indefinite"/>
                      </p:stCondLst>
                      <p:childTnLst>
                        <p:par>
                          <p:cTn id="148" fill="hold" nodeType="withGroup">
                            <p:stCondLst>
                              <p:cond delay="0"/>
                            </p:stCondLst>
                            <p:childTnLst>
                              <p:par>
                                <p:cTn id="149" presetID="4" presetClass="entr" presetSubtype="16" fill="hold" grpId="0" nodeType="clickEffect">
                                  <p:stCondLst>
                                    <p:cond delay="0"/>
                                  </p:stCondLst>
                                  <p:childTnLst>
                                    <p:set>
                                      <p:cBhvr>
                                        <p:cTn id="150" dur="1" fill="hold">
                                          <p:stCondLst>
                                            <p:cond delay="0"/>
                                          </p:stCondLst>
                                        </p:cTn>
                                        <p:tgtEl>
                                          <p:spTgt spid="75834"/>
                                        </p:tgtEl>
                                        <p:attrNameLst>
                                          <p:attrName>style.visibility</p:attrName>
                                        </p:attrNameLst>
                                      </p:cBhvr>
                                      <p:to>
                                        <p:strVal val="visible"/>
                                      </p:to>
                                    </p:set>
                                    <p:animEffect transition="in" filter="box(in)">
                                      <p:cBhvr>
                                        <p:cTn id="151" dur="500"/>
                                        <p:tgtEl>
                                          <p:spTgt spid="75834"/>
                                        </p:tgtEl>
                                      </p:cBhvr>
                                    </p:animEffect>
                                  </p:childTnLst>
                                  <p:subTnLst>
                                    <p:audio>
                                      <p:cMediaNode>
                                        <p:cTn display="0" masterRel="sameClick">
                                          <p:stCondLst>
                                            <p:cond evt="begin" delay="0">
                                              <p:tn val="149"/>
                                            </p:cond>
                                          </p:stCondLst>
                                          <p:endCondLst>
                                            <p:cond evt="onStopAudio" delay="0">
                                              <p:tgtEl>
                                                <p:sldTgt/>
                                              </p:tgtEl>
                                            </p:cond>
                                          </p:endCondLst>
                                        </p:cTn>
                                        <p:tgtEl>
                                          <p:sndTgt r:embed="rId7" name="DING.WAV"/>
                                        </p:tgtEl>
                                      </p:cMediaNode>
                                    </p:audio>
                                  </p:subTnLst>
                                </p:cTn>
                              </p:par>
                            </p:childTnLst>
                          </p:cTn>
                        </p:par>
                        <p:par>
                          <p:cTn id="152" fill="hold" nodeType="afterGroup">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75858"/>
                                        </p:tgtEl>
                                        <p:attrNameLst>
                                          <p:attrName>style.visibility</p:attrName>
                                        </p:attrNameLst>
                                      </p:cBhvr>
                                      <p:to>
                                        <p:strVal val="visible"/>
                                      </p:to>
                                    </p:set>
                                    <p:animEffect transition="in" filter="wipe(left)">
                                      <p:cBhvr>
                                        <p:cTn id="155" dur="500"/>
                                        <p:tgtEl>
                                          <p:spTgt spid="75858"/>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75835"/>
                                        </p:tgtEl>
                                        <p:attrNameLst>
                                          <p:attrName>style.visibility</p:attrName>
                                        </p:attrNameLst>
                                      </p:cBhvr>
                                      <p:to>
                                        <p:strVal val="visible"/>
                                      </p:to>
                                    </p:set>
                                    <p:animEffect transition="in" filter="wipe(left)">
                                      <p:cBhvr>
                                        <p:cTn id="160" dur="500"/>
                                        <p:tgtEl>
                                          <p:spTgt spid="75835"/>
                                        </p:tgtEl>
                                      </p:cBhvr>
                                    </p:animEffect>
                                  </p:childTnLst>
                                  <p:subTnLst>
                                    <p:audio>
                                      <p:cMediaNode>
                                        <p:cTn display="0" masterRel="sameClick">
                                          <p:stCondLst>
                                            <p:cond evt="begin" delay="0">
                                              <p:tn val="158"/>
                                            </p:cond>
                                          </p:stCondLst>
                                          <p:endCondLst>
                                            <p:cond evt="onStopAudio" delay="0">
                                              <p:tgtEl>
                                                <p:sldTgt/>
                                              </p:tgtEl>
                                            </p:cond>
                                          </p:endCondLst>
                                        </p:cTn>
                                        <p:tgtEl>
                                          <p:sndTgt r:embed="rId8" name="WHOOSH.WAV"/>
                                        </p:tgtEl>
                                      </p:cMediaNode>
                                    </p:audio>
                                  </p:subTnLst>
                                </p:cTn>
                              </p:par>
                            </p:childTnLst>
                          </p:cTn>
                        </p:par>
                        <p:par>
                          <p:cTn id="161" fill="hold" nodeType="afterGroup">
                            <p:stCondLst>
                              <p:cond delay="500"/>
                            </p:stCondLst>
                            <p:childTnLst>
                              <p:par>
                                <p:cTn id="162" presetID="22" presetClass="entr" presetSubtype="8" fill="hold" grpId="0" nodeType="afterEffect">
                                  <p:stCondLst>
                                    <p:cond delay="0"/>
                                  </p:stCondLst>
                                  <p:childTnLst>
                                    <p:set>
                                      <p:cBhvr>
                                        <p:cTn id="163" dur="1" fill="hold">
                                          <p:stCondLst>
                                            <p:cond delay="0"/>
                                          </p:stCondLst>
                                        </p:cTn>
                                        <p:tgtEl>
                                          <p:spTgt spid="75836"/>
                                        </p:tgtEl>
                                        <p:attrNameLst>
                                          <p:attrName>style.visibility</p:attrName>
                                        </p:attrNameLst>
                                      </p:cBhvr>
                                      <p:to>
                                        <p:strVal val="visible"/>
                                      </p:to>
                                    </p:set>
                                    <p:animEffect transition="in" filter="wipe(left)">
                                      <p:cBhvr>
                                        <p:cTn id="164" dur="500"/>
                                        <p:tgtEl>
                                          <p:spTgt spid="75836"/>
                                        </p:tgtEl>
                                      </p:cBhvr>
                                    </p:animEffect>
                                  </p:childTnLst>
                                  <p:subTnLst>
                                    <p:audio>
                                      <p:cMediaNode>
                                        <p:cTn display="0" masterRel="sameClick">
                                          <p:stCondLst>
                                            <p:cond evt="begin" delay="0">
                                              <p:tn val="162"/>
                                            </p:cond>
                                          </p:stCondLst>
                                          <p:endCondLst>
                                            <p:cond evt="onStopAudio" delay="0">
                                              <p:tgtEl>
                                                <p:sldTgt/>
                                              </p:tgtEl>
                                            </p:cond>
                                          </p:endCondLst>
                                        </p:cTn>
                                        <p:tgtEl>
                                          <p:sndTgt r:embed="rId6" name="TYPE.WAV"/>
                                        </p:tgtEl>
                                      </p:cMediaNode>
                                    </p:audio>
                                  </p:sub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75837"/>
                                        </p:tgtEl>
                                        <p:attrNameLst>
                                          <p:attrName>style.visibility</p:attrName>
                                        </p:attrNameLst>
                                      </p:cBhvr>
                                      <p:to>
                                        <p:strVal val="visible"/>
                                      </p:to>
                                    </p:set>
                                    <p:animEffect transition="in" filter="wipe(left)">
                                      <p:cBhvr>
                                        <p:cTn id="169" dur="500"/>
                                        <p:tgtEl>
                                          <p:spTgt spid="75837"/>
                                        </p:tgtEl>
                                      </p:cBhvr>
                                    </p:animEffect>
                                  </p:childTnLst>
                                  <p:subTnLst>
                                    <p:audio>
                                      <p:cMediaNode>
                                        <p:cTn display="0" masterRel="sameClick">
                                          <p:stCondLst>
                                            <p:cond evt="begin" delay="0">
                                              <p:tn val="167"/>
                                            </p:cond>
                                          </p:stCondLst>
                                          <p:endCondLst>
                                            <p:cond evt="onStopAudio" delay="0">
                                              <p:tgtEl>
                                                <p:sldTgt/>
                                              </p:tgtEl>
                                            </p:cond>
                                          </p:endCondLst>
                                        </p:cTn>
                                        <p:tgtEl>
                                          <p:sndTgt r:embed="rId8" name="WHOOSH.WAV"/>
                                        </p:tgtEl>
                                      </p:cMediaNode>
                                    </p:audio>
                                  </p:subTnLst>
                                </p:cTn>
                              </p:par>
                            </p:childTnLst>
                          </p:cTn>
                        </p:par>
                      </p:childTnLst>
                    </p:cTn>
                  </p:par>
                  <p:par>
                    <p:cTn id="170" fill="hold" nodeType="clickPar">
                      <p:stCondLst>
                        <p:cond delay="indefinite"/>
                      </p:stCondLst>
                      <p:childTnLst>
                        <p:par>
                          <p:cTn id="171" fill="hold" nodeType="withGroup">
                            <p:stCondLst>
                              <p:cond delay="0"/>
                            </p:stCondLst>
                            <p:childTnLst>
                              <p:par>
                                <p:cTn id="172" presetID="4" presetClass="entr" presetSubtype="16" fill="hold" grpId="0" nodeType="clickEffect">
                                  <p:stCondLst>
                                    <p:cond delay="0"/>
                                  </p:stCondLst>
                                  <p:childTnLst>
                                    <p:set>
                                      <p:cBhvr>
                                        <p:cTn id="173" dur="1" fill="hold">
                                          <p:stCondLst>
                                            <p:cond delay="0"/>
                                          </p:stCondLst>
                                        </p:cTn>
                                        <p:tgtEl>
                                          <p:spTgt spid="75838"/>
                                        </p:tgtEl>
                                        <p:attrNameLst>
                                          <p:attrName>style.visibility</p:attrName>
                                        </p:attrNameLst>
                                      </p:cBhvr>
                                      <p:to>
                                        <p:strVal val="visible"/>
                                      </p:to>
                                    </p:set>
                                    <p:animEffect transition="in" filter="box(in)">
                                      <p:cBhvr>
                                        <p:cTn id="174" dur="500"/>
                                        <p:tgtEl>
                                          <p:spTgt spid="75838"/>
                                        </p:tgtEl>
                                      </p:cBhvr>
                                    </p:animEffect>
                                  </p:childTnLst>
                                  <p:subTnLst>
                                    <p:audio>
                                      <p:cMediaNode>
                                        <p:cTn display="0" masterRel="sameClick">
                                          <p:stCondLst>
                                            <p:cond evt="begin" delay="0">
                                              <p:tn val="172"/>
                                            </p:cond>
                                          </p:stCondLst>
                                          <p:endCondLst>
                                            <p:cond evt="onStopAudio" delay="0">
                                              <p:tgtEl>
                                                <p:sldTgt/>
                                              </p:tgtEl>
                                            </p:cond>
                                          </p:endCondLst>
                                        </p:cTn>
                                        <p:tgtEl>
                                          <p:sndTgt r:embed="rId7" name="DING.WAV"/>
                                        </p:tgtEl>
                                      </p:cMediaNode>
                                    </p:audio>
                                  </p:subTnLst>
                                </p:cTn>
                              </p:par>
                            </p:childTnLst>
                          </p:cTn>
                        </p:par>
                        <p:par>
                          <p:cTn id="175" fill="hold" nodeType="afterGroup">
                            <p:stCondLst>
                              <p:cond delay="500"/>
                            </p:stCondLst>
                            <p:childTnLst>
                              <p:par>
                                <p:cTn id="176" presetID="22" presetClass="entr" presetSubtype="8" fill="hold" grpId="0" nodeType="afterEffect">
                                  <p:stCondLst>
                                    <p:cond delay="0"/>
                                  </p:stCondLst>
                                  <p:childTnLst>
                                    <p:set>
                                      <p:cBhvr>
                                        <p:cTn id="177" dur="1" fill="hold">
                                          <p:stCondLst>
                                            <p:cond delay="0"/>
                                          </p:stCondLst>
                                        </p:cTn>
                                        <p:tgtEl>
                                          <p:spTgt spid="75861"/>
                                        </p:tgtEl>
                                        <p:attrNameLst>
                                          <p:attrName>style.visibility</p:attrName>
                                        </p:attrNameLst>
                                      </p:cBhvr>
                                      <p:to>
                                        <p:strVal val="visible"/>
                                      </p:to>
                                    </p:set>
                                    <p:animEffect transition="in" filter="wipe(left)">
                                      <p:cBhvr>
                                        <p:cTn id="178" dur="500"/>
                                        <p:tgtEl>
                                          <p:spTgt spid="75861"/>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75839"/>
                                        </p:tgtEl>
                                        <p:attrNameLst>
                                          <p:attrName>style.visibility</p:attrName>
                                        </p:attrNameLst>
                                      </p:cBhvr>
                                      <p:to>
                                        <p:strVal val="visible"/>
                                      </p:to>
                                    </p:set>
                                    <p:animEffect transition="in" filter="wipe(left)">
                                      <p:cBhvr>
                                        <p:cTn id="183" dur="500"/>
                                        <p:tgtEl>
                                          <p:spTgt spid="75839"/>
                                        </p:tgtEl>
                                      </p:cBhvr>
                                    </p:animEffect>
                                  </p:childTnLst>
                                  <p:subTnLst>
                                    <p:audio>
                                      <p:cMediaNode>
                                        <p:cTn display="0" masterRel="sameClick">
                                          <p:stCondLst>
                                            <p:cond evt="begin" delay="0">
                                              <p:tn val="181"/>
                                            </p:cond>
                                          </p:stCondLst>
                                          <p:endCondLst>
                                            <p:cond evt="onStopAudio" delay="0">
                                              <p:tgtEl>
                                                <p:sldTgt/>
                                              </p:tgtEl>
                                            </p:cond>
                                          </p:endCondLst>
                                        </p:cTn>
                                        <p:tgtEl>
                                          <p:sndTgt r:embed="rId8" name="WHOOSH.WAV"/>
                                        </p:tgtEl>
                                      </p:cMediaNode>
                                    </p:audio>
                                  </p:subTnLst>
                                </p:cTn>
                              </p:par>
                            </p:childTnLst>
                          </p:cTn>
                        </p:par>
                        <p:par>
                          <p:cTn id="184" fill="hold" nodeType="afterGroup">
                            <p:stCondLst>
                              <p:cond delay="500"/>
                            </p:stCondLst>
                            <p:childTnLst>
                              <p:par>
                                <p:cTn id="185" presetID="22" presetClass="entr" presetSubtype="8" fill="hold" grpId="0" nodeType="afterEffect">
                                  <p:stCondLst>
                                    <p:cond delay="0"/>
                                  </p:stCondLst>
                                  <p:childTnLst>
                                    <p:set>
                                      <p:cBhvr>
                                        <p:cTn id="186" dur="1" fill="hold">
                                          <p:stCondLst>
                                            <p:cond delay="0"/>
                                          </p:stCondLst>
                                        </p:cTn>
                                        <p:tgtEl>
                                          <p:spTgt spid="75840"/>
                                        </p:tgtEl>
                                        <p:attrNameLst>
                                          <p:attrName>style.visibility</p:attrName>
                                        </p:attrNameLst>
                                      </p:cBhvr>
                                      <p:to>
                                        <p:strVal val="visible"/>
                                      </p:to>
                                    </p:set>
                                    <p:animEffect transition="in" filter="wipe(left)">
                                      <p:cBhvr>
                                        <p:cTn id="187" dur="500"/>
                                        <p:tgtEl>
                                          <p:spTgt spid="75840"/>
                                        </p:tgtEl>
                                      </p:cBhvr>
                                    </p:animEffect>
                                  </p:childTnLst>
                                  <p:subTnLst>
                                    <p:audio>
                                      <p:cMediaNode>
                                        <p:cTn display="0" masterRel="sameClick">
                                          <p:stCondLst>
                                            <p:cond evt="begin" delay="0">
                                              <p:tn val="185"/>
                                            </p:cond>
                                          </p:stCondLst>
                                          <p:endCondLst>
                                            <p:cond evt="onStopAudio" delay="0">
                                              <p:tgtEl>
                                                <p:sldTgt/>
                                              </p:tgtEl>
                                            </p:cond>
                                          </p:endCondLst>
                                        </p:cTn>
                                        <p:tgtEl>
                                          <p:sndTgt r:embed="rId6" name="TYPE.WAV"/>
                                        </p:tgtEl>
                                      </p:cMediaNode>
                                    </p:audio>
                                  </p:sub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75841"/>
                                        </p:tgtEl>
                                        <p:attrNameLst>
                                          <p:attrName>style.visibility</p:attrName>
                                        </p:attrNameLst>
                                      </p:cBhvr>
                                      <p:to>
                                        <p:strVal val="visible"/>
                                      </p:to>
                                    </p:set>
                                    <p:animEffect transition="in" filter="wipe(left)">
                                      <p:cBhvr>
                                        <p:cTn id="192" dur="500"/>
                                        <p:tgtEl>
                                          <p:spTgt spid="75841"/>
                                        </p:tgtEl>
                                      </p:cBhvr>
                                    </p:animEffect>
                                  </p:childTnLst>
                                  <p:subTnLst>
                                    <p:audio>
                                      <p:cMediaNode>
                                        <p:cTn display="0" masterRel="sameClick">
                                          <p:stCondLst>
                                            <p:cond evt="begin" delay="0">
                                              <p:tn val="190"/>
                                            </p:cond>
                                          </p:stCondLst>
                                          <p:endCondLst>
                                            <p:cond evt="onStopAudio" delay="0">
                                              <p:tgtEl>
                                                <p:sldTgt/>
                                              </p:tgtEl>
                                            </p:cond>
                                          </p:endCondLst>
                                        </p:cTn>
                                        <p:tgtEl>
                                          <p:sndTgt r:embed="rId8" name="WHOOSH.WAV"/>
                                        </p:tgtEl>
                                      </p:cMediaNode>
                                    </p:audio>
                                  </p:subTnLst>
                                </p:cTn>
                              </p:par>
                            </p:childTnLst>
                          </p:cTn>
                        </p:par>
                        <p:par>
                          <p:cTn id="193" fill="hold" nodeType="afterGroup">
                            <p:stCondLst>
                              <p:cond delay="500"/>
                            </p:stCondLst>
                            <p:childTnLst>
                              <p:par>
                                <p:cTn id="194" presetID="22" presetClass="entr" presetSubtype="8" fill="hold" grpId="0" nodeType="afterEffect">
                                  <p:stCondLst>
                                    <p:cond delay="0"/>
                                  </p:stCondLst>
                                  <p:childTnLst>
                                    <p:set>
                                      <p:cBhvr>
                                        <p:cTn id="195" dur="1" fill="hold">
                                          <p:stCondLst>
                                            <p:cond delay="0"/>
                                          </p:stCondLst>
                                        </p:cTn>
                                        <p:tgtEl>
                                          <p:spTgt spid="75862"/>
                                        </p:tgtEl>
                                        <p:attrNameLst>
                                          <p:attrName>style.visibility</p:attrName>
                                        </p:attrNameLst>
                                      </p:cBhvr>
                                      <p:to>
                                        <p:strVal val="visible"/>
                                      </p:to>
                                    </p:set>
                                    <p:animEffect transition="in" filter="wipe(left)">
                                      <p:cBhvr>
                                        <p:cTn id="196" dur="500"/>
                                        <p:tgtEl>
                                          <p:spTgt spid="75862"/>
                                        </p:tgtEl>
                                      </p:cBhvr>
                                    </p:animEffect>
                                  </p:childTnLst>
                                  <p:subTnLst>
                                    <p:audio>
                                      <p:cMediaNode>
                                        <p:cTn display="0" masterRel="sameClick">
                                          <p:stCondLst>
                                            <p:cond evt="begin" delay="0">
                                              <p:tn val="194"/>
                                            </p:cond>
                                          </p:stCondLst>
                                          <p:endCondLst>
                                            <p:cond evt="onStopAudio" delay="0">
                                              <p:tgtEl>
                                                <p:sldTgt/>
                                              </p:tgtEl>
                                            </p:cond>
                                          </p:endCondLst>
                                        </p:cTn>
                                        <p:tgtEl>
                                          <p:sndTgt r:embed="rId7" name="DING.WAV"/>
                                        </p:tgtEl>
                                      </p:cMediaNode>
                                    </p:audio>
                                  </p:sub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75842"/>
                                        </p:tgtEl>
                                        <p:attrNameLst>
                                          <p:attrName>style.visibility</p:attrName>
                                        </p:attrNameLst>
                                      </p:cBhvr>
                                      <p:to>
                                        <p:strVal val="visible"/>
                                      </p:to>
                                    </p:set>
                                    <p:animEffect transition="in" filter="wipe(left)">
                                      <p:cBhvr>
                                        <p:cTn id="201" dur="500"/>
                                        <p:tgtEl>
                                          <p:spTgt spid="75842"/>
                                        </p:tgtEl>
                                      </p:cBhvr>
                                    </p:animEffect>
                                  </p:childTnLst>
                                  <p:subTnLst>
                                    <p:audio>
                                      <p:cMediaNode>
                                        <p:cTn display="0" masterRel="sameClick">
                                          <p:stCondLst>
                                            <p:cond evt="begin" delay="0">
                                              <p:tn val="199"/>
                                            </p:cond>
                                          </p:stCondLst>
                                          <p:endCondLst>
                                            <p:cond evt="onStopAudio" delay="0">
                                              <p:tgtEl>
                                                <p:sldTgt/>
                                              </p:tgtEl>
                                            </p:cond>
                                          </p:endCondLst>
                                        </p:cTn>
                                        <p:tgtEl>
                                          <p:sndTgt r:embed="rId8" name="WHOOSH.WAV"/>
                                        </p:tgtEl>
                                      </p:cMediaNode>
                                    </p:audio>
                                  </p:subTnLst>
                                </p:cTn>
                              </p:par>
                            </p:childTnLst>
                          </p:cTn>
                        </p:par>
                        <p:par>
                          <p:cTn id="202" fill="hold" nodeType="afterGroup">
                            <p:stCondLst>
                              <p:cond delay="500"/>
                            </p:stCondLst>
                            <p:childTnLst>
                              <p:par>
                                <p:cTn id="203" presetID="22" presetClass="entr" presetSubtype="8" fill="hold" grpId="0" nodeType="afterEffect">
                                  <p:stCondLst>
                                    <p:cond delay="0"/>
                                  </p:stCondLst>
                                  <p:childTnLst>
                                    <p:set>
                                      <p:cBhvr>
                                        <p:cTn id="204" dur="1" fill="hold">
                                          <p:stCondLst>
                                            <p:cond delay="0"/>
                                          </p:stCondLst>
                                        </p:cTn>
                                        <p:tgtEl>
                                          <p:spTgt spid="75843"/>
                                        </p:tgtEl>
                                        <p:attrNameLst>
                                          <p:attrName>style.visibility</p:attrName>
                                        </p:attrNameLst>
                                      </p:cBhvr>
                                      <p:to>
                                        <p:strVal val="visible"/>
                                      </p:to>
                                    </p:set>
                                    <p:animEffect transition="in" filter="wipe(left)">
                                      <p:cBhvr>
                                        <p:cTn id="205" dur="500"/>
                                        <p:tgtEl>
                                          <p:spTgt spid="75843"/>
                                        </p:tgtEl>
                                      </p:cBhvr>
                                    </p:animEffect>
                                  </p:childTnLst>
                                  <p:subTnLst>
                                    <p:audio>
                                      <p:cMediaNode>
                                        <p:cTn display="0" masterRel="sameClick">
                                          <p:stCondLst>
                                            <p:cond evt="begin" delay="0">
                                              <p:tn val="203"/>
                                            </p:cond>
                                          </p:stCondLst>
                                          <p:endCondLst>
                                            <p:cond evt="onStopAudio" delay="0">
                                              <p:tgtEl>
                                                <p:sldTgt/>
                                              </p:tgtEl>
                                            </p:cond>
                                          </p:endCondLst>
                                        </p:cTn>
                                        <p:tgtEl>
                                          <p:sndTgt r:embed="rId6" name="TYPE.WAV"/>
                                        </p:tgtEl>
                                      </p:cMediaNode>
                                    </p:audio>
                                  </p:sub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75844"/>
                                        </p:tgtEl>
                                        <p:attrNameLst>
                                          <p:attrName>style.visibility</p:attrName>
                                        </p:attrNameLst>
                                      </p:cBhvr>
                                      <p:to>
                                        <p:strVal val="visible"/>
                                      </p:to>
                                    </p:set>
                                    <p:animEffect transition="in" filter="wipe(left)">
                                      <p:cBhvr>
                                        <p:cTn id="210" dur="500"/>
                                        <p:tgtEl>
                                          <p:spTgt spid="75844"/>
                                        </p:tgtEl>
                                      </p:cBhvr>
                                    </p:animEffect>
                                  </p:childTnLst>
                                  <p:subTnLst>
                                    <p:audio>
                                      <p:cMediaNode>
                                        <p:cTn display="0" masterRel="sameClick">
                                          <p:stCondLst>
                                            <p:cond evt="begin" delay="0">
                                              <p:tn val="208"/>
                                            </p:cond>
                                          </p:stCondLst>
                                          <p:endCondLst>
                                            <p:cond evt="onStopAudio" delay="0">
                                              <p:tgtEl>
                                                <p:sldTgt/>
                                              </p:tgtEl>
                                            </p:cond>
                                          </p:endCondLst>
                                        </p:cTn>
                                        <p:tgtEl>
                                          <p:sndTgt r:embed="rId8" name="WHOOSH.WAV"/>
                                        </p:tgtEl>
                                      </p:cMediaNode>
                                    </p:audio>
                                  </p:subTnLst>
                                </p:cTn>
                              </p:par>
                            </p:childTnLst>
                          </p:cTn>
                        </p:par>
                        <p:par>
                          <p:cTn id="211" fill="hold" nodeType="afterGroup">
                            <p:stCondLst>
                              <p:cond delay="500"/>
                            </p:stCondLst>
                            <p:childTnLst>
                              <p:par>
                                <p:cTn id="212" presetID="22" presetClass="entr" presetSubtype="8" fill="hold" grpId="0" nodeType="afterEffect">
                                  <p:stCondLst>
                                    <p:cond delay="0"/>
                                  </p:stCondLst>
                                  <p:childTnLst>
                                    <p:set>
                                      <p:cBhvr>
                                        <p:cTn id="213" dur="1" fill="hold">
                                          <p:stCondLst>
                                            <p:cond delay="0"/>
                                          </p:stCondLst>
                                        </p:cTn>
                                        <p:tgtEl>
                                          <p:spTgt spid="75859"/>
                                        </p:tgtEl>
                                        <p:attrNameLst>
                                          <p:attrName>style.visibility</p:attrName>
                                        </p:attrNameLst>
                                      </p:cBhvr>
                                      <p:to>
                                        <p:strVal val="visible"/>
                                      </p:to>
                                    </p:set>
                                    <p:animEffect transition="in" filter="wipe(left)">
                                      <p:cBhvr>
                                        <p:cTn id="214" dur="500"/>
                                        <p:tgtEl>
                                          <p:spTgt spid="75859"/>
                                        </p:tgtEl>
                                      </p:cBhvr>
                                    </p:animEffect>
                                  </p:childTnLst>
                                  <p:subTnLst>
                                    <p:audio>
                                      <p:cMediaNode>
                                        <p:cTn display="0" masterRel="sameClick">
                                          <p:stCondLst>
                                            <p:cond evt="begin" delay="0">
                                              <p:tn val="212"/>
                                            </p:cond>
                                          </p:stCondLst>
                                          <p:endCondLst>
                                            <p:cond evt="onStopAudio" delay="0">
                                              <p:tgtEl>
                                                <p:sldTgt/>
                                              </p:tgtEl>
                                            </p:cond>
                                          </p:endCondLst>
                                        </p:cTn>
                                        <p:tgtEl>
                                          <p:sndTgt r:embed="rId7" name="DING.WAV"/>
                                        </p:tgtEl>
                                      </p:cMediaNode>
                                    </p:audio>
                                  </p:subTnLst>
                                </p:cTn>
                              </p:par>
                            </p:childTnLst>
                          </p:cTn>
                        </p:par>
                      </p:childTnLst>
                    </p:cTn>
                  </p:par>
                  <p:par>
                    <p:cTn id="215" fill="hold" nodeType="clickPar">
                      <p:stCondLst>
                        <p:cond delay="indefinite"/>
                      </p:stCondLst>
                      <p:childTnLst>
                        <p:par>
                          <p:cTn id="216" fill="hold" nodeType="withGroup">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75845"/>
                                        </p:tgtEl>
                                        <p:attrNameLst>
                                          <p:attrName>style.visibility</p:attrName>
                                        </p:attrNameLst>
                                      </p:cBhvr>
                                      <p:to>
                                        <p:strVal val="visible"/>
                                      </p:to>
                                    </p:set>
                                    <p:animEffect transition="in" filter="wipe(left)">
                                      <p:cBhvr>
                                        <p:cTn id="219" dur="500"/>
                                        <p:tgtEl>
                                          <p:spTgt spid="75845"/>
                                        </p:tgtEl>
                                      </p:cBhvr>
                                    </p:animEffect>
                                  </p:childTnLst>
                                  <p:subTnLst>
                                    <p:audio>
                                      <p:cMediaNode>
                                        <p:cTn display="0" masterRel="sameClick">
                                          <p:stCondLst>
                                            <p:cond evt="begin" delay="0">
                                              <p:tn val="217"/>
                                            </p:cond>
                                          </p:stCondLst>
                                          <p:endCondLst>
                                            <p:cond evt="onStopAudio" delay="0">
                                              <p:tgtEl>
                                                <p:sldTgt/>
                                              </p:tgtEl>
                                            </p:cond>
                                          </p:endCondLst>
                                        </p:cTn>
                                        <p:tgtEl>
                                          <p:sndTgt r:embed="rId8" name="WHOOSH.WAV"/>
                                        </p:tgtEl>
                                      </p:cMediaNode>
                                    </p:audio>
                                  </p:subTnLst>
                                </p:cTn>
                              </p:par>
                            </p:childTnLst>
                          </p:cTn>
                        </p:par>
                        <p:par>
                          <p:cTn id="220" fill="hold" nodeType="afterGroup">
                            <p:stCondLst>
                              <p:cond delay="500"/>
                            </p:stCondLst>
                            <p:childTnLst>
                              <p:par>
                                <p:cTn id="221" presetID="22" presetClass="entr" presetSubtype="8" fill="hold" grpId="0" nodeType="afterEffect">
                                  <p:stCondLst>
                                    <p:cond delay="0"/>
                                  </p:stCondLst>
                                  <p:childTnLst>
                                    <p:set>
                                      <p:cBhvr>
                                        <p:cTn id="222" dur="1" fill="hold">
                                          <p:stCondLst>
                                            <p:cond delay="0"/>
                                          </p:stCondLst>
                                        </p:cTn>
                                        <p:tgtEl>
                                          <p:spTgt spid="75846"/>
                                        </p:tgtEl>
                                        <p:attrNameLst>
                                          <p:attrName>style.visibility</p:attrName>
                                        </p:attrNameLst>
                                      </p:cBhvr>
                                      <p:to>
                                        <p:strVal val="visible"/>
                                      </p:to>
                                    </p:set>
                                    <p:animEffect transition="in" filter="wipe(left)">
                                      <p:cBhvr>
                                        <p:cTn id="223" dur="500"/>
                                        <p:tgtEl>
                                          <p:spTgt spid="75846"/>
                                        </p:tgtEl>
                                      </p:cBhvr>
                                    </p:animEffect>
                                  </p:childTnLst>
                                  <p:subTnLst>
                                    <p:audio>
                                      <p:cMediaNode>
                                        <p:cTn display="0" masterRel="sameClick">
                                          <p:stCondLst>
                                            <p:cond evt="begin" delay="0">
                                              <p:tn val="221"/>
                                            </p:cond>
                                          </p:stCondLst>
                                          <p:endCondLst>
                                            <p:cond evt="onStopAudio" delay="0">
                                              <p:tgtEl>
                                                <p:sldTgt/>
                                              </p:tgtEl>
                                            </p:cond>
                                          </p:endCondLst>
                                        </p:cTn>
                                        <p:tgtEl>
                                          <p:sndTgt r:embed="rId6" name="TYPE.WAV"/>
                                        </p:tgtEl>
                                      </p:cMediaNode>
                                    </p:audio>
                                  </p:subTnLst>
                                </p:cTn>
                              </p:par>
                            </p:childTnLst>
                          </p:cTn>
                        </p:par>
                      </p:childTnLst>
                    </p:cTn>
                  </p:par>
                  <p:par>
                    <p:cTn id="224" fill="hold" nodeType="clickPar">
                      <p:stCondLst>
                        <p:cond delay="indefinite"/>
                      </p:stCondLst>
                      <p:childTnLst>
                        <p:par>
                          <p:cTn id="225" fill="hold" nodeType="withGroup">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75847"/>
                                        </p:tgtEl>
                                        <p:attrNameLst>
                                          <p:attrName>style.visibility</p:attrName>
                                        </p:attrNameLst>
                                      </p:cBhvr>
                                      <p:to>
                                        <p:strVal val="visible"/>
                                      </p:to>
                                    </p:set>
                                    <p:animEffect transition="in" filter="wipe(left)">
                                      <p:cBhvr>
                                        <p:cTn id="228" dur="500"/>
                                        <p:tgtEl>
                                          <p:spTgt spid="75847"/>
                                        </p:tgtEl>
                                      </p:cBhvr>
                                    </p:animEffect>
                                  </p:childTnLst>
                                  <p:subTnLst>
                                    <p:audio>
                                      <p:cMediaNode>
                                        <p:cTn display="0" masterRel="sameClick">
                                          <p:stCondLst>
                                            <p:cond evt="begin" delay="0">
                                              <p:tn val="226"/>
                                            </p:cond>
                                          </p:stCondLst>
                                          <p:endCondLst>
                                            <p:cond evt="onStopAudio" delay="0">
                                              <p:tgtEl>
                                                <p:sldTgt/>
                                              </p:tgtEl>
                                            </p:cond>
                                          </p:endCondLst>
                                        </p:cTn>
                                        <p:tgtEl>
                                          <p:sndTgt r:embed="rId8" name="WHOOSH.WAV"/>
                                        </p:tgtEl>
                                      </p:cMediaNode>
                                    </p:audio>
                                  </p:subTnLst>
                                </p:cTn>
                              </p:par>
                            </p:childTnLst>
                          </p:cTn>
                        </p:par>
                      </p:childTnLst>
                    </p:cTn>
                  </p:par>
                  <p:par>
                    <p:cTn id="229" fill="hold" nodeType="clickPar">
                      <p:stCondLst>
                        <p:cond delay="indefinite"/>
                      </p:stCondLst>
                      <p:childTnLst>
                        <p:par>
                          <p:cTn id="230" fill="hold" nodeType="withGroup">
                            <p:stCondLst>
                              <p:cond delay="0"/>
                            </p:stCondLst>
                            <p:childTnLst>
                              <p:par>
                                <p:cTn id="231" presetID="4" presetClass="entr" presetSubtype="16" fill="hold" grpId="0" nodeType="clickEffect">
                                  <p:stCondLst>
                                    <p:cond delay="0"/>
                                  </p:stCondLst>
                                  <p:childTnLst>
                                    <p:set>
                                      <p:cBhvr>
                                        <p:cTn id="232" dur="1" fill="hold">
                                          <p:stCondLst>
                                            <p:cond delay="0"/>
                                          </p:stCondLst>
                                        </p:cTn>
                                        <p:tgtEl>
                                          <p:spTgt spid="75857"/>
                                        </p:tgtEl>
                                        <p:attrNameLst>
                                          <p:attrName>style.visibility</p:attrName>
                                        </p:attrNameLst>
                                      </p:cBhvr>
                                      <p:to>
                                        <p:strVal val="visible"/>
                                      </p:to>
                                    </p:set>
                                    <p:animEffect transition="in" filter="box(in)">
                                      <p:cBhvr>
                                        <p:cTn id="233" dur="500"/>
                                        <p:tgtEl>
                                          <p:spTgt spid="75857"/>
                                        </p:tgtEl>
                                      </p:cBhvr>
                                    </p:animEffect>
                                  </p:childTnLst>
                                  <p:subTnLst>
                                    <p:audio>
                                      <p:cMediaNode>
                                        <p:cTn display="0" masterRel="sameClick">
                                          <p:stCondLst>
                                            <p:cond evt="begin" delay="0">
                                              <p:tn val="231"/>
                                            </p:cond>
                                          </p:stCondLst>
                                          <p:endCondLst>
                                            <p:cond evt="onStopAudio" delay="0">
                                              <p:tgtEl>
                                                <p:sldTgt/>
                                              </p:tgtEl>
                                            </p:cond>
                                          </p:endCondLst>
                                        </p:cTn>
                                        <p:tgtEl>
                                          <p:sndTgt r:embed="rId7" name="DING.WAV"/>
                                        </p:tgtEl>
                                      </p:cMediaNode>
                                    </p:audio>
                                  </p:subTnLst>
                                </p:cTn>
                              </p:par>
                            </p:childTnLst>
                          </p:cTn>
                        </p:par>
                        <p:par>
                          <p:cTn id="234" fill="hold" nodeType="afterGroup">
                            <p:stCondLst>
                              <p:cond delay="500"/>
                            </p:stCondLst>
                            <p:childTnLst>
                              <p:par>
                                <p:cTn id="235" presetID="22" presetClass="entr" presetSubtype="8" fill="hold" grpId="0" nodeType="afterEffect">
                                  <p:stCondLst>
                                    <p:cond delay="0"/>
                                  </p:stCondLst>
                                  <p:childTnLst>
                                    <p:set>
                                      <p:cBhvr>
                                        <p:cTn id="236" dur="1" fill="hold">
                                          <p:stCondLst>
                                            <p:cond delay="0"/>
                                          </p:stCondLst>
                                        </p:cTn>
                                        <p:tgtEl>
                                          <p:spTgt spid="75860"/>
                                        </p:tgtEl>
                                        <p:attrNameLst>
                                          <p:attrName>style.visibility</p:attrName>
                                        </p:attrNameLst>
                                      </p:cBhvr>
                                      <p:to>
                                        <p:strVal val="visible"/>
                                      </p:to>
                                    </p:set>
                                    <p:animEffect transition="in" filter="wipe(left)">
                                      <p:cBhvr>
                                        <p:cTn id="237" dur="500"/>
                                        <p:tgtEl>
                                          <p:spTgt spid="75860"/>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75848"/>
                                        </p:tgtEl>
                                        <p:attrNameLst>
                                          <p:attrName>style.visibility</p:attrName>
                                        </p:attrNameLst>
                                      </p:cBhvr>
                                      <p:to>
                                        <p:strVal val="visible"/>
                                      </p:to>
                                    </p:set>
                                    <p:animEffect transition="in" filter="wipe(left)">
                                      <p:cBhvr>
                                        <p:cTn id="242" dur="500"/>
                                        <p:tgtEl>
                                          <p:spTgt spid="75848"/>
                                        </p:tgtEl>
                                      </p:cBhvr>
                                    </p:animEffect>
                                  </p:childTnLst>
                                  <p:subTnLst>
                                    <p:audio>
                                      <p:cMediaNode>
                                        <p:cTn display="0" masterRel="sameClick">
                                          <p:stCondLst>
                                            <p:cond evt="begin" delay="0">
                                              <p:tn val="240"/>
                                            </p:cond>
                                          </p:stCondLst>
                                          <p:endCondLst>
                                            <p:cond evt="onStopAudio" delay="0">
                                              <p:tgtEl>
                                                <p:sldTgt/>
                                              </p:tgtEl>
                                            </p:cond>
                                          </p:endCondLst>
                                        </p:cTn>
                                        <p:tgtEl>
                                          <p:sndTgt r:embed="rId8" name="WHOOSH.WAV"/>
                                        </p:tgtEl>
                                      </p:cMediaNode>
                                    </p:audio>
                                  </p:subTnLst>
                                </p:cTn>
                              </p:par>
                            </p:childTnLst>
                          </p:cTn>
                        </p:par>
                        <p:par>
                          <p:cTn id="243" fill="hold" nodeType="afterGroup">
                            <p:stCondLst>
                              <p:cond delay="500"/>
                            </p:stCondLst>
                            <p:childTnLst>
                              <p:par>
                                <p:cTn id="244" presetID="22" presetClass="entr" presetSubtype="8" fill="hold" grpId="0" nodeType="afterEffect">
                                  <p:stCondLst>
                                    <p:cond delay="0"/>
                                  </p:stCondLst>
                                  <p:childTnLst>
                                    <p:set>
                                      <p:cBhvr>
                                        <p:cTn id="245" dur="1" fill="hold">
                                          <p:stCondLst>
                                            <p:cond delay="0"/>
                                          </p:stCondLst>
                                        </p:cTn>
                                        <p:tgtEl>
                                          <p:spTgt spid="75849"/>
                                        </p:tgtEl>
                                        <p:attrNameLst>
                                          <p:attrName>style.visibility</p:attrName>
                                        </p:attrNameLst>
                                      </p:cBhvr>
                                      <p:to>
                                        <p:strVal val="visible"/>
                                      </p:to>
                                    </p:set>
                                    <p:animEffect transition="in" filter="wipe(left)">
                                      <p:cBhvr>
                                        <p:cTn id="246" dur="500"/>
                                        <p:tgtEl>
                                          <p:spTgt spid="75849"/>
                                        </p:tgtEl>
                                      </p:cBhvr>
                                    </p:animEffect>
                                  </p:childTnLst>
                                  <p:subTnLst>
                                    <p:audio>
                                      <p:cMediaNode>
                                        <p:cTn display="0" masterRel="sameClick">
                                          <p:stCondLst>
                                            <p:cond evt="begin" delay="0">
                                              <p:tn val="244"/>
                                            </p:cond>
                                          </p:stCondLst>
                                          <p:endCondLst>
                                            <p:cond evt="onStopAudio" delay="0">
                                              <p:tgtEl>
                                                <p:sldTgt/>
                                              </p:tgtEl>
                                            </p:cond>
                                          </p:endCondLst>
                                        </p:cTn>
                                        <p:tgtEl>
                                          <p:sndTgt r:embed="rId6" name="TYPE.WAV"/>
                                        </p:tgtEl>
                                      </p:cMediaNode>
                                    </p:audio>
                                  </p:sub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ntr" presetSubtype="8" fill="hold" grpId="0" nodeType="clickEffect">
                                  <p:stCondLst>
                                    <p:cond delay="0"/>
                                  </p:stCondLst>
                                  <p:childTnLst>
                                    <p:set>
                                      <p:cBhvr>
                                        <p:cTn id="250" dur="1" fill="hold">
                                          <p:stCondLst>
                                            <p:cond delay="0"/>
                                          </p:stCondLst>
                                        </p:cTn>
                                        <p:tgtEl>
                                          <p:spTgt spid="75850"/>
                                        </p:tgtEl>
                                        <p:attrNameLst>
                                          <p:attrName>style.visibility</p:attrName>
                                        </p:attrNameLst>
                                      </p:cBhvr>
                                      <p:to>
                                        <p:strVal val="visible"/>
                                      </p:to>
                                    </p:set>
                                    <p:animEffect transition="in" filter="wipe(left)">
                                      <p:cBhvr>
                                        <p:cTn id="251" dur="500"/>
                                        <p:tgtEl>
                                          <p:spTgt spid="75850"/>
                                        </p:tgtEl>
                                      </p:cBhvr>
                                    </p:animEffect>
                                  </p:childTnLst>
                                  <p:subTnLst>
                                    <p:audio>
                                      <p:cMediaNode>
                                        <p:cTn display="0" masterRel="sameClick">
                                          <p:stCondLst>
                                            <p:cond evt="begin" delay="0">
                                              <p:tn val="249"/>
                                            </p:cond>
                                          </p:stCondLst>
                                          <p:endCondLst>
                                            <p:cond evt="onStopAudio" delay="0">
                                              <p:tgtEl>
                                                <p:sldTgt/>
                                              </p:tgtEl>
                                            </p:cond>
                                          </p:endCondLst>
                                        </p:cTn>
                                        <p:tgtEl>
                                          <p:sndTgt r:embed="rId8" name="WHOOSH.WAV"/>
                                        </p:tgtEl>
                                      </p:cMediaNode>
                                    </p:audio>
                                  </p:subTnLst>
                                </p:cTn>
                              </p:par>
                            </p:childTnLst>
                          </p:cTn>
                        </p:par>
                      </p:childTnLst>
                    </p:cTn>
                  </p:par>
                  <p:par>
                    <p:cTn id="252" fill="hold" nodeType="clickPar">
                      <p:stCondLst>
                        <p:cond delay="indefinite"/>
                      </p:stCondLst>
                      <p:childTnLst>
                        <p:par>
                          <p:cTn id="253" fill="hold" nodeType="withGroup">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75851"/>
                                        </p:tgtEl>
                                        <p:attrNameLst>
                                          <p:attrName>style.visibility</p:attrName>
                                        </p:attrNameLst>
                                      </p:cBhvr>
                                      <p:to>
                                        <p:strVal val="visible"/>
                                      </p:to>
                                    </p:set>
                                    <p:animEffect transition="in" filter="wipe(left)">
                                      <p:cBhvr>
                                        <p:cTn id="256" dur="500"/>
                                        <p:tgtEl>
                                          <p:spTgt spid="75851"/>
                                        </p:tgtEl>
                                      </p:cBhvr>
                                    </p:animEffect>
                                  </p:childTnLst>
                                  <p:subTnLst>
                                    <p:audio>
                                      <p:cMediaNode>
                                        <p:cTn display="0" masterRel="sameClick">
                                          <p:stCondLst>
                                            <p:cond evt="begin" delay="0">
                                              <p:tn val="254"/>
                                            </p:cond>
                                          </p:stCondLst>
                                          <p:endCondLst>
                                            <p:cond evt="onStopAudio" delay="0">
                                              <p:tgtEl>
                                                <p:sldTgt/>
                                              </p:tgtEl>
                                            </p:cond>
                                          </p:endCondLst>
                                        </p:cTn>
                                        <p:tgtEl>
                                          <p:sndTgt r:embed="rId8" name="WHOOSH.WAV"/>
                                        </p:tgtEl>
                                      </p:cMediaNode>
                                    </p:audio>
                                  </p:subTnLst>
                                </p:cTn>
                              </p:par>
                            </p:childTnLst>
                          </p:cTn>
                        </p:par>
                        <p:par>
                          <p:cTn id="257" fill="hold" nodeType="afterGroup">
                            <p:stCondLst>
                              <p:cond delay="500"/>
                            </p:stCondLst>
                            <p:childTnLst>
                              <p:par>
                                <p:cTn id="258" presetID="22" presetClass="entr" presetSubtype="8" fill="hold" grpId="0" nodeType="afterEffect">
                                  <p:stCondLst>
                                    <p:cond delay="0"/>
                                  </p:stCondLst>
                                  <p:childTnLst>
                                    <p:set>
                                      <p:cBhvr>
                                        <p:cTn id="259" dur="1" fill="hold">
                                          <p:stCondLst>
                                            <p:cond delay="0"/>
                                          </p:stCondLst>
                                        </p:cTn>
                                        <p:tgtEl>
                                          <p:spTgt spid="75852"/>
                                        </p:tgtEl>
                                        <p:attrNameLst>
                                          <p:attrName>style.visibility</p:attrName>
                                        </p:attrNameLst>
                                      </p:cBhvr>
                                      <p:to>
                                        <p:strVal val="visible"/>
                                      </p:to>
                                    </p:set>
                                    <p:animEffect transition="in" filter="wipe(left)">
                                      <p:cBhvr>
                                        <p:cTn id="260" dur="500"/>
                                        <p:tgtEl>
                                          <p:spTgt spid="75852"/>
                                        </p:tgtEl>
                                      </p:cBhvr>
                                    </p:animEffect>
                                  </p:childTnLst>
                                  <p:subTnLst>
                                    <p:audio>
                                      <p:cMediaNode>
                                        <p:cTn display="0" masterRel="sameClick">
                                          <p:stCondLst>
                                            <p:cond evt="begin" delay="0">
                                              <p:tn val="258"/>
                                            </p:cond>
                                          </p:stCondLst>
                                          <p:endCondLst>
                                            <p:cond evt="onStopAudio" delay="0">
                                              <p:tgtEl>
                                                <p:sldTgt/>
                                              </p:tgtEl>
                                            </p:cond>
                                          </p:endCondLst>
                                        </p:cTn>
                                        <p:tgtEl>
                                          <p:sndTgt r:embed="rId6" name="TYPE.WAV"/>
                                        </p:tgtEl>
                                      </p:cMediaNode>
                                    </p:audio>
                                  </p:subTnLst>
                                </p:cTn>
                              </p:par>
                            </p:childTnLst>
                          </p:cTn>
                        </p:par>
                      </p:childTnLst>
                    </p:cTn>
                  </p:par>
                  <p:par>
                    <p:cTn id="261" fill="hold" nodeType="clickPar">
                      <p:stCondLst>
                        <p:cond delay="indefinite"/>
                      </p:stCondLst>
                      <p:childTnLst>
                        <p:par>
                          <p:cTn id="262" fill="hold" nodeType="withGroup">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75853"/>
                                        </p:tgtEl>
                                        <p:attrNameLst>
                                          <p:attrName>style.visibility</p:attrName>
                                        </p:attrNameLst>
                                      </p:cBhvr>
                                      <p:to>
                                        <p:strVal val="visible"/>
                                      </p:to>
                                    </p:set>
                                    <p:animEffect transition="in" filter="wipe(left)">
                                      <p:cBhvr>
                                        <p:cTn id="265" dur="500"/>
                                        <p:tgtEl>
                                          <p:spTgt spid="75853"/>
                                        </p:tgtEl>
                                      </p:cBhvr>
                                    </p:animEffect>
                                  </p:childTnLst>
                                  <p:subTnLst>
                                    <p:audio>
                                      <p:cMediaNode>
                                        <p:cTn display="0" masterRel="sameClick">
                                          <p:stCondLst>
                                            <p:cond evt="begin" delay="0">
                                              <p:tn val="263"/>
                                            </p:cond>
                                          </p:stCondLst>
                                          <p:endCondLst>
                                            <p:cond evt="onStopAudio" delay="0">
                                              <p:tgtEl>
                                                <p:sldTgt/>
                                              </p:tgtEl>
                                            </p:cond>
                                          </p:endCondLst>
                                        </p:cTn>
                                        <p:tgtEl>
                                          <p:sndTgt r:embed="rId8" name="WHOOSH.WAV"/>
                                        </p:tgtEl>
                                      </p:cMediaNode>
                                    </p:audio>
                                  </p:subTnLst>
                                </p:cTn>
                              </p:par>
                            </p:childTnLst>
                          </p:cTn>
                        </p:par>
                      </p:childTnLst>
                    </p:cTn>
                  </p:par>
                  <p:par>
                    <p:cTn id="266" fill="hold" nodeType="clickPar">
                      <p:stCondLst>
                        <p:cond delay="indefinite"/>
                      </p:stCondLst>
                      <p:childTnLst>
                        <p:par>
                          <p:cTn id="267" fill="hold" nodeType="withGroup">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75854"/>
                                        </p:tgtEl>
                                        <p:attrNameLst>
                                          <p:attrName>style.visibility</p:attrName>
                                        </p:attrNameLst>
                                      </p:cBhvr>
                                      <p:to>
                                        <p:strVal val="visible"/>
                                      </p:to>
                                    </p:set>
                                    <p:animEffect transition="in" filter="wipe(left)">
                                      <p:cBhvr>
                                        <p:cTn id="270" dur="500"/>
                                        <p:tgtEl>
                                          <p:spTgt spid="75854"/>
                                        </p:tgtEl>
                                      </p:cBhvr>
                                    </p:animEffect>
                                  </p:childTnLst>
                                  <p:subTnLst>
                                    <p:audio>
                                      <p:cMediaNode>
                                        <p:cTn display="0" masterRel="sameClick">
                                          <p:stCondLst>
                                            <p:cond evt="begin" delay="0">
                                              <p:tn val="268"/>
                                            </p:cond>
                                          </p:stCondLst>
                                          <p:endCondLst>
                                            <p:cond evt="onStopAudio" delay="0">
                                              <p:tgtEl>
                                                <p:sldTgt/>
                                              </p:tgtEl>
                                            </p:cond>
                                          </p:endCondLst>
                                        </p:cTn>
                                        <p:tgtEl>
                                          <p:sndTgt r:embed="rId8" name="WHOOSH.WAV"/>
                                        </p:tgtEl>
                                      </p:cMediaNode>
                                    </p:audio>
                                  </p:subTnLst>
                                </p:cTn>
                              </p:par>
                            </p:childTnLst>
                          </p:cTn>
                        </p:par>
                        <p:par>
                          <p:cTn id="271" fill="hold" nodeType="afterGroup">
                            <p:stCondLst>
                              <p:cond delay="500"/>
                            </p:stCondLst>
                            <p:childTnLst>
                              <p:par>
                                <p:cTn id="272" presetID="22" presetClass="entr" presetSubtype="8" fill="hold" grpId="0" nodeType="afterEffect">
                                  <p:stCondLst>
                                    <p:cond delay="0"/>
                                  </p:stCondLst>
                                  <p:childTnLst>
                                    <p:set>
                                      <p:cBhvr>
                                        <p:cTn id="273" dur="1" fill="hold">
                                          <p:stCondLst>
                                            <p:cond delay="0"/>
                                          </p:stCondLst>
                                        </p:cTn>
                                        <p:tgtEl>
                                          <p:spTgt spid="75855"/>
                                        </p:tgtEl>
                                        <p:attrNameLst>
                                          <p:attrName>style.visibility</p:attrName>
                                        </p:attrNameLst>
                                      </p:cBhvr>
                                      <p:to>
                                        <p:strVal val="visible"/>
                                      </p:to>
                                    </p:set>
                                    <p:animEffect transition="in" filter="wipe(left)">
                                      <p:cBhvr>
                                        <p:cTn id="274" dur="500"/>
                                        <p:tgtEl>
                                          <p:spTgt spid="75855"/>
                                        </p:tgtEl>
                                      </p:cBhvr>
                                    </p:animEffect>
                                  </p:childTnLst>
                                  <p:subTnLst>
                                    <p:audio>
                                      <p:cMediaNode>
                                        <p:cTn display="0" masterRel="sameClick">
                                          <p:stCondLst>
                                            <p:cond evt="begin" delay="0">
                                              <p:tn val="272"/>
                                            </p:cond>
                                          </p:stCondLst>
                                          <p:endCondLst>
                                            <p:cond evt="onStopAudio" delay="0">
                                              <p:tgtEl>
                                                <p:sldTgt/>
                                              </p:tgtEl>
                                            </p:cond>
                                          </p:endCondLst>
                                        </p:cTn>
                                        <p:tgtEl>
                                          <p:sndTgt r:embed="rId6" name="TYPE.WAV"/>
                                        </p:tgtEl>
                                      </p:cMediaNode>
                                    </p:audio>
                                  </p:sub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75856"/>
                                        </p:tgtEl>
                                        <p:attrNameLst>
                                          <p:attrName>style.visibility</p:attrName>
                                        </p:attrNameLst>
                                      </p:cBhvr>
                                      <p:to>
                                        <p:strVal val="visible"/>
                                      </p:to>
                                    </p:set>
                                    <p:animEffect transition="in" filter="wipe(left)">
                                      <p:cBhvr>
                                        <p:cTn id="279" dur="500"/>
                                        <p:tgtEl>
                                          <p:spTgt spid="75856"/>
                                        </p:tgtEl>
                                      </p:cBhvr>
                                    </p:animEffect>
                                  </p:childTnLst>
                                  <p:subTnLst>
                                    <p:audio>
                                      <p:cMediaNode>
                                        <p:cTn display="0" masterRel="sameClick">
                                          <p:stCondLst>
                                            <p:cond evt="begin" delay="0">
                                              <p:tn val="277"/>
                                            </p:cond>
                                          </p:stCondLst>
                                          <p:endCondLst>
                                            <p:cond evt="onStopAudio" delay="0">
                                              <p:tgtEl>
                                                <p:sldTgt/>
                                              </p:tgtEl>
                                            </p:cond>
                                          </p:endCondLst>
                                        </p:cTn>
                                        <p:tgtEl>
                                          <p:sndTgt r:embed="rId8"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P spid="75806" grpId="0" autoUpdateAnimBg="0"/>
      <p:bldP spid="75807" grpId="0" autoUpdateAnimBg="0"/>
      <p:bldP spid="75808" grpId="0" autoUpdateAnimBg="0"/>
      <p:bldP spid="75809" grpId="0" autoUpdateAnimBg="0"/>
      <p:bldP spid="75810" grpId="0" autoUpdateAnimBg="0"/>
      <p:bldP spid="75811" grpId="0" autoUpdateAnimBg="0"/>
      <p:bldP spid="75812" grpId="0" animBg="1"/>
      <p:bldP spid="75813" grpId="0" animBg="1"/>
      <p:bldP spid="75814" grpId="0" animBg="1"/>
      <p:bldP spid="75815" grpId="0" animBg="1"/>
      <p:bldP spid="75816" grpId="0" animBg="1"/>
      <p:bldP spid="75817" grpId="0" animBg="1"/>
      <p:bldP spid="75818" grpId="0" animBg="1"/>
      <p:bldP spid="75819" grpId="0" animBg="1"/>
      <p:bldP spid="75820" grpId="0" autoUpdateAnimBg="0"/>
      <p:bldP spid="75821" grpId="0" autoUpdateAnimBg="0"/>
      <p:bldP spid="75822" grpId="0" autoUpdateAnimBg="0"/>
      <p:bldP spid="75823" grpId="0" autoUpdateAnimBg="0"/>
      <p:bldP spid="75824" grpId="0" autoUpdateAnimBg="0"/>
      <p:bldP spid="75825" grpId="0" autoUpdateAnimBg="0"/>
      <p:bldP spid="75826" grpId="0" animBg="1"/>
      <p:bldP spid="75827" grpId="0" animBg="1"/>
      <p:bldP spid="75828" grpId="0" animBg="1"/>
      <p:bldP spid="75829" grpId="0" animBg="1"/>
      <p:bldP spid="75830" grpId="0" animBg="1"/>
      <p:bldP spid="75831" grpId="0" animBg="1"/>
      <p:bldP spid="75832" grpId="0" autoUpdateAnimBg="0"/>
      <p:bldP spid="75833" grpId="0" animBg="1" autoUpdateAnimBg="0"/>
      <p:bldP spid="75834" grpId="0" animBg="1"/>
      <p:bldP spid="75835" grpId="0" animBg="1"/>
      <p:bldP spid="75836" grpId="0" autoUpdateAnimBg="0"/>
      <p:bldP spid="75837" grpId="0" animBg="1" autoUpdateAnimBg="0"/>
      <p:bldP spid="75838" grpId="0" animBg="1"/>
      <p:bldP spid="75839" grpId="0" animBg="1"/>
      <p:bldP spid="75840" grpId="0" autoUpdateAnimBg="0"/>
      <p:bldP spid="75841" grpId="0" animBg="1" autoUpdateAnimBg="0"/>
      <p:bldP spid="75842" grpId="0" animBg="1"/>
      <p:bldP spid="75843" grpId="0" autoUpdateAnimBg="0"/>
      <p:bldP spid="75844" grpId="0" animBg="1" autoUpdateAnimBg="0"/>
      <p:bldP spid="75845" grpId="0" animBg="1"/>
      <p:bldP spid="75846" grpId="0" autoUpdateAnimBg="0"/>
      <p:bldP spid="75847" grpId="0" animBg="1" autoUpdateAnimBg="0"/>
      <p:bldP spid="75848" grpId="0" animBg="1"/>
      <p:bldP spid="75849" grpId="0" autoUpdateAnimBg="0"/>
      <p:bldP spid="75850" grpId="0" animBg="1" autoUpdateAnimBg="0"/>
      <p:bldP spid="75851" grpId="0" animBg="1"/>
      <p:bldP spid="75852" grpId="0" autoUpdateAnimBg="0"/>
      <p:bldP spid="75853" grpId="0" animBg="1" autoUpdateAnimBg="0"/>
      <p:bldP spid="75854" grpId="0" animBg="1"/>
      <p:bldP spid="75855" grpId="0" autoUpdateAnimBg="0"/>
      <p:bldP spid="75856" grpId="0" animBg="1" autoUpdateAnimBg="0"/>
      <p:bldP spid="75857" grpId="0" animBg="1"/>
      <p:bldP spid="75858" grpId="0" animBg="1" autoUpdateAnimBg="0"/>
      <p:bldP spid="75859" grpId="0" animBg="1" autoUpdateAnimBg="0"/>
      <p:bldP spid="75860" grpId="0" animBg="1" autoUpdateAnimBg="0"/>
      <p:bldP spid="75861" grpId="0" animBg="1" autoUpdateAnimBg="0"/>
      <p:bldP spid="75862"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457200" y="76200"/>
            <a:ext cx="6781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Arial" panose="020B0604020202020204" pitchFamily="34" charset="0"/>
              </a:rPr>
              <a:t>【Representation 1】</a:t>
            </a:r>
          </a:p>
          <a:p>
            <a:r>
              <a:rPr lang="en-US" altLang="zh-CN" b="1">
                <a:solidFill>
                  <a:schemeClr val="hlink"/>
                </a:solidFill>
                <a:latin typeface="Arial" panose="020B0604020202020204" pitchFamily="34" charset="0"/>
              </a:rPr>
              <a:t> #define </a:t>
            </a:r>
            <a:r>
              <a:rPr lang="en-US" altLang="zh-CN" b="1"/>
              <a:t>MAX_DEGREE 2000</a:t>
            </a:r>
            <a:endParaRPr lang="en-US" altLang="zh-CN" b="1">
              <a:solidFill>
                <a:schemeClr val="hlink"/>
              </a:solidFill>
              <a:latin typeface="Arial" panose="020B0604020202020204" pitchFamily="34" charset="0"/>
            </a:endParaRPr>
          </a:p>
          <a:p>
            <a:r>
              <a:rPr lang="en-US" altLang="zh-CN" b="1">
                <a:solidFill>
                  <a:schemeClr val="hlink"/>
                </a:solidFill>
                <a:latin typeface="Arial" panose="020B0604020202020204" pitchFamily="34" charset="0"/>
              </a:rPr>
              <a:t> typedef struct</a:t>
            </a:r>
            <a:r>
              <a:rPr lang="en-US" altLang="zh-CN" b="1">
                <a:latin typeface="Arial" panose="020B0604020202020204" pitchFamily="34" charset="0"/>
              </a:rPr>
              <a:t> {</a:t>
            </a:r>
          </a:p>
          <a:p>
            <a:r>
              <a:rPr lang="en-US" altLang="zh-CN" b="1">
                <a:latin typeface="Arial" panose="020B0604020202020204" pitchFamily="34" charset="0"/>
              </a:rPr>
              <a:t>	</a:t>
            </a:r>
            <a:r>
              <a:rPr lang="en-US" altLang="zh-CN" b="1">
                <a:solidFill>
                  <a:schemeClr val="hlink"/>
                </a:solidFill>
                <a:latin typeface="Arial" panose="020B0604020202020204" pitchFamily="34" charset="0"/>
              </a:rPr>
              <a:t>float  </a:t>
            </a:r>
            <a:r>
              <a:rPr lang="en-US" altLang="zh-CN" b="1">
                <a:latin typeface="Arial" panose="020B0604020202020204" pitchFamily="34" charset="0"/>
              </a:rPr>
              <a:t>coef [ MAX_DEGREE ] ;</a:t>
            </a:r>
          </a:p>
          <a:p>
            <a:r>
              <a:rPr lang="en-US" altLang="zh-CN" b="1">
                <a:latin typeface="Arial" panose="020B0604020202020204" pitchFamily="34" charset="0"/>
              </a:rPr>
              <a:t>	</a:t>
            </a:r>
            <a:r>
              <a:rPr lang="en-US" altLang="zh-CN" b="1">
                <a:solidFill>
                  <a:schemeClr val="hlink"/>
                </a:solidFill>
                <a:latin typeface="Arial" panose="020B0604020202020204" pitchFamily="34" charset="0"/>
              </a:rPr>
              <a:t>int</a:t>
            </a:r>
            <a:r>
              <a:rPr lang="en-US" altLang="zh-CN" b="1">
                <a:latin typeface="Arial" panose="020B0604020202020204" pitchFamily="34" charset="0"/>
              </a:rPr>
              <a:t>     degree;</a:t>
            </a:r>
          </a:p>
          <a:p>
            <a:r>
              <a:rPr lang="en-US" altLang="zh-CN" b="1">
                <a:latin typeface="Arial" panose="020B0604020202020204" pitchFamily="34" charset="0"/>
              </a:rPr>
              <a:t>    }  Polynomial ; </a:t>
            </a:r>
          </a:p>
        </p:txBody>
      </p:sp>
      <p:graphicFrame>
        <p:nvGraphicFramePr>
          <p:cNvPr id="56335" name="Object 15"/>
          <p:cNvGraphicFramePr>
            <a:graphicFrameLocks noChangeAspect="1"/>
          </p:cNvGraphicFramePr>
          <p:nvPr/>
        </p:nvGraphicFramePr>
        <p:xfrm>
          <a:off x="7086600" y="4646613"/>
          <a:ext cx="1517650" cy="1601787"/>
        </p:xfrm>
        <a:graphic>
          <a:graphicData uri="http://schemas.openxmlformats.org/presentationml/2006/ole">
            <mc:AlternateContent xmlns:mc="http://schemas.openxmlformats.org/markup-compatibility/2006">
              <mc:Choice xmlns:v="urn:schemas-microsoft-com:vml" Requires="v">
                <p:oleObj spid="_x0000_s16393" name="剪辑" r:id="rId7" imgW="2168495" imgH="2290273" progId="MS_ClipArt_Gallery.2">
                  <p:embed/>
                </p:oleObj>
              </mc:Choice>
              <mc:Fallback>
                <p:oleObj name="剪辑" r:id="rId7" imgW="2168495" imgH="2290273" progId="MS_ClipArt_Gallery.2">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4646613"/>
                        <a:ext cx="1517650" cy="160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36" name="Object 16"/>
          <p:cNvGraphicFramePr>
            <a:graphicFrameLocks noChangeAspect="1"/>
          </p:cNvGraphicFramePr>
          <p:nvPr/>
        </p:nvGraphicFramePr>
        <p:xfrm>
          <a:off x="381000" y="4724400"/>
          <a:ext cx="1447800" cy="1306513"/>
        </p:xfrm>
        <a:graphic>
          <a:graphicData uri="http://schemas.openxmlformats.org/presentationml/2006/ole">
            <mc:AlternateContent xmlns:mc="http://schemas.openxmlformats.org/markup-compatibility/2006">
              <mc:Choice xmlns:v="urn:schemas-microsoft-com:vml" Requires="v">
                <p:oleObj spid="_x0000_s16394" name="剪辑" r:id="rId9" imgW="2286000" imgH="2063363" progId="MS_ClipArt_Gallery.2">
                  <p:embed/>
                </p:oleObj>
              </mc:Choice>
              <mc:Fallback>
                <p:oleObj name="剪辑" r:id="rId9" imgW="2286000" imgH="2063363" progId="MS_ClipArt_Gallery.2">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4724400"/>
                        <a:ext cx="1447800" cy="130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6337" name="AutoShape 17"/>
          <p:cNvSpPr>
            <a:spLocks noChangeArrowheads="1"/>
          </p:cNvSpPr>
          <p:nvPr/>
        </p:nvSpPr>
        <p:spPr bwMode="auto">
          <a:xfrm>
            <a:off x="1219200" y="2133600"/>
            <a:ext cx="6400800" cy="2133600"/>
          </a:xfrm>
          <a:prstGeom prst="cloudCallout">
            <a:avLst>
              <a:gd name="adj1" fmla="val -38120"/>
              <a:gd name="adj2" fmla="val 92931"/>
            </a:avLst>
          </a:prstGeom>
          <a:gradFill rotWithShape="0">
            <a:gsLst>
              <a:gs pos="0">
                <a:srgbClr val="A0C8A0"/>
              </a:gs>
              <a:gs pos="50000">
                <a:srgbClr val="CCFFCC"/>
              </a:gs>
              <a:gs pos="100000">
                <a:srgbClr val="A0C8A0"/>
              </a:gs>
            </a:gsLst>
            <a:lin ang="0" scaled="1"/>
          </a:gradFill>
          <a:ln w="9525">
            <a:solidFill>
              <a:srgbClr val="CCFFFF"/>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Arial" panose="020B0604020202020204" pitchFamily="34" charset="0"/>
              </a:rPr>
              <a:t>I like it!  It’s easy to </a:t>
            </a:r>
          </a:p>
          <a:p>
            <a:pPr algn="ctr"/>
            <a:r>
              <a:rPr lang="en-US" altLang="zh-CN" sz="2000" b="1">
                <a:latin typeface="Arial" panose="020B0604020202020204" pitchFamily="34" charset="0"/>
              </a:rPr>
              <a:t>implement most of the operations, </a:t>
            </a:r>
          </a:p>
          <a:p>
            <a:pPr algn="ctr"/>
            <a:r>
              <a:rPr lang="en-US" altLang="zh-CN" sz="2000" b="1">
                <a:latin typeface="Arial" panose="020B0604020202020204" pitchFamily="34" charset="0"/>
              </a:rPr>
              <a:t>such as Add and Multiplication.</a:t>
            </a:r>
          </a:p>
        </p:txBody>
      </p:sp>
      <p:sp>
        <p:nvSpPr>
          <p:cNvPr id="56339" name="AutoShape 19"/>
          <p:cNvSpPr>
            <a:spLocks noChangeArrowheads="1"/>
          </p:cNvSpPr>
          <p:nvPr/>
        </p:nvSpPr>
        <p:spPr bwMode="auto">
          <a:xfrm>
            <a:off x="1219200" y="2209800"/>
            <a:ext cx="6248400" cy="2209800"/>
          </a:xfrm>
          <a:prstGeom prst="cloudCallout">
            <a:avLst>
              <a:gd name="adj1" fmla="val 47000"/>
              <a:gd name="adj2" fmla="val 89440"/>
            </a:avLst>
          </a:prstGeom>
          <a:gradFill rotWithShape="0">
            <a:gsLst>
              <a:gs pos="0">
                <a:srgbClr val="8BAEAE"/>
              </a:gs>
              <a:gs pos="50000">
                <a:srgbClr val="CCFFFF"/>
              </a:gs>
              <a:gs pos="100000">
                <a:srgbClr val="8BAEAE"/>
              </a:gs>
            </a:gsLst>
            <a:lin ang="0" scaled="1"/>
          </a:gradFill>
          <a:ln w="9525">
            <a:solidFill>
              <a:srgbClr val="CCFFCC"/>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Arial" panose="020B0604020202020204" pitchFamily="34" charset="0"/>
              </a:rPr>
              <a:t>             Really?  What is the time complexity</a:t>
            </a:r>
          </a:p>
          <a:p>
            <a:pPr algn="ctr"/>
            <a:r>
              <a:rPr lang="en-US" altLang="zh-CN" sz="2000" b="1">
                <a:latin typeface="Arial" panose="020B0604020202020204" pitchFamily="34" charset="0"/>
              </a:rPr>
              <a:t>        for finding the product of two polynomials</a:t>
            </a:r>
          </a:p>
          <a:p>
            <a:pPr algn="ctr"/>
            <a:r>
              <a:rPr lang="en-US" altLang="zh-CN" sz="2000" b="1">
                <a:latin typeface="Arial" panose="020B0604020202020204" pitchFamily="34" charset="0"/>
              </a:rPr>
              <a:t>of degree N</a:t>
            </a:r>
            <a:r>
              <a:rPr lang="en-US" altLang="zh-CN" sz="2000" b="1" baseline="-25000">
                <a:latin typeface="Arial" panose="020B0604020202020204" pitchFamily="34" charset="0"/>
              </a:rPr>
              <a:t>1</a:t>
            </a:r>
            <a:r>
              <a:rPr lang="en-US" altLang="zh-CN" sz="2000" b="1">
                <a:latin typeface="Arial" panose="020B0604020202020204" pitchFamily="34" charset="0"/>
              </a:rPr>
              <a:t> and N</a:t>
            </a:r>
            <a:r>
              <a:rPr lang="en-US" altLang="zh-CN" sz="2000" b="1" baseline="-25000">
                <a:latin typeface="Arial" panose="020B0604020202020204" pitchFamily="34" charset="0"/>
              </a:rPr>
              <a:t>2</a:t>
            </a:r>
            <a:r>
              <a:rPr lang="en-US" altLang="zh-CN" sz="2000" b="1">
                <a:latin typeface="Arial" panose="020B0604020202020204" pitchFamily="34" charset="0"/>
              </a:rPr>
              <a:t>?</a:t>
            </a:r>
          </a:p>
        </p:txBody>
      </p:sp>
      <p:sp>
        <p:nvSpPr>
          <p:cNvPr id="56340" name="AutoShape 20"/>
          <p:cNvSpPr>
            <a:spLocks noChangeArrowheads="1"/>
          </p:cNvSpPr>
          <p:nvPr/>
        </p:nvSpPr>
        <p:spPr bwMode="auto">
          <a:xfrm>
            <a:off x="1524000" y="2362200"/>
            <a:ext cx="4800600" cy="1524000"/>
          </a:xfrm>
          <a:prstGeom prst="cloudCallout">
            <a:avLst>
              <a:gd name="adj1" fmla="val -41833"/>
              <a:gd name="adj2" fmla="val 135940"/>
            </a:avLst>
          </a:prstGeom>
          <a:gradFill rotWithShape="0">
            <a:gsLst>
              <a:gs pos="0">
                <a:srgbClr val="A0C8A0"/>
              </a:gs>
              <a:gs pos="50000">
                <a:srgbClr val="CCFFCC"/>
              </a:gs>
              <a:gs pos="100000">
                <a:srgbClr val="A0C8A0"/>
              </a:gs>
            </a:gsLst>
            <a:lin ang="0" scaled="1"/>
          </a:gradFill>
          <a:ln w="9525">
            <a:solidFill>
              <a:srgbClr val="CCFFFF"/>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Arial" panose="020B0604020202020204" pitchFamily="34" charset="0"/>
              </a:rPr>
              <a:t>O( N</a:t>
            </a:r>
            <a:r>
              <a:rPr lang="en-US" altLang="zh-CN" sz="2000" b="1" baseline="-25000">
                <a:latin typeface="Arial" panose="020B0604020202020204" pitchFamily="34" charset="0"/>
              </a:rPr>
              <a:t>1</a:t>
            </a:r>
            <a:r>
              <a:rPr lang="en-US" altLang="zh-CN" sz="2000" b="1">
                <a:latin typeface="Arial" panose="020B0604020202020204" pitchFamily="34" charset="0"/>
              </a:rPr>
              <a:t>*N</a:t>
            </a:r>
            <a:r>
              <a:rPr lang="en-US" altLang="zh-CN" sz="2000" b="1" baseline="-25000">
                <a:latin typeface="Arial" panose="020B0604020202020204" pitchFamily="34" charset="0"/>
              </a:rPr>
              <a:t>2</a:t>
            </a:r>
            <a:r>
              <a:rPr lang="en-US" altLang="zh-CN" sz="2000" b="1">
                <a:latin typeface="Arial" panose="020B0604020202020204" pitchFamily="34" charset="0"/>
              </a:rPr>
              <a:t> )</a:t>
            </a:r>
          </a:p>
          <a:p>
            <a:pPr algn="ctr"/>
            <a:r>
              <a:rPr lang="en-US" altLang="zh-CN" sz="2000" b="1">
                <a:latin typeface="Arial" panose="020B0604020202020204" pitchFamily="34" charset="0"/>
              </a:rPr>
              <a:t>What’s wrong with that?</a:t>
            </a:r>
          </a:p>
        </p:txBody>
      </p:sp>
      <p:sp>
        <p:nvSpPr>
          <p:cNvPr id="56341" name="AutoShape 21"/>
          <p:cNvSpPr>
            <a:spLocks noChangeArrowheads="1"/>
          </p:cNvSpPr>
          <p:nvPr/>
        </p:nvSpPr>
        <p:spPr bwMode="auto">
          <a:xfrm>
            <a:off x="1219200" y="2057400"/>
            <a:ext cx="6248400" cy="2362200"/>
          </a:xfrm>
          <a:prstGeom prst="cloudCallout">
            <a:avLst>
              <a:gd name="adj1" fmla="val 47204"/>
              <a:gd name="adj2" fmla="val 85282"/>
            </a:avLst>
          </a:prstGeom>
          <a:gradFill rotWithShape="0">
            <a:gsLst>
              <a:gs pos="0">
                <a:srgbClr val="8BAEAE"/>
              </a:gs>
              <a:gs pos="50000">
                <a:srgbClr val="CCFFFF"/>
              </a:gs>
              <a:gs pos="100000">
                <a:srgbClr val="8BAEAE"/>
              </a:gs>
            </a:gsLst>
            <a:lin ang="0" scaled="1"/>
          </a:gradFill>
          <a:ln w="9525">
            <a:solidFill>
              <a:srgbClr val="CCFFCC"/>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Arial" panose="020B0604020202020204" pitchFamily="34" charset="0"/>
              </a:rPr>
              <a:t>Try to apply </a:t>
            </a:r>
            <a:r>
              <a:rPr lang="en-US" altLang="zh-CN" sz="2000" b="1">
                <a:solidFill>
                  <a:srgbClr val="FF0000"/>
                </a:solidFill>
                <a:latin typeface="Arial" panose="020B0604020202020204" pitchFamily="34" charset="0"/>
              </a:rPr>
              <a:t>Mult </a:t>
            </a:r>
            <a:r>
              <a:rPr lang="en-US" altLang="zh-CN" sz="2000" b="1">
                <a:latin typeface="Arial" panose="020B0604020202020204" pitchFamily="34" charset="0"/>
              </a:rPr>
              <a:t>on </a:t>
            </a:r>
            <a:r>
              <a:rPr lang="en-US" altLang="zh-CN" sz="2000" b="1"/>
              <a:t>P</a:t>
            </a:r>
            <a:r>
              <a:rPr lang="en-US" altLang="zh-CN" sz="2000" b="1" baseline="-25000"/>
              <a:t>1</a:t>
            </a:r>
            <a:r>
              <a:rPr lang="en-US" altLang="zh-CN" sz="2000" b="1"/>
              <a:t>(x) = 10x</a:t>
            </a:r>
            <a:r>
              <a:rPr lang="en-US" altLang="zh-CN" sz="2000" b="1" baseline="30000"/>
              <a:t>1000</a:t>
            </a:r>
            <a:r>
              <a:rPr lang="en-US" altLang="zh-CN" sz="2000" b="1"/>
              <a:t>+5x</a:t>
            </a:r>
            <a:r>
              <a:rPr lang="en-US" altLang="zh-CN" sz="2000" b="1" baseline="30000"/>
              <a:t>14</a:t>
            </a:r>
            <a:r>
              <a:rPr lang="en-US" altLang="zh-CN" sz="2000" b="1"/>
              <a:t>+1</a:t>
            </a:r>
            <a:r>
              <a:rPr lang="en-US" altLang="zh-CN" sz="2000" b="1">
                <a:latin typeface="Arial" panose="020B0604020202020204" pitchFamily="34" charset="0"/>
              </a:rPr>
              <a:t> and</a:t>
            </a:r>
          </a:p>
          <a:p>
            <a:pPr algn="ctr"/>
            <a:r>
              <a:rPr lang="en-US" altLang="zh-CN" sz="2000" b="1"/>
              <a:t>P</a:t>
            </a:r>
            <a:r>
              <a:rPr lang="en-US" altLang="zh-CN" sz="2000" b="1" baseline="-25000"/>
              <a:t>2</a:t>
            </a:r>
            <a:r>
              <a:rPr lang="en-US" altLang="zh-CN" sz="2000" b="1"/>
              <a:t>(x) = 3x</a:t>
            </a:r>
            <a:r>
              <a:rPr lang="en-US" altLang="zh-CN" sz="2000" b="1" baseline="30000"/>
              <a:t>1990</a:t>
            </a:r>
            <a:r>
              <a:rPr lang="en-US" altLang="zh-CN" sz="2000" b="1">
                <a:sym typeface="Symbol" panose="05050102010706020507" pitchFamily="18" charset="2"/>
              </a:rPr>
              <a:t></a:t>
            </a:r>
            <a:r>
              <a:rPr lang="en-US" altLang="zh-CN" sz="2000" b="1"/>
              <a:t>2x</a:t>
            </a:r>
            <a:r>
              <a:rPr lang="en-US" altLang="zh-CN" sz="2000" b="1" baseline="30000"/>
              <a:t>1492</a:t>
            </a:r>
            <a:r>
              <a:rPr lang="en-US" altLang="zh-CN" sz="2000" b="1"/>
              <a:t>+11x+5</a:t>
            </a:r>
          </a:p>
          <a:p>
            <a:pPr algn="ctr"/>
            <a:r>
              <a:rPr lang="en-US" altLang="zh-CN" sz="2000" b="1">
                <a:latin typeface="Arial" panose="020B0604020202020204" pitchFamily="34" charset="0"/>
              </a:rPr>
              <a:t>-- now do you see my point?</a:t>
            </a:r>
          </a:p>
        </p:txBody>
      </p:sp>
      <p:sp>
        <p:nvSpPr>
          <p:cNvPr id="16392" name="文本框 1"/>
          <p:cNvSpPr txBox="1">
            <a:spLocks noChangeArrowheads="1"/>
          </p:cNvSpPr>
          <p:nvPr/>
        </p:nvSpPr>
        <p:spPr bwMode="auto">
          <a:xfrm>
            <a:off x="5292725" y="549275"/>
            <a:ext cx="3876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rgbClr val="FF0000"/>
                </a:solidFill>
              </a:rPr>
              <a:t>怎样用线性表存储多项式？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strips(downRight)">
                                      <p:cBhvr>
                                        <p:cTn id="7" dur="500"/>
                                        <p:tgtEl>
                                          <p:spTgt spid="56323"/>
                                        </p:tgtEl>
                                      </p:cBhvr>
                                    </p:animEffect>
                                  </p:childTnLst>
                                  <p:subTnLst>
                                    <p:audio>
                                      <p:cMediaNode>
                                        <p:cTn display="0" masterRel="sameClick">
                                          <p:stCondLst>
                                            <p:cond evt="begin" delay="0">
                                              <p:tn val="5"/>
                                            </p:cond>
                                          </p:stCondLst>
                                          <p:endCondLst>
                                            <p:cond evt="onStopAudio" delay="0">
                                              <p:tgtEl>
                                                <p:sldTgt/>
                                              </p:tgtEl>
                                            </p:cond>
                                          </p:endCondLst>
                                        </p:cTn>
                                        <p:tgtEl>
                                          <p:sndTgt r:embed="rId4"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6336"/>
                                        </p:tgtEl>
                                        <p:attrNameLst>
                                          <p:attrName>style.visibility</p:attrName>
                                        </p:attrNameLst>
                                      </p:cBhvr>
                                      <p:to>
                                        <p:strVal val="visible"/>
                                      </p:to>
                                    </p:set>
                                    <p:animEffect transition="in" filter="dissolve">
                                      <p:cBhvr>
                                        <p:cTn id="12" dur="500"/>
                                        <p:tgtEl>
                                          <p:spTgt spid="56336"/>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56335"/>
                                        </p:tgtEl>
                                        <p:attrNameLst>
                                          <p:attrName>style.visibility</p:attrName>
                                        </p:attrNameLst>
                                      </p:cBhvr>
                                      <p:to>
                                        <p:strVal val="visible"/>
                                      </p:to>
                                    </p:set>
                                    <p:animEffect transition="in" filter="dissolve">
                                      <p:cBhvr>
                                        <p:cTn id="16" dur="500"/>
                                        <p:tgtEl>
                                          <p:spTgt spid="56335"/>
                                        </p:tgtEl>
                                      </p:cBhvr>
                                    </p:animEffect>
                                  </p:childTnLst>
                                </p:cTn>
                              </p:par>
                            </p:childTnLst>
                          </p:cTn>
                        </p:par>
                        <p:par>
                          <p:cTn id="17" fill="hold" nodeType="afterGroup">
                            <p:stCondLst>
                              <p:cond delay="1000"/>
                            </p:stCondLst>
                            <p:childTnLst>
                              <p:par>
                                <p:cTn id="18" presetID="18" presetClass="entr" presetSubtype="3" fill="hold" grpId="0" nodeType="afterEffect">
                                  <p:stCondLst>
                                    <p:cond delay="0"/>
                                  </p:stCondLst>
                                  <p:childTnLst>
                                    <p:set>
                                      <p:cBhvr>
                                        <p:cTn id="19" dur="1" fill="hold">
                                          <p:stCondLst>
                                            <p:cond delay="0"/>
                                          </p:stCondLst>
                                        </p:cTn>
                                        <p:tgtEl>
                                          <p:spTgt spid="56337"/>
                                        </p:tgtEl>
                                        <p:attrNameLst>
                                          <p:attrName>style.visibility</p:attrName>
                                        </p:attrNameLst>
                                      </p:cBhvr>
                                      <p:to>
                                        <p:strVal val="visible"/>
                                      </p:to>
                                    </p:set>
                                    <p:animEffect transition="in" filter="strips(upRight)">
                                      <p:cBhvr>
                                        <p:cTn id="20" dur="500"/>
                                        <p:tgtEl>
                                          <p:spTgt spid="56337"/>
                                        </p:tgtEl>
                                      </p:cBhvr>
                                    </p:animEffect>
                                  </p:childTnLst>
                                  <p:subTnLst>
                                    <p:set>
                                      <p:cBhvr override="childStyle">
                                        <p:cTn dur="1" fill="hold" display="0" masterRel="nextClick" afterEffect="1"/>
                                        <p:tgtEl>
                                          <p:spTgt spid="56337"/>
                                        </p:tgtEl>
                                        <p:attrNameLst>
                                          <p:attrName>style.visibility</p:attrName>
                                        </p:attrNameLst>
                                      </p:cBhvr>
                                      <p:to>
                                        <p:strVal val="hidden"/>
                                      </p:to>
                                    </p:set>
                                    <p:audio>
                                      <p:cMediaNode>
                                        <p:cTn display="0" masterRel="sameClick">
                                          <p:stCondLst>
                                            <p:cond evt="begin" delay="0">
                                              <p:tn val="18"/>
                                            </p:cond>
                                          </p:stCondLst>
                                          <p:endCondLst>
                                            <p:cond evt="onStopAudio" delay="0">
                                              <p:tgtEl>
                                                <p:sldTgt/>
                                              </p:tgtEl>
                                            </p:cond>
                                          </p:endCondLst>
                                        </p:cTn>
                                        <p:tgtEl>
                                          <p:sndTgt r:embed="rId5" name="CHIMES.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9" fill="hold" grpId="0" nodeType="clickEffect">
                                  <p:stCondLst>
                                    <p:cond delay="0"/>
                                  </p:stCondLst>
                                  <p:childTnLst>
                                    <p:set>
                                      <p:cBhvr>
                                        <p:cTn id="24" dur="1" fill="hold">
                                          <p:stCondLst>
                                            <p:cond delay="0"/>
                                          </p:stCondLst>
                                        </p:cTn>
                                        <p:tgtEl>
                                          <p:spTgt spid="56339"/>
                                        </p:tgtEl>
                                        <p:attrNameLst>
                                          <p:attrName>style.visibility</p:attrName>
                                        </p:attrNameLst>
                                      </p:cBhvr>
                                      <p:to>
                                        <p:strVal val="visible"/>
                                      </p:to>
                                    </p:set>
                                    <p:animEffect transition="in" filter="strips(upLeft)">
                                      <p:cBhvr>
                                        <p:cTn id="25" dur="500"/>
                                        <p:tgtEl>
                                          <p:spTgt spid="56339"/>
                                        </p:tgtEl>
                                      </p:cBhvr>
                                    </p:animEffect>
                                  </p:childTnLst>
                                  <p:subTnLst>
                                    <p:set>
                                      <p:cBhvr override="childStyle">
                                        <p:cTn dur="1" fill="hold" display="0" masterRel="nextClick" afterEffect="1"/>
                                        <p:tgtEl>
                                          <p:spTgt spid="56339"/>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6" name="RICOCHET.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3" fill="hold" grpId="0" nodeType="clickEffect">
                                  <p:stCondLst>
                                    <p:cond delay="0"/>
                                  </p:stCondLst>
                                  <p:childTnLst>
                                    <p:set>
                                      <p:cBhvr>
                                        <p:cTn id="29" dur="1" fill="hold">
                                          <p:stCondLst>
                                            <p:cond delay="0"/>
                                          </p:stCondLst>
                                        </p:cTn>
                                        <p:tgtEl>
                                          <p:spTgt spid="56340"/>
                                        </p:tgtEl>
                                        <p:attrNameLst>
                                          <p:attrName>style.visibility</p:attrName>
                                        </p:attrNameLst>
                                      </p:cBhvr>
                                      <p:to>
                                        <p:strVal val="visible"/>
                                      </p:to>
                                    </p:set>
                                    <p:animEffect transition="in" filter="strips(upRight)">
                                      <p:cBhvr>
                                        <p:cTn id="30" dur="500"/>
                                        <p:tgtEl>
                                          <p:spTgt spid="56340"/>
                                        </p:tgtEl>
                                      </p:cBhvr>
                                    </p:animEffect>
                                  </p:childTnLst>
                                  <p:subTnLst>
                                    <p:set>
                                      <p:cBhvr override="childStyle">
                                        <p:cTn dur="1" fill="hold" display="0" masterRel="nextClick" afterEffect="1"/>
                                        <p:tgtEl>
                                          <p:spTgt spid="56340"/>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5" name="CHIMES.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9" fill="hold" grpId="0" nodeType="clickEffect">
                                  <p:stCondLst>
                                    <p:cond delay="0"/>
                                  </p:stCondLst>
                                  <p:childTnLst>
                                    <p:set>
                                      <p:cBhvr>
                                        <p:cTn id="34" dur="1" fill="hold">
                                          <p:stCondLst>
                                            <p:cond delay="0"/>
                                          </p:stCondLst>
                                        </p:cTn>
                                        <p:tgtEl>
                                          <p:spTgt spid="56341"/>
                                        </p:tgtEl>
                                        <p:attrNameLst>
                                          <p:attrName>style.visibility</p:attrName>
                                        </p:attrNameLst>
                                      </p:cBhvr>
                                      <p:to>
                                        <p:strVal val="visible"/>
                                      </p:to>
                                    </p:set>
                                    <p:animEffect transition="in" filter="strips(upLeft)">
                                      <p:cBhvr>
                                        <p:cTn id="35" dur="500"/>
                                        <p:tgtEl>
                                          <p:spTgt spid="56341"/>
                                        </p:tgtEl>
                                      </p:cBhvr>
                                    </p:animEffect>
                                  </p:childTnLst>
                                  <p:subTnLst>
                                    <p:set>
                                      <p:cBhvr override="childStyle">
                                        <p:cTn dur="1" fill="hold" display="0" masterRel="nextClick" afterEffect="1"/>
                                        <p:tgtEl>
                                          <p:spTgt spid="56341"/>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6"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P spid="56337" grpId="0" animBg="1" autoUpdateAnimBg="0"/>
      <p:bldP spid="56339" grpId="0" animBg="1" autoUpdateAnimBg="0"/>
      <p:bldP spid="56340" grpId="0" animBg="1" autoUpdateAnimBg="0"/>
      <p:bldP spid="56341"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81000" y="366713"/>
            <a:ext cx="8305800" cy="6272212"/>
            <a:chOff x="240" y="1008"/>
            <a:chExt cx="5232" cy="3221"/>
          </a:xfrm>
        </p:grpSpPr>
        <p:sp>
          <p:nvSpPr>
            <p:cNvPr id="51204" name="Text Box 4"/>
            <p:cNvSpPr txBox="1">
              <a:spLocks noChangeArrowheads="1"/>
            </p:cNvSpPr>
            <p:nvPr/>
          </p:nvSpPr>
          <p:spPr bwMode="auto">
            <a:xfrm>
              <a:off x="336" y="1008"/>
              <a:ext cx="5136" cy="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latin typeface="Arial" panose="020B0604020202020204" pitchFamily="34" charset="0"/>
                </a:rPr>
                <a:t>#define  MAX_COL  50  </a:t>
              </a:r>
              <a:r>
                <a:rPr lang="en-US" altLang="zh-CN" sz="2000" b="1">
                  <a:solidFill>
                    <a:schemeClr val="accent1"/>
                  </a:solidFill>
                  <a:latin typeface="Arial" panose="020B0604020202020204" pitchFamily="34" charset="0"/>
                </a:rPr>
                <a:t>/* maximum number of columns + 1 */</a:t>
              </a:r>
            </a:p>
            <a:p>
              <a:r>
                <a:rPr lang="en-US" altLang="zh-CN" sz="2000" b="1">
                  <a:latin typeface="Arial" panose="020B0604020202020204" pitchFamily="34" charset="0"/>
                </a:rPr>
                <a:t>void  fast_transpose ( term  a[ ], term  b[ ] )  </a:t>
              </a:r>
              <a:r>
                <a:rPr lang="en-US" altLang="zh-CN" sz="2000" b="1">
                  <a:solidFill>
                    <a:schemeClr val="accent1"/>
                  </a:solidFill>
                  <a:latin typeface="Arial" panose="020B0604020202020204" pitchFamily="34" charset="0"/>
                </a:rPr>
                <a:t>/* b = a</a:t>
              </a:r>
              <a:r>
                <a:rPr lang="en-US" altLang="zh-CN" sz="2000" b="1" baseline="30000">
                  <a:solidFill>
                    <a:schemeClr val="accent1"/>
                  </a:solidFill>
                  <a:latin typeface="Arial" panose="020B0604020202020204" pitchFamily="34" charset="0"/>
                </a:rPr>
                <a:t>T</a:t>
              </a:r>
              <a:r>
                <a:rPr lang="en-US" altLang="zh-CN" sz="2000" b="1">
                  <a:solidFill>
                    <a:schemeClr val="accent1"/>
                  </a:solidFill>
                  <a:latin typeface="Arial" panose="020B0604020202020204" pitchFamily="34" charset="0"/>
                </a:rPr>
                <a:t> */</a:t>
              </a:r>
              <a:endParaRPr lang="en-US" altLang="zh-CN" sz="2000" b="1">
                <a:latin typeface="Arial" panose="020B0604020202020204" pitchFamily="34" charset="0"/>
              </a:endParaRPr>
            </a:p>
            <a:p>
              <a:pPr>
                <a:lnSpc>
                  <a:spcPct val="90000"/>
                </a:lnSpc>
              </a:pPr>
              <a:r>
                <a:rPr lang="en-US" altLang="zh-CN" sz="2000" b="1">
                  <a:latin typeface="Arial" panose="020B0604020202020204" pitchFamily="34" charset="0"/>
                </a:rPr>
                <a:t>{  int  row_terms[MAX_COL], starting_pos[MAX_COL] ;</a:t>
              </a:r>
            </a:p>
            <a:p>
              <a:pPr>
                <a:lnSpc>
                  <a:spcPct val="90000"/>
                </a:lnSpc>
              </a:pPr>
              <a:r>
                <a:rPr lang="en-US" altLang="zh-CN" sz="2000" b="1">
                  <a:latin typeface="Arial" panose="020B0604020202020204" pitchFamily="34" charset="0"/>
                </a:rPr>
                <a:t>   int  i, j, numCols = a[0].col, numTerms = a[0].value ;</a:t>
              </a:r>
            </a:p>
            <a:p>
              <a:pPr>
                <a:lnSpc>
                  <a:spcPct val="90000"/>
                </a:lnSpc>
              </a:pPr>
              <a:r>
                <a:rPr lang="en-US" altLang="zh-CN" sz="2000" b="1">
                  <a:latin typeface="Arial" panose="020B0604020202020204" pitchFamily="34" charset="0"/>
                </a:rPr>
                <a:t>   b[0].row = numCols ;    b[0].col = a[0].row ; </a:t>
              </a:r>
            </a:p>
            <a:p>
              <a:pPr>
                <a:lnSpc>
                  <a:spcPct val="90000"/>
                </a:lnSpc>
              </a:pPr>
              <a:r>
                <a:rPr lang="en-US" altLang="zh-CN" sz="2000" b="1">
                  <a:latin typeface="Arial" panose="020B0604020202020204" pitchFamily="34" charset="0"/>
                </a:rPr>
                <a:t>   b[0].value = numTerms ;</a:t>
              </a:r>
            </a:p>
            <a:p>
              <a:pPr>
                <a:lnSpc>
                  <a:spcPct val="90000"/>
                </a:lnSpc>
              </a:pPr>
              <a:r>
                <a:rPr lang="en-US" altLang="zh-CN" sz="2000" b="1">
                  <a:latin typeface="Arial" panose="020B0604020202020204" pitchFamily="34" charset="0"/>
                </a:rPr>
                <a:t>   if ( numTerms &gt; 0 ) {  </a:t>
              </a:r>
              <a:r>
                <a:rPr lang="en-US" altLang="zh-CN" sz="2000" b="1">
                  <a:solidFill>
                    <a:schemeClr val="accent1"/>
                  </a:solidFill>
                  <a:latin typeface="Arial" panose="020B0604020202020204" pitchFamily="34" charset="0"/>
                </a:rPr>
                <a:t>/* if it is a nonzero matrix */</a:t>
              </a:r>
            </a:p>
            <a:p>
              <a:pPr>
                <a:lnSpc>
                  <a:spcPct val="90000"/>
                </a:lnSpc>
              </a:pPr>
              <a:r>
                <a:rPr lang="en-US" altLang="zh-CN" sz="2000" b="1">
                  <a:latin typeface="Arial" panose="020B0604020202020204" pitchFamily="34" charset="0"/>
                </a:rPr>
                <a:t>     for ( i = 0; i &lt; numCols; i++ ) </a:t>
              </a:r>
            </a:p>
            <a:p>
              <a:pPr>
                <a:lnSpc>
                  <a:spcPct val="90000"/>
                </a:lnSpc>
              </a:pPr>
              <a:r>
                <a:rPr lang="en-US" altLang="zh-CN" sz="2000" b="1">
                  <a:latin typeface="Arial" panose="020B0604020202020204" pitchFamily="34" charset="0"/>
                </a:rPr>
                <a:t>        rowTerms[i] = 0 ;  </a:t>
              </a:r>
              <a:r>
                <a:rPr lang="en-US" altLang="zh-CN" sz="2000" b="1">
                  <a:solidFill>
                    <a:schemeClr val="accent1"/>
                  </a:solidFill>
                  <a:latin typeface="Arial" panose="020B0604020202020204" pitchFamily="34" charset="0"/>
                </a:rPr>
                <a:t>/* initialize rt */</a:t>
              </a:r>
            </a:p>
            <a:p>
              <a:pPr>
                <a:lnSpc>
                  <a:spcPct val="90000"/>
                </a:lnSpc>
              </a:pPr>
              <a:r>
                <a:rPr lang="en-US" altLang="zh-CN" sz="2000" b="1">
                  <a:latin typeface="Arial" panose="020B0604020202020204" pitchFamily="34" charset="0"/>
                </a:rPr>
                <a:t>     for ( i = 1; i &lt; numTerms; i++ )</a:t>
              </a:r>
            </a:p>
            <a:p>
              <a:pPr>
                <a:lnSpc>
                  <a:spcPct val="90000"/>
                </a:lnSpc>
              </a:pPr>
              <a:r>
                <a:rPr lang="en-US" altLang="zh-CN" sz="2000" b="1">
                  <a:latin typeface="Arial" panose="020B0604020202020204" pitchFamily="34" charset="0"/>
                </a:rPr>
                <a:t>        rowTerms[ a[i].col ] ++ ;  </a:t>
              </a:r>
              <a:r>
                <a:rPr lang="en-US" altLang="zh-CN" sz="2000" b="1">
                  <a:solidFill>
                    <a:schemeClr val="accent1"/>
                  </a:solidFill>
                  <a:latin typeface="Arial" panose="020B0604020202020204" pitchFamily="34" charset="0"/>
                </a:rPr>
                <a:t>/* count # of terms in each column */</a:t>
              </a:r>
              <a:endParaRPr lang="en-US" altLang="zh-CN" sz="2000" b="1">
                <a:latin typeface="Arial" panose="020B0604020202020204" pitchFamily="34" charset="0"/>
              </a:endParaRPr>
            </a:p>
            <a:p>
              <a:pPr>
                <a:lnSpc>
                  <a:spcPct val="90000"/>
                </a:lnSpc>
              </a:pPr>
              <a:r>
                <a:rPr lang="en-US" altLang="zh-CN" sz="2000" b="1">
                  <a:latin typeface="Arial" panose="020B0604020202020204" pitchFamily="34" charset="0"/>
                </a:rPr>
                <a:t>     startingPos[0] = 1;  </a:t>
              </a:r>
              <a:r>
                <a:rPr lang="en-US" altLang="zh-CN" sz="2000" b="1">
                  <a:solidFill>
                    <a:schemeClr val="accent1"/>
                  </a:solidFill>
                  <a:latin typeface="Arial" panose="020B0604020202020204" pitchFamily="34" charset="0"/>
                </a:rPr>
                <a:t>/* position of the 1st term of col 0 in b */</a:t>
              </a:r>
              <a:endParaRPr lang="en-US" altLang="zh-CN" sz="2000" b="1">
                <a:latin typeface="Arial" panose="020B0604020202020204" pitchFamily="34" charset="0"/>
              </a:endParaRPr>
            </a:p>
            <a:p>
              <a:pPr>
                <a:lnSpc>
                  <a:spcPct val="90000"/>
                </a:lnSpc>
              </a:pPr>
              <a:r>
                <a:rPr lang="en-US" altLang="zh-CN" sz="2000" b="1">
                  <a:latin typeface="Arial" panose="020B0604020202020204" pitchFamily="34" charset="0"/>
                </a:rPr>
                <a:t>     for ( i = 1; i &lt; numCols; i++ )</a:t>
              </a:r>
            </a:p>
            <a:p>
              <a:pPr>
                <a:lnSpc>
                  <a:spcPct val="90000"/>
                </a:lnSpc>
              </a:pPr>
              <a:r>
                <a:rPr lang="en-US" altLang="zh-CN" sz="2000" b="1">
                  <a:latin typeface="Arial" panose="020B0604020202020204" pitchFamily="34" charset="0"/>
                </a:rPr>
                <a:t>        startingPos[i] = startingPos[i</a:t>
              </a:r>
              <a:r>
                <a:rPr lang="en-US" altLang="zh-CN" sz="2000" b="1">
                  <a:latin typeface="Arial" panose="020B0604020202020204" pitchFamily="34" charset="0"/>
                  <a:sym typeface="Symbol" panose="05050102010706020507" pitchFamily="18" charset="2"/>
                </a:rPr>
                <a:t>1] + rowTerms</a:t>
              </a:r>
              <a:r>
                <a:rPr lang="en-US" altLang="zh-CN" sz="2000" b="1">
                  <a:latin typeface="Arial" panose="020B0604020202020204" pitchFamily="34" charset="0"/>
                </a:rPr>
                <a:t>[i</a:t>
              </a:r>
              <a:r>
                <a:rPr lang="en-US" altLang="zh-CN" sz="2000" b="1">
                  <a:latin typeface="Arial" panose="020B0604020202020204" pitchFamily="34" charset="0"/>
                  <a:sym typeface="Symbol" panose="05050102010706020507" pitchFamily="18" charset="2"/>
                </a:rPr>
                <a:t>1] ;</a:t>
              </a:r>
            </a:p>
            <a:p>
              <a:pPr>
                <a:lnSpc>
                  <a:spcPct val="90000"/>
                </a:lnSpc>
              </a:pPr>
              <a:r>
                <a:rPr lang="en-US" altLang="zh-CN" sz="2000" b="1">
                  <a:latin typeface="Arial" panose="020B0604020202020204" pitchFamily="34" charset="0"/>
                </a:rPr>
                <a:t>         </a:t>
              </a:r>
              <a:r>
                <a:rPr lang="en-US" altLang="zh-CN" sz="2000" b="1">
                  <a:solidFill>
                    <a:schemeClr val="accent1"/>
                  </a:solidFill>
                  <a:latin typeface="Arial" panose="020B0604020202020204" pitchFamily="34" charset="0"/>
                </a:rPr>
                <a:t>/* position of the 1st term of col i in b */</a:t>
              </a:r>
            </a:p>
            <a:p>
              <a:pPr>
                <a:lnSpc>
                  <a:spcPct val="90000"/>
                </a:lnSpc>
              </a:pPr>
              <a:r>
                <a:rPr lang="en-US" altLang="zh-CN" sz="2000" b="1">
                  <a:latin typeface="Arial" panose="020B0604020202020204" pitchFamily="34" charset="0"/>
                </a:rPr>
                <a:t>     for ( i = 1; i &lt; numTerms; i++ )  {</a:t>
              </a:r>
            </a:p>
            <a:p>
              <a:pPr>
                <a:lnSpc>
                  <a:spcPct val="90000"/>
                </a:lnSpc>
              </a:pPr>
              <a:r>
                <a:rPr lang="en-US" altLang="zh-CN" sz="2000" b="1">
                  <a:latin typeface="Arial" panose="020B0604020202020204" pitchFamily="34" charset="0"/>
                </a:rPr>
                <a:t>        j = startingPos[ a[i].col ] ++ ;  </a:t>
              </a:r>
              <a:r>
                <a:rPr lang="en-US" altLang="zh-CN" sz="2000" b="1">
                  <a:solidFill>
                    <a:schemeClr val="accent1"/>
                  </a:solidFill>
                  <a:latin typeface="Arial" panose="020B0604020202020204" pitchFamily="34" charset="0"/>
                </a:rPr>
                <a:t>/* j is the index of a[i] in b */</a:t>
              </a:r>
              <a:endParaRPr lang="en-US" altLang="zh-CN" sz="2000" b="1">
                <a:latin typeface="Arial" panose="020B0604020202020204" pitchFamily="34" charset="0"/>
              </a:endParaRPr>
            </a:p>
            <a:p>
              <a:pPr>
                <a:lnSpc>
                  <a:spcPct val="90000"/>
                </a:lnSpc>
              </a:pPr>
              <a:r>
                <a:rPr lang="en-US" altLang="zh-CN" sz="2000" b="1">
                  <a:latin typeface="Arial" panose="020B0604020202020204" pitchFamily="34" charset="0"/>
                </a:rPr>
                <a:t>         </a:t>
              </a:r>
              <a:r>
                <a:rPr lang="en-US" altLang="zh-CN" sz="2000" b="1">
                  <a:solidFill>
                    <a:schemeClr val="accent1"/>
                  </a:solidFill>
                  <a:latin typeface="Arial" panose="020B0604020202020204" pitchFamily="34" charset="0"/>
                </a:rPr>
                <a:t>/* and sp++ now points to the next term in this column */</a:t>
              </a:r>
            </a:p>
            <a:p>
              <a:pPr>
                <a:lnSpc>
                  <a:spcPct val="90000"/>
                </a:lnSpc>
              </a:pPr>
              <a:r>
                <a:rPr lang="en-US" altLang="zh-CN" sz="2000" b="1">
                  <a:latin typeface="Arial" panose="020B0604020202020204" pitchFamily="34" charset="0"/>
                </a:rPr>
                <a:t>        b[j].row  = a[i].col ;  b[j].col = a[i].row ;  b[j].value = a[i].value ;</a:t>
              </a:r>
            </a:p>
            <a:p>
              <a:pPr>
                <a:lnSpc>
                  <a:spcPct val="90000"/>
                </a:lnSpc>
              </a:pPr>
              <a:r>
                <a:rPr lang="en-US" altLang="zh-CN" sz="2000" b="1">
                  <a:latin typeface="Arial" panose="020B0604020202020204" pitchFamily="34" charset="0"/>
                </a:rPr>
                <a:t>     }  </a:t>
              </a:r>
              <a:r>
                <a:rPr lang="en-US" altLang="zh-CN" sz="2000" b="1">
                  <a:solidFill>
                    <a:schemeClr val="accent1"/>
                  </a:solidFill>
                  <a:latin typeface="Arial" panose="020B0604020202020204" pitchFamily="34" charset="0"/>
                </a:rPr>
                <a:t>/* end for-loop */</a:t>
              </a:r>
            </a:p>
            <a:p>
              <a:pPr>
                <a:lnSpc>
                  <a:spcPct val="90000"/>
                </a:lnSpc>
              </a:pPr>
              <a:r>
                <a:rPr lang="en-US" altLang="zh-CN" sz="2000" b="1">
                  <a:latin typeface="Arial" panose="020B0604020202020204" pitchFamily="34" charset="0"/>
                </a:rPr>
                <a:t>   }   </a:t>
              </a:r>
              <a:r>
                <a:rPr lang="en-US" altLang="zh-CN" sz="2000" b="1">
                  <a:solidFill>
                    <a:schemeClr val="accent1"/>
                  </a:solidFill>
                  <a:latin typeface="Arial" panose="020B0604020202020204" pitchFamily="34" charset="0"/>
                </a:rPr>
                <a:t>/* end if */</a:t>
              </a:r>
            </a:p>
            <a:p>
              <a:pPr>
                <a:lnSpc>
                  <a:spcPct val="90000"/>
                </a:lnSpc>
              </a:pPr>
              <a:r>
                <a:rPr lang="en-US" altLang="zh-CN" sz="2000" b="1">
                  <a:latin typeface="Arial" panose="020B0604020202020204" pitchFamily="34" charset="0"/>
                </a:rPr>
                <a:t>}</a:t>
              </a:r>
            </a:p>
          </p:txBody>
        </p:sp>
        <p:sp>
          <p:nvSpPr>
            <p:cNvPr id="51205" name="AutoShape 5"/>
            <p:cNvSpPr>
              <a:spLocks noChangeArrowheads="1"/>
            </p:cNvSpPr>
            <p:nvPr/>
          </p:nvSpPr>
          <p:spPr bwMode="auto">
            <a:xfrm>
              <a:off x="240" y="1008"/>
              <a:ext cx="5232" cy="3221"/>
            </a:xfrm>
            <a:prstGeom prst="foldedCorner">
              <a:avLst>
                <a:gd name="adj" fmla="val 125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76806" name="Text Box 6"/>
          <p:cNvSpPr txBox="1">
            <a:spLocks noChangeArrowheads="1"/>
          </p:cNvSpPr>
          <p:nvPr/>
        </p:nvSpPr>
        <p:spPr bwMode="auto">
          <a:xfrm>
            <a:off x="2438400" y="59436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chemeClr val="hlink"/>
                </a:solidFill>
              </a:rPr>
              <a:t>Time complexity = O(             ?              )</a:t>
            </a:r>
            <a:endParaRPr lang="en-US" altLang="zh-CN" b="1"/>
          </a:p>
        </p:txBody>
      </p:sp>
      <p:sp>
        <p:nvSpPr>
          <p:cNvPr id="76807" name="Rectangle 7"/>
          <p:cNvSpPr>
            <a:spLocks noChangeArrowheads="1"/>
          </p:cNvSpPr>
          <p:nvPr/>
        </p:nvSpPr>
        <p:spPr bwMode="auto">
          <a:xfrm>
            <a:off x="5486400" y="6019800"/>
            <a:ext cx="1981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i="1"/>
              <a:t>columns </a:t>
            </a:r>
            <a:r>
              <a:rPr lang="en-US" altLang="zh-CN" sz="2000" b="1" i="1">
                <a:solidFill>
                  <a:srgbClr val="FF6600"/>
                </a:solidFill>
                <a:latin typeface="Arial" panose="020B0604020202020204" pitchFamily="34" charset="0"/>
              </a:rPr>
              <a:t>+ </a:t>
            </a:r>
            <a:r>
              <a:rPr lang="en-US" altLang="zh-CN" sz="2000" b="1" i="1"/>
              <a:t>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6"/>
                                        </p:tgtEl>
                                        <p:attrNameLst>
                                          <p:attrName>style.visibility</p:attrName>
                                        </p:attrNameLst>
                                      </p:cBhvr>
                                      <p:to>
                                        <p:strVal val="visible"/>
                                      </p:to>
                                    </p:set>
                                    <p:animEffect transition="in" filter="wipe(left)">
                                      <p:cBhvr>
                                        <p:cTn id="12" dur="500"/>
                                        <p:tgtEl>
                                          <p:spTgt spid="76806"/>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6807"/>
                                        </p:tgtEl>
                                        <p:attrNameLst>
                                          <p:attrName>style.visibility</p:attrName>
                                        </p:attrNameLst>
                                      </p:cBhvr>
                                      <p:to>
                                        <p:strVal val="visible"/>
                                      </p:to>
                                    </p:set>
                                    <p:animEffect transition="in" filter="barn(outVertical)">
                                      <p:cBhvr>
                                        <p:cTn id="17" dur="500"/>
                                        <p:tgtEl>
                                          <p:spTgt spid="76807"/>
                                        </p:tgtEl>
                                      </p:cBhvr>
                                    </p:animEffect>
                                  </p:childTnLst>
                                  <p:subTnLst>
                                    <p:audio>
                                      <p:cMediaNode>
                                        <p:cTn display="0" masterRel="sameClick">
                                          <p:stCondLst>
                                            <p:cond evt="begin" delay="0">
                                              <p:tn val="15"/>
                                            </p:cond>
                                          </p:stCondLst>
                                          <p:endCondLst>
                                            <p:cond evt="onStopAudio" delay="0">
                                              <p:tgtEl>
                                                <p:sldTgt/>
                                              </p:tgtEl>
                                            </p:cond>
                                          </p:endCondLst>
                                        </p:cTn>
                                        <p:tgtEl>
                                          <p:sndTgt r:embed="rId5" name="DIN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utoUpdateAnimBg="0"/>
      <p:bldP spid="7680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04800" y="152400"/>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§2.6  Multidimensional Array</a:t>
            </a:r>
            <a:r>
              <a:rPr lang="zh-CN" altLang="en-US" sz="2800" b="1">
                <a:sym typeface="Webdings" panose="05030102010509060703" pitchFamily="18" charset="2"/>
              </a:rPr>
              <a:t>（多维数组）</a:t>
            </a:r>
            <a:endParaRPr lang="en-US" altLang="zh-CN" sz="2800" b="1">
              <a:sym typeface="Webdings" panose="05030102010509060703" pitchFamily="18" charset="2"/>
            </a:endParaRPr>
          </a:p>
          <a:p>
            <a:r>
              <a:rPr lang="en-US" altLang="zh-CN" sz="2800" b="1">
                <a:sym typeface="Webdings" panose="05030102010509060703" pitchFamily="18" charset="2"/>
              </a:rPr>
              <a:t>                                          ——</a:t>
            </a:r>
            <a:r>
              <a:rPr lang="en-US" altLang="zh-CN" b="1">
                <a:sym typeface="Webdings" panose="05030102010509060703" pitchFamily="18" charset="2"/>
              </a:rPr>
              <a:t> computing the address</a:t>
            </a:r>
            <a:endParaRPr lang="en-US" altLang="zh-CN" b="1"/>
          </a:p>
        </p:txBody>
      </p:sp>
      <p:sp>
        <p:nvSpPr>
          <p:cNvPr id="84995" name="Text Box 3"/>
          <p:cNvSpPr txBox="1">
            <a:spLocks noChangeArrowheads="1"/>
          </p:cNvSpPr>
          <p:nvPr/>
        </p:nvSpPr>
        <p:spPr bwMode="auto">
          <a:xfrm>
            <a:off x="609600" y="990600"/>
            <a:ext cx="7924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t>        If an array is declared </a:t>
            </a:r>
          </a:p>
          <a:p>
            <a:r>
              <a:rPr lang="en-US" altLang="zh-CN" b="1">
                <a:latin typeface="Arial" panose="020B0604020202020204" pitchFamily="34" charset="0"/>
              </a:rPr>
              <a:t>                   a[upper</a:t>
            </a:r>
            <a:r>
              <a:rPr lang="en-US" altLang="zh-CN" b="1" baseline="-25000">
                <a:latin typeface="Arial" panose="020B0604020202020204" pitchFamily="34" charset="0"/>
              </a:rPr>
              <a:t>0</a:t>
            </a:r>
            <a:r>
              <a:rPr lang="en-US" altLang="zh-CN" b="1">
                <a:latin typeface="Arial" panose="020B0604020202020204" pitchFamily="34" charset="0"/>
              </a:rPr>
              <a:t>][upper</a:t>
            </a:r>
            <a:r>
              <a:rPr lang="en-US" altLang="zh-CN" b="1" baseline="-25000">
                <a:latin typeface="Arial" panose="020B0604020202020204" pitchFamily="34" charset="0"/>
              </a:rPr>
              <a:t>1</a:t>
            </a:r>
            <a:r>
              <a:rPr lang="en-US" altLang="zh-CN" b="1">
                <a:latin typeface="Arial" panose="020B0604020202020204" pitchFamily="34" charset="0"/>
              </a:rPr>
              <a:t>] </a:t>
            </a:r>
            <a:r>
              <a:rPr lang="en-US" altLang="zh-CN" b="1">
                <a:latin typeface="Arial" panose="020B0604020202020204" pitchFamily="34" charset="0"/>
                <a:sym typeface="Symbol" panose="05050102010706020507" pitchFamily="18" charset="2"/>
              </a:rPr>
              <a:t> </a:t>
            </a:r>
            <a:r>
              <a:rPr lang="en-US" altLang="zh-CN" b="1">
                <a:latin typeface="Arial" panose="020B0604020202020204" pitchFamily="34" charset="0"/>
              </a:rPr>
              <a:t>[upper</a:t>
            </a:r>
            <a:r>
              <a:rPr lang="en-US" altLang="zh-CN" b="1" baseline="-25000">
                <a:latin typeface="Arial" panose="020B0604020202020204" pitchFamily="34" charset="0"/>
              </a:rPr>
              <a:t>n</a:t>
            </a:r>
            <a:r>
              <a:rPr lang="en-US" altLang="zh-CN" b="1" baseline="-25000">
                <a:latin typeface="Arial" panose="020B0604020202020204" pitchFamily="34" charset="0"/>
                <a:sym typeface="Symbol" panose="05050102010706020507" pitchFamily="18" charset="2"/>
              </a:rPr>
              <a:t></a:t>
            </a:r>
            <a:r>
              <a:rPr lang="en-US" altLang="zh-CN" b="1" baseline="-25000">
                <a:latin typeface="Arial" panose="020B0604020202020204" pitchFamily="34" charset="0"/>
              </a:rPr>
              <a:t>1</a:t>
            </a:r>
            <a:r>
              <a:rPr lang="en-US" altLang="zh-CN" b="1">
                <a:latin typeface="Arial" panose="020B0604020202020204" pitchFamily="34" charset="0"/>
              </a:rPr>
              <a:t>]</a:t>
            </a:r>
            <a:r>
              <a:rPr lang="en-US" altLang="zh-CN" b="1"/>
              <a:t>, </a:t>
            </a:r>
          </a:p>
          <a:p>
            <a:r>
              <a:rPr lang="en-US" altLang="zh-CN" b="1"/>
              <a:t>then the total number of elements in the array is </a:t>
            </a:r>
            <a:endParaRPr lang="en-US" altLang="zh-CN" b="1">
              <a:latin typeface="Arial" panose="020B0604020202020204" pitchFamily="34" charset="0"/>
            </a:endParaRPr>
          </a:p>
        </p:txBody>
      </p:sp>
      <p:graphicFrame>
        <p:nvGraphicFramePr>
          <p:cNvPr id="84996" name="Object 2"/>
          <p:cNvGraphicFramePr>
            <a:graphicFrameLocks noChangeAspect="1"/>
          </p:cNvGraphicFramePr>
          <p:nvPr/>
        </p:nvGraphicFramePr>
        <p:xfrm>
          <a:off x="3581400" y="2057400"/>
          <a:ext cx="1320800" cy="838200"/>
        </p:xfrm>
        <a:graphic>
          <a:graphicData uri="http://schemas.openxmlformats.org/presentationml/2006/ole">
            <mc:AlternateContent xmlns:mc="http://schemas.openxmlformats.org/markup-compatibility/2006">
              <mc:Choice xmlns:v="urn:schemas-microsoft-com:vml" Requires="v">
                <p:oleObj spid="_x0000_s53277" name="公式" r:id="rId9" imgW="660400" imgH="419100" progId="Equation.3">
                  <p:embed/>
                </p:oleObj>
              </mc:Choice>
              <mc:Fallback>
                <p:oleObj name="公式" r:id="rId9" imgW="660400" imgH="4191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2057400"/>
                        <a:ext cx="1320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4997" name="Text Box 5"/>
          <p:cNvSpPr txBox="1">
            <a:spLocks noChangeArrowheads="1"/>
          </p:cNvSpPr>
          <p:nvPr/>
        </p:nvSpPr>
        <p:spPr bwMode="auto">
          <a:xfrm>
            <a:off x="609600" y="2819400"/>
            <a:ext cx="792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63563">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One way to represent multidimensional arrays is </a:t>
            </a:r>
            <a:r>
              <a:rPr lang="en-US" altLang="zh-CN" b="1">
                <a:solidFill>
                  <a:schemeClr val="hlink"/>
                </a:solidFill>
              </a:rPr>
              <a:t>row major order</a:t>
            </a:r>
            <a:r>
              <a:rPr lang="en-US" altLang="zh-CN" b="1"/>
              <a:t>.</a:t>
            </a:r>
          </a:p>
        </p:txBody>
      </p:sp>
      <p:sp>
        <p:nvSpPr>
          <p:cNvPr id="84998" name="Text Box 6"/>
          <p:cNvSpPr txBox="1">
            <a:spLocks noChangeArrowheads="1"/>
          </p:cNvSpPr>
          <p:nvPr/>
        </p:nvSpPr>
        <p:spPr bwMode="auto">
          <a:xfrm>
            <a:off x="381000" y="36576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ea typeface="MS Hei" pitchFamily="49" charset="-122"/>
              </a:rPr>
              <a:t>〖</a:t>
            </a:r>
            <a:r>
              <a:rPr lang="en-US" altLang="zh-CN" b="1"/>
              <a:t>Example</a:t>
            </a:r>
            <a:r>
              <a:rPr lang="en-US" altLang="zh-CN" b="1">
                <a:ea typeface="MS Hei" pitchFamily="49" charset="-122"/>
              </a:rPr>
              <a:t>〗</a:t>
            </a:r>
            <a:r>
              <a:rPr lang="en-US" altLang="zh-CN" b="1"/>
              <a:t>  2-D array:  </a:t>
            </a:r>
            <a:r>
              <a:rPr lang="en-US" altLang="zh-CN" b="1">
                <a:latin typeface="Arial" panose="020B0604020202020204" pitchFamily="34" charset="0"/>
              </a:rPr>
              <a:t>a[upper</a:t>
            </a:r>
            <a:r>
              <a:rPr lang="en-US" altLang="zh-CN" b="1" baseline="-25000">
                <a:latin typeface="Arial" panose="020B0604020202020204" pitchFamily="34" charset="0"/>
              </a:rPr>
              <a:t>0</a:t>
            </a:r>
            <a:r>
              <a:rPr lang="en-US" altLang="zh-CN" b="1">
                <a:latin typeface="Arial" panose="020B0604020202020204" pitchFamily="34" charset="0"/>
              </a:rPr>
              <a:t>][upper</a:t>
            </a:r>
            <a:r>
              <a:rPr lang="en-US" altLang="zh-CN" b="1" baseline="-25000">
                <a:latin typeface="Arial" panose="020B0604020202020204" pitchFamily="34" charset="0"/>
              </a:rPr>
              <a:t>1</a:t>
            </a:r>
            <a:r>
              <a:rPr lang="en-US" altLang="zh-CN" b="1">
                <a:latin typeface="Arial" panose="020B0604020202020204" pitchFamily="34" charset="0"/>
              </a:rPr>
              <a:t>] </a:t>
            </a:r>
          </a:p>
        </p:txBody>
      </p:sp>
      <p:grpSp>
        <p:nvGrpSpPr>
          <p:cNvPr id="2" name="Group 7"/>
          <p:cNvGrpSpPr>
            <a:grpSpLocks/>
          </p:cNvGrpSpPr>
          <p:nvPr/>
        </p:nvGrpSpPr>
        <p:grpSpPr bwMode="auto">
          <a:xfrm>
            <a:off x="1219200" y="4191000"/>
            <a:ext cx="6629400" cy="1066800"/>
            <a:chOff x="816" y="2976"/>
            <a:chExt cx="4176" cy="672"/>
          </a:xfrm>
        </p:grpSpPr>
        <p:grpSp>
          <p:nvGrpSpPr>
            <p:cNvPr id="53257" name="Group 8"/>
            <p:cNvGrpSpPr>
              <a:grpSpLocks/>
            </p:cNvGrpSpPr>
            <p:nvPr/>
          </p:nvGrpSpPr>
          <p:grpSpPr bwMode="auto">
            <a:xfrm>
              <a:off x="1248" y="2976"/>
              <a:ext cx="3744" cy="672"/>
              <a:chOff x="672" y="3024"/>
              <a:chExt cx="3744" cy="672"/>
            </a:xfrm>
          </p:grpSpPr>
          <p:grpSp>
            <p:nvGrpSpPr>
              <p:cNvPr id="53259" name="Group 9"/>
              <p:cNvGrpSpPr>
                <a:grpSpLocks/>
              </p:cNvGrpSpPr>
              <p:nvPr/>
            </p:nvGrpSpPr>
            <p:grpSpPr bwMode="auto">
              <a:xfrm>
                <a:off x="672" y="3024"/>
                <a:ext cx="912" cy="672"/>
                <a:chOff x="672" y="3024"/>
                <a:chExt cx="912" cy="672"/>
              </a:xfrm>
            </p:grpSpPr>
            <p:sp>
              <p:nvSpPr>
                <p:cNvPr id="53272" name="Rectangle 10"/>
                <p:cNvSpPr>
                  <a:spLocks noChangeArrowheads="1"/>
                </p:cNvSpPr>
                <p:nvPr/>
              </p:nvSpPr>
              <p:spPr bwMode="auto">
                <a:xfrm>
                  <a:off x="672" y="3216"/>
                  <a:ext cx="912"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73" name="Rectangle 11"/>
                <p:cNvSpPr>
                  <a:spLocks noChangeArrowheads="1"/>
                </p:cNvSpPr>
                <p:nvPr/>
              </p:nvSpPr>
              <p:spPr bwMode="auto">
                <a:xfrm>
                  <a:off x="816" y="3216"/>
                  <a:ext cx="62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ym typeface="Symbol" panose="05050102010706020507" pitchFamily="18" charset="2"/>
                    </a:rPr>
                    <a:t></a:t>
                  </a:r>
                  <a:endParaRPr lang="en-US" altLang="zh-CN" b="1"/>
                </a:p>
              </p:txBody>
            </p:sp>
            <p:sp>
              <p:nvSpPr>
                <p:cNvPr id="53274" name="Rectangle 12"/>
                <p:cNvSpPr>
                  <a:spLocks noChangeArrowheads="1"/>
                </p:cNvSpPr>
                <p:nvPr/>
              </p:nvSpPr>
              <p:spPr bwMode="auto">
                <a:xfrm>
                  <a:off x="864" y="3024"/>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0</a:t>
                  </a:r>
                </a:p>
              </p:txBody>
            </p:sp>
            <p:sp>
              <p:nvSpPr>
                <p:cNvPr id="53275" name="AutoShape 13"/>
                <p:cNvSpPr>
                  <a:spLocks/>
                </p:cNvSpPr>
                <p:nvPr/>
              </p:nvSpPr>
              <p:spPr bwMode="auto">
                <a:xfrm rot="-5400000">
                  <a:off x="1056" y="2976"/>
                  <a:ext cx="144" cy="912"/>
                </a:xfrm>
                <a:prstGeom prst="leftBrace">
                  <a:avLst>
                    <a:gd name="adj1" fmla="val 52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76" name="Rectangle 14"/>
                <p:cNvSpPr>
                  <a:spLocks noChangeArrowheads="1"/>
                </p:cNvSpPr>
                <p:nvPr/>
              </p:nvSpPr>
              <p:spPr bwMode="auto">
                <a:xfrm>
                  <a:off x="720" y="3504"/>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upper</a:t>
                  </a:r>
                  <a:r>
                    <a:rPr lang="en-US" altLang="zh-CN" b="1" baseline="-25000"/>
                    <a:t>1</a:t>
                  </a:r>
                  <a:endParaRPr lang="en-US" altLang="zh-CN" b="1"/>
                </a:p>
              </p:txBody>
            </p:sp>
          </p:grpSp>
          <p:grpSp>
            <p:nvGrpSpPr>
              <p:cNvPr id="53260" name="Group 15"/>
              <p:cNvGrpSpPr>
                <a:grpSpLocks/>
              </p:cNvGrpSpPr>
              <p:nvPr/>
            </p:nvGrpSpPr>
            <p:grpSpPr bwMode="auto">
              <a:xfrm>
                <a:off x="1584" y="3024"/>
                <a:ext cx="912" cy="672"/>
                <a:chOff x="672" y="3024"/>
                <a:chExt cx="912" cy="672"/>
              </a:xfrm>
            </p:grpSpPr>
            <p:sp>
              <p:nvSpPr>
                <p:cNvPr id="53267" name="Rectangle 16"/>
                <p:cNvSpPr>
                  <a:spLocks noChangeArrowheads="1"/>
                </p:cNvSpPr>
                <p:nvPr/>
              </p:nvSpPr>
              <p:spPr bwMode="auto">
                <a:xfrm>
                  <a:off x="672" y="3216"/>
                  <a:ext cx="912"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68" name="Rectangle 17"/>
                <p:cNvSpPr>
                  <a:spLocks noChangeArrowheads="1"/>
                </p:cNvSpPr>
                <p:nvPr/>
              </p:nvSpPr>
              <p:spPr bwMode="auto">
                <a:xfrm>
                  <a:off x="816" y="3216"/>
                  <a:ext cx="62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ym typeface="Symbol" panose="05050102010706020507" pitchFamily="18" charset="2"/>
                    </a:rPr>
                    <a:t></a:t>
                  </a:r>
                  <a:endParaRPr lang="en-US" altLang="zh-CN" b="1"/>
                </a:p>
              </p:txBody>
            </p:sp>
            <p:sp>
              <p:nvSpPr>
                <p:cNvPr id="53269" name="Rectangle 18"/>
                <p:cNvSpPr>
                  <a:spLocks noChangeArrowheads="1"/>
                </p:cNvSpPr>
                <p:nvPr/>
              </p:nvSpPr>
              <p:spPr bwMode="auto">
                <a:xfrm>
                  <a:off x="864" y="3024"/>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1</a:t>
                  </a:r>
                </a:p>
              </p:txBody>
            </p:sp>
            <p:sp>
              <p:nvSpPr>
                <p:cNvPr id="53270" name="AutoShape 19"/>
                <p:cNvSpPr>
                  <a:spLocks/>
                </p:cNvSpPr>
                <p:nvPr/>
              </p:nvSpPr>
              <p:spPr bwMode="auto">
                <a:xfrm rot="-5400000">
                  <a:off x="1056" y="2976"/>
                  <a:ext cx="144" cy="912"/>
                </a:xfrm>
                <a:prstGeom prst="leftBrace">
                  <a:avLst>
                    <a:gd name="adj1" fmla="val 52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71" name="Rectangle 20"/>
                <p:cNvSpPr>
                  <a:spLocks noChangeArrowheads="1"/>
                </p:cNvSpPr>
                <p:nvPr/>
              </p:nvSpPr>
              <p:spPr bwMode="auto">
                <a:xfrm>
                  <a:off x="720" y="3504"/>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upper</a:t>
                  </a:r>
                  <a:r>
                    <a:rPr lang="en-US" altLang="zh-CN" b="1" baseline="-25000"/>
                    <a:t>1</a:t>
                  </a:r>
                  <a:endParaRPr lang="en-US" altLang="zh-CN" b="1"/>
                </a:p>
              </p:txBody>
            </p:sp>
          </p:grpSp>
          <p:sp>
            <p:nvSpPr>
              <p:cNvPr id="53261" name="Rectangle 21"/>
              <p:cNvSpPr>
                <a:spLocks noChangeArrowheads="1"/>
              </p:cNvSpPr>
              <p:nvPr/>
            </p:nvSpPr>
            <p:spPr bwMode="auto">
              <a:xfrm>
                <a:off x="2496" y="3216"/>
                <a:ext cx="100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ym typeface="Symbol" panose="05050102010706020507" pitchFamily="18" charset="2"/>
                  </a:rPr>
                  <a:t>  </a:t>
                </a:r>
                <a:endParaRPr lang="en-US" altLang="zh-CN" b="1"/>
              </a:p>
            </p:txBody>
          </p:sp>
          <p:sp>
            <p:nvSpPr>
              <p:cNvPr id="53262" name="Rectangle 22"/>
              <p:cNvSpPr>
                <a:spLocks noChangeArrowheads="1"/>
              </p:cNvSpPr>
              <p:nvPr/>
            </p:nvSpPr>
            <p:spPr bwMode="auto">
              <a:xfrm>
                <a:off x="3504" y="3216"/>
                <a:ext cx="912"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63" name="Rectangle 23"/>
              <p:cNvSpPr>
                <a:spLocks noChangeArrowheads="1"/>
              </p:cNvSpPr>
              <p:nvPr/>
            </p:nvSpPr>
            <p:spPr bwMode="auto">
              <a:xfrm>
                <a:off x="3648" y="3216"/>
                <a:ext cx="62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ym typeface="Symbol" panose="05050102010706020507" pitchFamily="18" charset="2"/>
                  </a:rPr>
                  <a:t></a:t>
                </a:r>
                <a:endParaRPr lang="en-US" altLang="zh-CN" b="1"/>
              </a:p>
            </p:txBody>
          </p:sp>
          <p:sp>
            <p:nvSpPr>
              <p:cNvPr id="53264" name="Rectangle 24"/>
              <p:cNvSpPr>
                <a:spLocks noChangeArrowheads="1"/>
              </p:cNvSpPr>
              <p:nvPr/>
            </p:nvSpPr>
            <p:spPr bwMode="auto">
              <a:xfrm>
                <a:off x="3504" y="3024"/>
                <a:ext cx="9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upper</a:t>
                </a:r>
                <a:r>
                  <a:rPr lang="en-US" altLang="zh-CN" b="1" baseline="-25000"/>
                  <a:t>0</a:t>
                </a:r>
                <a:r>
                  <a:rPr lang="en-US" altLang="zh-CN" b="1">
                    <a:sym typeface="Symbol" panose="05050102010706020507" pitchFamily="18" charset="2"/>
                  </a:rPr>
                  <a:t></a:t>
                </a:r>
                <a:r>
                  <a:rPr lang="en-US" altLang="zh-CN" b="1"/>
                  <a:t>1</a:t>
                </a:r>
              </a:p>
            </p:txBody>
          </p:sp>
          <p:sp>
            <p:nvSpPr>
              <p:cNvPr id="53265" name="AutoShape 25"/>
              <p:cNvSpPr>
                <a:spLocks/>
              </p:cNvSpPr>
              <p:nvPr/>
            </p:nvSpPr>
            <p:spPr bwMode="auto">
              <a:xfrm rot="-5400000">
                <a:off x="3888" y="2976"/>
                <a:ext cx="144" cy="912"/>
              </a:xfrm>
              <a:prstGeom prst="leftBrace">
                <a:avLst>
                  <a:gd name="adj1" fmla="val 52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66" name="Rectangle 26"/>
              <p:cNvSpPr>
                <a:spLocks noChangeArrowheads="1"/>
              </p:cNvSpPr>
              <p:nvPr/>
            </p:nvSpPr>
            <p:spPr bwMode="auto">
              <a:xfrm>
                <a:off x="3552" y="3504"/>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upper</a:t>
                </a:r>
                <a:r>
                  <a:rPr lang="en-US" altLang="zh-CN" b="1" baseline="-25000"/>
                  <a:t>1</a:t>
                </a:r>
                <a:endParaRPr lang="en-US" altLang="zh-CN" b="1"/>
              </a:p>
            </p:txBody>
          </p:sp>
        </p:grpSp>
        <p:sp>
          <p:nvSpPr>
            <p:cNvPr id="53258" name="Rectangle 27"/>
            <p:cNvSpPr>
              <a:spLocks noChangeArrowheads="1"/>
            </p:cNvSpPr>
            <p:nvPr/>
          </p:nvSpPr>
          <p:spPr bwMode="auto">
            <a:xfrm>
              <a:off x="816" y="312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b="1">
                  <a:latin typeface="Arial" panose="020B0604020202020204" pitchFamily="34" charset="0"/>
                </a:rPr>
                <a:t>a</a:t>
              </a:r>
            </a:p>
          </p:txBody>
        </p:sp>
      </p:grpSp>
      <p:sp>
        <p:nvSpPr>
          <p:cNvPr id="85020" name="Rectangle 28"/>
          <p:cNvSpPr>
            <a:spLocks noChangeArrowheads="1"/>
          </p:cNvSpPr>
          <p:nvPr/>
        </p:nvSpPr>
        <p:spPr bwMode="auto">
          <a:xfrm>
            <a:off x="609600" y="5410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t>Content:  a[0][0]  a[0][1]  </a:t>
            </a:r>
            <a:r>
              <a:rPr lang="en-US" altLang="zh-CN" b="1">
                <a:sym typeface="Symbol" panose="05050102010706020507" pitchFamily="18" charset="2"/>
              </a:rPr>
              <a:t>  a[i][0]            </a:t>
            </a:r>
            <a:r>
              <a:rPr lang="en-US" altLang="zh-CN" b="1">
                <a:solidFill>
                  <a:schemeClr val="hlink"/>
                </a:solidFill>
                <a:sym typeface="Symbol" panose="05050102010706020507" pitchFamily="18" charset="2"/>
              </a:rPr>
              <a:t>a[i][j]</a:t>
            </a:r>
            <a:endParaRPr lang="en-US" altLang="zh-CN" b="1"/>
          </a:p>
          <a:p>
            <a:r>
              <a:rPr lang="en-US" altLang="zh-CN" b="1"/>
              <a:t>Address:      </a:t>
            </a:r>
            <a:r>
              <a:rPr lang="en-US" altLang="zh-CN" b="1">
                <a:sym typeface="Symbol" panose="05050102010706020507" pitchFamily="18" charset="2"/>
              </a:rPr>
              <a:t>         +1     +iupper</a:t>
            </a:r>
            <a:r>
              <a:rPr lang="en-US" altLang="zh-CN" b="1" baseline="-25000">
                <a:sym typeface="Symbol" panose="05050102010706020507" pitchFamily="18" charset="2"/>
              </a:rPr>
              <a:t>1  </a:t>
            </a:r>
            <a:r>
              <a:rPr lang="en-US" altLang="zh-CN" b="1">
                <a:sym typeface="Symbol" panose="05050102010706020507" pitchFamily="18" charset="2"/>
              </a:rPr>
              <a:t>   </a:t>
            </a:r>
            <a:r>
              <a:rPr lang="en-US" altLang="zh-CN" b="1">
                <a:solidFill>
                  <a:schemeClr val="hlink"/>
                </a:solidFill>
                <a:sym typeface="Symbol" panose="05050102010706020507" pitchFamily="18" charset="2"/>
              </a:rPr>
              <a:t>+iupper</a:t>
            </a:r>
            <a:r>
              <a:rPr lang="en-US" altLang="zh-CN" b="1" baseline="-25000">
                <a:solidFill>
                  <a:schemeClr val="hlink"/>
                </a:solidFill>
                <a:sym typeface="Symbol" panose="05050102010706020507" pitchFamily="18" charset="2"/>
              </a:rPr>
              <a:t>1</a:t>
            </a:r>
            <a:r>
              <a:rPr lang="en-US" altLang="zh-CN" b="1">
                <a:solidFill>
                  <a:schemeClr val="hlink"/>
                </a:solidFill>
                <a:sym typeface="Symbol" panose="05050102010706020507" pitchFamily="18" charset="2"/>
              </a:rPr>
              <a:t>+j</a:t>
            </a:r>
            <a:endParaRPr lang="en-US" altLang="zh-CN" b="1" baseline="-25000">
              <a:sym typeface="Symbol" panose="05050102010706020507" pitchFamily="18" charset="2"/>
            </a:endParaRPr>
          </a:p>
        </p:txBody>
      </p:sp>
      <p:sp>
        <p:nvSpPr>
          <p:cNvPr id="85021" name="AutoShape 29"/>
          <p:cNvSpPr>
            <a:spLocks noChangeArrowheads="1"/>
          </p:cNvSpPr>
          <p:nvPr/>
        </p:nvSpPr>
        <p:spPr bwMode="auto">
          <a:xfrm>
            <a:off x="4724400" y="3657600"/>
            <a:ext cx="3276600" cy="1447800"/>
          </a:xfrm>
          <a:prstGeom prst="wedgeEllipseCallout">
            <a:avLst>
              <a:gd name="adj1" fmla="val -1648"/>
              <a:gd name="adj2" fmla="val 108329"/>
            </a:avLst>
          </a:prstGeom>
          <a:gradFill rotWithShape="0">
            <a:gsLst>
              <a:gs pos="0">
                <a:srgbClr val="FFFFFF"/>
              </a:gs>
              <a:gs pos="100000">
                <a:srgbClr val="C8C8C8"/>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Note: </a:t>
            </a:r>
            <a:r>
              <a:rPr lang="en-US" altLang="zh-CN" b="1" i="1"/>
              <a:t>sizeof</a:t>
            </a:r>
            <a:r>
              <a:rPr lang="en-US" altLang="zh-CN" b="1"/>
              <a:t>( </a:t>
            </a:r>
            <a:r>
              <a:rPr lang="en-US" altLang="zh-CN" b="1" i="1"/>
              <a:t>element </a:t>
            </a:r>
            <a:r>
              <a:rPr lang="en-US" altLang="zh-CN" b="1"/>
              <a:t>)</a:t>
            </a:r>
          </a:p>
          <a:p>
            <a:pPr algn="ctr"/>
            <a:r>
              <a:rPr lang="en-US" altLang="zh-CN" b="1"/>
              <a:t>is omitted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wipe(left)">
                                      <p:cBhvr>
                                        <p:cTn id="7" dur="500"/>
                                        <p:tgtEl>
                                          <p:spTgt spid="84994"/>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4995"/>
                                        </p:tgtEl>
                                        <p:attrNameLst>
                                          <p:attrName>style.visibility</p:attrName>
                                        </p:attrNameLst>
                                      </p:cBhvr>
                                      <p:to>
                                        <p:strVal val="visible"/>
                                      </p:to>
                                    </p:set>
                                    <p:animEffect transition="in" filter="wipe(up)">
                                      <p:cBhvr>
                                        <p:cTn id="12" dur="500"/>
                                        <p:tgtEl>
                                          <p:spTgt spid="84995"/>
                                        </p:tgtEl>
                                      </p:cBhvr>
                                    </p:animEffect>
                                  </p:childTnLst>
                                  <p:subTnLst>
                                    <p:audio>
                                      <p:cMediaNode>
                                        <p:cTn display="0" masterRel="sameClick">
                                          <p:stCondLst>
                                            <p:cond evt="begin" delay="0">
                                              <p:tn val="10"/>
                                            </p:cond>
                                          </p:stCondLst>
                                          <p:endCondLst>
                                            <p:cond evt="onStopAudio" delay="0">
                                              <p:tgtEl>
                                                <p:sldTgt/>
                                              </p:tgtEl>
                                            </p:cond>
                                          </p:endCondLst>
                                        </p:cTn>
                                        <p:tgtEl>
                                          <p:sndTgt r:embed="rId5" name="PROJCTOR.WAV"/>
                                        </p:tgtEl>
                                      </p:cMediaNode>
                                    </p:audio>
                                  </p:subTnLst>
                                </p:cTn>
                              </p:par>
                            </p:childTnLst>
                          </p:cTn>
                        </p:par>
                        <p:par>
                          <p:cTn id="13" fill="hold" nodeType="afterGroup">
                            <p:stCondLst>
                              <p:cond delay="500"/>
                            </p:stCondLst>
                            <p:childTnLst>
                              <p:par>
                                <p:cTn id="14" presetID="4" presetClass="entr" presetSubtype="32" fill="hold" nodeType="afterEffect">
                                  <p:stCondLst>
                                    <p:cond delay="0"/>
                                  </p:stCondLst>
                                  <p:childTnLst>
                                    <p:set>
                                      <p:cBhvr>
                                        <p:cTn id="15" dur="1" fill="hold">
                                          <p:stCondLst>
                                            <p:cond delay="0"/>
                                          </p:stCondLst>
                                        </p:cTn>
                                        <p:tgtEl>
                                          <p:spTgt spid="84996"/>
                                        </p:tgtEl>
                                        <p:attrNameLst>
                                          <p:attrName>style.visibility</p:attrName>
                                        </p:attrNameLst>
                                      </p:cBhvr>
                                      <p:to>
                                        <p:strVal val="visible"/>
                                      </p:to>
                                    </p:set>
                                    <p:animEffect transition="in" filter="box(out)">
                                      <p:cBhvr>
                                        <p:cTn id="16" dur="500"/>
                                        <p:tgtEl>
                                          <p:spTgt spid="84996"/>
                                        </p:tgtEl>
                                      </p:cBhvr>
                                    </p:animEffect>
                                  </p:childTnLst>
                                  <p:subTnLst>
                                    <p:audio>
                                      <p:cMediaNode>
                                        <p:cTn display="0" masterRel="sameClick">
                                          <p:stCondLst>
                                            <p:cond evt="begin" delay="0">
                                              <p:tn val="14"/>
                                            </p:cond>
                                          </p:stCondLst>
                                          <p:endCondLst>
                                            <p:cond evt="onStopAudio" delay="0">
                                              <p:tgtEl>
                                                <p:sldTgt/>
                                              </p:tgtEl>
                                            </p:cond>
                                          </p:endCondLst>
                                        </p:cTn>
                                        <p:tgtEl>
                                          <p:sndTgt r:embed="rId6"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4997"/>
                                        </p:tgtEl>
                                        <p:attrNameLst>
                                          <p:attrName>style.visibility</p:attrName>
                                        </p:attrNameLst>
                                      </p:cBhvr>
                                      <p:to>
                                        <p:strVal val="visible"/>
                                      </p:to>
                                    </p:set>
                                    <p:animEffect transition="in" filter="wipe(left)">
                                      <p:cBhvr>
                                        <p:cTn id="21" dur="500"/>
                                        <p:tgtEl>
                                          <p:spTgt spid="84997"/>
                                        </p:tgtEl>
                                      </p:cBhvr>
                                    </p:animEffect>
                                  </p:childTnLst>
                                  <p:subTnLst>
                                    <p:audio>
                                      <p:cMediaNode>
                                        <p:cTn display="0" masterRel="sameClick">
                                          <p:stCondLst>
                                            <p:cond evt="begin" delay="0">
                                              <p:tn val="19"/>
                                            </p:cond>
                                          </p:stCondLst>
                                          <p:endCondLst>
                                            <p:cond evt="onStopAudio" delay="0">
                                              <p:tgtEl>
                                                <p:sldTgt/>
                                              </p:tgtEl>
                                            </p:cond>
                                          </p:endCondLst>
                                        </p:cTn>
                                        <p:tgtEl>
                                          <p:sndTgt r:embed="rId4"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4998"/>
                                        </p:tgtEl>
                                        <p:attrNameLst>
                                          <p:attrName>style.visibility</p:attrName>
                                        </p:attrNameLst>
                                      </p:cBhvr>
                                      <p:to>
                                        <p:strVal val="visible"/>
                                      </p:to>
                                    </p:set>
                                    <p:animEffect transition="in" filter="wipe(left)">
                                      <p:cBhvr>
                                        <p:cTn id="26" dur="500"/>
                                        <p:tgtEl>
                                          <p:spTgt spid="84998"/>
                                        </p:tgtEl>
                                      </p:cBhvr>
                                    </p:animEffect>
                                  </p:childTnLst>
                                  <p:subTnLst>
                                    <p:audio>
                                      <p:cMediaNode>
                                        <p:cTn display="0" masterRel="sameClick">
                                          <p:stCondLst>
                                            <p:cond evt="begin" delay="0">
                                              <p:tn val="24"/>
                                            </p:cond>
                                          </p:stCondLst>
                                          <p:endCondLst>
                                            <p:cond evt="onStopAudio" delay="0">
                                              <p:tgtEl>
                                                <p:sldTgt/>
                                              </p:tgtEl>
                                            </p:cond>
                                          </p:endCondLst>
                                        </p:cTn>
                                        <p:tgtEl>
                                          <p:sndTgt r:embed="rId4"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subTnLst>
                                    <p:audio>
                                      <p:cMediaNode>
                                        <p:cTn display="0" masterRel="sameClick">
                                          <p:stCondLst>
                                            <p:cond evt="begin" delay="0">
                                              <p:tn val="29"/>
                                            </p:cond>
                                          </p:stCondLst>
                                          <p:endCondLst>
                                            <p:cond evt="onStopAudio" delay="0">
                                              <p:tgtEl>
                                                <p:sldTgt/>
                                              </p:tgtEl>
                                            </p:cond>
                                          </p:endCondLst>
                                        </p:cTn>
                                        <p:tgtEl>
                                          <p:sndTgt r:embed="rId7" name="CASHREG.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5020"/>
                                        </p:tgtEl>
                                        <p:attrNameLst>
                                          <p:attrName>style.visibility</p:attrName>
                                        </p:attrNameLst>
                                      </p:cBhvr>
                                      <p:to>
                                        <p:strVal val="visible"/>
                                      </p:to>
                                    </p:set>
                                    <p:animEffect transition="in" filter="wipe(left)">
                                      <p:cBhvr>
                                        <p:cTn id="36" dur="500"/>
                                        <p:tgtEl>
                                          <p:spTgt spid="85020"/>
                                        </p:tgtEl>
                                      </p:cBhvr>
                                    </p:animEffect>
                                  </p:childTnLst>
                                  <p:subTnLst>
                                    <p:audio>
                                      <p:cMediaNode>
                                        <p:cTn display="0" masterRel="sameClick">
                                          <p:stCondLst>
                                            <p:cond evt="begin" delay="0">
                                              <p:tn val="34"/>
                                            </p:cond>
                                          </p:stCondLst>
                                          <p:endCondLst>
                                            <p:cond evt="onStopAudio" delay="0">
                                              <p:tgtEl>
                                                <p:sldTgt/>
                                              </p:tgtEl>
                                            </p:cond>
                                          </p:endCondLst>
                                        </p:cTn>
                                        <p:tgtEl>
                                          <p:sndTgt r:embed="rId4"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4" fill="hold" grpId="0" nodeType="clickEffect">
                                  <p:stCondLst>
                                    <p:cond delay="0"/>
                                  </p:stCondLst>
                                  <p:childTnLst>
                                    <p:set>
                                      <p:cBhvr>
                                        <p:cTn id="40" dur="1" fill="hold">
                                          <p:stCondLst>
                                            <p:cond delay="0"/>
                                          </p:stCondLst>
                                        </p:cTn>
                                        <p:tgtEl>
                                          <p:spTgt spid="85021"/>
                                        </p:tgtEl>
                                        <p:attrNameLst>
                                          <p:attrName>style.visibility</p:attrName>
                                        </p:attrNameLst>
                                      </p:cBhvr>
                                      <p:to>
                                        <p:strVal val="visible"/>
                                      </p:to>
                                    </p:set>
                                    <p:anim calcmode="lin" valueType="num">
                                      <p:cBhvr>
                                        <p:cTn id="41" dur="500" fill="hold"/>
                                        <p:tgtEl>
                                          <p:spTgt spid="85021"/>
                                        </p:tgtEl>
                                        <p:attrNameLst>
                                          <p:attrName>ppt_x</p:attrName>
                                        </p:attrNameLst>
                                      </p:cBhvr>
                                      <p:tavLst>
                                        <p:tav tm="0">
                                          <p:val>
                                            <p:strVal val="#ppt_x"/>
                                          </p:val>
                                        </p:tav>
                                        <p:tav tm="100000">
                                          <p:val>
                                            <p:strVal val="#ppt_x"/>
                                          </p:val>
                                        </p:tav>
                                      </p:tavLst>
                                    </p:anim>
                                    <p:anim calcmode="lin" valueType="num">
                                      <p:cBhvr>
                                        <p:cTn id="42" dur="500" fill="hold"/>
                                        <p:tgtEl>
                                          <p:spTgt spid="85021"/>
                                        </p:tgtEl>
                                        <p:attrNameLst>
                                          <p:attrName>ppt_y</p:attrName>
                                        </p:attrNameLst>
                                      </p:cBhvr>
                                      <p:tavLst>
                                        <p:tav tm="0">
                                          <p:val>
                                            <p:strVal val="#ppt_y+#ppt_h/2"/>
                                          </p:val>
                                        </p:tav>
                                        <p:tav tm="100000">
                                          <p:val>
                                            <p:strVal val="#ppt_y"/>
                                          </p:val>
                                        </p:tav>
                                      </p:tavLst>
                                    </p:anim>
                                    <p:anim calcmode="lin" valueType="num">
                                      <p:cBhvr>
                                        <p:cTn id="43" dur="500" fill="hold"/>
                                        <p:tgtEl>
                                          <p:spTgt spid="85021"/>
                                        </p:tgtEl>
                                        <p:attrNameLst>
                                          <p:attrName>ppt_w</p:attrName>
                                        </p:attrNameLst>
                                      </p:cBhvr>
                                      <p:tavLst>
                                        <p:tav tm="0">
                                          <p:val>
                                            <p:strVal val="#ppt_w"/>
                                          </p:val>
                                        </p:tav>
                                        <p:tav tm="100000">
                                          <p:val>
                                            <p:strVal val="#ppt_w"/>
                                          </p:val>
                                        </p:tav>
                                      </p:tavLst>
                                    </p:anim>
                                    <p:anim calcmode="lin" valueType="num">
                                      <p:cBhvr>
                                        <p:cTn id="44" dur="500" fill="hold"/>
                                        <p:tgtEl>
                                          <p:spTgt spid="8502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9"/>
                                            </p:cond>
                                          </p:stCondLst>
                                          <p:endCondLst>
                                            <p:cond evt="onStopAudio" delay="0">
                                              <p:tgtEl>
                                                <p:sldTgt/>
                                              </p:tgtEl>
                                            </p:cond>
                                          </p:endCondLst>
                                        </p:cTn>
                                        <p:tgtEl>
                                          <p:sndTgt r:embed="rId8"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84995" grpId="0" autoUpdateAnimBg="0"/>
      <p:bldP spid="84997" grpId="0" autoUpdateAnimBg="0"/>
      <p:bldP spid="84998" grpId="0" autoUpdateAnimBg="0"/>
      <p:bldP spid="85020" grpId="0" autoUpdateAnimBg="0"/>
      <p:bldP spid="85021"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3"/>
          <p:cNvSpPr txBox="1">
            <a:spLocks noChangeArrowheads="1"/>
          </p:cNvSpPr>
          <p:nvPr/>
        </p:nvSpPr>
        <p:spPr bwMode="auto">
          <a:xfrm>
            <a:off x="304800" y="4572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ea typeface="MS Hei" pitchFamily="49" charset="-122"/>
              </a:rPr>
              <a:t>〖</a:t>
            </a:r>
            <a:r>
              <a:rPr lang="en-US" altLang="zh-CN" b="1"/>
              <a:t>Example</a:t>
            </a:r>
            <a:r>
              <a:rPr lang="en-US" altLang="zh-CN" b="1">
                <a:ea typeface="MS Hei" pitchFamily="49" charset="-122"/>
              </a:rPr>
              <a:t>〗</a:t>
            </a:r>
            <a:r>
              <a:rPr lang="en-US" altLang="zh-CN" b="1"/>
              <a:t>  3-D array:  </a:t>
            </a:r>
            <a:r>
              <a:rPr lang="en-US" altLang="zh-CN" b="1">
                <a:latin typeface="Arial" panose="020B0604020202020204" pitchFamily="34" charset="0"/>
              </a:rPr>
              <a:t>a[upper</a:t>
            </a:r>
            <a:r>
              <a:rPr lang="en-US" altLang="zh-CN" b="1" baseline="-25000">
                <a:latin typeface="Arial" panose="020B0604020202020204" pitchFamily="34" charset="0"/>
              </a:rPr>
              <a:t>0</a:t>
            </a:r>
            <a:r>
              <a:rPr lang="en-US" altLang="zh-CN" b="1">
                <a:latin typeface="Arial" panose="020B0604020202020204" pitchFamily="34" charset="0"/>
              </a:rPr>
              <a:t>][upper</a:t>
            </a:r>
            <a:r>
              <a:rPr lang="en-US" altLang="zh-CN" b="1" baseline="-25000">
                <a:latin typeface="Arial" panose="020B0604020202020204" pitchFamily="34" charset="0"/>
              </a:rPr>
              <a:t>1</a:t>
            </a:r>
            <a:r>
              <a:rPr lang="en-US" altLang="zh-CN" b="1">
                <a:latin typeface="Arial" panose="020B0604020202020204" pitchFamily="34" charset="0"/>
              </a:rPr>
              <a:t>][upper</a:t>
            </a:r>
            <a:r>
              <a:rPr lang="en-US" altLang="zh-CN" b="1" baseline="-25000">
                <a:latin typeface="Arial" panose="020B0604020202020204" pitchFamily="34" charset="0"/>
              </a:rPr>
              <a:t>2</a:t>
            </a:r>
            <a:r>
              <a:rPr lang="en-US" altLang="zh-CN" b="1">
                <a:latin typeface="Arial" panose="020B0604020202020204" pitchFamily="34" charset="0"/>
              </a:rPr>
              <a:t>] </a:t>
            </a:r>
          </a:p>
        </p:txBody>
      </p:sp>
      <p:sp>
        <p:nvSpPr>
          <p:cNvPr id="86020" name="Rectangle 4"/>
          <p:cNvSpPr>
            <a:spLocks noChangeArrowheads="1"/>
          </p:cNvSpPr>
          <p:nvPr/>
        </p:nvSpPr>
        <p:spPr bwMode="auto">
          <a:xfrm>
            <a:off x="533400" y="2209800"/>
            <a:ext cx="8153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t>Content:  a[0][0][0]   </a:t>
            </a:r>
            <a:r>
              <a:rPr lang="en-US" altLang="zh-CN" sz="2000" b="1">
                <a:sym typeface="Symbol" panose="05050102010706020507" pitchFamily="18" charset="2"/>
              </a:rPr>
              <a:t>   a[i][0][0]                          </a:t>
            </a:r>
            <a:r>
              <a:rPr lang="en-US" altLang="zh-CN" sz="2000" b="1">
                <a:solidFill>
                  <a:schemeClr val="hlink"/>
                </a:solidFill>
                <a:sym typeface="Symbol" panose="05050102010706020507" pitchFamily="18" charset="2"/>
              </a:rPr>
              <a:t>a[i][j][k]</a:t>
            </a:r>
            <a:endParaRPr lang="en-US" altLang="zh-CN" sz="2000" b="1"/>
          </a:p>
          <a:p>
            <a:r>
              <a:rPr lang="en-US" altLang="zh-CN" sz="2000" b="1"/>
              <a:t>Address:         </a:t>
            </a:r>
            <a:r>
              <a:rPr lang="en-US" altLang="zh-CN" sz="2000" b="1">
                <a:sym typeface="Symbol" panose="05050102010706020507" pitchFamily="18" charset="2"/>
              </a:rPr>
              <a:t>     +iupper</a:t>
            </a:r>
            <a:r>
              <a:rPr lang="en-US" altLang="zh-CN" sz="2000" b="1" baseline="-25000">
                <a:sym typeface="Symbol" panose="05050102010706020507" pitchFamily="18" charset="2"/>
              </a:rPr>
              <a:t>1</a:t>
            </a:r>
            <a:r>
              <a:rPr lang="en-US" altLang="zh-CN" sz="2000" b="1">
                <a:sym typeface="Symbol" panose="05050102010706020507" pitchFamily="18" charset="2"/>
              </a:rPr>
              <a:t>upper</a:t>
            </a:r>
            <a:r>
              <a:rPr lang="en-US" altLang="zh-CN" sz="2000" b="1" baseline="-25000">
                <a:sym typeface="Symbol" panose="05050102010706020507" pitchFamily="18" charset="2"/>
              </a:rPr>
              <a:t>2 </a:t>
            </a:r>
            <a:r>
              <a:rPr lang="en-US" altLang="zh-CN" sz="2000" b="1">
                <a:sym typeface="Symbol" panose="05050102010706020507" pitchFamily="18" charset="2"/>
              </a:rPr>
              <a:t>   </a:t>
            </a:r>
            <a:r>
              <a:rPr lang="en-US" altLang="zh-CN" sz="2000" b="1">
                <a:solidFill>
                  <a:schemeClr val="hlink"/>
                </a:solidFill>
                <a:sym typeface="Symbol" panose="05050102010706020507" pitchFamily="18" charset="2"/>
              </a:rPr>
              <a:t>+ iupper</a:t>
            </a:r>
            <a:r>
              <a:rPr lang="en-US" altLang="zh-CN" sz="2000" b="1" baseline="-25000">
                <a:solidFill>
                  <a:schemeClr val="hlink"/>
                </a:solidFill>
                <a:sym typeface="Symbol" panose="05050102010706020507" pitchFamily="18" charset="2"/>
              </a:rPr>
              <a:t>1</a:t>
            </a:r>
            <a:r>
              <a:rPr lang="en-US" altLang="zh-CN" sz="2000" b="1">
                <a:solidFill>
                  <a:schemeClr val="hlink"/>
                </a:solidFill>
                <a:sym typeface="Symbol" panose="05050102010706020507" pitchFamily="18" charset="2"/>
              </a:rPr>
              <a:t>upper</a:t>
            </a:r>
            <a:r>
              <a:rPr lang="en-US" altLang="zh-CN" sz="2000" b="1" baseline="-25000">
                <a:solidFill>
                  <a:schemeClr val="hlink"/>
                </a:solidFill>
                <a:sym typeface="Symbol" panose="05050102010706020507" pitchFamily="18" charset="2"/>
              </a:rPr>
              <a:t>2 </a:t>
            </a:r>
            <a:r>
              <a:rPr lang="en-US" altLang="zh-CN" sz="2000" b="1">
                <a:solidFill>
                  <a:schemeClr val="hlink"/>
                </a:solidFill>
                <a:sym typeface="Symbol" panose="05050102010706020507" pitchFamily="18" charset="2"/>
              </a:rPr>
              <a:t>+jupper</a:t>
            </a:r>
            <a:r>
              <a:rPr lang="en-US" altLang="zh-CN" sz="2000" b="1" baseline="-25000">
                <a:solidFill>
                  <a:schemeClr val="hlink"/>
                </a:solidFill>
                <a:sym typeface="Symbol" panose="05050102010706020507" pitchFamily="18" charset="2"/>
              </a:rPr>
              <a:t>2</a:t>
            </a:r>
            <a:r>
              <a:rPr lang="en-US" altLang="zh-CN" sz="2000" b="1">
                <a:solidFill>
                  <a:schemeClr val="hlink"/>
                </a:solidFill>
                <a:sym typeface="Symbol" panose="05050102010706020507" pitchFamily="18" charset="2"/>
              </a:rPr>
              <a:t>+k</a:t>
            </a:r>
            <a:endParaRPr lang="en-US" altLang="zh-CN" sz="2000" b="1" baseline="-25000">
              <a:sym typeface="Symbol" panose="05050102010706020507" pitchFamily="18" charset="2"/>
            </a:endParaRPr>
          </a:p>
        </p:txBody>
      </p:sp>
      <p:grpSp>
        <p:nvGrpSpPr>
          <p:cNvPr id="2" name="Group 5"/>
          <p:cNvGrpSpPr>
            <a:grpSpLocks/>
          </p:cNvGrpSpPr>
          <p:nvPr/>
        </p:nvGrpSpPr>
        <p:grpSpPr bwMode="auto">
          <a:xfrm>
            <a:off x="762000" y="1066800"/>
            <a:ext cx="6553200" cy="1066800"/>
            <a:chOff x="480" y="672"/>
            <a:chExt cx="4128" cy="672"/>
          </a:xfrm>
        </p:grpSpPr>
        <p:grpSp>
          <p:nvGrpSpPr>
            <p:cNvPr id="55305" name="Group 6"/>
            <p:cNvGrpSpPr>
              <a:grpSpLocks/>
            </p:cNvGrpSpPr>
            <p:nvPr/>
          </p:nvGrpSpPr>
          <p:grpSpPr bwMode="auto">
            <a:xfrm>
              <a:off x="912" y="672"/>
              <a:ext cx="1344" cy="672"/>
              <a:chOff x="672" y="3024"/>
              <a:chExt cx="912" cy="672"/>
            </a:xfrm>
          </p:grpSpPr>
          <p:sp>
            <p:nvSpPr>
              <p:cNvPr id="55314" name="Rectangle 7"/>
              <p:cNvSpPr>
                <a:spLocks noChangeArrowheads="1"/>
              </p:cNvSpPr>
              <p:nvPr/>
            </p:nvSpPr>
            <p:spPr bwMode="auto">
              <a:xfrm>
                <a:off x="672" y="3216"/>
                <a:ext cx="912"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315" name="Rectangle 8"/>
              <p:cNvSpPr>
                <a:spLocks noChangeArrowheads="1"/>
              </p:cNvSpPr>
              <p:nvPr/>
            </p:nvSpPr>
            <p:spPr bwMode="auto">
              <a:xfrm>
                <a:off x="816" y="3216"/>
                <a:ext cx="62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ym typeface="Symbol" panose="05050102010706020507" pitchFamily="18" charset="2"/>
                  </a:rPr>
                  <a:t></a:t>
                </a:r>
                <a:endParaRPr lang="en-US" altLang="zh-CN" b="1"/>
              </a:p>
            </p:txBody>
          </p:sp>
          <p:sp>
            <p:nvSpPr>
              <p:cNvPr id="55316" name="Rectangle 9"/>
              <p:cNvSpPr>
                <a:spLocks noChangeArrowheads="1"/>
              </p:cNvSpPr>
              <p:nvPr/>
            </p:nvSpPr>
            <p:spPr bwMode="auto">
              <a:xfrm>
                <a:off x="864" y="3024"/>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0</a:t>
                </a:r>
              </a:p>
            </p:txBody>
          </p:sp>
          <p:sp>
            <p:nvSpPr>
              <p:cNvPr id="55317" name="AutoShape 10"/>
              <p:cNvSpPr>
                <a:spLocks/>
              </p:cNvSpPr>
              <p:nvPr/>
            </p:nvSpPr>
            <p:spPr bwMode="auto">
              <a:xfrm rot="-5400000">
                <a:off x="1056" y="2976"/>
                <a:ext cx="144" cy="912"/>
              </a:xfrm>
              <a:prstGeom prst="leftBrace">
                <a:avLst>
                  <a:gd name="adj1" fmla="val 52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318" name="Rectangle 11"/>
              <p:cNvSpPr>
                <a:spLocks noChangeArrowheads="1"/>
              </p:cNvSpPr>
              <p:nvPr/>
            </p:nvSpPr>
            <p:spPr bwMode="auto">
              <a:xfrm>
                <a:off x="720" y="3504"/>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upper</a:t>
                </a:r>
                <a:r>
                  <a:rPr lang="en-US" altLang="zh-CN" b="1" baseline="-25000"/>
                  <a:t>1</a:t>
                </a:r>
                <a:r>
                  <a:rPr lang="en-US" altLang="zh-CN" b="1">
                    <a:sym typeface="Symbol" panose="05050102010706020507" pitchFamily="18" charset="2"/>
                  </a:rPr>
                  <a:t>upper</a:t>
                </a:r>
                <a:r>
                  <a:rPr lang="en-US" altLang="zh-CN" b="1" baseline="-25000">
                    <a:sym typeface="Symbol" panose="05050102010706020507" pitchFamily="18" charset="2"/>
                  </a:rPr>
                  <a:t>2</a:t>
                </a:r>
                <a:endParaRPr lang="en-US" altLang="zh-CN" b="1"/>
              </a:p>
            </p:txBody>
          </p:sp>
        </p:grpSp>
        <p:sp>
          <p:nvSpPr>
            <p:cNvPr id="55306" name="Rectangle 12"/>
            <p:cNvSpPr>
              <a:spLocks noChangeArrowheads="1"/>
            </p:cNvSpPr>
            <p:nvPr/>
          </p:nvSpPr>
          <p:spPr bwMode="auto">
            <a:xfrm>
              <a:off x="2256" y="864"/>
              <a:ext cx="100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ym typeface="Symbol" panose="05050102010706020507" pitchFamily="18" charset="2"/>
                </a:rPr>
                <a:t>  </a:t>
              </a:r>
              <a:endParaRPr lang="en-US" altLang="zh-CN" b="1"/>
            </a:p>
          </p:txBody>
        </p:sp>
        <p:sp>
          <p:nvSpPr>
            <p:cNvPr id="55307" name="Rectangle 13"/>
            <p:cNvSpPr>
              <a:spLocks noChangeArrowheads="1"/>
            </p:cNvSpPr>
            <p:nvPr/>
          </p:nvSpPr>
          <p:spPr bwMode="auto">
            <a:xfrm>
              <a:off x="480" y="81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b="1">
                  <a:latin typeface="Arial" panose="020B0604020202020204" pitchFamily="34" charset="0"/>
                </a:rPr>
                <a:t>a</a:t>
              </a:r>
            </a:p>
          </p:txBody>
        </p:sp>
        <p:grpSp>
          <p:nvGrpSpPr>
            <p:cNvPr id="55308" name="Group 14"/>
            <p:cNvGrpSpPr>
              <a:grpSpLocks/>
            </p:cNvGrpSpPr>
            <p:nvPr/>
          </p:nvGrpSpPr>
          <p:grpSpPr bwMode="auto">
            <a:xfrm>
              <a:off x="3264" y="672"/>
              <a:ext cx="1344" cy="672"/>
              <a:chOff x="3264" y="672"/>
              <a:chExt cx="1344" cy="672"/>
            </a:xfrm>
          </p:grpSpPr>
          <p:sp>
            <p:nvSpPr>
              <p:cNvPr id="55309" name="Rectangle 15"/>
              <p:cNvSpPr>
                <a:spLocks noChangeArrowheads="1"/>
              </p:cNvSpPr>
              <p:nvPr/>
            </p:nvSpPr>
            <p:spPr bwMode="auto">
              <a:xfrm>
                <a:off x="3264" y="864"/>
                <a:ext cx="134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310" name="Rectangle 16"/>
              <p:cNvSpPr>
                <a:spLocks noChangeArrowheads="1"/>
              </p:cNvSpPr>
              <p:nvPr/>
            </p:nvSpPr>
            <p:spPr bwMode="auto">
              <a:xfrm>
                <a:off x="3476" y="864"/>
                <a:ext cx="92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ym typeface="Symbol" panose="05050102010706020507" pitchFamily="18" charset="2"/>
                  </a:rPr>
                  <a:t></a:t>
                </a:r>
                <a:endParaRPr lang="en-US" altLang="zh-CN" b="1"/>
              </a:p>
            </p:txBody>
          </p:sp>
          <p:sp>
            <p:nvSpPr>
              <p:cNvPr id="55311" name="Rectangle 17"/>
              <p:cNvSpPr>
                <a:spLocks noChangeArrowheads="1"/>
              </p:cNvSpPr>
              <p:nvPr/>
            </p:nvSpPr>
            <p:spPr bwMode="auto">
              <a:xfrm>
                <a:off x="3360" y="672"/>
                <a:ext cx="1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row upper</a:t>
                </a:r>
                <a:r>
                  <a:rPr lang="en-US" altLang="zh-CN" b="1" baseline="-25000"/>
                  <a:t>0</a:t>
                </a:r>
                <a:r>
                  <a:rPr lang="en-US" altLang="zh-CN" b="1">
                    <a:sym typeface="Symbol" panose="05050102010706020507" pitchFamily="18" charset="2"/>
                  </a:rPr>
                  <a:t></a:t>
                </a:r>
                <a:r>
                  <a:rPr lang="en-US" altLang="zh-CN" b="1"/>
                  <a:t>1</a:t>
                </a:r>
              </a:p>
            </p:txBody>
          </p:sp>
          <p:sp>
            <p:nvSpPr>
              <p:cNvPr id="55312" name="AutoShape 18"/>
              <p:cNvSpPr>
                <a:spLocks/>
              </p:cNvSpPr>
              <p:nvPr/>
            </p:nvSpPr>
            <p:spPr bwMode="auto">
              <a:xfrm rot="-5400000">
                <a:off x="3864" y="408"/>
                <a:ext cx="144" cy="1344"/>
              </a:xfrm>
              <a:prstGeom prst="leftBrace">
                <a:avLst>
                  <a:gd name="adj1" fmla="val 7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313" name="Rectangle 19"/>
              <p:cNvSpPr>
                <a:spLocks noChangeArrowheads="1"/>
              </p:cNvSpPr>
              <p:nvPr/>
            </p:nvSpPr>
            <p:spPr bwMode="auto">
              <a:xfrm>
                <a:off x="3335" y="1152"/>
                <a:ext cx="12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upper</a:t>
                </a:r>
                <a:r>
                  <a:rPr lang="en-US" altLang="zh-CN" b="1" baseline="-25000"/>
                  <a:t>1</a:t>
                </a:r>
                <a:r>
                  <a:rPr lang="en-US" altLang="zh-CN" b="1">
                    <a:sym typeface="Symbol" panose="05050102010706020507" pitchFamily="18" charset="2"/>
                  </a:rPr>
                  <a:t>upper</a:t>
                </a:r>
                <a:r>
                  <a:rPr lang="en-US" altLang="zh-CN" b="1" baseline="-25000">
                    <a:sym typeface="Symbol" panose="05050102010706020507" pitchFamily="18" charset="2"/>
                  </a:rPr>
                  <a:t>2</a:t>
                </a:r>
                <a:endParaRPr lang="en-US" altLang="zh-CN" b="1"/>
              </a:p>
            </p:txBody>
          </p:sp>
        </p:grpSp>
      </p:grpSp>
      <p:sp>
        <p:nvSpPr>
          <p:cNvPr id="86036" name="Text Box 20"/>
          <p:cNvSpPr txBox="1">
            <a:spLocks noChangeArrowheads="1"/>
          </p:cNvSpPr>
          <p:nvPr/>
        </p:nvSpPr>
        <p:spPr bwMode="auto">
          <a:xfrm>
            <a:off x="457200" y="3200400"/>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04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In general, for any given </a:t>
            </a:r>
            <a:r>
              <a:rPr lang="en-US" altLang="zh-CN" b="1" i="1"/>
              <a:t>n</a:t>
            </a:r>
            <a:r>
              <a:rPr lang="en-US" altLang="zh-CN" b="1"/>
              <a:t>-D array </a:t>
            </a:r>
            <a:r>
              <a:rPr lang="en-US" altLang="zh-CN" b="1">
                <a:latin typeface="Arial" panose="020B0604020202020204" pitchFamily="34" charset="0"/>
              </a:rPr>
              <a:t>a[upper</a:t>
            </a:r>
            <a:r>
              <a:rPr lang="en-US" altLang="zh-CN" b="1" baseline="-25000">
                <a:latin typeface="Arial" panose="020B0604020202020204" pitchFamily="34" charset="0"/>
              </a:rPr>
              <a:t>0</a:t>
            </a:r>
            <a:r>
              <a:rPr lang="en-US" altLang="zh-CN" b="1">
                <a:latin typeface="Arial" panose="020B0604020202020204" pitchFamily="34" charset="0"/>
              </a:rPr>
              <a:t>][upper</a:t>
            </a:r>
            <a:r>
              <a:rPr lang="en-US" altLang="zh-CN" b="1" baseline="-25000">
                <a:latin typeface="Arial" panose="020B0604020202020204" pitchFamily="34" charset="0"/>
              </a:rPr>
              <a:t>1</a:t>
            </a:r>
            <a:r>
              <a:rPr lang="en-US" altLang="zh-CN" b="1">
                <a:latin typeface="Arial" panose="020B0604020202020204" pitchFamily="34" charset="0"/>
              </a:rPr>
              <a:t>] </a:t>
            </a:r>
            <a:r>
              <a:rPr lang="en-US" altLang="zh-CN" b="1">
                <a:latin typeface="Arial" panose="020B0604020202020204" pitchFamily="34" charset="0"/>
                <a:sym typeface="Symbol" panose="05050102010706020507" pitchFamily="18" charset="2"/>
              </a:rPr>
              <a:t> </a:t>
            </a:r>
            <a:r>
              <a:rPr lang="en-US" altLang="zh-CN" b="1">
                <a:latin typeface="Arial" panose="020B0604020202020204" pitchFamily="34" charset="0"/>
              </a:rPr>
              <a:t>[upper</a:t>
            </a:r>
            <a:r>
              <a:rPr lang="en-US" altLang="zh-CN" b="1" baseline="-25000">
                <a:latin typeface="Arial" panose="020B0604020202020204" pitchFamily="34" charset="0"/>
              </a:rPr>
              <a:t>n</a:t>
            </a:r>
            <a:r>
              <a:rPr lang="en-US" altLang="zh-CN" b="1" baseline="-25000">
                <a:latin typeface="Arial" panose="020B0604020202020204" pitchFamily="34" charset="0"/>
                <a:sym typeface="Symbol" panose="05050102010706020507" pitchFamily="18" charset="2"/>
              </a:rPr>
              <a:t></a:t>
            </a:r>
            <a:r>
              <a:rPr lang="en-US" altLang="zh-CN" b="1" baseline="-25000">
                <a:latin typeface="Arial" panose="020B0604020202020204" pitchFamily="34" charset="0"/>
              </a:rPr>
              <a:t>1</a:t>
            </a:r>
            <a:r>
              <a:rPr lang="en-US" altLang="zh-CN" b="1">
                <a:latin typeface="Arial" panose="020B0604020202020204" pitchFamily="34" charset="0"/>
              </a:rPr>
              <a:t>]</a:t>
            </a:r>
            <a:r>
              <a:rPr lang="en-US" altLang="zh-CN" b="1"/>
              <a:t>, if the address of </a:t>
            </a:r>
            <a:r>
              <a:rPr lang="en-US" altLang="zh-CN" b="1">
                <a:latin typeface="Arial" panose="020B0604020202020204" pitchFamily="34" charset="0"/>
              </a:rPr>
              <a:t>a[0]</a:t>
            </a:r>
            <a:r>
              <a:rPr lang="en-US" altLang="zh-CN" b="1">
                <a:latin typeface="Arial" panose="020B0604020202020204" pitchFamily="34" charset="0"/>
                <a:sym typeface="Symbol" panose="05050102010706020507" pitchFamily="18" charset="2"/>
              </a:rPr>
              <a:t>[0] </a:t>
            </a:r>
            <a:r>
              <a:rPr lang="en-US" altLang="zh-CN" b="1">
                <a:sym typeface="Symbol" panose="05050102010706020507" pitchFamily="18" charset="2"/>
              </a:rPr>
              <a:t>is , then the address of </a:t>
            </a:r>
            <a:r>
              <a:rPr lang="en-US" altLang="zh-CN" b="1">
                <a:solidFill>
                  <a:schemeClr val="hlink"/>
                </a:solidFill>
                <a:latin typeface="Arial" panose="020B0604020202020204" pitchFamily="34" charset="0"/>
              </a:rPr>
              <a:t>a[i</a:t>
            </a:r>
            <a:r>
              <a:rPr lang="en-US" altLang="zh-CN" b="1" baseline="-25000">
                <a:solidFill>
                  <a:schemeClr val="hlink"/>
                </a:solidFill>
                <a:latin typeface="Arial" panose="020B0604020202020204" pitchFamily="34" charset="0"/>
              </a:rPr>
              <a:t>0</a:t>
            </a:r>
            <a:r>
              <a:rPr lang="en-US" altLang="zh-CN" b="1">
                <a:solidFill>
                  <a:schemeClr val="hlink"/>
                </a:solidFill>
                <a:latin typeface="Arial" panose="020B0604020202020204" pitchFamily="34" charset="0"/>
              </a:rPr>
              <a:t>][i</a:t>
            </a:r>
            <a:r>
              <a:rPr lang="en-US" altLang="zh-CN" b="1" baseline="-25000">
                <a:solidFill>
                  <a:schemeClr val="hlink"/>
                </a:solidFill>
                <a:latin typeface="Arial" panose="020B0604020202020204" pitchFamily="34" charset="0"/>
              </a:rPr>
              <a:t>1</a:t>
            </a:r>
            <a:r>
              <a:rPr lang="en-US" altLang="zh-CN" b="1">
                <a:solidFill>
                  <a:schemeClr val="hlink"/>
                </a:solidFill>
                <a:latin typeface="Arial" panose="020B0604020202020204" pitchFamily="34" charset="0"/>
              </a:rPr>
              <a:t>] </a:t>
            </a:r>
            <a:r>
              <a:rPr lang="en-US" altLang="zh-CN" b="1">
                <a:solidFill>
                  <a:schemeClr val="hlink"/>
                </a:solidFill>
                <a:latin typeface="Arial" panose="020B0604020202020204" pitchFamily="34" charset="0"/>
                <a:sym typeface="Symbol" panose="05050102010706020507" pitchFamily="18" charset="2"/>
              </a:rPr>
              <a:t> </a:t>
            </a:r>
            <a:r>
              <a:rPr lang="en-US" altLang="zh-CN" b="1">
                <a:solidFill>
                  <a:schemeClr val="hlink"/>
                </a:solidFill>
                <a:latin typeface="Arial" panose="020B0604020202020204" pitchFamily="34" charset="0"/>
              </a:rPr>
              <a:t>[i</a:t>
            </a:r>
            <a:r>
              <a:rPr lang="en-US" altLang="zh-CN" b="1" baseline="-25000">
                <a:solidFill>
                  <a:schemeClr val="hlink"/>
                </a:solidFill>
                <a:latin typeface="Arial" panose="020B0604020202020204" pitchFamily="34" charset="0"/>
              </a:rPr>
              <a:t>n</a:t>
            </a:r>
            <a:r>
              <a:rPr lang="en-US" altLang="zh-CN" b="1" baseline="-25000">
                <a:solidFill>
                  <a:schemeClr val="hlink"/>
                </a:solidFill>
                <a:latin typeface="Arial" panose="020B0604020202020204" pitchFamily="34" charset="0"/>
                <a:sym typeface="Symbol" panose="05050102010706020507" pitchFamily="18" charset="2"/>
              </a:rPr>
              <a:t></a:t>
            </a:r>
            <a:r>
              <a:rPr lang="en-US" altLang="zh-CN" b="1" baseline="-25000">
                <a:solidFill>
                  <a:schemeClr val="hlink"/>
                </a:solidFill>
                <a:latin typeface="Arial" panose="020B0604020202020204" pitchFamily="34" charset="0"/>
              </a:rPr>
              <a:t>1</a:t>
            </a:r>
            <a:r>
              <a:rPr lang="en-US" altLang="zh-CN" b="1">
                <a:solidFill>
                  <a:schemeClr val="hlink"/>
                </a:solidFill>
                <a:latin typeface="Arial" panose="020B0604020202020204" pitchFamily="34" charset="0"/>
              </a:rPr>
              <a:t>]</a:t>
            </a:r>
            <a:r>
              <a:rPr lang="en-US" altLang="zh-CN" b="1"/>
              <a:t> must be</a:t>
            </a:r>
          </a:p>
        </p:txBody>
      </p:sp>
      <p:sp>
        <p:nvSpPr>
          <p:cNvPr id="86037" name="Rectangle 21"/>
          <p:cNvSpPr>
            <a:spLocks noChangeArrowheads="1"/>
          </p:cNvSpPr>
          <p:nvPr/>
        </p:nvSpPr>
        <p:spPr bwMode="auto">
          <a:xfrm>
            <a:off x="381000" y="4419600"/>
            <a:ext cx="3657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solidFill>
                  <a:schemeClr val="hlink"/>
                </a:solidFill>
                <a:sym typeface="Symbol" panose="05050102010706020507" pitchFamily="18" charset="2"/>
              </a:rPr>
              <a:t> + i</a:t>
            </a:r>
            <a:r>
              <a:rPr lang="en-US" altLang="zh-CN" sz="2000" b="1" baseline="-25000">
                <a:solidFill>
                  <a:schemeClr val="hlink"/>
                </a:solidFill>
                <a:sym typeface="Symbol" panose="05050102010706020507" pitchFamily="18" charset="2"/>
              </a:rPr>
              <a:t>0</a:t>
            </a:r>
            <a:r>
              <a:rPr lang="en-US" altLang="zh-CN" sz="2000" b="1">
                <a:solidFill>
                  <a:schemeClr val="hlink"/>
                </a:solidFill>
                <a:sym typeface="Symbol" panose="05050102010706020507" pitchFamily="18" charset="2"/>
              </a:rPr>
              <a:t>upper</a:t>
            </a:r>
            <a:r>
              <a:rPr lang="en-US" altLang="zh-CN" sz="2000" b="1" baseline="-25000">
                <a:solidFill>
                  <a:schemeClr val="hlink"/>
                </a:solidFill>
                <a:sym typeface="Symbol" panose="05050102010706020507" pitchFamily="18" charset="2"/>
              </a:rPr>
              <a:t>1</a:t>
            </a:r>
            <a:r>
              <a:rPr lang="en-US" altLang="zh-CN" sz="2000" b="1">
                <a:solidFill>
                  <a:schemeClr val="hlink"/>
                </a:solidFill>
                <a:sym typeface="Symbol" panose="05050102010706020507" pitchFamily="18" charset="2"/>
              </a:rPr>
              <a:t>upper</a:t>
            </a:r>
            <a:r>
              <a:rPr lang="en-US" altLang="zh-CN" sz="2000" b="1" baseline="-25000">
                <a:solidFill>
                  <a:schemeClr val="hlink"/>
                </a:solidFill>
                <a:sym typeface="Symbol" panose="05050102010706020507" pitchFamily="18" charset="2"/>
              </a:rPr>
              <a:t>2</a:t>
            </a:r>
            <a:r>
              <a:rPr lang="en-US" altLang="zh-CN" sz="2000" b="1">
                <a:solidFill>
                  <a:schemeClr val="hlink"/>
                </a:solidFill>
                <a:sym typeface="Symbol" panose="05050102010706020507" pitchFamily="18" charset="2"/>
              </a:rPr>
              <a:t>upper</a:t>
            </a:r>
            <a:r>
              <a:rPr lang="en-US" altLang="zh-CN" sz="2000" b="1" baseline="-25000">
                <a:solidFill>
                  <a:schemeClr val="hlink"/>
                </a:solidFill>
                <a:sym typeface="Symbol" panose="05050102010706020507" pitchFamily="18" charset="2"/>
              </a:rPr>
              <a:t>n1</a:t>
            </a:r>
          </a:p>
          <a:p>
            <a:r>
              <a:rPr lang="en-US" altLang="zh-CN" sz="2000" b="1">
                <a:solidFill>
                  <a:schemeClr val="hlink"/>
                </a:solidFill>
                <a:sym typeface="Symbol" panose="05050102010706020507" pitchFamily="18" charset="2"/>
              </a:rPr>
              <a:t>                 +i</a:t>
            </a:r>
            <a:r>
              <a:rPr lang="en-US" altLang="zh-CN" sz="2000" b="1" baseline="-25000">
                <a:solidFill>
                  <a:schemeClr val="hlink"/>
                </a:solidFill>
                <a:sym typeface="Symbol" panose="05050102010706020507" pitchFamily="18" charset="2"/>
              </a:rPr>
              <a:t>1</a:t>
            </a:r>
            <a:r>
              <a:rPr lang="en-US" altLang="zh-CN" sz="2000" b="1">
                <a:solidFill>
                  <a:schemeClr val="hlink"/>
                </a:solidFill>
                <a:sym typeface="Symbol" panose="05050102010706020507" pitchFamily="18" charset="2"/>
              </a:rPr>
              <a:t>upper</a:t>
            </a:r>
            <a:r>
              <a:rPr lang="en-US" altLang="zh-CN" sz="2000" b="1" baseline="-25000">
                <a:solidFill>
                  <a:schemeClr val="hlink"/>
                </a:solidFill>
                <a:sym typeface="Symbol" panose="05050102010706020507" pitchFamily="18" charset="2"/>
              </a:rPr>
              <a:t>2</a:t>
            </a:r>
            <a:r>
              <a:rPr lang="en-US" altLang="zh-CN" sz="2000" b="1">
                <a:solidFill>
                  <a:schemeClr val="hlink"/>
                </a:solidFill>
                <a:sym typeface="Symbol" panose="05050102010706020507" pitchFamily="18" charset="2"/>
              </a:rPr>
              <a:t>upper</a:t>
            </a:r>
            <a:r>
              <a:rPr lang="en-US" altLang="zh-CN" sz="2000" b="1" baseline="-25000">
                <a:solidFill>
                  <a:schemeClr val="hlink"/>
                </a:solidFill>
                <a:sym typeface="Symbol" panose="05050102010706020507" pitchFamily="18" charset="2"/>
              </a:rPr>
              <a:t>n1</a:t>
            </a:r>
          </a:p>
          <a:p>
            <a:r>
              <a:rPr lang="en-US" altLang="zh-CN" sz="2000" b="1" baseline="-25000">
                <a:solidFill>
                  <a:schemeClr val="hlink"/>
                </a:solidFill>
                <a:sym typeface="Symbol" panose="05050102010706020507" pitchFamily="18" charset="2"/>
              </a:rPr>
              <a:t>                                    </a:t>
            </a:r>
            <a:r>
              <a:rPr lang="en-US" altLang="zh-CN" sz="2000" b="1">
                <a:solidFill>
                  <a:schemeClr val="hlink"/>
                </a:solidFill>
                <a:sym typeface="Symbol" panose="05050102010706020507" pitchFamily="18" charset="2"/>
              </a:rPr>
              <a:t>+  </a:t>
            </a:r>
          </a:p>
          <a:p>
            <a:r>
              <a:rPr lang="en-US" altLang="zh-CN" sz="2000" b="1">
                <a:solidFill>
                  <a:schemeClr val="hlink"/>
                </a:solidFill>
                <a:sym typeface="Symbol" panose="05050102010706020507" pitchFamily="18" charset="2"/>
              </a:rPr>
              <a:t>                             +i</a:t>
            </a:r>
            <a:r>
              <a:rPr lang="en-US" altLang="zh-CN" sz="2000" b="1" baseline="-25000">
                <a:solidFill>
                  <a:schemeClr val="hlink"/>
                </a:solidFill>
                <a:sym typeface="Symbol" panose="05050102010706020507" pitchFamily="18" charset="2"/>
              </a:rPr>
              <a:t>n2</a:t>
            </a:r>
            <a:r>
              <a:rPr lang="en-US" altLang="zh-CN" sz="2000" b="1">
                <a:solidFill>
                  <a:schemeClr val="hlink"/>
                </a:solidFill>
                <a:sym typeface="Symbol" panose="05050102010706020507" pitchFamily="18" charset="2"/>
              </a:rPr>
              <a:t>upper</a:t>
            </a:r>
            <a:r>
              <a:rPr lang="en-US" altLang="zh-CN" sz="2000" b="1" baseline="-25000">
                <a:solidFill>
                  <a:schemeClr val="hlink"/>
                </a:solidFill>
                <a:sym typeface="Symbol" panose="05050102010706020507" pitchFamily="18" charset="2"/>
              </a:rPr>
              <a:t>n1</a:t>
            </a:r>
            <a:endParaRPr lang="en-US" altLang="zh-CN" sz="2000" b="1">
              <a:solidFill>
                <a:schemeClr val="hlink"/>
              </a:solidFill>
              <a:sym typeface="Symbol" panose="05050102010706020507" pitchFamily="18" charset="2"/>
            </a:endParaRPr>
          </a:p>
          <a:p>
            <a:r>
              <a:rPr lang="en-US" altLang="zh-CN" sz="2000" b="1">
                <a:solidFill>
                  <a:schemeClr val="hlink"/>
                </a:solidFill>
                <a:sym typeface="Symbol" panose="05050102010706020507" pitchFamily="18" charset="2"/>
              </a:rPr>
              <a:t>                                             +i</a:t>
            </a:r>
            <a:r>
              <a:rPr lang="en-US" altLang="zh-CN" sz="2000" b="1" baseline="-25000">
                <a:solidFill>
                  <a:schemeClr val="hlink"/>
                </a:solidFill>
                <a:sym typeface="Symbol" panose="05050102010706020507" pitchFamily="18" charset="2"/>
              </a:rPr>
              <a:t>n1</a:t>
            </a:r>
          </a:p>
        </p:txBody>
      </p:sp>
      <p:graphicFrame>
        <p:nvGraphicFramePr>
          <p:cNvPr id="86038" name="Object 2"/>
          <p:cNvGraphicFramePr>
            <a:graphicFrameLocks noChangeAspect="1"/>
          </p:cNvGraphicFramePr>
          <p:nvPr/>
        </p:nvGraphicFramePr>
        <p:xfrm>
          <a:off x="3886200" y="4495800"/>
          <a:ext cx="1905000" cy="838200"/>
        </p:xfrm>
        <a:graphic>
          <a:graphicData uri="http://schemas.openxmlformats.org/presentationml/2006/ole">
            <mc:AlternateContent xmlns:mc="http://schemas.openxmlformats.org/markup-compatibility/2006">
              <mc:Choice xmlns:v="urn:schemas-microsoft-com:vml" Requires="v">
                <p:oleObj spid="_x0000_s55319" name="公式" r:id="rId8" imgW="977900" imgH="431800" progId="Equation.3">
                  <p:embed/>
                </p:oleObj>
              </mc:Choice>
              <mc:Fallback>
                <p:oleObj name="公式" r:id="rId8" imgW="977900" imgH="4318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4495800"/>
                        <a:ext cx="1905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6039" name="Object 3"/>
          <p:cNvGraphicFramePr>
            <a:graphicFrameLocks noChangeAspect="1"/>
          </p:cNvGraphicFramePr>
          <p:nvPr/>
        </p:nvGraphicFramePr>
        <p:xfrm>
          <a:off x="3886200" y="5257800"/>
          <a:ext cx="4953000" cy="1103313"/>
        </p:xfrm>
        <a:graphic>
          <a:graphicData uri="http://schemas.openxmlformats.org/presentationml/2006/ole">
            <mc:AlternateContent xmlns:mc="http://schemas.openxmlformats.org/markup-compatibility/2006">
              <mc:Choice xmlns:v="urn:schemas-microsoft-com:vml" Requires="v">
                <p:oleObj spid="_x0000_s55320" name="公式" r:id="rId10" imgW="2844800" imgH="635000" progId="Equation.3">
                  <p:embed/>
                </p:oleObj>
              </mc:Choice>
              <mc:Fallback>
                <p:oleObj name="公式" r:id="rId10" imgW="2844800" imgH="635000" progId="Equation.3">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0" y="5257800"/>
                        <a:ext cx="4953000"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6040" name="Oval 24"/>
          <p:cNvSpPr>
            <a:spLocks noChangeArrowheads="1"/>
          </p:cNvSpPr>
          <p:nvPr/>
        </p:nvSpPr>
        <p:spPr bwMode="auto">
          <a:xfrm>
            <a:off x="1143000" y="1066800"/>
            <a:ext cx="6248400" cy="2209800"/>
          </a:xfrm>
          <a:prstGeom prst="ellipse">
            <a:avLst/>
          </a:prstGeom>
          <a:gradFill rotWithShape="0">
            <a:gsLst>
              <a:gs pos="0">
                <a:srgbClr val="AAD5AA"/>
              </a:gs>
              <a:gs pos="50000">
                <a:srgbClr val="CCFFCC"/>
              </a:gs>
              <a:gs pos="100000">
                <a:srgbClr val="AAD5AA"/>
              </a:gs>
            </a:gsLst>
            <a:lin ang="0" scaled="1"/>
          </a:gradFill>
          <a:ln w="9525">
            <a:solidFill>
              <a:srgbClr val="99CCFF"/>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800" b="1"/>
              <a:t>How many multiplications </a:t>
            </a:r>
          </a:p>
          <a:p>
            <a:pPr algn="ctr"/>
            <a:r>
              <a:rPr lang="en-US" altLang="zh-CN" sz="2800" b="1"/>
              <a:t>must the compiler do to compute</a:t>
            </a:r>
          </a:p>
          <a:p>
            <a:pPr algn="ctr"/>
            <a:r>
              <a:rPr lang="en-US" altLang="zh-CN" sz="2800" b="1"/>
              <a:t>the address using this formula?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wipe(left)">
                                      <p:cBhvr>
                                        <p:cTn id="7" dur="500"/>
                                        <p:tgtEl>
                                          <p:spTgt spid="86019"/>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5"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20"/>
                                        </p:tgtEl>
                                        <p:attrNameLst>
                                          <p:attrName>style.visibility</p:attrName>
                                        </p:attrNameLst>
                                      </p:cBhvr>
                                      <p:to>
                                        <p:strVal val="visible"/>
                                      </p:to>
                                    </p:set>
                                    <p:animEffect transition="in" filter="wipe(left)">
                                      <p:cBhvr>
                                        <p:cTn id="17" dur="500"/>
                                        <p:tgtEl>
                                          <p:spTgt spid="86020"/>
                                        </p:tgtEl>
                                      </p:cBhvr>
                                    </p:animEffect>
                                  </p:childTnLst>
                                  <p:subTnLst>
                                    <p:audio>
                                      <p:cMediaNode>
                                        <p:cTn display="0" masterRel="sameClick">
                                          <p:stCondLst>
                                            <p:cond evt="begin" delay="0">
                                              <p:tn val="15"/>
                                            </p:cond>
                                          </p:stCondLst>
                                          <p:endCondLst>
                                            <p:cond evt="onStopAudio" delay="0">
                                              <p:tgtEl>
                                                <p:sldTgt/>
                                              </p:tgtEl>
                                            </p:cond>
                                          </p:endCondLst>
                                        </p:cTn>
                                        <p:tgtEl>
                                          <p:sndTgt r:embed="rId4"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6036"/>
                                        </p:tgtEl>
                                        <p:attrNameLst>
                                          <p:attrName>style.visibility</p:attrName>
                                        </p:attrNameLst>
                                      </p:cBhvr>
                                      <p:to>
                                        <p:strVal val="visible"/>
                                      </p:to>
                                    </p:set>
                                    <p:animEffect transition="in" filter="strips(downRight)">
                                      <p:cBhvr>
                                        <p:cTn id="22" dur="500"/>
                                        <p:tgtEl>
                                          <p:spTgt spid="86036"/>
                                        </p:tgtEl>
                                      </p:cBhvr>
                                    </p:animEffect>
                                  </p:childTnLst>
                                  <p:subTnLst>
                                    <p:audio>
                                      <p:cMediaNode>
                                        <p:cTn display="0" masterRel="sameClick">
                                          <p:stCondLst>
                                            <p:cond evt="begin" delay="0">
                                              <p:tn val="20"/>
                                            </p:cond>
                                          </p:stCondLst>
                                          <p:endCondLst>
                                            <p:cond evt="onStopAudio" delay="0">
                                              <p:tgtEl>
                                                <p:sldTgt/>
                                              </p:tgtEl>
                                            </p:cond>
                                          </p:endCondLst>
                                        </p:cTn>
                                        <p:tgtEl>
                                          <p:sndTgt r:embed="rId6"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6037"/>
                                        </p:tgtEl>
                                        <p:attrNameLst>
                                          <p:attrName>style.visibility</p:attrName>
                                        </p:attrNameLst>
                                      </p:cBhvr>
                                      <p:to>
                                        <p:strVal val="visible"/>
                                      </p:to>
                                    </p:set>
                                    <p:animEffect transition="in" filter="strips(downRight)">
                                      <p:cBhvr>
                                        <p:cTn id="27" dur="500"/>
                                        <p:tgtEl>
                                          <p:spTgt spid="86037"/>
                                        </p:tgtEl>
                                      </p:cBhvr>
                                    </p:animEffect>
                                  </p:childTnLst>
                                  <p:subTnLst>
                                    <p:audio>
                                      <p:cMediaNode>
                                        <p:cTn display="0" masterRel="sameClick">
                                          <p:stCondLst>
                                            <p:cond evt="begin" delay="0">
                                              <p:tn val="25"/>
                                            </p:cond>
                                          </p:stCondLst>
                                          <p:endCondLst>
                                            <p:cond evt="onStopAudio" delay="0">
                                              <p:tgtEl>
                                                <p:sldTgt/>
                                              </p:tgtEl>
                                            </p:cond>
                                          </p:endCondLst>
                                        </p:cTn>
                                        <p:tgtEl>
                                          <p:sndTgt r:embed="rId4" name="TYPE.WAV"/>
                                        </p:tgtEl>
                                      </p:cMediaNode>
                                    </p:audio>
                                  </p:sub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86038"/>
                                        </p:tgtEl>
                                        <p:attrNameLst>
                                          <p:attrName>style.visibility</p:attrName>
                                        </p:attrNameLst>
                                      </p:cBhvr>
                                      <p:to>
                                        <p:strVal val="visible"/>
                                      </p:to>
                                    </p:set>
                                    <p:animEffect transition="in" filter="wipe(left)">
                                      <p:cBhvr>
                                        <p:cTn id="31" dur="500"/>
                                        <p:tgtEl>
                                          <p:spTgt spid="86038"/>
                                        </p:tgtEl>
                                      </p:cBhvr>
                                    </p:animEffect>
                                  </p:childTnLst>
                                  <p:subTnLst>
                                    <p:audio>
                                      <p:cMediaNode>
                                        <p:cTn display="0" masterRel="sameClick">
                                          <p:stCondLst>
                                            <p:cond evt="begin" delay="0">
                                              <p:tn val="29"/>
                                            </p:cond>
                                          </p:stCondLst>
                                          <p:endCondLst>
                                            <p:cond evt="onStopAudio" delay="0">
                                              <p:tgtEl>
                                                <p:sldTgt/>
                                              </p:tgtEl>
                                            </p:cond>
                                          </p:endCondLst>
                                        </p:cTn>
                                        <p:tgtEl>
                                          <p:sndTgt r:embed="rId4" name="TYPE.WAV"/>
                                        </p:tgtEl>
                                      </p:cMediaNode>
                                    </p:audio>
                                  </p:subTnLst>
                                </p:cTn>
                              </p:par>
                            </p:childTnLst>
                          </p:cTn>
                        </p:par>
                        <p:par>
                          <p:cTn id="32" fill="hold" nodeType="afterGroup">
                            <p:stCondLst>
                              <p:cond delay="1000"/>
                            </p:stCondLst>
                            <p:childTnLst>
                              <p:par>
                                <p:cTn id="33" presetID="22" presetClass="entr" presetSubtype="8" fill="hold" nodeType="afterEffect">
                                  <p:stCondLst>
                                    <p:cond delay="0"/>
                                  </p:stCondLst>
                                  <p:childTnLst>
                                    <p:set>
                                      <p:cBhvr>
                                        <p:cTn id="34" dur="1" fill="hold">
                                          <p:stCondLst>
                                            <p:cond delay="0"/>
                                          </p:stCondLst>
                                        </p:cTn>
                                        <p:tgtEl>
                                          <p:spTgt spid="86039"/>
                                        </p:tgtEl>
                                        <p:attrNameLst>
                                          <p:attrName>style.visibility</p:attrName>
                                        </p:attrNameLst>
                                      </p:cBhvr>
                                      <p:to>
                                        <p:strVal val="visible"/>
                                      </p:to>
                                    </p:set>
                                    <p:animEffect transition="in" filter="wipe(left)">
                                      <p:cBhvr>
                                        <p:cTn id="35" dur="500"/>
                                        <p:tgtEl>
                                          <p:spTgt spid="86039"/>
                                        </p:tgtEl>
                                      </p:cBhvr>
                                    </p:animEffect>
                                  </p:childTnLst>
                                  <p:subTnLst>
                                    <p:audio>
                                      <p:cMediaNode>
                                        <p:cTn display="0" masterRel="sameClick">
                                          <p:stCondLst>
                                            <p:cond evt="begin" delay="0">
                                              <p:tn val="33"/>
                                            </p:cond>
                                          </p:stCondLst>
                                          <p:endCondLst>
                                            <p:cond evt="onStopAudio" delay="0">
                                              <p:tgtEl>
                                                <p:sldTgt/>
                                              </p:tgtEl>
                                            </p:cond>
                                          </p:endCondLst>
                                        </p:cTn>
                                        <p:tgtEl>
                                          <p:sndTgt r:embed="rId4" name="TYPE.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272" fill="hold" grpId="0" nodeType="clickEffect">
                                  <p:stCondLst>
                                    <p:cond delay="0"/>
                                  </p:stCondLst>
                                  <p:childTnLst>
                                    <p:set>
                                      <p:cBhvr>
                                        <p:cTn id="39" dur="1" fill="hold">
                                          <p:stCondLst>
                                            <p:cond delay="0"/>
                                          </p:stCondLst>
                                        </p:cTn>
                                        <p:tgtEl>
                                          <p:spTgt spid="86040"/>
                                        </p:tgtEl>
                                        <p:attrNameLst>
                                          <p:attrName>style.visibility</p:attrName>
                                        </p:attrNameLst>
                                      </p:cBhvr>
                                      <p:to>
                                        <p:strVal val="visible"/>
                                      </p:to>
                                    </p:set>
                                    <p:anim calcmode="lin" valueType="num">
                                      <p:cBhvr>
                                        <p:cTn id="40" dur="500" fill="hold"/>
                                        <p:tgtEl>
                                          <p:spTgt spid="86040"/>
                                        </p:tgtEl>
                                        <p:attrNameLst>
                                          <p:attrName>ppt_w</p:attrName>
                                        </p:attrNameLst>
                                      </p:cBhvr>
                                      <p:tavLst>
                                        <p:tav tm="0">
                                          <p:val>
                                            <p:strVal val="2/3*#ppt_w"/>
                                          </p:val>
                                        </p:tav>
                                        <p:tav tm="100000">
                                          <p:val>
                                            <p:strVal val="#ppt_w"/>
                                          </p:val>
                                        </p:tav>
                                      </p:tavLst>
                                    </p:anim>
                                    <p:anim calcmode="lin" valueType="num">
                                      <p:cBhvr>
                                        <p:cTn id="41" dur="500" fill="hold"/>
                                        <p:tgtEl>
                                          <p:spTgt spid="86040"/>
                                        </p:tgtEl>
                                        <p:attrNameLst>
                                          <p:attrName>ppt_h</p:attrName>
                                        </p:attrNameLst>
                                      </p:cBhvr>
                                      <p:tavLst>
                                        <p:tav tm="0">
                                          <p:val>
                                            <p:strVal val="2/3*#ppt_h"/>
                                          </p:val>
                                        </p:tav>
                                        <p:tav tm="100000">
                                          <p:val>
                                            <p:strVal val="#ppt_h"/>
                                          </p:val>
                                        </p:tav>
                                      </p:tavLst>
                                    </p:anim>
                                  </p:childTnLst>
                                  <p:subTnLst>
                                    <p:audio>
                                      <p:cMediaNode>
                                        <p:cTn display="0" masterRel="sameClick">
                                          <p:stCondLst>
                                            <p:cond evt="begin" delay="0">
                                              <p:tn val="38"/>
                                            </p:cond>
                                          </p:stCondLst>
                                          <p:endCondLst>
                                            <p:cond evt="onStopAudio" delay="0">
                                              <p:tgtEl>
                                                <p:sldTgt/>
                                              </p:tgtEl>
                                            </p:cond>
                                          </p:endCondLst>
                                        </p:cTn>
                                        <p:tgtEl>
                                          <p:sndTgt r:embed="rId7"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utoUpdateAnimBg="0"/>
      <p:bldP spid="86020" grpId="0" autoUpdateAnimBg="0"/>
      <p:bldP spid="86036" grpId="0" autoUpdateAnimBg="0"/>
      <p:bldP spid="86037" grpId="0" autoUpdateAnimBg="0"/>
      <p:bldP spid="8604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Box 3"/>
          <p:cNvSpPr txBox="1">
            <a:spLocks noChangeArrowheads="1"/>
          </p:cNvSpPr>
          <p:nvPr/>
        </p:nvSpPr>
        <p:spPr bwMode="auto">
          <a:xfrm>
            <a:off x="533400" y="4572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According to the formula, the number of multiplications is</a:t>
            </a:r>
          </a:p>
        </p:txBody>
      </p:sp>
      <p:graphicFrame>
        <p:nvGraphicFramePr>
          <p:cNvPr id="87044" name="Object 2"/>
          <p:cNvGraphicFramePr>
            <a:graphicFrameLocks noChangeAspect="1"/>
          </p:cNvGraphicFramePr>
          <p:nvPr/>
        </p:nvGraphicFramePr>
        <p:xfrm>
          <a:off x="2057400" y="762000"/>
          <a:ext cx="4191000" cy="800100"/>
        </p:xfrm>
        <a:graphic>
          <a:graphicData uri="http://schemas.openxmlformats.org/presentationml/2006/ole">
            <mc:AlternateContent xmlns:mc="http://schemas.openxmlformats.org/markup-compatibility/2006">
              <mc:Choice xmlns:v="urn:schemas-microsoft-com:vml" Requires="v">
                <p:oleObj spid="_x0000_s57350" name="公式" r:id="rId6" imgW="2120900" imgH="406400" progId="Equation.3">
                  <p:embed/>
                </p:oleObj>
              </mc:Choice>
              <mc:Fallback>
                <p:oleObj name="公式" r:id="rId6" imgW="2120900" imgH="4064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762000"/>
                        <a:ext cx="41910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4" name="Group 11"/>
          <p:cNvGrpSpPr>
            <a:grpSpLocks/>
          </p:cNvGrpSpPr>
          <p:nvPr/>
        </p:nvGrpSpPr>
        <p:grpSpPr bwMode="auto">
          <a:xfrm>
            <a:off x="1295400" y="1447800"/>
            <a:ext cx="6858000" cy="4670425"/>
            <a:chOff x="576" y="1152"/>
            <a:chExt cx="4320" cy="2942"/>
          </a:xfrm>
        </p:grpSpPr>
        <p:graphicFrame>
          <p:nvGraphicFramePr>
            <p:cNvPr id="57348" name="Object 4"/>
            <p:cNvGraphicFramePr>
              <a:graphicFrameLocks noChangeAspect="1"/>
            </p:cNvGraphicFramePr>
            <p:nvPr/>
          </p:nvGraphicFramePr>
          <p:xfrm>
            <a:off x="576" y="2736"/>
            <a:ext cx="1440" cy="1358"/>
          </p:xfrm>
          <a:graphic>
            <a:graphicData uri="http://schemas.openxmlformats.org/presentationml/2006/ole">
              <mc:AlternateContent xmlns:mc="http://schemas.openxmlformats.org/markup-compatibility/2006">
                <mc:Choice xmlns:v="urn:schemas-microsoft-com:vml" Requires="v">
                  <p:oleObj spid="_x0000_s57351" name="剪辑" r:id="rId8" imgW="2284973" imgH="2153463" progId="MS_ClipArt_Gallery.2">
                    <p:embed/>
                  </p:oleObj>
                </mc:Choice>
                <mc:Fallback>
                  <p:oleObj name="剪辑" r:id="rId8" imgW="2284973" imgH="2153463" progId="MS_ClipArt_Gallery.2">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 y="2736"/>
                          <a:ext cx="1440" cy="1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7349" name="AutoShape 13"/>
            <p:cNvSpPr>
              <a:spLocks noChangeArrowheads="1"/>
            </p:cNvSpPr>
            <p:nvPr/>
          </p:nvSpPr>
          <p:spPr bwMode="auto">
            <a:xfrm>
              <a:off x="1680" y="1152"/>
              <a:ext cx="3216" cy="1488"/>
            </a:xfrm>
            <a:prstGeom prst="cloudCallout">
              <a:avLst>
                <a:gd name="adj1" fmla="val -61255"/>
                <a:gd name="adj2" fmla="val 66935"/>
              </a:avLst>
            </a:prstGeom>
            <a:gradFill rotWithShape="0">
              <a:gsLst>
                <a:gs pos="0">
                  <a:srgbClr val="CCFFCC"/>
                </a:gs>
                <a:gs pos="100000">
                  <a:srgbClr val="AFDBAF"/>
                </a:gs>
              </a:gsLst>
              <a:lin ang="18900000" scaled="1"/>
            </a:gradFill>
            <a:ln w="9525">
              <a:solidFill>
                <a:srgbClr val="CCFFFF"/>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              Addition and subtraction </a:t>
              </a:r>
            </a:p>
            <a:p>
              <a:pPr algn="ctr"/>
              <a:r>
                <a:rPr lang="en-US" altLang="zh-CN" b="1"/>
                <a:t>are much faster than </a:t>
              </a:r>
            </a:p>
            <a:p>
              <a:pPr algn="ctr"/>
              <a:r>
                <a:rPr lang="en-US" altLang="zh-CN" b="1"/>
                <a:t>multiplication and division.</a:t>
              </a:r>
            </a:p>
            <a:p>
              <a:pPr algn="ctr"/>
              <a:r>
                <a:rPr lang="en-US" altLang="zh-CN" b="1"/>
                <a:t>That’s why we only care about </a:t>
              </a:r>
            </a:p>
            <a:p>
              <a:pPr algn="ctr"/>
              <a:r>
                <a:rPr lang="en-US" altLang="zh-CN" b="1"/>
                <a:t>   # of multiplications here.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wipe(left)">
                                      <p:cBhvr>
                                        <p:cTn id="7" dur="500"/>
                                        <p:tgtEl>
                                          <p:spTgt spid="87043"/>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87044"/>
                                        </p:tgtEl>
                                        <p:attrNameLst>
                                          <p:attrName>style.visibility</p:attrName>
                                        </p:attrNameLst>
                                      </p:cBhvr>
                                      <p:to>
                                        <p:strVal val="visible"/>
                                      </p:to>
                                    </p:set>
                                    <p:animEffect transition="in" filter="box(out)">
                                      <p:cBhvr>
                                        <p:cTn id="12" dur="500"/>
                                        <p:tgtEl>
                                          <p:spTgt spid="87044"/>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Box 3"/>
          <p:cNvSpPr txBox="1">
            <a:spLocks noChangeArrowheads="1"/>
          </p:cNvSpPr>
          <p:nvPr/>
        </p:nvSpPr>
        <p:spPr bwMode="auto">
          <a:xfrm>
            <a:off x="533400" y="4572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According to the formula, the number of multiplications is</a:t>
            </a:r>
          </a:p>
        </p:txBody>
      </p:sp>
      <p:graphicFrame>
        <p:nvGraphicFramePr>
          <p:cNvPr id="87044" name="Object 2"/>
          <p:cNvGraphicFramePr>
            <a:graphicFrameLocks noChangeAspect="1"/>
          </p:cNvGraphicFramePr>
          <p:nvPr/>
        </p:nvGraphicFramePr>
        <p:xfrm>
          <a:off x="2057400" y="762000"/>
          <a:ext cx="4191000" cy="800100"/>
        </p:xfrm>
        <a:graphic>
          <a:graphicData uri="http://schemas.openxmlformats.org/presentationml/2006/ole">
            <mc:AlternateContent xmlns:mc="http://schemas.openxmlformats.org/markup-compatibility/2006">
              <mc:Choice xmlns:v="urn:schemas-microsoft-com:vml" Requires="v">
                <p:oleObj spid="_x0000_s58379" name="公式" r:id="rId8" imgW="2120900" imgH="406400" progId="Equation.3">
                  <p:embed/>
                </p:oleObj>
              </mc:Choice>
              <mc:Fallback>
                <p:oleObj name="公式" r:id="rId8" imgW="2120900" imgH="4064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762000"/>
                        <a:ext cx="41910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 name="Group 5"/>
          <p:cNvGrpSpPr>
            <a:grpSpLocks/>
          </p:cNvGrpSpPr>
          <p:nvPr/>
        </p:nvGrpSpPr>
        <p:grpSpPr bwMode="auto">
          <a:xfrm>
            <a:off x="685800" y="1598613"/>
            <a:ext cx="4800600" cy="528637"/>
            <a:chOff x="432" y="1007"/>
            <a:chExt cx="3024" cy="333"/>
          </a:xfrm>
        </p:grpSpPr>
        <p:sp>
          <p:nvSpPr>
            <p:cNvPr id="58375" name="Text Box 6"/>
            <p:cNvSpPr txBox="1">
              <a:spLocks noChangeArrowheads="1"/>
            </p:cNvSpPr>
            <p:nvPr/>
          </p:nvSpPr>
          <p:spPr bwMode="auto">
            <a:xfrm>
              <a:off x="1008" y="1008"/>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latin typeface="Arial" panose="020B0604020202020204" pitchFamily="34" charset="0"/>
                </a:rPr>
                <a:t>Other options:</a:t>
              </a:r>
            </a:p>
          </p:txBody>
        </p:sp>
        <p:grpSp>
          <p:nvGrpSpPr>
            <p:cNvPr id="58376" name="Group 7"/>
            <p:cNvGrpSpPr>
              <a:grpSpLocks/>
            </p:cNvGrpSpPr>
            <p:nvPr/>
          </p:nvGrpSpPr>
          <p:grpSpPr bwMode="auto">
            <a:xfrm>
              <a:off x="432" y="1007"/>
              <a:ext cx="519" cy="333"/>
              <a:chOff x="432" y="1007"/>
              <a:chExt cx="863" cy="556"/>
            </a:xfrm>
          </p:grpSpPr>
          <p:sp>
            <p:nvSpPr>
              <p:cNvPr id="58377" name="Freeform 8"/>
              <p:cNvSpPr>
                <a:spLocks/>
              </p:cNvSpPr>
              <p:nvPr/>
            </p:nvSpPr>
            <p:spPr bwMode="auto">
              <a:xfrm>
                <a:off x="791" y="1007"/>
                <a:ext cx="504" cy="556"/>
              </a:xfrm>
              <a:custGeom>
                <a:avLst/>
                <a:gdLst>
                  <a:gd name="T0" fmla="*/ 0 w 2020"/>
                  <a:gd name="T1" fmla="*/ 0 h 2224"/>
                  <a:gd name="T2" fmla="*/ 0 w 2020"/>
                  <a:gd name="T3" fmla="*/ 0 h 2224"/>
                  <a:gd name="T4" fmla="*/ 0 w 2020"/>
                  <a:gd name="T5" fmla="*/ 0 h 2224"/>
                  <a:gd name="T6" fmla="*/ 0 w 2020"/>
                  <a:gd name="T7" fmla="*/ 0 h 2224"/>
                  <a:gd name="T8" fmla="*/ 0 w 2020"/>
                  <a:gd name="T9" fmla="*/ 0 h 2224"/>
                  <a:gd name="T10" fmla="*/ 0 w 2020"/>
                  <a:gd name="T11" fmla="*/ 0 h 2224"/>
                  <a:gd name="T12" fmla="*/ 0 w 2020"/>
                  <a:gd name="T13" fmla="*/ 0 h 2224"/>
                  <a:gd name="T14" fmla="*/ 0 w 2020"/>
                  <a:gd name="T15" fmla="*/ 0 h 2224"/>
                  <a:gd name="T16" fmla="*/ 0 w 2020"/>
                  <a:gd name="T17" fmla="*/ 0 h 2224"/>
                  <a:gd name="T18" fmla="*/ 0 w 2020"/>
                  <a:gd name="T19" fmla="*/ 0 h 2224"/>
                  <a:gd name="T20" fmla="*/ 0 w 2020"/>
                  <a:gd name="T21" fmla="*/ 0 h 2224"/>
                  <a:gd name="T22" fmla="*/ 0 w 2020"/>
                  <a:gd name="T23" fmla="*/ 0 h 2224"/>
                  <a:gd name="T24" fmla="*/ 0 w 2020"/>
                  <a:gd name="T25" fmla="*/ 0 h 2224"/>
                  <a:gd name="T26" fmla="*/ 0 w 2020"/>
                  <a:gd name="T27" fmla="*/ 0 h 2224"/>
                  <a:gd name="T28" fmla="*/ 0 w 2020"/>
                  <a:gd name="T29" fmla="*/ 0 h 2224"/>
                  <a:gd name="T30" fmla="*/ 0 w 2020"/>
                  <a:gd name="T31" fmla="*/ 0 h 2224"/>
                  <a:gd name="T32" fmla="*/ 0 w 2020"/>
                  <a:gd name="T33" fmla="*/ 0 h 2224"/>
                  <a:gd name="T34" fmla="*/ 0 w 2020"/>
                  <a:gd name="T35" fmla="*/ 0 h 2224"/>
                  <a:gd name="T36" fmla="*/ 0 w 2020"/>
                  <a:gd name="T37" fmla="*/ 0 h 2224"/>
                  <a:gd name="T38" fmla="*/ 0 w 2020"/>
                  <a:gd name="T39" fmla="*/ 0 h 2224"/>
                  <a:gd name="T40" fmla="*/ 0 w 2020"/>
                  <a:gd name="T41" fmla="*/ 0 h 2224"/>
                  <a:gd name="T42" fmla="*/ 0 w 2020"/>
                  <a:gd name="T43" fmla="*/ 0 h 2224"/>
                  <a:gd name="T44" fmla="*/ 0 w 2020"/>
                  <a:gd name="T45" fmla="*/ 0 h 2224"/>
                  <a:gd name="T46" fmla="*/ 0 w 2020"/>
                  <a:gd name="T47" fmla="*/ 0 h 22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20"/>
                  <a:gd name="T73" fmla="*/ 0 h 2224"/>
                  <a:gd name="T74" fmla="*/ 2020 w 2020"/>
                  <a:gd name="T75" fmla="*/ 2224 h 22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20" h="2224">
                    <a:moveTo>
                      <a:pt x="0" y="420"/>
                    </a:moveTo>
                    <a:lnTo>
                      <a:pt x="884" y="420"/>
                    </a:lnTo>
                    <a:lnTo>
                      <a:pt x="1178" y="168"/>
                    </a:lnTo>
                    <a:lnTo>
                      <a:pt x="1011" y="0"/>
                    </a:lnTo>
                    <a:lnTo>
                      <a:pt x="1599" y="0"/>
                    </a:lnTo>
                    <a:lnTo>
                      <a:pt x="1599" y="586"/>
                    </a:lnTo>
                    <a:lnTo>
                      <a:pt x="1432" y="420"/>
                    </a:lnTo>
                    <a:lnTo>
                      <a:pt x="1178" y="628"/>
                    </a:lnTo>
                    <a:lnTo>
                      <a:pt x="1178" y="964"/>
                    </a:lnTo>
                    <a:lnTo>
                      <a:pt x="1599" y="964"/>
                    </a:lnTo>
                    <a:lnTo>
                      <a:pt x="1599" y="712"/>
                    </a:lnTo>
                    <a:lnTo>
                      <a:pt x="2020" y="1133"/>
                    </a:lnTo>
                    <a:lnTo>
                      <a:pt x="1599" y="1554"/>
                    </a:lnTo>
                    <a:lnTo>
                      <a:pt x="1599" y="1300"/>
                    </a:lnTo>
                    <a:lnTo>
                      <a:pt x="1178" y="1300"/>
                    </a:lnTo>
                    <a:lnTo>
                      <a:pt x="1178" y="1596"/>
                    </a:lnTo>
                    <a:lnTo>
                      <a:pt x="1432" y="1845"/>
                    </a:lnTo>
                    <a:lnTo>
                      <a:pt x="1599" y="1677"/>
                    </a:lnTo>
                    <a:lnTo>
                      <a:pt x="1599" y="2224"/>
                    </a:lnTo>
                    <a:lnTo>
                      <a:pt x="968" y="2224"/>
                    </a:lnTo>
                    <a:lnTo>
                      <a:pt x="1178" y="2055"/>
                    </a:lnTo>
                    <a:lnTo>
                      <a:pt x="884" y="1761"/>
                    </a:lnTo>
                    <a:lnTo>
                      <a:pt x="0" y="1761"/>
                    </a:lnTo>
                    <a:lnTo>
                      <a:pt x="0" y="420"/>
                    </a:lnTo>
                    <a:close/>
                  </a:path>
                </a:pathLst>
              </a:cu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378" name="Freeform 9"/>
              <p:cNvSpPr>
                <a:spLocks/>
              </p:cNvSpPr>
              <p:nvPr/>
            </p:nvSpPr>
            <p:spPr bwMode="auto">
              <a:xfrm>
                <a:off x="432" y="1018"/>
                <a:ext cx="548" cy="535"/>
              </a:xfrm>
              <a:custGeom>
                <a:avLst/>
                <a:gdLst>
                  <a:gd name="T0" fmla="*/ 0 w 2189"/>
                  <a:gd name="T1" fmla="*/ 0 h 2140"/>
                  <a:gd name="T2" fmla="*/ 0 w 2189"/>
                  <a:gd name="T3" fmla="*/ 0 h 2140"/>
                  <a:gd name="T4" fmla="*/ 0 w 2189"/>
                  <a:gd name="T5" fmla="*/ 0 h 2140"/>
                  <a:gd name="T6" fmla="*/ 0 w 2189"/>
                  <a:gd name="T7" fmla="*/ 0 h 2140"/>
                  <a:gd name="T8" fmla="*/ 0 w 2189"/>
                  <a:gd name="T9" fmla="*/ 0 h 2140"/>
                  <a:gd name="T10" fmla="*/ 0 w 2189"/>
                  <a:gd name="T11" fmla="*/ 0 h 2140"/>
                  <a:gd name="T12" fmla="*/ 0 w 2189"/>
                  <a:gd name="T13" fmla="*/ 0 h 2140"/>
                  <a:gd name="T14" fmla="*/ 0 w 2189"/>
                  <a:gd name="T15" fmla="*/ 0 h 2140"/>
                  <a:gd name="T16" fmla="*/ 0 60000 65536"/>
                  <a:gd name="T17" fmla="*/ 0 60000 65536"/>
                  <a:gd name="T18" fmla="*/ 0 60000 65536"/>
                  <a:gd name="T19" fmla="*/ 0 60000 65536"/>
                  <a:gd name="T20" fmla="*/ 0 60000 65536"/>
                  <a:gd name="T21" fmla="*/ 0 60000 65536"/>
                  <a:gd name="T22" fmla="*/ 0 60000 65536"/>
                  <a:gd name="T23" fmla="*/ 0 60000 65536"/>
                  <a:gd name="T24" fmla="*/ 0 w 2189"/>
                  <a:gd name="T25" fmla="*/ 0 h 2140"/>
                  <a:gd name="T26" fmla="*/ 2189 w 2189"/>
                  <a:gd name="T27" fmla="*/ 2140 h 21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89" h="2140">
                    <a:moveTo>
                      <a:pt x="1390" y="504"/>
                    </a:moveTo>
                    <a:lnTo>
                      <a:pt x="0" y="504"/>
                    </a:lnTo>
                    <a:lnTo>
                      <a:pt x="0" y="1635"/>
                    </a:lnTo>
                    <a:lnTo>
                      <a:pt x="1432" y="1635"/>
                    </a:lnTo>
                    <a:lnTo>
                      <a:pt x="1432" y="2140"/>
                    </a:lnTo>
                    <a:lnTo>
                      <a:pt x="2189" y="1091"/>
                    </a:lnTo>
                    <a:lnTo>
                      <a:pt x="1390" y="0"/>
                    </a:lnTo>
                    <a:lnTo>
                      <a:pt x="1390" y="50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87050" name="Text Box 10"/>
          <p:cNvSpPr txBox="1">
            <a:spLocks noChangeArrowheads="1"/>
          </p:cNvSpPr>
          <p:nvPr/>
        </p:nvSpPr>
        <p:spPr bwMode="auto">
          <a:xfrm>
            <a:off x="609600" y="2209800"/>
            <a:ext cx="7772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388938" indent="-388938">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ym typeface="Wingdings" panose="05000000000000000000" pitchFamily="2" charset="2"/>
              </a:rPr>
              <a:t>  Notice that  </a:t>
            </a:r>
            <a:r>
              <a:rPr lang="en-US" altLang="zh-CN" b="1" i="1">
                <a:sym typeface="Wingdings" panose="05000000000000000000" pitchFamily="2" charset="2"/>
              </a:rPr>
              <a:t>a</a:t>
            </a:r>
            <a:r>
              <a:rPr lang="en-US" altLang="zh-CN" b="1" i="1" baseline="-25000">
                <a:sym typeface="Wingdings" panose="05000000000000000000" pitchFamily="2" charset="2"/>
              </a:rPr>
              <a:t>j</a:t>
            </a:r>
            <a:r>
              <a:rPr lang="en-US" altLang="zh-CN" b="1" i="1">
                <a:sym typeface="Wingdings" panose="05000000000000000000" pitchFamily="2" charset="2"/>
              </a:rPr>
              <a:t> = </a:t>
            </a:r>
            <a:r>
              <a:rPr lang="en-US" altLang="zh-CN" b="1">
                <a:sym typeface="Wingdings" panose="05000000000000000000" pitchFamily="2" charset="2"/>
              </a:rPr>
              <a:t>upper</a:t>
            </a:r>
            <a:r>
              <a:rPr lang="en-US" altLang="zh-CN" b="1" i="1" baseline="-25000">
                <a:sym typeface="Wingdings" panose="05000000000000000000" pitchFamily="2" charset="2"/>
              </a:rPr>
              <a:t>j</a:t>
            </a:r>
            <a:r>
              <a:rPr lang="en-US" altLang="zh-CN" b="1" baseline="-25000">
                <a:sym typeface="Wingdings" panose="05000000000000000000" pitchFamily="2" charset="2"/>
              </a:rPr>
              <a:t>+1 </a:t>
            </a:r>
            <a:r>
              <a:rPr lang="en-US" altLang="zh-CN" b="1">
                <a:sym typeface="Symbol" panose="05050102010706020507" pitchFamily="18" charset="2"/>
              </a:rPr>
              <a:t> </a:t>
            </a:r>
            <a:r>
              <a:rPr lang="en-US" altLang="zh-CN" b="1" i="1">
                <a:sym typeface="Symbol" panose="05050102010706020507" pitchFamily="18" charset="2"/>
              </a:rPr>
              <a:t>a</a:t>
            </a:r>
            <a:r>
              <a:rPr lang="en-US" altLang="zh-CN" b="1" i="1" baseline="-25000">
                <a:sym typeface="Symbol" panose="05050102010706020507" pitchFamily="18" charset="2"/>
              </a:rPr>
              <a:t>j</a:t>
            </a:r>
            <a:r>
              <a:rPr lang="en-US" altLang="zh-CN" b="1" baseline="-25000">
                <a:sym typeface="Symbol" panose="05050102010706020507" pitchFamily="18" charset="2"/>
              </a:rPr>
              <a:t>+1</a:t>
            </a:r>
            <a:r>
              <a:rPr lang="en-US" altLang="zh-CN" b="1">
                <a:sym typeface="Symbol" panose="05050102010706020507" pitchFamily="18" charset="2"/>
              </a:rPr>
              <a:t>, therefore we can compute </a:t>
            </a:r>
            <a:r>
              <a:rPr lang="en-US" altLang="zh-CN" b="1" i="1">
                <a:sym typeface="Symbol" panose="05050102010706020507" pitchFamily="18" charset="2"/>
              </a:rPr>
              <a:t>a</a:t>
            </a:r>
            <a:r>
              <a:rPr lang="en-US" altLang="zh-CN" b="1" i="1" baseline="-25000">
                <a:sym typeface="Symbol" panose="05050102010706020507" pitchFamily="18" charset="2"/>
              </a:rPr>
              <a:t>j</a:t>
            </a:r>
            <a:r>
              <a:rPr lang="en-US" altLang="zh-CN" b="1">
                <a:sym typeface="Symbol" panose="05050102010706020507" pitchFamily="18" charset="2"/>
              </a:rPr>
              <a:t> using (</a:t>
            </a:r>
            <a:r>
              <a:rPr lang="en-US" altLang="zh-CN" b="1" i="1">
                <a:sym typeface="Symbol" panose="05050102010706020507" pitchFamily="18" charset="2"/>
              </a:rPr>
              <a:t>n </a:t>
            </a:r>
            <a:r>
              <a:rPr lang="en-US" altLang="zh-CN" b="1">
                <a:sym typeface="Symbol" panose="05050102010706020507" pitchFamily="18" charset="2"/>
              </a:rPr>
              <a:t>2) multiplications.  With (</a:t>
            </a:r>
            <a:r>
              <a:rPr lang="en-US" altLang="zh-CN" b="1" i="1">
                <a:sym typeface="Symbol" panose="05050102010706020507" pitchFamily="18" charset="2"/>
              </a:rPr>
              <a:t>n </a:t>
            </a:r>
            <a:r>
              <a:rPr lang="en-US" altLang="zh-CN" b="1">
                <a:sym typeface="Symbol" panose="05050102010706020507" pitchFamily="18" charset="2"/>
              </a:rPr>
              <a:t>1) additional multiplications in the formula, we can get the address using (2</a:t>
            </a:r>
            <a:r>
              <a:rPr lang="en-US" altLang="zh-CN" b="1" i="1">
                <a:sym typeface="Symbol" panose="05050102010706020507" pitchFamily="18" charset="2"/>
              </a:rPr>
              <a:t>n </a:t>
            </a:r>
            <a:r>
              <a:rPr lang="en-US" altLang="zh-CN" b="1">
                <a:sym typeface="Symbol" panose="05050102010706020507" pitchFamily="18" charset="2"/>
              </a:rPr>
              <a:t>3) multiplications.</a:t>
            </a:r>
          </a:p>
        </p:txBody>
      </p:sp>
      <p:sp>
        <p:nvSpPr>
          <p:cNvPr id="13" name="Rectangle 21"/>
          <p:cNvSpPr>
            <a:spLocks noChangeArrowheads="1"/>
          </p:cNvSpPr>
          <p:nvPr/>
        </p:nvSpPr>
        <p:spPr bwMode="auto">
          <a:xfrm>
            <a:off x="381000" y="4419600"/>
            <a:ext cx="3657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solidFill>
                  <a:schemeClr val="hlink"/>
                </a:solidFill>
                <a:sym typeface="Symbol" panose="05050102010706020507" pitchFamily="18" charset="2"/>
              </a:rPr>
              <a:t> + i</a:t>
            </a:r>
            <a:r>
              <a:rPr lang="en-US" altLang="zh-CN" sz="2000" b="1" baseline="-25000">
                <a:solidFill>
                  <a:schemeClr val="hlink"/>
                </a:solidFill>
                <a:sym typeface="Symbol" panose="05050102010706020507" pitchFamily="18" charset="2"/>
              </a:rPr>
              <a:t>0</a:t>
            </a:r>
            <a:r>
              <a:rPr lang="en-US" altLang="zh-CN" sz="2000" b="1">
                <a:solidFill>
                  <a:schemeClr val="hlink"/>
                </a:solidFill>
                <a:sym typeface="Symbol" panose="05050102010706020507" pitchFamily="18" charset="2"/>
              </a:rPr>
              <a:t>upper</a:t>
            </a:r>
            <a:r>
              <a:rPr lang="en-US" altLang="zh-CN" sz="2000" b="1" baseline="-25000">
                <a:solidFill>
                  <a:schemeClr val="hlink"/>
                </a:solidFill>
                <a:sym typeface="Symbol" panose="05050102010706020507" pitchFamily="18" charset="2"/>
              </a:rPr>
              <a:t>1</a:t>
            </a:r>
            <a:r>
              <a:rPr lang="en-US" altLang="zh-CN" sz="2000" b="1">
                <a:solidFill>
                  <a:schemeClr val="hlink"/>
                </a:solidFill>
                <a:sym typeface="Symbol" panose="05050102010706020507" pitchFamily="18" charset="2"/>
              </a:rPr>
              <a:t>upper</a:t>
            </a:r>
            <a:r>
              <a:rPr lang="en-US" altLang="zh-CN" sz="2000" b="1" baseline="-25000">
                <a:solidFill>
                  <a:schemeClr val="hlink"/>
                </a:solidFill>
                <a:sym typeface="Symbol" panose="05050102010706020507" pitchFamily="18" charset="2"/>
              </a:rPr>
              <a:t>2</a:t>
            </a:r>
            <a:r>
              <a:rPr lang="en-US" altLang="zh-CN" sz="2000" b="1">
                <a:solidFill>
                  <a:schemeClr val="hlink"/>
                </a:solidFill>
                <a:sym typeface="Symbol" panose="05050102010706020507" pitchFamily="18" charset="2"/>
              </a:rPr>
              <a:t>upper</a:t>
            </a:r>
            <a:r>
              <a:rPr lang="en-US" altLang="zh-CN" sz="2000" b="1" baseline="-25000">
                <a:solidFill>
                  <a:schemeClr val="hlink"/>
                </a:solidFill>
                <a:sym typeface="Symbol" panose="05050102010706020507" pitchFamily="18" charset="2"/>
              </a:rPr>
              <a:t>n1</a:t>
            </a:r>
          </a:p>
          <a:p>
            <a:r>
              <a:rPr lang="en-US" altLang="zh-CN" sz="2000" b="1">
                <a:solidFill>
                  <a:schemeClr val="hlink"/>
                </a:solidFill>
                <a:sym typeface="Symbol" panose="05050102010706020507" pitchFamily="18" charset="2"/>
              </a:rPr>
              <a:t>                 +i</a:t>
            </a:r>
            <a:r>
              <a:rPr lang="en-US" altLang="zh-CN" sz="2000" b="1" baseline="-25000">
                <a:solidFill>
                  <a:schemeClr val="hlink"/>
                </a:solidFill>
                <a:sym typeface="Symbol" panose="05050102010706020507" pitchFamily="18" charset="2"/>
              </a:rPr>
              <a:t>1</a:t>
            </a:r>
            <a:r>
              <a:rPr lang="en-US" altLang="zh-CN" sz="2000" b="1">
                <a:solidFill>
                  <a:schemeClr val="hlink"/>
                </a:solidFill>
                <a:sym typeface="Symbol" panose="05050102010706020507" pitchFamily="18" charset="2"/>
              </a:rPr>
              <a:t>upper</a:t>
            </a:r>
            <a:r>
              <a:rPr lang="en-US" altLang="zh-CN" sz="2000" b="1" baseline="-25000">
                <a:solidFill>
                  <a:schemeClr val="hlink"/>
                </a:solidFill>
                <a:sym typeface="Symbol" panose="05050102010706020507" pitchFamily="18" charset="2"/>
              </a:rPr>
              <a:t>2</a:t>
            </a:r>
            <a:r>
              <a:rPr lang="en-US" altLang="zh-CN" sz="2000" b="1">
                <a:solidFill>
                  <a:schemeClr val="hlink"/>
                </a:solidFill>
                <a:sym typeface="Symbol" panose="05050102010706020507" pitchFamily="18" charset="2"/>
              </a:rPr>
              <a:t>upper</a:t>
            </a:r>
            <a:r>
              <a:rPr lang="en-US" altLang="zh-CN" sz="2000" b="1" baseline="-25000">
                <a:solidFill>
                  <a:schemeClr val="hlink"/>
                </a:solidFill>
                <a:sym typeface="Symbol" panose="05050102010706020507" pitchFamily="18" charset="2"/>
              </a:rPr>
              <a:t>n1</a:t>
            </a:r>
          </a:p>
          <a:p>
            <a:r>
              <a:rPr lang="en-US" altLang="zh-CN" sz="2000" b="1" baseline="-25000">
                <a:solidFill>
                  <a:schemeClr val="hlink"/>
                </a:solidFill>
                <a:sym typeface="Symbol" panose="05050102010706020507" pitchFamily="18" charset="2"/>
              </a:rPr>
              <a:t>                                    </a:t>
            </a:r>
            <a:r>
              <a:rPr lang="en-US" altLang="zh-CN" sz="2000" b="1">
                <a:solidFill>
                  <a:schemeClr val="hlink"/>
                </a:solidFill>
                <a:sym typeface="Symbol" panose="05050102010706020507" pitchFamily="18" charset="2"/>
              </a:rPr>
              <a:t>+  </a:t>
            </a:r>
          </a:p>
          <a:p>
            <a:r>
              <a:rPr lang="en-US" altLang="zh-CN" sz="2000" b="1">
                <a:solidFill>
                  <a:schemeClr val="hlink"/>
                </a:solidFill>
                <a:sym typeface="Symbol" panose="05050102010706020507" pitchFamily="18" charset="2"/>
              </a:rPr>
              <a:t>                             +i</a:t>
            </a:r>
            <a:r>
              <a:rPr lang="en-US" altLang="zh-CN" sz="2000" b="1" baseline="-25000">
                <a:solidFill>
                  <a:schemeClr val="hlink"/>
                </a:solidFill>
                <a:sym typeface="Symbol" panose="05050102010706020507" pitchFamily="18" charset="2"/>
              </a:rPr>
              <a:t>n2</a:t>
            </a:r>
            <a:r>
              <a:rPr lang="en-US" altLang="zh-CN" sz="2000" b="1">
                <a:solidFill>
                  <a:schemeClr val="hlink"/>
                </a:solidFill>
                <a:sym typeface="Symbol" panose="05050102010706020507" pitchFamily="18" charset="2"/>
              </a:rPr>
              <a:t>upper</a:t>
            </a:r>
            <a:r>
              <a:rPr lang="en-US" altLang="zh-CN" sz="2000" b="1" baseline="-25000">
                <a:solidFill>
                  <a:schemeClr val="hlink"/>
                </a:solidFill>
                <a:sym typeface="Symbol" panose="05050102010706020507" pitchFamily="18" charset="2"/>
              </a:rPr>
              <a:t>n1</a:t>
            </a:r>
            <a:endParaRPr lang="en-US" altLang="zh-CN" sz="2000" b="1">
              <a:solidFill>
                <a:schemeClr val="hlink"/>
              </a:solidFill>
              <a:sym typeface="Symbol" panose="05050102010706020507" pitchFamily="18" charset="2"/>
            </a:endParaRPr>
          </a:p>
          <a:p>
            <a:r>
              <a:rPr lang="en-US" altLang="zh-CN" sz="2000" b="1">
                <a:solidFill>
                  <a:schemeClr val="hlink"/>
                </a:solidFill>
                <a:sym typeface="Symbol" panose="05050102010706020507" pitchFamily="18" charset="2"/>
              </a:rPr>
              <a:t>                                             +i</a:t>
            </a:r>
            <a:r>
              <a:rPr lang="en-US" altLang="zh-CN" sz="2000" b="1" baseline="-25000">
                <a:solidFill>
                  <a:schemeClr val="hlink"/>
                </a:solidFill>
                <a:sym typeface="Symbol" panose="05050102010706020507" pitchFamily="18" charset="2"/>
              </a:rPr>
              <a:t>n1</a:t>
            </a:r>
          </a:p>
        </p:txBody>
      </p:sp>
      <p:graphicFrame>
        <p:nvGraphicFramePr>
          <p:cNvPr id="14" name="Object 2"/>
          <p:cNvGraphicFramePr>
            <a:graphicFrameLocks noChangeAspect="1"/>
          </p:cNvGraphicFramePr>
          <p:nvPr/>
        </p:nvGraphicFramePr>
        <p:xfrm>
          <a:off x="3886200" y="4495800"/>
          <a:ext cx="1905000" cy="838200"/>
        </p:xfrm>
        <a:graphic>
          <a:graphicData uri="http://schemas.openxmlformats.org/presentationml/2006/ole">
            <mc:AlternateContent xmlns:mc="http://schemas.openxmlformats.org/markup-compatibility/2006">
              <mc:Choice xmlns:v="urn:schemas-microsoft-com:vml" Requires="v">
                <p:oleObj spid="_x0000_s58380" name="公式" r:id="rId10" imgW="977900" imgH="431800" progId="Equation.3">
                  <p:embed/>
                </p:oleObj>
              </mc:Choice>
              <mc:Fallback>
                <p:oleObj name="公式" r:id="rId10" imgW="977900" imgH="431800" progId="Equation.3">
                  <p:embed/>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0" y="4495800"/>
                        <a:ext cx="1905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wipe(left)">
                                      <p:cBhvr>
                                        <p:cTn id="7" dur="500"/>
                                        <p:tgtEl>
                                          <p:spTgt spid="87043"/>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87044"/>
                                        </p:tgtEl>
                                        <p:attrNameLst>
                                          <p:attrName>style.visibility</p:attrName>
                                        </p:attrNameLst>
                                      </p:cBhvr>
                                      <p:to>
                                        <p:strVal val="visible"/>
                                      </p:to>
                                    </p:set>
                                    <p:animEffect transition="in" filter="box(out)">
                                      <p:cBhvr>
                                        <p:cTn id="12" dur="500"/>
                                        <p:tgtEl>
                                          <p:spTgt spid="87044"/>
                                        </p:tgtEl>
                                      </p:cBhvr>
                                    </p:animEffect>
                                  </p:childTnLst>
                                  <p:subTnLst>
                                    <p:audio>
                                      <p:cMediaNode>
                                        <p:cTn display="0" masterRel="sameClick">
                                          <p:stCondLst>
                                            <p:cond evt="begin" delay="0">
                                              <p:tn val="10"/>
                                            </p:cond>
                                          </p:stCondLst>
                                          <p:endCondLst>
                                            <p:cond evt="onStopAudio" delay="0">
                                              <p:tgtEl>
                                                <p:sldTgt/>
                                              </p:tgtEl>
                                            </p:cond>
                                          </p:endCondLst>
                                        </p:cTn>
                                        <p:tgtEl>
                                          <p:sndTgt r:embed="rId5"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ppt_w/2"/>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6" name="CASHREG.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87050"/>
                                        </p:tgtEl>
                                        <p:attrNameLst>
                                          <p:attrName>style.visibility</p:attrName>
                                        </p:attrNameLst>
                                      </p:cBhvr>
                                      <p:to>
                                        <p:strVal val="visible"/>
                                      </p:to>
                                    </p:set>
                                    <p:animEffect transition="in" filter="strips(downRight)">
                                      <p:cBhvr>
                                        <p:cTn id="25" dur="500"/>
                                        <p:tgtEl>
                                          <p:spTgt spid="87050"/>
                                        </p:tgtEl>
                                      </p:cBhvr>
                                    </p:animEffect>
                                  </p:childTnLst>
                                  <p:subTnLst>
                                    <p:audio>
                                      <p:cMediaNode>
                                        <p:cTn display="0" masterRel="sameClick">
                                          <p:stCondLst>
                                            <p:cond evt="begin" delay="0">
                                              <p:tn val="23"/>
                                            </p:cond>
                                          </p:stCondLst>
                                          <p:endCondLst>
                                            <p:cond evt="onStopAudio" delay="0">
                                              <p:tgtEl>
                                                <p:sldTgt/>
                                              </p:tgtEl>
                                            </p:cond>
                                          </p:endCondLst>
                                        </p:cTn>
                                        <p:tgtEl>
                                          <p:sndTgt r:embed="rId7" name="PROJCTOR.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trips(downRight)">
                                      <p:cBhvr>
                                        <p:cTn id="30" dur="500"/>
                                        <p:tgtEl>
                                          <p:spTgt spid="13"/>
                                        </p:tgtEl>
                                      </p:cBhvr>
                                    </p:animEffect>
                                  </p:childTnLst>
                                  <p:subTnLst>
                                    <p:audio>
                                      <p:cMediaNode>
                                        <p:cTn display="0" masterRel="sameClick">
                                          <p:stCondLst>
                                            <p:cond evt="begin" delay="0">
                                              <p:tn val="28"/>
                                            </p:cond>
                                          </p:stCondLst>
                                          <p:endCondLst>
                                            <p:cond evt="onStopAudio" delay="0">
                                              <p:tgtEl>
                                                <p:sldTgt/>
                                              </p:tgtEl>
                                            </p:cond>
                                          </p:endCondLst>
                                        </p:cTn>
                                        <p:tgtEl>
                                          <p:sndTgt r:embed="rId4" name="TYPE.WAV"/>
                                        </p:tgtEl>
                                      </p:cMediaNode>
                                    </p:audio>
                                  </p:sub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subTnLst>
                                    <p:audio>
                                      <p:cMediaNode>
                                        <p:cTn display="0" masterRel="sameClick">
                                          <p:stCondLst>
                                            <p:cond evt="begin" delay="0">
                                              <p:tn val="32"/>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P spid="87050" grpId="0" autoUpdateAnimBg="0"/>
      <p:bldP spid="1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3"/>
          <p:cNvSpPr txBox="1">
            <a:spLocks noChangeArrowheads="1"/>
          </p:cNvSpPr>
          <p:nvPr/>
        </p:nvSpPr>
        <p:spPr bwMode="auto">
          <a:xfrm>
            <a:off x="533400" y="4572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According to the formula, the number of multiplications is</a:t>
            </a:r>
          </a:p>
        </p:txBody>
      </p:sp>
      <p:graphicFrame>
        <p:nvGraphicFramePr>
          <p:cNvPr id="60418" name="Object 2"/>
          <p:cNvGraphicFramePr>
            <a:graphicFrameLocks noChangeAspect="1"/>
          </p:cNvGraphicFramePr>
          <p:nvPr/>
        </p:nvGraphicFramePr>
        <p:xfrm>
          <a:off x="2057400" y="762000"/>
          <a:ext cx="4191000" cy="800100"/>
        </p:xfrm>
        <a:graphic>
          <a:graphicData uri="http://schemas.openxmlformats.org/presentationml/2006/ole">
            <mc:AlternateContent xmlns:mc="http://schemas.openxmlformats.org/markup-compatibility/2006">
              <mc:Choice xmlns:v="urn:schemas-microsoft-com:vml" Requires="v">
                <p:oleObj spid="_x0000_s60428" name="公式" r:id="rId4" imgW="2120900" imgH="406400" progId="Equation.3">
                  <p:embed/>
                </p:oleObj>
              </mc:Choice>
              <mc:Fallback>
                <p:oleObj name="公式" r:id="rId4" imgW="2120900" imgH="406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762000"/>
                        <a:ext cx="41910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60419" name="Group 5"/>
          <p:cNvGrpSpPr>
            <a:grpSpLocks/>
          </p:cNvGrpSpPr>
          <p:nvPr/>
        </p:nvGrpSpPr>
        <p:grpSpPr bwMode="auto">
          <a:xfrm>
            <a:off x="685800" y="1598613"/>
            <a:ext cx="4800600" cy="528637"/>
            <a:chOff x="432" y="1007"/>
            <a:chExt cx="3024" cy="333"/>
          </a:xfrm>
        </p:grpSpPr>
        <p:sp>
          <p:nvSpPr>
            <p:cNvPr id="60424" name="Text Box 6"/>
            <p:cNvSpPr txBox="1">
              <a:spLocks noChangeArrowheads="1"/>
            </p:cNvSpPr>
            <p:nvPr/>
          </p:nvSpPr>
          <p:spPr bwMode="auto">
            <a:xfrm>
              <a:off x="1008" y="1008"/>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latin typeface="Arial" panose="020B0604020202020204" pitchFamily="34" charset="0"/>
                </a:rPr>
                <a:t>Other options:</a:t>
              </a:r>
            </a:p>
          </p:txBody>
        </p:sp>
        <p:grpSp>
          <p:nvGrpSpPr>
            <p:cNvPr id="60425" name="Group 7"/>
            <p:cNvGrpSpPr>
              <a:grpSpLocks/>
            </p:cNvGrpSpPr>
            <p:nvPr/>
          </p:nvGrpSpPr>
          <p:grpSpPr bwMode="auto">
            <a:xfrm>
              <a:off x="432" y="1007"/>
              <a:ext cx="519" cy="333"/>
              <a:chOff x="432" y="1007"/>
              <a:chExt cx="863" cy="556"/>
            </a:xfrm>
          </p:grpSpPr>
          <p:sp>
            <p:nvSpPr>
              <p:cNvPr id="60426" name="Freeform 8"/>
              <p:cNvSpPr>
                <a:spLocks/>
              </p:cNvSpPr>
              <p:nvPr/>
            </p:nvSpPr>
            <p:spPr bwMode="auto">
              <a:xfrm>
                <a:off x="791" y="1007"/>
                <a:ext cx="504" cy="556"/>
              </a:xfrm>
              <a:custGeom>
                <a:avLst/>
                <a:gdLst>
                  <a:gd name="T0" fmla="*/ 0 w 2020"/>
                  <a:gd name="T1" fmla="*/ 0 h 2224"/>
                  <a:gd name="T2" fmla="*/ 0 w 2020"/>
                  <a:gd name="T3" fmla="*/ 0 h 2224"/>
                  <a:gd name="T4" fmla="*/ 0 w 2020"/>
                  <a:gd name="T5" fmla="*/ 0 h 2224"/>
                  <a:gd name="T6" fmla="*/ 0 w 2020"/>
                  <a:gd name="T7" fmla="*/ 0 h 2224"/>
                  <a:gd name="T8" fmla="*/ 0 w 2020"/>
                  <a:gd name="T9" fmla="*/ 0 h 2224"/>
                  <a:gd name="T10" fmla="*/ 0 w 2020"/>
                  <a:gd name="T11" fmla="*/ 0 h 2224"/>
                  <a:gd name="T12" fmla="*/ 0 w 2020"/>
                  <a:gd name="T13" fmla="*/ 0 h 2224"/>
                  <a:gd name="T14" fmla="*/ 0 w 2020"/>
                  <a:gd name="T15" fmla="*/ 0 h 2224"/>
                  <a:gd name="T16" fmla="*/ 0 w 2020"/>
                  <a:gd name="T17" fmla="*/ 0 h 2224"/>
                  <a:gd name="T18" fmla="*/ 0 w 2020"/>
                  <a:gd name="T19" fmla="*/ 0 h 2224"/>
                  <a:gd name="T20" fmla="*/ 0 w 2020"/>
                  <a:gd name="T21" fmla="*/ 0 h 2224"/>
                  <a:gd name="T22" fmla="*/ 0 w 2020"/>
                  <a:gd name="T23" fmla="*/ 0 h 2224"/>
                  <a:gd name="T24" fmla="*/ 0 w 2020"/>
                  <a:gd name="T25" fmla="*/ 0 h 2224"/>
                  <a:gd name="T26" fmla="*/ 0 w 2020"/>
                  <a:gd name="T27" fmla="*/ 0 h 2224"/>
                  <a:gd name="T28" fmla="*/ 0 w 2020"/>
                  <a:gd name="T29" fmla="*/ 0 h 2224"/>
                  <a:gd name="T30" fmla="*/ 0 w 2020"/>
                  <a:gd name="T31" fmla="*/ 0 h 2224"/>
                  <a:gd name="T32" fmla="*/ 0 w 2020"/>
                  <a:gd name="T33" fmla="*/ 0 h 2224"/>
                  <a:gd name="T34" fmla="*/ 0 w 2020"/>
                  <a:gd name="T35" fmla="*/ 0 h 2224"/>
                  <a:gd name="T36" fmla="*/ 0 w 2020"/>
                  <a:gd name="T37" fmla="*/ 0 h 2224"/>
                  <a:gd name="T38" fmla="*/ 0 w 2020"/>
                  <a:gd name="T39" fmla="*/ 0 h 2224"/>
                  <a:gd name="T40" fmla="*/ 0 w 2020"/>
                  <a:gd name="T41" fmla="*/ 0 h 2224"/>
                  <a:gd name="T42" fmla="*/ 0 w 2020"/>
                  <a:gd name="T43" fmla="*/ 0 h 2224"/>
                  <a:gd name="T44" fmla="*/ 0 w 2020"/>
                  <a:gd name="T45" fmla="*/ 0 h 2224"/>
                  <a:gd name="T46" fmla="*/ 0 w 2020"/>
                  <a:gd name="T47" fmla="*/ 0 h 22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20"/>
                  <a:gd name="T73" fmla="*/ 0 h 2224"/>
                  <a:gd name="T74" fmla="*/ 2020 w 2020"/>
                  <a:gd name="T75" fmla="*/ 2224 h 22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20" h="2224">
                    <a:moveTo>
                      <a:pt x="0" y="420"/>
                    </a:moveTo>
                    <a:lnTo>
                      <a:pt x="884" y="420"/>
                    </a:lnTo>
                    <a:lnTo>
                      <a:pt x="1178" y="168"/>
                    </a:lnTo>
                    <a:lnTo>
                      <a:pt x="1011" y="0"/>
                    </a:lnTo>
                    <a:lnTo>
                      <a:pt x="1599" y="0"/>
                    </a:lnTo>
                    <a:lnTo>
                      <a:pt x="1599" y="586"/>
                    </a:lnTo>
                    <a:lnTo>
                      <a:pt x="1432" y="420"/>
                    </a:lnTo>
                    <a:lnTo>
                      <a:pt x="1178" y="628"/>
                    </a:lnTo>
                    <a:lnTo>
                      <a:pt x="1178" y="964"/>
                    </a:lnTo>
                    <a:lnTo>
                      <a:pt x="1599" y="964"/>
                    </a:lnTo>
                    <a:lnTo>
                      <a:pt x="1599" y="712"/>
                    </a:lnTo>
                    <a:lnTo>
                      <a:pt x="2020" y="1133"/>
                    </a:lnTo>
                    <a:lnTo>
                      <a:pt x="1599" y="1554"/>
                    </a:lnTo>
                    <a:lnTo>
                      <a:pt x="1599" y="1300"/>
                    </a:lnTo>
                    <a:lnTo>
                      <a:pt x="1178" y="1300"/>
                    </a:lnTo>
                    <a:lnTo>
                      <a:pt x="1178" y="1596"/>
                    </a:lnTo>
                    <a:lnTo>
                      <a:pt x="1432" y="1845"/>
                    </a:lnTo>
                    <a:lnTo>
                      <a:pt x="1599" y="1677"/>
                    </a:lnTo>
                    <a:lnTo>
                      <a:pt x="1599" y="2224"/>
                    </a:lnTo>
                    <a:lnTo>
                      <a:pt x="968" y="2224"/>
                    </a:lnTo>
                    <a:lnTo>
                      <a:pt x="1178" y="2055"/>
                    </a:lnTo>
                    <a:lnTo>
                      <a:pt x="884" y="1761"/>
                    </a:lnTo>
                    <a:lnTo>
                      <a:pt x="0" y="1761"/>
                    </a:lnTo>
                    <a:lnTo>
                      <a:pt x="0" y="420"/>
                    </a:lnTo>
                    <a:close/>
                  </a:path>
                </a:pathLst>
              </a:cu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427" name="Freeform 9"/>
              <p:cNvSpPr>
                <a:spLocks/>
              </p:cNvSpPr>
              <p:nvPr/>
            </p:nvSpPr>
            <p:spPr bwMode="auto">
              <a:xfrm>
                <a:off x="432" y="1018"/>
                <a:ext cx="548" cy="535"/>
              </a:xfrm>
              <a:custGeom>
                <a:avLst/>
                <a:gdLst>
                  <a:gd name="T0" fmla="*/ 0 w 2189"/>
                  <a:gd name="T1" fmla="*/ 0 h 2140"/>
                  <a:gd name="T2" fmla="*/ 0 w 2189"/>
                  <a:gd name="T3" fmla="*/ 0 h 2140"/>
                  <a:gd name="T4" fmla="*/ 0 w 2189"/>
                  <a:gd name="T5" fmla="*/ 0 h 2140"/>
                  <a:gd name="T6" fmla="*/ 0 w 2189"/>
                  <a:gd name="T7" fmla="*/ 0 h 2140"/>
                  <a:gd name="T8" fmla="*/ 0 w 2189"/>
                  <a:gd name="T9" fmla="*/ 0 h 2140"/>
                  <a:gd name="T10" fmla="*/ 0 w 2189"/>
                  <a:gd name="T11" fmla="*/ 0 h 2140"/>
                  <a:gd name="T12" fmla="*/ 0 w 2189"/>
                  <a:gd name="T13" fmla="*/ 0 h 2140"/>
                  <a:gd name="T14" fmla="*/ 0 w 2189"/>
                  <a:gd name="T15" fmla="*/ 0 h 2140"/>
                  <a:gd name="T16" fmla="*/ 0 60000 65536"/>
                  <a:gd name="T17" fmla="*/ 0 60000 65536"/>
                  <a:gd name="T18" fmla="*/ 0 60000 65536"/>
                  <a:gd name="T19" fmla="*/ 0 60000 65536"/>
                  <a:gd name="T20" fmla="*/ 0 60000 65536"/>
                  <a:gd name="T21" fmla="*/ 0 60000 65536"/>
                  <a:gd name="T22" fmla="*/ 0 60000 65536"/>
                  <a:gd name="T23" fmla="*/ 0 60000 65536"/>
                  <a:gd name="T24" fmla="*/ 0 w 2189"/>
                  <a:gd name="T25" fmla="*/ 0 h 2140"/>
                  <a:gd name="T26" fmla="*/ 2189 w 2189"/>
                  <a:gd name="T27" fmla="*/ 2140 h 21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89" h="2140">
                    <a:moveTo>
                      <a:pt x="1390" y="504"/>
                    </a:moveTo>
                    <a:lnTo>
                      <a:pt x="0" y="504"/>
                    </a:lnTo>
                    <a:lnTo>
                      <a:pt x="0" y="1635"/>
                    </a:lnTo>
                    <a:lnTo>
                      <a:pt x="1432" y="1635"/>
                    </a:lnTo>
                    <a:lnTo>
                      <a:pt x="1432" y="2140"/>
                    </a:lnTo>
                    <a:lnTo>
                      <a:pt x="2189" y="1091"/>
                    </a:lnTo>
                    <a:lnTo>
                      <a:pt x="1390" y="0"/>
                    </a:lnTo>
                    <a:lnTo>
                      <a:pt x="1390" y="50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60420" name="Text Box 10"/>
          <p:cNvSpPr txBox="1">
            <a:spLocks noChangeArrowheads="1"/>
          </p:cNvSpPr>
          <p:nvPr/>
        </p:nvSpPr>
        <p:spPr bwMode="auto">
          <a:xfrm>
            <a:off x="609600" y="2209800"/>
            <a:ext cx="7772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388938" indent="-388938">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ym typeface="Wingdings" panose="05000000000000000000" pitchFamily="2" charset="2"/>
              </a:rPr>
              <a:t>  Notice that  </a:t>
            </a:r>
            <a:r>
              <a:rPr lang="en-US" altLang="zh-CN" b="1" i="1">
                <a:sym typeface="Wingdings" panose="05000000000000000000" pitchFamily="2" charset="2"/>
              </a:rPr>
              <a:t>a</a:t>
            </a:r>
            <a:r>
              <a:rPr lang="en-US" altLang="zh-CN" b="1" i="1" baseline="-25000">
                <a:sym typeface="Wingdings" panose="05000000000000000000" pitchFamily="2" charset="2"/>
              </a:rPr>
              <a:t>j</a:t>
            </a:r>
            <a:r>
              <a:rPr lang="en-US" altLang="zh-CN" b="1" i="1">
                <a:sym typeface="Wingdings" panose="05000000000000000000" pitchFamily="2" charset="2"/>
              </a:rPr>
              <a:t> = </a:t>
            </a:r>
            <a:r>
              <a:rPr lang="en-US" altLang="zh-CN" b="1">
                <a:sym typeface="Wingdings" panose="05000000000000000000" pitchFamily="2" charset="2"/>
              </a:rPr>
              <a:t>upper</a:t>
            </a:r>
            <a:r>
              <a:rPr lang="en-US" altLang="zh-CN" b="1" i="1" baseline="-25000">
                <a:sym typeface="Wingdings" panose="05000000000000000000" pitchFamily="2" charset="2"/>
              </a:rPr>
              <a:t>j</a:t>
            </a:r>
            <a:r>
              <a:rPr lang="en-US" altLang="zh-CN" b="1" baseline="-25000">
                <a:sym typeface="Wingdings" panose="05000000000000000000" pitchFamily="2" charset="2"/>
              </a:rPr>
              <a:t>+1 </a:t>
            </a:r>
            <a:r>
              <a:rPr lang="en-US" altLang="zh-CN" b="1">
                <a:sym typeface="Symbol" panose="05050102010706020507" pitchFamily="18" charset="2"/>
              </a:rPr>
              <a:t> </a:t>
            </a:r>
            <a:r>
              <a:rPr lang="en-US" altLang="zh-CN" b="1" i="1">
                <a:sym typeface="Symbol" panose="05050102010706020507" pitchFamily="18" charset="2"/>
              </a:rPr>
              <a:t>a</a:t>
            </a:r>
            <a:r>
              <a:rPr lang="en-US" altLang="zh-CN" b="1" i="1" baseline="-25000">
                <a:sym typeface="Symbol" panose="05050102010706020507" pitchFamily="18" charset="2"/>
              </a:rPr>
              <a:t>j</a:t>
            </a:r>
            <a:r>
              <a:rPr lang="en-US" altLang="zh-CN" b="1" baseline="-25000">
                <a:sym typeface="Symbol" panose="05050102010706020507" pitchFamily="18" charset="2"/>
              </a:rPr>
              <a:t>+1</a:t>
            </a:r>
            <a:r>
              <a:rPr lang="en-US" altLang="zh-CN" b="1">
                <a:sym typeface="Symbol" panose="05050102010706020507" pitchFamily="18" charset="2"/>
              </a:rPr>
              <a:t>, therefore we can compute </a:t>
            </a:r>
            <a:r>
              <a:rPr lang="en-US" altLang="zh-CN" b="1" i="1">
                <a:sym typeface="Symbol" panose="05050102010706020507" pitchFamily="18" charset="2"/>
              </a:rPr>
              <a:t>a</a:t>
            </a:r>
            <a:r>
              <a:rPr lang="en-US" altLang="zh-CN" b="1" i="1" baseline="-25000">
                <a:sym typeface="Symbol" panose="05050102010706020507" pitchFamily="18" charset="2"/>
              </a:rPr>
              <a:t>j</a:t>
            </a:r>
            <a:r>
              <a:rPr lang="en-US" altLang="zh-CN" b="1">
                <a:sym typeface="Symbol" panose="05050102010706020507" pitchFamily="18" charset="2"/>
              </a:rPr>
              <a:t> using (</a:t>
            </a:r>
            <a:r>
              <a:rPr lang="en-US" altLang="zh-CN" b="1" i="1">
                <a:sym typeface="Symbol" panose="05050102010706020507" pitchFamily="18" charset="2"/>
              </a:rPr>
              <a:t>n </a:t>
            </a:r>
            <a:r>
              <a:rPr lang="en-US" altLang="zh-CN" b="1">
                <a:sym typeface="Symbol" panose="05050102010706020507" pitchFamily="18" charset="2"/>
              </a:rPr>
              <a:t>2) multiplications.  With (</a:t>
            </a:r>
            <a:r>
              <a:rPr lang="en-US" altLang="zh-CN" b="1" i="1">
                <a:sym typeface="Symbol" panose="05050102010706020507" pitchFamily="18" charset="2"/>
              </a:rPr>
              <a:t>n </a:t>
            </a:r>
            <a:r>
              <a:rPr lang="en-US" altLang="zh-CN" b="1">
                <a:sym typeface="Symbol" panose="05050102010706020507" pitchFamily="18" charset="2"/>
              </a:rPr>
              <a:t>1) additional multiplications in the formula, we can get the address using (2</a:t>
            </a:r>
            <a:r>
              <a:rPr lang="en-US" altLang="zh-CN" b="1" i="1">
                <a:sym typeface="Symbol" panose="05050102010706020507" pitchFamily="18" charset="2"/>
              </a:rPr>
              <a:t>n </a:t>
            </a:r>
            <a:r>
              <a:rPr lang="en-US" altLang="zh-CN" b="1">
                <a:sym typeface="Symbol" panose="05050102010706020507" pitchFamily="18" charset="2"/>
              </a:rPr>
              <a:t>3) multiplications.</a:t>
            </a:r>
          </a:p>
        </p:txBody>
      </p:sp>
      <p:sp>
        <p:nvSpPr>
          <p:cNvPr id="60421" name="Text Box 14"/>
          <p:cNvSpPr txBox="1">
            <a:spLocks noChangeArrowheads="1"/>
          </p:cNvSpPr>
          <p:nvPr/>
        </p:nvSpPr>
        <p:spPr bwMode="auto">
          <a:xfrm>
            <a:off x="533400" y="3810000"/>
            <a:ext cx="777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388938" indent="-388938">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ym typeface="Wingdings" panose="05000000000000000000" pitchFamily="2" charset="2"/>
              </a:rPr>
              <a:t>  Using the law of association, we can reduce the amount of computations even further:</a:t>
            </a:r>
            <a:endParaRPr lang="en-US" altLang="zh-CN" b="1">
              <a:sym typeface="Symbol" panose="05050102010706020507" pitchFamily="18" charset="2"/>
            </a:endParaRPr>
          </a:p>
        </p:txBody>
      </p:sp>
      <p:graphicFrame>
        <p:nvGraphicFramePr>
          <p:cNvPr id="60422" name="Object 3"/>
          <p:cNvGraphicFramePr>
            <a:graphicFrameLocks noChangeAspect="1"/>
          </p:cNvGraphicFramePr>
          <p:nvPr/>
        </p:nvGraphicFramePr>
        <p:xfrm>
          <a:off x="990600" y="4495800"/>
          <a:ext cx="7239000" cy="1289050"/>
        </p:xfrm>
        <a:graphic>
          <a:graphicData uri="http://schemas.openxmlformats.org/presentationml/2006/ole">
            <mc:AlternateContent xmlns:mc="http://schemas.openxmlformats.org/markup-compatibility/2006">
              <mc:Choice xmlns:v="urn:schemas-microsoft-com:vml" Requires="v">
                <p:oleObj spid="_x0000_s60429" name="公式" r:id="rId6" imgW="3708400" imgH="660400" progId="Equation.3">
                  <p:embed/>
                </p:oleObj>
              </mc:Choice>
              <mc:Fallback>
                <p:oleObj name="公式" r:id="rId6" imgW="3708400" imgH="6604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495800"/>
                        <a:ext cx="7239000" cy="128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0423" name="Text Box 16"/>
          <p:cNvSpPr txBox="1">
            <a:spLocks noChangeArrowheads="1"/>
          </p:cNvSpPr>
          <p:nvPr/>
        </p:nvSpPr>
        <p:spPr bwMode="auto">
          <a:xfrm>
            <a:off x="838200" y="5867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There are </a:t>
            </a:r>
            <a:r>
              <a:rPr lang="en-US" altLang="zh-CN" b="1">
                <a:sym typeface="Symbol" panose="05050102010706020507" pitchFamily="18" charset="2"/>
              </a:rPr>
              <a:t>(</a:t>
            </a:r>
            <a:r>
              <a:rPr lang="en-US" altLang="zh-CN" b="1" i="1">
                <a:sym typeface="Symbol" panose="05050102010706020507" pitchFamily="18" charset="2"/>
              </a:rPr>
              <a:t>n </a:t>
            </a:r>
            <a:r>
              <a:rPr lang="en-US" altLang="zh-CN" b="1">
                <a:sym typeface="Symbol" panose="05050102010706020507" pitchFamily="18" charset="2"/>
              </a:rPr>
              <a:t>1) multiplications only.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a:t>
            </a:r>
            <a:endParaRPr lang="en-US" altLang="zh-CN" b="1"/>
          </a:p>
        </p:txBody>
      </p:sp>
      <p:sp>
        <p:nvSpPr>
          <p:cNvPr id="88067" name="Text Box 3"/>
          <p:cNvSpPr txBox="1">
            <a:spLocks noChangeArrowheads="1"/>
          </p:cNvSpPr>
          <p:nvPr/>
        </p:nvSpPr>
        <p:spPr bwMode="auto">
          <a:xfrm>
            <a:off x="533400" y="9144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1.  Introduction</a:t>
            </a:r>
          </a:p>
        </p:txBody>
      </p:sp>
      <p:grpSp>
        <p:nvGrpSpPr>
          <p:cNvPr id="2" name="Group 4"/>
          <p:cNvGrpSpPr>
            <a:grpSpLocks/>
          </p:cNvGrpSpPr>
          <p:nvPr/>
        </p:nvGrpSpPr>
        <p:grpSpPr bwMode="auto">
          <a:xfrm>
            <a:off x="457200" y="1447800"/>
            <a:ext cx="8382000" cy="5181600"/>
            <a:chOff x="288" y="480"/>
            <a:chExt cx="5232" cy="3696"/>
          </a:xfrm>
        </p:grpSpPr>
        <p:sp>
          <p:nvSpPr>
            <p:cNvPr id="62471" name="AutoShape 5" descr="深色木质"/>
            <p:cNvSpPr>
              <a:spLocks noChangeArrowheads="1"/>
            </p:cNvSpPr>
            <p:nvPr/>
          </p:nvSpPr>
          <p:spPr bwMode="auto">
            <a:xfrm>
              <a:off x="288" y="480"/>
              <a:ext cx="5232" cy="3696"/>
            </a:xfrm>
            <a:prstGeom prst="roundRect">
              <a:avLst>
                <a:gd name="adj" fmla="val 7690"/>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2472" name="Text Box 6"/>
            <p:cNvSpPr txBox="1">
              <a:spLocks noChangeArrowheads="1"/>
            </p:cNvSpPr>
            <p:nvPr/>
          </p:nvSpPr>
          <p:spPr bwMode="auto">
            <a:xfrm>
              <a:off x="384" y="480"/>
              <a:ext cx="336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chemeClr val="bg1"/>
                  </a:solidFill>
                </a:rPr>
                <a:t>structure </a:t>
              </a:r>
              <a:r>
                <a:rPr lang="en-US" altLang="zh-CN" b="1">
                  <a:solidFill>
                    <a:schemeClr val="bg1"/>
                  </a:solidFill>
                  <a:latin typeface="Arial" panose="020B0604020202020204" pitchFamily="34" charset="0"/>
                </a:rPr>
                <a:t> </a:t>
              </a:r>
              <a:r>
                <a:rPr lang="en-US" altLang="zh-CN" sz="2000" b="1">
                  <a:solidFill>
                    <a:srgbClr val="CCFFFF"/>
                  </a:solidFill>
                  <a:latin typeface="Arial" panose="020B0604020202020204" pitchFamily="34" charset="0"/>
                </a:rPr>
                <a:t>String</a:t>
              </a:r>
              <a:r>
                <a:rPr lang="en-US" altLang="zh-CN" b="1">
                  <a:solidFill>
                    <a:schemeClr val="bg1"/>
                  </a:solidFill>
                  <a:latin typeface="Arial" panose="020B0604020202020204" pitchFamily="34" charset="0"/>
                </a:rPr>
                <a:t> </a:t>
              </a:r>
              <a:r>
                <a:rPr lang="en-US" altLang="zh-CN" b="1">
                  <a:solidFill>
                    <a:schemeClr val="bg1"/>
                  </a:solidFill>
                </a:rPr>
                <a:t>is</a:t>
              </a:r>
            </a:p>
          </p:txBody>
        </p:sp>
      </p:grpSp>
      <p:sp>
        <p:nvSpPr>
          <p:cNvPr id="88071" name="Text Box 7"/>
          <p:cNvSpPr txBox="1">
            <a:spLocks noChangeArrowheads="1"/>
          </p:cNvSpPr>
          <p:nvPr/>
        </p:nvSpPr>
        <p:spPr bwMode="auto">
          <a:xfrm>
            <a:off x="762000" y="1981200"/>
            <a:ext cx="79248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b="1">
                <a:solidFill>
                  <a:schemeClr val="bg1"/>
                </a:solidFill>
              </a:rPr>
              <a:t>objects:</a:t>
            </a:r>
            <a:r>
              <a:rPr lang="en-US" altLang="zh-CN" b="1"/>
              <a:t> </a:t>
            </a:r>
            <a:r>
              <a:rPr lang="en-US" altLang="zh-CN" sz="2000" b="1">
                <a:solidFill>
                  <a:srgbClr val="CCFFFF"/>
                </a:solidFill>
                <a:latin typeface="Arial" panose="020B0604020202020204" pitchFamily="34" charset="0"/>
              </a:rPr>
              <a:t>A finite set of zero or more characters.</a:t>
            </a:r>
            <a:endParaRPr lang="en-US" altLang="zh-CN" b="1">
              <a:solidFill>
                <a:srgbClr val="CCFFFF"/>
              </a:solidFill>
            </a:endParaRPr>
          </a:p>
        </p:txBody>
      </p:sp>
      <p:sp>
        <p:nvSpPr>
          <p:cNvPr id="88072" name="Text Box 8"/>
          <p:cNvSpPr txBox="1">
            <a:spLocks noChangeArrowheads="1"/>
          </p:cNvSpPr>
          <p:nvPr/>
        </p:nvSpPr>
        <p:spPr bwMode="auto">
          <a:xfrm>
            <a:off x="762000" y="2438400"/>
            <a:ext cx="8001000"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3149600" indent="-31496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b="1">
                <a:solidFill>
                  <a:schemeClr val="bg1"/>
                </a:solidFill>
              </a:rPr>
              <a:t>functions:</a:t>
            </a:r>
            <a:r>
              <a:rPr lang="en-US" altLang="zh-CN" b="1"/>
              <a:t>  </a:t>
            </a:r>
            <a:r>
              <a:rPr lang="en-US" altLang="zh-CN" sz="2000" b="1">
                <a:solidFill>
                  <a:srgbClr val="CCFFFF"/>
                </a:solidFill>
                <a:latin typeface="Arial" panose="020B0604020202020204" pitchFamily="34" charset="0"/>
              </a:rPr>
              <a:t>for all </a:t>
            </a:r>
            <a:r>
              <a:rPr lang="en-US" altLang="zh-CN" sz="2000" b="1" i="1">
                <a:solidFill>
                  <a:srgbClr val="CCFFFF"/>
                </a:solidFill>
              </a:rPr>
              <a:t>s</a:t>
            </a:r>
            <a:r>
              <a:rPr lang="en-US" altLang="zh-CN" sz="2000" b="1">
                <a:solidFill>
                  <a:srgbClr val="CCFFFF"/>
                </a:solidFill>
              </a:rPr>
              <a:t>,</a:t>
            </a:r>
            <a:r>
              <a:rPr lang="en-US" altLang="zh-CN" sz="2000" b="1" i="1">
                <a:solidFill>
                  <a:srgbClr val="CCFFFF"/>
                </a:solidFill>
              </a:rPr>
              <a:t> t </a:t>
            </a:r>
            <a:r>
              <a:rPr lang="en-US" altLang="zh-CN" sz="2000" b="1">
                <a:solidFill>
                  <a:srgbClr val="CCFFFF"/>
                </a:solidFill>
                <a:latin typeface="Arial" panose="020B0604020202020204" pitchFamily="34" charset="0"/>
                <a:sym typeface="Symbol" panose="05050102010706020507" pitchFamily="18" charset="2"/>
              </a:rPr>
              <a:t> String,  </a:t>
            </a:r>
            <a:r>
              <a:rPr lang="en-US" altLang="zh-CN" sz="2000" b="1" i="1">
                <a:solidFill>
                  <a:srgbClr val="CCFFFF"/>
                </a:solidFill>
                <a:sym typeface="Symbol" panose="05050102010706020507" pitchFamily="18" charset="2"/>
              </a:rPr>
              <a:t>i</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 j</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 m</a:t>
            </a:r>
            <a:r>
              <a:rPr lang="en-US" altLang="zh-CN" sz="2000" b="1">
                <a:solidFill>
                  <a:srgbClr val="CCFFFF"/>
                </a:solidFill>
                <a:sym typeface="Symbol" panose="05050102010706020507" pitchFamily="18" charset="2"/>
              </a:rPr>
              <a:t>  </a:t>
            </a:r>
            <a:r>
              <a:rPr lang="en-US" altLang="zh-CN" sz="2000" b="1">
                <a:solidFill>
                  <a:srgbClr val="CCFFFF"/>
                </a:solidFill>
                <a:latin typeface="Arial" panose="020B0604020202020204" pitchFamily="34" charset="0"/>
                <a:sym typeface="Symbol" panose="05050102010706020507" pitchFamily="18" charset="2"/>
              </a:rPr>
              <a:t>non-negative integers</a:t>
            </a:r>
          </a:p>
          <a:p>
            <a:pPr>
              <a:lnSpc>
                <a:spcPct val="90000"/>
              </a:lnSpc>
            </a:pPr>
            <a:endParaRPr lang="en-US" altLang="zh-CN" sz="2000" b="1">
              <a:solidFill>
                <a:srgbClr val="CCFFFF"/>
              </a:solidFill>
              <a:latin typeface="Arial" panose="020B0604020202020204" pitchFamily="34" charset="0"/>
              <a:sym typeface="Symbol" panose="05050102010706020507" pitchFamily="18" charset="2"/>
            </a:endParaRPr>
          </a:p>
          <a:p>
            <a:pPr>
              <a:lnSpc>
                <a:spcPct val="90000"/>
              </a:lnSpc>
            </a:pPr>
            <a:r>
              <a:rPr lang="en-US" altLang="zh-CN" sz="2000" b="1">
                <a:latin typeface="Arial" panose="020B0604020202020204" pitchFamily="34" charset="0"/>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String  </a:t>
            </a:r>
            <a:r>
              <a:rPr lang="en-US" altLang="zh-CN" sz="2000" b="1">
                <a:solidFill>
                  <a:srgbClr val="CCFFFF"/>
                </a:solidFill>
                <a:sym typeface="Symbol" panose="05050102010706020507" pitchFamily="18" charset="2"/>
              </a:rPr>
              <a:t>Null(</a:t>
            </a:r>
            <a:r>
              <a:rPr lang="en-US" altLang="zh-CN" sz="2000" b="1" i="1">
                <a:solidFill>
                  <a:srgbClr val="CCFFFF"/>
                </a:solidFill>
                <a:sym typeface="Symbol" panose="05050102010706020507" pitchFamily="18" charset="2"/>
              </a:rPr>
              <a:t>m</a:t>
            </a:r>
            <a:r>
              <a:rPr lang="en-US" altLang="zh-CN" sz="2000" b="1">
                <a:solidFill>
                  <a:srgbClr val="CCFFFF"/>
                </a:solidFill>
                <a:sym typeface="Symbol" panose="05050102010706020507" pitchFamily="18" charset="2"/>
              </a:rPr>
              <a:t>)</a:t>
            </a:r>
            <a:r>
              <a:rPr lang="en-US" altLang="zh-CN" sz="2000" b="1">
                <a:solidFill>
                  <a:srgbClr val="CCFFFF"/>
                </a:solidFill>
                <a:latin typeface="Arial" panose="020B0604020202020204" pitchFamily="34" charset="0"/>
                <a:sym typeface="Symbol" panose="05050102010706020507" pitchFamily="18" charset="2"/>
              </a:rPr>
              <a:t>             ::=</a:t>
            </a: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return</a:t>
            </a:r>
            <a:r>
              <a:rPr lang="en-US" altLang="zh-CN" sz="2000" b="1">
                <a:latin typeface="Arial" panose="020B0604020202020204" pitchFamily="34" charset="0"/>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a string whose maximum length is </a:t>
            </a:r>
            <a:r>
              <a:rPr lang="en-US" altLang="zh-CN" sz="2000" b="1" i="1">
                <a:solidFill>
                  <a:srgbClr val="CCFFFF"/>
                </a:solidFill>
                <a:sym typeface="Symbol" panose="05050102010706020507" pitchFamily="18" charset="2"/>
              </a:rPr>
              <a:t>m </a:t>
            </a:r>
            <a:r>
              <a:rPr lang="en-US" altLang="zh-CN" sz="2000" b="1">
                <a:solidFill>
                  <a:srgbClr val="CCFFFF"/>
                </a:solidFill>
                <a:latin typeface="Arial" panose="020B0604020202020204" pitchFamily="34" charset="0"/>
                <a:sym typeface="Symbol" panose="05050102010706020507" pitchFamily="18" charset="2"/>
              </a:rPr>
              <a:t>characters, but is initially set to </a:t>
            </a:r>
            <a:r>
              <a:rPr lang="en-US" altLang="zh-CN" sz="2000" b="1" i="1">
                <a:solidFill>
                  <a:srgbClr val="CCFFFF"/>
                </a:solidFill>
                <a:sym typeface="Symbol" panose="05050102010706020507" pitchFamily="18" charset="2"/>
              </a:rPr>
              <a:t>NULL</a:t>
            </a:r>
            <a:r>
              <a:rPr lang="en-US" altLang="zh-CN" sz="2000" b="1">
                <a:solidFill>
                  <a:srgbClr val="CCFFFF"/>
                </a:solidFill>
                <a:latin typeface="Arial" panose="020B0604020202020204" pitchFamily="34" charset="0"/>
                <a:sym typeface="Symbol" panose="05050102010706020507" pitchFamily="18" charset="2"/>
              </a:rPr>
              <a:t>.  We write </a:t>
            </a:r>
            <a:r>
              <a:rPr lang="en-US" altLang="zh-CN" sz="2000" b="1" i="1">
                <a:solidFill>
                  <a:srgbClr val="CCFFFF"/>
                </a:solidFill>
                <a:sym typeface="Symbol" panose="05050102010706020507" pitchFamily="18" charset="2"/>
              </a:rPr>
              <a:t>NULL </a:t>
            </a:r>
            <a:r>
              <a:rPr lang="en-US" altLang="zh-CN" sz="2000" b="1">
                <a:solidFill>
                  <a:srgbClr val="CCFFFF"/>
                </a:solidFill>
                <a:latin typeface="Arial" panose="020B0604020202020204" pitchFamily="34" charset="0"/>
                <a:sym typeface="Symbol" panose="05050102010706020507" pitchFamily="18" charset="2"/>
              </a:rPr>
              <a:t>as “”.</a:t>
            </a:r>
          </a:p>
          <a:p>
            <a:pPr>
              <a:lnSpc>
                <a:spcPct val="90000"/>
              </a:lnSpc>
            </a:pPr>
            <a:r>
              <a:rPr lang="en-US" altLang="zh-CN" sz="2000" b="1">
                <a:solidFill>
                  <a:srgbClr val="CCFFFF"/>
                </a:solidFill>
                <a:latin typeface="Arial" panose="020B0604020202020204" pitchFamily="34" charset="0"/>
                <a:sym typeface="Symbol" panose="05050102010706020507" pitchFamily="18" charset="2"/>
              </a:rPr>
              <a:t>  Integer  </a:t>
            </a:r>
            <a:r>
              <a:rPr lang="en-US" altLang="zh-CN" sz="2000" b="1">
                <a:solidFill>
                  <a:srgbClr val="CCFFFF"/>
                </a:solidFill>
                <a:sym typeface="Symbol" panose="05050102010706020507" pitchFamily="18" charset="2"/>
              </a:rPr>
              <a:t>Compare(</a:t>
            </a:r>
            <a:r>
              <a:rPr lang="en-US" altLang="zh-CN" sz="2000" b="1" i="1">
                <a:solidFill>
                  <a:srgbClr val="CCFFFF"/>
                </a:solidFill>
                <a:sym typeface="Symbol" panose="05050102010706020507" pitchFamily="18" charset="2"/>
              </a:rPr>
              <a:t>s</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 t</a:t>
            </a:r>
            <a:r>
              <a:rPr lang="en-US" altLang="zh-CN" sz="2000" b="1">
                <a:solidFill>
                  <a:srgbClr val="CCFFFF"/>
                </a:solidFill>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a:t>
            </a: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if</a:t>
            </a:r>
            <a:r>
              <a:rPr lang="en-US" altLang="zh-CN" sz="2000" b="1">
                <a:sym typeface="Symbol" panose="05050102010706020507" pitchFamily="18" charset="2"/>
              </a:rPr>
              <a:t>  </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s</a:t>
            </a:r>
            <a:r>
              <a:rPr lang="en-US" altLang="zh-CN" sz="2000" b="1">
                <a:solidFill>
                  <a:srgbClr val="CCFFFF"/>
                </a:solidFill>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equals </a:t>
            </a:r>
            <a:r>
              <a:rPr lang="en-US" altLang="zh-CN" sz="2000" b="1" i="1">
                <a:solidFill>
                  <a:srgbClr val="CCFFFF"/>
                </a:solidFill>
                <a:sym typeface="Symbol" panose="05050102010706020507" pitchFamily="18" charset="2"/>
              </a:rPr>
              <a:t>t</a:t>
            </a:r>
            <a:r>
              <a:rPr lang="en-US" altLang="zh-CN" sz="2000" b="1">
                <a:solidFill>
                  <a:srgbClr val="CCFFFF"/>
                </a:solidFill>
                <a:sym typeface="Symbol" panose="05050102010706020507" pitchFamily="18" charset="2"/>
              </a:rPr>
              <a:t>)</a:t>
            </a:r>
            <a:r>
              <a:rPr lang="en-US" altLang="zh-CN" sz="2000" b="1">
                <a:sym typeface="Symbol" panose="05050102010706020507" pitchFamily="18" charset="2"/>
              </a:rPr>
              <a:t>   </a:t>
            </a:r>
            <a:r>
              <a:rPr lang="en-US" altLang="zh-CN" sz="2000" b="1">
                <a:solidFill>
                  <a:schemeClr val="bg1"/>
                </a:solidFill>
                <a:sym typeface="Symbol" panose="05050102010706020507" pitchFamily="18" charset="2"/>
              </a:rPr>
              <a:t>return</a:t>
            </a:r>
            <a:r>
              <a:rPr lang="en-US" altLang="zh-CN" sz="2000" b="1">
                <a:sym typeface="Symbol" panose="05050102010706020507" pitchFamily="18" charset="2"/>
              </a:rPr>
              <a:t>  </a:t>
            </a:r>
            <a:r>
              <a:rPr lang="en-US" altLang="zh-CN" sz="2000" b="1">
                <a:solidFill>
                  <a:srgbClr val="CCFFFF"/>
                </a:solidFill>
                <a:sym typeface="Symbol" panose="05050102010706020507" pitchFamily="18" charset="2"/>
              </a:rPr>
              <a:t>0</a:t>
            </a:r>
            <a:endParaRPr lang="en-US" altLang="zh-CN" sz="2000" b="1">
              <a:sym typeface="Symbol" panose="05050102010706020507" pitchFamily="18" charset="2"/>
            </a:endParaRPr>
          </a:p>
          <a:p>
            <a:pPr>
              <a:lnSpc>
                <a:spcPct val="90000"/>
              </a:lnSpc>
            </a:pPr>
            <a:r>
              <a:rPr lang="en-US" altLang="zh-CN" sz="2000" b="1">
                <a:sym typeface="Symbol" panose="05050102010706020507" pitchFamily="18" charset="2"/>
              </a:rPr>
              <a:t>                                                  </a:t>
            </a:r>
            <a:r>
              <a:rPr lang="en-US" altLang="zh-CN" sz="2000" b="1">
                <a:solidFill>
                  <a:schemeClr val="bg1"/>
                </a:solidFill>
                <a:sym typeface="Symbol" panose="05050102010706020507" pitchFamily="18" charset="2"/>
              </a:rPr>
              <a:t>else if</a:t>
            </a:r>
            <a:r>
              <a:rPr lang="en-US" altLang="zh-CN" sz="2000" b="1">
                <a:sym typeface="Symbol" panose="05050102010706020507" pitchFamily="18" charset="2"/>
              </a:rPr>
              <a:t>  </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s</a:t>
            </a:r>
            <a:r>
              <a:rPr lang="en-US" altLang="zh-CN" sz="2000" b="1">
                <a:solidFill>
                  <a:srgbClr val="CCFFFF"/>
                </a:solidFill>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precedes </a:t>
            </a:r>
            <a:r>
              <a:rPr lang="en-US" altLang="zh-CN" sz="2000" b="1" i="1">
                <a:solidFill>
                  <a:srgbClr val="CCFFFF"/>
                </a:solidFill>
                <a:sym typeface="Symbol" panose="05050102010706020507" pitchFamily="18" charset="2"/>
              </a:rPr>
              <a:t>t</a:t>
            </a:r>
            <a:r>
              <a:rPr lang="en-US" altLang="zh-CN" sz="2000" b="1">
                <a:solidFill>
                  <a:srgbClr val="CCFFFF"/>
                </a:solidFill>
                <a:sym typeface="Symbol" panose="05050102010706020507" pitchFamily="18" charset="2"/>
              </a:rPr>
              <a:t>)</a:t>
            </a:r>
            <a:r>
              <a:rPr lang="en-US" altLang="zh-CN" sz="2000" b="1">
                <a:sym typeface="Symbol" panose="05050102010706020507" pitchFamily="18" charset="2"/>
              </a:rPr>
              <a:t>  </a:t>
            </a:r>
            <a:r>
              <a:rPr lang="en-US" altLang="zh-CN" sz="2000" b="1">
                <a:solidFill>
                  <a:schemeClr val="bg1"/>
                </a:solidFill>
                <a:sym typeface="Symbol" panose="05050102010706020507" pitchFamily="18" charset="2"/>
              </a:rPr>
              <a:t>return</a:t>
            </a:r>
            <a:r>
              <a:rPr lang="en-US" altLang="zh-CN" sz="2000" b="1">
                <a:sym typeface="Symbol" panose="05050102010706020507" pitchFamily="18" charset="2"/>
              </a:rPr>
              <a:t>  </a:t>
            </a:r>
            <a:r>
              <a:rPr lang="en-US" altLang="zh-CN" sz="2000" b="1">
                <a:solidFill>
                  <a:srgbClr val="CCFFFF"/>
                </a:solidFill>
                <a:sym typeface="Symbol" panose="05050102010706020507" pitchFamily="18" charset="2"/>
              </a:rPr>
              <a:t>1</a:t>
            </a:r>
            <a:endParaRPr lang="en-US" altLang="zh-CN" sz="2000" b="1">
              <a:sym typeface="Symbol" panose="05050102010706020507" pitchFamily="18" charset="2"/>
            </a:endParaRPr>
          </a:p>
          <a:p>
            <a:pPr>
              <a:lnSpc>
                <a:spcPct val="90000"/>
              </a:lnSpc>
            </a:pPr>
            <a:r>
              <a:rPr lang="en-US" altLang="zh-CN" sz="2000" b="1">
                <a:sym typeface="Symbol" panose="05050102010706020507" pitchFamily="18" charset="2"/>
              </a:rPr>
              <a:t>                                                         </a:t>
            </a:r>
            <a:r>
              <a:rPr lang="en-US" altLang="zh-CN" sz="2000" b="1">
                <a:solidFill>
                  <a:schemeClr val="bg1"/>
                </a:solidFill>
                <a:sym typeface="Symbol" panose="05050102010706020507" pitchFamily="18" charset="2"/>
              </a:rPr>
              <a:t>else  return</a:t>
            </a:r>
            <a:r>
              <a:rPr lang="en-US" altLang="zh-CN" sz="2000" b="1">
                <a:sym typeface="Symbol" panose="05050102010706020507" pitchFamily="18" charset="2"/>
              </a:rPr>
              <a:t>  </a:t>
            </a:r>
            <a:r>
              <a:rPr lang="en-US" altLang="zh-CN" sz="2000" b="1">
                <a:solidFill>
                  <a:srgbClr val="CCFFFF"/>
                </a:solidFill>
                <a:sym typeface="Symbol" panose="05050102010706020507" pitchFamily="18" charset="2"/>
              </a:rPr>
              <a:t>+1</a:t>
            </a:r>
            <a:endParaRPr lang="en-US" altLang="zh-CN" sz="2000" b="1">
              <a:sym typeface="Symbol" panose="05050102010706020507" pitchFamily="18" charset="2"/>
            </a:endParaRPr>
          </a:p>
          <a:p>
            <a:pPr>
              <a:lnSpc>
                <a:spcPct val="90000"/>
              </a:lnSpc>
            </a:pPr>
            <a:r>
              <a:rPr lang="en-US" altLang="zh-CN" sz="2000" b="1">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Boolean  </a:t>
            </a:r>
            <a:r>
              <a:rPr lang="en-US" altLang="zh-CN" sz="2000" b="1">
                <a:solidFill>
                  <a:srgbClr val="CCFFFF"/>
                </a:solidFill>
                <a:sym typeface="Symbol" panose="05050102010706020507" pitchFamily="18" charset="2"/>
              </a:rPr>
              <a:t>IsNull(</a:t>
            </a:r>
            <a:r>
              <a:rPr lang="en-US" altLang="zh-CN" sz="2000" b="1" i="1">
                <a:solidFill>
                  <a:srgbClr val="CCFFFF"/>
                </a:solidFill>
                <a:sym typeface="Symbol" panose="05050102010706020507" pitchFamily="18" charset="2"/>
              </a:rPr>
              <a:t>s</a:t>
            </a:r>
            <a:r>
              <a:rPr lang="en-US" altLang="zh-CN" sz="2000" b="1">
                <a:solidFill>
                  <a:srgbClr val="CCFFFF"/>
                </a:solidFill>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a:t>
            </a: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if</a:t>
            </a:r>
            <a:r>
              <a:rPr lang="en-US" altLang="zh-CN" sz="2000" b="1">
                <a:sym typeface="Symbol" panose="05050102010706020507" pitchFamily="18" charset="2"/>
              </a:rPr>
              <a:t>  </a:t>
            </a:r>
            <a:r>
              <a:rPr lang="en-US" altLang="zh-CN" sz="2000" b="1">
                <a:solidFill>
                  <a:srgbClr val="CCFFFF"/>
                </a:solidFill>
                <a:sym typeface="Symbol" panose="05050102010706020507" pitchFamily="18" charset="2"/>
              </a:rPr>
              <a:t>(Compare(</a:t>
            </a:r>
            <a:r>
              <a:rPr lang="en-US" altLang="zh-CN" sz="2000" b="1" i="1">
                <a:solidFill>
                  <a:srgbClr val="CCFFFF"/>
                </a:solidFill>
                <a:sym typeface="Symbol" panose="05050102010706020507" pitchFamily="18" charset="2"/>
              </a:rPr>
              <a:t>s</a:t>
            </a:r>
            <a:r>
              <a:rPr lang="en-US" altLang="zh-CN" sz="2000" b="1">
                <a:solidFill>
                  <a:srgbClr val="CCFFFF"/>
                </a:solidFill>
                <a:sym typeface="Symbol" panose="05050102010706020507" pitchFamily="18" charset="2"/>
              </a:rPr>
              <a:t>, </a:t>
            </a:r>
            <a:r>
              <a:rPr lang="en-US" altLang="zh-CN" sz="2000" b="1" i="1">
                <a:solidFill>
                  <a:srgbClr val="CCFFFF"/>
                </a:solidFill>
                <a:sym typeface="Symbol" panose="05050102010706020507" pitchFamily="18" charset="2"/>
              </a:rPr>
              <a:t>NULL</a:t>
            </a:r>
            <a:r>
              <a:rPr lang="en-US" altLang="zh-CN" sz="2000" b="1">
                <a:solidFill>
                  <a:srgbClr val="CCFFFF"/>
                </a:solidFill>
                <a:sym typeface="Symbol" panose="05050102010706020507" pitchFamily="18" charset="2"/>
              </a:rPr>
              <a:t>))</a:t>
            </a:r>
            <a:r>
              <a:rPr lang="en-US" altLang="zh-CN" sz="2000" b="1">
                <a:sym typeface="Symbol" panose="05050102010706020507" pitchFamily="18" charset="2"/>
              </a:rPr>
              <a:t>  </a:t>
            </a:r>
            <a:r>
              <a:rPr lang="en-US" altLang="zh-CN" sz="2000" b="1">
                <a:solidFill>
                  <a:schemeClr val="bg1"/>
                </a:solidFill>
                <a:sym typeface="Symbol" panose="05050102010706020507" pitchFamily="18" charset="2"/>
              </a:rPr>
              <a:t>return</a:t>
            </a:r>
            <a:r>
              <a:rPr lang="en-US" altLang="zh-CN" sz="2000" b="1">
                <a:sym typeface="Symbol" panose="05050102010706020507" pitchFamily="18" charset="2"/>
              </a:rPr>
              <a:t>  </a:t>
            </a:r>
            <a:r>
              <a:rPr lang="en-US" altLang="zh-CN" sz="2000" b="1" i="1">
                <a:solidFill>
                  <a:srgbClr val="CCFFFF"/>
                </a:solidFill>
                <a:sym typeface="Symbol" panose="05050102010706020507" pitchFamily="18" charset="2"/>
              </a:rPr>
              <a:t>FALSE</a:t>
            </a:r>
            <a:endParaRPr lang="en-US" altLang="zh-CN" sz="2000" b="1">
              <a:solidFill>
                <a:srgbClr val="CCFFFF"/>
              </a:solidFill>
              <a:sym typeface="Symbol" panose="05050102010706020507" pitchFamily="18" charset="2"/>
            </a:endParaRPr>
          </a:p>
          <a:p>
            <a:pPr>
              <a:lnSpc>
                <a:spcPct val="90000"/>
              </a:lnSpc>
            </a:pPr>
            <a:r>
              <a:rPr lang="en-US" altLang="zh-CN" sz="2000" b="1">
                <a:sym typeface="Symbol" panose="05050102010706020507" pitchFamily="18" charset="2"/>
              </a:rPr>
              <a:t>                                                   </a:t>
            </a:r>
            <a:r>
              <a:rPr lang="en-US" altLang="zh-CN" sz="2000" b="1">
                <a:solidFill>
                  <a:schemeClr val="bg1"/>
                </a:solidFill>
                <a:sym typeface="Symbol" panose="05050102010706020507" pitchFamily="18" charset="2"/>
              </a:rPr>
              <a:t>else  return</a:t>
            </a:r>
            <a:r>
              <a:rPr lang="en-US" altLang="zh-CN" sz="2000" b="1">
                <a:sym typeface="Symbol" panose="05050102010706020507" pitchFamily="18" charset="2"/>
              </a:rPr>
              <a:t>  </a:t>
            </a:r>
            <a:r>
              <a:rPr lang="en-US" altLang="zh-CN" sz="2000" b="1" i="1">
                <a:solidFill>
                  <a:srgbClr val="CCFFFF"/>
                </a:solidFill>
                <a:sym typeface="Symbol" panose="05050102010706020507" pitchFamily="18" charset="2"/>
              </a:rPr>
              <a:t>TRUE</a:t>
            </a:r>
            <a:endParaRPr lang="en-US" altLang="zh-CN" sz="2000" b="1">
              <a:solidFill>
                <a:srgbClr val="CCFFFF"/>
              </a:solidFill>
              <a:sym typeface="Symbol" panose="05050102010706020507" pitchFamily="18" charset="2"/>
            </a:endParaRPr>
          </a:p>
          <a:p>
            <a:pPr>
              <a:lnSpc>
                <a:spcPct val="90000"/>
              </a:lnSpc>
            </a:pPr>
            <a:r>
              <a:rPr lang="en-US" altLang="zh-CN" sz="2000" b="1">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Integer  </a:t>
            </a:r>
            <a:r>
              <a:rPr lang="en-US" altLang="zh-CN" sz="2000" b="1">
                <a:solidFill>
                  <a:srgbClr val="CCFFFF"/>
                </a:solidFill>
                <a:sym typeface="Symbol" panose="05050102010706020507" pitchFamily="18" charset="2"/>
              </a:rPr>
              <a:t>Length(</a:t>
            </a:r>
            <a:r>
              <a:rPr lang="en-US" altLang="zh-CN" sz="2000" b="1" i="1">
                <a:solidFill>
                  <a:srgbClr val="CCFFFF"/>
                </a:solidFill>
                <a:sym typeface="Symbol" panose="05050102010706020507" pitchFamily="18" charset="2"/>
              </a:rPr>
              <a:t>s</a:t>
            </a:r>
            <a:r>
              <a:rPr lang="en-US" altLang="zh-CN" sz="2000" b="1">
                <a:solidFill>
                  <a:srgbClr val="CCFFFF"/>
                </a:solidFill>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a:t>
            </a: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if</a:t>
            </a:r>
            <a:r>
              <a:rPr lang="en-US" altLang="zh-CN" sz="2000" b="1">
                <a:sym typeface="Symbol" panose="05050102010706020507" pitchFamily="18" charset="2"/>
              </a:rPr>
              <a:t>  </a:t>
            </a:r>
            <a:r>
              <a:rPr lang="en-US" altLang="zh-CN" sz="2000" b="1">
                <a:solidFill>
                  <a:srgbClr val="CCFFFF"/>
                </a:solidFill>
                <a:sym typeface="Symbol" panose="05050102010706020507" pitchFamily="18" charset="2"/>
              </a:rPr>
              <a:t>(Compare(</a:t>
            </a:r>
            <a:r>
              <a:rPr lang="en-US" altLang="zh-CN" sz="2000" b="1" i="1">
                <a:solidFill>
                  <a:srgbClr val="CCFFFF"/>
                </a:solidFill>
                <a:sym typeface="Symbol" panose="05050102010706020507" pitchFamily="18" charset="2"/>
              </a:rPr>
              <a:t>s</a:t>
            </a:r>
            <a:r>
              <a:rPr lang="en-US" altLang="zh-CN" sz="2000" b="1">
                <a:solidFill>
                  <a:srgbClr val="CCFFFF"/>
                </a:solidFill>
                <a:sym typeface="Symbol" panose="05050102010706020507" pitchFamily="18" charset="2"/>
              </a:rPr>
              <a:t>, </a:t>
            </a:r>
            <a:r>
              <a:rPr lang="en-US" altLang="zh-CN" sz="2000" b="1" i="1">
                <a:solidFill>
                  <a:srgbClr val="CCFFFF"/>
                </a:solidFill>
                <a:sym typeface="Symbol" panose="05050102010706020507" pitchFamily="18" charset="2"/>
              </a:rPr>
              <a:t>NULL</a:t>
            </a:r>
            <a:r>
              <a:rPr lang="en-US" altLang="zh-CN" sz="2000" b="1">
                <a:solidFill>
                  <a:srgbClr val="CCFFFF"/>
                </a:solidFill>
                <a:sym typeface="Symbol" panose="05050102010706020507" pitchFamily="18" charset="2"/>
              </a:rPr>
              <a:t>))</a:t>
            </a:r>
            <a:r>
              <a:rPr lang="en-US" altLang="zh-CN" sz="2000" b="1">
                <a:sym typeface="Symbol" panose="05050102010706020507" pitchFamily="18" charset="2"/>
              </a:rPr>
              <a:t>  </a:t>
            </a:r>
            <a:r>
              <a:rPr lang="en-US" altLang="zh-CN" sz="2000" b="1">
                <a:solidFill>
                  <a:schemeClr val="bg1"/>
                </a:solidFill>
                <a:sym typeface="Symbol" panose="05050102010706020507" pitchFamily="18" charset="2"/>
              </a:rPr>
              <a:t>return </a:t>
            </a:r>
            <a:r>
              <a:rPr lang="en-US" altLang="zh-CN" sz="2000" b="1">
                <a:solidFill>
                  <a:srgbClr val="CCFFFF"/>
                </a:solidFill>
                <a:latin typeface="Arial" panose="020B0604020202020204" pitchFamily="34" charset="0"/>
                <a:sym typeface="Symbol" panose="05050102010706020507" pitchFamily="18" charset="2"/>
              </a:rPr>
              <a:t>the number of characters in </a:t>
            </a:r>
            <a:r>
              <a:rPr lang="en-US" altLang="zh-CN" sz="2000" b="1" i="1">
                <a:solidFill>
                  <a:srgbClr val="CCFFFF"/>
                </a:solidFill>
                <a:sym typeface="Symbol" panose="05050102010706020507" pitchFamily="18" charset="2"/>
              </a:rPr>
              <a:t>s</a:t>
            </a:r>
            <a:endParaRPr lang="en-US" altLang="zh-CN" sz="2000" b="1">
              <a:solidFill>
                <a:srgbClr val="CCFFFF"/>
              </a:solidFill>
              <a:sym typeface="Symbol" panose="05050102010706020507" pitchFamily="18" charset="2"/>
            </a:endParaRPr>
          </a:p>
          <a:p>
            <a:pPr>
              <a:lnSpc>
                <a:spcPct val="90000"/>
              </a:lnSpc>
            </a:pPr>
            <a:r>
              <a:rPr lang="en-US" altLang="zh-CN" sz="2000" b="1">
                <a:sym typeface="Symbol" panose="05050102010706020507" pitchFamily="18" charset="2"/>
              </a:rPr>
              <a:t>                                                  </a:t>
            </a:r>
            <a:r>
              <a:rPr lang="en-US" altLang="zh-CN" sz="2000" b="1">
                <a:solidFill>
                  <a:schemeClr val="bg1"/>
                </a:solidFill>
                <a:sym typeface="Symbol" panose="05050102010706020507" pitchFamily="18" charset="2"/>
              </a:rPr>
              <a:t>else  return</a:t>
            </a:r>
            <a:r>
              <a:rPr lang="en-US" altLang="zh-CN" sz="2000" b="1">
                <a:sym typeface="Symbol" panose="05050102010706020507" pitchFamily="18" charset="2"/>
              </a:rPr>
              <a:t>  </a:t>
            </a:r>
            <a:r>
              <a:rPr lang="en-US" altLang="zh-CN" sz="2000" b="1">
                <a:solidFill>
                  <a:srgbClr val="CCFFFF"/>
                </a:solidFill>
                <a:sym typeface="Symbol" panose="05050102010706020507" pitchFamily="18" charset="2"/>
              </a:rPr>
              <a:t>0</a:t>
            </a:r>
            <a:endParaRPr lang="en-US" altLang="zh-CN" sz="2000" b="1">
              <a:sym typeface="Symbol" panose="05050102010706020507" pitchFamily="18" charset="2"/>
            </a:endParaRPr>
          </a:p>
        </p:txBody>
      </p:sp>
      <p:sp>
        <p:nvSpPr>
          <p:cNvPr id="88073" name="AutoShape 9"/>
          <p:cNvSpPr>
            <a:spLocks noChangeArrowheads="1"/>
          </p:cNvSpPr>
          <p:nvPr/>
        </p:nvSpPr>
        <p:spPr bwMode="auto">
          <a:xfrm>
            <a:off x="7772400" y="6096000"/>
            <a:ext cx="976313" cy="409575"/>
          </a:xfrm>
          <a:prstGeom prst="rightArrow">
            <a:avLst>
              <a:gd name="adj1" fmla="val 50000"/>
              <a:gd name="adj2" fmla="val 59593"/>
            </a:avLst>
          </a:prstGeom>
          <a:solidFill>
            <a:srgbClr val="00FF00"/>
          </a:solidFill>
          <a:ln w="9525">
            <a:solidFill>
              <a:srgbClr val="CCFFCC"/>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wipe(left)">
                                      <p:cBhvr>
                                        <p:cTn id="7" dur="500"/>
                                        <p:tgtEl>
                                          <p:spTgt spid="88066"/>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7"/>
                                        </p:tgtEl>
                                        <p:attrNameLst>
                                          <p:attrName>style.visibility</p:attrName>
                                        </p:attrNameLst>
                                      </p:cBhvr>
                                      <p:to>
                                        <p:strVal val="visible"/>
                                      </p:to>
                                    </p:set>
                                    <p:animEffect transition="in" filter="wipe(left)">
                                      <p:cBhvr>
                                        <p:cTn id="12" dur="500"/>
                                        <p:tgtEl>
                                          <p:spTgt spid="88067"/>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8071"/>
                                        </p:tgtEl>
                                        <p:attrNameLst>
                                          <p:attrName>style.visibility</p:attrName>
                                        </p:attrNameLst>
                                      </p:cBhvr>
                                      <p:to>
                                        <p:strVal val="visible"/>
                                      </p:to>
                                    </p:set>
                                    <p:animEffect transition="in" filter="wipe(up)">
                                      <p:cBhvr>
                                        <p:cTn id="22" dur="500"/>
                                        <p:tgtEl>
                                          <p:spTgt spid="88071"/>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8072"/>
                                        </p:tgtEl>
                                        <p:attrNameLst>
                                          <p:attrName>style.visibility</p:attrName>
                                        </p:attrNameLst>
                                      </p:cBhvr>
                                      <p:to>
                                        <p:strVal val="visible"/>
                                      </p:to>
                                    </p:set>
                                    <p:animEffect transition="in" filter="wipe(up)">
                                      <p:cBhvr>
                                        <p:cTn id="27" dur="500"/>
                                        <p:tgtEl>
                                          <p:spTgt spid="88072"/>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88073"/>
                                        </p:tgtEl>
                                        <p:attrNameLst>
                                          <p:attrName>style.visibility</p:attrName>
                                        </p:attrNameLst>
                                      </p:cBhvr>
                                      <p:to>
                                        <p:strVal val="visible"/>
                                      </p:to>
                                    </p:set>
                                    <p:anim calcmode="lin" valueType="num">
                                      <p:cBhvr additive="base">
                                        <p:cTn id="32" dur="500" fill="hold"/>
                                        <p:tgtEl>
                                          <p:spTgt spid="88073"/>
                                        </p:tgtEl>
                                        <p:attrNameLst>
                                          <p:attrName>ppt_x</p:attrName>
                                        </p:attrNameLst>
                                      </p:cBhvr>
                                      <p:tavLst>
                                        <p:tav tm="0">
                                          <p:val>
                                            <p:strVal val="0-#ppt_w/2"/>
                                          </p:val>
                                        </p:tav>
                                        <p:tav tm="100000">
                                          <p:val>
                                            <p:strVal val="#ppt_x"/>
                                          </p:val>
                                        </p:tav>
                                      </p:tavLst>
                                    </p:anim>
                                    <p:anim calcmode="lin" valueType="num">
                                      <p:cBhvr additive="base">
                                        <p:cTn id="33" dur="500" fill="hold"/>
                                        <p:tgtEl>
                                          <p:spTgt spid="8807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7" grpId="0" autoUpdateAnimBg="0"/>
      <p:bldP spid="88071" grpId="0" autoUpdateAnimBg="0"/>
      <p:bldP spid="88072" grpId="0" autoUpdateAnimBg="0"/>
      <p:bldP spid="8807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81000" y="381000"/>
            <a:ext cx="8382000" cy="3124200"/>
            <a:chOff x="240" y="240"/>
            <a:chExt cx="5280" cy="3408"/>
          </a:xfrm>
        </p:grpSpPr>
        <p:sp>
          <p:nvSpPr>
            <p:cNvPr id="64517" name="AutoShape 4" descr="深色木质"/>
            <p:cNvSpPr>
              <a:spLocks noChangeArrowheads="1"/>
            </p:cNvSpPr>
            <p:nvPr/>
          </p:nvSpPr>
          <p:spPr bwMode="auto">
            <a:xfrm>
              <a:off x="240" y="240"/>
              <a:ext cx="5280" cy="3408"/>
            </a:xfrm>
            <a:prstGeom prst="roundRect">
              <a:avLst>
                <a:gd name="adj" fmla="val 7690"/>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4518" name="Text Box 5"/>
            <p:cNvSpPr txBox="1">
              <a:spLocks noChangeArrowheads="1"/>
            </p:cNvSpPr>
            <p:nvPr/>
          </p:nvSpPr>
          <p:spPr bwMode="auto">
            <a:xfrm>
              <a:off x="337" y="240"/>
              <a:ext cx="427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chemeClr val="bg1"/>
                  </a:solidFill>
                </a:rPr>
                <a:t>structure </a:t>
              </a:r>
              <a:r>
                <a:rPr lang="en-US" altLang="zh-CN" b="1">
                  <a:solidFill>
                    <a:schemeClr val="bg1"/>
                  </a:solidFill>
                  <a:latin typeface="Arial" panose="020B0604020202020204" pitchFamily="34" charset="0"/>
                </a:rPr>
                <a:t> </a:t>
              </a:r>
              <a:r>
                <a:rPr lang="en-US" altLang="zh-CN" sz="2000" b="1">
                  <a:solidFill>
                    <a:srgbClr val="CCFFFF"/>
                  </a:solidFill>
                  <a:latin typeface="Arial" panose="020B0604020202020204" pitchFamily="34" charset="0"/>
                </a:rPr>
                <a:t>String</a:t>
              </a:r>
              <a:r>
                <a:rPr lang="en-US" altLang="zh-CN" b="1">
                  <a:solidFill>
                    <a:schemeClr val="bg1"/>
                  </a:solidFill>
                  <a:latin typeface="Arial" panose="020B0604020202020204" pitchFamily="34" charset="0"/>
                </a:rPr>
                <a:t> </a:t>
              </a:r>
              <a:r>
                <a:rPr lang="en-US" altLang="zh-CN" b="1">
                  <a:solidFill>
                    <a:schemeClr val="bg1"/>
                  </a:solidFill>
                </a:rPr>
                <a:t>is     </a:t>
              </a:r>
              <a:r>
                <a:rPr lang="en-US" altLang="zh-CN" b="1">
                  <a:solidFill>
                    <a:srgbClr val="CCFFCC"/>
                  </a:solidFill>
                </a:rPr>
                <a:t>(continued)</a:t>
              </a:r>
              <a:endParaRPr lang="en-US" altLang="zh-CN" b="1">
                <a:solidFill>
                  <a:schemeClr val="bg1"/>
                </a:solidFill>
              </a:endParaRPr>
            </a:p>
          </p:txBody>
        </p:sp>
      </p:grpSp>
      <p:sp>
        <p:nvSpPr>
          <p:cNvPr id="89094" name="Text Box 6"/>
          <p:cNvSpPr txBox="1">
            <a:spLocks noChangeArrowheads="1"/>
          </p:cNvSpPr>
          <p:nvPr/>
        </p:nvSpPr>
        <p:spPr bwMode="auto">
          <a:xfrm>
            <a:off x="685800" y="838200"/>
            <a:ext cx="80010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2954338" indent="-2954338">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000" b="1">
                <a:solidFill>
                  <a:srgbClr val="CCFFFF"/>
                </a:solidFill>
                <a:latin typeface="Arial" panose="020B0604020202020204" pitchFamily="34" charset="0"/>
                <a:sym typeface="Symbol" panose="05050102010706020507" pitchFamily="18" charset="2"/>
              </a:rPr>
              <a:t> String  </a:t>
            </a:r>
            <a:r>
              <a:rPr lang="en-US" altLang="zh-CN" sz="2000" b="1">
                <a:solidFill>
                  <a:srgbClr val="CCFFFF"/>
                </a:solidFill>
                <a:sym typeface="Symbol" panose="05050102010706020507" pitchFamily="18" charset="2"/>
              </a:rPr>
              <a:t>Concat(</a:t>
            </a:r>
            <a:r>
              <a:rPr lang="en-US" altLang="zh-CN" sz="2000" b="1" i="1">
                <a:solidFill>
                  <a:srgbClr val="CCFFFF"/>
                </a:solidFill>
                <a:sym typeface="Symbol" panose="05050102010706020507" pitchFamily="18" charset="2"/>
              </a:rPr>
              <a:t>s</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 t</a:t>
            </a:r>
            <a:r>
              <a:rPr lang="en-US" altLang="zh-CN" sz="2000" b="1">
                <a:solidFill>
                  <a:srgbClr val="CCFFFF"/>
                </a:solidFill>
                <a:sym typeface="Symbol" panose="05050102010706020507" pitchFamily="18" charset="2"/>
              </a:rPr>
              <a:t>)</a:t>
            </a:r>
            <a:r>
              <a:rPr lang="en-US" altLang="zh-CN" sz="2000" b="1">
                <a:solidFill>
                  <a:srgbClr val="CCFFFF"/>
                </a:solidFill>
                <a:latin typeface="Arial" panose="020B0604020202020204" pitchFamily="34" charset="0"/>
                <a:sym typeface="Symbol" panose="05050102010706020507" pitchFamily="18" charset="2"/>
              </a:rPr>
              <a:t>     ::=</a:t>
            </a: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if</a:t>
            </a:r>
            <a:r>
              <a:rPr lang="en-US" altLang="zh-CN" sz="2000" b="1">
                <a:sym typeface="Symbol" panose="05050102010706020507" pitchFamily="18" charset="2"/>
              </a:rPr>
              <a:t>  </a:t>
            </a:r>
            <a:r>
              <a:rPr lang="en-US" altLang="zh-CN" sz="2000" b="1">
                <a:solidFill>
                  <a:srgbClr val="CCFFFF"/>
                </a:solidFill>
                <a:sym typeface="Symbol" panose="05050102010706020507" pitchFamily="18" charset="2"/>
              </a:rPr>
              <a:t>(Compare(</a:t>
            </a:r>
            <a:r>
              <a:rPr lang="en-US" altLang="zh-CN" sz="2000" b="1" i="1">
                <a:solidFill>
                  <a:srgbClr val="CCFFFF"/>
                </a:solidFill>
                <a:sym typeface="Symbol" panose="05050102010706020507" pitchFamily="18" charset="2"/>
              </a:rPr>
              <a:t>t</a:t>
            </a:r>
            <a:r>
              <a:rPr lang="en-US" altLang="zh-CN" sz="2000" b="1">
                <a:solidFill>
                  <a:srgbClr val="CCFFFF"/>
                </a:solidFill>
                <a:sym typeface="Symbol" panose="05050102010706020507" pitchFamily="18" charset="2"/>
              </a:rPr>
              <a:t>, </a:t>
            </a:r>
            <a:r>
              <a:rPr lang="en-US" altLang="zh-CN" sz="2000" b="1" i="1">
                <a:solidFill>
                  <a:srgbClr val="CCFFFF"/>
                </a:solidFill>
                <a:sym typeface="Symbol" panose="05050102010706020507" pitchFamily="18" charset="2"/>
              </a:rPr>
              <a:t>NULL</a:t>
            </a:r>
            <a:r>
              <a:rPr lang="en-US" altLang="zh-CN" sz="2000" b="1">
                <a:solidFill>
                  <a:srgbClr val="CCFFFF"/>
                </a:solidFill>
                <a:sym typeface="Symbol" panose="05050102010706020507" pitchFamily="18" charset="2"/>
              </a:rPr>
              <a:t>))</a:t>
            </a:r>
            <a:r>
              <a:rPr lang="en-US" altLang="zh-CN" sz="2000" b="1">
                <a:sym typeface="Symbol" panose="05050102010706020507" pitchFamily="18" charset="2"/>
              </a:rPr>
              <a:t>  </a:t>
            </a:r>
            <a:r>
              <a:rPr lang="en-US" altLang="zh-CN" sz="2000" b="1">
                <a:solidFill>
                  <a:schemeClr val="bg1"/>
                </a:solidFill>
                <a:sym typeface="Symbol" panose="05050102010706020507" pitchFamily="18" charset="2"/>
              </a:rPr>
              <a:t>return </a:t>
            </a:r>
            <a:r>
              <a:rPr lang="en-US" altLang="zh-CN" sz="2000" b="1">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a string whose elements are those of </a:t>
            </a:r>
            <a:r>
              <a:rPr lang="en-US" altLang="zh-CN" sz="2000" b="1" i="1">
                <a:solidFill>
                  <a:srgbClr val="CCFFFF"/>
                </a:solidFill>
                <a:sym typeface="Symbol" panose="05050102010706020507" pitchFamily="18" charset="2"/>
              </a:rPr>
              <a:t>s</a:t>
            </a:r>
            <a:r>
              <a:rPr lang="en-US" altLang="zh-CN" sz="2000" b="1">
                <a:solidFill>
                  <a:srgbClr val="CCFFFF"/>
                </a:solidFill>
                <a:latin typeface="Arial" panose="020B0604020202020204" pitchFamily="34" charset="0"/>
                <a:sym typeface="Symbol" panose="05050102010706020507" pitchFamily="18" charset="2"/>
              </a:rPr>
              <a:t> followed by those of </a:t>
            </a:r>
            <a:r>
              <a:rPr lang="en-US" altLang="zh-CN" sz="2000" b="1" i="1">
                <a:solidFill>
                  <a:srgbClr val="CCFFFF"/>
                </a:solidFill>
                <a:sym typeface="Symbol" panose="05050102010706020507" pitchFamily="18" charset="2"/>
              </a:rPr>
              <a:t>t.  </a:t>
            </a:r>
            <a:r>
              <a:rPr lang="en-US" altLang="zh-CN" sz="2000" b="1">
                <a:solidFill>
                  <a:srgbClr val="CCFFFF"/>
                </a:solidFill>
                <a:latin typeface="Arial" panose="020B0604020202020204" pitchFamily="34" charset="0"/>
                <a:sym typeface="Symbol" panose="05050102010706020507" pitchFamily="18" charset="2"/>
              </a:rPr>
              <a:t>It is called</a:t>
            </a:r>
            <a:r>
              <a:rPr lang="en-US" altLang="zh-CN" sz="2000" b="1" i="1">
                <a:solidFill>
                  <a:srgbClr val="CCFFFF"/>
                </a:solidFill>
                <a:sym typeface="Symbol" panose="05050102010706020507" pitchFamily="18" charset="2"/>
              </a:rPr>
              <a:t> concatenation.</a:t>
            </a:r>
          </a:p>
          <a:p>
            <a:pPr>
              <a:lnSpc>
                <a:spcPct val="90000"/>
              </a:lnSpc>
            </a:pPr>
            <a:r>
              <a:rPr lang="en-US" altLang="zh-CN" sz="2000" b="1" i="1">
                <a:sym typeface="Symbol" panose="05050102010706020507" pitchFamily="18" charset="2"/>
              </a:rPr>
              <a:t>                                               </a:t>
            </a:r>
            <a:r>
              <a:rPr lang="en-US" altLang="zh-CN" sz="2000" b="1">
                <a:solidFill>
                  <a:schemeClr val="bg1"/>
                </a:solidFill>
                <a:sym typeface="Symbol" panose="05050102010706020507" pitchFamily="18" charset="2"/>
              </a:rPr>
              <a:t>else  return</a:t>
            </a:r>
            <a:r>
              <a:rPr lang="en-US" altLang="zh-CN" sz="2000" b="1">
                <a:sym typeface="Symbol" panose="05050102010706020507" pitchFamily="18" charset="2"/>
              </a:rPr>
              <a:t>  </a:t>
            </a:r>
            <a:r>
              <a:rPr lang="en-US" altLang="zh-CN" sz="2000" b="1" i="1">
                <a:solidFill>
                  <a:srgbClr val="CCFFFF"/>
                </a:solidFill>
                <a:sym typeface="Symbol" panose="05050102010706020507" pitchFamily="18" charset="2"/>
              </a:rPr>
              <a:t>s</a:t>
            </a:r>
            <a:endParaRPr lang="en-US" altLang="zh-CN" sz="2000" b="1">
              <a:sym typeface="Symbol" panose="05050102010706020507" pitchFamily="18" charset="2"/>
            </a:endParaRPr>
          </a:p>
          <a:p>
            <a:pPr algn="just">
              <a:lnSpc>
                <a:spcPct val="90000"/>
              </a:lnSpc>
            </a:pPr>
            <a:r>
              <a:rPr lang="en-US" altLang="zh-CN" sz="2000" b="1">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String  </a:t>
            </a:r>
            <a:r>
              <a:rPr lang="en-US" altLang="zh-CN" sz="2000" b="1">
                <a:solidFill>
                  <a:srgbClr val="CCFFFF"/>
                </a:solidFill>
                <a:sym typeface="Symbol" panose="05050102010706020507" pitchFamily="18" charset="2"/>
              </a:rPr>
              <a:t>Substr(</a:t>
            </a:r>
            <a:r>
              <a:rPr lang="en-US" altLang="zh-CN" sz="2000" b="1" i="1">
                <a:solidFill>
                  <a:srgbClr val="CCFFFF"/>
                </a:solidFill>
                <a:sym typeface="Symbol" panose="05050102010706020507" pitchFamily="18" charset="2"/>
              </a:rPr>
              <a:t>s</a:t>
            </a:r>
            <a:r>
              <a:rPr lang="en-US" altLang="zh-CN" sz="2000" b="1">
                <a:solidFill>
                  <a:srgbClr val="CCFFFF"/>
                </a:solidFill>
                <a:sym typeface="Symbol" panose="05050102010706020507" pitchFamily="18" charset="2"/>
              </a:rPr>
              <a:t>, </a:t>
            </a:r>
            <a:r>
              <a:rPr lang="en-US" altLang="zh-CN" sz="2000" b="1" i="1">
                <a:solidFill>
                  <a:srgbClr val="CCFFFF"/>
                </a:solidFill>
                <a:sym typeface="Symbol" panose="05050102010706020507" pitchFamily="18" charset="2"/>
              </a:rPr>
              <a:t>i</a:t>
            </a:r>
            <a:r>
              <a:rPr lang="en-US" altLang="zh-CN" sz="2000" b="1">
                <a:solidFill>
                  <a:srgbClr val="CCFFFF"/>
                </a:solidFill>
                <a:sym typeface="Symbol" panose="05050102010706020507" pitchFamily="18" charset="2"/>
              </a:rPr>
              <a:t>,  </a:t>
            </a:r>
            <a:r>
              <a:rPr lang="en-US" altLang="zh-CN" sz="2000" b="1" i="1">
                <a:solidFill>
                  <a:srgbClr val="CCFFFF"/>
                </a:solidFill>
                <a:sym typeface="Symbol" panose="05050102010706020507" pitchFamily="18" charset="2"/>
              </a:rPr>
              <a:t>j</a:t>
            </a:r>
            <a:r>
              <a:rPr lang="en-US" altLang="zh-CN" sz="2000" b="1">
                <a:solidFill>
                  <a:srgbClr val="CCFFFF"/>
                </a:solidFill>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a:t>
            </a: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if</a:t>
            </a:r>
            <a:r>
              <a:rPr lang="en-US" altLang="zh-CN" sz="2000" b="1">
                <a:sym typeface="Symbol" panose="05050102010706020507" pitchFamily="18" charset="2"/>
              </a:rPr>
              <a:t>  </a:t>
            </a:r>
            <a:r>
              <a:rPr lang="en-US" altLang="zh-CN" sz="2000" b="1">
                <a:solidFill>
                  <a:srgbClr val="CCFFFF"/>
                </a:solidFill>
                <a:sym typeface="Symbol" panose="05050102010706020507" pitchFamily="18" charset="2"/>
              </a:rPr>
              <a:t>( (</a:t>
            </a:r>
            <a:r>
              <a:rPr lang="en-US" altLang="zh-CN" sz="2000" b="1" i="1">
                <a:solidFill>
                  <a:srgbClr val="CCFFFF"/>
                </a:solidFill>
                <a:sym typeface="Symbol" panose="05050102010706020507" pitchFamily="18" charset="2"/>
              </a:rPr>
              <a:t>j</a:t>
            </a:r>
            <a:r>
              <a:rPr lang="en-US" altLang="zh-CN" sz="2000" b="1">
                <a:solidFill>
                  <a:srgbClr val="CCFFFF"/>
                </a:solidFill>
                <a:sym typeface="Symbol" panose="05050102010706020507" pitchFamily="18" charset="2"/>
              </a:rPr>
              <a:t> &gt; 0) &amp;&amp; (</a:t>
            </a:r>
            <a:r>
              <a:rPr lang="en-US" altLang="zh-CN" sz="2000" b="1" i="1">
                <a:solidFill>
                  <a:srgbClr val="CCFFFF"/>
                </a:solidFill>
                <a:sym typeface="Symbol" panose="05050102010706020507" pitchFamily="18" charset="2"/>
              </a:rPr>
              <a:t>i</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j</a:t>
            </a:r>
            <a:r>
              <a:rPr lang="en-US" altLang="zh-CN" sz="2000" b="1">
                <a:solidFill>
                  <a:srgbClr val="CCFFFF"/>
                </a:solidFill>
                <a:sym typeface="Symbol" panose="05050102010706020507" pitchFamily="18" charset="2"/>
              </a:rPr>
              <a:t>1) &lt; Length(</a:t>
            </a:r>
            <a:r>
              <a:rPr lang="en-US" altLang="zh-CN" sz="2000" b="1" i="1">
                <a:solidFill>
                  <a:srgbClr val="CCFFFF"/>
                </a:solidFill>
                <a:sym typeface="Symbol" panose="05050102010706020507" pitchFamily="18" charset="2"/>
              </a:rPr>
              <a:t>s</a:t>
            </a:r>
            <a:r>
              <a:rPr lang="en-US" altLang="zh-CN" sz="2000" b="1">
                <a:solidFill>
                  <a:srgbClr val="CCFFFF"/>
                </a:solidFill>
                <a:sym typeface="Symbol" panose="05050102010706020507" pitchFamily="18" charset="2"/>
              </a:rPr>
              <a:t>) )</a:t>
            </a:r>
            <a:endParaRPr lang="en-US" altLang="zh-CN" sz="2000" b="1">
              <a:sym typeface="Symbol" panose="05050102010706020507" pitchFamily="18" charset="2"/>
            </a:endParaRPr>
          </a:p>
          <a:p>
            <a:pPr algn="just">
              <a:lnSpc>
                <a:spcPct val="90000"/>
              </a:lnSpc>
            </a:pPr>
            <a:r>
              <a:rPr lang="en-US" altLang="zh-CN" sz="2000" b="1">
                <a:sym typeface="Symbol" panose="05050102010706020507" pitchFamily="18" charset="2"/>
              </a:rPr>
              <a:t>                                            </a:t>
            </a:r>
            <a:r>
              <a:rPr lang="en-US" altLang="zh-CN" sz="2000" b="1">
                <a:solidFill>
                  <a:schemeClr val="bg1"/>
                </a:solidFill>
                <a:sym typeface="Symbol" panose="05050102010706020507" pitchFamily="18" charset="2"/>
              </a:rPr>
              <a:t>return</a:t>
            </a:r>
            <a:r>
              <a:rPr lang="en-US" altLang="zh-CN" sz="2000" b="1">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the string containing the characters of </a:t>
            </a:r>
            <a:r>
              <a:rPr lang="en-US" altLang="zh-CN" sz="2000" b="1" i="1">
                <a:solidFill>
                  <a:srgbClr val="CCFFFF"/>
                </a:solidFill>
                <a:sym typeface="Symbol" panose="05050102010706020507" pitchFamily="18" charset="2"/>
              </a:rPr>
              <a:t>s</a:t>
            </a:r>
            <a:r>
              <a:rPr lang="en-US" altLang="zh-CN" sz="2000" b="1">
                <a:solidFill>
                  <a:srgbClr val="CCFFFF"/>
                </a:solidFill>
                <a:latin typeface="Arial" panose="020B0604020202020204" pitchFamily="34" charset="0"/>
                <a:sym typeface="Symbol" panose="05050102010706020507" pitchFamily="18" charset="2"/>
              </a:rPr>
              <a:t> at positions </a:t>
            </a:r>
            <a:r>
              <a:rPr lang="en-US" altLang="zh-CN" sz="2000" b="1" i="1">
                <a:solidFill>
                  <a:srgbClr val="CCFFFF"/>
                </a:solidFill>
                <a:sym typeface="Symbol" panose="05050102010706020507" pitchFamily="18" charset="2"/>
              </a:rPr>
              <a:t>i</a:t>
            </a:r>
            <a:r>
              <a:rPr lang="en-US" altLang="zh-CN" sz="2000" b="1">
                <a:solidFill>
                  <a:srgbClr val="CCFFFF"/>
                </a:solidFill>
                <a:sym typeface="Symbol" panose="05050102010706020507" pitchFamily="18" charset="2"/>
              </a:rPr>
              <a:t>, </a:t>
            </a:r>
            <a:r>
              <a:rPr lang="en-US" altLang="zh-CN" sz="2000" b="1" i="1">
                <a:solidFill>
                  <a:srgbClr val="CCFFFF"/>
                </a:solidFill>
                <a:sym typeface="Symbol" panose="05050102010706020507" pitchFamily="18" charset="2"/>
              </a:rPr>
              <a:t>i+</a:t>
            </a:r>
            <a:r>
              <a:rPr lang="en-US" altLang="zh-CN" sz="2000" b="1">
                <a:solidFill>
                  <a:srgbClr val="CCFFFF"/>
                </a:solidFill>
                <a:sym typeface="Symbol" panose="05050102010706020507" pitchFamily="18" charset="2"/>
              </a:rPr>
              <a:t>1, , </a:t>
            </a:r>
            <a:r>
              <a:rPr lang="en-US" altLang="zh-CN" sz="2000" b="1" i="1">
                <a:solidFill>
                  <a:srgbClr val="CCFFFF"/>
                </a:solidFill>
                <a:sym typeface="Symbol" panose="05050102010706020507" pitchFamily="18" charset="2"/>
              </a:rPr>
              <a:t>i</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j</a:t>
            </a:r>
            <a:r>
              <a:rPr lang="en-US" altLang="zh-CN" sz="2000" b="1">
                <a:solidFill>
                  <a:srgbClr val="CCFFFF"/>
                </a:solidFill>
                <a:sym typeface="Symbol" panose="05050102010706020507" pitchFamily="18" charset="2"/>
              </a:rPr>
              <a:t>1</a:t>
            </a:r>
          </a:p>
          <a:p>
            <a:pPr algn="just">
              <a:lnSpc>
                <a:spcPct val="90000"/>
              </a:lnSpc>
            </a:pPr>
            <a:r>
              <a:rPr lang="en-US" altLang="zh-CN" sz="2000" b="1">
                <a:sym typeface="Symbol" panose="05050102010706020507" pitchFamily="18" charset="2"/>
              </a:rPr>
              <a:t>                                              </a:t>
            </a:r>
            <a:r>
              <a:rPr lang="en-US" altLang="zh-CN" sz="2000" b="1">
                <a:solidFill>
                  <a:schemeClr val="bg1"/>
                </a:solidFill>
                <a:sym typeface="Symbol" panose="05050102010706020507" pitchFamily="18" charset="2"/>
              </a:rPr>
              <a:t>else  return</a:t>
            </a:r>
            <a:r>
              <a:rPr lang="en-US" altLang="zh-CN" sz="2000" b="1">
                <a:sym typeface="Symbol" panose="05050102010706020507" pitchFamily="18" charset="2"/>
              </a:rPr>
              <a:t>  </a:t>
            </a:r>
            <a:r>
              <a:rPr lang="en-US" altLang="zh-CN" sz="2000" b="1" i="1">
                <a:solidFill>
                  <a:srgbClr val="CCFFFF"/>
                </a:solidFill>
                <a:sym typeface="Symbol" panose="05050102010706020507" pitchFamily="18" charset="2"/>
              </a:rPr>
              <a:t>NULL</a:t>
            </a:r>
            <a:endParaRPr lang="en-US" altLang="zh-CN" sz="2000" b="1">
              <a:sym typeface="Symbol" panose="05050102010706020507" pitchFamily="18" charset="2"/>
            </a:endParaRPr>
          </a:p>
        </p:txBody>
      </p:sp>
      <p:sp>
        <p:nvSpPr>
          <p:cNvPr id="89095" name="Text Box 7"/>
          <p:cNvSpPr txBox="1">
            <a:spLocks noChangeArrowheads="1"/>
          </p:cNvSpPr>
          <p:nvPr/>
        </p:nvSpPr>
        <p:spPr bwMode="auto">
          <a:xfrm>
            <a:off x="609600" y="28956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chemeClr val="bg1"/>
                </a:solidFill>
              </a:rPr>
              <a:t>end</a:t>
            </a:r>
            <a:r>
              <a:rPr lang="en-US" altLang="zh-CN"/>
              <a:t> </a:t>
            </a:r>
            <a:r>
              <a:rPr lang="en-US" altLang="zh-CN" sz="2000" b="1">
                <a:solidFill>
                  <a:srgbClr val="CCFFFF"/>
                </a:solidFill>
                <a:latin typeface="Arial" panose="020B0604020202020204" pitchFamily="34" charset="0"/>
              </a:rPr>
              <a:t>String</a:t>
            </a:r>
            <a:endParaRPr lang="en-US" altLang="zh-CN" b="1">
              <a:solidFill>
                <a:srgbClr val="CCFFFF"/>
              </a:solidFill>
            </a:endParaRPr>
          </a:p>
        </p:txBody>
      </p:sp>
      <p:sp>
        <p:nvSpPr>
          <p:cNvPr id="89096" name="Oval 8"/>
          <p:cNvSpPr>
            <a:spLocks noChangeArrowheads="1"/>
          </p:cNvSpPr>
          <p:nvPr/>
        </p:nvSpPr>
        <p:spPr bwMode="auto">
          <a:xfrm>
            <a:off x="533400" y="3733800"/>
            <a:ext cx="7924800" cy="2590800"/>
          </a:xfrm>
          <a:prstGeom prst="ellipse">
            <a:avLst/>
          </a:prstGeom>
          <a:gradFill rotWithShape="0">
            <a:gsLst>
              <a:gs pos="0">
                <a:srgbClr val="80D580"/>
              </a:gs>
              <a:gs pos="100000">
                <a:srgbClr val="99FF99"/>
              </a:gs>
            </a:gsLst>
            <a:lin ang="18900000" scaled="1"/>
          </a:gradFill>
          <a:ln w="9525">
            <a:solidFill>
              <a:srgbClr val="CCFFFF"/>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3200" b="1"/>
              <a:t>HW:</a:t>
            </a:r>
            <a:r>
              <a:rPr lang="en-US" altLang="zh-CN" sz="2800" b="1"/>
              <a:t>  </a:t>
            </a:r>
          </a:p>
          <a:p>
            <a:pPr algn="ctr"/>
            <a:r>
              <a:rPr lang="en-US" altLang="zh-CN" sz="2800" b="1"/>
              <a:t>Review the representation of strings in </a:t>
            </a:r>
            <a:r>
              <a:rPr lang="en-US" altLang="zh-CN" sz="3200" b="1">
                <a:latin typeface="Arial" panose="020B0604020202020204" pitchFamily="34" charset="0"/>
              </a:rPr>
              <a:t>C</a:t>
            </a:r>
            <a:r>
              <a:rPr lang="en-US" altLang="zh-CN" sz="2800" b="1"/>
              <a:t>, </a:t>
            </a:r>
          </a:p>
          <a:p>
            <a:pPr algn="ctr"/>
            <a:r>
              <a:rPr lang="en-US" altLang="zh-CN" sz="2800" b="1"/>
              <a:t>and the functions provided by &lt; </a:t>
            </a:r>
            <a:r>
              <a:rPr lang="en-US" altLang="zh-CN" sz="2800" b="1" i="1"/>
              <a:t>string.h </a:t>
            </a:r>
            <a:r>
              <a:rPr lang="en-US" altLang="zh-CN" sz="2800" b="1"/>
              <a:t>&gt; </a:t>
            </a:r>
          </a:p>
          <a:p>
            <a:pPr algn="ctr"/>
            <a:r>
              <a:rPr lang="en-US" altLang="zh-CN" sz="2800" b="1"/>
              <a:t>(shown on p.89).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9094"/>
                                        </p:tgtEl>
                                        <p:attrNameLst>
                                          <p:attrName>style.visibility</p:attrName>
                                        </p:attrNameLst>
                                      </p:cBhvr>
                                      <p:to>
                                        <p:strVal val="visible"/>
                                      </p:to>
                                    </p:set>
                                    <p:animEffect transition="in" filter="wipe(up)">
                                      <p:cBhvr>
                                        <p:cTn id="12" dur="500"/>
                                        <p:tgtEl>
                                          <p:spTgt spid="89094"/>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095"/>
                                        </p:tgtEl>
                                        <p:attrNameLst>
                                          <p:attrName>style.visibility</p:attrName>
                                        </p:attrNameLst>
                                      </p:cBhvr>
                                      <p:to>
                                        <p:strVal val="visible"/>
                                      </p:to>
                                    </p:set>
                                    <p:animEffect transition="in" filter="wipe(left)">
                                      <p:cBhvr>
                                        <p:cTn id="17" dur="500"/>
                                        <p:tgtEl>
                                          <p:spTgt spid="89095"/>
                                        </p:tgtEl>
                                      </p:cBhvr>
                                    </p:animEffect>
                                  </p:childTnLst>
                                  <p:subTnLst>
                                    <p:audio>
                                      <p:cMediaNode>
                                        <p:cTn display="0" masterRel="sameClick">
                                          <p:stCondLst>
                                            <p:cond evt="begin" delay="0">
                                              <p:tn val="15"/>
                                            </p:cond>
                                          </p:stCondLst>
                                          <p:endCondLst>
                                            <p:cond evt="onStopAudio" delay="0">
                                              <p:tgtEl>
                                                <p:sldTgt/>
                                              </p:tgtEl>
                                            </p:cond>
                                          </p:endCondLst>
                                        </p:cTn>
                                        <p:tgtEl>
                                          <p:sndTgt r:embed="rId2"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272" fill="hold" grpId="0" nodeType="clickEffect">
                                  <p:stCondLst>
                                    <p:cond delay="0"/>
                                  </p:stCondLst>
                                  <p:childTnLst>
                                    <p:set>
                                      <p:cBhvr>
                                        <p:cTn id="21" dur="1" fill="hold">
                                          <p:stCondLst>
                                            <p:cond delay="0"/>
                                          </p:stCondLst>
                                        </p:cTn>
                                        <p:tgtEl>
                                          <p:spTgt spid="89096"/>
                                        </p:tgtEl>
                                        <p:attrNameLst>
                                          <p:attrName>style.visibility</p:attrName>
                                        </p:attrNameLst>
                                      </p:cBhvr>
                                      <p:to>
                                        <p:strVal val="visible"/>
                                      </p:to>
                                    </p:set>
                                    <p:anim calcmode="lin" valueType="num">
                                      <p:cBhvr>
                                        <p:cTn id="22" dur="500" fill="hold"/>
                                        <p:tgtEl>
                                          <p:spTgt spid="89096"/>
                                        </p:tgtEl>
                                        <p:attrNameLst>
                                          <p:attrName>ppt_w</p:attrName>
                                        </p:attrNameLst>
                                      </p:cBhvr>
                                      <p:tavLst>
                                        <p:tav tm="0">
                                          <p:val>
                                            <p:strVal val="2/3*#ppt_w"/>
                                          </p:val>
                                        </p:tav>
                                        <p:tav tm="100000">
                                          <p:val>
                                            <p:strVal val="#ppt_w"/>
                                          </p:val>
                                        </p:tav>
                                      </p:tavLst>
                                    </p:anim>
                                    <p:anim calcmode="lin" valueType="num">
                                      <p:cBhvr>
                                        <p:cTn id="23" dur="500" fill="hold"/>
                                        <p:tgtEl>
                                          <p:spTgt spid="89096"/>
                                        </p:tgtEl>
                                        <p:attrNameLst>
                                          <p:attrName>ppt_h</p:attrName>
                                        </p:attrNameLst>
                                      </p:cBhvr>
                                      <p:tavLst>
                                        <p:tav tm="0">
                                          <p:val>
                                            <p:strVal val="2/3*#ppt_h"/>
                                          </p:val>
                                        </p:tav>
                                        <p:tav tm="100000">
                                          <p:val>
                                            <p:strVal val="#ppt_h"/>
                                          </p:val>
                                        </p:tav>
                                      </p:tavLst>
                                    </p:anim>
                                  </p:childTnLst>
                                  <p:subTnLst>
                                    <p:audio>
                                      <p:cMediaNode>
                                        <p:cTn display="0" masterRel="sameClick">
                                          <p:stCondLst>
                                            <p:cond evt="begin" delay="0">
                                              <p:tn val="20"/>
                                            </p:cond>
                                          </p:stCondLst>
                                          <p:endCondLst>
                                            <p:cond evt="onStopAudio" delay="0">
                                              <p:tgtEl>
                                                <p:sldTgt/>
                                              </p:tgtEl>
                                            </p:cond>
                                          </p:endCondLst>
                                        </p:cTn>
                                        <p:tgtEl>
                                          <p:sndTgt r:embed="rId4"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autoUpdateAnimBg="0"/>
      <p:bldP spid="89095" grpId="0" autoUpdateAnimBg="0"/>
      <p:bldP spid="89096"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（字符串）：串的定义及应用</a:t>
            </a:r>
            <a:endParaRPr lang="en-US" altLang="zh-CN" b="1"/>
          </a:p>
        </p:txBody>
      </p:sp>
      <p:pic>
        <p:nvPicPr>
          <p:cNvPr id="65538"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925" y="836613"/>
            <a:ext cx="5113338" cy="482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文本框 5"/>
          <p:cNvSpPr txBox="1">
            <a:spLocks noChangeArrowheads="1"/>
          </p:cNvSpPr>
          <p:nvPr/>
        </p:nvSpPr>
        <p:spPr bwMode="auto">
          <a:xfrm>
            <a:off x="6516688" y="2205038"/>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pic>
        <p:nvPicPr>
          <p:cNvPr id="65540"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21300" y="2420938"/>
            <a:ext cx="38227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文本框 8"/>
          <p:cNvSpPr txBox="1">
            <a:spLocks noChangeArrowheads="1"/>
          </p:cNvSpPr>
          <p:nvPr/>
        </p:nvSpPr>
        <p:spPr bwMode="auto">
          <a:xfrm>
            <a:off x="34925" y="5732463"/>
            <a:ext cx="9239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rgbClr val="FF0000"/>
                </a:solidFill>
              </a:rPr>
              <a:t>串的定义：</a:t>
            </a:r>
            <a:endParaRPr lang="en-US" altLang="zh-CN">
              <a:solidFill>
                <a:srgbClr val="FF0000"/>
              </a:solidFill>
            </a:endParaRPr>
          </a:p>
          <a:p>
            <a:r>
              <a:rPr lang="zh-CN" altLang="en-US"/>
              <a:t>串（</a:t>
            </a:r>
            <a:r>
              <a:rPr lang="en-US" altLang="zh-CN"/>
              <a:t>string</a:t>
            </a:r>
            <a:r>
              <a:rPr lang="zh-CN" altLang="en-US"/>
              <a:t>）是由零个或多个字符组成的有限序列，又名叫字符串。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（字符串）：串的定义</a:t>
            </a:r>
            <a:endParaRPr lang="en-US" altLang="zh-CN" b="1"/>
          </a:p>
        </p:txBody>
      </p:sp>
      <p:sp>
        <p:nvSpPr>
          <p:cNvPr id="66562" name="文本框 3"/>
          <p:cNvSpPr txBox="1">
            <a:spLocks noChangeArrowheads="1"/>
          </p:cNvSpPr>
          <p:nvPr/>
        </p:nvSpPr>
        <p:spPr bwMode="auto">
          <a:xfrm>
            <a:off x="323850" y="1773238"/>
            <a:ext cx="8802688"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s=“a</a:t>
            </a:r>
            <a:r>
              <a:rPr lang="en-US" altLang="zh-CN" baseline="-25000"/>
              <a:t>1</a:t>
            </a:r>
            <a:r>
              <a:rPr lang="en-US" altLang="zh-CN"/>
              <a:t>a</a:t>
            </a:r>
            <a:r>
              <a:rPr lang="en-US" altLang="zh-CN" baseline="-25000"/>
              <a:t>2</a:t>
            </a:r>
            <a:r>
              <a:rPr lang="en-US" altLang="zh-CN"/>
              <a:t>.……a</a:t>
            </a:r>
            <a:r>
              <a:rPr lang="en-US" altLang="zh-CN" baseline="-25000"/>
              <a:t>n</a:t>
            </a:r>
            <a:r>
              <a:rPr lang="en-US" altLang="zh-CN"/>
              <a:t>” (n&gt;=0).</a:t>
            </a:r>
          </a:p>
          <a:p>
            <a:endParaRPr lang="en-US" altLang="zh-CN"/>
          </a:p>
          <a:p>
            <a:r>
              <a:rPr lang="zh-CN" altLang="en-US"/>
              <a:t>零个字符的串称为</a:t>
            </a:r>
            <a:r>
              <a:rPr lang="zh-CN" altLang="en-US">
                <a:solidFill>
                  <a:srgbClr val="FF0000"/>
                </a:solidFill>
              </a:rPr>
              <a:t>空串</a:t>
            </a:r>
            <a:r>
              <a:rPr lang="en-US" altLang="zh-CN"/>
              <a:t>(null string).</a:t>
            </a:r>
          </a:p>
          <a:p>
            <a:endParaRPr lang="en-US" altLang="zh-CN"/>
          </a:p>
          <a:p>
            <a:r>
              <a:rPr lang="zh-CN" altLang="en-US">
                <a:solidFill>
                  <a:srgbClr val="FF0000"/>
                </a:solidFill>
              </a:rPr>
              <a:t>空格串：</a:t>
            </a:r>
            <a:r>
              <a:rPr lang="zh-CN" altLang="en-US"/>
              <a:t>只包含空格的串。</a:t>
            </a:r>
            <a:endParaRPr lang="en-US" altLang="zh-CN"/>
          </a:p>
          <a:p>
            <a:r>
              <a:rPr lang="zh-CN" altLang="en-US"/>
              <a:t>空格串是有内容有长度的，而且可以不止一个空格。</a:t>
            </a:r>
            <a:endParaRPr lang="en-US" altLang="zh-CN"/>
          </a:p>
          <a:p>
            <a:endParaRPr lang="en-US" altLang="zh-CN"/>
          </a:p>
          <a:p>
            <a:r>
              <a:rPr lang="zh-CN" altLang="en-US"/>
              <a:t>子串：串中任意个数的连续字符组成的子序列称为该串的子串。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09600" y="609600"/>
            <a:ext cx="7848600" cy="887413"/>
            <a:chOff x="384" y="960"/>
            <a:chExt cx="4944" cy="559"/>
          </a:xfrm>
        </p:grpSpPr>
        <p:sp>
          <p:nvSpPr>
            <p:cNvPr id="18470" name="Text Box 5"/>
            <p:cNvSpPr txBox="1">
              <a:spLocks noChangeArrowheads="1"/>
            </p:cNvSpPr>
            <p:nvPr/>
          </p:nvSpPr>
          <p:spPr bwMode="auto">
            <a:xfrm>
              <a:off x="384" y="960"/>
              <a:ext cx="6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b="1"/>
                <a:t>Given:</a:t>
              </a:r>
            </a:p>
          </p:txBody>
        </p:sp>
        <p:graphicFrame>
          <p:nvGraphicFramePr>
            <p:cNvPr id="18471" name="Object 6"/>
            <p:cNvGraphicFramePr>
              <a:graphicFrameLocks noChangeAspect="1"/>
            </p:cNvGraphicFramePr>
            <p:nvPr/>
          </p:nvGraphicFramePr>
          <p:xfrm>
            <a:off x="1008" y="960"/>
            <a:ext cx="2340" cy="330"/>
          </p:xfrm>
          <a:graphic>
            <a:graphicData uri="http://schemas.openxmlformats.org/presentationml/2006/ole">
              <mc:AlternateContent xmlns:mc="http://schemas.openxmlformats.org/markup-compatibility/2006">
                <mc:Choice xmlns:v="urn:schemas-microsoft-com:vml" Requires="v">
                  <p:oleObj spid="_x0000_s18473" name="公式" r:id="rId7" imgW="1790700" imgH="254000" progId="Equation.3">
                    <p:embed/>
                  </p:oleObj>
                </mc:Choice>
                <mc:Fallback>
                  <p:oleObj name="公式" r:id="rId7" imgW="1790700" imgH="254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960"/>
                          <a:ext cx="2340"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472" name="Object 7"/>
            <p:cNvGraphicFramePr>
              <a:graphicFrameLocks noChangeAspect="1"/>
            </p:cNvGraphicFramePr>
            <p:nvPr/>
          </p:nvGraphicFramePr>
          <p:xfrm>
            <a:off x="432" y="1248"/>
            <a:ext cx="4896" cy="271"/>
          </p:xfrm>
          <a:graphic>
            <a:graphicData uri="http://schemas.openxmlformats.org/presentationml/2006/ole">
              <mc:AlternateContent xmlns:mc="http://schemas.openxmlformats.org/markup-compatibility/2006">
                <mc:Choice xmlns:v="urn:schemas-microsoft-com:vml" Requires="v">
                  <p:oleObj spid="_x0000_s18474" name="公式" r:id="rId9" imgW="4127500" imgH="228600" progId="Equation.3">
                    <p:embed/>
                  </p:oleObj>
                </mc:Choice>
                <mc:Fallback>
                  <p:oleObj name="公式" r:id="rId9" imgW="41275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1248"/>
                          <a:ext cx="489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57358" name="AutoShape 14"/>
          <p:cNvSpPr>
            <a:spLocks noChangeArrowheads="1"/>
          </p:cNvSpPr>
          <p:nvPr/>
        </p:nvSpPr>
        <p:spPr bwMode="auto">
          <a:xfrm>
            <a:off x="827088" y="1844675"/>
            <a:ext cx="7162800" cy="2947988"/>
          </a:xfrm>
          <a:prstGeom prst="foldedCorner">
            <a:avLst>
              <a:gd name="adj" fmla="val 9130"/>
            </a:avLst>
          </a:prstGeom>
          <a:gradFill rotWithShape="0">
            <a:gsLst>
              <a:gs pos="0">
                <a:srgbClr val="FFFFFF"/>
              </a:gs>
              <a:gs pos="100000">
                <a:schemeClr val="bg1"/>
              </a:gs>
            </a:gsLst>
            <a:lin ang="5400000" scaled="1"/>
          </a:gradFill>
          <a:ln w="25400">
            <a:solidFill>
              <a:schemeClr val="tx1"/>
            </a:solidFill>
            <a:round/>
            <a:headEnd/>
            <a:tailEnd/>
          </a:ln>
        </p:spPr>
        <p:txBody>
          <a:bodyPr wrap="none" lIns="162000" tIns="154800" rIns="54000" bIns="4680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t>Declaration:</a:t>
            </a:r>
          </a:p>
          <a:p>
            <a:endParaRPr lang="en-US" altLang="zh-CN" sz="1400" b="1"/>
          </a:p>
          <a:p>
            <a:r>
              <a:rPr lang="en-US" altLang="zh-CN" sz="1800" b="1">
                <a:solidFill>
                  <a:schemeClr val="hlink"/>
                </a:solidFill>
                <a:latin typeface="Arial" panose="020B0604020202020204" pitchFamily="34" charset="0"/>
              </a:rPr>
              <a:t>#define </a:t>
            </a:r>
            <a:r>
              <a:rPr lang="en-US" altLang="zh-CN" sz="1800" b="1">
                <a:latin typeface="Arial" panose="020B0604020202020204" pitchFamily="34" charset="0"/>
              </a:rPr>
              <a:t>MAX_TERM 100</a:t>
            </a:r>
          </a:p>
          <a:p>
            <a:r>
              <a:rPr lang="en-US" altLang="zh-CN" sz="1800" b="1">
                <a:solidFill>
                  <a:schemeClr val="hlink"/>
                </a:solidFill>
                <a:latin typeface="Arial" panose="020B0604020202020204" pitchFamily="34" charset="0"/>
              </a:rPr>
              <a:t>typedef struct</a:t>
            </a:r>
            <a:r>
              <a:rPr lang="en-US" altLang="zh-CN" sz="1800" b="1">
                <a:latin typeface="Arial" panose="020B0604020202020204" pitchFamily="34" charset="0"/>
              </a:rPr>
              <a:t>   {</a:t>
            </a:r>
          </a:p>
          <a:p>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float</a:t>
            </a:r>
            <a:r>
              <a:rPr lang="en-US" altLang="zh-CN" sz="1800" b="1">
                <a:latin typeface="Arial" panose="020B0604020202020204" pitchFamily="34" charset="0"/>
              </a:rPr>
              <a:t>    coef ;  </a:t>
            </a:r>
            <a:r>
              <a:rPr lang="en-US" altLang="zh-CN" sz="1800" b="1">
                <a:solidFill>
                  <a:schemeClr val="accent1"/>
                </a:solidFill>
                <a:latin typeface="Arial" panose="020B0604020202020204" pitchFamily="34" charset="0"/>
              </a:rPr>
              <a:t>/* assume coefficients are floats*/</a:t>
            </a:r>
            <a:endParaRPr lang="en-US" altLang="zh-CN" sz="1800" b="1">
              <a:latin typeface="Arial" panose="020B0604020202020204" pitchFamily="34" charset="0"/>
            </a:endParaRPr>
          </a:p>
          <a:p>
            <a:r>
              <a:rPr lang="en-US" altLang="zh-CN" sz="1800" b="1">
                <a:latin typeface="Arial" panose="020B0604020202020204" pitchFamily="34" charset="0"/>
              </a:rPr>
              <a:t>      </a:t>
            </a:r>
            <a:r>
              <a:rPr lang="en-US" altLang="zh-CN" sz="1800" b="1">
                <a:solidFill>
                  <a:schemeClr val="hlink"/>
                </a:solidFill>
                <a:latin typeface="Arial" panose="020B0604020202020204" pitchFamily="34" charset="0"/>
              </a:rPr>
              <a:t>int</a:t>
            </a:r>
            <a:r>
              <a:rPr lang="en-US" altLang="zh-CN" sz="1800" b="1">
                <a:latin typeface="Arial" panose="020B0604020202020204" pitchFamily="34" charset="0"/>
              </a:rPr>
              <a:t>       expon;</a:t>
            </a:r>
            <a:endParaRPr lang="en-US" altLang="zh-CN" sz="1800">
              <a:latin typeface="Arial" panose="020B0604020202020204" pitchFamily="34" charset="0"/>
            </a:endParaRPr>
          </a:p>
          <a:p>
            <a:r>
              <a:rPr lang="en-US" altLang="zh-CN" sz="1800" b="1">
                <a:latin typeface="Arial" panose="020B0604020202020204" pitchFamily="34" charset="0"/>
              </a:rPr>
              <a:t>} polynomial</a:t>
            </a:r>
            <a:r>
              <a:rPr lang="en-US" altLang="zh-CN" sz="1800">
                <a:latin typeface="Arial" panose="020B0604020202020204" pitchFamily="34" charset="0"/>
              </a:rPr>
              <a:t>;</a:t>
            </a:r>
          </a:p>
          <a:p>
            <a:r>
              <a:rPr lang="en-US" altLang="zh-CN" sz="1800" b="1">
                <a:latin typeface="Arial" panose="020B0604020202020204" pitchFamily="34" charset="0"/>
              </a:rPr>
              <a:t>polynomial  terms[MAX_TERMS]; </a:t>
            </a:r>
            <a:r>
              <a:rPr lang="en-US" altLang="zh-CN" sz="1800" b="1">
                <a:solidFill>
                  <a:schemeClr val="accent1"/>
                </a:solidFill>
                <a:latin typeface="Arial" panose="020B0604020202020204" pitchFamily="34" charset="0"/>
              </a:rPr>
              <a:t>/* terms sorted by exponent */</a:t>
            </a:r>
          </a:p>
          <a:p>
            <a:r>
              <a:rPr lang="en-US" altLang="zh-CN" sz="1800" b="1">
                <a:solidFill>
                  <a:schemeClr val="hlink"/>
                </a:solidFill>
                <a:latin typeface="Arial" panose="020B0604020202020204" pitchFamily="34" charset="0"/>
              </a:rPr>
              <a:t>int</a:t>
            </a:r>
            <a:r>
              <a:rPr lang="en-US" altLang="zh-CN" sz="1800" b="1">
                <a:latin typeface="Arial" panose="020B0604020202020204" pitchFamily="34" charset="0"/>
              </a:rPr>
              <a:t> avail = 0;</a:t>
            </a:r>
          </a:p>
        </p:txBody>
      </p:sp>
      <p:sp>
        <p:nvSpPr>
          <p:cNvPr id="57373" name="Rectangle 29"/>
          <p:cNvSpPr>
            <a:spLocks noChangeArrowheads="1"/>
          </p:cNvSpPr>
          <p:nvPr/>
        </p:nvSpPr>
        <p:spPr bwMode="auto">
          <a:xfrm>
            <a:off x="457200" y="76200"/>
            <a:ext cx="327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Arial" panose="020B0604020202020204" pitchFamily="34" charset="0"/>
              </a:rPr>
              <a:t>【Representation 2】</a:t>
            </a:r>
          </a:p>
        </p:txBody>
      </p:sp>
      <p:sp>
        <p:nvSpPr>
          <p:cNvPr id="136" name="AutoShape 125"/>
          <p:cNvSpPr>
            <a:spLocks noChangeArrowheads="1"/>
          </p:cNvSpPr>
          <p:nvPr/>
        </p:nvSpPr>
        <p:spPr bwMode="auto">
          <a:xfrm>
            <a:off x="3348038" y="4797425"/>
            <a:ext cx="914400" cy="304800"/>
          </a:xfrm>
          <a:prstGeom prst="wedgeRectCallout">
            <a:avLst>
              <a:gd name="adj1" fmla="val -1560"/>
              <a:gd name="adj2" fmla="val 120833"/>
            </a:avLst>
          </a:prstGeom>
          <a:gradFill rotWithShape="0">
            <a:gsLst>
              <a:gs pos="0">
                <a:srgbClr val="FFFFFF"/>
              </a:gs>
              <a:gs pos="100000">
                <a:srgbClr val="FF6600"/>
              </a:gs>
            </a:gsLst>
            <a:lin ang="5400000" scaled="1"/>
          </a:gradFill>
          <a:ln w="25400">
            <a:solidFill>
              <a:srgbClr val="FF6600"/>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finishA</a:t>
            </a:r>
          </a:p>
        </p:txBody>
      </p:sp>
      <p:sp>
        <p:nvSpPr>
          <p:cNvPr id="137" name="AutoShape 126"/>
          <p:cNvSpPr>
            <a:spLocks noChangeArrowheads="1"/>
          </p:cNvSpPr>
          <p:nvPr/>
        </p:nvSpPr>
        <p:spPr bwMode="auto">
          <a:xfrm>
            <a:off x="2339975" y="4797425"/>
            <a:ext cx="914400" cy="304800"/>
          </a:xfrm>
          <a:prstGeom prst="wedgeRectCallout">
            <a:avLst>
              <a:gd name="adj1" fmla="val -18750"/>
              <a:gd name="adj2" fmla="val 119792"/>
            </a:avLst>
          </a:prstGeom>
          <a:gradFill rotWithShape="0">
            <a:gsLst>
              <a:gs pos="0">
                <a:srgbClr val="FFFFFF"/>
              </a:gs>
              <a:gs pos="100000">
                <a:srgbClr val="FF6600"/>
              </a:gs>
            </a:gsLst>
            <a:lin ang="5400000" scaled="1"/>
          </a:gradFill>
          <a:ln w="25400">
            <a:solidFill>
              <a:srgbClr val="FF6600"/>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startA</a:t>
            </a:r>
          </a:p>
        </p:txBody>
      </p:sp>
      <p:sp>
        <p:nvSpPr>
          <p:cNvPr id="140" name="AutoShape 114"/>
          <p:cNvSpPr>
            <a:spLocks noChangeArrowheads="1"/>
          </p:cNvSpPr>
          <p:nvPr/>
        </p:nvSpPr>
        <p:spPr bwMode="auto">
          <a:xfrm>
            <a:off x="6516688" y="4797425"/>
            <a:ext cx="838200" cy="304800"/>
          </a:xfrm>
          <a:prstGeom prst="wedgeRectCallout">
            <a:avLst>
              <a:gd name="adj1" fmla="val -39204"/>
              <a:gd name="adj2" fmla="val 114065"/>
            </a:avLst>
          </a:prstGeom>
          <a:gradFill rotWithShape="0">
            <a:gsLst>
              <a:gs pos="0">
                <a:srgbClr val="FFFFFF"/>
              </a:gs>
              <a:gs pos="100000">
                <a:schemeClr val="hlink"/>
              </a:gs>
            </a:gsLst>
            <a:lin ang="5400000" scaled="1"/>
          </a:gradFill>
          <a:ln w="25400">
            <a:solidFill>
              <a:schemeClr val="hlink"/>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finishB</a:t>
            </a:r>
          </a:p>
        </p:txBody>
      </p:sp>
      <p:sp>
        <p:nvSpPr>
          <p:cNvPr id="141" name="AutoShape 114"/>
          <p:cNvSpPr>
            <a:spLocks noChangeArrowheads="1"/>
          </p:cNvSpPr>
          <p:nvPr/>
        </p:nvSpPr>
        <p:spPr bwMode="auto">
          <a:xfrm>
            <a:off x="4427538" y="4652963"/>
            <a:ext cx="838200" cy="360362"/>
          </a:xfrm>
          <a:prstGeom prst="wedgeRectCallout">
            <a:avLst>
              <a:gd name="adj1" fmla="val -49495"/>
              <a:gd name="adj2" fmla="val 126898"/>
            </a:avLst>
          </a:prstGeom>
          <a:gradFill rotWithShape="0">
            <a:gsLst>
              <a:gs pos="0">
                <a:srgbClr val="FFFFFF"/>
              </a:gs>
              <a:gs pos="100000">
                <a:schemeClr val="hlink"/>
              </a:gs>
            </a:gsLst>
            <a:lin ang="5400000" scaled="1"/>
          </a:gradFill>
          <a:ln w="25400">
            <a:solidFill>
              <a:schemeClr val="hlink"/>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startB</a:t>
            </a:r>
          </a:p>
        </p:txBody>
      </p:sp>
      <p:sp>
        <p:nvSpPr>
          <p:cNvPr id="142" name="AutoShape 122"/>
          <p:cNvSpPr>
            <a:spLocks noChangeArrowheads="1"/>
          </p:cNvSpPr>
          <p:nvPr/>
        </p:nvSpPr>
        <p:spPr bwMode="auto">
          <a:xfrm>
            <a:off x="7524750" y="4797425"/>
            <a:ext cx="990600" cy="381000"/>
          </a:xfrm>
          <a:prstGeom prst="wedgeRectCallout">
            <a:avLst>
              <a:gd name="adj1" fmla="val -61412"/>
              <a:gd name="adj2" fmla="val 69968"/>
            </a:avLst>
          </a:prstGeom>
          <a:gradFill rotWithShape="0">
            <a:gsLst>
              <a:gs pos="0">
                <a:srgbClr val="99CC00"/>
              </a:gs>
              <a:gs pos="100000">
                <a:schemeClr val="bg1"/>
              </a:gs>
            </a:gsLst>
            <a:lin ang="5400000" scaled="1"/>
          </a:gradFill>
          <a:ln w="25400">
            <a:solidFill>
              <a:schemeClr val="accent1"/>
            </a:solidFill>
            <a:miter lim="800000"/>
            <a:headEnd/>
            <a:tailEnd/>
          </a:ln>
        </p:spPr>
        <p:txBody>
          <a:bodyPr wrap="none" lIns="0" tIns="10800" r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avail=6</a:t>
            </a:r>
          </a:p>
        </p:txBody>
      </p:sp>
      <p:grpSp>
        <p:nvGrpSpPr>
          <p:cNvPr id="3" name="组合 39"/>
          <p:cNvGrpSpPr>
            <a:grpSpLocks/>
          </p:cNvGrpSpPr>
          <p:nvPr/>
        </p:nvGrpSpPr>
        <p:grpSpPr bwMode="auto">
          <a:xfrm>
            <a:off x="755650" y="5300663"/>
            <a:ext cx="7099300" cy="914400"/>
            <a:chOff x="755650" y="5300663"/>
            <a:chExt cx="7099300" cy="914400"/>
          </a:xfrm>
        </p:grpSpPr>
        <p:grpSp>
          <p:nvGrpSpPr>
            <p:cNvPr id="18443" name="Group 17"/>
            <p:cNvGrpSpPr>
              <a:grpSpLocks/>
            </p:cNvGrpSpPr>
            <p:nvPr/>
          </p:nvGrpSpPr>
          <p:grpSpPr bwMode="auto">
            <a:xfrm>
              <a:off x="755650" y="5300663"/>
              <a:ext cx="7086600" cy="914400"/>
              <a:chOff x="336" y="1584"/>
              <a:chExt cx="4464" cy="576"/>
            </a:xfrm>
          </p:grpSpPr>
          <p:sp>
            <p:nvSpPr>
              <p:cNvPr id="18445" name="Text Box 18"/>
              <p:cNvSpPr txBox="1">
                <a:spLocks noChangeArrowheads="1"/>
              </p:cNvSpPr>
              <p:nvPr/>
            </p:nvSpPr>
            <p:spPr bwMode="auto">
              <a:xfrm>
                <a:off x="336" y="1728"/>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spcBef>
                    <a:spcPct val="50000"/>
                  </a:spcBef>
                </a:pPr>
                <a:r>
                  <a:rPr lang="en-US" altLang="zh-CN" sz="2000" b="1">
                    <a:solidFill>
                      <a:schemeClr val="accent1"/>
                    </a:solidFill>
                    <a:latin typeface="Arial" panose="020B0604020202020204" pitchFamily="34" charset="0"/>
                  </a:rPr>
                  <a:t>terms</a:t>
                </a:r>
                <a:endParaRPr lang="en-US" altLang="zh-CN" b="1">
                  <a:latin typeface="Arial" panose="020B0604020202020204" pitchFamily="34" charset="0"/>
                </a:endParaRPr>
              </a:p>
            </p:txBody>
          </p:sp>
          <p:sp>
            <p:nvSpPr>
              <p:cNvPr id="18446" name="Rectangle 19"/>
              <p:cNvSpPr>
                <a:spLocks noChangeArrowheads="1"/>
              </p:cNvSpPr>
              <p:nvPr/>
            </p:nvSpPr>
            <p:spPr bwMode="auto">
              <a:xfrm>
                <a:off x="96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index</a:t>
                </a:r>
                <a:endParaRPr lang="en-US" altLang="zh-CN" b="1"/>
              </a:p>
            </p:txBody>
          </p:sp>
          <p:sp>
            <p:nvSpPr>
              <p:cNvPr id="18447" name="Rectangle 20"/>
              <p:cNvSpPr>
                <a:spLocks noChangeArrowheads="1"/>
              </p:cNvSpPr>
              <p:nvPr/>
            </p:nvSpPr>
            <p:spPr bwMode="auto">
              <a:xfrm>
                <a:off x="96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coef</a:t>
                </a:r>
                <a:endParaRPr lang="en-US" altLang="zh-CN" b="1"/>
              </a:p>
            </p:txBody>
          </p:sp>
          <p:sp>
            <p:nvSpPr>
              <p:cNvPr id="18448" name="Rectangle 21"/>
              <p:cNvSpPr>
                <a:spLocks noChangeArrowheads="1"/>
              </p:cNvSpPr>
              <p:nvPr/>
            </p:nvSpPr>
            <p:spPr bwMode="auto">
              <a:xfrm>
                <a:off x="96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expon</a:t>
                </a:r>
                <a:endParaRPr lang="en-US" altLang="zh-CN" b="1"/>
              </a:p>
            </p:txBody>
          </p:sp>
          <p:sp>
            <p:nvSpPr>
              <p:cNvPr id="18449" name="Rectangle 22"/>
              <p:cNvSpPr>
                <a:spLocks noChangeArrowheads="1"/>
              </p:cNvSpPr>
              <p:nvPr/>
            </p:nvSpPr>
            <p:spPr bwMode="auto">
              <a:xfrm>
                <a:off x="144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0</a:t>
                </a:r>
                <a:endParaRPr lang="en-US" altLang="zh-CN" b="1"/>
              </a:p>
            </p:txBody>
          </p:sp>
          <p:sp>
            <p:nvSpPr>
              <p:cNvPr id="18450" name="Rectangle 23"/>
              <p:cNvSpPr>
                <a:spLocks noChangeArrowheads="1"/>
              </p:cNvSpPr>
              <p:nvPr/>
            </p:nvSpPr>
            <p:spPr bwMode="auto">
              <a:xfrm>
                <a:off x="144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2</a:t>
                </a:r>
                <a:endParaRPr lang="en-US" altLang="zh-CN" b="1"/>
              </a:p>
            </p:txBody>
          </p:sp>
          <p:sp>
            <p:nvSpPr>
              <p:cNvPr id="18451" name="Rectangle 24"/>
              <p:cNvSpPr>
                <a:spLocks noChangeArrowheads="1"/>
              </p:cNvSpPr>
              <p:nvPr/>
            </p:nvSpPr>
            <p:spPr bwMode="auto">
              <a:xfrm>
                <a:off x="144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1000</a:t>
                </a:r>
                <a:endParaRPr lang="en-US" altLang="zh-CN" b="1"/>
              </a:p>
            </p:txBody>
          </p:sp>
          <p:sp>
            <p:nvSpPr>
              <p:cNvPr id="18452" name="Rectangle 25"/>
              <p:cNvSpPr>
                <a:spLocks noChangeArrowheads="1"/>
              </p:cNvSpPr>
              <p:nvPr/>
            </p:nvSpPr>
            <p:spPr bwMode="auto">
              <a:xfrm>
                <a:off x="192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a:t>
                </a:r>
                <a:endParaRPr lang="en-US" altLang="zh-CN" b="1"/>
              </a:p>
            </p:txBody>
          </p:sp>
          <p:sp>
            <p:nvSpPr>
              <p:cNvPr id="18453" name="Rectangle 26"/>
              <p:cNvSpPr>
                <a:spLocks noChangeArrowheads="1"/>
              </p:cNvSpPr>
              <p:nvPr/>
            </p:nvSpPr>
            <p:spPr bwMode="auto">
              <a:xfrm>
                <a:off x="192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a:t>
                </a:r>
                <a:endParaRPr lang="en-US" altLang="zh-CN" b="1"/>
              </a:p>
            </p:txBody>
          </p:sp>
          <p:sp>
            <p:nvSpPr>
              <p:cNvPr id="18454" name="Rectangle 27"/>
              <p:cNvSpPr>
                <a:spLocks noChangeArrowheads="1"/>
              </p:cNvSpPr>
              <p:nvPr/>
            </p:nvSpPr>
            <p:spPr bwMode="auto">
              <a:xfrm>
                <a:off x="192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0</a:t>
                </a:r>
                <a:endParaRPr lang="en-US" altLang="zh-CN" b="1"/>
              </a:p>
            </p:txBody>
          </p:sp>
          <p:sp>
            <p:nvSpPr>
              <p:cNvPr id="18455" name="Rectangle 28"/>
              <p:cNvSpPr>
                <a:spLocks noChangeArrowheads="1"/>
              </p:cNvSpPr>
              <p:nvPr/>
            </p:nvSpPr>
            <p:spPr bwMode="auto">
              <a:xfrm>
                <a:off x="240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2</a:t>
                </a:r>
                <a:endParaRPr lang="en-US" altLang="zh-CN" b="1"/>
              </a:p>
            </p:txBody>
          </p:sp>
          <p:sp>
            <p:nvSpPr>
              <p:cNvPr id="18456" name="Rectangle 29"/>
              <p:cNvSpPr>
                <a:spLocks noChangeArrowheads="1"/>
              </p:cNvSpPr>
              <p:nvPr/>
            </p:nvSpPr>
            <p:spPr bwMode="auto">
              <a:xfrm>
                <a:off x="240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sym typeface="Symbol" panose="05050102010706020507" pitchFamily="18" charset="2"/>
                  </a:rPr>
                  <a:t>1</a:t>
                </a:r>
                <a:endParaRPr lang="en-US" altLang="zh-CN" sz="2000" b="1"/>
              </a:p>
            </p:txBody>
          </p:sp>
          <p:sp>
            <p:nvSpPr>
              <p:cNvPr id="18457" name="Rectangle 30"/>
              <p:cNvSpPr>
                <a:spLocks noChangeArrowheads="1"/>
              </p:cNvSpPr>
              <p:nvPr/>
            </p:nvSpPr>
            <p:spPr bwMode="auto">
              <a:xfrm>
                <a:off x="240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4</a:t>
                </a:r>
                <a:endParaRPr lang="en-US" altLang="zh-CN" b="1"/>
              </a:p>
            </p:txBody>
          </p:sp>
          <p:sp>
            <p:nvSpPr>
              <p:cNvPr id="18458" name="Rectangle 31"/>
              <p:cNvSpPr>
                <a:spLocks noChangeArrowheads="1"/>
              </p:cNvSpPr>
              <p:nvPr/>
            </p:nvSpPr>
            <p:spPr bwMode="auto">
              <a:xfrm>
                <a:off x="288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3</a:t>
                </a:r>
                <a:endParaRPr lang="en-US" altLang="zh-CN" b="1"/>
              </a:p>
            </p:txBody>
          </p:sp>
          <p:sp>
            <p:nvSpPr>
              <p:cNvPr id="18459" name="Rectangle 32"/>
              <p:cNvSpPr>
                <a:spLocks noChangeArrowheads="1"/>
              </p:cNvSpPr>
              <p:nvPr/>
            </p:nvSpPr>
            <p:spPr bwMode="auto">
              <a:xfrm>
                <a:off x="288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10</a:t>
                </a:r>
                <a:endParaRPr lang="en-US" altLang="zh-CN" b="1"/>
              </a:p>
            </p:txBody>
          </p:sp>
          <p:sp>
            <p:nvSpPr>
              <p:cNvPr id="18460" name="Rectangle 33"/>
              <p:cNvSpPr>
                <a:spLocks noChangeArrowheads="1"/>
              </p:cNvSpPr>
              <p:nvPr/>
            </p:nvSpPr>
            <p:spPr bwMode="auto">
              <a:xfrm>
                <a:off x="288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3</a:t>
                </a:r>
                <a:endParaRPr lang="en-US" altLang="zh-CN" b="1"/>
              </a:p>
            </p:txBody>
          </p:sp>
          <p:sp>
            <p:nvSpPr>
              <p:cNvPr id="18461" name="Rectangle 34"/>
              <p:cNvSpPr>
                <a:spLocks noChangeArrowheads="1"/>
              </p:cNvSpPr>
              <p:nvPr/>
            </p:nvSpPr>
            <p:spPr bwMode="auto">
              <a:xfrm>
                <a:off x="336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4</a:t>
                </a:r>
                <a:endParaRPr lang="en-US" altLang="zh-CN" b="1"/>
              </a:p>
            </p:txBody>
          </p:sp>
          <p:sp>
            <p:nvSpPr>
              <p:cNvPr id="18462" name="Rectangle 35"/>
              <p:cNvSpPr>
                <a:spLocks noChangeArrowheads="1"/>
              </p:cNvSpPr>
              <p:nvPr/>
            </p:nvSpPr>
            <p:spPr bwMode="auto">
              <a:xfrm>
                <a:off x="336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3</a:t>
                </a:r>
              </a:p>
            </p:txBody>
          </p:sp>
          <p:sp>
            <p:nvSpPr>
              <p:cNvPr id="18463" name="Rectangle 36"/>
              <p:cNvSpPr>
                <a:spLocks noChangeArrowheads="1"/>
              </p:cNvSpPr>
              <p:nvPr/>
            </p:nvSpPr>
            <p:spPr bwMode="auto">
              <a:xfrm>
                <a:off x="336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2</a:t>
                </a:r>
              </a:p>
            </p:txBody>
          </p:sp>
          <p:sp>
            <p:nvSpPr>
              <p:cNvPr id="18464" name="Rectangle 37"/>
              <p:cNvSpPr>
                <a:spLocks noChangeArrowheads="1"/>
              </p:cNvSpPr>
              <p:nvPr/>
            </p:nvSpPr>
            <p:spPr bwMode="auto">
              <a:xfrm>
                <a:off x="384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5</a:t>
                </a:r>
                <a:endParaRPr lang="en-US" altLang="zh-CN" b="1"/>
              </a:p>
            </p:txBody>
          </p:sp>
          <p:sp>
            <p:nvSpPr>
              <p:cNvPr id="18465" name="Rectangle 38"/>
              <p:cNvSpPr>
                <a:spLocks noChangeArrowheads="1"/>
              </p:cNvSpPr>
              <p:nvPr/>
            </p:nvSpPr>
            <p:spPr bwMode="auto">
              <a:xfrm>
                <a:off x="384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a:t>
                </a:r>
              </a:p>
            </p:txBody>
          </p:sp>
          <p:sp>
            <p:nvSpPr>
              <p:cNvPr id="18466" name="Rectangle 39"/>
              <p:cNvSpPr>
                <a:spLocks noChangeArrowheads="1"/>
              </p:cNvSpPr>
              <p:nvPr/>
            </p:nvSpPr>
            <p:spPr bwMode="auto">
              <a:xfrm>
                <a:off x="384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0</a:t>
                </a:r>
              </a:p>
            </p:txBody>
          </p:sp>
          <p:sp>
            <p:nvSpPr>
              <p:cNvPr id="18467" name="Rectangle 40"/>
              <p:cNvSpPr>
                <a:spLocks noChangeArrowheads="1"/>
              </p:cNvSpPr>
              <p:nvPr/>
            </p:nvSpPr>
            <p:spPr bwMode="auto">
              <a:xfrm>
                <a:off x="432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en-US" altLang="zh-CN" b="1"/>
              </a:p>
            </p:txBody>
          </p:sp>
          <p:sp>
            <p:nvSpPr>
              <p:cNvPr id="18468" name="Rectangle 41"/>
              <p:cNvSpPr>
                <a:spLocks noChangeArrowheads="1"/>
              </p:cNvSpPr>
              <p:nvPr/>
            </p:nvSpPr>
            <p:spPr bwMode="auto">
              <a:xfrm>
                <a:off x="432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en-US" altLang="zh-CN" sz="2000" b="1"/>
              </a:p>
            </p:txBody>
          </p:sp>
          <p:sp>
            <p:nvSpPr>
              <p:cNvPr id="18469" name="Rectangle 42"/>
              <p:cNvSpPr>
                <a:spLocks noChangeArrowheads="1"/>
              </p:cNvSpPr>
              <p:nvPr/>
            </p:nvSpPr>
            <p:spPr bwMode="auto">
              <a:xfrm>
                <a:off x="432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en-US" altLang="zh-CN" sz="2000" b="1"/>
              </a:p>
            </p:txBody>
          </p:sp>
        </p:grpSp>
        <p:sp>
          <p:nvSpPr>
            <p:cNvPr id="18444" name="Rectangle 37"/>
            <p:cNvSpPr>
              <a:spLocks noChangeArrowheads="1"/>
            </p:cNvSpPr>
            <p:nvPr/>
          </p:nvSpPr>
          <p:spPr bwMode="auto">
            <a:xfrm>
              <a:off x="7092950" y="5300663"/>
              <a:ext cx="762000" cy="304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6</a:t>
              </a:r>
              <a:endParaRPr lang="en-US" altLang="zh-CN" b="1"/>
            </a:p>
          </p:txBody>
        </p:sp>
      </p:grpSp>
      <p:sp>
        <p:nvSpPr>
          <p:cNvPr id="18442" name="文本框 3"/>
          <p:cNvSpPr txBox="1">
            <a:spLocks noChangeArrowheads="1"/>
          </p:cNvSpPr>
          <p:nvPr/>
        </p:nvSpPr>
        <p:spPr bwMode="auto">
          <a:xfrm>
            <a:off x="5148263" y="115888"/>
            <a:ext cx="3381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rPr>
              <a:t>Improve Representation 1</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7373"/>
                                        </p:tgtEl>
                                        <p:attrNameLst>
                                          <p:attrName>style.visibility</p:attrName>
                                        </p:attrNameLst>
                                      </p:cBhvr>
                                      <p:to>
                                        <p:strVal val="visible"/>
                                      </p:to>
                                    </p:set>
                                    <p:animEffect transition="in" filter="wipe(up)">
                                      <p:cBhvr>
                                        <p:cTn id="7" dur="500"/>
                                        <p:tgtEl>
                                          <p:spTgt spid="57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7358"/>
                                        </p:tgtEl>
                                        <p:attrNameLst>
                                          <p:attrName>style.visibility</p:attrName>
                                        </p:attrNameLst>
                                      </p:cBhvr>
                                      <p:to>
                                        <p:strVal val="visible"/>
                                      </p:to>
                                    </p:set>
                                    <p:animEffect transition="in" filter="strips(downRight)">
                                      <p:cBhvr>
                                        <p:cTn id="17" dur="500"/>
                                        <p:tgtEl>
                                          <p:spTgt spid="57358"/>
                                        </p:tgtEl>
                                      </p:cBhvr>
                                    </p:animEffect>
                                  </p:childTnLst>
                                  <p:subTnLst>
                                    <p:audio>
                                      <p:cMediaNode>
                                        <p:cTn display="0" masterRel="sameClick">
                                          <p:stCondLst>
                                            <p:cond evt="begin" delay="0">
                                              <p:tn val="15"/>
                                            </p:cond>
                                          </p:stCondLst>
                                          <p:endCondLst>
                                            <p:cond evt="onStopAudio" delay="0">
                                              <p:tgtEl>
                                                <p:sldTgt/>
                                              </p:tgtEl>
                                            </p:cond>
                                          </p:endCondLst>
                                        </p:cTn>
                                        <p:tgtEl>
                                          <p:sndTgt r:embed="rId5"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par>
                          <p:cTn id="23" fill="hold" nodeType="afterGroup">
                            <p:stCondLst>
                              <p:cond delay="500"/>
                            </p:stCondLst>
                            <p:childTnLst>
                              <p:par>
                                <p:cTn id="24" presetID="17" presetClass="entr" presetSubtype="4" fill="hold" grpId="0" nodeType="afterEffect">
                                  <p:stCondLst>
                                    <p:cond delay="0"/>
                                  </p:stCondLst>
                                  <p:childTnLst>
                                    <p:set>
                                      <p:cBhvr>
                                        <p:cTn id="25" dur="1" fill="hold">
                                          <p:stCondLst>
                                            <p:cond delay="0"/>
                                          </p:stCondLst>
                                        </p:cTn>
                                        <p:tgtEl>
                                          <p:spTgt spid="136"/>
                                        </p:tgtEl>
                                        <p:attrNameLst>
                                          <p:attrName>style.visibility</p:attrName>
                                        </p:attrNameLst>
                                      </p:cBhvr>
                                      <p:to>
                                        <p:strVal val="visible"/>
                                      </p:to>
                                    </p:set>
                                    <p:anim calcmode="lin" valueType="num">
                                      <p:cBhvr>
                                        <p:cTn id="26" dur="500" fill="hold"/>
                                        <p:tgtEl>
                                          <p:spTgt spid="136"/>
                                        </p:tgtEl>
                                        <p:attrNameLst>
                                          <p:attrName>ppt_x</p:attrName>
                                        </p:attrNameLst>
                                      </p:cBhvr>
                                      <p:tavLst>
                                        <p:tav tm="0">
                                          <p:val>
                                            <p:strVal val="#ppt_x"/>
                                          </p:val>
                                        </p:tav>
                                        <p:tav tm="100000">
                                          <p:val>
                                            <p:strVal val="#ppt_x"/>
                                          </p:val>
                                        </p:tav>
                                      </p:tavLst>
                                    </p:anim>
                                    <p:anim calcmode="lin" valueType="num">
                                      <p:cBhvr>
                                        <p:cTn id="27" dur="500" fill="hold"/>
                                        <p:tgtEl>
                                          <p:spTgt spid="136"/>
                                        </p:tgtEl>
                                        <p:attrNameLst>
                                          <p:attrName>ppt_y</p:attrName>
                                        </p:attrNameLst>
                                      </p:cBhvr>
                                      <p:tavLst>
                                        <p:tav tm="0">
                                          <p:val>
                                            <p:strVal val="#ppt_y+#ppt_h/2"/>
                                          </p:val>
                                        </p:tav>
                                        <p:tav tm="100000">
                                          <p:val>
                                            <p:strVal val="#ppt_y"/>
                                          </p:val>
                                        </p:tav>
                                      </p:tavLst>
                                    </p:anim>
                                    <p:anim calcmode="lin" valueType="num">
                                      <p:cBhvr>
                                        <p:cTn id="28" dur="500" fill="hold"/>
                                        <p:tgtEl>
                                          <p:spTgt spid="136"/>
                                        </p:tgtEl>
                                        <p:attrNameLst>
                                          <p:attrName>ppt_w</p:attrName>
                                        </p:attrNameLst>
                                      </p:cBhvr>
                                      <p:tavLst>
                                        <p:tav tm="0">
                                          <p:val>
                                            <p:strVal val="#ppt_w"/>
                                          </p:val>
                                        </p:tav>
                                        <p:tav tm="100000">
                                          <p:val>
                                            <p:strVal val="#ppt_w"/>
                                          </p:val>
                                        </p:tav>
                                      </p:tavLst>
                                    </p:anim>
                                    <p:anim calcmode="lin" valueType="num">
                                      <p:cBhvr>
                                        <p:cTn id="29" dur="500" fill="hold"/>
                                        <p:tgtEl>
                                          <p:spTgt spid="13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4"/>
                                            </p:cond>
                                          </p:stCondLst>
                                          <p:endCondLst>
                                            <p:cond evt="onStopAudio" delay="0">
                                              <p:tgtEl>
                                                <p:sldTgt/>
                                              </p:tgtEl>
                                            </p:cond>
                                          </p:endCondLst>
                                        </p:cTn>
                                        <p:tgtEl>
                                          <p:sndTgt r:embed="rId6" name="WHOOSH.WAV"/>
                                        </p:tgtEl>
                                      </p:cMediaNode>
                                    </p:audio>
                                  </p:sub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137"/>
                                        </p:tgtEl>
                                        <p:attrNameLst>
                                          <p:attrName>style.visibility</p:attrName>
                                        </p:attrNameLst>
                                      </p:cBhvr>
                                      <p:to>
                                        <p:strVal val="visible"/>
                                      </p:to>
                                    </p:set>
                                    <p:anim calcmode="lin" valueType="num">
                                      <p:cBhvr>
                                        <p:cTn id="33" dur="500" fill="hold"/>
                                        <p:tgtEl>
                                          <p:spTgt spid="137"/>
                                        </p:tgtEl>
                                        <p:attrNameLst>
                                          <p:attrName>ppt_x</p:attrName>
                                        </p:attrNameLst>
                                      </p:cBhvr>
                                      <p:tavLst>
                                        <p:tav tm="0">
                                          <p:val>
                                            <p:strVal val="#ppt_x"/>
                                          </p:val>
                                        </p:tav>
                                        <p:tav tm="100000">
                                          <p:val>
                                            <p:strVal val="#ppt_x"/>
                                          </p:val>
                                        </p:tav>
                                      </p:tavLst>
                                    </p:anim>
                                    <p:anim calcmode="lin" valueType="num">
                                      <p:cBhvr>
                                        <p:cTn id="34" dur="500" fill="hold"/>
                                        <p:tgtEl>
                                          <p:spTgt spid="137"/>
                                        </p:tgtEl>
                                        <p:attrNameLst>
                                          <p:attrName>ppt_y</p:attrName>
                                        </p:attrNameLst>
                                      </p:cBhvr>
                                      <p:tavLst>
                                        <p:tav tm="0">
                                          <p:val>
                                            <p:strVal val="#ppt_y+#ppt_h/2"/>
                                          </p:val>
                                        </p:tav>
                                        <p:tav tm="100000">
                                          <p:val>
                                            <p:strVal val="#ppt_y"/>
                                          </p:val>
                                        </p:tav>
                                      </p:tavLst>
                                    </p:anim>
                                    <p:anim calcmode="lin" valueType="num">
                                      <p:cBhvr>
                                        <p:cTn id="35" dur="500" fill="hold"/>
                                        <p:tgtEl>
                                          <p:spTgt spid="137"/>
                                        </p:tgtEl>
                                        <p:attrNameLst>
                                          <p:attrName>ppt_w</p:attrName>
                                        </p:attrNameLst>
                                      </p:cBhvr>
                                      <p:tavLst>
                                        <p:tav tm="0">
                                          <p:val>
                                            <p:strVal val="#ppt_w"/>
                                          </p:val>
                                        </p:tav>
                                        <p:tav tm="100000">
                                          <p:val>
                                            <p:strVal val="#ppt_w"/>
                                          </p:val>
                                        </p:tav>
                                      </p:tavLst>
                                    </p:anim>
                                    <p:anim calcmode="lin" valueType="num">
                                      <p:cBhvr>
                                        <p:cTn id="36" dur="500" fill="hold"/>
                                        <p:tgtEl>
                                          <p:spTgt spid="13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1"/>
                                            </p:cond>
                                          </p:stCondLst>
                                          <p:endCondLst>
                                            <p:cond evt="onStopAudio" delay="0">
                                              <p:tgtEl>
                                                <p:sldTgt/>
                                              </p:tgtEl>
                                            </p:cond>
                                          </p:endCondLst>
                                        </p:cTn>
                                        <p:tgtEl>
                                          <p:sndTgt r:embed="rId6" name="WHOOSH.WAV"/>
                                        </p:tgtEl>
                                      </p:cMediaNode>
                                    </p:audio>
                                  </p:subTnLst>
                                </p:cTn>
                              </p:par>
                            </p:childTnLst>
                          </p:cTn>
                        </p:par>
                        <p:par>
                          <p:cTn id="37" fill="hold" nodeType="afterGroup">
                            <p:stCondLst>
                              <p:cond delay="1500"/>
                            </p:stCondLst>
                            <p:childTnLst>
                              <p:par>
                                <p:cTn id="38" presetID="17" presetClass="entr" presetSubtype="4" fill="hold" grpId="0" nodeType="after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p:cTn id="40" dur="500" fill="hold"/>
                                        <p:tgtEl>
                                          <p:spTgt spid="140"/>
                                        </p:tgtEl>
                                        <p:attrNameLst>
                                          <p:attrName>ppt_x</p:attrName>
                                        </p:attrNameLst>
                                      </p:cBhvr>
                                      <p:tavLst>
                                        <p:tav tm="0">
                                          <p:val>
                                            <p:strVal val="#ppt_x"/>
                                          </p:val>
                                        </p:tav>
                                        <p:tav tm="100000">
                                          <p:val>
                                            <p:strVal val="#ppt_x"/>
                                          </p:val>
                                        </p:tav>
                                      </p:tavLst>
                                    </p:anim>
                                    <p:anim calcmode="lin" valueType="num">
                                      <p:cBhvr>
                                        <p:cTn id="41" dur="500" fill="hold"/>
                                        <p:tgtEl>
                                          <p:spTgt spid="140"/>
                                        </p:tgtEl>
                                        <p:attrNameLst>
                                          <p:attrName>ppt_y</p:attrName>
                                        </p:attrNameLst>
                                      </p:cBhvr>
                                      <p:tavLst>
                                        <p:tav tm="0">
                                          <p:val>
                                            <p:strVal val="#ppt_y+#ppt_h/2"/>
                                          </p:val>
                                        </p:tav>
                                        <p:tav tm="100000">
                                          <p:val>
                                            <p:strVal val="#ppt_y"/>
                                          </p:val>
                                        </p:tav>
                                      </p:tavLst>
                                    </p:anim>
                                    <p:anim calcmode="lin" valueType="num">
                                      <p:cBhvr>
                                        <p:cTn id="42" dur="500" fill="hold"/>
                                        <p:tgtEl>
                                          <p:spTgt spid="140"/>
                                        </p:tgtEl>
                                        <p:attrNameLst>
                                          <p:attrName>ppt_w</p:attrName>
                                        </p:attrNameLst>
                                      </p:cBhvr>
                                      <p:tavLst>
                                        <p:tav tm="0">
                                          <p:val>
                                            <p:strVal val="#ppt_w"/>
                                          </p:val>
                                        </p:tav>
                                        <p:tav tm="100000">
                                          <p:val>
                                            <p:strVal val="#ppt_w"/>
                                          </p:val>
                                        </p:tav>
                                      </p:tavLst>
                                    </p:anim>
                                    <p:anim calcmode="lin" valueType="num">
                                      <p:cBhvr>
                                        <p:cTn id="43" dur="500" fill="hold"/>
                                        <p:tgtEl>
                                          <p:spTgt spid="14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8"/>
                                            </p:cond>
                                          </p:stCondLst>
                                          <p:endCondLst>
                                            <p:cond evt="onStopAudio" delay="0">
                                              <p:tgtEl>
                                                <p:sldTgt/>
                                              </p:tgtEl>
                                            </p:cond>
                                          </p:endCondLst>
                                        </p:cTn>
                                        <p:tgtEl>
                                          <p:sndTgt r:embed="rId6" name="WHOOSH.WAV"/>
                                        </p:tgtEl>
                                      </p:cMediaNode>
                                    </p:audio>
                                  </p:subTnLst>
                                </p:cTn>
                              </p:par>
                            </p:childTnLst>
                          </p:cTn>
                        </p:par>
                        <p:par>
                          <p:cTn id="44" fill="hold" nodeType="afterGroup">
                            <p:stCondLst>
                              <p:cond delay="2000"/>
                            </p:stCondLst>
                            <p:childTnLst>
                              <p:par>
                                <p:cTn id="45" presetID="17" presetClass="entr" presetSubtype="4" fill="hold" grpId="0" nodeType="afterEffect">
                                  <p:stCondLst>
                                    <p:cond delay="0"/>
                                  </p:stCondLst>
                                  <p:childTnLst>
                                    <p:set>
                                      <p:cBhvr>
                                        <p:cTn id="46" dur="1" fill="hold">
                                          <p:stCondLst>
                                            <p:cond delay="0"/>
                                          </p:stCondLst>
                                        </p:cTn>
                                        <p:tgtEl>
                                          <p:spTgt spid="141"/>
                                        </p:tgtEl>
                                        <p:attrNameLst>
                                          <p:attrName>style.visibility</p:attrName>
                                        </p:attrNameLst>
                                      </p:cBhvr>
                                      <p:to>
                                        <p:strVal val="visible"/>
                                      </p:to>
                                    </p:set>
                                    <p:anim calcmode="lin" valueType="num">
                                      <p:cBhvr>
                                        <p:cTn id="47" dur="500" fill="hold"/>
                                        <p:tgtEl>
                                          <p:spTgt spid="141"/>
                                        </p:tgtEl>
                                        <p:attrNameLst>
                                          <p:attrName>ppt_x</p:attrName>
                                        </p:attrNameLst>
                                      </p:cBhvr>
                                      <p:tavLst>
                                        <p:tav tm="0">
                                          <p:val>
                                            <p:strVal val="#ppt_x"/>
                                          </p:val>
                                        </p:tav>
                                        <p:tav tm="100000">
                                          <p:val>
                                            <p:strVal val="#ppt_x"/>
                                          </p:val>
                                        </p:tav>
                                      </p:tavLst>
                                    </p:anim>
                                    <p:anim calcmode="lin" valueType="num">
                                      <p:cBhvr>
                                        <p:cTn id="48" dur="500" fill="hold"/>
                                        <p:tgtEl>
                                          <p:spTgt spid="141"/>
                                        </p:tgtEl>
                                        <p:attrNameLst>
                                          <p:attrName>ppt_y</p:attrName>
                                        </p:attrNameLst>
                                      </p:cBhvr>
                                      <p:tavLst>
                                        <p:tav tm="0">
                                          <p:val>
                                            <p:strVal val="#ppt_y+#ppt_h/2"/>
                                          </p:val>
                                        </p:tav>
                                        <p:tav tm="100000">
                                          <p:val>
                                            <p:strVal val="#ppt_y"/>
                                          </p:val>
                                        </p:tav>
                                      </p:tavLst>
                                    </p:anim>
                                    <p:anim calcmode="lin" valueType="num">
                                      <p:cBhvr>
                                        <p:cTn id="49" dur="500" fill="hold"/>
                                        <p:tgtEl>
                                          <p:spTgt spid="141"/>
                                        </p:tgtEl>
                                        <p:attrNameLst>
                                          <p:attrName>ppt_w</p:attrName>
                                        </p:attrNameLst>
                                      </p:cBhvr>
                                      <p:tavLst>
                                        <p:tav tm="0">
                                          <p:val>
                                            <p:strVal val="#ppt_w"/>
                                          </p:val>
                                        </p:tav>
                                        <p:tav tm="100000">
                                          <p:val>
                                            <p:strVal val="#ppt_w"/>
                                          </p:val>
                                        </p:tav>
                                      </p:tavLst>
                                    </p:anim>
                                    <p:anim calcmode="lin" valueType="num">
                                      <p:cBhvr>
                                        <p:cTn id="50" dur="500" fill="hold"/>
                                        <p:tgtEl>
                                          <p:spTgt spid="14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6"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142"/>
                                        </p:tgtEl>
                                        <p:attrNameLst>
                                          <p:attrName>style.visibility</p:attrName>
                                        </p:attrNameLst>
                                      </p:cBhvr>
                                      <p:to>
                                        <p:strVal val="visible"/>
                                      </p:to>
                                    </p:set>
                                    <p:anim calcmode="lin" valueType="num">
                                      <p:cBhvr>
                                        <p:cTn id="55" dur="500" fill="hold"/>
                                        <p:tgtEl>
                                          <p:spTgt spid="142"/>
                                        </p:tgtEl>
                                        <p:attrNameLst>
                                          <p:attrName>ppt_x</p:attrName>
                                        </p:attrNameLst>
                                      </p:cBhvr>
                                      <p:tavLst>
                                        <p:tav tm="0">
                                          <p:val>
                                            <p:strVal val="#ppt_x-#ppt_w/2"/>
                                          </p:val>
                                        </p:tav>
                                        <p:tav tm="100000">
                                          <p:val>
                                            <p:strVal val="#ppt_x"/>
                                          </p:val>
                                        </p:tav>
                                      </p:tavLst>
                                    </p:anim>
                                    <p:anim calcmode="lin" valueType="num">
                                      <p:cBhvr>
                                        <p:cTn id="56" dur="500" fill="hold"/>
                                        <p:tgtEl>
                                          <p:spTgt spid="142"/>
                                        </p:tgtEl>
                                        <p:attrNameLst>
                                          <p:attrName>ppt_y</p:attrName>
                                        </p:attrNameLst>
                                      </p:cBhvr>
                                      <p:tavLst>
                                        <p:tav tm="0">
                                          <p:val>
                                            <p:strVal val="#ppt_y"/>
                                          </p:val>
                                        </p:tav>
                                        <p:tav tm="100000">
                                          <p:val>
                                            <p:strVal val="#ppt_y"/>
                                          </p:val>
                                        </p:tav>
                                      </p:tavLst>
                                    </p:anim>
                                    <p:anim calcmode="lin" valueType="num">
                                      <p:cBhvr>
                                        <p:cTn id="57" dur="500" fill="hold"/>
                                        <p:tgtEl>
                                          <p:spTgt spid="142"/>
                                        </p:tgtEl>
                                        <p:attrNameLst>
                                          <p:attrName>ppt_w</p:attrName>
                                        </p:attrNameLst>
                                      </p:cBhvr>
                                      <p:tavLst>
                                        <p:tav tm="0">
                                          <p:val>
                                            <p:fltVal val="0"/>
                                          </p:val>
                                        </p:tav>
                                        <p:tav tm="100000">
                                          <p:val>
                                            <p:strVal val="#ppt_w"/>
                                          </p:val>
                                        </p:tav>
                                      </p:tavLst>
                                    </p:anim>
                                    <p:anim calcmode="lin" valueType="num">
                                      <p:cBhvr>
                                        <p:cTn id="58" dur="500" fill="hold"/>
                                        <p:tgtEl>
                                          <p:spTgt spid="1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8" grpId="0" animBg="1" autoUpdateAnimBg="0"/>
      <p:bldP spid="57373" grpId="0" autoUpdateAnimBg="0"/>
      <p:bldP spid="136" grpId="0" animBg="1" autoUpdateAnimBg="0"/>
      <p:bldP spid="137" grpId="0" animBg="1" autoUpdateAnimBg="0"/>
      <p:bldP spid="140" grpId="0" animBg="1" autoUpdateAnimBg="0"/>
      <p:bldP spid="141" grpId="0" animBg="1" autoUpdateAnimBg="0"/>
      <p:bldP spid="14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（字符串）：串的比较</a:t>
            </a:r>
            <a:endParaRPr lang="en-US" altLang="zh-CN" b="1"/>
          </a:p>
        </p:txBody>
      </p:sp>
      <p:sp>
        <p:nvSpPr>
          <p:cNvPr id="67586" name="文本框 3"/>
          <p:cNvSpPr txBox="1">
            <a:spLocks noChangeArrowheads="1"/>
          </p:cNvSpPr>
          <p:nvPr/>
        </p:nvSpPr>
        <p:spPr bwMode="auto">
          <a:xfrm>
            <a:off x="323850" y="1196975"/>
            <a:ext cx="23510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     1    &lt;     2</a:t>
            </a:r>
          </a:p>
          <a:p>
            <a:endParaRPr lang="en-US" altLang="zh-CN"/>
          </a:p>
          <a:p>
            <a:r>
              <a:rPr lang="en-US" altLang="zh-CN"/>
              <a:t>“silly” &lt; “stupid”</a:t>
            </a:r>
            <a:endParaRPr lang="zh-CN" altLang="en-US"/>
          </a:p>
        </p:txBody>
      </p:sp>
      <p:sp>
        <p:nvSpPr>
          <p:cNvPr id="3" name="文本框 2"/>
          <p:cNvSpPr txBox="1">
            <a:spLocks noChangeArrowheads="1"/>
          </p:cNvSpPr>
          <p:nvPr/>
        </p:nvSpPr>
        <p:spPr bwMode="auto">
          <a:xfrm>
            <a:off x="5003800" y="1557338"/>
            <a:ext cx="2155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ASCII 128</a:t>
            </a:r>
            <a:r>
              <a:rPr lang="zh-CN" altLang="en-US"/>
              <a:t>字符</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24125" y="2349500"/>
            <a:ext cx="6564313"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（字符串）：串的比较</a:t>
            </a:r>
            <a:endParaRPr lang="en-US" altLang="zh-CN" b="1"/>
          </a:p>
        </p:txBody>
      </p:sp>
      <p:sp>
        <p:nvSpPr>
          <p:cNvPr id="68610" name="文本框 5"/>
          <p:cNvSpPr txBox="1">
            <a:spLocks noChangeArrowheads="1"/>
          </p:cNvSpPr>
          <p:nvPr/>
        </p:nvSpPr>
        <p:spPr bwMode="auto">
          <a:xfrm>
            <a:off x="611188" y="1484313"/>
            <a:ext cx="19542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Hello</a:t>
            </a:r>
          </a:p>
          <a:p>
            <a:r>
              <a:rPr lang="zh-CN" altLang="en-US"/>
              <a:t>你好</a:t>
            </a:r>
            <a:endParaRPr lang="en-US" altLang="zh-CN"/>
          </a:p>
          <a:p>
            <a:r>
              <a:rPr lang="en-US" altLang="zh-CN"/>
              <a:t>Bonjour</a:t>
            </a:r>
          </a:p>
          <a:p>
            <a:r>
              <a:rPr lang="en-US" altLang="zh-CN"/>
              <a:t>Guten morgen</a:t>
            </a:r>
          </a:p>
          <a:p>
            <a:r>
              <a:rPr lang="zh-CN" altLang="en-US"/>
              <a:t>こんにちは</a:t>
            </a:r>
            <a:endParaRPr lang="en-US" altLang="zh-CN"/>
          </a:p>
          <a:p>
            <a:r>
              <a:rPr lang="zh-CN" altLang="en-US"/>
              <a:t>안녕 하세요</a:t>
            </a:r>
          </a:p>
        </p:txBody>
      </p:sp>
      <p:sp>
        <p:nvSpPr>
          <p:cNvPr id="7" name="文本框 6"/>
          <p:cNvSpPr txBox="1">
            <a:spLocks noChangeArrowheads="1"/>
          </p:cNvSpPr>
          <p:nvPr/>
        </p:nvSpPr>
        <p:spPr bwMode="auto">
          <a:xfrm>
            <a:off x="4284663" y="1773238"/>
            <a:ext cx="418465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Unicode</a:t>
            </a:r>
            <a:r>
              <a:rPr lang="zh-CN" altLang="en-US"/>
              <a:t>是国际组织制定的</a:t>
            </a:r>
            <a:endParaRPr lang="en-US" altLang="zh-CN"/>
          </a:p>
          <a:p>
            <a:r>
              <a:rPr lang="zh-CN" altLang="en-US"/>
              <a:t>可以容纳世界上所有文字</a:t>
            </a:r>
            <a:endParaRPr lang="en-US" altLang="zh-CN"/>
          </a:p>
          <a:p>
            <a:r>
              <a:rPr lang="zh-CN" altLang="en-US"/>
              <a:t>和符号的字符编码方案。</a:t>
            </a:r>
            <a:endParaRPr lang="en-US" altLang="zh-CN"/>
          </a:p>
          <a:p>
            <a:r>
              <a:rPr lang="en-US" altLang="zh-CN"/>
              <a:t>Unicode</a:t>
            </a:r>
            <a:r>
              <a:rPr lang="zh-CN" altLang="en-US"/>
              <a:t>用数字</a:t>
            </a:r>
            <a:r>
              <a:rPr lang="en-US" altLang="zh-CN"/>
              <a:t>0-0x10FFFF</a:t>
            </a:r>
          </a:p>
          <a:p>
            <a:r>
              <a:rPr lang="zh-CN" altLang="en-US"/>
              <a:t>来映射这些字符，最多可以</a:t>
            </a:r>
            <a:endParaRPr lang="en-US" altLang="zh-CN"/>
          </a:p>
          <a:p>
            <a:r>
              <a:rPr lang="zh-CN" altLang="en-US"/>
              <a:t>容纳</a:t>
            </a:r>
            <a:r>
              <a:rPr lang="en-US" altLang="zh-CN"/>
              <a:t>1114112</a:t>
            </a:r>
            <a:r>
              <a:rPr lang="zh-CN" altLang="en-US"/>
              <a:t>个字符，或者</a:t>
            </a:r>
            <a:endParaRPr lang="en-US" altLang="zh-CN"/>
          </a:p>
          <a:p>
            <a:r>
              <a:rPr lang="zh-CN" altLang="en-US"/>
              <a:t>说有</a:t>
            </a:r>
            <a:r>
              <a:rPr lang="en-US" altLang="zh-CN"/>
              <a:t>1114112</a:t>
            </a:r>
            <a:r>
              <a:rPr lang="zh-CN" altLang="en-US"/>
              <a:t>个码位。码位</a:t>
            </a:r>
            <a:endParaRPr lang="en-US" altLang="zh-CN"/>
          </a:p>
          <a:p>
            <a:r>
              <a:rPr lang="zh-CN" altLang="en-US"/>
              <a:t>就是可以分配给字符的数字。</a:t>
            </a:r>
            <a:endParaRPr lang="en-US" altLang="zh-CN"/>
          </a:p>
          <a:p>
            <a:r>
              <a:rPr lang="en-US" altLang="zh-CN"/>
              <a:t>UTF-8</a:t>
            </a:r>
            <a:r>
              <a:rPr lang="zh-CN" altLang="en-US"/>
              <a:t>、</a:t>
            </a:r>
            <a:r>
              <a:rPr lang="en-US" altLang="zh-CN"/>
              <a:t>UTF-16</a:t>
            </a:r>
            <a:r>
              <a:rPr lang="zh-CN" altLang="en-US"/>
              <a:t>、</a:t>
            </a:r>
            <a:r>
              <a:rPr lang="en-US" altLang="zh-CN"/>
              <a:t>UTF-32</a:t>
            </a:r>
          </a:p>
          <a:p>
            <a:r>
              <a:rPr lang="zh-CN" altLang="en-US"/>
              <a:t>都是将数字转换到程序数据</a:t>
            </a:r>
            <a:endParaRPr lang="en-US" altLang="zh-CN"/>
          </a:p>
          <a:p>
            <a:r>
              <a:rPr lang="zh-CN" altLang="en-US"/>
              <a:t>的编码方案。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（字符串）：串的比较</a:t>
            </a:r>
            <a:endParaRPr lang="en-US" altLang="zh-CN" b="1"/>
          </a:p>
        </p:txBody>
      </p:sp>
      <p:cxnSp>
        <p:nvCxnSpPr>
          <p:cNvPr id="12" name="直线连接符 49"/>
          <p:cNvCxnSpPr>
            <a:cxnSpLocks noChangeShapeType="1"/>
          </p:cNvCxnSpPr>
          <p:nvPr/>
        </p:nvCxnSpPr>
        <p:spPr bwMode="auto">
          <a:xfrm>
            <a:off x="3924300"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3" name="直线连接符 50"/>
          <p:cNvCxnSpPr>
            <a:cxnSpLocks noChangeShapeType="1"/>
          </p:cNvCxnSpPr>
          <p:nvPr/>
        </p:nvCxnSpPr>
        <p:spPr bwMode="auto">
          <a:xfrm>
            <a:off x="4572000"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4" name="直线连接符 51"/>
          <p:cNvCxnSpPr>
            <a:cxnSpLocks noChangeShapeType="1"/>
          </p:cNvCxnSpPr>
          <p:nvPr/>
        </p:nvCxnSpPr>
        <p:spPr bwMode="auto">
          <a:xfrm flipV="1">
            <a:off x="3924300" y="2133600"/>
            <a:ext cx="32400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5" name="直线连接符 52"/>
          <p:cNvCxnSpPr>
            <a:cxnSpLocks noChangeShapeType="1"/>
          </p:cNvCxnSpPr>
          <p:nvPr/>
        </p:nvCxnSpPr>
        <p:spPr bwMode="auto">
          <a:xfrm>
            <a:off x="5221288"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6" name="直线连接符 53"/>
          <p:cNvCxnSpPr>
            <a:cxnSpLocks noChangeShapeType="1"/>
          </p:cNvCxnSpPr>
          <p:nvPr/>
        </p:nvCxnSpPr>
        <p:spPr bwMode="auto">
          <a:xfrm>
            <a:off x="5868988"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7" name="直线连接符 54"/>
          <p:cNvCxnSpPr>
            <a:cxnSpLocks noChangeShapeType="1"/>
          </p:cNvCxnSpPr>
          <p:nvPr/>
        </p:nvCxnSpPr>
        <p:spPr bwMode="auto">
          <a:xfrm>
            <a:off x="6516688"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8" name="直线连接符 55"/>
          <p:cNvCxnSpPr>
            <a:cxnSpLocks noChangeShapeType="1"/>
          </p:cNvCxnSpPr>
          <p:nvPr/>
        </p:nvCxnSpPr>
        <p:spPr bwMode="auto">
          <a:xfrm>
            <a:off x="7164388"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69641" name="文本框 2"/>
          <p:cNvSpPr txBox="1">
            <a:spLocks noChangeArrowheads="1"/>
          </p:cNvSpPr>
          <p:nvPr/>
        </p:nvSpPr>
        <p:spPr bwMode="auto">
          <a:xfrm>
            <a:off x="3995738" y="1628775"/>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r>
              <a:rPr lang="en-US" altLang="zh-CN" baseline="-25000"/>
              <a:t>1</a:t>
            </a:r>
            <a:endParaRPr lang="zh-CN" altLang="en-US" baseline="-25000"/>
          </a:p>
        </p:txBody>
      </p:sp>
      <p:sp>
        <p:nvSpPr>
          <p:cNvPr id="69642" name="文本框 20"/>
          <p:cNvSpPr txBox="1">
            <a:spLocks noChangeArrowheads="1"/>
          </p:cNvSpPr>
          <p:nvPr/>
        </p:nvSpPr>
        <p:spPr bwMode="auto">
          <a:xfrm>
            <a:off x="4724400" y="1628775"/>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r>
              <a:rPr lang="zh-CN" altLang="zh-CN" baseline="-25000"/>
              <a:t>2</a:t>
            </a:r>
            <a:endParaRPr lang="zh-CN" altLang="en-US" baseline="-25000"/>
          </a:p>
        </p:txBody>
      </p:sp>
      <p:sp>
        <p:nvSpPr>
          <p:cNvPr id="69643" name="文本框 21"/>
          <p:cNvSpPr txBox="1">
            <a:spLocks noChangeArrowheads="1"/>
          </p:cNvSpPr>
          <p:nvPr/>
        </p:nvSpPr>
        <p:spPr bwMode="auto">
          <a:xfrm>
            <a:off x="5300663" y="1628775"/>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r>
              <a:rPr lang="zh-CN" altLang="zh-CN" baseline="-25000"/>
              <a:t>3</a:t>
            </a:r>
            <a:endParaRPr lang="zh-CN" altLang="en-US" baseline="-25000"/>
          </a:p>
        </p:txBody>
      </p:sp>
      <p:sp>
        <p:nvSpPr>
          <p:cNvPr id="69644" name="文本框 22"/>
          <p:cNvSpPr txBox="1">
            <a:spLocks noChangeArrowheads="1"/>
          </p:cNvSpPr>
          <p:nvPr/>
        </p:nvSpPr>
        <p:spPr bwMode="auto">
          <a:xfrm>
            <a:off x="6588125" y="1628775"/>
            <a:ext cx="42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r>
              <a:rPr lang="en-US" altLang="zh-CN" baseline="-25000"/>
              <a:t>n</a:t>
            </a:r>
            <a:endParaRPr lang="zh-CN" altLang="en-US" baseline="-25000"/>
          </a:p>
        </p:txBody>
      </p:sp>
      <p:sp>
        <p:nvSpPr>
          <p:cNvPr id="69645" name="文本框 23"/>
          <p:cNvSpPr txBox="1">
            <a:spLocks noChangeArrowheads="1"/>
          </p:cNvSpPr>
          <p:nvPr/>
        </p:nvSpPr>
        <p:spPr bwMode="auto">
          <a:xfrm>
            <a:off x="5951538" y="16287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t>
            </a:r>
            <a:endParaRPr lang="zh-CN" altLang="en-US"/>
          </a:p>
        </p:txBody>
      </p:sp>
      <p:sp>
        <p:nvSpPr>
          <p:cNvPr id="69646" name="文本框 24"/>
          <p:cNvSpPr txBox="1">
            <a:spLocks noChangeArrowheads="1"/>
          </p:cNvSpPr>
          <p:nvPr/>
        </p:nvSpPr>
        <p:spPr bwMode="auto">
          <a:xfrm>
            <a:off x="107950" y="1628775"/>
            <a:ext cx="2325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s=“a</a:t>
            </a:r>
            <a:r>
              <a:rPr lang="en-US" altLang="zh-CN" baseline="-25000"/>
              <a:t>1</a:t>
            </a:r>
            <a:r>
              <a:rPr lang="en-US" altLang="zh-CN"/>
              <a:t>a</a:t>
            </a:r>
            <a:r>
              <a:rPr lang="en-US" altLang="zh-CN" baseline="-25000"/>
              <a:t>2</a:t>
            </a:r>
            <a:r>
              <a:rPr lang="en-US" altLang="zh-CN"/>
              <a:t>a</a:t>
            </a:r>
            <a:r>
              <a:rPr lang="en-US" altLang="zh-CN" baseline="-25000"/>
              <a:t>3</a:t>
            </a:r>
            <a:r>
              <a:rPr lang="en-US" altLang="zh-CN"/>
              <a:t>……a</a:t>
            </a:r>
            <a:r>
              <a:rPr lang="en-US" altLang="zh-CN" baseline="-25000"/>
              <a:t>n</a:t>
            </a:r>
            <a:r>
              <a:rPr lang="en-US" altLang="zh-CN"/>
              <a:t>”</a:t>
            </a:r>
            <a:endParaRPr lang="zh-CN" altLang="en-US"/>
          </a:p>
        </p:txBody>
      </p:sp>
      <p:cxnSp>
        <p:nvCxnSpPr>
          <p:cNvPr id="69647" name="直线箭头连接符 27"/>
          <p:cNvCxnSpPr>
            <a:cxnSpLocks noChangeShapeType="1"/>
          </p:cNvCxnSpPr>
          <p:nvPr/>
        </p:nvCxnSpPr>
        <p:spPr bwMode="auto">
          <a:xfrm>
            <a:off x="2627313" y="1844675"/>
            <a:ext cx="1152525" cy="0"/>
          </a:xfrm>
          <a:prstGeom prst="straightConnector1">
            <a:avLst/>
          </a:prstGeom>
          <a:noFill/>
          <a:ln w="9525">
            <a:solidFill>
              <a:schemeClr val="tx1"/>
            </a:solidFill>
            <a:round/>
            <a:headEnd/>
            <a:tailEnd type="arrow" w="med" len="med"/>
          </a:ln>
        </p:spPr>
      </p:cxnSp>
      <p:cxnSp>
        <p:nvCxnSpPr>
          <p:cNvPr id="30" name="直线连接符 49"/>
          <p:cNvCxnSpPr>
            <a:cxnSpLocks noChangeShapeType="1"/>
          </p:cNvCxnSpPr>
          <p:nvPr/>
        </p:nvCxnSpPr>
        <p:spPr bwMode="auto">
          <a:xfrm>
            <a:off x="3924300"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1" name="直线连接符 50"/>
          <p:cNvCxnSpPr>
            <a:cxnSpLocks noChangeShapeType="1"/>
          </p:cNvCxnSpPr>
          <p:nvPr/>
        </p:nvCxnSpPr>
        <p:spPr bwMode="auto">
          <a:xfrm>
            <a:off x="4572000"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2" name="直线连接符 51"/>
          <p:cNvCxnSpPr>
            <a:cxnSpLocks noChangeShapeType="1"/>
          </p:cNvCxnSpPr>
          <p:nvPr/>
        </p:nvCxnSpPr>
        <p:spPr bwMode="auto">
          <a:xfrm flipV="1">
            <a:off x="3924300" y="3573463"/>
            <a:ext cx="32400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3" name="直线连接符 52"/>
          <p:cNvCxnSpPr>
            <a:cxnSpLocks noChangeShapeType="1"/>
          </p:cNvCxnSpPr>
          <p:nvPr/>
        </p:nvCxnSpPr>
        <p:spPr bwMode="auto">
          <a:xfrm>
            <a:off x="5221288"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4" name="直线连接符 53"/>
          <p:cNvCxnSpPr>
            <a:cxnSpLocks noChangeShapeType="1"/>
          </p:cNvCxnSpPr>
          <p:nvPr/>
        </p:nvCxnSpPr>
        <p:spPr bwMode="auto">
          <a:xfrm>
            <a:off x="5868988"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5" name="直线连接符 54"/>
          <p:cNvCxnSpPr>
            <a:cxnSpLocks noChangeShapeType="1"/>
          </p:cNvCxnSpPr>
          <p:nvPr/>
        </p:nvCxnSpPr>
        <p:spPr bwMode="auto">
          <a:xfrm>
            <a:off x="6516688"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6" name="直线连接符 55"/>
          <p:cNvCxnSpPr>
            <a:cxnSpLocks noChangeShapeType="1"/>
          </p:cNvCxnSpPr>
          <p:nvPr/>
        </p:nvCxnSpPr>
        <p:spPr bwMode="auto">
          <a:xfrm>
            <a:off x="7164388"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69655" name="文本框 36"/>
          <p:cNvSpPr txBox="1">
            <a:spLocks noChangeArrowheads="1"/>
          </p:cNvSpPr>
          <p:nvPr/>
        </p:nvSpPr>
        <p:spPr bwMode="auto">
          <a:xfrm>
            <a:off x="3995738" y="3068638"/>
            <a:ext cx="441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r>
              <a:rPr lang="en-US" altLang="zh-CN" baseline="-25000"/>
              <a:t>1</a:t>
            </a:r>
            <a:endParaRPr lang="zh-CN" altLang="en-US" baseline="-25000"/>
          </a:p>
        </p:txBody>
      </p:sp>
      <p:sp>
        <p:nvSpPr>
          <p:cNvPr id="69656" name="文本框 37"/>
          <p:cNvSpPr txBox="1">
            <a:spLocks noChangeArrowheads="1"/>
          </p:cNvSpPr>
          <p:nvPr/>
        </p:nvSpPr>
        <p:spPr bwMode="auto">
          <a:xfrm>
            <a:off x="4724400" y="3068638"/>
            <a:ext cx="441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r>
              <a:rPr lang="zh-CN" altLang="zh-CN" baseline="-25000"/>
              <a:t>2</a:t>
            </a:r>
            <a:endParaRPr lang="zh-CN" altLang="en-US" baseline="-25000"/>
          </a:p>
        </p:txBody>
      </p:sp>
      <p:sp>
        <p:nvSpPr>
          <p:cNvPr id="69657" name="文本框 38"/>
          <p:cNvSpPr txBox="1">
            <a:spLocks noChangeArrowheads="1"/>
          </p:cNvSpPr>
          <p:nvPr/>
        </p:nvSpPr>
        <p:spPr bwMode="auto">
          <a:xfrm>
            <a:off x="5300663" y="3068638"/>
            <a:ext cx="441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r>
              <a:rPr lang="zh-CN" altLang="zh-CN" baseline="-25000"/>
              <a:t>3</a:t>
            </a:r>
            <a:endParaRPr lang="zh-CN" altLang="en-US" baseline="-25000"/>
          </a:p>
        </p:txBody>
      </p:sp>
      <p:sp>
        <p:nvSpPr>
          <p:cNvPr id="69658" name="文本框 39"/>
          <p:cNvSpPr txBox="1">
            <a:spLocks noChangeArrowheads="1"/>
          </p:cNvSpPr>
          <p:nvPr/>
        </p:nvSpPr>
        <p:spPr bwMode="auto">
          <a:xfrm>
            <a:off x="6588125" y="3068638"/>
            <a:ext cx="49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r>
              <a:rPr lang="en-US" altLang="zh-CN" baseline="-25000"/>
              <a:t>m</a:t>
            </a:r>
          </a:p>
        </p:txBody>
      </p:sp>
      <p:sp>
        <p:nvSpPr>
          <p:cNvPr id="69659" name="文本框 40"/>
          <p:cNvSpPr txBox="1">
            <a:spLocks noChangeArrowheads="1"/>
          </p:cNvSpPr>
          <p:nvPr/>
        </p:nvSpPr>
        <p:spPr bwMode="auto">
          <a:xfrm>
            <a:off x="5951538" y="306863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t>
            </a:r>
            <a:endParaRPr lang="zh-CN" altLang="en-US"/>
          </a:p>
        </p:txBody>
      </p:sp>
      <p:sp>
        <p:nvSpPr>
          <p:cNvPr id="69660" name="文本框 41"/>
          <p:cNvSpPr txBox="1">
            <a:spLocks noChangeArrowheads="1"/>
          </p:cNvSpPr>
          <p:nvPr/>
        </p:nvSpPr>
        <p:spPr bwMode="auto">
          <a:xfrm>
            <a:off x="107950" y="3068638"/>
            <a:ext cx="2416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t=“b</a:t>
            </a:r>
            <a:r>
              <a:rPr lang="en-US" altLang="zh-CN" baseline="-25000"/>
              <a:t>1</a:t>
            </a:r>
            <a:r>
              <a:rPr lang="en-US" altLang="zh-CN"/>
              <a:t>b</a:t>
            </a:r>
            <a:r>
              <a:rPr lang="en-US" altLang="zh-CN" baseline="-25000"/>
              <a:t>2</a:t>
            </a:r>
            <a:r>
              <a:rPr lang="en-US" altLang="zh-CN"/>
              <a:t>b</a:t>
            </a:r>
            <a:r>
              <a:rPr lang="en-US" altLang="zh-CN" baseline="-25000"/>
              <a:t>3</a:t>
            </a:r>
            <a:r>
              <a:rPr lang="en-US" altLang="zh-CN"/>
              <a:t>……b</a:t>
            </a:r>
            <a:r>
              <a:rPr lang="en-US" altLang="zh-CN" baseline="-25000"/>
              <a:t>m</a:t>
            </a:r>
            <a:r>
              <a:rPr lang="en-US" altLang="zh-CN"/>
              <a:t>”</a:t>
            </a:r>
            <a:endParaRPr lang="zh-CN" altLang="en-US"/>
          </a:p>
        </p:txBody>
      </p:sp>
      <p:cxnSp>
        <p:nvCxnSpPr>
          <p:cNvPr id="69661" name="直线箭头连接符 42"/>
          <p:cNvCxnSpPr>
            <a:cxnSpLocks noChangeShapeType="1"/>
          </p:cNvCxnSpPr>
          <p:nvPr/>
        </p:nvCxnSpPr>
        <p:spPr bwMode="auto">
          <a:xfrm>
            <a:off x="2627313" y="3284538"/>
            <a:ext cx="1152525" cy="0"/>
          </a:xfrm>
          <a:prstGeom prst="straightConnector1">
            <a:avLst/>
          </a:prstGeom>
          <a:noFill/>
          <a:ln w="9525">
            <a:solidFill>
              <a:schemeClr val="tx1"/>
            </a:solidFill>
            <a:round/>
            <a:headEnd/>
            <a:tailEnd type="arrow" w="med" len="med"/>
          </a:ln>
        </p:spPr>
      </p:cxnSp>
      <p:cxnSp>
        <p:nvCxnSpPr>
          <p:cNvPr id="46" name="直线箭头连接符 45"/>
          <p:cNvCxnSpPr>
            <a:cxnSpLocks noChangeShapeType="1"/>
          </p:cNvCxnSpPr>
          <p:nvPr/>
        </p:nvCxnSpPr>
        <p:spPr bwMode="auto">
          <a:xfrm>
            <a:off x="4208463" y="2162175"/>
            <a:ext cx="7937" cy="979488"/>
          </a:xfrm>
          <a:prstGeom prst="straightConnector1">
            <a:avLst/>
          </a:prstGeom>
          <a:noFill/>
          <a:ln w="9525">
            <a:solidFill>
              <a:srgbClr val="FF0000"/>
            </a:solidFill>
            <a:round/>
            <a:headEnd type="arrow" w="med" len="med"/>
            <a:tailEnd type="arrow" w="med" len="med"/>
          </a:ln>
        </p:spPr>
      </p:cxnSp>
      <p:cxnSp>
        <p:nvCxnSpPr>
          <p:cNvPr id="47" name="直线箭头连接符 46"/>
          <p:cNvCxnSpPr>
            <a:cxnSpLocks noChangeShapeType="1"/>
          </p:cNvCxnSpPr>
          <p:nvPr/>
        </p:nvCxnSpPr>
        <p:spPr bwMode="auto">
          <a:xfrm>
            <a:off x="4922838" y="2162175"/>
            <a:ext cx="9525" cy="979488"/>
          </a:xfrm>
          <a:prstGeom prst="straightConnector1">
            <a:avLst/>
          </a:prstGeom>
          <a:noFill/>
          <a:ln w="9525">
            <a:solidFill>
              <a:srgbClr val="FF0000"/>
            </a:solidFill>
            <a:round/>
            <a:headEnd type="arrow" w="med" len="med"/>
            <a:tailEnd type="arrow" w="med" len="med"/>
          </a:ln>
        </p:spPr>
      </p:cxnSp>
      <p:cxnSp>
        <p:nvCxnSpPr>
          <p:cNvPr id="48" name="直线箭头连接符 47"/>
          <p:cNvCxnSpPr>
            <a:cxnSpLocks noChangeShapeType="1"/>
          </p:cNvCxnSpPr>
          <p:nvPr/>
        </p:nvCxnSpPr>
        <p:spPr bwMode="auto">
          <a:xfrm>
            <a:off x="5499100" y="2162175"/>
            <a:ext cx="9525" cy="979488"/>
          </a:xfrm>
          <a:prstGeom prst="straightConnector1">
            <a:avLst/>
          </a:prstGeom>
          <a:noFill/>
          <a:ln w="9525">
            <a:solidFill>
              <a:srgbClr val="FF0000"/>
            </a:solidFill>
            <a:round/>
            <a:headEnd type="arrow" w="med" len="med"/>
            <a:tailEnd type="arrow" w="med" len="med"/>
          </a:ln>
        </p:spPr>
      </p:cxnSp>
      <p:cxnSp>
        <p:nvCxnSpPr>
          <p:cNvPr id="49" name="直线箭头连接符 48"/>
          <p:cNvCxnSpPr>
            <a:cxnSpLocks noChangeShapeType="1"/>
          </p:cNvCxnSpPr>
          <p:nvPr/>
        </p:nvCxnSpPr>
        <p:spPr bwMode="auto">
          <a:xfrm>
            <a:off x="6156325" y="2162175"/>
            <a:ext cx="7938" cy="979488"/>
          </a:xfrm>
          <a:prstGeom prst="straightConnector1">
            <a:avLst/>
          </a:prstGeom>
          <a:noFill/>
          <a:ln w="9525">
            <a:solidFill>
              <a:srgbClr val="FF0000"/>
            </a:solidFill>
            <a:round/>
            <a:headEnd type="arrow" w="med" len="med"/>
            <a:tailEnd type="arrow" w="med" len="med"/>
          </a:ln>
        </p:spPr>
      </p:cxnSp>
      <p:cxnSp>
        <p:nvCxnSpPr>
          <p:cNvPr id="50" name="直线箭头连接符 49"/>
          <p:cNvCxnSpPr>
            <a:cxnSpLocks noChangeShapeType="1"/>
          </p:cNvCxnSpPr>
          <p:nvPr/>
        </p:nvCxnSpPr>
        <p:spPr bwMode="auto">
          <a:xfrm>
            <a:off x="6796088" y="2162175"/>
            <a:ext cx="7937" cy="979488"/>
          </a:xfrm>
          <a:prstGeom prst="straightConnector1">
            <a:avLst/>
          </a:prstGeom>
          <a:noFill/>
          <a:ln w="9525">
            <a:solidFill>
              <a:srgbClr val="FF0000"/>
            </a:solidFill>
            <a:round/>
            <a:headEnd type="arrow" w="med" len="med"/>
            <a:tailEnd type="arrow" w="med" len="med"/>
          </a:ln>
        </p:spPr>
      </p:cxnSp>
      <p:sp>
        <p:nvSpPr>
          <p:cNvPr id="52" name="文本框 51"/>
          <p:cNvSpPr txBox="1">
            <a:spLocks noChangeArrowheads="1"/>
          </p:cNvSpPr>
          <p:nvPr/>
        </p:nvSpPr>
        <p:spPr bwMode="auto">
          <a:xfrm>
            <a:off x="2146300" y="4292600"/>
            <a:ext cx="10429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4000"/>
              <a:t>s</a:t>
            </a:r>
            <a:r>
              <a:rPr lang="zh-CN" altLang="en-US" sz="4000"/>
              <a:t>＝</a:t>
            </a:r>
            <a:r>
              <a:rPr lang="en-US" altLang="zh-CN" sz="4000"/>
              <a:t>t</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par>
                                <p:cTn id="8" presetID="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4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50"/>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（字符串）：串的比较</a:t>
            </a:r>
            <a:endParaRPr lang="en-US" altLang="zh-CN" b="1"/>
          </a:p>
        </p:txBody>
      </p:sp>
      <p:cxnSp>
        <p:nvCxnSpPr>
          <p:cNvPr id="12" name="直线连接符 49"/>
          <p:cNvCxnSpPr>
            <a:cxnSpLocks noChangeShapeType="1"/>
          </p:cNvCxnSpPr>
          <p:nvPr/>
        </p:nvCxnSpPr>
        <p:spPr bwMode="auto">
          <a:xfrm>
            <a:off x="3924300"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3" name="直线连接符 50"/>
          <p:cNvCxnSpPr>
            <a:cxnSpLocks noChangeShapeType="1"/>
          </p:cNvCxnSpPr>
          <p:nvPr/>
        </p:nvCxnSpPr>
        <p:spPr bwMode="auto">
          <a:xfrm>
            <a:off x="4572000"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4" name="直线连接符 51"/>
          <p:cNvCxnSpPr>
            <a:cxnSpLocks noChangeShapeType="1"/>
          </p:cNvCxnSpPr>
          <p:nvPr/>
        </p:nvCxnSpPr>
        <p:spPr bwMode="auto">
          <a:xfrm flipV="1">
            <a:off x="3924300" y="2133600"/>
            <a:ext cx="32400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5" name="直线连接符 52"/>
          <p:cNvCxnSpPr>
            <a:cxnSpLocks noChangeShapeType="1"/>
          </p:cNvCxnSpPr>
          <p:nvPr/>
        </p:nvCxnSpPr>
        <p:spPr bwMode="auto">
          <a:xfrm>
            <a:off x="5221288"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6" name="直线连接符 53"/>
          <p:cNvCxnSpPr>
            <a:cxnSpLocks noChangeShapeType="1"/>
          </p:cNvCxnSpPr>
          <p:nvPr/>
        </p:nvCxnSpPr>
        <p:spPr bwMode="auto">
          <a:xfrm>
            <a:off x="5868988"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7" name="直线连接符 54"/>
          <p:cNvCxnSpPr>
            <a:cxnSpLocks noChangeShapeType="1"/>
          </p:cNvCxnSpPr>
          <p:nvPr/>
        </p:nvCxnSpPr>
        <p:spPr bwMode="auto">
          <a:xfrm>
            <a:off x="6516688"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8" name="直线连接符 55"/>
          <p:cNvCxnSpPr>
            <a:cxnSpLocks noChangeShapeType="1"/>
          </p:cNvCxnSpPr>
          <p:nvPr/>
        </p:nvCxnSpPr>
        <p:spPr bwMode="auto">
          <a:xfrm>
            <a:off x="7164388"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0665" name="文本框 2"/>
          <p:cNvSpPr txBox="1">
            <a:spLocks noChangeArrowheads="1"/>
          </p:cNvSpPr>
          <p:nvPr/>
        </p:nvSpPr>
        <p:spPr bwMode="auto">
          <a:xfrm>
            <a:off x="3995738" y="1628775"/>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r>
              <a:rPr lang="en-US" altLang="zh-CN" baseline="-25000"/>
              <a:t>1</a:t>
            </a:r>
            <a:endParaRPr lang="zh-CN" altLang="en-US" baseline="-25000"/>
          </a:p>
        </p:txBody>
      </p:sp>
      <p:sp>
        <p:nvSpPr>
          <p:cNvPr id="70666" name="文本框 20"/>
          <p:cNvSpPr txBox="1">
            <a:spLocks noChangeArrowheads="1"/>
          </p:cNvSpPr>
          <p:nvPr/>
        </p:nvSpPr>
        <p:spPr bwMode="auto">
          <a:xfrm>
            <a:off x="4724400" y="1628775"/>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r>
              <a:rPr lang="zh-CN" altLang="zh-CN" baseline="-25000"/>
              <a:t>2</a:t>
            </a:r>
            <a:endParaRPr lang="zh-CN" altLang="en-US" baseline="-25000"/>
          </a:p>
        </p:txBody>
      </p:sp>
      <p:sp>
        <p:nvSpPr>
          <p:cNvPr id="70667" name="文本框 21"/>
          <p:cNvSpPr txBox="1">
            <a:spLocks noChangeArrowheads="1"/>
          </p:cNvSpPr>
          <p:nvPr/>
        </p:nvSpPr>
        <p:spPr bwMode="auto">
          <a:xfrm>
            <a:off x="5300663" y="1628775"/>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r>
              <a:rPr lang="zh-CN" altLang="zh-CN" baseline="-25000"/>
              <a:t>3</a:t>
            </a:r>
            <a:endParaRPr lang="zh-CN" altLang="en-US" baseline="-25000"/>
          </a:p>
        </p:txBody>
      </p:sp>
      <p:sp>
        <p:nvSpPr>
          <p:cNvPr id="70668" name="文本框 22"/>
          <p:cNvSpPr txBox="1">
            <a:spLocks noChangeArrowheads="1"/>
          </p:cNvSpPr>
          <p:nvPr/>
        </p:nvSpPr>
        <p:spPr bwMode="auto">
          <a:xfrm>
            <a:off x="6588125" y="1628775"/>
            <a:ext cx="42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r>
              <a:rPr lang="en-US" altLang="zh-CN" baseline="-25000"/>
              <a:t>n</a:t>
            </a:r>
            <a:endParaRPr lang="zh-CN" altLang="en-US" baseline="-25000"/>
          </a:p>
        </p:txBody>
      </p:sp>
      <p:sp>
        <p:nvSpPr>
          <p:cNvPr id="70669" name="文本框 23"/>
          <p:cNvSpPr txBox="1">
            <a:spLocks noChangeArrowheads="1"/>
          </p:cNvSpPr>
          <p:nvPr/>
        </p:nvSpPr>
        <p:spPr bwMode="auto">
          <a:xfrm>
            <a:off x="5951538" y="16287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t>
            </a:r>
            <a:endParaRPr lang="zh-CN" altLang="en-US"/>
          </a:p>
        </p:txBody>
      </p:sp>
      <p:sp>
        <p:nvSpPr>
          <p:cNvPr id="70670" name="文本框 24"/>
          <p:cNvSpPr txBox="1">
            <a:spLocks noChangeArrowheads="1"/>
          </p:cNvSpPr>
          <p:nvPr/>
        </p:nvSpPr>
        <p:spPr bwMode="auto">
          <a:xfrm>
            <a:off x="107950" y="1628775"/>
            <a:ext cx="2325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s=“a</a:t>
            </a:r>
            <a:r>
              <a:rPr lang="en-US" altLang="zh-CN" baseline="-25000"/>
              <a:t>1</a:t>
            </a:r>
            <a:r>
              <a:rPr lang="en-US" altLang="zh-CN"/>
              <a:t>a</a:t>
            </a:r>
            <a:r>
              <a:rPr lang="en-US" altLang="zh-CN" baseline="-25000"/>
              <a:t>2</a:t>
            </a:r>
            <a:r>
              <a:rPr lang="en-US" altLang="zh-CN"/>
              <a:t>a</a:t>
            </a:r>
            <a:r>
              <a:rPr lang="en-US" altLang="zh-CN" baseline="-25000"/>
              <a:t>3</a:t>
            </a:r>
            <a:r>
              <a:rPr lang="en-US" altLang="zh-CN"/>
              <a:t>……a</a:t>
            </a:r>
            <a:r>
              <a:rPr lang="en-US" altLang="zh-CN" baseline="-25000"/>
              <a:t>n</a:t>
            </a:r>
            <a:r>
              <a:rPr lang="en-US" altLang="zh-CN"/>
              <a:t>”</a:t>
            </a:r>
            <a:endParaRPr lang="zh-CN" altLang="en-US"/>
          </a:p>
        </p:txBody>
      </p:sp>
      <p:cxnSp>
        <p:nvCxnSpPr>
          <p:cNvPr id="70671" name="直线箭头连接符 27"/>
          <p:cNvCxnSpPr>
            <a:cxnSpLocks noChangeShapeType="1"/>
          </p:cNvCxnSpPr>
          <p:nvPr/>
        </p:nvCxnSpPr>
        <p:spPr bwMode="auto">
          <a:xfrm>
            <a:off x="2627313" y="1844675"/>
            <a:ext cx="1152525" cy="0"/>
          </a:xfrm>
          <a:prstGeom prst="straightConnector1">
            <a:avLst/>
          </a:prstGeom>
          <a:noFill/>
          <a:ln w="9525">
            <a:solidFill>
              <a:schemeClr val="tx1"/>
            </a:solidFill>
            <a:round/>
            <a:headEnd/>
            <a:tailEnd type="arrow" w="med" len="med"/>
          </a:ln>
        </p:spPr>
      </p:cxnSp>
      <p:cxnSp>
        <p:nvCxnSpPr>
          <p:cNvPr id="30" name="直线连接符 49"/>
          <p:cNvCxnSpPr>
            <a:cxnSpLocks noChangeShapeType="1"/>
          </p:cNvCxnSpPr>
          <p:nvPr/>
        </p:nvCxnSpPr>
        <p:spPr bwMode="auto">
          <a:xfrm>
            <a:off x="3924300"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1" name="直线连接符 50"/>
          <p:cNvCxnSpPr>
            <a:cxnSpLocks noChangeShapeType="1"/>
          </p:cNvCxnSpPr>
          <p:nvPr/>
        </p:nvCxnSpPr>
        <p:spPr bwMode="auto">
          <a:xfrm>
            <a:off x="4572000"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2" name="直线连接符 51"/>
          <p:cNvCxnSpPr>
            <a:cxnSpLocks noChangeShapeType="1"/>
          </p:cNvCxnSpPr>
          <p:nvPr/>
        </p:nvCxnSpPr>
        <p:spPr bwMode="auto">
          <a:xfrm>
            <a:off x="3924300" y="3573463"/>
            <a:ext cx="37433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3" name="直线连接符 52"/>
          <p:cNvCxnSpPr>
            <a:cxnSpLocks noChangeShapeType="1"/>
          </p:cNvCxnSpPr>
          <p:nvPr/>
        </p:nvCxnSpPr>
        <p:spPr bwMode="auto">
          <a:xfrm>
            <a:off x="5221288"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4" name="直线连接符 53"/>
          <p:cNvCxnSpPr>
            <a:cxnSpLocks noChangeShapeType="1"/>
          </p:cNvCxnSpPr>
          <p:nvPr/>
        </p:nvCxnSpPr>
        <p:spPr bwMode="auto">
          <a:xfrm>
            <a:off x="5868988"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5" name="直线连接符 54"/>
          <p:cNvCxnSpPr>
            <a:cxnSpLocks noChangeShapeType="1"/>
          </p:cNvCxnSpPr>
          <p:nvPr/>
        </p:nvCxnSpPr>
        <p:spPr bwMode="auto">
          <a:xfrm>
            <a:off x="7019925"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6" name="直线连接符 55"/>
          <p:cNvCxnSpPr>
            <a:cxnSpLocks noChangeShapeType="1"/>
          </p:cNvCxnSpPr>
          <p:nvPr/>
        </p:nvCxnSpPr>
        <p:spPr bwMode="auto">
          <a:xfrm>
            <a:off x="7667625"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0679" name="文本框 36"/>
          <p:cNvSpPr txBox="1">
            <a:spLocks noChangeArrowheads="1"/>
          </p:cNvSpPr>
          <p:nvPr/>
        </p:nvSpPr>
        <p:spPr bwMode="auto">
          <a:xfrm>
            <a:off x="3995738" y="3068638"/>
            <a:ext cx="441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r>
              <a:rPr lang="en-US" altLang="zh-CN" baseline="-25000"/>
              <a:t>1</a:t>
            </a:r>
            <a:endParaRPr lang="zh-CN" altLang="en-US" baseline="-25000"/>
          </a:p>
        </p:txBody>
      </p:sp>
      <p:sp>
        <p:nvSpPr>
          <p:cNvPr id="70680" name="文本框 37"/>
          <p:cNvSpPr txBox="1">
            <a:spLocks noChangeArrowheads="1"/>
          </p:cNvSpPr>
          <p:nvPr/>
        </p:nvSpPr>
        <p:spPr bwMode="auto">
          <a:xfrm>
            <a:off x="4724400" y="3068638"/>
            <a:ext cx="441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r>
              <a:rPr lang="zh-CN" altLang="zh-CN" baseline="-25000"/>
              <a:t>2</a:t>
            </a:r>
            <a:endParaRPr lang="zh-CN" altLang="en-US" baseline="-25000"/>
          </a:p>
        </p:txBody>
      </p:sp>
      <p:sp>
        <p:nvSpPr>
          <p:cNvPr id="70681" name="文本框 38"/>
          <p:cNvSpPr txBox="1">
            <a:spLocks noChangeArrowheads="1"/>
          </p:cNvSpPr>
          <p:nvPr/>
        </p:nvSpPr>
        <p:spPr bwMode="auto">
          <a:xfrm>
            <a:off x="5300663" y="3068638"/>
            <a:ext cx="441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r>
              <a:rPr lang="zh-CN" altLang="zh-CN" baseline="-25000"/>
              <a:t>3</a:t>
            </a:r>
            <a:endParaRPr lang="zh-CN" altLang="en-US" baseline="-25000"/>
          </a:p>
        </p:txBody>
      </p:sp>
      <p:sp>
        <p:nvSpPr>
          <p:cNvPr id="70682" name="文本框 39"/>
          <p:cNvSpPr txBox="1">
            <a:spLocks noChangeArrowheads="1"/>
          </p:cNvSpPr>
          <p:nvPr/>
        </p:nvSpPr>
        <p:spPr bwMode="auto">
          <a:xfrm>
            <a:off x="7092950" y="3068638"/>
            <a:ext cx="496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r>
              <a:rPr lang="en-US" altLang="zh-CN" baseline="-25000"/>
              <a:t>m</a:t>
            </a:r>
            <a:endParaRPr lang="zh-CN" altLang="en-US" baseline="-25000"/>
          </a:p>
        </p:txBody>
      </p:sp>
      <p:sp>
        <p:nvSpPr>
          <p:cNvPr id="70683" name="文本框 40"/>
          <p:cNvSpPr txBox="1">
            <a:spLocks noChangeArrowheads="1"/>
          </p:cNvSpPr>
          <p:nvPr/>
        </p:nvSpPr>
        <p:spPr bwMode="auto">
          <a:xfrm>
            <a:off x="6075363" y="306863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t>
            </a:r>
            <a:endParaRPr lang="zh-CN" altLang="en-US"/>
          </a:p>
        </p:txBody>
      </p:sp>
      <p:sp>
        <p:nvSpPr>
          <p:cNvPr id="70684" name="文本框 41"/>
          <p:cNvSpPr txBox="1">
            <a:spLocks noChangeArrowheads="1"/>
          </p:cNvSpPr>
          <p:nvPr/>
        </p:nvSpPr>
        <p:spPr bwMode="auto">
          <a:xfrm>
            <a:off x="107950" y="3068638"/>
            <a:ext cx="2416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t=“b</a:t>
            </a:r>
            <a:r>
              <a:rPr lang="en-US" altLang="zh-CN" baseline="-25000"/>
              <a:t>1</a:t>
            </a:r>
            <a:r>
              <a:rPr lang="en-US" altLang="zh-CN"/>
              <a:t>b</a:t>
            </a:r>
            <a:r>
              <a:rPr lang="en-US" altLang="zh-CN" baseline="-25000"/>
              <a:t>2</a:t>
            </a:r>
            <a:r>
              <a:rPr lang="en-US" altLang="zh-CN"/>
              <a:t>b</a:t>
            </a:r>
            <a:r>
              <a:rPr lang="en-US" altLang="zh-CN" baseline="-25000"/>
              <a:t>3</a:t>
            </a:r>
            <a:r>
              <a:rPr lang="en-US" altLang="zh-CN"/>
              <a:t>……b</a:t>
            </a:r>
            <a:r>
              <a:rPr lang="en-US" altLang="zh-CN" baseline="-25000"/>
              <a:t>m</a:t>
            </a:r>
            <a:r>
              <a:rPr lang="en-US" altLang="zh-CN"/>
              <a:t>”</a:t>
            </a:r>
            <a:endParaRPr lang="zh-CN" altLang="en-US"/>
          </a:p>
        </p:txBody>
      </p:sp>
      <p:cxnSp>
        <p:nvCxnSpPr>
          <p:cNvPr id="70685" name="直线箭头连接符 42"/>
          <p:cNvCxnSpPr>
            <a:cxnSpLocks noChangeShapeType="1"/>
          </p:cNvCxnSpPr>
          <p:nvPr/>
        </p:nvCxnSpPr>
        <p:spPr bwMode="auto">
          <a:xfrm>
            <a:off x="2627313" y="3284538"/>
            <a:ext cx="1152525" cy="0"/>
          </a:xfrm>
          <a:prstGeom prst="straightConnector1">
            <a:avLst/>
          </a:prstGeom>
          <a:noFill/>
          <a:ln w="9525">
            <a:solidFill>
              <a:schemeClr val="tx1"/>
            </a:solidFill>
            <a:round/>
            <a:headEnd/>
            <a:tailEnd type="arrow" w="med" len="med"/>
          </a:ln>
        </p:spPr>
      </p:cxnSp>
      <p:cxnSp>
        <p:nvCxnSpPr>
          <p:cNvPr id="46" name="直线箭头连接符 45"/>
          <p:cNvCxnSpPr>
            <a:cxnSpLocks noChangeShapeType="1"/>
          </p:cNvCxnSpPr>
          <p:nvPr/>
        </p:nvCxnSpPr>
        <p:spPr bwMode="auto">
          <a:xfrm>
            <a:off x="4208463" y="2162175"/>
            <a:ext cx="7937" cy="979488"/>
          </a:xfrm>
          <a:prstGeom prst="straightConnector1">
            <a:avLst/>
          </a:prstGeom>
          <a:noFill/>
          <a:ln w="9525">
            <a:solidFill>
              <a:srgbClr val="FF0000"/>
            </a:solidFill>
            <a:round/>
            <a:headEnd type="arrow" w="med" len="med"/>
            <a:tailEnd type="arrow" w="med" len="med"/>
          </a:ln>
        </p:spPr>
      </p:cxnSp>
      <p:cxnSp>
        <p:nvCxnSpPr>
          <p:cNvPr id="47" name="直线箭头连接符 46"/>
          <p:cNvCxnSpPr>
            <a:cxnSpLocks noChangeShapeType="1"/>
          </p:cNvCxnSpPr>
          <p:nvPr/>
        </p:nvCxnSpPr>
        <p:spPr bwMode="auto">
          <a:xfrm>
            <a:off x="4922838" y="2162175"/>
            <a:ext cx="9525" cy="979488"/>
          </a:xfrm>
          <a:prstGeom prst="straightConnector1">
            <a:avLst/>
          </a:prstGeom>
          <a:noFill/>
          <a:ln w="9525">
            <a:solidFill>
              <a:srgbClr val="FF0000"/>
            </a:solidFill>
            <a:round/>
            <a:headEnd type="arrow" w="med" len="med"/>
            <a:tailEnd type="arrow" w="med" len="med"/>
          </a:ln>
        </p:spPr>
      </p:cxnSp>
      <p:cxnSp>
        <p:nvCxnSpPr>
          <p:cNvPr id="48" name="直线箭头连接符 47"/>
          <p:cNvCxnSpPr>
            <a:cxnSpLocks noChangeShapeType="1"/>
          </p:cNvCxnSpPr>
          <p:nvPr/>
        </p:nvCxnSpPr>
        <p:spPr bwMode="auto">
          <a:xfrm>
            <a:off x="5499100" y="2162175"/>
            <a:ext cx="9525" cy="979488"/>
          </a:xfrm>
          <a:prstGeom prst="straightConnector1">
            <a:avLst/>
          </a:prstGeom>
          <a:noFill/>
          <a:ln w="9525">
            <a:solidFill>
              <a:srgbClr val="FF0000"/>
            </a:solidFill>
            <a:round/>
            <a:headEnd type="arrow" w="med" len="med"/>
            <a:tailEnd type="arrow" w="med" len="med"/>
          </a:ln>
        </p:spPr>
      </p:cxnSp>
      <p:cxnSp>
        <p:nvCxnSpPr>
          <p:cNvPr id="49" name="直线箭头连接符 48"/>
          <p:cNvCxnSpPr>
            <a:cxnSpLocks noChangeShapeType="1"/>
          </p:cNvCxnSpPr>
          <p:nvPr/>
        </p:nvCxnSpPr>
        <p:spPr bwMode="auto">
          <a:xfrm>
            <a:off x="6156325" y="2162175"/>
            <a:ext cx="7938" cy="979488"/>
          </a:xfrm>
          <a:prstGeom prst="straightConnector1">
            <a:avLst/>
          </a:prstGeom>
          <a:noFill/>
          <a:ln w="9525">
            <a:solidFill>
              <a:srgbClr val="FF0000"/>
            </a:solidFill>
            <a:round/>
            <a:headEnd type="arrow" w="med" len="med"/>
            <a:tailEnd type="arrow" w="med" len="med"/>
          </a:ln>
        </p:spPr>
      </p:cxnSp>
      <p:cxnSp>
        <p:nvCxnSpPr>
          <p:cNvPr id="50" name="直线箭头连接符 49"/>
          <p:cNvCxnSpPr>
            <a:cxnSpLocks noChangeShapeType="1"/>
          </p:cNvCxnSpPr>
          <p:nvPr/>
        </p:nvCxnSpPr>
        <p:spPr bwMode="auto">
          <a:xfrm>
            <a:off x="6796088" y="2162175"/>
            <a:ext cx="7937" cy="979488"/>
          </a:xfrm>
          <a:prstGeom prst="straightConnector1">
            <a:avLst/>
          </a:prstGeom>
          <a:noFill/>
          <a:ln w="9525">
            <a:solidFill>
              <a:srgbClr val="FF0000"/>
            </a:solidFill>
            <a:round/>
            <a:headEnd type="arrow" w="med" len="med"/>
            <a:tailEnd type="arrow" w="med" len="med"/>
          </a:ln>
        </p:spPr>
      </p:cxnSp>
      <p:sp>
        <p:nvSpPr>
          <p:cNvPr id="52" name="文本框 51"/>
          <p:cNvSpPr txBox="1">
            <a:spLocks noChangeArrowheads="1"/>
          </p:cNvSpPr>
          <p:nvPr/>
        </p:nvSpPr>
        <p:spPr bwMode="auto">
          <a:xfrm>
            <a:off x="250825" y="4292600"/>
            <a:ext cx="64897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4000"/>
              <a:t>Example: s=“hap”, t=“happy”,</a:t>
            </a:r>
          </a:p>
          <a:p>
            <a:r>
              <a:rPr lang="en-US" altLang="zh-CN" sz="4000"/>
              <a:t>                s&lt;t</a:t>
            </a:r>
            <a:r>
              <a:rPr lang="zh-CN" altLang="en-US" sz="4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par>
                                <p:cTn id="8" presetID="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4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50"/>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（字符串）：串的比较</a:t>
            </a:r>
            <a:endParaRPr lang="en-US" altLang="zh-CN" b="1"/>
          </a:p>
        </p:txBody>
      </p:sp>
      <p:cxnSp>
        <p:nvCxnSpPr>
          <p:cNvPr id="12" name="直线连接符 49"/>
          <p:cNvCxnSpPr>
            <a:cxnSpLocks noChangeShapeType="1"/>
          </p:cNvCxnSpPr>
          <p:nvPr/>
        </p:nvCxnSpPr>
        <p:spPr bwMode="auto">
          <a:xfrm>
            <a:off x="3924300"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3" name="直线连接符 50"/>
          <p:cNvCxnSpPr>
            <a:cxnSpLocks noChangeShapeType="1"/>
          </p:cNvCxnSpPr>
          <p:nvPr/>
        </p:nvCxnSpPr>
        <p:spPr bwMode="auto">
          <a:xfrm>
            <a:off x="4572000"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4" name="直线连接符 51"/>
          <p:cNvCxnSpPr>
            <a:cxnSpLocks noChangeShapeType="1"/>
          </p:cNvCxnSpPr>
          <p:nvPr/>
        </p:nvCxnSpPr>
        <p:spPr bwMode="auto">
          <a:xfrm flipV="1">
            <a:off x="3924300" y="2133600"/>
            <a:ext cx="37433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5" name="直线连接符 52"/>
          <p:cNvCxnSpPr>
            <a:cxnSpLocks noChangeShapeType="1"/>
          </p:cNvCxnSpPr>
          <p:nvPr/>
        </p:nvCxnSpPr>
        <p:spPr bwMode="auto">
          <a:xfrm>
            <a:off x="5221288"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6" name="直线连接符 53"/>
          <p:cNvCxnSpPr>
            <a:cxnSpLocks noChangeShapeType="1"/>
          </p:cNvCxnSpPr>
          <p:nvPr/>
        </p:nvCxnSpPr>
        <p:spPr bwMode="auto">
          <a:xfrm>
            <a:off x="5868988"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7" name="直线连接符 54"/>
          <p:cNvCxnSpPr>
            <a:cxnSpLocks noChangeShapeType="1"/>
          </p:cNvCxnSpPr>
          <p:nvPr/>
        </p:nvCxnSpPr>
        <p:spPr bwMode="auto">
          <a:xfrm>
            <a:off x="7019925"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8" name="直线连接符 55"/>
          <p:cNvCxnSpPr>
            <a:cxnSpLocks noChangeShapeType="1"/>
          </p:cNvCxnSpPr>
          <p:nvPr/>
        </p:nvCxnSpPr>
        <p:spPr bwMode="auto">
          <a:xfrm>
            <a:off x="7667625" y="15573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1689" name="文本框 2"/>
          <p:cNvSpPr txBox="1">
            <a:spLocks noChangeArrowheads="1"/>
          </p:cNvSpPr>
          <p:nvPr/>
        </p:nvSpPr>
        <p:spPr bwMode="auto">
          <a:xfrm>
            <a:off x="3995738" y="1628775"/>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r>
              <a:rPr lang="en-US" altLang="zh-CN" baseline="-25000"/>
              <a:t>1</a:t>
            </a:r>
            <a:endParaRPr lang="zh-CN" altLang="en-US" baseline="-25000"/>
          </a:p>
        </p:txBody>
      </p:sp>
      <p:sp>
        <p:nvSpPr>
          <p:cNvPr id="71690" name="文本框 20"/>
          <p:cNvSpPr txBox="1">
            <a:spLocks noChangeArrowheads="1"/>
          </p:cNvSpPr>
          <p:nvPr/>
        </p:nvSpPr>
        <p:spPr bwMode="auto">
          <a:xfrm>
            <a:off x="4724400" y="1628775"/>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r>
              <a:rPr lang="zh-CN" altLang="zh-CN" baseline="-25000"/>
              <a:t>2</a:t>
            </a:r>
            <a:endParaRPr lang="zh-CN" altLang="en-US" baseline="-25000"/>
          </a:p>
        </p:txBody>
      </p:sp>
      <p:sp>
        <p:nvSpPr>
          <p:cNvPr id="71691" name="文本框 21"/>
          <p:cNvSpPr txBox="1">
            <a:spLocks noChangeArrowheads="1"/>
          </p:cNvSpPr>
          <p:nvPr/>
        </p:nvSpPr>
        <p:spPr bwMode="auto">
          <a:xfrm>
            <a:off x="5300663" y="1628775"/>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r>
              <a:rPr lang="zh-CN" altLang="zh-CN" baseline="-25000"/>
              <a:t>3</a:t>
            </a:r>
            <a:endParaRPr lang="zh-CN" altLang="en-US" baseline="-25000"/>
          </a:p>
        </p:txBody>
      </p:sp>
      <p:sp>
        <p:nvSpPr>
          <p:cNvPr id="71692" name="文本框 22"/>
          <p:cNvSpPr txBox="1">
            <a:spLocks noChangeArrowheads="1"/>
          </p:cNvSpPr>
          <p:nvPr/>
        </p:nvSpPr>
        <p:spPr bwMode="auto">
          <a:xfrm>
            <a:off x="7092950" y="1628775"/>
            <a:ext cx="427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r>
              <a:rPr lang="en-US" altLang="zh-CN" baseline="-25000"/>
              <a:t>n</a:t>
            </a:r>
            <a:endParaRPr lang="zh-CN" altLang="en-US" baseline="-25000"/>
          </a:p>
        </p:txBody>
      </p:sp>
      <p:sp>
        <p:nvSpPr>
          <p:cNvPr id="71693" name="文本框 23"/>
          <p:cNvSpPr txBox="1">
            <a:spLocks noChangeArrowheads="1"/>
          </p:cNvSpPr>
          <p:nvPr/>
        </p:nvSpPr>
        <p:spPr bwMode="auto">
          <a:xfrm>
            <a:off x="6011863" y="16287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t>
            </a:r>
            <a:endParaRPr lang="zh-CN" altLang="en-US"/>
          </a:p>
        </p:txBody>
      </p:sp>
      <p:sp>
        <p:nvSpPr>
          <p:cNvPr id="71694" name="文本框 24"/>
          <p:cNvSpPr txBox="1">
            <a:spLocks noChangeArrowheads="1"/>
          </p:cNvSpPr>
          <p:nvPr/>
        </p:nvSpPr>
        <p:spPr bwMode="auto">
          <a:xfrm>
            <a:off x="107950" y="1628775"/>
            <a:ext cx="2325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s=“a</a:t>
            </a:r>
            <a:r>
              <a:rPr lang="en-US" altLang="zh-CN" baseline="-25000"/>
              <a:t>1</a:t>
            </a:r>
            <a:r>
              <a:rPr lang="en-US" altLang="zh-CN"/>
              <a:t>a</a:t>
            </a:r>
            <a:r>
              <a:rPr lang="en-US" altLang="zh-CN" baseline="-25000"/>
              <a:t>2</a:t>
            </a:r>
            <a:r>
              <a:rPr lang="en-US" altLang="zh-CN"/>
              <a:t>a</a:t>
            </a:r>
            <a:r>
              <a:rPr lang="en-US" altLang="zh-CN" baseline="-25000"/>
              <a:t>3</a:t>
            </a:r>
            <a:r>
              <a:rPr lang="en-US" altLang="zh-CN"/>
              <a:t>……a</a:t>
            </a:r>
            <a:r>
              <a:rPr lang="en-US" altLang="zh-CN" baseline="-25000"/>
              <a:t>n</a:t>
            </a:r>
            <a:r>
              <a:rPr lang="en-US" altLang="zh-CN"/>
              <a:t>”</a:t>
            </a:r>
            <a:endParaRPr lang="zh-CN" altLang="en-US"/>
          </a:p>
        </p:txBody>
      </p:sp>
      <p:cxnSp>
        <p:nvCxnSpPr>
          <p:cNvPr id="71695" name="直线箭头连接符 27"/>
          <p:cNvCxnSpPr>
            <a:cxnSpLocks noChangeShapeType="1"/>
          </p:cNvCxnSpPr>
          <p:nvPr/>
        </p:nvCxnSpPr>
        <p:spPr bwMode="auto">
          <a:xfrm>
            <a:off x="2627313" y="1844675"/>
            <a:ext cx="1152525" cy="0"/>
          </a:xfrm>
          <a:prstGeom prst="straightConnector1">
            <a:avLst/>
          </a:prstGeom>
          <a:noFill/>
          <a:ln w="9525">
            <a:solidFill>
              <a:schemeClr val="tx1"/>
            </a:solidFill>
            <a:round/>
            <a:headEnd/>
            <a:tailEnd type="arrow" w="med" len="med"/>
          </a:ln>
        </p:spPr>
      </p:cxnSp>
      <p:cxnSp>
        <p:nvCxnSpPr>
          <p:cNvPr id="30" name="直线连接符 49"/>
          <p:cNvCxnSpPr>
            <a:cxnSpLocks noChangeShapeType="1"/>
          </p:cNvCxnSpPr>
          <p:nvPr/>
        </p:nvCxnSpPr>
        <p:spPr bwMode="auto">
          <a:xfrm>
            <a:off x="3924300"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1" name="直线连接符 50"/>
          <p:cNvCxnSpPr>
            <a:cxnSpLocks noChangeShapeType="1"/>
          </p:cNvCxnSpPr>
          <p:nvPr/>
        </p:nvCxnSpPr>
        <p:spPr bwMode="auto">
          <a:xfrm>
            <a:off x="4572000"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2" name="直线连接符 51"/>
          <p:cNvCxnSpPr>
            <a:cxnSpLocks noChangeShapeType="1"/>
          </p:cNvCxnSpPr>
          <p:nvPr/>
        </p:nvCxnSpPr>
        <p:spPr bwMode="auto">
          <a:xfrm>
            <a:off x="3924300" y="3573463"/>
            <a:ext cx="37433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3" name="直线连接符 52"/>
          <p:cNvCxnSpPr>
            <a:cxnSpLocks noChangeShapeType="1"/>
          </p:cNvCxnSpPr>
          <p:nvPr/>
        </p:nvCxnSpPr>
        <p:spPr bwMode="auto">
          <a:xfrm>
            <a:off x="5221288"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4" name="直线连接符 53"/>
          <p:cNvCxnSpPr>
            <a:cxnSpLocks noChangeShapeType="1"/>
          </p:cNvCxnSpPr>
          <p:nvPr/>
        </p:nvCxnSpPr>
        <p:spPr bwMode="auto">
          <a:xfrm>
            <a:off x="5868988"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5" name="直线连接符 54"/>
          <p:cNvCxnSpPr>
            <a:cxnSpLocks noChangeShapeType="1"/>
          </p:cNvCxnSpPr>
          <p:nvPr/>
        </p:nvCxnSpPr>
        <p:spPr bwMode="auto">
          <a:xfrm>
            <a:off x="7019925"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6" name="直线连接符 55"/>
          <p:cNvCxnSpPr>
            <a:cxnSpLocks noChangeShapeType="1"/>
          </p:cNvCxnSpPr>
          <p:nvPr/>
        </p:nvCxnSpPr>
        <p:spPr bwMode="auto">
          <a:xfrm>
            <a:off x="7667625" y="2997200"/>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1703" name="文本框 36"/>
          <p:cNvSpPr txBox="1">
            <a:spLocks noChangeArrowheads="1"/>
          </p:cNvSpPr>
          <p:nvPr/>
        </p:nvSpPr>
        <p:spPr bwMode="auto">
          <a:xfrm>
            <a:off x="3995738" y="3068638"/>
            <a:ext cx="441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r>
              <a:rPr lang="en-US" altLang="zh-CN" baseline="-25000"/>
              <a:t>1</a:t>
            </a:r>
            <a:endParaRPr lang="zh-CN" altLang="en-US" baseline="-25000"/>
          </a:p>
        </p:txBody>
      </p:sp>
      <p:sp>
        <p:nvSpPr>
          <p:cNvPr id="71704" name="文本框 37"/>
          <p:cNvSpPr txBox="1">
            <a:spLocks noChangeArrowheads="1"/>
          </p:cNvSpPr>
          <p:nvPr/>
        </p:nvSpPr>
        <p:spPr bwMode="auto">
          <a:xfrm>
            <a:off x="4724400" y="3068638"/>
            <a:ext cx="441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r>
              <a:rPr lang="zh-CN" altLang="zh-CN" baseline="-25000"/>
              <a:t>2</a:t>
            </a:r>
            <a:endParaRPr lang="zh-CN" altLang="en-US" baseline="-25000"/>
          </a:p>
        </p:txBody>
      </p:sp>
      <p:sp>
        <p:nvSpPr>
          <p:cNvPr id="71705" name="文本框 38"/>
          <p:cNvSpPr txBox="1">
            <a:spLocks noChangeArrowheads="1"/>
          </p:cNvSpPr>
          <p:nvPr/>
        </p:nvSpPr>
        <p:spPr bwMode="auto">
          <a:xfrm>
            <a:off x="5300663" y="3068638"/>
            <a:ext cx="441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r>
              <a:rPr lang="zh-CN" altLang="zh-CN" baseline="-25000"/>
              <a:t>3</a:t>
            </a:r>
            <a:endParaRPr lang="zh-CN" altLang="en-US" baseline="-25000"/>
          </a:p>
        </p:txBody>
      </p:sp>
      <p:sp>
        <p:nvSpPr>
          <p:cNvPr id="71706" name="文本框 39"/>
          <p:cNvSpPr txBox="1">
            <a:spLocks noChangeArrowheads="1"/>
          </p:cNvSpPr>
          <p:nvPr/>
        </p:nvSpPr>
        <p:spPr bwMode="auto">
          <a:xfrm>
            <a:off x="7092950" y="3068638"/>
            <a:ext cx="496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r>
              <a:rPr lang="en-US" altLang="zh-CN" baseline="-25000"/>
              <a:t>m</a:t>
            </a:r>
            <a:endParaRPr lang="zh-CN" altLang="en-US" baseline="-25000"/>
          </a:p>
        </p:txBody>
      </p:sp>
      <p:sp>
        <p:nvSpPr>
          <p:cNvPr id="71707" name="文本框 40"/>
          <p:cNvSpPr txBox="1">
            <a:spLocks noChangeArrowheads="1"/>
          </p:cNvSpPr>
          <p:nvPr/>
        </p:nvSpPr>
        <p:spPr bwMode="auto">
          <a:xfrm>
            <a:off x="6075363" y="306863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t>
            </a:r>
            <a:endParaRPr lang="zh-CN" altLang="en-US"/>
          </a:p>
        </p:txBody>
      </p:sp>
      <p:sp>
        <p:nvSpPr>
          <p:cNvPr id="71708" name="文本框 41"/>
          <p:cNvSpPr txBox="1">
            <a:spLocks noChangeArrowheads="1"/>
          </p:cNvSpPr>
          <p:nvPr/>
        </p:nvSpPr>
        <p:spPr bwMode="auto">
          <a:xfrm>
            <a:off x="107950" y="3068638"/>
            <a:ext cx="2416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t=“b</a:t>
            </a:r>
            <a:r>
              <a:rPr lang="en-US" altLang="zh-CN" baseline="-25000"/>
              <a:t>1</a:t>
            </a:r>
            <a:r>
              <a:rPr lang="en-US" altLang="zh-CN"/>
              <a:t>b</a:t>
            </a:r>
            <a:r>
              <a:rPr lang="en-US" altLang="zh-CN" baseline="-25000"/>
              <a:t>2</a:t>
            </a:r>
            <a:r>
              <a:rPr lang="en-US" altLang="zh-CN"/>
              <a:t>b</a:t>
            </a:r>
            <a:r>
              <a:rPr lang="en-US" altLang="zh-CN" baseline="-25000"/>
              <a:t>3</a:t>
            </a:r>
            <a:r>
              <a:rPr lang="en-US" altLang="zh-CN"/>
              <a:t>……b</a:t>
            </a:r>
            <a:r>
              <a:rPr lang="en-US" altLang="zh-CN" baseline="-25000"/>
              <a:t>m</a:t>
            </a:r>
            <a:r>
              <a:rPr lang="en-US" altLang="zh-CN"/>
              <a:t>”</a:t>
            </a:r>
            <a:endParaRPr lang="zh-CN" altLang="en-US"/>
          </a:p>
        </p:txBody>
      </p:sp>
      <p:cxnSp>
        <p:nvCxnSpPr>
          <p:cNvPr id="71709" name="直线箭头连接符 42"/>
          <p:cNvCxnSpPr>
            <a:cxnSpLocks noChangeShapeType="1"/>
          </p:cNvCxnSpPr>
          <p:nvPr/>
        </p:nvCxnSpPr>
        <p:spPr bwMode="auto">
          <a:xfrm>
            <a:off x="2627313" y="3284538"/>
            <a:ext cx="1152525" cy="0"/>
          </a:xfrm>
          <a:prstGeom prst="straightConnector1">
            <a:avLst/>
          </a:prstGeom>
          <a:noFill/>
          <a:ln w="9525">
            <a:solidFill>
              <a:schemeClr val="tx1"/>
            </a:solidFill>
            <a:round/>
            <a:headEnd/>
            <a:tailEnd type="arrow" w="med" len="med"/>
          </a:ln>
        </p:spPr>
      </p:cxnSp>
      <p:cxnSp>
        <p:nvCxnSpPr>
          <p:cNvPr id="46" name="直线箭头连接符 45"/>
          <p:cNvCxnSpPr>
            <a:cxnSpLocks noChangeShapeType="1"/>
          </p:cNvCxnSpPr>
          <p:nvPr/>
        </p:nvCxnSpPr>
        <p:spPr bwMode="auto">
          <a:xfrm>
            <a:off x="4208463" y="2162175"/>
            <a:ext cx="7937" cy="979488"/>
          </a:xfrm>
          <a:prstGeom prst="straightConnector1">
            <a:avLst/>
          </a:prstGeom>
          <a:noFill/>
          <a:ln w="9525">
            <a:solidFill>
              <a:srgbClr val="FF0000"/>
            </a:solidFill>
            <a:round/>
            <a:headEnd type="arrow" w="med" len="med"/>
            <a:tailEnd type="arrow" w="med" len="med"/>
          </a:ln>
        </p:spPr>
      </p:cxnSp>
      <p:cxnSp>
        <p:nvCxnSpPr>
          <p:cNvPr id="47" name="直线箭头连接符 46"/>
          <p:cNvCxnSpPr>
            <a:cxnSpLocks noChangeShapeType="1"/>
          </p:cNvCxnSpPr>
          <p:nvPr/>
        </p:nvCxnSpPr>
        <p:spPr bwMode="auto">
          <a:xfrm>
            <a:off x="4922838" y="2162175"/>
            <a:ext cx="9525" cy="979488"/>
          </a:xfrm>
          <a:prstGeom prst="straightConnector1">
            <a:avLst/>
          </a:prstGeom>
          <a:noFill/>
          <a:ln w="9525">
            <a:solidFill>
              <a:srgbClr val="FF0000"/>
            </a:solidFill>
            <a:round/>
            <a:headEnd type="arrow" w="med" len="med"/>
            <a:tailEnd type="arrow" w="med" len="med"/>
          </a:ln>
        </p:spPr>
      </p:cxnSp>
      <p:cxnSp>
        <p:nvCxnSpPr>
          <p:cNvPr id="48" name="直线箭头连接符 47"/>
          <p:cNvCxnSpPr>
            <a:cxnSpLocks noChangeShapeType="1"/>
          </p:cNvCxnSpPr>
          <p:nvPr/>
        </p:nvCxnSpPr>
        <p:spPr bwMode="auto">
          <a:xfrm>
            <a:off x="5499100" y="2162175"/>
            <a:ext cx="9525" cy="979488"/>
          </a:xfrm>
          <a:prstGeom prst="straightConnector1">
            <a:avLst/>
          </a:prstGeom>
          <a:noFill/>
          <a:ln w="9525">
            <a:solidFill>
              <a:srgbClr val="FF0000"/>
            </a:solidFill>
            <a:round/>
            <a:headEnd type="arrow" w="med" len="med"/>
            <a:tailEnd type="arrow" w="med" len="med"/>
          </a:ln>
        </p:spPr>
      </p:cxnSp>
      <p:cxnSp>
        <p:nvCxnSpPr>
          <p:cNvPr id="49" name="直线箭头连接符 48"/>
          <p:cNvCxnSpPr>
            <a:cxnSpLocks noChangeShapeType="1"/>
          </p:cNvCxnSpPr>
          <p:nvPr/>
        </p:nvCxnSpPr>
        <p:spPr bwMode="auto">
          <a:xfrm>
            <a:off x="6156325" y="2162175"/>
            <a:ext cx="7938" cy="979488"/>
          </a:xfrm>
          <a:prstGeom prst="straightConnector1">
            <a:avLst/>
          </a:prstGeom>
          <a:noFill/>
          <a:ln w="9525">
            <a:solidFill>
              <a:srgbClr val="FF0000"/>
            </a:solidFill>
            <a:round/>
            <a:headEnd type="arrow" w="med" len="med"/>
            <a:tailEnd type="arrow" w="med" len="med"/>
          </a:ln>
        </p:spPr>
      </p:cxnSp>
      <p:sp>
        <p:nvSpPr>
          <p:cNvPr id="52" name="文本框 51"/>
          <p:cNvSpPr txBox="1">
            <a:spLocks noChangeArrowheads="1"/>
          </p:cNvSpPr>
          <p:nvPr/>
        </p:nvSpPr>
        <p:spPr bwMode="auto">
          <a:xfrm>
            <a:off x="250825" y="4292600"/>
            <a:ext cx="89916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4000"/>
              <a:t>Example: s=“happen”, t=“happy”,</a:t>
            </a:r>
          </a:p>
          <a:p>
            <a:r>
              <a:rPr lang="en-US" altLang="zh-CN" sz="4000"/>
              <a:t>e</a:t>
            </a:r>
            <a:r>
              <a:rPr lang="zh-CN" altLang="en-US" sz="4000"/>
              <a:t>的</a:t>
            </a:r>
            <a:r>
              <a:rPr lang="en-US" altLang="zh-CN" sz="4000"/>
              <a:t>ASCII</a:t>
            </a:r>
            <a:r>
              <a:rPr lang="zh-CN" altLang="en-US" sz="4000"/>
              <a:t>码是</a:t>
            </a:r>
            <a:r>
              <a:rPr lang="en-US" altLang="zh-CN" sz="4000"/>
              <a:t>101</a:t>
            </a:r>
            <a:r>
              <a:rPr lang="zh-CN" altLang="en-US" sz="4000"/>
              <a:t>，</a:t>
            </a:r>
            <a:r>
              <a:rPr lang="en-US" altLang="zh-CN" sz="4000"/>
              <a:t>y</a:t>
            </a:r>
            <a:r>
              <a:rPr lang="zh-CN" altLang="en-US" sz="4000"/>
              <a:t>的</a:t>
            </a:r>
            <a:r>
              <a:rPr lang="en-US" altLang="zh-CN" sz="4000"/>
              <a:t>ASCII</a:t>
            </a:r>
            <a:r>
              <a:rPr lang="zh-CN" altLang="en-US" sz="4000"/>
              <a:t>码是</a:t>
            </a:r>
            <a:r>
              <a:rPr lang="en-US" altLang="zh-CN" sz="4000"/>
              <a:t>121</a:t>
            </a:r>
            <a:r>
              <a:rPr lang="zh-CN" altLang="en-US" sz="4000"/>
              <a:t>，</a:t>
            </a:r>
            <a:endParaRPr lang="en-US" altLang="zh-CN" sz="4000"/>
          </a:p>
          <a:p>
            <a:r>
              <a:rPr lang="en-US" altLang="zh-CN" sz="4000"/>
              <a:t>e&lt;y </a:t>
            </a:r>
            <a:r>
              <a:rPr lang="en-US" altLang="zh-CN" sz="4000">
                <a:sym typeface="Wingdings" panose="05000000000000000000" pitchFamily="2" charset="2"/>
              </a:rPr>
              <a:t></a:t>
            </a:r>
            <a:r>
              <a:rPr lang="en-US" altLang="zh-CN" sz="4000"/>
              <a:t>s&lt;t</a:t>
            </a:r>
            <a:r>
              <a:rPr lang="zh-CN" altLang="en-US" sz="4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par>
                                <p:cTn id="8" presetID="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4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（字符串）：串的存储结构</a:t>
            </a:r>
            <a:endParaRPr lang="en-US" altLang="zh-CN" b="1"/>
          </a:p>
        </p:txBody>
      </p:sp>
      <p:sp>
        <p:nvSpPr>
          <p:cNvPr id="72706" name="文本框 2"/>
          <p:cNvSpPr txBox="1">
            <a:spLocks noChangeArrowheads="1"/>
          </p:cNvSpPr>
          <p:nvPr/>
        </p:nvSpPr>
        <p:spPr bwMode="auto">
          <a:xfrm>
            <a:off x="395288" y="1268413"/>
            <a:ext cx="57245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串的存储结构与线性表相同，分为两种：</a:t>
            </a:r>
            <a:endParaRPr lang="en-US" altLang="zh-CN"/>
          </a:p>
          <a:p>
            <a:r>
              <a:rPr lang="zh-CN" altLang="en-US"/>
              <a:t>串的顺序存储结构、串的链式存储结构。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（字符串）：串的存储结构</a:t>
            </a:r>
            <a:endParaRPr lang="en-US" altLang="zh-CN" b="1"/>
          </a:p>
        </p:txBody>
      </p:sp>
      <p:sp>
        <p:nvSpPr>
          <p:cNvPr id="73730" name="文本框 2"/>
          <p:cNvSpPr txBox="1">
            <a:spLocks noChangeArrowheads="1"/>
          </p:cNvSpPr>
          <p:nvPr/>
        </p:nvSpPr>
        <p:spPr bwMode="auto">
          <a:xfrm>
            <a:off x="250825" y="1196975"/>
            <a:ext cx="88026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串的顺序存储结构：是用一组地址连续的存储单元来存储串中的</a:t>
            </a:r>
            <a:endParaRPr lang="en-US" altLang="zh-CN"/>
          </a:p>
          <a:p>
            <a:r>
              <a:rPr lang="zh-CN" altLang="en-US"/>
              <a:t>字符序列的。</a:t>
            </a:r>
            <a:endParaRPr lang="en-US" altLang="zh-CN"/>
          </a:p>
        </p:txBody>
      </p:sp>
      <p:cxnSp>
        <p:nvCxnSpPr>
          <p:cNvPr id="73731" name="直线连接符 8"/>
          <p:cNvCxnSpPr>
            <a:cxnSpLocks noChangeShapeType="1"/>
          </p:cNvCxnSpPr>
          <p:nvPr/>
        </p:nvCxnSpPr>
        <p:spPr bwMode="auto">
          <a:xfrm>
            <a:off x="971550"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3732" name="直线连接符 9"/>
          <p:cNvCxnSpPr>
            <a:cxnSpLocks noChangeShapeType="1"/>
          </p:cNvCxnSpPr>
          <p:nvPr/>
        </p:nvCxnSpPr>
        <p:spPr bwMode="auto">
          <a:xfrm>
            <a:off x="1619250"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3733" name="直线连接符 10"/>
          <p:cNvCxnSpPr>
            <a:cxnSpLocks noChangeShapeType="1"/>
          </p:cNvCxnSpPr>
          <p:nvPr/>
        </p:nvCxnSpPr>
        <p:spPr bwMode="auto">
          <a:xfrm>
            <a:off x="971550" y="3314700"/>
            <a:ext cx="58324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3734" name="直线连接符 11"/>
          <p:cNvCxnSpPr>
            <a:cxnSpLocks noChangeShapeType="1"/>
          </p:cNvCxnSpPr>
          <p:nvPr/>
        </p:nvCxnSpPr>
        <p:spPr bwMode="auto">
          <a:xfrm>
            <a:off x="2268538"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3735" name="直线连接符 12"/>
          <p:cNvCxnSpPr>
            <a:cxnSpLocks noChangeShapeType="1"/>
          </p:cNvCxnSpPr>
          <p:nvPr/>
        </p:nvCxnSpPr>
        <p:spPr bwMode="auto">
          <a:xfrm>
            <a:off x="2916238"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3736" name="直线连接符 13"/>
          <p:cNvCxnSpPr>
            <a:cxnSpLocks noChangeShapeType="1"/>
          </p:cNvCxnSpPr>
          <p:nvPr/>
        </p:nvCxnSpPr>
        <p:spPr bwMode="auto">
          <a:xfrm>
            <a:off x="3563938"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3737" name="直线连接符 14"/>
          <p:cNvCxnSpPr>
            <a:cxnSpLocks noChangeShapeType="1"/>
          </p:cNvCxnSpPr>
          <p:nvPr/>
        </p:nvCxnSpPr>
        <p:spPr bwMode="auto">
          <a:xfrm>
            <a:off x="4211638"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3738" name="直线连接符 17"/>
          <p:cNvCxnSpPr>
            <a:cxnSpLocks noChangeShapeType="1"/>
          </p:cNvCxnSpPr>
          <p:nvPr/>
        </p:nvCxnSpPr>
        <p:spPr bwMode="auto">
          <a:xfrm>
            <a:off x="6804025"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3739" name="文本框 15"/>
          <p:cNvSpPr txBox="1">
            <a:spLocks noChangeArrowheads="1"/>
          </p:cNvSpPr>
          <p:nvPr/>
        </p:nvSpPr>
        <p:spPr bwMode="auto">
          <a:xfrm>
            <a:off x="5624513" y="28098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latin typeface="Tahoma" panose="020B0604030504040204" pitchFamily="34" charset="0"/>
              </a:rPr>
              <a:t>空闲空间</a:t>
            </a:r>
          </a:p>
        </p:txBody>
      </p:sp>
      <p:sp>
        <p:nvSpPr>
          <p:cNvPr id="73740" name="文本框 18"/>
          <p:cNvSpPr txBox="1">
            <a:spLocks noChangeArrowheads="1"/>
          </p:cNvSpPr>
          <p:nvPr/>
        </p:nvSpPr>
        <p:spPr bwMode="auto">
          <a:xfrm>
            <a:off x="1116013" y="2809875"/>
            <a:ext cx="37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T</a:t>
            </a:r>
            <a:endParaRPr lang="zh-CN" altLang="en-US"/>
          </a:p>
        </p:txBody>
      </p:sp>
      <p:sp>
        <p:nvSpPr>
          <p:cNvPr id="73741" name="文本框 19"/>
          <p:cNvSpPr txBox="1">
            <a:spLocks noChangeArrowheads="1"/>
          </p:cNvSpPr>
          <p:nvPr/>
        </p:nvSpPr>
        <p:spPr bwMode="auto">
          <a:xfrm>
            <a:off x="1751013" y="281622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F</a:t>
            </a:r>
            <a:endParaRPr lang="zh-CN" altLang="en-US"/>
          </a:p>
        </p:txBody>
      </p:sp>
      <p:cxnSp>
        <p:nvCxnSpPr>
          <p:cNvPr id="73742" name="直线连接符 20"/>
          <p:cNvCxnSpPr>
            <a:cxnSpLocks noChangeShapeType="1"/>
          </p:cNvCxnSpPr>
          <p:nvPr/>
        </p:nvCxnSpPr>
        <p:spPr bwMode="auto">
          <a:xfrm>
            <a:off x="4859338"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3743" name="文本框 21"/>
          <p:cNvSpPr txBox="1">
            <a:spLocks noChangeArrowheads="1"/>
          </p:cNvSpPr>
          <p:nvPr/>
        </p:nvSpPr>
        <p:spPr bwMode="auto">
          <a:xfrm>
            <a:off x="2416175" y="28098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endParaRPr lang="zh-CN" altLang="en-US"/>
          </a:p>
        </p:txBody>
      </p:sp>
      <p:sp>
        <p:nvSpPr>
          <p:cNvPr id="73744" name="文本框 22"/>
          <p:cNvSpPr txBox="1">
            <a:spLocks noChangeArrowheads="1"/>
          </p:cNvSpPr>
          <p:nvPr/>
        </p:nvSpPr>
        <p:spPr bwMode="auto">
          <a:xfrm>
            <a:off x="3030538" y="2809875"/>
            <a:ext cx="40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73745" name="文本框 23"/>
          <p:cNvSpPr txBox="1">
            <a:spLocks noChangeArrowheads="1"/>
          </p:cNvSpPr>
          <p:nvPr/>
        </p:nvSpPr>
        <p:spPr bwMode="auto">
          <a:xfrm>
            <a:off x="3708400" y="2803525"/>
            <a:ext cx="40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Y</a:t>
            </a:r>
            <a:endParaRPr lang="zh-CN" altLang="en-US"/>
          </a:p>
        </p:txBody>
      </p:sp>
      <p:sp>
        <p:nvSpPr>
          <p:cNvPr id="73746" name="文本框 24"/>
          <p:cNvSpPr txBox="1">
            <a:spLocks noChangeArrowheads="1"/>
          </p:cNvSpPr>
          <p:nvPr/>
        </p:nvSpPr>
        <p:spPr bwMode="auto">
          <a:xfrm>
            <a:off x="4308475" y="2809875"/>
            <a:ext cx="35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S</a:t>
            </a:r>
            <a:endParaRPr lang="zh-CN" altLang="en-US"/>
          </a:p>
        </p:txBody>
      </p:sp>
      <p:sp>
        <p:nvSpPr>
          <p:cNvPr id="26" name="左大括号 25"/>
          <p:cNvSpPr/>
          <p:nvPr/>
        </p:nvSpPr>
        <p:spPr bwMode="auto">
          <a:xfrm>
            <a:off x="2699792" y="764704"/>
            <a:ext cx="360040" cy="3456384"/>
          </a:xfrm>
          <a:prstGeom prst="leftBrace">
            <a:avLst/>
          </a:prstGeom>
          <a:noFill/>
          <a:ln w="25400" cap="flat" cmpd="sng" algn="ctr">
            <a:solidFill>
              <a:srgbClr val="FF0000"/>
            </a:solidFill>
            <a:prstDash val="solid"/>
            <a:round/>
            <a:headEnd type="none" w="med" len="med"/>
            <a:tailEnd type="none" w="med" len="med"/>
          </a:ln>
          <a:effectLst/>
          <a:scene3d>
            <a:camera prst="orthographicFront">
              <a:rot lat="0" lon="0" rev="16200000"/>
            </a:camera>
            <a:lightRig rig="threePt" dir="t"/>
          </a:scene3d>
        </p:spPr>
        <p:txBody>
          <a:bodyPr/>
          <a:lstStyle/>
          <a:p>
            <a:pPr>
              <a:defRPr/>
            </a:pPr>
            <a:endParaRPr lang="zh-CN" altLang="en-US">
              <a:cs typeface="宋体" charset="0"/>
            </a:endParaRPr>
          </a:p>
        </p:txBody>
      </p:sp>
      <p:sp>
        <p:nvSpPr>
          <p:cNvPr id="28" name="文本框 27"/>
          <p:cNvSpPr txBox="1">
            <a:spLocks noChangeArrowheads="1"/>
          </p:cNvSpPr>
          <p:nvPr/>
        </p:nvSpPr>
        <p:spPr bwMode="auto">
          <a:xfrm>
            <a:off x="2336800" y="1844675"/>
            <a:ext cx="108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长度为</a:t>
            </a:r>
            <a:r>
              <a:rPr lang="en-US" altLang="zh-CN" sz="2000"/>
              <a:t>6</a:t>
            </a:r>
            <a:endParaRPr lang="zh-CN" altLang="en-US" sz="2000"/>
          </a:p>
        </p:txBody>
      </p:sp>
      <p:cxnSp>
        <p:nvCxnSpPr>
          <p:cNvPr id="73749" name="直线连接符 29"/>
          <p:cNvCxnSpPr>
            <a:cxnSpLocks noChangeShapeType="1"/>
          </p:cNvCxnSpPr>
          <p:nvPr/>
        </p:nvCxnSpPr>
        <p:spPr bwMode="auto">
          <a:xfrm>
            <a:off x="5435600"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3750" name="文本框 30"/>
          <p:cNvSpPr txBox="1">
            <a:spLocks noChangeArrowheads="1"/>
          </p:cNvSpPr>
          <p:nvPr/>
        </p:nvSpPr>
        <p:spPr bwMode="auto">
          <a:xfrm>
            <a:off x="4932363" y="2809875"/>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\0</a:t>
            </a:r>
            <a:endParaRPr lang="zh-CN" altLang="en-US"/>
          </a:p>
        </p:txBody>
      </p:sp>
      <p:sp>
        <p:nvSpPr>
          <p:cNvPr id="32" name="文本框 31"/>
          <p:cNvSpPr txBox="1">
            <a:spLocks noChangeArrowheads="1"/>
          </p:cNvSpPr>
          <p:nvPr/>
        </p:nvSpPr>
        <p:spPr bwMode="auto">
          <a:xfrm>
            <a:off x="34925" y="3386138"/>
            <a:ext cx="5340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下标：</a:t>
            </a:r>
            <a:r>
              <a:rPr lang="en-US" altLang="zh-CN"/>
              <a:t>   0      1       2      3      4      5       6</a:t>
            </a:r>
            <a:endParaRPr lang="zh-CN" altLang="en-US"/>
          </a:p>
        </p:txBody>
      </p:sp>
      <p:sp>
        <p:nvSpPr>
          <p:cNvPr id="33" name="左大括号 32"/>
          <p:cNvSpPr/>
          <p:nvPr/>
        </p:nvSpPr>
        <p:spPr bwMode="auto">
          <a:xfrm flipH="1">
            <a:off x="3491880" y="980728"/>
            <a:ext cx="432048" cy="6192688"/>
          </a:xfrm>
          <a:prstGeom prst="leftBrace">
            <a:avLst/>
          </a:prstGeom>
          <a:noFill/>
          <a:ln w="25400" cap="flat" cmpd="sng" algn="ctr">
            <a:solidFill>
              <a:srgbClr val="FF0000"/>
            </a:solidFill>
            <a:prstDash val="solid"/>
            <a:round/>
            <a:headEnd type="none" w="med" len="med"/>
            <a:tailEnd type="none" w="med" len="med"/>
          </a:ln>
          <a:effectLst/>
          <a:scene3d>
            <a:camera prst="orthographicFront">
              <a:rot lat="0" lon="0" rev="16200000"/>
            </a:camera>
            <a:lightRig rig="threePt" dir="t"/>
          </a:scene3d>
        </p:spPr>
        <p:txBody>
          <a:bodyPr/>
          <a:lstStyle/>
          <a:p>
            <a:pPr>
              <a:defRPr/>
            </a:pPr>
            <a:endParaRPr lang="zh-CN" altLang="en-US">
              <a:cs typeface="宋体" charset="0"/>
            </a:endParaRPr>
          </a:p>
        </p:txBody>
      </p:sp>
      <p:sp>
        <p:nvSpPr>
          <p:cNvPr id="34" name="文本框 33"/>
          <p:cNvSpPr txBox="1">
            <a:spLocks noChangeArrowheads="1"/>
          </p:cNvSpPr>
          <p:nvPr/>
        </p:nvSpPr>
        <p:spPr bwMode="auto">
          <a:xfrm>
            <a:off x="2552700" y="4292600"/>
            <a:ext cx="2379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数组的长度</a:t>
            </a:r>
            <a:r>
              <a:rPr lang="en-US" altLang="zh-CN" sz="2000"/>
              <a:t>MaxSize</a:t>
            </a:r>
            <a:endParaRPr lang="zh-CN" altLang="en-US" sz="2000"/>
          </a:p>
        </p:txBody>
      </p:sp>
      <p:sp>
        <p:nvSpPr>
          <p:cNvPr id="35" name="文本框 34"/>
          <p:cNvSpPr txBox="1">
            <a:spLocks noChangeArrowheads="1"/>
          </p:cNvSpPr>
          <p:nvPr/>
        </p:nvSpPr>
        <p:spPr bwMode="auto">
          <a:xfrm>
            <a:off x="-47625" y="5013325"/>
            <a:ext cx="9588500" cy="4619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solidFill>
                  <a:srgbClr val="FF0000"/>
                </a:solidFill>
              </a:rPr>
              <a:t>字符串的拼接、插入以及替换，都有可能造成串的长度超过</a:t>
            </a:r>
            <a:r>
              <a:rPr lang="en-US" altLang="zh-CN" b="1">
                <a:solidFill>
                  <a:srgbClr val="FF0000"/>
                </a:solidFill>
              </a:rPr>
              <a:t>MaxSize</a:t>
            </a:r>
            <a:r>
              <a:rPr lang="zh-CN" altLang="en-US" b="1">
                <a:solidFill>
                  <a:srgbClr val="FF0000"/>
                </a:solidFill>
              </a:rPr>
              <a:t>。</a:t>
            </a:r>
          </a:p>
        </p:txBody>
      </p:sp>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 y="5589588"/>
            <a:ext cx="93662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文本框 37"/>
          <p:cNvSpPr txBox="1">
            <a:spLocks noChangeArrowheads="1"/>
          </p:cNvSpPr>
          <p:nvPr/>
        </p:nvSpPr>
        <p:spPr bwMode="auto">
          <a:xfrm>
            <a:off x="4787900" y="2276475"/>
            <a:ext cx="3548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008000"/>
                </a:solidFill>
              </a:rPr>
              <a:t>‘\0’</a:t>
            </a:r>
            <a:r>
              <a:rPr lang="zh-CN" altLang="en-US" sz="2000">
                <a:solidFill>
                  <a:srgbClr val="008000"/>
                </a:solidFill>
              </a:rPr>
              <a:t>是由</a:t>
            </a:r>
            <a:r>
              <a:rPr lang="en-US" altLang="zh-CN" sz="2000">
                <a:solidFill>
                  <a:srgbClr val="008000"/>
                </a:solidFill>
              </a:rPr>
              <a:t>C</a:t>
            </a:r>
            <a:r>
              <a:rPr lang="zh-CN" altLang="en-US" sz="2000">
                <a:solidFill>
                  <a:srgbClr val="008000"/>
                </a:solidFill>
              </a:rPr>
              <a:t>编译系统自动加上的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linds(horizontal)">
                                      <p:cBhvr>
                                        <p:cTn id="30" dur="500"/>
                                        <p:tgtEl>
                                          <p:spTgt spid="3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blinds(horizontal)">
                                      <p:cBhvr>
                                        <p:cTn id="3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28" grpId="0"/>
      <p:bldP spid="32" grpId="0"/>
      <p:bldP spid="34" grpId="0"/>
      <p:bldP spid="35" grpId="0" animBg="1"/>
      <p:bldP spid="3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（字符串）：串的存储结构</a:t>
            </a:r>
            <a:endParaRPr lang="en-US" altLang="zh-CN" b="1"/>
          </a:p>
        </p:txBody>
      </p:sp>
      <p:sp>
        <p:nvSpPr>
          <p:cNvPr id="74754" name="文本框 2"/>
          <p:cNvSpPr txBox="1">
            <a:spLocks noChangeArrowheads="1"/>
          </p:cNvSpPr>
          <p:nvPr/>
        </p:nvSpPr>
        <p:spPr bwMode="auto">
          <a:xfrm>
            <a:off x="395288" y="1268413"/>
            <a:ext cx="2646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串的链式存储结构</a:t>
            </a:r>
          </a:p>
        </p:txBody>
      </p:sp>
      <p:cxnSp>
        <p:nvCxnSpPr>
          <p:cNvPr id="74755" name="直线连接符 3"/>
          <p:cNvCxnSpPr>
            <a:cxnSpLocks noChangeShapeType="1"/>
          </p:cNvCxnSpPr>
          <p:nvPr/>
        </p:nvCxnSpPr>
        <p:spPr bwMode="auto">
          <a:xfrm>
            <a:off x="684213"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56" name="直线连接符 4"/>
          <p:cNvCxnSpPr>
            <a:cxnSpLocks noChangeShapeType="1"/>
          </p:cNvCxnSpPr>
          <p:nvPr/>
        </p:nvCxnSpPr>
        <p:spPr bwMode="auto">
          <a:xfrm>
            <a:off x="1331913"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57" name="直线连接符 5"/>
          <p:cNvCxnSpPr>
            <a:cxnSpLocks noChangeShapeType="1"/>
          </p:cNvCxnSpPr>
          <p:nvPr/>
        </p:nvCxnSpPr>
        <p:spPr bwMode="auto">
          <a:xfrm flipV="1">
            <a:off x="684213" y="3284538"/>
            <a:ext cx="2519362" cy="301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58" name="直线连接符 6"/>
          <p:cNvCxnSpPr>
            <a:cxnSpLocks noChangeShapeType="1"/>
          </p:cNvCxnSpPr>
          <p:nvPr/>
        </p:nvCxnSpPr>
        <p:spPr bwMode="auto">
          <a:xfrm>
            <a:off x="1981200"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59" name="直线连接符 7"/>
          <p:cNvCxnSpPr>
            <a:cxnSpLocks noChangeShapeType="1"/>
          </p:cNvCxnSpPr>
          <p:nvPr/>
        </p:nvCxnSpPr>
        <p:spPr bwMode="auto">
          <a:xfrm>
            <a:off x="2628900"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60" name="直线连接符 8"/>
          <p:cNvCxnSpPr>
            <a:cxnSpLocks noChangeShapeType="1"/>
          </p:cNvCxnSpPr>
          <p:nvPr/>
        </p:nvCxnSpPr>
        <p:spPr bwMode="auto">
          <a:xfrm>
            <a:off x="3203575" y="273843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4761" name="文本框 12"/>
          <p:cNvSpPr txBox="1">
            <a:spLocks noChangeArrowheads="1"/>
          </p:cNvSpPr>
          <p:nvPr/>
        </p:nvSpPr>
        <p:spPr bwMode="auto">
          <a:xfrm>
            <a:off x="827088" y="2809875"/>
            <a:ext cx="407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H</a:t>
            </a:r>
            <a:endParaRPr lang="zh-CN" altLang="en-US"/>
          </a:p>
        </p:txBody>
      </p:sp>
      <p:sp>
        <p:nvSpPr>
          <p:cNvPr id="74762" name="文本框 13"/>
          <p:cNvSpPr txBox="1">
            <a:spLocks noChangeArrowheads="1"/>
          </p:cNvSpPr>
          <p:nvPr/>
        </p:nvSpPr>
        <p:spPr bwMode="auto">
          <a:xfrm>
            <a:off x="1463675" y="2816225"/>
            <a:ext cx="40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74763" name="文本框 15"/>
          <p:cNvSpPr txBox="1">
            <a:spLocks noChangeArrowheads="1"/>
          </p:cNvSpPr>
          <p:nvPr/>
        </p:nvSpPr>
        <p:spPr bwMode="auto">
          <a:xfrm>
            <a:off x="2127250" y="2809875"/>
            <a:ext cx="481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W</a:t>
            </a:r>
            <a:endParaRPr lang="zh-CN" altLang="en-US"/>
          </a:p>
        </p:txBody>
      </p:sp>
      <p:cxnSp>
        <p:nvCxnSpPr>
          <p:cNvPr id="74764" name="直线箭头连接符 24"/>
          <p:cNvCxnSpPr>
            <a:cxnSpLocks noChangeShapeType="1"/>
          </p:cNvCxnSpPr>
          <p:nvPr/>
        </p:nvCxnSpPr>
        <p:spPr bwMode="auto">
          <a:xfrm>
            <a:off x="0" y="2997200"/>
            <a:ext cx="684213" cy="0"/>
          </a:xfrm>
          <a:prstGeom prst="straightConnector1">
            <a:avLst/>
          </a:prstGeom>
          <a:noFill/>
          <a:ln w="25400">
            <a:solidFill>
              <a:schemeClr val="tx1"/>
            </a:solidFill>
            <a:round/>
            <a:headEnd/>
            <a:tailEnd type="arrow" w="med" len="med"/>
          </a:ln>
        </p:spPr>
      </p:cxnSp>
      <p:cxnSp>
        <p:nvCxnSpPr>
          <p:cNvPr id="74765" name="直线连接符 25"/>
          <p:cNvCxnSpPr>
            <a:cxnSpLocks noChangeShapeType="1"/>
          </p:cNvCxnSpPr>
          <p:nvPr/>
        </p:nvCxnSpPr>
        <p:spPr bwMode="auto">
          <a:xfrm flipV="1">
            <a:off x="684213" y="2751138"/>
            <a:ext cx="2519362" cy="301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66" name="直线连接符 26"/>
          <p:cNvCxnSpPr>
            <a:cxnSpLocks noChangeShapeType="1"/>
          </p:cNvCxnSpPr>
          <p:nvPr/>
        </p:nvCxnSpPr>
        <p:spPr bwMode="auto">
          <a:xfrm>
            <a:off x="3635375" y="2727325"/>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67" name="直线连接符 27"/>
          <p:cNvCxnSpPr>
            <a:cxnSpLocks noChangeShapeType="1"/>
          </p:cNvCxnSpPr>
          <p:nvPr/>
        </p:nvCxnSpPr>
        <p:spPr bwMode="auto">
          <a:xfrm>
            <a:off x="4283075" y="2727325"/>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68" name="直线连接符 28"/>
          <p:cNvCxnSpPr>
            <a:cxnSpLocks noChangeShapeType="1"/>
          </p:cNvCxnSpPr>
          <p:nvPr/>
        </p:nvCxnSpPr>
        <p:spPr bwMode="auto">
          <a:xfrm flipV="1">
            <a:off x="3635375" y="3273425"/>
            <a:ext cx="2520950" cy="30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69" name="直线连接符 29"/>
          <p:cNvCxnSpPr>
            <a:cxnSpLocks noChangeShapeType="1"/>
          </p:cNvCxnSpPr>
          <p:nvPr/>
        </p:nvCxnSpPr>
        <p:spPr bwMode="auto">
          <a:xfrm>
            <a:off x="4932363" y="2727325"/>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70" name="直线连接符 30"/>
          <p:cNvCxnSpPr>
            <a:cxnSpLocks noChangeShapeType="1"/>
          </p:cNvCxnSpPr>
          <p:nvPr/>
        </p:nvCxnSpPr>
        <p:spPr bwMode="auto">
          <a:xfrm>
            <a:off x="5580063" y="2727325"/>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4771" name="文本框 32"/>
          <p:cNvSpPr txBox="1">
            <a:spLocks noChangeArrowheads="1"/>
          </p:cNvSpPr>
          <p:nvPr/>
        </p:nvSpPr>
        <p:spPr bwMode="auto">
          <a:xfrm>
            <a:off x="3779838" y="2798763"/>
            <a:ext cx="41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endParaRPr lang="zh-CN" altLang="en-US"/>
          </a:p>
        </p:txBody>
      </p:sp>
      <p:sp>
        <p:nvSpPr>
          <p:cNvPr id="74772" name="文本框 33"/>
          <p:cNvSpPr txBox="1">
            <a:spLocks noChangeArrowheads="1"/>
          </p:cNvSpPr>
          <p:nvPr/>
        </p:nvSpPr>
        <p:spPr bwMode="auto">
          <a:xfrm>
            <a:off x="4414838" y="2805113"/>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R</a:t>
            </a:r>
            <a:endParaRPr lang="zh-CN" altLang="en-US"/>
          </a:p>
        </p:txBody>
      </p:sp>
      <p:sp>
        <p:nvSpPr>
          <p:cNvPr id="74773" name="文本框 34"/>
          <p:cNvSpPr txBox="1">
            <a:spLocks noChangeArrowheads="1"/>
          </p:cNvSpPr>
          <p:nvPr/>
        </p:nvSpPr>
        <p:spPr bwMode="auto">
          <a:xfrm>
            <a:off x="5080000" y="2798763"/>
            <a:ext cx="373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E</a:t>
            </a:r>
            <a:endParaRPr lang="zh-CN" altLang="en-US"/>
          </a:p>
        </p:txBody>
      </p:sp>
      <p:cxnSp>
        <p:nvCxnSpPr>
          <p:cNvPr id="74774" name="直线箭头连接符 35"/>
          <p:cNvCxnSpPr>
            <a:cxnSpLocks noChangeShapeType="1"/>
          </p:cNvCxnSpPr>
          <p:nvPr/>
        </p:nvCxnSpPr>
        <p:spPr bwMode="auto">
          <a:xfrm>
            <a:off x="2952750" y="2986088"/>
            <a:ext cx="682625" cy="0"/>
          </a:xfrm>
          <a:prstGeom prst="straightConnector1">
            <a:avLst/>
          </a:prstGeom>
          <a:noFill/>
          <a:ln w="25400">
            <a:solidFill>
              <a:schemeClr val="tx1"/>
            </a:solidFill>
            <a:round/>
            <a:headEnd/>
            <a:tailEnd type="arrow" w="med" len="med"/>
          </a:ln>
        </p:spPr>
      </p:cxnSp>
      <p:cxnSp>
        <p:nvCxnSpPr>
          <p:cNvPr id="74775" name="直线连接符 36"/>
          <p:cNvCxnSpPr>
            <a:cxnSpLocks noChangeShapeType="1"/>
          </p:cNvCxnSpPr>
          <p:nvPr/>
        </p:nvCxnSpPr>
        <p:spPr bwMode="auto">
          <a:xfrm flipV="1">
            <a:off x="3635375" y="2740025"/>
            <a:ext cx="2520950" cy="30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76" name="直线连接符 37"/>
          <p:cNvCxnSpPr>
            <a:cxnSpLocks noChangeShapeType="1"/>
          </p:cNvCxnSpPr>
          <p:nvPr/>
        </p:nvCxnSpPr>
        <p:spPr bwMode="auto">
          <a:xfrm>
            <a:off x="6156325" y="2719388"/>
            <a:ext cx="0"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77" name="直线连接符 38"/>
          <p:cNvCxnSpPr>
            <a:cxnSpLocks noChangeShapeType="1"/>
          </p:cNvCxnSpPr>
          <p:nvPr/>
        </p:nvCxnSpPr>
        <p:spPr bwMode="auto">
          <a:xfrm>
            <a:off x="6516688" y="2708275"/>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78" name="直线连接符 39"/>
          <p:cNvCxnSpPr>
            <a:cxnSpLocks noChangeShapeType="1"/>
          </p:cNvCxnSpPr>
          <p:nvPr/>
        </p:nvCxnSpPr>
        <p:spPr bwMode="auto">
          <a:xfrm>
            <a:off x="7164388" y="2708275"/>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79" name="直线连接符 40"/>
          <p:cNvCxnSpPr>
            <a:cxnSpLocks noChangeShapeType="1"/>
          </p:cNvCxnSpPr>
          <p:nvPr/>
        </p:nvCxnSpPr>
        <p:spPr bwMode="auto">
          <a:xfrm flipV="1">
            <a:off x="6516688" y="3255963"/>
            <a:ext cx="2519362" cy="28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80" name="直线连接符 41"/>
          <p:cNvCxnSpPr>
            <a:cxnSpLocks noChangeShapeType="1"/>
          </p:cNvCxnSpPr>
          <p:nvPr/>
        </p:nvCxnSpPr>
        <p:spPr bwMode="auto">
          <a:xfrm>
            <a:off x="7813675" y="2708275"/>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81" name="直线连接符 42"/>
          <p:cNvCxnSpPr>
            <a:cxnSpLocks noChangeShapeType="1"/>
          </p:cNvCxnSpPr>
          <p:nvPr/>
        </p:nvCxnSpPr>
        <p:spPr bwMode="auto">
          <a:xfrm>
            <a:off x="8461375" y="2708275"/>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4782" name="直线连接符 43"/>
          <p:cNvCxnSpPr>
            <a:cxnSpLocks noChangeShapeType="1"/>
          </p:cNvCxnSpPr>
          <p:nvPr/>
        </p:nvCxnSpPr>
        <p:spPr bwMode="auto">
          <a:xfrm>
            <a:off x="9036050" y="2708275"/>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4783" name="文本框 44"/>
          <p:cNvSpPr txBox="1">
            <a:spLocks noChangeArrowheads="1"/>
          </p:cNvSpPr>
          <p:nvPr/>
        </p:nvSpPr>
        <p:spPr bwMode="auto">
          <a:xfrm>
            <a:off x="6659563" y="2781300"/>
            <a:ext cx="407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Y</a:t>
            </a:r>
            <a:endParaRPr lang="zh-CN" altLang="en-US"/>
          </a:p>
        </p:txBody>
      </p:sp>
      <p:sp>
        <p:nvSpPr>
          <p:cNvPr id="74784" name="文本框 45"/>
          <p:cNvSpPr txBox="1">
            <a:spLocks noChangeArrowheads="1"/>
          </p:cNvSpPr>
          <p:nvPr/>
        </p:nvSpPr>
        <p:spPr bwMode="auto">
          <a:xfrm>
            <a:off x="7296150" y="2786063"/>
            <a:ext cx="40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74785" name="文本框 46"/>
          <p:cNvSpPr txBox="1">
            <a:spLocks noChangeArrowheads="1"/>
          </p:cNvSpPr>
          <p:nvPr/>
        </p:nvSpPr>
        <p:spPr bwMode="auto">
          <a:xfrm>
            <a:off x="7961313" y="2781300"/>
            <a:ext cx="40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U</a:t>
            </a:r>
            <a:endParaRPr lang="zh-CN" altLang="en-US"/>
          </a:p>
        </p:txBody>
      </p:sp>
      <p:cxnSp>
        <p:nvCxnSpPr>
          <p:cNvPr id="74786" name="直线箭头连接符 47"/>
          <p:cNvCxnSpPr>
            <a:cxnSpLocks noChangeShapeType="1"/>
          </p:cNvCxnSpPr>
          <p:nvPr/>
        </p:nvCxnSpPr>
        <p:spPr bwMode="auto">
          <a:xfrm>
            <a:off x="5832475" y="2967038"/>
            <a:ext cx="684213" cy="0"/>
          </a:xfrm>
          <a:prstGeom prst="straightConnector1">
            <a:avLst/>
          </a:prstGeom>
          <a:noFill/>
          <a:ln w="25400">
            <a:solidFill>
              <a:schemeClr val="tx1"/>
            </a:solidFill>
            <a:round/>
            <a:headEnd/>
            <a:tailEnd type="arrow" w="med" len="med"/>
          </a:ln>
        </p:spPr>
      </p:cxnSp>
      <p:cxnSp>
        <p:nvCxnSpPr>
          <p:cNvPr id="74787" name="直线连接符 48"/>
          <p:cNvCxnSpPr>
            <a:cxnSpLocks noChangeShapeType="1"/>
          </p:cNvCxnSpPr>
          <p:nvPr/>
        </p:nvCxnSpPr>
        <p:spPr bwMode="auto">
          <a:xfrm flipV="1">
            <a:off x="6516688" y="2722563"/>
            <a:ext cx="2519362" cy="28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4788" name="文本框 49"/>
          <p:cNvSpPr txBox="1">
            <a:spLocks noChangeArrowheads="1"/>
          </p:cNvSpPr>
          <p:nvPr/>
        </p:nvSpPr>
        <p:spPr bwMode="auto">
          <a:xfrm>
            <a:off x="8604250" y="2781300"/>
            <a:ext cx="3937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t>^</a:t>
            </a:r>
            <a:endParaRPr lang="zh-CN" altLang="en-US" sz="2800" b="1"/>
          </a:p>
        </p:txBody>
      </p:sp>
      <p:sp>
        <p:nvSpPr>
          <p:cNvPr id="51" name="文本框 50"/>
          <p:cNvSpPr txBox="1">
            <a:spLocks noChangeArrowheads="1"/>
          </p:cNvSpPr>
          <p:nvPr/>
        </p:nvSpPr>
        <p:spPr bwMode="auto">
          <a:xfrm>
            <a:off x="468313" y="4365625"/>
            <a:ext cx="818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rgbClr val="FF0000"/>
                </a:solidFill>
              </a:rPr>
              <a:t>串的链式存储结构除了在连接串操作时方便之外，</a:t>
            </a:r>
            <a:endParaRPr lang="en-US" altLang="zh-CN">
              <a:solidFill>
                <a:srgbClr val="FF0000"/>
              </a:solidFill>
            </a:endParaRPr>
          </a:p>
          <a:p>
            <a:r>
              <a:rPr lang="zh-CN" altLang="en-US">
                <a:solidFill>
                  <a:srgbClr val="FF0000"/>
                </a:solidFill>
              </a:rPr>
              <a:t>总的来说不如顺序存储灵活，性能也不如顺序存储结构好。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blinds(horizontal)">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（字符串）：串的插入</a:t>
            </a:r>
            <a:endParaRPr lang="en-US" altLang="zh-CN" b="1"/>
          </a:p>
        </p:txBody>
      </p:sp>
      <p:sp>
        <p:nvSpPr>
          <p:cNvPr id="75778" name="文本框 2"/>
          <p:cNvSpPr txBox="1">
            <a:spLocks noChangeArrowheads="1"/>
          </p:cNvSpPr>
          <p:nvPr/>
        </p:nvSpPr>
        <p:spPr bwMode="auto">
          <a:xfrm>
            <a:off x="395288" y="692150"/>
            <a:ext cx="6769100" cy="637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t>Program 2.12: String insertion function</a:t>
            </a:r>
          </a:p>
          <a:p>
            <a:r>
              <a:rPr lang="en-US" altLang="zh-CN"/>
              <a:t>void stringInsert(char *s, char *t, int i)</a:t>
            </a:r>
          </a:p>
          <a:p>
            <a:r>
              <a:rPr lang="en-US" altLang="zh-CN"/>
              <a:t>{// insert string t into string s at position </a:t>
            </a:r>
            <a:r>
              <a:rPr lang="en-US" altLang="zh-CN" i="1"/>
              <a:t>i</a:t>
            </a:r>
          </a:p>
          <a:p>
            <a:r>
              <a:rPr lang="en-US" altLang="zh-CN"/>
              <a:t>     char string[MAX_SIZE];</a:t>
            </a:r>
          </a:p>
          <a:p>
            <a:r>
              <a:rPr lang="en-US" altLang="zh-CN"/>
              <a:t>     char *temp = string;</a:t>
            </a:r>
          </a:p>
          <a:p>
            <a:r>
              <a:rPr lang="en-US" altLang="zh-CN"/>
              <a:t>     if (i&lt;0 &amp;&amp; i&gt;strlen(s)) {</a:t>
            </a:r>
          </a:p>
          <a:p>
            <a:r>
              <a:rPr lang="en-US" altLang="zh-CN"/>
              <a:t>        fprintf(stderr, “Position is out of bounds \n”);</a:t>
            </a:r>
          </a:p>
          <a:p>
            <a:r>
              <a:rPr lang="en-US" altLang="zh-CN"/>
              <a:t>        exit(EXIT_FAILURE);</a:t>
            </a:r>
          </a:p>
          <a:p>
            <a:r>
              <a:rPr lang="en-US" altLang="zh-CN"/>
              <a:t>     }</a:t>
            </a:r>
          </a:p>
          <a:p>
            <a:r>
              <a:rPr lang="en-US" altLang="zh-CN"/>
              <a:t>     if (!strlen(s))  strcpy(s, t);</a:t>
            </a:r>
          </a:p>
          <a:p>
            <a:r>
              <a:rPr lang="en-US" altLang="zh-CN"/>
              <a:t>     else if (strlen(t)) {</a:t>
            </a:r>
          </a:p>
          <a:p>
            <a:r>
              <a:rPr lang="en-US" altLang="zh-CN"/>
              <a:t>        strncpy(temp, s, i);</a:t>
            </a:r>
          </a:p>
          <a:p>
            <a:r>
              <a:rPr lang="en-US" altLang="zh-CN"/>
              <a:t>        strcat(temp, t);</a:t>
            </a:r>
          </a:p>
          <a:p>
            <a:r>
              <a:rPr lang="en-US" altLang="zh-CN"/>
              <a:t>        strcat(temp, (s+i));</a:t>
            </a:r>
          </a:p>
          <a:p>
            <a:r>
              <a:rPr lang="en-US" altLang="zh-CN"/>
              <a:t>        strcpy(s, temp);</a:t>
            </a:r>
          </a:p>
          <a:p>
            <a:r>
              <a:rPr lang="en-US" altLang="zh-CN"/>
              <a:t>     }</a:t>
            </a:r>
          </a:p>
          <a:p>
            <a:r>
              <a:rPr lang="en-US" altLang="zh-CN"/>
              <a:t>}</a:t>
            </a:r>
            <a:endParaRPr lang="zh-CN" altLang="en-US"/>
          </a:p>
        </p:txBody>
      </p:sp>
      <p:cxnSp>
        <p:nvCxnSpPr>
          <p:cNvPr id="75779" name="直线箭头连接符 12"/>
          <p:cNvCxnSpPr>
            <a:cxnSpLocks noChangeShapeType="1"/>
          </p:cNvCxnSpPr>
          <p:nvPr/>
        </p:nvCxnSpPr>
        <p:spPr bwMode="auto">
          <a:xfrm>
            <a:off x="5011738" y="3832225"/>
            <a:ext cx="684212" cy="0"/>
          </a:xfrm>
          <a:prstGeom prst="straightConnector1">
            <a:avLst/>
          </a:prstGeom>
          <a:noFill/>
          <a:ln w="25400">
            <a:solidFill>
              <a:schemeClr val="tx1"/>
            </a:solidFill>
            <a:round/>
            <a:headEnd/>
            <a:tailEnd type="arrow" w="med" len="med"/>
          </a:ln>
        </p:spPr>
      </p:cxnSp>
      <p:sp>
        <p:nvSpPr>
          <p:cNvPr id="75780" name="矩形 28"/>
          <p:cNvSpPr>
            <a:spLocks noChangeArrowheads="1"/>
          </p:cNvSpPr>
          <p:nvPr/>
        </p:nvSpPr>
        <p:spPr bwMode="auto">
          <a:xfrm>
            <a:off x="5838825" y="3573463"/>
            <a:ext cx="360363" cy="5032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endParaRPr lang="zh-CN" altLang="en-US"/>
          </a:p>
        </p:txBody>
      </p:sp>
      <p:sp>
        <p:nvSpPr>
          <p:cNvPr id="75781" name="矩形 29"/>
          <p:cNvSpPr>
            <a:spLocks noChangeArrowheads="1"/>
          </p:cNvSpPr>
          <p:nvPr/>
        </p:nvSpPr>
        <p:spPr bwMode="auto">
          <a:xfrm>
            <a:off x="6199188" y="3573463"/>
            <a:ext cx="360362" cy="5032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m</a:t>
            </a:r>
            <a:endParaRPr lang="zh-CN" altLang="en-US"/>
          </a:p>
        </p:txBody>
      </p:sp>
      <p:sp>
        <p:nvSpPr>
          <p:cNvPr id="75782" name="矩形 30"/>
          <p:cNvSpPr>
            <a:spLocks noChangeArrowheads="1"/>
          </p:cNvSpPr>
          <p:nvPr/>
        </p:nvSpPr>
        <p:spPr bwMode="auto">
          <a:xfrm>
            <a:off x="6559550" y="3573463"/>
            <a:ext cx="360363" cy="5032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75783" name="矩形 31"/>
          <p:cNvSpPr>
            <a:spLocks noChangeArrowheads="1"/>
          </p:cNvSpPr>
          <p:nvPr/>
        </p:nvSpPr>
        <p:spPr bwMode="auto">
          <a:xfrm>
            <a:off x="6919913" y="3573463"/>
            <a:ext cx="358775" cy="5032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endParaRPr lang="zh-CN" altLang="en-US"/>
          </a:p>
        </p:txBody>
      </p:sp>
      <p:sp>
        <p:nvSpPr>
          <p:cNvPr id="75784" name="矩形 32"/>
          <p:cNvSpPr>
            <a:spLocks noChangeArrowheads="1"/>
          </p:cNvSpPr>
          <p:nvPr/>
        </p:nvSpPr>
        <p:spPr bwMode="auto">
          <a:xfrm>
            <a:off x="7278688" y="3573463"/>
            <a:ext cx="360362" cy="5032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 i</a:t>
            </a:r>
            <a:endParaRPr lang="zh-CN" altLang="en-US"/>
          </a:p>
        </p:txBody>
      </p:sp>
      <p:sp>
        <p:nvSpPr>
          <p:cNvPr id="75785" name="矩形 33"/>
          <p:cNvSpPr>
            <a:spLocks noChangeArrowheads="1"/>
          </p:cNvSpPr>
          <p:nvPr/>
        </p:nvSpPr>
        <p:spPr bwMode="auto">
          <a:xfrm>
            <a:off x="7639050" y="3573463"/>
            <a:ext cx="360363" cy="5032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 l</a:t>
            </a:r>
            <a:endParaRPr lang="zh-CN" altLang="en-US"/>
          </a:p>
        </p:txBody>
      </p:sp>
      <p:sp>
        <p:nvSpPr>
          <p:cNvPr id="75786" name="矩形 34"/>
          <p:cNvSpPr>
            <a:spLocks noChangeArrowheads="1"/>
          </p:cNvSpPr>
          <p:nvPr/>
        </p:nvSpPr>
        <p:spPr bwMode="auto">
          <a:xfrm>
            <a:off x="7999413" y="3573463"/>
            <a:ext cx="360362" cy="5032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e</a:t>
            </a:r>
            <a:endParaRPr lang="zh-CN" altLang="en-US"/>
          </a:p>
        </p:txBody>
      </p:sp>
      <p:sp>
        <p:nvSpPr>
          <p:cNvPr id="75787" name="矩形 35"/>
          <p:cNvSpPr>
            <a:spLocks noChangeArrowheads="1"/>
          </p:cNvSpPr>
          <p:nvPr/>
        </p:nvSpPr>
        <p:spPr bwMode="auto">
          <a:xfrm>
            <a:off x="8359775" y="3573463"/>
            <a:ext cx="360363" cy="5032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800"/>
          </a:p>
        </p:txBody>
      </p:sp>
      <p:sp>
        <p:nvSpPr>
          <p:cNvPr id="75788" name="文本框 36"/>
          <p:cNvSpPr txBox="1">
            <a:spLocks noChangeArrowheads="1"/>
          </p:cNvSpPr>
          <p:nvPr/>
        </p:nvSpPr>
        <p:spPr bwMode="auto">
          <a:xfrm>
            <a:off x="8324850" y="3573463"/>
            <a:ext cx="423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\0</a:t>
            </a:r>
            <a:endParaRPr lang="zh-CN" altLang="en-US"/>
          </a:p>
        </p:txBody>
      </p:sp>
      <p:sp>
        <p:nvSpPr>
          <p:cNvPr id="75789" name="文本框 37"/>
          <p:cNvSpPr txBox="1">
            <a:spLocks noChangeArrowheads="1"/>
          </p:cNvSpPr>
          <p:nvPr/>
        </p:nvSpPr>
        <p:spPr bwMode="auto">
          <a:xfrm>
            <a:off x="4643438" y="3573463"/>
            <a:ext cx="30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s</a:t>
            </a:r>
            <a:endParaRPr lang="zh-CN" altLang="en-US"/>
          </a:p>
        </p:txBody>
      </p:sp>
      <p:cxnSp>
        <p:nvCxnSpPr>
          <p:cNvPr id="75790" name="直线箭头连接符 39"/>
          <p:cNvCxnSpPr>
            <a:cxnSpLocks noChangeShapeType="1"/>
          </p:cNvCxnSpPr>
          <p:nvPr/>
        </p:nvCxnSpPr>
        <p:spPr bwMode="auto">
          <a:xfrm>
            <a:off x="5011738" y="4479925"/>
            <a:ext cx="684212" cy="0"/>
          </a:xfrm>
          <a:prstGeom prst="straightConnector1">
            <a:avLst/>
          </a:prstGeom>
          <a:noFill/>
          <a:ln w="25400">
            <a:solidFill>
              <a:schemeClr val="tx1"/>
            </a:solidFill>
            <a:round/>
            <a:headEnd/>
            <a:tailEnd type="arrow" w="med" len="med"/>
          </a:ln>
        </p:spPr>
      </p:cxnSp>
      <p:sp>
        <p:nvSpPr>
          <p:cNvPr id="75791" name="矩形 40"/>
          <p:cNvSpPr>
            <a:spLocks noChangeArrowheads="1"/>
          </p:cNvSpPr>
          <p:nvPr/>
        </p:nvSpPr>
        <p:spPr bwMode="auto">
          <a:xfrm>
            <a:off x="5838825" y="4221163"/>
            <a:ext cx="360363" cy="5032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u</a:t>
            </a:r>
            <a:endParaRPr lang="zh-CN" altLang="en-US"/>
          </a:p>
        </p:txBody>
      </p:sp>
      <p:sp>
        <p:nvSpPr>
          <p:cNvPr id="75792" name="矩形 41"/>
          <p:cNvSpPr>
            <a:spLocks noChangeArrowheads="1"/>
          </p:cNvSpPr>
          <p:nvPr/>
        </p:nvSpPr>
        <p:spPr bwMode="auto">
          <a:xfrm>
            <a:off x="6199188" y="4221163"/>
            <a:ext cx="360362" cy="5032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t</a:t>
            </a:r>
            <a:endParaRPr lang="zh-CN" altLang="en-US"/>
          </a:p>
        </p:txBody>
      </p:sp>
      <p:sp>
        <p:nvSpPr>
          <p:cNvPr id="75793" name="矩形 42"/>
          <p:cNvSpPr>
            <a:spLocks noChangeArrowheads="1"/>
          </p:cNvSpPr>
          <p:nvPr/>
        </p:nvSpPr>
        <p:spPr bwMode="auto">
          <a:xfrm>
            <a:off x="6559550" y="4221163"/>
            <a:ext cx="360363" cy="5032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75794" name="矩形 47"/>
          <p:cNvSpPr>
            <a:spLocks noChangeArrowheads="1"/>
          </p:cNvSpPr>
          <p:nvPr/>
        </p:nvSpPr>
        <p:spPr bwMode="auto">
          <a:xfrm>
            <a:off x="6911975" y="4221163"/>
            <a:ext cx="358775" cy="5032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800"/>
          </a:p>
        </p:txBody>
      </p:sp>
      <p:sp>
        <p:nvSpPr>
          <p:cNvPr id="75795" name="文本框 48"/>
          <p:cNvSpPr txBox="1">
            <a:spLocks noChangeArrowheads="1"/>
          </p:cNvSpPr>
          <p:nvPr/>
        </p:nvSpPr>
        <p:spPr bwMode="auto">
          <a:xfrm>
            <a:off x="6875463" y="4221163"/>
            <a:ext cx="425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\0</a:t>
            </a:r>
            <a:endParaRPr lang="zh-CN" altLang="en-US"/>
          </a:p>
        </p:txBody>
      </p:sp>
      <p:sp>
        <p:nvSpPr>
          <p:cNvPr id="75796" name="文本框 49"/>
          <p:cNvSpPr txBox="1">
            <a:spLocks noChangeArrowheads="1"/>
          </p:cNvSpPr>
          <p:nvPr/>
        </p:nvSpPr>
        <p:spPr bwMode="auto">
          <a:xfrm>
            <a:off x="4643438" y="4221163"/>
            <a:ext cx="274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t</a:t>
            </a:r>
            <a:endParaRPr lang="zh-CN" altLang="en-US"/>
          </a:p>
        </p:txBody>
      </p:sp>
      <p:sp>
        <p:nvSpPr>
          <p:cNvPr id="51" name="文本框 50"/>
          <p:cNvSpPr txBox="1">
            <a:spLocks noChangeArrowheads="1"/>
          </p:cNvSpPr>
          <p:nvPr/>
        </p:nvSpPr>
        <p:spPr bwMode="auto">
          <a:xfrm>
            <a:off x="5775325" y="3141663"/>
            <a:ext cx="619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i="1">
                <a:solidFill>
                  <a:srgbClr val="FF0000"/>
                </a:solidFill>
              </a:rPr>
              <a:t>i</a:t>
            </a:r>
            <a:r>
              <a:rPr lang="en-US" altLang="zh-CN">
                <a:solidFill>
                  <a:srgbClr val="FF0000"/>
                </a:solidFill>
              </a:rPr>
              <a:t>=1</a:t>
            </a:r>
            <a:endParaRPr lang="zh-CN" altLang="en-US">
              <a:solidFill>
                <a:srgbClr val="FF0000"/>
              </a:solidFill>
            </a:endParaRPr>
          </a:p>
        </p:txBody>
      </p:sp>
      <p:cxnSp>
        <p:nvCxnSpPr>
          <p:cNvPr id="53" name="直线箭头连接符 52"/>
          <p:cNvCxnSpPr>
            <a:cxnSpLocks noChangeShapeType="1"/>
          </p:cNvCxnSpPr>
          <p:nvPr/>
        </p:nvCxnSpPr>
        <p:spPr bwMode="auto">
          <a:xfrm>
            <a:off x="3419475" y="4941888"/>
            <a:ext cx="1152525" cy="0"/>
          </a:xfrm>
          <a:prstGeom prst="straightConnector1">
            <a:avLst/>
          </a:prstGeom>
          <a:noFill/>
          <a:ln w="9525">
            <a:solidFill>
              <a:schemeClr val="tx1"/>
            </a:solidFill>
            <a:round/>
            <a:headEnd/>
            <a:tailEnd type="arrow" w="med" len="med"/>
          </a:ln>
        </p:spPr>
      </p:cxnSp>
      <p:sp>
        <p:nvSpPr>
          <p:cNvPr id="54" name="矩形 53"/>
          <p:cNvSpPr>
            <a:spLocks noChangeArrowheads="1"/>
          </p:cNvSpPr>
          <p:nvPr/>
        </p:nvSpPr>
        <p:spPr bwMode="auto">
          <a:xfrm>
            <a:off x="4716463" y="4652963"/>
            <a:ext cx="360362"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endParaRPr lang="zh-CN" altLang="en-US"/>
          </a:p>
        </p:txBody>
      </p:sp>
      <p:sp>
        <p:nvSpPr>
          <p:cNvPr id="55" name="文本框 54"/>
          <p:cNvSpPr txBox="1">
            <a:spLocks noChangeArrowheads="1"/>
          </p:cNvSpPr>
          <p:nvPr/>
        </p:nvSpPr>
        <p:spPr bwMode="auto">
          <a:xfrm>
            <a:off x="5076825" y="4659313"/>
            <a:ext cx="4238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\0</a:t>
            </a:r>
            <a:endParaRPr lang="zh-CN" altLang="en-US"/>
          </a:p>
        </p:txBody>
      </p:sp>
      <p:sp>
        <p:nvSpPr>
          <p:cNvPr id="56" name="矩形 55"/>
          <p:cNvSpPr>
            <a:spLocks noChangeArrowheads="1"/>
          </p:cNvSpPr>
          <p:nvPr/>
        </p:nvSpPr>
        <p:spPr bwMode="auto">
          <a:xfrm>
            <a:off x="5076825" y="4652963"/>
            <a:ext cx="358775"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800"/>
          </a:p>
        </p:txBody>
      </p:sp>
      <p:cxnSp>
        <p:nvCxnSpPr>
          <p:cNvPr id="59" name="直线箭头连接符 58"/>
          <p:cNvCxnSpPr>
            <a:cxnSpLocks noChangeShapeType="1"/>
          </p:cNvCxnSpPr>
          <p:nvPr/>
        </p:nvCxnSpPr>
        <p:spPr bwMode="auto">
          <a:xfrm>
            <a:off x="3059113" y="5373688"/>
            <a:ext cx="1512887" cy="0"/>
          </a:xfrm>
          <a:prstGeom prst="straightConnector1">
            <a:avLst/>
          </a:prstGeom>
          <a:noFill/>
          <a:ln w="9525">
            <a:solidFill>
              <a:schemeClr val="tx1"/>
            </a:solidFill>
            <a:round/>
            <a:headEnd/>
            <a:tailEnd type="arrow" w="med" len="med"/>
          </a:ln>
        </p:spPr>
      </p:cxnSp>
      <p:sp>
        <p:nvSpPr>
          <p:cNvPr id="60" name="矩形 59"/>
          <p:cNvSpPr>
            <a:spLocks noChangeArrowheads="1"/>
          </p:cNvSpPr>
          <p:nvPr/>
        </p:nvSpPr>
        <p:spPr bwMode="auto">
          <a:xfrm>
            <a:off x="4716463" y="5229225"/>
            <a:ext cx="360362" cy="5032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endParaRPr lang="zh-CN" altLang="en-US"/>
          </a:p>
        </p:txBody>
      </p:sp>
      <p:sp>
        <p:nvSpPr>
          <p:cNvPr id="63" name="矩形 62"/>
          <p:cNvSpPr>
            <a:spLocks noChangeArrowheads="1"/>
          </p:cNvSpPr>
          <p:nvPr/>
        </p:nvSpPr>
        <p:spPr bwMode="auto">
          <a:xfrm>
            <a:off x="5076825" y="5229225"/>
            <a:ext cx="358775" cy="5032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u</a:t>
            </a:r>
            <a:endParaRPr lang="zh-CN" altLang="en-US"/>
          </a:p>
        </p:txBody>
      </p:sp>
      <p:sp>
        <p:nvSpPr>
          <p:cNvPr id="64" name="矩形 63"/>
          <p:cNvSpPr>
            <a:spLocks noChangeArrowheads="1"/>
          </p:cNvSpPr>
          <p:nvPr/>
        </p:nvSpPr>
        <p:spPr bwMode="auto">
          <a:xfrm>
            <a:off x="5435600" y="5229225"/>
            <a:ext cx="360363" cy="5032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t</a:t>
            </a:r>
            <a:endParaRPr lang="zh-CN" altLang="en-US"/>
          </a:p>
        </p:txBody>
      </p:sp>
      <p:sp>
        <p:nvSpPr>
          <p:cNvPr id="65" name="矩形 64"/>
          <p:cNvSpPr>
            <a:spLocks noChangeArrowheads="1"/>
          </p:cNvSpPr>
          <p:nvPr/>
        </p:nvSpPr>
        <p:spPr bwMode="auto">
          <a:xfrm>
            <a:off x="5795963" y="5229225"/>
            <a:ext cx="360362" cy="5032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66" name="矩形 65"/>
          <p:cNvSpPr>
            <a:spLocks noChangeArrowheads="1"/>
          </p:cNvSpPr>
          <p:nvPr/>
        </p:nvSpPr>
        <p:spPr bwMode="auto">
          <a:xfrm>
            <a:off x="6148388" y="5229225"/>
            <a:ext cx="360362" cy="5032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800"/>
          </a:p>
        </p:txBody>
      </p:sp>
      <p:sp>
        <p:nvSpPr>
          <p:cNvPr id="67" name="文本框 66"/>
          <p:cNvSpPr txBox="1">
            <a:spLocks noChangeArrowheads="1"/>
          </p:cNvSpPr>
          <p:nvPr/>
        </p:nvSpPr>
        <p:spPr bwMode="auto">
          <a:xfrm>
            <a:off x="6113463" y="5229225"/>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\0</a:t>
            </a:r>
            <a:endParaRPr lang="zh-CN" altLang="en-US"/>
          </a:p>
        </p:txBody>
      </p:sp>
      <p:cxnSp>
        <p:nvCxnSpPr>
          <p:cNvPr id="69" name="直线箭头连接符 68"/>
          <p:cNvCxnSpPr>
            <a:cxnSpLocks noChangeShapeType="1"/>
          </p:cNvCxnSpPr>
          <p:nvPr/>
        </p:nvCxnSpPr>
        <p:spPr bwMode="auto">
          <a:xfrm>
            <a:off x="3429000" y="5805488"/>
            <a:ext cx="1574800" cy="215900"/>
          </a:xfrm>
          <a:prstGeom prst="straightConnector1">
            <a:avLst/>
          </a:prstGeom>
          <a:noFill/>
          <a:ln w="9525">
            <a:solidFill>
              <a:schemeClr val="tx1"/>
            </a:solidFill>
            <a:round/>
            <a:headEnd/>
            <a:tailEnd type="arrow" w="med" len="med"/>
          </a:ln>
        </p:spPr>
      </p:cxnSp>
      <p:sp>
        <p:nvSpPr>
          <p:cNvPr id="71" name="矩形 70"/>
          <p:cNvSpPr>
            <a:spLocks noChangeArrowheads="1"/>
          </p:cNvSpPr>
          <p:nvPr/>
        </p:nvSpPr>
        <p:spPr bwMode="auto">
          <a:xfrm>
            <a:off x="5127625" y="5876925"/>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a:t>
            </a:r>
            <a:endParaRPr lang="zh-CN" altLang="en-US"/>
          </a:p>
        </p:txBody>
      </p:sp>
      <p:sp>
        <p:nvSpPr>
          <p:cNvPr id="72" name="矩形 71"/>
          <p:cNvSpPr>
            <a:spLocks noChangeArrowheads="1"/>
          </p:cNvSpPr>
          <p:nvPr/>
        </p:nvSpPr>
        <p:spPr bwMode="auto">
          <a:xfrm>
            <a:off x="5487988" y="5876925"/>
            <a:ext cx="358775"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u</a:t>
            </a:r>
            <a:endParaRPr lang="zh-CN" altLang="en-US"/>
          </a:p>
        </p:txBody>
      </p:sp>
      <p:sp>
        <p:nvSpPr>
          <p:cNvPr id="73" name="矩形 72"/>
          <p:cNvSpPr>
            <a:spLocks noChangeArrowheads="1"/>
          </p:cNvSpPr>
          <p:nvPr/>
        </p:nvSpPr>
        <p:spPr bwMode="auto">
          <a:xfrm>
            <a:off x="5846763" y="5876925"/>
            <a:ext cx="360362"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t</a:t>
            </a:r>
            <a:endParaRPr lang="zh-CN" altLang="en-US"/>
          </a:p>
        </p:txBody>
      </p:sp>
      <p:sp>
        <p:nvSpPr>
          <p:cNvPr id="74" name="矩形 73"/>
          <p:cNvSpPr>
            <a:spLocks noChangeArrowheads="1"/>
          </p:cNvSpPr>
          <p:nvPr/>
        </p:nvSpPr>
        <p:spPr bwMode="auto">
          <a:xfrm>
            <a:off x="6207125" y="5876925"/>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77" name="矩形 76"/>
          <p:cNvSpPr>
            <a:spLocks noChangeArrowheads="1"/>
          </p:cNvSpPr>
          <p:nvPr/>
        </p:nvSpPr>
        <p:spPr bwMode="auto">
          <a:xfrm>
            <a:off x="6559550" y="5876925"/>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m</a:t>
            </a:r>
            <a:endParaRPr lang="zh-CN" altLang="en-US"/>
          </a:p>
        </p:txBody>
      </p:sp>
      <p:sp>
        <p:nvSpPr>
          <p:cNvPr id="78" name="矩形 77"/>
          <p:cNvSpPr>
            <a:spLocks noChangeArrowheads="1"/>
          </p:cNvSpPr>
          <p:nvPr/>
        </p:nvSpPr>
        <p:spPr bwMode="auto">
          <a:xfrm>
            <a:off x="6919913" y="5876925"/>
            <a:ext cx="358775"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79" name="矩形 78"/>
          <p:cNvSpPr>
            <a:spLocks noChangeArrowheads="1"/>
          </p:cNvSpPr>
          <p:nvPr/>
        </p:nvSpPr>
        <p:spPr bwMode="auto">
          <a:xfrm>
            <a:off x="7278688" y="5876925"/>
            <a:ext cx="360362"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b</a:t>
            </a:r>
            <a:endParaRPr lang="zh-CN" altLang="en-US"/>
          </a:p>
        </p:txBody>
      </p:sp>
      <p:sp>
        <p:nvSpPr>
          <p:cNvPr id="80" name="矩形 79"/>
          <p:cNvSpPr>
            <a:spLocks noChangeArrowheads="1"/>
          </p:cNvSpPr>
          <p:nvPr/>
        </p:nvSpPr>
        <p:spPr bwMode="auto">
          <a:xfrm>
            <a:off x="7639050" y="5876925"/>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 i</a:t>
            </a:r>
            <a:endParaRPr lang="zh-CN" altLang="en-US"/>
          </a:p>
        </p:txBody>
      </p:sp>
      <p:sp>
        <p:nvSpPr>
          <p:cNvPr id="81" name="矩形 80"/>
          <p:cNvSpPr>
            <a:spLocks noChangeArrowheads="1"/>
          </p:cNvSpPr>
          <p:nvPr/>
        </p:nvSpPr>
        <p:spPr bwMode="auto">
          <a:xfrm>
            <a:off x="7999413" y="5876925"/>
            <a:ext cx="360362"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 l</a:t>
            </a:r>
            <a:endParaRPr lang="zh-CN" altLang="en-US"/>
          </a:p>
        </p:txBody>
      </p:sp>
      <p:sp>
        <p:nvSpPr>
          <p:cNvPr id="82" name="矩形 81"/>
          <p:cNvSpPr>
            <a:spLocks noChangeArrowheads="1"/>
          </p:cNvSpPr>
          <p:nvPr/>
        </p:nvSpPr>
        <p:spPr bwMode="auto">
          <a:xfrm>
            <a:off x="8359775" y="5876925"/>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e</a:t>
            </a:r>
            <a:endParaRPr lang="zh-CN" altLang="en-US"/>
          </a:p>
        </p:txBody>
      </p:sp>
      <p:sp>
        <p:nvSpPr>
          <p:cNvPr id="83" name="矩形 82"/>
          <p:cNvSpPr>
            <a:spLocks noChangeArrowheads="1"/>
          </p:cNvSpPr>
          <p:nvPr/>
        </p:nvSpPr>
        <p:spPr bwMode="auto">
          <a:xfrm>
            <a:off x="8720138" y="5876925"/>
            <a:ext cx="358775"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800"/>
          </a:p>
        </p:txBody>
      </p:sp>
      <p:sp>
        <p:nvSpPr>
          <p:cNvPr id="84" name="文本框 83"/>
          <p:cNvSpPr txBox="1">
            <a:spLocks noChangeArrowheads="1"/>
          </p:cNvSpPr>
          <p:nvPr/>
        </p:nvSpPr>
        <p:spPr bwMode="auto">
          <a:xfrm>
            <a:off x="8685213" y="5876925"/>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7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8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8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1" grpId="0"/>
      <p:bldP spid="54" grpId="0" animBg="1"/>
      <p:bldP spid="55" grpId="0"/>
      <p:bldP spid="56" grpId="0" animBg="1"/>
      <p:bldP spid="60" grpId="0" animBg="1"/>
      <p:bldP spid="63" grpId="0" animBg="1"/>
      <p:bldP spid="64" grpId="0" animBg="1"/>
      <p:bldP spid="65" grpId="0" animBg="1"/>
      <p:bldP spid="66" grpId="0" animBg="1"/>
      <p:bldP spid="67" grpId="0"/>
      <p:bldP spid="71" grpId="0" animBg="1"/>
      <p:bldP spid="72" grpId="0" animBg="1"/>
      <p:bldP spid="73" grpId="0" animBg="1"/>
      <p:bldP spid="74" grpId="0" animBg="1"/>
      <p:bldP spid="77" grpId="0" animBg="1"/>
      <p:bldP spid="78" grpId="0" animBg="1"/>
      <p:bldP spid="79" grpId="0" animBg="1"/>
      <p:bldP spid="80" grpId="0" animBg="1"/>
      <p:bldP spid="81" grpId="0" animBg="1"/>
      <p:bldP spid="82" grpId="0" animBg="1"/>
      <p:bldP spid="83" grpId="0" animBg="1"/>
      <p:bldP spid="8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（字符串）：串的模式匹配</a:t>
            </a:r>
            <a:endParaRPr lang="en-US" altLang="zh-CN" b="1"/>
          </a:p>
        </p:txBody>
      </p:sp>
      <p:sp>
        <p:nvSpPr>
          <p:cNvPr id="76802" name="文本框 2"/>
          <p:cNvSpPr txBox="1">
            <a:spLocks noChangeArrowheads="1"/>
          </p:cNvSpPr>
          <p:nvPr/>
        </p:nvSpPr>
        <p:spPr bwMode="auto">
          <a:xfrm>
            <a:off x="395288" y="692150"/>
            <a:ext cx="67691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t>Program 2.13: Pattern matching </a:t>
            </a:r>
          </a:p>
          <a:p>
            <a:r>
              <a:rPr lang="en-US" altLang="zh-CN"/>
              <a:t>void Index(char *s, char *t</a:t>
            </a:r>
            <a:r>
              <a:rPr lang="zh-CN" altLang="en-US"/>
              <a:t>，</a:t>
            </a:r>
            <a:r>
              <a:rPr lang="en-US" altLang="zh-CN"/>
              <a:t>int pos)</a:t>
            </a:r>
          </a:p>
          <a:p>
            <a:r>
              <a:rPr lang="en-US" altLang="zh-CN"/>
              <a:t>{</a:t>
            </a:r>
          </a:p>
          <a:p>
            <a:r>
              <a:rPr lang="en-US" altLang="zh-CN"/>
              <a:t>    int i = pos; int j = 0;</a:t>
            </a:r>
          </a:p>
          <a:p>
            <a:r>
              <a:rPr lang="en-US" altLang="zh-CN"/>
              <a:t>    while (i &lt; strlen(s) &amp;&amp; j &lt; strlen(t))</a:t>
            </a:r>
          </a:p>
          <a:p>
            <a:r>
              <a:rPr lang="en-US" altLang="zh-CN"/>
              <a:t>    {</a:t>
            </a:r>
          </a:p>
          <a:p>
            <a:r>
              <a:rPr lang="en-US" altLang="zh-CN"/>
              <a:t>        if (s[i] == T[j]){</a:t>
            </a:r>
          </a:p>
          <a:p>
            <a:r>
              <a:rPr lang="en-US" altLang="zh-CN"/>
              <a:t>           ++i; ++j;</a:t>
            </a:r>
          </a:p>
          <a:p>
            <a:r>
              <a:rPr lang="en-US" altLang="zh-CN"/>
              <a:t>        }</a:t>
            </a:r>
          </a:p>
          <a:p>
            <a:r>
              <a:rPr lang="en-US" altLang="zh-CN"/>
              <a:t>        else{</a:t>
            </a:r>
          </a:p>
          <a:p>
            <a:r>
              <a:rPr lang="en-US" altLang="zh-CN"/>
              <a:t>            i=i-j+1;  i = 0;</a:t>
            </a:r>
          </a:p>
          <a:p>
            <a:r>
              <a:rPr lang="en-US" altLang="zh-CN"/>
              <a:t>         }</a:t>
            </a:r>
          </a:p>
          <a:p>
            <a:r>
              <a:rPr lang="en-US" altLang="zh-CN"/>
              <a:t>    }</a:t>
            </a:r>
          </a:p>
          <a:p>
            <a:r>
              <a:rPr lang="en-US" altLang="zh-CN"/>
              <a:t>    if (j&gt;strlen(t)-1)  return i – strlen(t);</a:t>
            </a:r>
          </a:p>
          <a:p>
            <a:r>
              <a:rPr lang="en-US" altLang="zh-CN"/>
              <a:t>    else  return 0;</a:t>
            </a:r>
          </a:p>
          <a:p>
            <a:r>
              <a:rPr lang="en-US" altLang="zh-CN"/>
              <a:t>}</a:t>
            </a:r>
            <a:endParaRPr lang="zh-CN" altLang="en-US"/>
          </a:p>
        </p:txBody>
      </p:sp>
      <p:sp>
        <p:nvSpPr>
          <p:cNvPr id="76803" name="矩形 51"/>
          <p:cNvSpPr>
            <a:spLocks noChangeArrowheads="1"/>
          </p:cNvSpPr>
          <p:nvPr/>
        </p:nvSpPr>
        <p:spPr bwMode="auto">
          <a:xfrm>
            <a:off x="5076825" y="3068638"/>
            <a:ext cx="358775"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g</a:t>
            </a:r>
            <a:endParaRPr lang="zh-CN" altLang="en-US"/>
          </a:p>
        </p:txBody>
      </p:sp>
      <p:sp>
        <p:nvSpPr>
          <p:cNvPr id="76804" name="矩形 56"/>
          <p:cNvSpPr>
            <a:spLocks noChangeArrowheads="1"/>
          </p:cNvSpPr>
          <p:nvPr/>
        </p:nvSpPr>
        <p:spPr bwMode="auto">
          <a:xfrm>
            <a:off x="5435600" y="3068638"/>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76805" name="矩形 57"/>
          <p:cNvSpPr>
            <a:spLocks noChangeArrowheads="1"/>
          </p:cNvSpPr>
          <p:nvPr/>
        </p:nvSpPr>
        <p:spPr bwMode="auto">
          <a:xfrm>
            <a:off x="5795963" y="3068638"/>
            <a:ext cx="360362"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76806" name="矩形 60"/>
          <p:cNvSpPr>
            <a:spLocks noChangeArrowheads="1"/>
          </p:cNvSpPr>
          <p:nvPr/>
        </p:nvSpPr>
        <p:spPr bwMode="auto">
          <a:xfrm>
            <a:off x="6156325" y="3068638"/>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g</a:t>
            </a:r>
            <a:endParaRPr lang="zh-CN" altLang="en-US"/>
          </a:p>
        </p:txBody>
      </p:sp>
      <p:sp>
        <p:nvSpPr>
          <p:cNvPr id="76807" name="矩形 61"/>
          <p:cNvSpPr>
            <a:spLocks noChangeArrowheads="1"/>
          </p:cNvSpPr>
          <p:nvPr/>
        </p:nvSpPr>
        <p:spPr bwMode="auto">
          <a:xfrm>
            <a:off x="6516688" y="3068638"/>
            <a:ext cx="358775"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76808" name="矩形 67"/>
          <p:cNvSpPr>
            <a:spLocks noChangeArrowheads="1"/>
          </p:cNvSpPr>
          <p:nvPr/>
        </p:nvSpPr>
        <p:spPr bwMode="auto">
          <a:xfrm>
            <a:off x="6875463" y="3068638"/>
            <a:ext cx="360362"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76809" name="矩形 69"/>
          <p:cNvSpPr>
            <a:spLocks noChangeArrowheads="1"/>
          </p:cNvSpPr>
          <p:nvPr/>
        </p:nvSpPr>
        <p:spPr bwMode="auto">
          <a:xfrm>
            <a:off x="7235825" y="3068638"/>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g</a:t>
            </a:r>
            <a:endParaRPr lang="zh-CN" altLang="en-US"/>
          </a:p>
        </p:txBody>
      </p:sp>
      <p:sp>
        <p:nvSpPr>
          <p:cNvPr id="76810" name="矩形 74"/>
          <p:cNvSpPr>
            <a:spLocks noChangeArrowheads="1"/>
          </p:cNvSpPr>
          <p:nvPr/>
        </p:nvSpPr>
        <p:spPr bwMode="auto">
          <a:xfrm>
            <a:off x="7596188" y="3068638"/>
            <a:ext cx="360362"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l</a:t>
            </a:r>
            <a:endParaRPr lang="zh-CN" altLang="en-US"/>
          </a:p>
        </p:txBody>
      </p:sp>
      <p:sp>
        <p:nvSpPr>
          <p:cNvPr id="76811" name="矩形 84"/>
          <p:cNvSpPr>
            <a:spLocks noChangeArrowheads="1"/>
          </p:cNvSpPr>
          <p:nvPr/>
        </p:nvSpPr>
        <p:spPr bwMode="auto">
          <a:xfrm>
            <a:off x="7956550" y="3068638"/>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e</a:t>
            </a:r>
            <a:endParaRPr lang="zh-CN" altLang="en-US"/>
          </a:p>
        </p:txBody>
      </p:sp>
      <p:grpSp>
        <p:nvGrpSpPr>
          <p:cNvPr id="5" name="组 4"/>
          <p:cNvGrpSpPr>
            <a:grpSpLocks/>
          </p:cNvGrpSpPr>
          <p:nvPr/>
        </p:nvGrpSpPr>
        <p:grpSpPr bwMode="auto">
          <a:xfrm>
            <a:off x="5076825" y="3789363"/>
            <a:ext cx="2159000" cy="503237"/>
            <a:chOff x="5076056" y="3789040"/>
            <a:chExt cx="2160240" cy="504056"/>
          </a:xfrm>
        </p:grpSpPr>
        <p:sp>
          <p:nvSpPr>
            <p:cNvPr id="76817" name="矩形 88"/>
            <p:cNvSpPr>
              <a:spLocks noChangeArrowheads="1"/>
            </p:cNvSpPr>
            <p:nvPr/>
          </p:nvSpPr>
          <p:spPr bwMode="auto">
            <a:xfrm>
              <a:off x="5076056" y="3789040"/>
              <a:ext cx="360040" cy="5040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g</a:t>
              </a:r>
              <a:endParaRPr lang="zh-CN" altLang="en-US"/>
            </a:p>
          </p:txBody>
        </p:sp>
        <p:sp>
          <p:nvSpPr>
            <p:cNvPr id="76818" name="矩形 89"/>
            <p:cNvSpPr>
              <a:spLocks noChangeArrowheads="1"/>
            </p:cNvSpPr>
            <p:nvPr/>
          </p:nvSpPr>
          <p:spPr bwMode="auto">
            <a:xfrm>
              <a:off x="5436096" y="3789040"/>
              <a:ext cx="360040" cy="5040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76819" name="矩形 90"/>
            <p:cNvSpPr>
              <a:spLocks noChangeArrowheads="1"/>
            </p:cNvSpPr>
            <p:nvPr/>
          </p:nvSpPr>
          <p:spPr bwMode="auto">
            <a:xfrm>
              <a:off x="5796136" y="3789040"/>
              <a:ext cx="360040" cy="5040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o</a:t>
              </a:r>
              <a:endParaRPr lang="zh-CN" altLang="en-US"/>
            </a:p>
          </p:txBody>
        </p:sp>
        <p:sp>
          <p:nvSpPr>
            <p:cNvPr id="76820" name="矩形 91"/>
            <p:cNvSpPr>
              <a:spLocks noChangeArrowheads="1"/>
            </p:cNvSpPr>
            <p:nvPr/>
          </p:nvSpPr>
          <p:spPr bwMode="auto">
            <a:xfrm>
              <a:off x="6156176" y="3789040"/>
              <a:ext cx="360040" cy="5040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g</a:t>
              </a:r>
              <a:endParaRPr lang="zh-CN" altLang="en-US"/>
            </a:p>
          </p:txBody>
        </p:sp>
        <p:sp>
          <p:nvSpPr>
            <p:cNvPr id="76821" name="矩形 92"/>
            <p:cNvSpPr>
              <a:spLocks noChangeArrowheads="1"/>
            </p:cNvSpPr>
            <p:nvPr/>
          </p:nvSpPr>
          <p:spPr bwMode="auto">
            <a:xfrm>
              <a:off x="6516216" y="3789040"/>
              <a:ext cx="360040" cy="5040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l</a:t>
              </a:r>
              <a:endParaRPr lang="zh-CN" altLang="en-US"/>
            </a:p>
          </p:txBody>
        </p:sp>
        <p:sp>
          <p:nvSpPr>
            <p:cNvPr id="76822" name="矩形 93"/>
            <p:cNvSpPr>
              <a:spLocks noChangeArrowheads="1"/>
            </p:cNvSpPr>
            <p:nvPr/>
          </p:nvSpPr>
          <p:spPr bwMode="auto">
            <a:xfrm>
              <a:off x="6876256" y="3789040"/>
              <a:ext cx="360040" cy="5040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e</a:t>
              </a:r>
              <a:endParaRPr lang="zh-CN" altLang="en-US"/>
            </a:p>
          </p:txBody>
        </p:sp>
      </p:grpSp>
      <p:cxnSp>
        <p:nvCxnSpPr>
          <p:cNvPr id="76813" name="直线箭头连接符 94"/>
          <p:cNvCxnSpPr>
            <a:cxnSpLocks noChangeShapeType="1"/>
          </p:cNvCxnSpPr>
          <p:nvPr/>
        </p:nvCxnSpPr>
        <p:spPr bwMode="auto">
          <a:xfrm>
            <a:off x="4291013" y="3297238"/>
            <a:ext cx="684212" cy="0"/>
          </a:xfrm>
          <a:prstGeom prst="straightConnector1">
            <a:avLst/>
          </a:prstGeom>
          <a:noFill/>
          <a:ln w="25400">
            <a:solidFill>
              <a:schemeClr val="tx1"/>
            </a:solidFill>
            <a:round/>
            <a:headEnd/>
            <a:tailEnd type="arrow" w="med" len="med"/>
          </a:ln>
        </p:spPr>
      </p:cxnSp>
      <p:sp>
        <p:nvSpPr>
          <p:cNvPr id="76814" name="文本框 95"/>
          <p:cNvSpPr txBox="1">
            <a:spLocks noChangeArrowheads="1"/>
          </p:cNvSpPr>
          <p:nvPr/>
        </p:nvSpPr>
        <p:spPr bwMode="auto">
          <a:xfrm>
            <a:off x="3924300" y="3040063"/>
            <a:ext cx="304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s</a:t>
            </a:r>
            <a:endParaRPr lang="zh-CN" altLang="en-US"/>
          </a:p>
        </p:txBody>
      </p:sp>
      <p:cxnSp>
        <p:nvCxnSpPr>
          <p:cNvPr id="76815" name="直线箭头连接符 96"/>
          <p:cNvCxnSpPr>
            <a:cxnSpLocks noChangeShapeType="1"/>
          </p:cNvCxnSpPr>
          <p:nvPr/>
        </p:nvCxnSpPr>
        <p:spPr bwMode="auto">
          <a:xfrm>
            <a:off x="4291013" y="4089400"/>
            <a:ext cx="684212" cy="0"/>
          </a:xfrm>
          <a:prstGeom prst="straightConnector1">
            <a:avLst/>
          </a:prstGeom>
          <a:noFill/>
          <a:ln w="25400">
            <a:solidFill>
              <a:schemeClr val="tx1"/>
            </a:solidFill>
            <a:round/>
            <a:headEnd/>
            <a:tailEnd type="arrow" w="med" len="med"/>
          </a:ln>
        </p:spPr>
      </p:cxnSp>
      <p:sp>
        <p:nvSpPr>
          <p:cNvPr id="76816" name="文本框 97"/>
          <p:cNvSpPr txBox="1">
            <a:spLocks noChangeArrowheads="1"/>
          </p:cNvSpPr>
          <p:nvPr/>
        </p:nvSpPr>
        <p:spPr bwMode="auto">
          <a:xfrm>
            <a:off x="3924300" y="3830638"/>
            <a:ext cx="27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2.40445E-6 -1.61037E-6 L 0.11831 -1.61037E-6 " pathEditMode="relative" ptsTypes="AA">
                                      <p:cBhvr>
                                        <p:cTn id="11"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 Box 3"/>
          <p:cNvSpPr txBox="1">
            <a:spLocks noChangeArrowheads="1"/>
          </p:cNvSpPr>
          <p:nvPr/>
        </p:nvSpPr>
        <p:spPr bwMode="auto">
          <a:xfrm>
            <a:off x="685800" y="457200"/>
            <a:ext cx="76200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b="1">
                <a:ea typeface="MS Hei" pitchFamily="49" charset="-122"/>
              </a:rPr>
              <a:t>〖</a:t>
            </a:r>
            <a:r>
              <a:rPr lang="en-US" altLang="zh-CN" b="1"/>
              <a:t>Example</a:t>
            </a:r>
            <a:r>
              <a:rPr lang="en-US" altLang="zh-CN" b="1">
                <a:ea typeface="MS Hei" pitchFamily="49" charset="-122"/>
              </a:rPr>
              <a:t>〗</a:t>
            </a:r>
            <a:r>
              <a:rPr lang="en-US" altLang="zh-CN" b="1"/>
              <a:t> To </a:t>
            </a:r>
            <a:r>
              <a:rPr lang="en-US" altLang="zh-CN" b="1">
                <a:solidFill>
                  <a:srgbClr val="FF0000"/>
                </a:solidFill>
              </a:rPr>
              <a:t>add</a:t>
            </a:r>
            <a:r>
              <a:rPr lang="en-US" altLang="zh-CN" b="1"/>
              <a:t> </a:t>
            </a:r>
            <a:r>
              <a:rPr lang="en-US" altLang="zh-CN" b="1" i="1">
                <a:solidFill>
                  <a:srgbClr val="FF6600"/>
                </a:solidFill>
              </a:rPr>
              <a:t>A</a:t>
            </a:r>
            <a:r>
              <a:rPr lang="en-US" altLang="zh-CN" b="1">
                <a:solidFill>
                  <a:srgbClr val="FF6600"/>
                </a:solidFill>
              </a:rPr>
              <a:t>(</a:t>
            </a:r>
            <a:r>
              <a:rPr lang="en-US" altLang="zh-CN" b="1" i="1">
                <a:solidFill>
                  <a:srgbClr val="FF6600"/>
                </a:solidFill>
              </a:rPr>
              <a:t>x</a:t>
            </a:r>
            <a:r>
              <a:rPr lang="en-US" altLang="zh-CN" b="1">
                <a:solidFill>
                  <a:srgbClr val="FF6600"/>
                </a:solidFill>
              </a:rPr>
              <a:t>)</a:t>
            </a:r>
            <a:r>
              <a:rPr lang="en-US" altLang="zh-CN" b="1" i="1">
                <a:solidFill>
                  <a:srgbClr val="FF6600"/>
                </a:solidFill>
              </a:rPr>
              <a:t> = </a:t>
            </a:r>
            <a:r>
              <a:rPr lang="en-US" altLang="zh-CN" b="1">
                <a:solidFill>
                  <a:srgbClr val="FF6600"/>
                </a:solidFill>
              </a:rPr>
              <a:t>5 </a:t>
            </a:r>
            <a:r>
              <a:rPr lang="en-US" altLang="zh-CN" b="1" i="1">
                <a:solidFill>
                  <a:srgbClr val="FF6600"/>
                </a:solidFill>
              </a:rPr>
              <a:t>x</a:t>
            </a:r>
            <a:r>
              <a:rPr lang="en-US" altLang="zh-CN" b="1" baseline="30000">
                <a:solidFill>
                  <a:srgbClr val="FF6600"/>
                </a:solidFill>
              </a:rPr>
              <a:t>4 </a:t>
            </a:r>
            <a:r>
              <a:rPr lang="en-US" altLang="zh-CN" b="1">
                <a:solidFill>
                  <a:srgbClr val="FF6600"/>
                </a:solidFill>
              </a:rPr>
              <a:t>+ 2 </a:t>
            </a:r>
            <a:r>
              <a:rPr lang="en-US" altLang="zh-CN" b="1" i="1">
                <a:solidFill>
                  <a:srgbClr val="FF6600"/>
                </a:solidFill>
              </a:rPr>
              <a:t>x</a:t>
            </a:r>
            <a:r>
              <a:rPr lang="en-US" altLang="zh-CN" b="1" baseline="30000">
                <a:solidFill>
                  <a:srgbClr val="FF6600"/>
                </a:solidFill>
              </a:rPr>
              <a:t>2 </a:t>
            </a:r>
            <a:r>
              <a:rPr lang="en-US" altLang="zh-CN" b="1">
                <a:solidFill>
                  <a:srgbClr val="FF6600"/>
                </a:solidFill>
                <a:sym typeface="Symbol" panose="05050102010706020507" pitchFamily="18" charset="2"/>
              </a:rPr>
              <a:t> </a:t>
            </a:r>
            <a:r>
              <a:rPr lang="en-US" altLang="zh-CN" b="1">
                <a:solidFill>
                  <a:srgbClr val="FF6600"/>
                </a:solidFill>
              </a:rPr>
              <a:t>4 </a:t>
            </a:r>
            <a:r>
              <a:rPr lang="en-US" altLang="zh-CN" b="1" i="1">
                <a:solidFill>
                  <a:srgbClr val="FF6600"/>
                </a:solidFill>
              </a:rPr>
              <a:t>x </a:t>
            </a:r>
            <a:r>
              <a:rPr lang="en-US" altLang="zh-CN" b="1">
                <a:solidFill>
                  <a:srgbClr val="FF6600"/>
                </a:solidFill>
              </a:rPr>
              <a:t>+ 1</a:t>
            </a:r>
            <a:r>
              <a:rPr lang="en-US" altLang="zh-CN" b="1">
                <a:latin typeface="Arial" panose="020B0604020202020204" pitchFamily="34" charset="0"/>
              </a:rPr>
              <a:t> </a:t>
            </a:r>
            <a:r>
              <a:rPr lang="en-US" altLang="zh-CN" b="1"/>
              <a:t>and</a:t>
            </a:r>
            <a:r>
              <a:rPr lang="en-US" altLang="zh-CN" b="1">
                <a:latin typeface="Arial" panose="020B0604020202020204" pitchFamily="34" charset="0"/>
              </a:rPr>
              <a:t> </a:t>
            </a:r>
          </a:p>
          <a:p>
            <a:pPr>
              <a:lnSpc>
                <a:spcPct val="90000"/>
              </a:lnSpc>
            </a:pPr>
            <a:r>
              <a:rPr lang="en-US" altLang="zh-CN" b="1" i="1">
                <a:solidFill>
                  <a:schemeClr val="hlink"/>
                </a:solidFill>
              </a:rPr>
              <a:t>B</a:t>
            </a:r>
            <a:r>
              <a:rPr lang="en-US" altLang="zh-CN" b="1">
                <a:solidFill>
                  <a:schemeClr val="hlink"/>
                </a:solidFill>
              </a:rPr>
              <a:t>(</a:t>
            </a:r>
            <a:r>
              <a:rPr lang="en-US" altLang="zh-CN" b="1" i="1">
                <a:solidFill>
                  <a:schemeClr val="hlink"/>
                </a:solidFill>
              </a:rPr>
              <a:t>x</a:t>
            </a:r>
            <a:r>
              <a:rPr lang="en-US" altLang="zh-CN" b="1">
                <a:solidFill>
                  <a:schemeClr val="hlink"/>
                </a:solidFill>
              </a:rPr>
              <a:t>)</a:t>
            </a:r>
            <a:r>
              <a:rPr lang="en-US" altLang="zh-CN" b="1" i="1">
                <a:solidFill>
                  <a:schemeClr val="hlink"/>
                </a:solidFill>
              </a:rPr>
              <a:t> = </a:t>
            </a:r>
            <a:r>
              <a:rPr lang="en-US" altLang="zh-CN" b="1">
                <a:solidFill>
                  <a:schemeClr val="hlink"/>
                </a:solidFill>
              </a:rPr>
              <a:t>6 </a:t>
            </a:r>
            <a:r>
              <a:rPr lang="en-US" altLang="zh-CN" b="1" i="1">
                <a:solidFill>
                  <a:schemeClr val="hlink"/>
                </a:solidFill>
              </a:rPr>
              <a:t>x</a:t>
            </a:r>
            <a:r>
              <a:rPr lang="en-US" altLang="zh-CN" b="1" baseline="30000">
                <a:solidFill>
                  <a:schemeClr val="hlink"/>
                </a:solidFill>
              </a:rPr>
              <a:t>3 </a:t>
            </a:r>
            <a:r>
              <a:rPr lang="en-US" altLang="zh-CN" b="1">
                <a:solidFill>
                  <a:schemeClr val="hlink"/>
                </a:solidFill>
              </a:rPr>
              <a:t>+ 3 </a:t>
            </a:r>
            <a:r>
              <a:rPr lang="en-US" altLang="zh-CN" b="1" i="1">
                <a:solidFill>
                  <a:schemeClr val="hlink"/>
                </a:solidFill>
              </a:rPr>
              <a:t>x</a:t>
            </a:r>
            <a:r>
              <a:rPr lang="en-US" altLang="zh-CN" b="1" baseline="30000">
                <a:solidFill>
                  <a:schemeClr val="hlink"/>
                </a:solidFill>
              </a:rPr>
              <a:t>2 </a:t>
            </a:r>
            <a:r>
              <a:rPr lang="en-US" altLang="zh-CN" b="1">
                <a:solidFill>
                  <a:schemeClr val="hlink"/>
                </a:solidFill>
                <a:sym typeface="Symbol" panose="05050102010706020507" pitchFamily="18" charset="2"/>
              </a:rPr>
              <a:t>+ </a:t>
            </a:r>
            <a:r>
              <a:rPr lang="en-US" altLang="zh-CN" b="1">
                <a:solidFill>
                  <a:schemeClr val="hlink"/>
                </a:solidFill>
              </a:rPr>
              <a:t>4 </a:t>
            </a:r>
            <a:r>
              <a:rPr lang="en-US" altLang="zh-CN" b="1" i="1">
                <a:solidFill>
                  <a:schemeClr val="hlink"/>
                </a:solidFill>
              </a:rPr>
              <a:t>x</a:t>
            </a:r>
            <a:r>
              <a:rPr lang="en-US" altLang="zh-CN" b="1"/>
              <a:t>,  we first store both of them into </a:t>
            </a:r>
            <a:r>
              <a:rPr lang="en-US" altLang="zh-CN" b="1">
                <a:solidFill>
                  <a:schemeClr val="accent1"/>
                </a:solidFill>
                <a:latin typeface="Arial" panose="020B0604020202020204" pitchFamily="34" charset="0"/>
              </a:rPr>
              <a:t>terms[</a:t>
            </a:r>
            <a:r>
              <a:rPr lang="en-US" altLang="zh-CN" b="1">
                <a:latin typeface="Arial" panose="020B0604020202020204" pitchFamily="34" charset="0"/>
              </a:rPr>
              <a:t> </a:t>
            </a:r>
            <a:r>
              <a:rPr lang="en-US" altLang="zh-CN" b="1">
                <a:solidFill>
                  <a:schemeClr val="accent1"/>
                </a:solidFill>
                <a:latin typeface="Arial" panose="020B0604020202020204" pitchFamily="34" charset="0"/>
              </a:rPr>
              <a:t>]</a:t>
            </a:r>
            <a:r>
              <a:rPr lang="en-US" altLang="zh-CN" b="1"/>
              <a:t>:</a:t>
            </a:r>
          </a:p>
        </p:txBody>
      </p:sp>
      <p:sp>
        <p:nvSpPr>
          <p:cNvPr id="99332" name="AutoShape 4"/>
          <p:cNvSpPr>
            <a:spLocks noChangeArrowheads="1"/>
          </p:cNvSpPr>
          <p:nvPr/>
        </p:nvSpPr>
        <p:spPr bwMode="auto">
          <a:xfrm>
            <a:off x="2209800" y="1447800"/>
            <a:ext cx="762000" cy="381000"/>
          </a:xfrm>
          <a:prstGeom prst="wedgeRectCallout">
            <a:avLst>
              <a:gd name="adj1" fmla="val 10833"/>
              <a:gd name="adj2" fmla="val 128333"/>
            </a:avLst>
          </a:prstGeom>
          <a:gradFill rotWithShape="0">
            <a:gsLst>
              <a:gs pos="0">
                <a:srgbClr val="FFFFFF"/>
              </a:gs>
              <a:gs pos="100000">
                <a:srgbClr val="FF6600"/>
              </a:gs>
            </a:gsLst>
            <a:lin ang="5400000" scaled="1"/>
          </a:gradFill>
          <a:ln w="25400">
            <a:solidFill>
              <a:srgbClr val="FF6600"/>
            </a:solidFill>
            <a:miter lim="800000"/>
            <a:headEnd/>
            <a:tailEnd/>
          </a:ln>
        </p:spPr>
        <p:txBody>
          <a:bodyPr wrap="none" lIns="0" tIns="10800" r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starta</a:t>
            </a:r>
          </a:p>
        </p:txBody>
      </p:sp>
      <p:sp>
        <p:nvSpPr>
          <p:cNvPr id="99333" name="AutoShape 5"/>
          <p:cNvSpPr>
            <a:spLocks noChangeArrowheads="1"/>
          </p:cNvSpPr>
          <p:nvPr/>
        </p:nvSpPr>
        <p:spPr bwMode="auto">
          <a:xfrm>
            <a:off x="4419600" y="1447800"/>
            <a:ext cx="835025" cy="381000"/>
          </a:xfrm>
          <a:prstGeom prst="wedgeRectCallout">
            <a:avLst>
              <a:gd name="adj1" fmla="val 6463"/>
              <a:gd name="adj2" fmla="val 120833"/>
            </a:avLst>
          </a:prstGeom>
          <a:gradFill rotWithShape="0">
            <a:gsLst>
              <a:gs pos="0">
                <a:srgbClr val="FFFFFF"/>
              </a:gs>
              <a:gs pos="100000">
                <a:srgbClr val="FF6600"/>
              </a:gs>
            </a:gsLst>
            <a:lin ang="5400000" scaled="1"/>
          </a:gradFill>
          <a:ln w="25400">
            <a:solidFill>
              <a:srgbClr val="FF6600"/>
            </a:solidFill>
            <a:miter lim="800000"/>
            <a:headEnd/>
            <a:tailEnd/>
          </a:ln>
        </p:spPr>
        <p:txBody>
          <a:bodyPr wrap="none" lIns="0" tIns="10800" r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finisha</a:t>
            </a:r>
          </a:p>
        </p:txBody>
      </p:sp>
      <p:sp>
        <p:nvSpPr>
          <p:cNvPr id="99334" name="AutoShape 6"/>
          <p:cNvSpPr>
            <a:spLocks noChangeArrowheads="1"/>
          </p:cNvSpPr>
          <p:nvPr/>
        </p:nvSpPr>
        <p:spPr bwMode="auto">
          <a:xfrm>
            <a:off x="5334000" y="1447800"/>
            <a:ext cx="914400" cy="381000"/>
          </a:xfrm>
          <a:prstGeom prst="wedgeRectCallout">
            <a:avLst>
              <a:gd name="adj1" fmla="val -7463"/>
              <a:gd name="adj2" fmla="val 132500"/>
            </a:avLst>
          </a:prstGeom>
          <a:gradFill rotWithShape="0">
            <a:gsLst>
              <a:gs pos="0">
                <a:srgbClr val="FFFFFF"/>
              </a:gs>
              <a:gs pos="100000">
                <a:schemeClr val="hlink"/>
              </a:gs>
            </a:gsLst>
            <a:lin ang="5400000" scaled="1"/>
          </a:gradFill>
          <a:ln w="25400">
            <a:solidFill>
              <a:schemeClr val="hlink"/>
            </a:solidFill>
            <a:miter lim="800000"/>
            <a:headEnd/>
            <a:tailEnd/>
          </a:ln>
        </p:spPr>
        <p:txBody>
          <a:bodyPr wrap="none" lIns="0" tIns="10800" r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startb</a:t>
            </a:r>
          </a:p>
        </p:txBody>
      </p:sp>
      <p:grpSp>
        <p:nvGrpSpPr>
          <p:cNvPr id="2" name="Group 7"/>
          <p:cNvGrpSpPr>
            <a:grpSpLocks/>
          </p:cNvGrpSpPr>
          <p:nvPr/>
        </p:nvGrpSpPr>
        <p:grpSpPr bwMode="auto">
          <a:xfrm>
            <a:off x="2362200" y="2743200"/>
            <a:ext cx="3733800" cy="1981200"/>
            <a:chOff x="1488" y="1968"/>
            <a:chExt cx="1824" cy="912"/>
          </a:xfrm>
        </p:grpSpPr>
        <p:sp>
          <p:nvSpPr>
            <p:cNvPr id="20602" name="Oval 8"/>
            <p:cNvSpPr>
              <a:spLocks noChangeArrowheads="1"/>
            </p:cNvSpPr>
            <p:nvPr/>
          </p:nvSpPr>
          <p:spPr bwMode="auto">
            <a:xfrm>
              <a:off x="1488" y="1968"/>
              <a:ext cx="384" cy="24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603" name="Oval 9"/>
            <p:cNvSpPr>
              <a:spLocks noChangeArrowheads="1"/>
            </p:cNvSpPr>
            <p:nvPr/>
          </p:nvSpPr>
          <p:spPr bwMode="auto">
            <a:xfrm>
              <a:off x="2928" y="1968"/>
              <a:ext cx="384" cy="24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604" name="Line 10"/>
            <p:cNvSpPr>
              <a:spLocks noChangeShapeType="1"/>
            </p:cNvSpPr>
            <p:nvPr/>
          </p:nvSpPr>
          <p:spPr bwMode="auto">
            <a:xfrm>
              <a:off x="1728" y="2208"/>
              <a:ext cx="384" cy="384"/>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05" name="Line 11"/>
            <p:cNvSpPr>
              <a:spLocks noChangeShapeType="1"/>
            </p:cNvSpPr>
            <p:nvPr/>
          </p:nvSpPr>
          <p:spPr bwMode="auto">
            <a:xfrm flipH="1">
              <a:off x="2640" y="2160"/>
              <a:ext cx="384" cy="43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06" name="Oval 12"/>
            <p:cNvSpPr>
              <a:spLocks noChangeArrowheads="1"/>
            </p:cNvSpPr>
            <p:nvPr/>
          </p:nvSpPr>
          <p:spPr bwMode="auto">
            <a:xfrm>
              <a:off x="1920" y="2544"/>
              <a:ext cx="960" cy="336"/>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COMPARE</a:t>
              </a:r>
            </a:p>
          </p:txBody>
        </p:sp>
      </p:grpSp>
      <p:sp>
        <p:nvSpPr>
          <p:cNvPr id="99341" name="AutoShape 13"/>
          <p:cNvSpPr>
            <a:spLocks noChangeArrowheads="1"/>
          </p:cNvSpPr>
          <p:nvPr/>
        </p:nvSpPr>
        <p:spPr bwMode="auto">
          <a:xfrm>
            <a:off x="2209800" y="4419600"/>
            <a:ext cx="990600" cy="381000"/>
          </a:xfrm>
          <a:prstGeom prst="wedgeRectCallout">
            <a:avLst>
              <a:gd name="adj1" fmla="val -1602"/>
              <a:gd name="adj2" fmla="val -127917"/>
            </a:avLst>
          </a:prstGeom>
          <a:gradFill rotWithShape="0">
            <a:gsLst>
              <a:gs pos="0">
                <a:srgbClr val="99CC00"/>
              </a:gs>
              <a:gs pos="100000">
                <a:schemeClr val="bg1"/>
              </a:gs>
            </a:gsLst>
            <a:lin ang="5400000" scaled="1"/>
          </a:gradFill>
          <a:ln w="25400">
            <a:solidFill>
              <a:schemeClr val="accent1"/>
            </a:solidFill>
            <a:miter lim="800000"/>
            <a:headEnd/>
            <a:tailEnd/>
          </a:ln>
        </p:spPr>
        <p:txBody>
          <a:bodyPr wrap="none" lIns="0" tIns="10800" r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avail=7</a:t>
            </a:r>
          </a:p>
        </p:txBody>
      </p:sp>
      <p:grpSp>
        <p:nvGrpSpPr>
          <p:cNvPr id="3" name="Group 14"/>
          <p:cNvGrpSpPr>
            <a:grpSpLocks/>
          </p:cNvGrpSpPr>
          <p:nvPr/>
        </p:nvGrpSpPr>
        <p:grpSpPr bwMode="auto">
          <a:xfrm>
            <a:off x="2057400" y="4114800"/>
            <a:ext cx="1981200" cy="762000"/>
            <a:chOff x="1296" y="2592"/>
            <a:chExt cx="1248" cy="480"/>
          </a:xfrm>
        </p:grpSpPr>
        <p:sp>
          <p:nvSpPr>
            <p:cNvPr id="20600" name="Rectangle 15"/>
            <p:cNvSpPr>
              <a:spLocks noChangeArrowheads="1"/>
            </p:cNvSpPr>
            <p:nvPr/>
          </p:nvSpPr>
          <p:spPr bwMode="auto">
            <a:xfrm>
              <a:off x="1296" y="2592"/>
              <a:ext cx="720" cy="4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601" name="AutoShape 16"/>
            <p:cNvSpPr>
              <a:spLocks noChangeArrowheads="1"/>
            </p:cNvSpPr>
            <p:nvPr/>
          </p:nvSpPr>
          <p:spPr bwMode="auto">
            <a:xfrm>
              <a:off x="1920" y="2806"/>
              <a:ext cx="624" cy="240"/>
            </a:xfrm>
            <a:prstGeom prst="wedgeRectCallout">
              <a:avLst>
                <a:gd name="adj1" fmla="val -4806"/>
                <a:gd name="adj2" fmla="val -138333"/>
              </a:avLst>
            </a:prstGeom>
            <a:gradFill rotWithShape="0">
              <a:gsLst>
                <a:gs pos="0">
                  <a:srgbClr val="99CC00"/>
                </a:gs>
                <a:gs pos="100000">
                  <a:schemeClr val="bg1"/>
                </a:gs>
              </a:gsLst>
              <a:lin ang="5400000" scaled="1"/>
            </a:gradFill>
            <a:ln w="25400">
              <a:solidFill>
                <a:schemeClr val="accent1"/>
              </a:solidFill>
              <a:miter lim="800000"/>
              <a:headEnd/>
              <a:tailEnd/>
            </a:ln>
          </p:spPr>
          <p:txBody>
            <a:bodyPr wrap="none" lIns="0" tIns="10800" r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avail=8</a:t>
              </a:r>
            </a:p>
          </p:txBody>
        </p:sp>
      </p:grpSp>
      <p:grpSp>
        <p:nvGrpSpPr>
          <p:cNvPr id="4" name="Group 17"/>
          <p:cNvGrpSpPr>
            <a:grpSpLocks/>
          </p:cNvGrpSpPr>
          <p:nvPr/>
        </p:nvGrpSpPr>
        <p:grpSpPr bwMode="auto">
          <a:xfrm>
            <a:off x="533400" y="2133600"/>
            <a:ext cx="7086600" cy="914400"/>
            <a:chOff x="336" y="1584"/>
            <a:chExt cx="4464" cy="576"/>
          </a:xfrm>
        </p:grpSpPr>
        <p:sp>
          <p:nvSpPr>
            <p:cNvPr id="20575" name="Text Box 18"/>
            <p:cNvSpPr txBox="1">
              <a:spLocks noChangeArrowheads="1"/>
            </p:cNvSpPr>
            <p:nvPr/>
          </p:nvSpPr>
          <p:spPr bwMode="auto">
            <a:xfrm>
              <a:off x="336" y="1728"/>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spcBef>
                  <a:spcPct val="50000"/>
                </a:spcBef>
              </a:pPr>
              <a:r>
                <a:rPr lang="en-US" altLang="zh-CN" sz="2000" b="1">
                  <a:solidFill>
                    <a:schemeClr val="accent1"/>
                  </a:solidFill>
                  <a:latin typeface="Arial" panose="020B0604020202020204" pitchFamily="34" charset="0"/>
                </a:rPr>
                <a:t>terms</a:t>
              </a:r>
              <a:endParaRPr lang="en-US" altLang="zh-CN" b="1">
                <a:latin typeface="Arial" panose="020B0604020202020204" pitchFamily="34" charset="0"/>
              </a:endParaRPr>
            </a:p>
          </p:txBody>
        </p:sp>
        <p:sp>
          <p:nvSpPr>
            <p:cNvPr id="20576" name="Rectangle 19"/>
            <p:cNvSpPr>
              <a:spLocks noChangeArrowheads="1"/>
            </p:cNvSpPr>
            <p:nvPr/>
          </p:nvSpPr>
          <p:spPr bwMode="auto">
            <a:xfrm>
              <a:off x="96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index</a:t>
              </a:r>
              <a:endParaRPr lang="en-US" altLang="zh-CN" b="1"/>
            </a:p>
          </p:txBody>
        </p:sp>
        <p:sp>
          <p:nvSpPr>
            <p:cNvPr id="20577" name="Rectangle 20"/>
            <p:cNvSpPr>
              <a:spLocks noChangeArrowheads="1"/>
            </p:cNvSpPr>
            <p:nvPr/>
          </p:nvSpPr>
          <p:spPr bwMode="auto">
            <a:xfrm>
              <a:off x="96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coef</a:t>
              </a:r>
              <a:endParaRPr lang="en-US" altLang="zh-CN" b="1"/>
            </a:p>
          </p:txBody>
        </p:sp>
        <p:sp>
          <p:nvSpPr>
            <p:cNvPr id="20578" name="Rectangle 21"/>
            <p:cNvSpPr>
              <a:spLocks noChangeArrowheads="1"/>
            </p:cNvSpPr>
            <p:nvPr/>
          </p:nvSpPr>
          <p:spPr bwMode="auto">
            <a:xfrm>
              <a:off x="96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expon</a:t>
              </a:r>
              <a:endParaRPr lang="en-US" altLang="zh-CN" b="1"/>
            </a:p>
          </p:txBody>
        </p:sp>
        <p:sp>
          <p:nvSpPr>
            <p:cNvPr id="20579" name="Rectangle 22"/>
            <p:cNvSpPr>
              <a:spLocks noChangeArrowheads="1"/>
            </p:cNvSpPr>
            <p:nvPr/>
          </p:nvSpPr>
          <p:spPr bwMode="auto">
            <a:xfrm>
              <a:off x="144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0</a:t>
              </a:r>
              <a:endParaRPr lang="en-US" altLang="zh-CN" b="1"/>
            </a:p>
          </p:txBody>
        </p:sp>
        <p:sp>
          <p:nvSpPr>
            <p:cNvPr id="20580" name="Rectangle 23"/>
            <p:cNvSpPr>
              <a:spLocks noChangeArrowheads="1"/>
            </p:cNvSpPr>
            <p:nvPr/>
          </p:nvSpPr>
          <p:spPr bwMode="auto">
            <a:xfrm>
              <a:off x="144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5</a:t>
              </a:r>
              <a:endParaRPr lang="en-US" altLang="zh-CN" b="1"/>
            </a:p>
          </p:txBody>
        </p:sp>
        <p:sp>
          <p:nvSpPr>
            <p:cNvPr id="20581" name="Rectangle 24"/>
            <p:cNvSpPr>
              <a:spLocks noChangeArrowheads="1"/>
            </p:cNvSpPr>
            <p:nvPr/>
          </p:nvSpPr>
          <p:spPr bwMode="auto">
            <a:xfrm>
              <a:off x="144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4</a:t>
              </a:r>
              <a:endParaRPr lang="en-US" altLang="zh-CN" b="1"/>
            </a:p>
          </p:txBody>
        </p:sp>
        <p:sp>
          <p:nvSpPr>
            <p:cNvPr id="20582" name="Rectangle 25"/>
            <p:cNvSpPr>
              <a:spLocks noChangeArrowheads="1"/>
            </p:cNvSpPr>
            <p:nvPr/>
          </p:nvSpPr>
          <p:spPr bwMode="auto">
            <a:xfrm>
              <a:off x="192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a:t>
              </a:r>
              <a:endParaRPr lang="en-US" altLang="zh-CN" b="1"/>
            </a:p>
          </p:txBody>
        </p:sp>
        <p:sp>
          <p:nvSpPr>
            <p:cNvPr id="20583" name="Rectangle 26"/>
            <p:cNvSpPr>
              <a:spLocks noChangeArrowheads="1"/>
            </p:cNvSpPr>
            <p:nvPr/>
          </p:nvSpPr>
          <p:spPr bwMode="auto">
            <a:xfrm>
              <a:off x="192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2</a:t>
              </a:r>
              <a:endParaRPr lang="en-US" altLang="zh-CN" b="1"/>
            </a:p>
          </p:txBody>
        </p:sp>
        <p:sp>
          <p:nvSpPr>
            <p:cNvPr id="20584" name="Rectangle 27"/>
            <p:cNvSpPr>
              <a:spLocks noChangeArrowheads="1"/>
            </p:cNvSpPr>
            <p:nvPr/>
          </p:nvSpPr>
          <p:spPr bwMode="auto">
            <a:xfrm>
              <a:off x="192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2</a:t>
              </a:r>
              <a:endParaRPr lang="en-US" altLang="zh-CN" b="1"/>
            </a:p>
          </p:txBody>
        </p:sp>
        <p:sp>
          <p:nvSpPr>
            <p:cNvPr id="20585" name="Rectangle 28"/>
            <p:cNvSpPr>
              <a:spLocks noChangeArrowheads="1"/>
            </p:cNvSpPr>
            <p:nvPr/>
          </p:nvSpPr>
          <p:spPr bwMode="auto">
            <a:xfrm>
              <a:off x="240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2</a:t>
              </a:r>
              <a:endParaRPr lang="en-US" altLang="zh-CN" b="1"/>
            </a:p>
          </p:txBody>
        </p:sp>
        <p:sp>
          <p:nvSpPr>
            <p:cNvPr id="20586" name="Rectangle 29"/>
            <p:cNvSpPr>
              <a:spLocks noChangeArrowheads="1"/>
            </p:cNvSpPr>
            <p:nvPr/>
          </p:nvSpPr>
          <p:spPr bwMode="auto">
            <a:xfrm>
              <a:off x="240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sym typeface="Symbol" panose="05050102010706020507" pitchFamily="18" charset="2"/>
                </a:rPr>
                <a:t></a:t>
              </a:r>
              <a:r>
                <a:rPr lang="en-US" altLang="zh-CN" sz="2000" b="1"/>
                <a:t> 4</a:t>
              </a:r>
            </a:p>
          </p:txBody>
        </p:sp>
        <p:sp>
          <p:nvSpPr>
            <p:cNvPr id="20587" name="Rectangle 30"/>
            <p:cNvSpPr>
              <a:spLocks noChangeArrowheads="1"/>
            </p:cNvSpPr>
            <p:nvPr/>
          </p:nvSpPr>
          <p:spPr bwMode="auto">
            <a:xfrm>
              <a:off x="240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a:t>
              </a:r>
              <a:endParaRPr lang="en-US" altLang="zh-CN" b="1"/>
            </a:p>
          </p:txBody>
        </p:sp>
        <p:sp>
          <p:nvSpPr>
            <p:cNvPr id="20588" name="Rectangle 31"/>
            <p:cNvSpPr>
              <a:spLocks noChangeArrowheads="1"/>
            </p:cNvSpPr>
            <p:nvPr/>
          </p:nvSpPr>
          <p:spPr bwMode="auto">
            <a:xfrm>
              <a:off x="288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3</a:t>
              </a:r>
              <a:endParaRPr lang="en-US" altLang="zh-CN" b="1"/>
            </a:p>
          </p:txBody>
        </p:sp>
        <p:sp>
          <p:nvSpPr>
            <p:cNvPr id="20589" name="Rectangle 32"/>
            <p:cNvSpPr>
              <a:spLocks noChangeArrowheads="1"/>
            </p:cNvSpPr>
            <p:nvPr/>
          </p:nvSpPr>
          <p:spPr bwMode="auto">
            <a:xfrm>
              <a:off x="288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a:t>
              </a:r>
              <a:endParaRPr lang="en-US" altLang="zh-CN" b="1"/>
            </a:p>
          </p:txBody>
        </p:sp>
        <p:sp>
          <p:nvSpPr>
            <p:cNvPr id="20590" name="Rectangle 33"/>
            <p:cNvSpPr>
              <a:spLocks noChangeArrowheads="1"/>
            </p:cNvSpPr>
            <p:nvPr/>
          </p:nvSpPr>
          <p:spPr bwMode="auto">
            <a:xfrm>
              <a:off x="288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0</a:t>
              </a:r>
              <a:endParaRPr lang="en-US" altLang="zh-CN" b="1"/>
            </a:p>
          </p:txBody>
        </p:sp>
        <p:sp>
          <p:nvSpPr>
            <p:cNvPr id="20591" name="Rectangle 34"/>
            <p:cNvSpPr>
              <a:spLocks noChangeArrowheads="1"/>
            </p:cNvSpPr>
            <p:nvPr/>
          </p:nvSpPr>
          <p:spPr bwMode="auto">
            <a:xfrm>
              <a:off x="336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4</a:t>
              </a:r>
              <a:endParaRPr lang="en-US" altLang="zh-CN" b="1"/>
            </a:p>
          </p:txBody>
        </p:sp>
        <p:sp>
          <p:nvSpPr>
            <p:cNvPr id="20592" name="Rectangle 35"/>
            <p:cNvSpPr>
              <a:spLocks noChangeArrowheads="1"/>
            </p:cNvSpPr>
            <p:nvPr/>
          </p:nvSpPr>
          <p:spPr bwMode="auto">
            <a:xfrm>
              <a:off x="336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6</a:t>
              </a:r>
            </a:p>
          </p:txBody>
        </p:sp>
        <p:sp>
          <p:nvSpPr>
            <p:cNvPr id="20593" name="Rectangle 36"/>
            <p:cNvSpPr>
              <a:spLocks noChangeArrowheads="1"/>
            </p:cNvSpPr>
            <p:nvPr/>
          </p:nvSpPr>
          <p:spPr bwMode="auto">
            <a:xfrm>
              <a:off x="336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3</a:t>
              </a:r>
            </a:p>
          </p:txBody>
        </p:sp>
        <p:sp>
          <p:nvSpPr>
            <p:cNvPr id="20594" name="Rectangle 37"/>
            <p:cNvSpPr>
              <a:spLocks noChangeArrowheads="1"/>
            </p:cNvSpPr>
            <p:nvPr/>
          </p:nvSpPr>
          <p:spPr bwMode="auto">
            <a:xfrm>
              <a:off x="384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5</a:t>
              </a:r>
              <a:endParaRPr lang="en-US" altLang="zh-CN" b="1"/>
            </a:p>
          </p:txBody>
        </p:sp>
        <p:sp>
          <p:nvSpPr>
            <p:cNvPr id="20595" name="Rectangle 38"/>
            <p:cNvSpPr>
              <a:spLocks noChangeArrowheads="1"/>
            </p:cNvSpPr>
            <p:nvPr/>
          </p:nvSpPr>
          <p:spPr bwMode="auto">
            <a:xfrm>
              <a:off x="384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3</a:t>
              </a:r>
            </a:p>
          </p:txBody>
        </p:sp>
        <p:sp>
          <p:nvSpPr>
            <p:cNvPr id="20596" name="Rectangle 39"/>
            <p:cNvSpPr>
              <a:spLocks noChangeArrowheads="1"/>
            </p:cNvSpPr>
            <p:nvPr/>
          </p:nvSpPr>
          <p:spPr bwMode="auto">
            <a:xfrm>
              <a:off x="384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2</a:t>
              </a:r>
            </a:p>
          </p:txBody>
        </p:sp>
        <p:sp>
          <p:nvSpPr>
            <p:cNvPr id="20597" name="Rectangle 40"/>
            <p:cNvSpPr>
              <a:spLocks noChangeArrowheads="1"/>
            </p:cNvSpPr>
            <p:nvPr/>
          </p:nvSpPr>
          <p:spPr bwMode="auto">
            <a:xfrm>
              <a:off x="432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6</a:t>
              </a:r>
              <a:endParaRPr lang="en-US" altLang="zh-CN" b="1"/>
            </a:p>
          </p:txBody>
        </p:sp>
        <p:sp>
          <p:nvSpPr>
            <p:cNvPr id="20598" name="Rectangle 41"/>
            <p:cNvSpPr>
              <a:spLocks noChangeArrowheads="1"/>
            </p:cNvSpPr>
            <p:nvPr/>
          </p:nvSpPr>
          <p:spPr bwMode="auto">
            <a:xfrm>
              <a:off x="432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4</a:t>
              </a:r>
            </a:p>
          </p:txBody>
        </p:sp>
        <p:sp>
          <p:nvSpPr>
            <p:cNvPr id="20599" name="Rectangle 42"/>
            <p:cNvSpPr>
              <a:spLocks noChangeArrowheads="1"/>
            </p:cNvSpPr>
            <p:nvPr/>
          </p:nvSpPr>
          <p:spPr bwMode="auto">
            <a:xfrm>
              <a:off x="432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a:t>
              </a:r>
            </a:p>
          </p:txBody>
        </p:sp>
      </p:grpSp>
      <p:sp>
        <p:nvSpPr>
          <p:cNvPr id="99371" name="AutoShape 43"/>
          <p:cNvSpPr>
            <a:spLocks noChangeArrowheads="1"/>
          </p:cNvSpPr>
          <p:nvPr/>
        </p:nvSpPr>
        <p:spPr bwMode="auto">
          <a:xfrm>
            <a:off x="6705600" y="1447800"/>
            <a:ext cx="914400" cy="381000"/>
          </a:xfrm>
          <a:prstGeom prst="wedgeRectCallout">
            <a:avLst>
              <a:gd name="adj1" fmla="val 7986"/>
              <a:gd name="adj2" fmla="val 131667"/>
            </a:avLst>
          </a:prstGeom>
          <a:gradFill rotWithShape="0">
            <a:gsLst>
              <a:gs pos="0">
                <a:srgbClr val="FFFFFF"/>
              </a:gs>
              <a:gs pos="100000">
                <a:schemeClr val="hlink"/>
              </a:gs>
            </a:gsLst>
            <a:lin ang="5400000" scaled="1"/>
          </a:gradFill>
          <a:ln w="25400">
            <a:solidFill>
              <a:schemeClr val="hlink"/>
            </a:solidFill>
            <a:miter lim="800000"/>
            <a:headEnd/>
            <a:tailEnd/>
          </a:ln>
        </p:spPr>
        <p:txBody>
          <a:bodyPr wrap="none" lIns="0" tIns="10800" r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finishb</a:t>
            </a:r>
          </a:p>
        </p:txBody>
      </p:sp>
      <p:grpSp>
        <p:nvGrpSpPr>
          <p:cNvPr id="5" name="Group 44"/>
          <p:cNvGrpSpPr>
            <a:grpSpLocks/>
          </p:cNvGrpSpPr>
          <p:nvPr/>
        </p:nvGrpSpPr>
        <p:grpSpPr bwMode="auto">
          <a:xfrm>
            <a:off x="533400" y="3200400"/>
            <a:ext cx="7086600" cy="914400"/>
            <a:chOff x="336" y="1584"/>
            <a:chExt cx="4464" cy="576"/>
          </a:xfrm>
        </p:grpSpPr>
        <p:sp>
          <p:nvSpPr>
            <p:cNvPr id="20550" name="Text Box 45"/>
            <p:cNvSpPr txBox="1">
              <a:spLocks noChangeArrowheads="1"/>
            </p:cNvSpPr>
            <p:nvPr/>
          </p:nvSpPr>
          <p:spPr bwMode="auto">
            <a:xfrm>
              <a:off x="336" y="1728"/>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spcBef>
                  <a:spcPct val="50000"/>
                </a:spcBef>
              </a:pPr>
              <a:r>
                <a:rPr lang="en-US" altLang="zh-CN" sz="2000" b="1">
                  <a:solidFill>
                    <a:schemeClr val="accent1"/>
                  </a:solidFill>
                  <a:latin typeface="Arial" panose="020B0604020202020204" pitchFamily="34" charset="0"/>
                </a:rPr>
                <a:t>terms</a:t>
              </a:r>
              <a:endParaRPr lang="en-US" altLang="zh-CN" b="1">
                <a:latin typeface="Arial" panose="020B0604020202020204" pitchFamily="34" charset="0"/>
              </a:endParaRPr>
            </a:p>
          </p:txBody>
        </p:sp>
        <p:sp>
          <p:nvSpPr>
            <p:cNvPr id="20551" name="Rectangle 46"/>
            <p:cNvSpPr>
              <a:spLocks noChangeArrowheads="1"/>
            </p:cNvSpPr>
            <p:nvPr/>
          </p:nvSpPr>
          <p:spPr bwMode="auto">
            <a:xfrm>
              <a:off x="96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index</a:t>
              </a:r>
              <a:endParaRPr lang="en-US" altLang="zh-CN" b="1"/>
            </a:p>
          </p:txBody>
        </p:sp>
        <p:sp>
          <p:nvSpPr>
            <p:cNvPr id="20552" name="Rectangle 47"/>
            <p:cNvSpPr>
              <a:spLocks noChangeArrowheads="1"/>
            </p:cNvSpPr>
            <p:nvPr/>
          </p:nvSpPr>
          <p:spPr bwMode="auto">
            <a:xfrm>
              <a:off x="96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coef</a:t>
              </a:r>
              <a:endParaRPr lang="en-US" altLang="zh-CN" b="1"/>
            </a:p>
          </p:txBody>
        </p:sp>
        <p:sp>
          <p:nvSpPr>
            <p:cNvPr id="20553" name="Rectangle 48"/>
            <p:cNvSpPr>
              <a:spLocks noChangeArrowheads="1"/>
            </p:cNvSpPr>
            <p:nvPr/>
          </p:nvSpPr>
          <p:spPr bwMode="auto">
            <a:xfrm>
              <a:off x="96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expon</a:t>
              </a:r>
              <a:endParaRPr lang="en-US" altLang="zh-CN" b="1"/>
            </a:p>
          </p:txBody>
        </p:sp>
        <p:sp>
          <p:nvSpPr>
            <p:cNvPr id="20554" name="Rectangle 49"/>
            <p:cNvSpPr>
              <a:spLocks noChangeArrowheads="1"/>
            </p:cNvSpPr>
            <p:nvPr/>
          </p:nvSpPr>
          <p:spPr bwMode="auto">
            <a:xfrm>
              <a:off x="144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7</a:t>
              </a:r>
              <a:endParaRPr lang="en-US" altLang="zh-CN" b="1"/>
            </a:p>
          </p:txBody>
        </p:sp>
        <p:sp>
          <p:nvSpPr>
            <p:cNvPr id="20555" name="Rectangle 50"/>
            <p:cNvSpPr>
              <a:spLocks noChangeArrowheads="1"/>
            </p:cNvSpPr>
            <p:nvPr/>
          </p:nvSpPr>
          <p:spPr bwMode="auto">
            <a:xfrm>
              <a:off x="144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b="1"/>
            </a:p>
          </p:txBody>
        </p:sp>
        <p:sp>
          <p:nvSpPr>
            <p:cNvPr id="20556" name="Rectangle 51"/>
            <p:cNvSpPr>
              <a:spLocks noChangeArrowheads="1"/>
            </p:cNvSpPr>
            <p:nvPr/>
          </p:nvSpPr>
          <p:spPr bwMode="auto">
            <a:xfrm>
              <a:off x="144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b="1"/>
            </a:p>
          </p:txBody>
        </p:sp>
        <p:sp>
          <p:nvSpPr>
            <p:cNvPr id="20557" name="Rectangle 52"/>
            <p:cNvSpPr>
              <a:spLocks noChangeArrowheads="1"/>
            </p:cNvSpPr>
            <p:nvPr/>
          </p:nvSpPr>
          <p:spPr bwMode="auto">
            <a:xfrm>
              <a:off x="192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8</a:t>
              </a:r>
              <a:endParaRPr lang="en-US" altLang="zh-CN" b="1"/>
            </a:p>
          </p:txBody>
        </p:sp>
        <p:sp>
          <p:nvSpPr>
            <p:cNvPr id="20558" name="Rectangle 53"/>
            <p:cNvSpPr>
              <a:spLocks noChangeArrowheads="1"/>
            </p:cNvSpPr>
            <p:nvPr/>
          </p:nvSpPr>
          <p:spPr bwMode="auto">
            <a:xfrm>
              <a:off x="192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b="1"/>
            </a:p>
          </p:txBody>
        </p:sp>
        <p:sp>
          <p:nvSpPr>
            <p:cNvPr id="20559" name="Rectangle 54"/>
            <p:cNvSpPr>
              <a:spLocks noChangeArrowheads="1"/>
            </p:cNvSpPr>
            <p:nvPr/>
          </p:nvSpPr>
          <p:spPr bwMode="auto">
            <a:xfrm>
              <a:off x="192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b="1"/>
            </a:p>
          </p:txBody>
        </p:sp>
        <p:sp>
          <p:nvSpPr>
            <p:cNvPr id="20560" name="Rectangle 55"/>
            <p:cNvSpPr>
              <a:spLocks noChangeArrowheads="1"/>
            </p:cNvSpPr>
            <p:nvPr/>
          </p:nvSpPr>
          <p:spPr bwMode="auto">
            <a:xfrm>
              <a:off x="240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9</a:t>
              </a:r>
              <a:endParaRPr lang="en-US" altLang="zh-CN" b="1"/>
            </a:p>
          </p:txBody>
        </p:sp>
        <p:sp>
          <p:nvSpPr>
            <p:cNvPr id="20561" name="Rectangle 56"/>
            <p:cNvSpPr>
              <a:spLocks noChangeArrowheads="1"/>
            </p:cNvSpPr>
            <p:nvPr/>
          </p:nvSpPr>
          <p:spPr bwMode="auto">
            <a:xfrm>
              <a:off x="240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sz="2000" b="1"/>
            </a:p>
          </p:txBody>
        </p:sp>
        <p:sp>
          <p:nvSpPr>
            <p:cNvPr id="20562" name="Rectangle 57"/>
            <p:cNvSpPr>
              <a:spLocks noChangeArrowheads="1"/>
            </p:cNvSpPr>
            <p:nvPr/>
          </p:nvSpPr>
          <p:spPr bwMode="auto">
            <a:xfrm>
              <a:off x="240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b="1"/>
            </a:p>
          </p:txBody>
        </p:sp>
        <p:sp>
          <p:nvSpPr>
            <p:cNvPr id="20563" name="Rectangle 58"/>
            <p:cNvSpPr>
              <a:spLocks noChangeArrowheads="1"/>
            </p:cNvSpPr>
            <p:nvPr/>
          </p:nvSpPr>
          <p:spPr bwMode="auto">
            <a:xfrm>
              <a:off x="288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10</a:t>
              </a:r>
              <a:endParaRPr lang="en-US" altLang="zh-CN" b="1"/>
            </a:p>
          </p:txBody>
        </p:sp>
        <p:sp>
          <p:nvSpPr>
            <p:cNvPr id="20564" name="Rectangle 59"/>
            <p:cNvSpPr>
              <a:spLocks noChangeArrowheads="1"/>
            </p:cNvSpPr>
            <p:nvPr/>
          </p:nvSpPr>
          <p:spPr bwMode="auto">
            <a:xfrm>
              <a:off x="288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b="1"/>
            </a:p>
          </p:txBody>
        </p:sp>
        <p:sp>
          <p:nvSpPr>
            <p:cNvPr id="20565" name="Rectangle 60"/>
            <p:cNvSpPr>
              <a:spLocks noChangeArrowheads="1"/>
            </p:cNvSpPr>
            <p:nvPr/>
          </p:nvSpPr>
          <p:spPr bwMode="auto">
            <a:xfrm>
              <a:off x="288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b="1"/>
            </a:p>
          </p:txBody>
        </p:sp>
        <p:sp>
          <p:nvSpPr>
            <p:cNvPr id="20566" name="Rectangle 61"/>
            <p:cNvSpPr>
              <a:spLocks noChangeArrowheads="1"/>
            </p:cNvSpPr>
            <p:nvPr/>
          </p:nvSpPr>
          <p:spPr bwMode="auto">
            <a:xfrm>
              <a:off x="336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11</a:t>
              </a:r>
              <a:endParaRPr lang="en-US" altLang="zh-CN" b="1"/>
            </a:p>
          </p:txBody>
        </p:sp>
        <p:sp>
          <p:nvSpPr>
            <p:cNvPr id="20567" name="Rectangle 62"/>
            <p:cNvSpPr>
              <a:spLocks noChangeArrowheads="1"/>
            </p:cNvSpPr>
            <p:nvPr/>
          </p:nvSpPr>
          <p:spPr bwMode="auto">
            <a:xfrm>
              <a:off x="336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sz="2000" b="1"/>
            </a:p>
          </p:txBody>
        </p:sp>
        <p:sp>
          <p:nvSpPr>
            <p:cNvPr id="20568" name="Rectangle 63"/>
            <p:cNvSpPr>
              <a:spLocks noChangeArrowheads="1"/>
            </p:cNvSpPr>
            <p:nvPr/>
          </p:nvSpPr>
          <p:spPr bwMode="auto">
            <a:xfrm>
              <a:off x="336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sz="2000" b="1"/>
            </a:p>
          </p:txBody>
        </p:sp>
        <p:sp>
          <p:nvSpPr>
            <p:cNvPr id="20569" name="Rectangle 64"/>
            <p:cNvSpPr>
              <a:spLocks noChangeArrowheads="1"/>
            </p:cNvSpPr>
            <p:nvPr/>
          </p:nvSpPr>
          <p:spPr bwMode="auto">
            <a:xfrm>
              <a:off x="384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12</a:t>
              </a:r>
              <a:endParaRPr lang="en-US" altLang="zh-CN" b="1"/>
            </a:p>
          </p:txBody>
        </p:sp>
        <p:sp>
          <p:nvSpPr>
            <p:cNvPr id="20570" name="Rectangle 65"/>
            <p:cNvSpPr>
              <a:spLocks noChangeArrowheads="1"/>
            </p:cNvSpPr>
            <p:nvPr/>
          </p:nvSpPr>
          <p:spPr bwMode="auto">
            <a:xfrm>
              <a:off x="384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sz="2000" b="1"/>
            </a:p>
          </p:txBody>
        </p:sp>
        <p:sp>
          <p:nvSpPr>
            <p:cNvPr id="20571" name="Rectangle 66"/>
            <p:cNvSpPr>
              <a:spLocks noChangeArrowheads="1"/>
            </p:cNvSpPr>
            <p:nvPr/>
          </p:nvSpPr>
          <p:spPr bwMode="auto">
            <a:xfrm>
              <a:off x="384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sz="2000" b="1"/>
            </a:p>
          </p:txBody>
        </p:sp>
        <p:sp>
          <p:nvSpPr>
            <p:cNvPr id="20572" name="Rectangle 67"/>
            <p:cNvSpPr>
              <a:spLocks noChangeArrowheads="1"/>
            </p:cNvSpPr>
            <p:nvPr/>
          </p:nvSpPr>
          <p:spPr bwMode="auto">
            <a:xfrm>
              <a:off x="4320" y="1584"/>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13</a:t>
              </a:r>
              <a:endParaRPr lang="en-US" altLang="zh-CN" b="1"/>
            </a:p>
          </p:txBody>
        </p:sp>
        <p:sp>
          <p:nvSpPr>
            <p:cNvPr id="20573" name="Rectangle 68"/>
            <p:cNvSpPr>
              <a:spLocks noChangeArrowheads="1"/>
            </p:cNvSpPr>
            <p:nvPr/>
          </p:nvSpPr>
          <p:spPr bwMode="auto">
            <a:xfrm>
              <a:off x="4320" y="1776"/>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sz="2000" b="1"/>
            </a:p>
          </p:txBody>
        </p:sp>
        <p:sp>
          <p:nvSpPr>
            <p:cNvPr id="20574" name="Rectangle 69"/>
            <p:cNvSpPr>
              <a:spLocks noChangeArrowheads="1"/>
            </p:cNvSpPr>
            <p:nvPr/>
          </p:nvSpPr>
          <p:spPr bwMode="auto">
            <a:xfrm>
              <a:off x="4320" y="1968"/>
              <a:ext cx="480"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sz="2000" b="1"/>
            </a:p>
          </p:txBody>
        </p:sp>
      </p:grpSp>
      <p:grpSp>
        <p:nvGrpSpPr>
          <p:cNvPr id="6" name="Group 70"/>
          <p:cNvGrpSpPr>
            <a:grpSpLocks/>
          </p:cNvGrpSpPr>
          <p:nvPr/>
        </p:nvGrpSpPr>
        <p:grpSpPr bwMode="auto">
          <a:xfrm>
            <a:off x="2286000" y="3505200"/>
            <a:ext cx="762000" cy="609600"/>
            <a:chOff x="1440" y="2208"/>
            <a:chExt cx="480" cy="384"/>
          </a:xfrm>
        </p:grpSpPr>
        <p:sp>
          <p:nvSpPr>
            <p:cNvPr id="20548" name="Rectangle 71"/>
            <p:cNvSpPr>
              <a:spLocks noChangeArrowheads="1"/>
            </p:cNvSpPr>
            <p:nvPr/>
          </p:nvSpPr>
          <p:spPr bwMode="auto">
            <a:xfrm>
              <a:off x="1440" y="2208"/>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5</a:t>
              </a:r>
            </a:p>
          </p:txBody>
        </p:sp>
        <p:sp>
          <p:nvSpPr>
            <p:cNvPr id="20549" name="Rectangle 72"/>
            <p:cNvSpPr>
              <a:spLocks noChangeArrowheads="1"/>
            </p:cNvSpPr>
            <p:nvPr/>
          </p:nvSpPr>
          <p:spPr bwMode="auto">
            <a:xfrm>
              <a:off x="1440" y="2400"/>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4</a:t>
              </a:r>
            </a:p>
          </p:txBody>
        </p:sp>
      </p:grpSp>
      <p:sp>
        <p:nvSpPr>
          <p:cNvPr id="99401" name="AutoShape 73"/>
          <p:cNvSpPr>
            <a:spLocks noChangeArrowheads="1"/>
          </p:cNvSpPr>
          <p:nvPr/>
        </p:nvSpPr>
        <p:spPr bwMode="auto">
          <a:xfrm>
            <a:off x="3048000" y="1447800"/>
            <a:ext cx="762000" cy="381000"/>
          </a:xfrm>
          <a:prstGeom prst="wedgeRectCallout">
            <a:avLst>
              <a:gd name="adj1" fmla="val 7500"/>
              <a:gd name="adj2" fmla="val 122500"/>
            </a:avLst>
          </a:prstGeom>
          <a:gradFill rotWithShape="0">
            <a:gsLst>
              <a:gs pos="0">
                <a:srgbClr val="FFFFFF"/>
              </a:gs>
              <a:gs pos="100000">
                <a:srgbClr val="FF6600"/>
              </a:gs>
            </a:gsLst>
            <a:lin ang="5400000" scaled="1"/>
          </a:gradFill>
          <a:ln w="25400">
            <a:solidFill>
              <a:srgbClr val="FF6600"/>
            </a:solidFill>
            <a:miter lim="800000"/>
            <a:headEnd/>
            <a:tailEnd/>
          </a:ln>
        </p:spPr>
        <p:txBody>
          <a:bodyPr wrap="none" lIns="0" tIns="10800" r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starta</a:t>
            </a:r>
          </a:p>
        </p:txBody>
      </p:sp>
      <p:sp>
        <p:nvSpPr>
          <p:cNvPr id="99402" name="Rectangle 74"/>
          <p:cNvSpPr>
            <a:spLocks noChangeArrowheads="1"/>
          </p:cNvSpPr>
          <p:nvPr/>
        </p:nvSpPr>
        <p:spPr bwMode="auto">
          <a:xfrm>
            <a:off x="2093913" y="1349375"/>
            <a:ext cx="9144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7" name="Group 75"/>
          <p:cNvGrpSpPr>
            <a:grpSpLocks/>
          </p:cNvGrpSpPr>
          <p:nvPr/>
        </p:nvGrpSpPr>
        <p:grpSpPr bwMode="auto">
          <a:xfrm>
            <a:off x="3048000" y="2743200"/>
            <a:ext cx="3048000" cy="1981200"/>
            <a:chOff x="1488" y="1968"/>
            <a:chExt cx="1824" cy="912"/>
          </a:xfrm>
        </p:grpSpPr>
        <p:sp>
          <p:nvSpPr>
            <p:cNvPr id="20543" name="Oval 76"/>
            <p:cNvSpPr>
              <a:spLocks noChangeArrowheads="1"/>
            </p:cNvSpPr>
            <p:nvPr/>
          </p:nvSpPr>
          <p:spPr bwMode="auto">
            <a:xfrm>
              <a:off x="1488" y="1968"/>
              <a:ext cx="384" cy="24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44" name="Oval 77"/>
            <p:cNvSpPr>
              <a:spLocks noChangeArrowheads="1"/>
            </p:cNvSpPr>
            <p:nvPr/>
          </p:nvSpPr>
          <p:spPr bwMode="auto">
            <a:xfrm>
              <a:off x="2928" y="1968"/>
              <a:ext cx="384" cy="24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45" name="Line 78"/>
            <p:cNvSpPr>
              <a:spLocks noChangeShapeType="1"/>
            </p:cNvSpPr>
            <p:nvPr/>
          </p:nvSpPr>
          <p:spPr bwMode="auto">
            <a:xfrm>
              <a:off x="1728" y="2208"/>
              <a:ext cx="384" cy="384"/>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6" name="Line 79"/>
            <p:cNvSpPr>
              <a:spLocks noChangeShapeType="1"/>
            </p:cNvSpPr>
            <p:nvPr/>
          </p:nvSpPr>
          <p:spPr bwMode="auto">
            <a:xfrm flipH="1">
              <a:off x="2640" y="2160"/>
              <a:ext cx="384" cy="43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7" name="Oval 80"/>
            <p:cNvSpPr>
              <a:spLocks noChangeArrowheads="1"/>
            </p:cNvSpPr>
            <p:nvPr/>
          </p:nvSpPr>
          <p:spPr bwMode="auto">
            <a:xfrm>
              <a:off x="1920" y="2544"/>
              <a:ext cx="960" cy="336"/>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COMPARE</a:t>
              </a:r>
            </a:p>
          </p:txBody>
        </p:sp>
      </p:grpSp>
      <p:grpSp>
        <p:nvGrpSpPr>
          <p:cNvPr id="8" name="Group 81"/>
          <p:cNvGrpSpPr>
            <a:grpSpLocks/>
          </p:cNvGrpSpPr>
          <p:nvPr/>
        </p:nvGrpSpPr>
        <p:grpSpPr bwMode="auto">
          <a:xfrm>
            <a:off x="3048000" y="3505200"/>
            <a:ext cx="762000" cy="609600"/>
            <a:chOff x="1440" y="2208"/>
            <a:chExt cx="480" cy="384"/>
          </a:xfrm>
        </p:grpSpPr>
        <p:sp>
          <p:nvSpPr>
            <p:cNvPr id="20541" name="Rectangle 82"/>
            <p:cNvSpPr>
              <a:spLocks noChangeArrowheads="1"/>
            </p:cNvSpPr>
            <p:nvPr/>
          </p:nvSpPr>
          <p:spPr bwMode="auto">
            <a:xfrm>
              <a:off x="1440" y="2208"/>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6</a:t>
              </a:r>
            </a:p>
          </p:txBody>
        </p:sp>
        <p:sp>
          <p:nvSpPr>
            <p:cNvPr id="20542" name="Rectangle 83"/>
            <p:cNvSpPr>
              <a:spLocks noChangeArrowheads="1"/>
            </p:cNvSpPr>
            <p:nvPr/>
          </p:nvSpPr>
          <p:spPr bwMode="auto">
            <a:xfrm>
              <a:off x="1440" y="2400"/>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3</a:t>
              </a:r>
            </a:p>
          </p:txBody>
        </p:sp>
      </p:grpSp>
      <p:grpSp>
        <p:nvGrpSpPr>
          <p:cNvPr id="9" name="Group 84"/>
          <p:cNvGrpSpPr>
            <a:grpSpLocks/>
          </p:cNvGrpSpPr>
          <p:nvPr/>
        </p:nvGrpSpPr>
        <p:grpSpPr bwMode="auto">
          <a:xfrm>
            <a:off x="2743200" y="4148138"/>
            <a:ext cx="1981200" cy="762000"/>
            <a:chOff x="1296" y="2592"/>
            <a:chExt cx="1248" cy="480"/>
          </a:xfrm>
        </p:grpSpPr>
        <p:sp>
          <p:nvSpPr>
            <p:cNvPr id="20539" name="Rectangle 85"/>
            <p:cNvSpPr>
              <a:spLocks noChangeArrowheads="1"/>
            </p:cNvSpPr>
            <p:nvPr/>
          </p:nvSpPr>
          <p:spPr bwMode="auto">
            <a:xfrm>
              <a:off x="1296" y="2592"/>
              <a:ext cx="720" cy="4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40" name="AutoShape 86"/>
            <p:cNvSpPr>
              <a:spLocks noChangeArrowheads="1"/>
            </p:cNvSpPr>
            <p:nvPr/>
          </p:nvSpPr>
          <p:spPr bwMode="auto">
            <a:xfrm>
              <a:off x="1920" y="2806"/>
              <a:ext cx="624" cy="240"/>
            </a:xfrm>
            <a:prstGeom prst="wedgeRectCallout">
              <a:avLst>
                <a:gd name="adj1" fmla="val -4806"/>
                <a:gd name="adj2" fmla="val -138333"/>
              </a:avLst>
            </a:prstGeom>
            <a:gradFill rotWithShape="0">
              <a:gsLst>
                <a:gs pos="0">
                  <a:srgbClr val="99CC00"/>
                </a:gs>
                <a:gs pos="100000">
                  <a:schemeClr val="bg1"/>
                </a:gs>
              </a:gsLst>
              <a:lin ang="5400000" scaled="1"/>
            </a:gradFill>
            <a:ln w="25400">
              <a:solidFill>
                <a:schemeClr val="accent1"/>
              </a:solidFill>
              <a:miter lim="800000"/>
              <a:headEnd/>
              <a:tailEnd/>
            </a:ln>
          </p:spPr>
          <p:txBody>
            <a:bodyPr wrap="none" lIns="0" tIns="10800" r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avail=9</a:t>
              </a:r>
            </a:p>
          </p:txBody>
        </p:sp>
      </p:grpSp>
      <p:sp>
        <p:nvSpPr>
          <p:cNvPr id="99415" name="Rectangle 87"/>
          <p:cNvSpPr>
            <a:spLocks noChangeArrowheads="1"/>
          </p:cNvSpPr>
          <p:nvPr/>
        </p:nvSpPr>
        <p:spPr bwMode="auto">
          <a:xfrm>
            <a:off x="5292725" y="1349375"/>
            <a:ext cx="10668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9416" name="AutoShape 88"/>
          <p:cNvSpPr>
            <a:spLocks noChangeArrowheads="1"/>
          </p:cNvSpPr>
          <p:nvPr/>
        </p:nvSpPr>
        <p:spPr bwMode="auto">
          <a:xfrm>
            <a:off x="5791200" y="1447800"/>
            <a:ext cx="914400" cy="381000"/>
          </a:xfrm>
          <a:prstGeom prst="wedgeRectCallout">
            <a:avLst>
              <a:gd name="adj1" fmla="val 18750"/>
              <a:gd name="adj2" fmla="val 131667"/>
            </a:avLst>
          </a:prstGeom>
          <a:gradFill rotWithShape="0">
            <a:gsLst>
              <a:gs pos="0">
                <a:srgbClr val="FFFFFF"/>
              </a:gs>
              <a:gs pos="100000">
                <a:schemeClr val="hlink"/>
              </a:gs>
            </a:gsLst>
            <a:lin ang="5400000" scaled="1"/>
          </a:gradFill>
          <a:ln w="25400">
            <a:solidFill>
              <a:schemeClr val="hlink"/>
            </a:solidFill>
            <a:miter lim="800000"/>
            <a:headEnd/>
            <a:tailEnd/>
          </a:ln>
        </p:spPr>
        <p:txBody>
          <a:bodyPr wrap="none" lIns="0" tIns="10800" r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startb</a:t>
            </a:r>
          </a:p>
        </p:txBody>
      </p:sp>
      <p:grpSp>
        <p:nvGrpSpPr>
          <p:cNvPr id="10" name="Group 89"/>
          <p:cNvGrpSpPr>
            <a:grpSpLocks/>
          </p:cNvGrpSpPr>
          <p:nvPr/>
        </p:nvGrpSpPr>
        <p:grpSpPr bwMode="auto">
          <a:xfrm>
            <a:off x="3124200" y="2743200"/>
            <a:ext cx="3657600" cy="1981200"/>
            <a:chOff x="1488" y="1968"/>
            <a:chExt cx="1824" cy="912"/>
          </a:xfrm>
        </p:grpSpPr>
        <p:sp>
          <p:nvSpPr>
            <p:cNvPr id="20534" name="Oval 90"/>
            <p:cNvSpPr>
              <a:spLocks noChangeArrowheads="1"/>
            </p:cNvSpPr>
            <p:nvPr/>
          </p:nvSpPr>
          <p:spPr bwMode="auto">
            <a:xfrm>
              <a:off x="1488" y="1968"/>
              <a:ext cx="384" cy="24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35" name="Oval 91"/>
            <p:cNvSpPr>
              <a:spLocks noChangeArrowheads="1"/>
            </p:cNvSpPr>
            <p:nvPr/>
          </p:nvSpPr>
          <p:spPr bwMode="auto">
            <a:xfrm>
              <a:off x="2928" y="1968"/>
              <a:ext cx="384" cy="24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36" name="Line 92"/>
            <p:cNvSpPr>
              <a:spLocks noChangeShapeType="1"/>
            </p:cNvSpPr>
            <p:nvPr/>
          </p:nvSpPr>
          <p:spPr bwMode="auto">
            <a:xfrm>
              <a:off x="1728" y="2208"/>
              <a:ext cx="384" cy="384"/>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7" name="Line 93"/>
            <p:cNvSpPr>
              <a:spLocks noChangeShapeType="1"/>
            </p:cNvSpPr>
            <p:nvPr/>
          </p:nvSpPr>
          <p:spPr bwMode="auto">
            <a:xfrm flipH="1">
              <a:off x="2640" y="2160"/>
              <a:ext cx="384" cy="43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8" name="Oval 94"/>
            <p:cNvSpPr>
              <a:spLocks noChangeArrowheads="1"/>
            </p:cNvSpPr>
            <p:nvPr/>
          </p:nvSpPr>
          <p:spPr bwMode="auto">
            <a:xfrm>
              <a:off x="1920" y="2544"/>
              <a:ext cx="960" cy="336"/>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COMPARE</a:t>
              </a:r>
            </a:p>
          </p:txBody>
        </p:sp>
      </p:grpSp>
      <p:grpSp>
        <p:nvGrpSpPr>
          <p:cNvPr id="11" name="Group 95"/>
          <p:cNvGrpSpPr>
            <a:grpSpLocks/>
          </p:cNvGrpSpPr>
          <p:nvPr/>
        </p:nvGrpSpPr>
        <p:grpSpPr bwMode="auto">
          <a:xfrm>
            <a:off x="3810000" y="3505200"/>
            <a:ext cx="762000" cy="609600"/>
            <a:chOff x="1440" y="2208"/>
            <a:chExt cx="480" cy="384"/>
          </a:xfrm>
        </p:grpSpPr>
        <p:sp>
          <p:nvSpPr>
            <p:cNvPr id="20532" name="Rectangle 96"/>
            <p:cNvSpPr>
              <a:spLocks noChangeArrowheads="1"/>
            </p:cNvSpPr>
            <p:nvPr/>
          </p:nvSpPr>
          <p:spPr bwMode="auto">
            <a:xfrm>
              <a:off x="1440" y="2208"/>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5</a:t>
              </a:r>
            </a:p>
          </p:txBody>
        </p:sp>
        <p:sp>
          <p:nvSpPr>
            <p:cNvPr id="20533" name="Rectangle 97"/>
            <p:cNvSpPr>
              <a:spLocks noChangeArrowheads="1"/>
            </p:cNvSpPr>
            <p:nvPr/>
          </p:nvSpPr>
          <p:spPr bwMode="auto">
            <a:xfrm>
              <a:off x="1440" y="2400"/>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2</a:t>
              </a:r>
            </a:p>
          </p:txBody>
        </p:sp>
      </p:grpSp>
      <p:grpSp>
        <p:nvGrpSpPr>
          <p:cNvPr id="12" name="Group 98"/>
          <p:cNvGrpSpPr>
            <a:grpSpLocks/>
          </p:cNvGrpSpPr>
          <p:nvPr/>
        </p:nvGrpSpPr>
        <p:grpSpPr bwMode="auto">
          <a:xfrm>
            <a:off x="3505200" y="4148138"/>
            <a:ext cx="1981200" cy="762000"/>
            <a:chOff x="1296" y="2592"/>
            <a:chExt cx="1248" cy="480"/>
          </a:xfrm>
        </p:grpSpPr>
        <p:sp>
          <p:nvSpPr>
            <p:cNvPr id="20530" name="Rectangle 99"/>
            <p:cNvSpPr>
              <a:spLocks noChangeArrowheads="1"/>
            </p:cNvSpPr>
            <p:nvPr/>
          </p:nvSpPr>
          <p:spPr bwMode="auto">
            <a:xfrm>
              <a:off x="1296" y="2592"/>
              <a:ext cx="720" cy="4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31" name="AutoShape 100"/>
            <p:cNvSpPr>
              <a:spLocks noChangeArrowheads="1"/>
            </p:cNvSpPr>
            <p:nvPr/>
          </p:nvSpPr>
          <p:spPr bwMode="auto">
            <a:xfrm>
              <a:off x="1920" y="2806"/>
              <a:ext cx="624" cy="240"/>
            </a:xfrm>
            <a:prstGeom prst="wedgeRectCallout">
              <a:avLst>
                <a:gd name="adj1" fmla="val -4806"/>
                <a:gd name="adj2" fmla="val -138333"/>
              </a:avLst>
            </a:prstGeom>
            <a:gradFill rotWithShape="0">
              <a:gsLst>
                <a:gs pos="0">
                  <a:srgbClr val="99CC00"/>
                </a:gs>
                <a:gs pos="100000">
                  <a:schemeClr val="bg1"/>
                </a:gs>
              </a:gsLst>
              <a:lin ang="5400000" scaled="1"/>
            </a:gradFill>
            <a:ln w="25400">
              <a:solidFill>
                <a:schemeClr val="accent1"/>
              </a:solidFill>
              <a:miter lim="800000"/>
              <a:headEnd/>
              <a:tailEnd/>
            </a:ln>
          </p:spPr>
          <p:txBody>
            <a:bodyPr wrap="none" lIns="0" tIns="10800" r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avail=10</a:t>
              </a:r>
            </a:p>
          </p:txBody>
        </p:sp>
      </p:grpSp>
      <p:sp>
        <p:nvSpPr>
          <p:cNvPr id="99429" name="Rectangle 101"/>
          <p:cNvSpPr>
            <a:spLocks noChangeArrowheads="1"/>
          </p:cNvSpPr>
          <p:nvPr/>
        </p:nvSpPr>
        <p:spPr bwMode="auto">
          <a:xfrm>
            <a:off x="2971800" y="1349375"/>
            <a:ext cx="9144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9430" name="AutoShape 102"/>
          <p:cNvSpPr>
            <a:spLocks noChangeArrowheads="1"/>
          </p:cNvSpPr>
          <p:nvPr/>
        </p:nvSpPr>
        <p:spPr bwMode="auto">
          <a:xfrm>
            <a:off x="3581400" y="1447800"/>
            <a:ext cx="762000" cy="381000"/>
          </a:xfrm>
          <a:prstGeom prst="wedgeRectCallout">
            <a:avLst>
              <a:gd name="adj1" fmla="val 11250"/>
              <a:gd name="adj2" fmla="val 121667"/>
            </a:avLst>
          </a:prstGeom>
          <a:gradFill rotWithShape="0">
            <a:gsLst>
              <a:gs pos="0">
                <a:srgbClr val="FFFFFF"/>
              </a:gs>
              <a:gs pos="100000">
                <a:srgbClr val="FF6600"/>
              </a:gs>
            </a:gsLst>
            <a:lin ang="5400000" scaled="1"/>
          </a:gradFill>
          <a:ln w="25400">
            <a:solidFill>
              <a:srgbClr val="FF6600"/>
            </a:solidFill>
            <a:miter lim="800000"/>
            <a:headEnd/>
            <a:tailEnd/>
          </a:ln>
        </p:spPr>
        <p:txBody>
          <a:bodyPr wrap="none" lIns="0" tIns="10800" r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starta</a:t>
            </a:r>
          </a:p>
        </p:txBody>
      </p:sp>
      <p:sp>
        <p:nvSpPr>
          <p:cNvPr id="99431" name="Rectangle 103"/>
          <p:cNvSpPr>
            <a:spLocks noChangeArrowheads="1"/>
          </p:cNvSpPr>
          <p:nvPr/>
        </p:nvSpPr>
        <p:spPr bwMode="auto">
          <a:xfrm>
            <a:off x="5715000" y="1349375"/>
            <a:ext cx="19812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9432" name="AutoShape 104"/>
          <p:cNvSpPr>
            <a:spLocks noChangeArrowheads="1"/>
          </p:cNvSpPr>
          <p:nvPr/>
        </p:nvSpPr>
        <p:spPr bwMode="auto">
          <a:xfrm>
            <a:off x="7162800" y="1219200"/>
            <a:ext cx="990600" cy="685800"/>
          </a:xfrm>
          <a:prstGeom prst="wedgeRectCallout">
            <a:avLst>
              <a:gd name="adj1" fmla="val -43750"/>
              <a:gd name="adj2" fmla="val 81481"/>
            </a:avLst>
          </a:prstGeom>
          <a:gradFill rotWithShape="0">
            <a:gsLst>
              <a:gs pos="0">
                <a:srgbClr val="FFFFFF"/>
              </a:gs>
              <a:gs pos="100000">
                <a:schemeClr val="hlink"/>
              </a:gs>
            </a:gsLst>
            <a:lin ang="5400000" scaled="1"/>
          </a:gradFill>
          <a:ln w="25400">
            <a:solidFill>
              <a:schemeClr val="hlink"/>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startb</a:t>
            </a:r>
          </a:p>
          <a:p>
            <a:pPr algn="ctr"/>
            <a:r>
              <a:rPr lang="en-US" altLang="zh-CN" sz="2000" b="1"/>
              <a:t>=finishb</a:t>
            </a:r>
          </a:p>
        </p:txBody>
      </p:sp>
      <p:grpSp>
        <p:nvGrpSpPr>
          <p:cNvPr id="13" name="Group 105"/>
          <p:cNvGrpSpPr>
            <a:grpSpLocks/>
          </p:cNvGrpSpPr>
          <p:nvPr/>
        </p:nvGrpSpPr>
        <p:grpSpPr bwMode="auto">
          <a:xfrm>
            <a:off x="3886200" y="2743200"/>
            <a:ext cx="3657600" cy="1981200"/>
            <a:chOff x="1488" y="1968"/>
            <a:chExt cx="1824" cy="912"/>
          </a:xfrm>
        </p:grpSpPr>
        <p:sp>
          <p:nvSpPr>
            <p:cNvPr id="20525" name="Oval 106"/>
            <p:cNvSpPr>
              <a:spLocks noChangeArrowheads="1"/>
            </p:cNvSpPr>
            <p:nvPr/>
          </p:nvSpPr>
          <p:spPr bwMode="auto">
            <a:xfrm>
              <a:off x="1488" y="1968"/>
              <a:ext cx="384" cy="24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26" name="Oval 107"/>
            <p:cNvSpPr>
              <a:spLocks noChangeArrowheads="1"/>
            </p:cNvSpPr>
            <p:nvPr/>
          </p:nvSpPr>
          <p:spPr bwMode="auto">
            <a:xfrm>
              <a:off x="2928" y="1968"/>
              <a:ext cx="384" cy="24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27" name="Line 108"/>
            <p:cNvSpPr>
              <a:spLocks noChangeShapeType="1"/>
            </p:cNvSpPr>
            <p:nvPr/>
          </p:nvSpPr>
          <p:spPr bwMode="auto">
            <a:xfrm>
              <a:off x="1728" y="2208"/>
              <a:ext cx="384" cy="384"/>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8" name="Line 109"/>
            <p:cNvSpPr>
              <a:spLocks noChangeShapeType="1"/>
            </p:cNvSpPr>
            <p:nvPr/>
          </p:nvSpPr>
          <p:spPr bwMode="auto">
            <a:xfrm flipH="1">
              <a:off x="2640" y="2160"/>
              <a:ext cx="384" cy="43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9" name="Oval 110"/>
            <p:cNvSpPr>
              <a:spLocks noChangeArrowheads="1"/>
            </p:cNvSpPr>
            <p:nvPr/>
          </p:nvSpPr>
          <p:spPr bwMode="auto">
            <a:xfrm>
              <a:off x="1920" y="2544"/>
              <a:ext cx="960" cy="336"/>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COMPARE</a:t>
              </a:r>
            </a:p>
          </p:txBody>
        </p:sp>
      </p:grpSp>
      <p:sp>
        <p:nvSpPr>
          <p:cNvPr id="99439" name="Rectangle 111"/>
          <p:cNvSpPr>
            <a:spLocks noChangeArrowheads="1"/>
          </p:cNvSpPr>
          <p:nvPr/>
        </p:nvSpPr>
        <p:spPr bwMode="auto">
          <a:xfrm>
            <a:off x="3505200" y="1349375"/>
            <a:ext cx="19050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9440" name="AutoShape 112"/>
          <p:cNvSpPr>
            <a:spLocks noChangeArrowheads="1"/>
          </p:cNvSpPr>
          <p:nvPr/>
        </p:nvSpPr>
        <p:spPr bwMode="auto">
          <a:xfrm>
            <a:off x="5105400" y="1371600"/>
            <a:ext cx="990600" cy="685800"/>
          </a:xfrm>
          <a:prstGeom prst="wedgeRectCallout">
            <a:avLst>
              <a:gd name="adj1" fmla="val -83653"/>
              <a:gd name="adj2" fmla="val 55787"/>
            </a:avLst>
          </a:prstGeom>
          <a:gradFill rotWithShape="0">
            <a:gsLst>
              <a:gs pos="0">
                <a:srgbClr val="FFFFFF"/>
              </a:gs>
              <a:gs pos="100000">
                <a:srgbClr val="FF6600"/>
              </a:gs>
            </a:gsLst>
            <a:lin ang="5400000" scaled="1"/>
          </a:gradFill>
          <a:ln w="25400">
            <a:solidFill>
              <a:srgbClr val="FF6600"/>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starta</a:t>
            </a:r>
          </a:p>
          <a:p>
            <a:pPr algn="ctr"/>
            <a:r>
              <a:rPr lang="en-US" altLang="zh-CN" sz="2000" b="1"/>
              <a:t>=finisha</a:t>
            </a:r>
          </a:p>
        </p:txBody>
      </p:sp>
      <p:sp>
        <p:nvSpPr>
          <p:cNvPr id="99441" name="Rectangle 113"/>
          <p:cNvSpPr>
            <a:spLocks noChangeArrowheads="1"/>
          </p:cNvSpPr>
          <p:nvPr/>
        </p:nvSpPr>
        <p:spPr bwMode="auto">
          <a:xfrm>
            <a:off x="6858000" y="1108075"/>
            <a:ext cx="1524000" cy="99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9442" name="AutoShape 114"/>
          <p:cNvSpPr>
            <a:spLocks noChangeArrowheads="1"/>
          </p:cNvSpPr>
          <p:nvPr/>
        </p:nvSpPr>
        <p:spPr bwMode="auto">
          <a:xfrm>
            <a:off x="7162800" y="1600200"/>
            <a:ext cx="838200" cy="304800"/>
          </a:xfrm>
          <a:prstGeom prst="wedgeRectCallout">
            <a:avLst>
              <a:gd name="adj1" fmla="val -39204"/>
              <a:gd name="adj2" fmla="val 114065"/>
            </a:avLst>
          </a:prstGeom>
          <a:gradFill rotWithShape="0">
            <a:gsLst>
              <a:gs pos="0">
                <a:srgbClr val="FFFFFF"/>
              </a:gs>
              <a:gs pos="100000">
                <a:schemeClr val="hlink"/>
              </a:gs>
            </a:gsLst>
            <a:lin ang="5400000" scaled="1"/>
          </a:gradFill>
          <a:ln w="25400">
            <a:solidFill>
              <a:schemeClr val="hlink"/>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finishb</a:t>
            </a:r>
          </a:p>
        </p:txBody>
      </p:sp>
      <p:sp>
        <p:nvSpPr>
          <p:cNvPr id="99443" name="AutoShape 115"/>
          <p:cNvSpPr>
            <a:spLocks noChangeArrowheads="1"/>
          </p:cNvSpPr>
          <p:nvPr/>
        </p:nvSpPr>
        <p:spPr bwMode="auto">
          <a:xfrm>
            <a:off x="2133600" y="4343400"/>
            <a:ext cx="762000" cy="304800"/>
          </a:xfrm>
          <a:prstGeom prst="wedgeRectCallout">
            <a:avLst>
              <a:gd name="adj1" fmla="val 26667"/>
              <a:gd name="adj2" fmla="val -134375"/>
            </a:avLst>
          </a:prstGeom>
          <a:gradFill rotWithShape="0">
            <a:gsLst>
              <a:gs pos="0">
                <a:schemeClr val="hlink"/>
              </a:gs>
              <a:gs pos="100000">
                <a:srgbClr val="FFFFFF"/>
              </a:gs>
            </a:gsLst>
            <a:lin ang="5400000" scaled="1"/>
          </a:gradFill>
          <a:ln w="25400">
            <a:solidFill>
              <a:schemeClr val="hlink"/>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startb</a:t>
            </a:r>
          </a:p>
        </p:txBody>
      </p:sp>
      <p:sp>
        <p:nvSpPr>
          <p:cNvPr id="99444" name="Oval 116"/>
          <p:cNvSpPr>
            <a:spLocks noChangeArrowheads="1"/>
          </p:cNvSpPr>
          <p:nvPr/>
        </p:nvSpPr>
        <p:spPr bwMode="auto">
          <a:xfrm>
            <a:off x="4724400" y="2362200"/>
            <a:ext cx="457200" cy="762000"/>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4" name="Group 117"/>
          <p:cNvGrpSpPr>
            <a:grpSpLocks/>
          </p:cNvGrpSpPr>
          <p:nvPr/>
        </p:nvGrpSpPr>
        <p:grpSpPr bwMode="auto">
          <a:xfrm>
            <a:off x="4572000" y="3505200"/>
            <a:ext cx="762000" cy="609600"/>
            <a:chOff x="1440" y="2208"/>
            <a:chExt cx="480" cy="384"/>
          </a:xfrm>
        </p:grpSpPr>
        <p:sp>
          <p:nvSpPr>
            <p:cNvPr id="20523" name="Rectangle 118"/>
            <p:cNvSpPr>
              <a:spLocks noChangeArrowheads="1"/>
            </p:cNvSpPr>
            <p:nvPr/>
          </p:nvSpPr>
          <p:spPr bwMode="auto">
            <a:xfrm>
              <a:off x="1440" y="2208"/>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1</a:t>
              </a:r>
            </a:p>
          </p:txBody>
        </p:sp>
        <p:sp>
          <p:nvSpPr>
            <p:cNvPr id="20524" name="Rectangle 119"/>
            <p:cNvSpPr>
              <a:spLocks noChangeArrowheads="1"/>
            </p:cNvSpPr>
            <p:nvPr/>
          </p:nvSpPr>
          <p:spPr bwMode="auto">
            <a:xfrm>
              <a:off x="1440" y="2400"/>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0</a:t>
              </a:r>
            </a:p>
          </p:txBody>
        </p:sp>
      </p:grpSp>
      <p:grpSp>
        <p:nvGrpSpPr>
          <p:cNvPr id="15" name="Group 120"/>
          <p:cNvGrpSpPr>
            <a:grpSpLocks/>
          </p:cNvGrpSpPr>
          <p:nvPr/>
        </p:nvGrpSpPr>
        <p:grpSpPr bwMode="auto">
          <a:xfrm>
            <a:off x="4267200" y="4148138"/>
            <a:ext cx="1981200" cy="762000"/>
            <a:chOff x="1296" y="2592"/>
            <a:chExt cx="1248" cy="480"/>
          </a:xfrm>
        </p:grpSpPr>
        <p:sp>
          <p:nvSpPr>
            <p:cNvPr id="20521" name="Rectangle 121"/>
            <p:cNvSpPr>
              <a:spLocks noChangeArrowheads="1"/>
            </p:cNvSpPr>
            <p:nvPr/>
          </p:nvSpPr>
          <p:spPr bwMode="auto">
            <a:xfrm>
              <a:off x="1296" y="2592"/>
              <a:ext cx="720" cy="4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22" name="AutoShape 122"/>
            <p:cNvSpPr>
              <a:spLocks noChangeArrowheads="1"/>
            </p:cNvSpPr>
            <p:nvPr/>
          </p:nvSpPr>
          <p:spPr bwMode="auto">
            <a:xfrm>
              <a:off x="1920" y="2806"/>
              <a:ext cx="624" cy="240"/>
            </a:xfrm>
            <a:prstGeom prst="wedgeRectCallout">
              <a:avLst>
                <a:gd name="adj1" fmla="val -4806"/>
                <a:gd name="adj2" fmla="val -138333"/>
              </a:avLst>
            </a:prstGeom>
            <a:gradFill rotWithShape="0">
              <a:gsLst>
                <a:gs pos="0">
                  <a:srgbClr val="99CC00"/>
                </a:gs>
                <a:gs pos="100000">
                  <a:schemeClr val="bg1"/>
                </a:gs>
              </a:gsLst>
              <a:lin ang="5400000" scaled="1"/>
            </a:gradFill>
            <a:ln w="25400">
              <a:solidFill>
                <a:schemeClr val="accent1"/>
              </a:solidFill>
              <a:miter lim="800000"/>
              <a:headEnd/>
              <a:tailEnd/>
            </a:ln>
          </p:spPr>
          <p:txBody>
            <a:bodyPr wrap="none" lIns="0" tIns="10800" r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avail=11</a:t>
              </a:r>
            </a:p>
          </p:txBody>
        </p:sp>
      </p:grpSp>
      <p:sp>
        <p:nvSpPr>
          <p:cNvPr id="99451" name="AutoShape 123"/>
          <p:cNvSpPr>
            <a:spLocks noChangeArrowheads="1"/>
          </p:cNvSpPr>
          <p:nvPr/>
        </p:nvSpPr>
        <p:spPr bwMode="auto">
          <a:xfrm flipV="1">
            <a:off x="457200" y="4648200"/>
            <a:ext cx="1447800" cy="762000"/>
          </a:xfrm>
          <a:prstGeom prst="wedgeEllipseCallout">
            <a:avLst>
              <a:gd name="adj1" fmla="val 85194"/>
              <a:gd name="adj2" fmla="val 208125"/>
            </a:avLst>
          </a:prstGeom>
          <a:gradFill rotWithShape="0">
            <a:gsLst>
              <a:gs pos="0">
                <a:srgbClr val="FFFFFF"/>
              </a:gs>
              <a:gs pos="100000">
                <a:srgbClr val="AEAEAE"/>
              </a:gs>
            </a:gsLst>
            <a:lin ang="18900000" scaled="1"/>
          </a:gradFill>
          <a:ln w="9525">
            <a:solidFill>
              <a:schemeClr val="tx1"/>
            </a:solidFill>
            <a:miter lim="800000"/>
            <a:headEnd/>
            <a:tailEnd/>
          </a:ln>
        </p:spPr>
        <p:txBody>
          <a:bodyPr rot="10800000"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startd</a:t>
            </a:r>
          </a:p>
          <a:p>
            <a:pPr algn="ctr"/>
            <a:r>
              <a:rPr lang="en-US" altLang="zh-CN" sz="2000" b="1"/>
              <a:t>=avail</a:t>
            </a:r>
          </a:p>
        </p:txBody>
      </p:sp>
      <p:sp>
        <p:nvSpPr>
          <p:cNvPr id="99452" name="Rectangle 124"/>
          <p:cNvSpPr>
            <a:spLocks noChangeArrowheads="1"/>
          </p:cNvSpPr>
          <p:nvPr/>
        </p:nvSpPr>
        <p:spPr bwMode="auto">
          <a:xfrm>
            <a:off x="4495800" y="1295400"/>
            <a:ext cx="1676400" cy="790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9453" name="AutoShape 125"/>
          <p:cNvSpPr>
            <a:spLocks noChangeArrowheads="1"/>
          </p:cNvSpPr>
          <p:nvPr/>
        </p:nvSpPr>
        <p:spPr bwMode="auto">
          <a:xfrm>
            <a:off x="4419600" y="1600200"/>
            <a:ext cx="914400" cy="304800"/>
          </a:xfrm>
          <a:prstGeom prst="wedgeRectCallout">
            <a:avLst>
              <a:gd name="adj1" fmla="val -1560"/>
              <a:gd name="adj2" fmla="val 120833"/>
            </a:avLst>
          </a:prstGeom>
          <a:gradFill rotWithShape="0">
            <a:gsLst>
              <a:gs pos="0">
                <a:srgbClr val="FFFFFF"/>
              </a:gs>
              <a:gs pos="100000">
                <a:srgbClr val="FF6600"/>
              </a:gs>
            </a:gsLst>
            <a:lin ang="5400000" scaled="1"/>
          </a:gradFill>
          <a:ln w="25400">
            <a:solidFill>
              <a:srgbClr val="FF6600"/>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finisha</a:t>
            </a:r>
          </a:p>
        </p:txBody>
      </p:sp>
      <p:sp>
        <p:nvSpPr>
          <p:cNvPr id="99454" name="AutoShape 126"/>
          <p:cNvSpPr>
            <a:spLocks noChangeArrowheads="1"/>
          </p:cNvSpPr>
          <p:nvPr/>
        </p:nvSpPr>
        <p:spPr bwMode="auto">
          <a:xfrm>
            <a:off x="5410200" y="1600200"/>
            <a:ext cx="914400" cy="304800"/>
          </a:xfrm>
          <a:prstGeom prst="wedgeRectCallout">
            <a:avLst>
              <a:gd name="adj1" fmla="val -18750"/>
              <a:gd name="adj2" fmla="val 119792"/>
            </a:avLst>
          </a:prstGeom>
          <a:gradFill rotWithShape="0">
            <a:gsLst>
              <a:gs pos="0">
                <a:srgbClr val="FFFFFF"/>
              </a:gs>
              <a:gs pos="100000">
                <a:srgbClr val="FF6600"/>
              </a:gs>
            </a:gsLst>
            <a:lin ang="5400000" scaled="1"/>
          </a:gradFill>
          <a:ln w="25400">
            <a:solidFill>
              <a:srgbClr val="FF6600"/>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starta</a:t>
            </a:r>
          </a:p>
        </p:txBody>
      </p:sp>
      <p:sp>
        <p:nvSpPr>
          <p:cNvPr id="99455" name="AutoShape 127"/>
          <p:cNvSpPr>
            <a:spLocks noChangeArrowheads="1"/>
          </p:cNvSpPr>
          <p:nvPr/>
        </p:nvSpPr>
        <p:spPr bwMode="auto">
          <a:xfrm flipV="1">
            <a:off x="3886200" y="4724400"/>
            <a:ext cx="1447800" cy="762000"/>
          </a:xfrm>
          <a:prstGeom prst="wedgeEllipseCallout">
            <a:avLst>
              <a:gd name="adj1" fmla="val 11838"/>
              <a:gd name="adj2" fmla="val 227708"/>
            </a:avLst>
          </a:prstGeom>
          <a:gradFill rotWithShape="0">
            <a:gsLst>
              <a:gs pos="0">
                <a:srgbClr val="FFFFFF"/>
              </a:gs>
              <a:gs pos="100000">
                <a:srgbClr val="AEAEAE"/>
              </a:gs>
            </a:gsLst>
            <a:lin ang="18900000" scaled="1"/>
          </a:gradFill>
          <a:ln w="9525">
            <a:solidFill>
              <a:schemeClr val="tx1"/>
            </a:solidFill>
            <a:miter lim="800000"/>
            <a:headEnd/>
            <a:tailEnd/>
          </a:ln>
        </p:spPr>
        <p:txBody>
          <a:bodyPr rot="10800000"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t>finishd</a:t>
            </a:r>
          </a:p>
          <a:p>
            <a:pPr algn="ctr"/>
            <a:r>
              <a:rPr lang="en-US" altLang="zh-CN" sz="2000" b="1"/>
              <a:t>=avail</a:t>
            </a:r>
            <a:r>
              <a:rPr lang="en-US" altLang="zh-CN" sz="2000" b="1">
                <a:sym typeface="Symbol" panose="05050102010706020507" pitchFamily="18" charset="2"/>
              </a:rPr>
              <a:t>1</a:t>
            </a:r>
            <a:endParaRPr lang="en-US" altLang="zh-CN" sz="2000" b="1"/>
          </a:p>
        </p:txBody>
      </p:sp>
      <p:sp>
        <p:nvSpPr>
          <p:cNvPr id="99456" name="Text Box 128"/>
          <p:cNvSpPr txBox="1">
            <a:spLocks noChangeArrowheads="1"/>
          </p:cNvSpPr>
          <p:nvPr/>
        </p:nvSpPr>
        <p:spPr bwMode="auto">
          <a:xfrm>
            <a:off x="685800" y="5562600"/>
            <a:ext cx="792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The resulting polynomial </a:t>
            </a:r>
            <a:r>
              <a:rPr lang="en-US" altLang="zh-CN" sz="2000" b="1" i="1"/>
              <a:t>D</a:t>
            </a:r>
            <a:r>
              <a:rPr lang="en-US" altLang="zh-CN" sz="2000" b="1"/>
              <a:t>(</a:t>
            </a:r>
            <a:r>
              <a:rPr lang="en-US" altLang="zh-CN" sz="2000" b="1" i="1"/>
              <a:t>x</a:t>
            </a:r>
            <a:r>
              <a:rPr lang="en-US" altLang="zh-CN" sz="2000" b="1"/>
              <a:t>) = </a:t>
            </a:r>
            <a:r>
              <a:rPr lang="en-US" altLang="zh-CN" sz="2000" b="1" i="1"/>
              <a:t>A</a:t>
            </a:r>
            <a:r>
              <a:rPr lang="en-US" altLang="zh-CN" sz="2000" b="1"/>
              <a:t>(</a:t>
            </a:r>
            <a:r>
              <a:rPr lang="en-US" altLang="zh-CN" sz="2000" b="1" i="1"/>
              <a:t>x</a:t>
            </a:r>
            <a:r>
              <a:rPr lang="en-US" altLang="zh-CN" sz="2000" b="1"/>
              <a:t>) + </a:t>
            </a:r>
            <a:r>
              <a:rPr lang="en-US" altLang="zh-CN" sz="2000" b="1" i="1"/>
              <a:t>B</a:t>
            </a:r>
            <a:r>
              <a:rPr lang="en-US" altLang="zh-CN" sz="2000" b="1"/>
              <a:t>(</a:t>
            </a:r>
            <a:r>
              <a:rPr lang="en-US" altLang="zh-CN" sz="2000" b="1" i="1"/>
              <a:t>x</a:t>
            </a:r>
            <a:r>
              <a:rPr lang="en-US" altLang="zh-CN" sz="2000" b="1"/>
              <a:t>) is stored in </a:t>
            </a:r>
            <a:r>
              <a:rPr lang="en-US" altLang="zh-CN" sz="2000" b="1">
                <a:solidFill>
                  <a:schemeClr val="accent1"/>
                </a:solidFill>
                <a:latin typeface="Arial" panose="020B0604020202020204" pitchFamily="34" charset="0"/>
              </a:rPr>
              <a:t>terms[startd]</a:t>
            </a:r>
            <a:r>
              <a:rPr lang="en-US" altLang="zh-CN" sz="2000" b="1"/>
              <a:t> to </a:t>
            </a:r>
            <a:r>
              <a:rPr lang="en-US" altLang="zh-CN" sz="2000" b="1">
                <a:solidFill>
                  <a:schemeClr val="accent1"/>
                </a:solidFill>
                <a:latin typeface="Arial" panose="020B0604020202020204" pitchFamily="34" charset="0"/>
              </a:rPr>
              <a:t>terms[finishd]</a:t>
            </a:r>
            <a:r>
              <a:rPr lang="en-US" altLang="zh-CN" sz="2000" b="1"/>
              <a:t>.  The program Padd can be found on p.70.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wipe(left)">
                                      <p:cBhvr>
                                        <p:cTn id="7" dur="500"/>
                                        <p:tgtEl>
                                          <p:spTgt spid="99331"/>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4" fill="hold" grpId="0" nodeType="clickEffect">
                                  <p:stCondLst>
                                    <p:cond delay="0"/>
                                  </p:stCondLst>
                                  <p:childTnLst>
                                    <p:set>
                                      <p:cBhvr>
                                        <p:cTn id="16" dur="1" fill="hold">
                                          <p:stCondLst>
                                            <p:cond delay="0"/>
                                          </p:stCondLst>
                                        </p:cTn>
                                        <p:tgtEl>
                                          <p:spTgt spid="99332"/>
                                        </p:tgtEl>
                                        <p:attrNameLst>
                                          <p:attrName>style.visibility</p:attrName>
                                        </p:attrNameLst>
                                      </p:cBhvr>
                                      <p:to>
                                        <p:strVal val="visible"/>
                                      </p:to>
                                    </p:set>
                                    <p:anim calcmode="lin" valueType="num">
                                      <p:cBhvr>
                                        <p:cTn id="17" dur="500" fill="hold"/>
                                        <p:tgtEl>
                                          <p:spTgt spid="99332"/>
                                        </p:tgtEl>
                                        <p:attrNameLst>
                                          <p:attrName>ppt_x</p:attrName>
                                        </p:attrNameLst>
                                      </p:cBhvr>
                                      <p:tavLst>
                                        <p:tav tm="0">
                                          <p:val>
                                            <p:strVal val="#ppt_x"/>
                                          </p:val>
                                        </p:tav>
                                        <p:tav tm="100000">
                                          <p:val>
                                            <p:strVal val="#ppt_x"/>
                                          </p:val>
                                        </p:tav>
                                      </p:tavLst>
                                    </p:anim>
                                    <p:anim calcmode="lin" valueType="num">
                                      <p:cBhvr>
                                        <p:cTn id="18" dur="500" fill="hold"/>
                                        <p:tgtEl>
                                          <p:spTgt spid="99332"/>
                                        </p:tgtEl>
                                        <p:attrNameLst>
                                          <p:attrName>ppt_y</p:attrName>
                                        </p:attrNameLst>
                                      </p:cBhvr>
                                      <p:tavLst>
                                        <p:tav tm="0">
                                          <p:val>
                                            <p:strVal val="#ppt_y+#ppt_h/2"/>
                                          </p:val>
                                        </p:tav>
                                        <p:tav tm="100000">
                                          <p:val>
                                            <p:strVal val="#ppt_y"/>
                                          </p:val>
                                        </p:tav>
                                      </p:tavLst>
                                    </p:anim>
                                    <p:anim calcmode="lin" valueType="num">
                                      <p:cBhvr>
                                        <p:cTn id="19" dur="500" fill="hold"/>
                                        <p:tgtEl>
                                          <p:spTgt spid="99332"/>
                                        </p:tgtEl>
                                        <p:attrNameLst>
                                          <p:attrName>ppt_w</p:attrName>
                                        </p:attrNameLst>
                                      </p:cBhvr>
                                      <p:tavLst>
                                        <p:tav tm="0">
                                          <p:val>
                                            <p:strVal val="#ppt_w"/>
                                          </p:val>
                                        </p:tav>
                                        <p:tav tm="100000">
                                          <p:val>
                                            <p:strVal val="#ppt_w"/>
                                          </p:val>
                                        </p:tav>
                                      </p:tavLst>
                                    </p:anim>
                                    <p:anim calcmode="lin" valueType="num">
                                      <p:cBhvr>
                                        <p:cTn id="20" dur="500" fill="hold"/>
                                        <p:tgtEl>
                                          <p:spTgt spid="9933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5" name="WHOOSH.WAV"/>
                                        </p:tgtEl>
                                      </p:cMediaNode>
                                    </p:audio>
                                  </p:subTnLst>
                                </p:cTn>
                              </p:par>
                            </p:childTnLst>
                          </p:cTn>
                        </p:par>
                        <p:par>
                          <p:cTn id="21" fill="hold" nodeType="afterGroup">
                            <p:stCondLst>
                              <p:cond delay="500"/>
                            </p:stCondLst>
                            <p:childTnLst>
                              <p:par>
                                <p:cTn id="22" presetID="17" presetClass="entr" presetSubtype="4" fill="hold" grpId="0" nodeType="afterEffect">
                                  <p:stCondLst>
                                    <p:cond delay="0"/>
                                  </p:stCondLst>
                                  <p:childTnLst>
                                    <p:set>
                                      <p:cBhvr>
                                        <p:cTn id="23" dur="1" fill="hold">
                                          <p:stCondLst>
                                            <p:cond delay="0"/>
                                          </p:stCondLst>
                                        </p:cTn>
                                        <p:tgtEl>
                                          <p:spTgt spid="99333"/>
                                        </p:tgtEl>
                                        <p:attrNameLst>
                                          <p:attrName>style.visibility</p:attrName>
                                        </p:attrNameLst>
                                      </p:cBhvr>
                                      <p:to>
                                        <p:strVal val="visible"/>
                                      </p:to>
                                    </p:set>
                                    <p:anim calcmode="lin" valueType="num">
                                      <p:cBhvr>
                                        <p:cTn id="24" dur="500" fill="hold"/>
                                        <p:tgtEl>
                                          <p:spTgt spid="99333"/>
                                        </p:tgtEl>
                                        <p:attrNameLst>
                                          <p:attrName>ppt_x</p:attrName>
                                        </p:attrNameLst>
                                      </p:cBhvr>
                                      <p:tavLst>
                                        <p:tav tm="0">
                                          <p:val>
                                            <p:strVal val="#ppt_x"/>
                                          </p:val>
                                        </p:tav>
                                        <p:tav tm="100000">
                                          <p:val>
                                            <p:strVal val="#ppt_x"/>
                                          </p:val>
                                        </p:tav>
                                      </p:tavLst>
                                    </p:anim>
                                    <p:anim calcmode="lin" valueType="num">
                                      <p:cBhvr>
                                        <p:cTn id="25" dur="500" fill="hold"/>
                                        <p:tgtEl>
                                          <p:spTgt spid="99333"/>
                                        </p:tgtEl>
                                        <p:attrNameLst>
                                          <p:attrName>ppt_y</p:attrName>
                                        </p:attrNameLst>
                                      </p:cBhvr>
                                      <p:tavLst>
                                        <p:tav tm="0">
                                          <p:val>
                                            <p:strVal val="#ppt_y+#ppt_h/2"/>
                                          </p:val>
                                        </p:tav>
                                        <p:tav tm="100000">
                                          <p:val>
                                            <p:strVal val="#ppt_y"/>
                                          </p:val>
                                        </p:tav>
                                      </p:tavLst>
                                    </p:anim>
                                    <p:anim calcmode="lin" valueType="num">
                                      <p:cBhvr>
                                        <p:cTn id="26" dur="500" fill="hold"/>
                                        <p:tgtEl>
                                          <p:spTgt spid="99333"/>
                                        </p:tgtEl>
                                        <p:attrNameLst>
                                          <p:attrName>ppt_w</p:attrName>
                                        </p:attrNameLst>
                                      </p:cBhvr>
                                      <p:tavLst>
                                        <p:tav tm="0">
                                          <p:val>
                                            <p:strVal val="#ppt_w"/>
                                          </p:val>
                                        </p:tav>
                                        <p:tav tm="100000">
                                          <p:val>
                                            <p:strVal val="#ppt_w"/>
                                          </p:val>
                                        </p:tav>
                                      </p:tavLst>
                                    </p:anim>
                                    <p:anim calcmode="lin" valueType="num">
                                      <p:cBhvr>
                                        <p:cTn id="27" dur="500" fill="hold"/>
                                        <p:tgtEl>
                                          <p:spTgt spid="9933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2"/>
                                            </p:cond>
                                          </p:stCondLst>
                                          <p:endCondLst>
                                            <p:cond evt="onStopAudio" delay="0">
                                              <p:tgtEl>
                                                <p:sldTgt/>
                                              </p:tgtEl>
                                            </p:cond>
                                          </p:endCondLst>
                                        </p:cTn>
                                        <p:tgtEl>
                                          <p:sndTgt r:embed="rId5" name="WHOOSH.WAV"/>
                                        </p:tgtEl>
                                      </p:cMediaNode>
                                    </p:audio>
                                  </p:subTnLst>
                                </p:cTn>
                              </p:par>
                            </p:childTnLst>
                          </p:cTn>
                        </p:par>
                        <p:par>
                          <p:cTn id="28" fill="hold" nodeType="afterGroup">
                            <p:stCondLst>
                              <p:cond delay="1000"/>
                            </p:stCondLst>
                            <p:childTnLst>
                              <p:par>
                                <p:cTn id="29" presetID="17" presetClass="entr" presetSubtype="4" fill="hold" grpId="0" nodeType="afterEffect">
                                  <p:stCondLst>
                                    <p:cond delay="0"/>
                                  </p:stCondLst>
                                  <p:childTnLst>
                                    <p:set>
                                      <p:cBhvr>
                                        <p:cTn id="30" dur="1" fill="hold">
                                          <p:stCondLst>
                                            <p:cond delay="0"/>
                                          </p:stCondLst>
                                        </p:cTn>
                                        <p:tgtEl>
                                          <p:spTgt spid="99334"/>
                                        </p:tgtEl>
                                        <p:attrNameLst>
                                          <p:attrName>style.visibility</p:attrName>
                                        </p:attrNameLst>
                                      </p:cBhvr>
                                      <p:to>
                                        <p:strVal val="visible"/>
                                      </p:to>
                                    </p:set>
                                    <p:anim calcmode="lin" valueType="num">
                                      <p:cBhvr>
                                        <p:cTn id="31" dur="500" fill="hold"/>
                                        <p:tgtEl>
                                          <p:spTgt spid="99334"/>
                                        </p:tgtEl>
                                        <p:attrNameLst>
                                          <p:attrName>ppt_x</p:attrName>
                                        </p:attrNameLst>
                                      </p:cBhvr>
                                      <p:tavLst>
                                        <p:tav tm="0">
                                          <p:val>
                                            <p:strVal val="#ppt_x"/>
                                          </p:val>
                                        </p:tav>
                                        <p:tav tm="100000">
                                          <p:val>
                                            <p:strVal val="#ppt_x"/>
                                          </p:val>
                                        </p:tav>
                                      </p:tavLst>
                                    </p:anim>
                                    <p:anim calcmode="lin" valueType="num">
                                      <p:cBhvr>
                                        <p:cTn id="32" dur="500" fill="hold"/>
                                        <p:tgtEl>
                                          <p:spTgt spid="99334"/>
                                        </p:tgtEl>
                                        <p:attrNameLst>
                                          <p:attrName>ppt_y</p:attrName>
                                        </p:attrNameLst>
                                      </p:cBhvr>
                                      <p:tavLst>
                                        <p:tav tm="0">
                                          <p:val>
                                            <p:strVal val="#ppt_y+#ppt_h/2"/>
                                          </p:val>
                                        </p:tav>
                                        <p:tav tm="100000">
                                          <p:val>
                                            <p:strVal val="#ppt_y"/>
                                          </p:val>
                                        </p:tav>
                                      </p:tavLst>
                                    </p:anim>
                                    <p:anim calcmode="lin" valueType="num">
                                      <p:cBhvr>
                                        <p:cTn id="33" dur="500" fill="hold"/>
                                        <p:tgtEl>
                                          <p:spTgt spid="99334"/>
                                        </p:tgtEl>
                                        <p:attrNameLst>
                                          <p:attrName>ppt_w</p:attrName>
                                        </p:attrNameLst>
                                      </p:cBhvr>
                                      <p:tavLst>
                                        <p:tav tm="0">
                                          <p:val>
                                            <p:strVal val="#ppt_w"/>
                                          </p:val>
                                        </p:tav>
                                        <p:tav tm="100000">
                                          <p:val>
                                            <p:strVal val="#ppt_w"/>
                                          </p:val>
                                        </p:tav>
                                      </p:tavLst>
                                    </p:anim>
                                    <p:anim calcmode="lin" valueType="num">
                                      <p:cBhvr>
                                        <p:cTn id="34" dur="500" fill="hold"/>
                                        <p:tgtEl>
                                          <p:spTgt spid="9933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5" name="WHOOSH.WAV"/>
                                        </p:tgtEl>
                                      </p:cMediaNode>
                                    </p:audio>
                                  </p:subTnLst>
                                </p:cTn>
                              </p:par>
                            </p:childTnLst>
                          </p:cTn>
                        </p:par>
                        <p:par>
                          <p:cTn id="35" fill="hold" nodeType="afterGroup">
                            <p:stCondLst>
                              <p:cond delay="1500"/>
                            </p:stCondLst>
                            <p:childTnLst>
                              <p:par>
                                <p:cTn id="36" presetID="17" presetClass="entr" presetSubtype="4" fill="hold" grpId="0" nodeType="afterEffect">
                                  <p:stCondLst>
                                    <p:cond delay="0"/>
                                  </p:stCondLst>
                                  <p:childTnLst>
                                    <p:set>
                                      <p:cBhvr>
                                        <p:cTn id="37" dur="1" fill="hold">
                                          <p:stCondLst>
                                            <p:cond delay="0"/>
                                          </p:stCondLst>
                                        </p:cTn>
                                        <p:tgtEl>
                                          <p:spTgt spid="99371"/>
                                        </p:tgtEl>
                                        <p:attrNameLst>
                                          <p:attrName>style.visibility</p:attrName>
                                        </p:attrNameLst>
                                      </p:cBhvr>
                                      <p:to>
                                        <p:strVal val="visible"/>
                                      </p:to>
                                    </p:set>
                                    <p:anim calcmode="lin" valueType="num">
                                      <p:cBhvr>
                                        <p:cTn id="38" dur="500" fill="hold"/>
                                        <p:tgtEl>
                                          <p:spTgt spid="99371"/>
                                        </p:tgtEl>
                                        <p:attrNameLst>
                                          <p:attrName>ppt_x</p:attrName>
                                        </p:attrNameLst>
                                      </p:cBhvr>
                                      <p:tavLst>
                                        <p:tav tm="0">
                                          <p:val>
                                            <p:strVal val="#ppt_x"/>
                                          </p:val>
                                        </p:tav>
                                        <p:tav tm="100000">
                                          <p:val>
                                            <p:strVal val="#ppt_x"/>
                                          </p:val>
                                        </p:tav>
                                      </p:tavLst>
                                    </p:anim>
                                    <p:anim calcmode="lin" valueType="num">
                                      <p:cBhvr>
                                        <p:cTn id="39" dur="500" fill="hold"/>
                                        <p:tgtEl>
                                          <p:spTgt spid="99371"/>
                                        </p:tgtEl>
                                        <p:attrNameLst>
                                          <p:attrName>ppt_y</p:attrName>
                                        </p:attrNameLst>
                                      </p:cBhvr>
                                      <p:tavLst>
                                        <p:tav tm="0">
                                          <p:val>
                                            <p:strVal val="#ppt_y+#ppt_h/2"/>
                                          </p:val>
                                        </p:tav>
                                        <p:tav tm="100000">
                                          <p:val>
                                            <p:strVal val="#ppt_y"/>
                                          </p:val>
                                        </p:tav>
                                      </p:tavLst>
                                    </p:anim>
                                    <p:anim calcmode="lin" valueType="num">
                                      <p:cBhvr>
                                        <p:cTn id="40" dur="500" fill="hold"/>
                                        <p:tgtEl>
                                          <p:spTgt spid="99371"/>
                                        </p:tgtEl>
                                        <p:attrNameLst>
                                          <p:attrName>ppt_w</p:attrName>
                                        </p:attrNameLst>
                                      </p:cBhvr>
                                      <p:tavLst>
                                        <p:tav tm="0">
                                          <p:val>
                                            <p:strVal val="#ppt_w"/>
                                          </p:val>
                                        </p:tav>
                                        <p:tav tm="100000">
                                          <p:val>
                                            <p:strVal val="#ppt_w"/>
                                          </p:val>
                                        </p:tav>
                                      </p:tavLst>
                                    </p:anim>
                                    <p:anim calcmode="lin" valueType="num">
                                      <p:cBhvr>
                                        <p:cTn id="41" dur="500" fill="hold"/>
                                        <p:tgtEl>
                                          <p:spTgt spid="9937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6"/>
                                            </p:cond>
                                          </p:stCondLst>
                                          <p:endCondLst>
                                            <p:cond evt="onStopAudio" delay="0">
                                              <p:tgtEl>
                                                <p:sldTgt/>
                                              </p:tgtEl>
                                            </p:cond>
                                          </p:endCondLst>
                                        </p:cTn>
                                        <p:tgtEl>
                                          <p:sndTgt r:embed="rId5"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subTnLst>
                                    <p:audio>
                                      <p:cMediaNode>
                                        <p:cTn display="0" masterRel="sameClick">
                                          <p:stCondLst>
                                            <p:cond evt="begin" delay="0">
                                              <p:tn val="44"/>
                                            </p:cond>
                                          </p:stCondLst>
                                          <p:endCondLst>
                                            <p:cond evt="onStopAudio" delay="0">
                                              <p:tgtEl>
                                                <p:sldTgt/>
                                              </p:tgtEl>
                                            </p:cond>
                                          </p:endCondLst>
                                        </p:cTn>
                                        <p:tgtEl>
                                          <p:sndTgt r:embed="rId4" name="CAMERA.WAV"/>
                                        </p:tgtEl>
                                      </p:cMediaNode>
                                    </p:audio>
                                  </p:subTnLst>
                                </p:cTn>
                              </p:par>
                            </p:childTnLst>
                          </p:cTn>
                        </p:par>
                        <p:par>
                          <p:cTn id="47" fill="hold" nodeType="afterGroup">
                            <p:stCondLst>
                              <p:cond delay="500"/>
                            </p:stCondLst>
                            <p:childTnLst>
                              <p:par>
                                <p:cTn id="48" presetID="17" presetClass="entr" presetSubtype="1" fill="hold" grpId="0" nodeType="afterEffect">
                                  <p:stCondLst>
                                    <p:cond delay="0"/>
                                  </p:stCondLst>
                                  <p:childTnLst>
                                    <p:set>
                                      <p:cBhvr>
                                        <p:cTn id="49" dur="1" fill="hold">
                                          <p:stCondLst>
                                            <p:cond delay="0"/>
                                          </p:stCondLst>
                                        </p:cTn>
                                        <p:tgtEl>
                                          <p:spTgt spid="99341"/>
                                        </p:tgtEl>
                                        <p:attrNameLst>
                                          <p:attrName>style.visibility</p:attrName>
                                        </p:attrNameLst>
                                      </p:cBhvr>
                                      <p:to>
                                        <p:strVal val="visible"/>
                                      </p:to>
                                    </p:set>
                                    <p:anim calcmode="lin" valueType="num">
                                      <p:cBhvr>
                                        <p:cTn id="50" dur="500" fill="hold"/>
                                        <p:tgtEl>
                                          <p:spTgt spid="99341"/>
                                        </p:tgtEl>
                                        <p:attrNameLst>
                                          <p:attrName>ppt_x</p:attrName>
                                        </p:attrNameLst>
                                      </p:cBhvr>
                                      <p:tavLst>
                                        <p:tav tm="0">
                                          <p:val>
                                            <p:strVal val="#ppt_x"/>
                                          </p:val>
                                        </p:tav>
                                        <p:tav tm="100000">
                                          <p:val>
                                            <p:strVal val="#ppt_x"/>
                                          </p:val>
                                        </p:tav>
                                      </p:tavLst>
                                    </p:anim>
                                    <p:anim calcmode="lin" valueType="num">
                                      <p:cBhvr>
                                        <p:cTn id="51" dur="500" fill="hold"/>
                                        <p:tgtEl>
                                          <p:spTgt spid="99341"/>
                                        </p:tgtEl>
                                        <p:attrNameLst>
                                          <p:attrName>ppt_y</p:attrName>
                                        </p:attrNameLst>
                                      </p:cBhvr>
                                      <p:tavLst>
                                        <p:tav tm="0">
                                          <p:val>
                                            <p:strVal val="#ppt_y-#ppt_h/2"/>
                                          </p:val>
                                        </p:tav>
                                        <p:tav tm="100000">
                                          <p:val>
                                            <p:strVal val="#ppt_y"/>
                                          </p:val>
                                        </p:tav>
                                      </p:tavLst>
                                    </p:anim>
                                    <p:anim calcmode="lin" valueType="num">
                                      <p:cBhvr>
                                        <p:cTn id="52" dur="500" fill="hold"/>
                                        <p:tgtEl>
                                          <p:spTgt spid="99341"/>
                                        </p:tgtEl>
                                        <p:attrNameLst>
                                          <p:attrName>ppt_w</p:attrName>
                                        </p:attrNameLst>
                                      </p:cBhvr>
                                      <p:tavLst>
                                        <p:tav tm="0">
                                          <p:val>
                                            <p:strVal val="#ppt_w"/>
                                          </p:val>
                                        </p:tav>
                                        <p:tav tm="100000">
                                          <p:val>
                                            <p:strVal val="#ppt_w"/>
                                          </p:val>
                                        </p:tav>
                                      </p:tavLst>
                                    </p:anim>
                                    <p:anim calcmode="lin" valueType="num">
                                      <p:cBhvr>
                                        <p:cTn id="53" dur="500" fill="hold"/>
                                        <p:tgtEl>
                                          <p:spTgt spid="9934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8"/>
                                            </p:cond>
                                          </p:stCondLst>
                                          <p:endCondLst>
                                            <p:cond evt="onStopAudio" delay="0">
                                              <p:tgtEl>
                                                <p:sldTgt/>
                                              </p:tgtEl>
                                            </p:cond>
                                          </p:endCondLst>
                                        </p:cTn>
                                        <p:tgtEl>
                                          <p:sndTgt r:embed="rId5" name="WHOOSH.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3" fill="hold" grpId="0" nodeType="clickEffect">
                                  <p:stCondLst>
                                    <p:cond delay="0"/>
                                  </p:stCondLst>
                                  <p:childTnLst>
                                    <p:set>
                                      <p:cBhvr>
                                        <p:cTn id="57" dur="1" fill="hold">
                                          <p:stCondLst>
                                            <p:cond delay="0"/>
                                          </p:stCondLst>
                                        </p:cTn>
                                        <p:tgtEl>
                                          <p:spTgt spid="99451"/>
                                        </p:tgtEl>
                                        <p:attrNameLst>
                                          <p:attrName>style.visibility</p:attrName>
                                        </p:attrNameLst>
                                      </p:cBhvr>
                                      <p:to>
                                        <p:strVal val="visible"/>
                                      </p:to>
                                    </p:set>
                                    <p:animEffect transition="in" filter="strips(upRight)">
                                      <p:cBhvr>
                                        <p:cTn id="58" dur="500"/>
                                        <p:tgtEl>
                                          <p:spTgt spid="99451"/>
                                        </p:tgtEl>
                                      </p:cBhvr>
                                    </p:animEffect>
                                  </p:childTnLst>
                                  <p:subTnLst>
                                    <p:audio>
                                      <p:cMediaNode>
                                        <p:cTn display="0" masterRel="sameClick">
                                          <p:stCondLst>
                                            <p:cond evt="begin" delay="0">
                                              <p:tn val="56"/>
                                            </p:cond>
                                          </p:stCondLst>
                                          <p:endCondLst>
                                            <p:cond evt="onStopAudio" delay="0">
                                              <p:tgtEl>
                                                <p:sldTgt/>
                                              </p:tgtEl>
                                            </p:cond>
                                          </p:endCondLst>
                                        </p:cTn>
                                        <p:tgtEl>
                                          <p:sndTgt r:embed="rId6" name="LASER.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ipe(up)">
                                      <p:cBhvr>
                                        <p:cTn id="63"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61"/>
                                            </p:cond>
                                          </p:stCondLst>
                                          <p:endCondLst>
                                            <p:cond evt="onStopAudio" delay="0">
                                              <p:tgtEl>
                                                <p:sldTgt/>
                                              </p:tgtEl>
                                            </p:cond>
                                          </p:endCondLst>
                                        </p:cTn>
                                        <p:tgtEl>
                                          <p:sndTgt r:embed="rId5" name="WHOOSH.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up)">
                                      <p:cBhvr>
                                        <p:cTn id="68" dur="500"/>
                                        <p:tgtEl>
                                          <p:spTgt spid="6"/>
                                        </p:tgtEl>
                                      </p:cBhvr>
                                    </p:animEffect>
                                  </p:childTnLst>
                                  <p:subTnLst>
                                    <p:audio>
                                      <p:cMediaNode>
                                        <p:cTn display="0" masterRel="sameClick">
                                          <p:stCondLst>
                                            <p:cond evt="begin" delay="0">
                                              <p:tn val="66"/>
                                            </p:cond>
                                          </p:stCondLst>
                                          <p:endCondLst>
                                            <p:cond evt="onStopAudio" delay="0">
                                              <p:tgtEl>
                                                <p:sldTgt/>
                                              </p:tgtEl>
                                            </p:cond>
                                          </p:endCondLst>
                                        </p:cTn>
                                        <p:tgtEl>
                                          <p:sndTgt r:embed="rId3" name="TYPE.WAV"/>
                                        </p:tgtEl>
                                      </p:cMediaNode>
                                    </p:audio>
                                  </p:subTnLst>
                                </p:cTn>
                              </p:par>
                            </p:childTnLst>
                          </p:cTn>
                        </p:par>
                        <p:par>
                          <p:cTn id="69" fill="hold" nodeType="afterGroup">
                            <p:stCondLst>
                              <p:cond delay="500"/>
                            </p:stCondLst>
                            <p:childTnLst>
                              <p:par>
                                <p:cTn id="70" presetID="17" presetClass="entr" presetSubtype="1" fill="hold" nodeType="afterEffect">
                                  <p:stCondLst>
                                    <p:cond delay="0"/>
                                  </p:stCondLst>
                                  <p:childTnLst>
                                    <p:set>
                                      <p:cBhvr>
                                        <p:cTn id="71" dur="1" fill="hold">
                                          <p:stCondLst>
                                            <p:cond delay="0"/>
                                          </p:stCondLst>
                                        </p:cTn>
                                        <p:tgtEl>
                                          <p:spTgt spid="3"/>
                                        </p:tgtEl>
                                        <p:attrNameLst>
                                          <p:attrName>style.visibility</p:attrName>
                                        </p:attrNameLst>
                                      </p:cBhvr>
                                      <p:to>
                                        <p:strVal val="visible"/>
                                      </p:to>
                                    </p:set>
                                    <p:anim calcmode="lin" valueType="num">
                                      <p:cBhvr>
                                        <p:cTn id="72" dur="500" fill="hold"/>
                                        <p:tgtEl>
                                          <p:spTgt spid="3"/>
                                        </p:tgtEl>
                                        <p:attrNameLst>
                                          <p:attrName>ppt_x</p:attrName>
                                        </p:attrNameLst>
                                      </p:cBhvr>
                                      <p:tavLst>
                                        <p:tav tm="0">
                                          <p:val>
                                            <p:strVal val="#ppt_x"/>
                                          </p:val>
                                        </p:tav>
                                        <p:tav tm="100000">
                                          <p:val>
                                            <p:strVal val="#ppt_x"/>
                                          </p:val>
                                        </p:tav>
                                      </p:tavLst>
                                    </p:anim>
                                    <p:anim calcmode="lin" valueType="num">
                                      <p:cBhvr>
                                        <p:cTn id="73" dur="500" fill="hold"/>
                                        <p:tgtEl>
                                          <p:spTgt spid="3"/>
                                        </p:tgtEl>
                                        <p:attrNameLst>
                                          <p:attrName>ppt_y</p:attrName>
                                        </p:attrNameLst>
                                      </p:cBhvr>
                                      <p:tavLst>
                                        <p:tav tm="0">
                                          <p:val>
                                            <p:strVal val="#ppt_y-#ppt_h/2"/>
                                          </p:val>
                                        </p:tav>
                                        <p:tav tm="100000">
                                          <p:val>
                                            <p:strVal val="#ppt_y"/>
                                          </p:val>
                                        </p:tav>
                                      </p:tavLst>
                                    </p:anim>
                                    <p:anim calcmode="lin" valueType="num">
                                      <p:cBhvr>
                                        <p:cTn id="74" dur="500" fill="hold"/>
                                        <p:tgtEl>
                                          <p:spTgt spid="3"/>
                                        </p:tgtEl>
                                        <p:attrNameLst>
                                          <p:attrName>ppt_w</p:attrName>
                                        </p:attrNameLst>
                                      </p:cBhvr>
                                      <p:tavLst>
                                        <p:tav tm="0">
                                          <p:val>
                                            <p:strVal val="#ppt_w"/>
                                          </p:val>
                                        </p:tav>
                                        <p:tav tm="100000">
                                          <p:val>
                                            <p:strVal val="#ppt_w"/>
                                          </p:val>
                                        </p:tav>
                                      </p:tavLst>
                                    </p:anim>
                                    <p:anim calcmode="lin" valueType="num">
                                      <p:cBhvr>
                                        <p:cTn id="75" dur="500" fill="hold"/>
                                        <p:tgtEl>
                                          <p:spTgt spid="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70"/>
                                            </p:cond>
                                          </p:stCondLst>
                                          <p:endCondLst>
                                            <p:cond evt="onStopAudio" delay="0">
                                              <p:tgtEl>
                                                <p:sldTgt/>
                                              </p:tgtEl>
                                            </p:cond>
                                          </p:endCondLst>
                                        </p:cTn>
                                        <p:tgtEl>
                                          <p:sndTgt r:embed="rId5" name="WHOOSH.WAV"/>
                                        </p:tgtEl>
                                      </p:cMediaNode>
                                    </p:audio>
                                  </p:sub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99402"/>
                                        </p:tgtEl>
                                        <p:attrNameLst>
                                          <p:attrName>style.visibility</p:attrName>
                                        </p:attrNameLst>
                                      </p:cBhvr>
                                      <p:to>
                                        <p:strVal val="visible"/>
                                      </p:to>
                                    </p:set>
                                    <p:animEffect transition="in" filter="wipe(left)">
                                      <p:cBhvr>
                                        <p:cTn id="80" dur="500"/>
                                        <p:tgtEl>
                                          <p:spTgt spid="99402"/>
                                        </p:tgtEl>
                                      </p:cBhvr>
                                    </p:animEffect>
                                  </p:childTnLst>
                                </p:cTn>
                              </p:par>
                            </p:childTnLst>
                          </p:cTn>
                        </p:par>
                        <p:par>
                          <p:cTn id="81" fill="hold" nodeType="afterGroup">
                            <p:stCondLst>
                              <p:cond delay="500"/>
                            </p:stCondLst>
                            <p:childTnLst>
                              <p:par>
                                <p:cTn id="82" presetID="17" presetClass="entr" presetSubtype="4" fill="hold" grpId="0" nodeType="afterEffect">
                                  <p:stCondLst>
                                    <p:cond delay="0"/>
                                  </p:stCondLst>
                                  <p:childTnLst>
                                    <p:set>
                                      <p:cBhvr>
                                        <p:cTn id="83" dur="1" fill="hold">
                                          <p:stCondLst>
                                            <p:cond delay="0"/>
                                          </p:stCondLst>
                                        </p:cTn>
                                        <p:tgtEl>
                                          <p:spTgt spid="99401"/>
                                        </p:tgtEl>
                                        <p:attrNameLst>
                                          <p:attrName>style.visibility</p:attrName>
                                        </p:attrNameLst>
                                      </p:cBhvr>
                                      <p:to>
                                        <p:strVal val="visible"/>
                                      </p:to>
                                    </p:set>
                                    <p:anim calcmode="lin" valueType="num">
                                      <p:cBhvr>
                                        <p:cTn id="84" dur="500" fill="hold"/>
                                        <p:tgtEl>
                                          <p:spTgt spid="99401"/>
                                        </p:tgtEl>
                                        <p:attrNameLst>
                                          <p:attrName>ppt_x</p:attrName>
                                        </p:attrNameLst>
                                      </p:cBhvr>
                                      <p:tavLst>
                                        <p:tav tm="0">
                                          <p:val>
                                            <p:strVal val="#ppt_x"/>
                                          </p:val>
                                        </p:tav>
                                        <p:tav tm="100000">
                                          <p:val>
                                            <p:strVal val="#ppt_x"/>
                                          </p:val>
                                        </p:tav>
                                      </p:tavLst>
                                    </p:anim>
                                    <p:anim calcmode="lin" valueType="num">
                                      <p:cBhvr>
                                        <p:cTn id="85" dur="500" fill="hold"/>
                                        <p:tgtEl>
                                          <p:spTgt spid="99401"/>
                                        </p:tgtEl>
                                        <p:attrNameLst>
                                          <p:attrName>ppt_y</p:attrName>
                                        </p:attrNameLst>
                                      </p:cBhvr>
                                      <p:tavLst>
                                        <p:tav tm="0">
                                          <p:val>
                                            <p:strVal val="#ppt_y+#ppt_h/2"/>
                                          </p:val>
                                        </p:tav>
                                        <p:tav tm="100000">
                                          <p:val>
                                            <p:strVal val="#ppt_y"/>
                                          </p:val>
                                        </p:tav>
                                      </p:tavLst>
                                    </p:anim>
                                    <p:anim calcmode="lin" valueType="num">
                                      <p:cBhvr>
                                        <p:cTn id="86" dur="500" fill="hold"/>
                                        <p:tgtEl>
                                          <p:spTgt spid="99401"/>
                                        </p:tgtEl>
                                        <p:attrNameLst>
                                          <p:attrName>ppt_w</p:attrName>
                                        </p:attrNameLst>
                                      </p:cBhvr>
                                      <p:tavLst>
                                        <p:tav tm="0">
                                          <p:val>
                                            <p:strVal val="#ppt_w"/>
                                          </p:val>
                                        </p:tav>
                                        <p:tav tm="100000">
                                          <p:val>
                                            <p:strVal val="#ppt_w"/>
                                          </p:val>
                                        </p:tav>
                                      </p:tavLst>
                                    </p:anim>
                                    <p:anim calcmode="lin" valueType="num">
                                      <p:cBhvr>
                                        <p:cTn id="87" dur="500" fill="hold"/>
                                        <p:tgtEl>
                                          <p:spTgt spid="9940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82"/>
                                            </p:cond>
                                          </p:stCondLst>
                                          <p:endCondLst>
                                            <p:cond evt="onStopAudio" delay="0">
                                              <p:tgtEl>
                                                <p:sldTgt/>
                                              </p:tgtEl>
                                            </p:cond>
                                          </p:endCondLst>
                                        </p:cTn>
                                        <p:tgtEl>
                                          <p:sndTgt r:embed="rId5" name="WHOOSH.WAV"/>
                                        </p:tgtEl>
                                      </p:cMediaNode>
                                    </p:audio>
                                  </p:sub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wipe(up)">
                                      <p:cBhvr>
                                        <p:cTn id="9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90"/>
                                            </p:cond>
                                          </p:stCondLst>
                                          <p:endCondLst>
                                            <p:cond evt="onStopAudio" delay="0">
                                              <p:tgtEl>
                                                <p:sldTgt/>
                                              </p:tgtEl>
                                            </p:cond>
                                          </p:endCondLst>
                                        </p:cTn>
                                        <p:tgtEl>
                                          <p:sndTgt r:embed="rId5" name="WHOOSH.WAV"/>
                                        </p:tgtEl>
                                      </p:cMediaNode>
                                    </p:audio>
                                  </p:sub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up)">
                                      <p:cBhvr>
                                        <p:cTn id="97" dur="500"/>
                                        <p:tgtEl>
                                          <p:spTgt spid="8"/>
                                        </p:tgtEl>
                                      </p:cBhvr>
                                    </p:animEffect>
                                  </p:childTnLst>
                                  <p:subTnLst>
                                    <p:audio>
                                      <p:cMediaNode>
                                        <p:cTn display="0" masterRel="sameClick">
                                          <p:stCondLst>
                                            <p:cond evt="begin" delay="0">
                                              <p:tn val="95"/>
                                            </p:cond>
                                          </p:stCondLst>
                                          <p:endCondLst>
                                            <p:cond evt="onStopAudio" delay="0">
                                              <p:tgtEl>
                                                <p:sldTgt/>
                                              </p:tgtEl>
                                            </p:cond>
                                          </p:endCondLst>
                                        </p:cTn>
                                        <p:tgtEl>
                                          <p:sndTgt r:embed="rId3" name="TYPE.WAV"/>
                                        </p:tgtEl>
                                      </p:cMediaNode>
                                    </p:audio>
                                  </p:subTnLst>
                                </p:cTn>
                              </p:par>
                            </p:childTnLst>
                          </p:cTn>
                        </p:par>
                        <p:par>
                          <p:cTn id="98" fill="hold" nodeType="afterGroup">
                            <p:stCondLst>
                              <p:cond delay="500"/>
                            </p:stCondLst>
                            <p:childTnLst>
                              <p:par>
                                <p:cTn id="99" presetID="17" presetClass="entr" presetSubtype="1" fill="hold" nodeType="afterEffect">
                                  <p:stCondLst>
                                    <p:cond delay="0"/>
                                  </p:stCondLst>
                                  <p:childTnLst>
                                    <p:set>
                                      <p:cBhvr>
                                        <p:cTn id="100" dur="1" fill="hold">
                                          <p:stCondLst>
                                            <p:cond delay="0"/>
                                          </p:stCondLst>
                                        </p:cTn>
                                        <p:tgtEl>
                                          <p:spTgt spid="9"/>
                                        </p:tgtEl>
                                        <p:attrNameLst>
                                          <p:attrName>style.visibility</p:attrName>
                                        </p:attrNameLst>
                                      </p:cBhvr>
                                      <p:to>
                                        <p:strVal val="visible"/>
                                      </p:to>
                                    </p:set>
                                    <p:anim calcmode="lin" valueType="num">
                                      <p:cBhvr>
                                        <p:cTn id="101" dur="500" fill="hold"/>
                                        <p:tgtEl>
                                          <p:spTgt spid="9"/>
                                        </p:tgtEl>
                                        <p:attrNameLst>
                                          <p:attrName>ppt_x</p:attrName>
                                        </p:attrNameLst>
                                      </p:cBhvr>
                                      <p:tavLst>
                                        <p:tav tm="0">
                                          <p:val>
                                            <p:strVal val="#ppt_x"/>
                                          </p:val>
                                        </p:tav>
                                        <p:tav tm="100000">
                                          <p:val>
                                            <p:strVal val="#ppt_x"/>
                                          </p:val>
                                        </p:tav>
                                      </p:tavLst>
                                    </p:anim>
                                    <p:anim calcmode="lin" valueType="num">
                                      <p:cBhvr>
                                        <p:cTn id="102" dur="500" fill="hold"/>
                                        <p:tgtEl>
                                          <p:spTgt spid="9"/>
                                        </p:tgtEl>
                                        <p:attrNameLst>
                                          <p:attrName>ppt_y</p:attrName>
                                        </p:attrNameLst>
                                      </p:cBhvr>
                                      <p:tavLst>
                                        <p:tav tm="0">
                                          <p:val>
                                            <p:strVal val="#ppt_y-#ppt_h/2"/>
                                          </p:val>
                                        </p:tav>
                                        <p:tav tm="100000">
                                          <p:val>
                                            <p:strVal val="#ppt_y"/>
                                          </p:val>
                                        </p:tav>
                                      </p:tavLst>
                                    </p:anim>
                                    <p:anim calcmode="lin" valueType="num">
                                      <p:cBhvr>
                                        <p:cTn id="103" dur="500" fill="hold"/>
                                        <p:tgtEl>
                                          <p:spTgt spid="9"/>
                                        </p:tgtEl>
                                        <p:attrNameLst>
                                          <p:attrName>ppt_w</p:attrName>
                                        </p:attrNameLst>
                                      </p:cBhvr>
                                      <p:tavLst>
                                        <p:tav tm="0">
                                          <p:val>
                                            <p:strVal val="#ppt_w"/>
                                          </p:val>
                                        </p:tav>
                                        <p:tav tm="100000">
                                          <p:val>
                                            <p:strVal val="#ppt_w"/>
                                          </p:val>
                                        </p:tav>
                                      </p:tavLst>
                                    </p:anim>
                                    <p:anim calcmode="lin" valueType="num">
                                      <p:cBhvr>
                                        <p:cTn id="104" dur="500" fill="hold"/>
                                        <p:tgtEl>
                                          <p:spTgt spid="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9"/>
                                            </p:cond>
                                          </p:stCondLst>
                                          <p:endCondLst>
                                            <p:cond evt="onStopAudio" delay="0">
                                              <p:tgtEl>
                                                <p:sldTgt/>
                                              </p:tgtEl>
                                            </p:cond>
                                          </p:endCondLst>
                                        </p:cTn>
                                        <p:tgtEl>
                                          <p:sndTgt r:embed="rId5" name="WHOOSH.WAV"/>
                                        </p:tgtEl>
                                      </p:cMediaNode>
                                    </p:audio>
                                  </p:sub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99415"/>
                                        </p:tgtEl>
                                        <p:attrNameLst>
                                          <p:attrName>style.visibility</p:attrName>
                                        </p:attrNameLst>
                                      </p:cBhvr>
                                      <p:to>
                                        <p:strVal val="visible"/>
                                      </p:to>
                                    </p:set>
                                    <p:animEffect transition="in" filter="wipe(left)">
                                      <p:cBhvr>
                                        <p:cTn id="109" dur="500"/>
                                        <p:tgtEl>
                                          <p:spTgt spid="99415"/>
                                        </p:tgtEl>
                                      </p:cBhvr>
                                    </p:animEffect>
                                  </p:childTnLst>
                                </p:cTn>
                              </p:par>
                            </p:childTnLst>
                          </p:cTn>
                        </p:par>
                        <p:par>
                          <p:cTn id="110" fill="hold" nodeType="afterGroup">
                            <p:stCondLst>
                              <p:cond delay="500"/>
                            </p:stCondLst>
                            <p:childTnLst>
                              <p:par>
                                <p:cTn id="111" presetID="17" presetClass="entr" presetSubtype="4" fill="hold" grpId="0" nodeType="afterEffect">
                                  <p:stCondLst>
                                    <p:cond delay="0"/>
                                  </p:stCondLst>
                                  <p:childTnLst>
                                    <p:set>
                                      <p:cBhvr>
                                        <p:cTn id="112" dur="1" fill="hold">
                                          <p:stCondLst>
                                            <p:cond delay="0"/>
                                          </p:stCondLst>
                                        </p:cTn>
                                        <p:tgtEl>
                                          <p:spTgt spid="99416"/>
                                        </p:tgtEl>
                                        <p:attrNameLst>
                                          <p:attrName>style.visibility</p:attrName>
                                        </p:attrNameLst>
                                      </p:cBhvr>
                                      <p:to>
                                        <p:strVal val="visible"/>
                                      </p:to>
                                    </p:set>
                                    <p:anim calcmode="lin" valueType="num">
                                      <p:cBhvr>
                                        <p:cTn id="113" dur="500" fill="hold"/>
                                        <p:tgtEl>
                                          <p:spTgt spid="99416"/>
                                        </p:tgtEl>
                                        <p:attrNameLst>
                                          <p:attrName>ppt_x</p:attrName>
                                        </p:attrNameLst>
                                      </p:cBhvr>
                                      <p:tavLst>
                                        <p:tav tm="0">
                                          <p:val>
                                            <p:strVal val="#ppt_x"/>
                                          </p:val>
                                        </p:tav>
                                        <p:tav tm="100000">
                                          <p:val>
                                            <p:strVal val="#ppt_x"/>
                                          </p:val>
                                        </p:tav>
                                      </p:tavLst>
                                    </p:anim>
                                    <p:anim calcmode="lin" valueType="num">
                                      <p:cBhvr>
                                        <p:cTn id="114" dur="500" fill="hold"/>
                                        <p:tgtEl>
                                          <p:spTgt spid="99416"/>
                                        </p:tgtEl>
                                        <p:attrNameLst>
                                          <p:attrName>ppt_y</p:attrName>
                                        </p:attrNameLst>
                                      </p:cBhvr>
                                      <p:tavLst>
                                        <p:tav tm="0">
                                          <p:val>
                                            <p:strVal val="#ppt_y+#ppt_h/2"/>
                                          </p:val>
                                        </p:tav>
                                        <p:tav tm="100000">
                                          <p:val>
                                            <p:strVal val="#ppt_y"/>
                                          </p:val>
                                        </p:tav>
                                      </p:tavLst>
                                    </p:anim>
                                    <p:anim calcmode="lin" valueType="num">
                                      <p:cBhvr>
                                        <p:cTn id="115" dur="500" fill="hold"/>
                                        <p:tgtEl>
                                          <p:spTgt spid="99416"/>
                                        </p:tgtEl>
                                        <p:attrNameLst>
                                          <p:attrName>ppt_w</p:attrName>
                                        </p:attrNameLst>
                                      </p:cBhvr>
                                      <p:tavLst>
                                        <p:tav tm="0">
                                          <p:val>
                                            <p:strVal val="#ppt_w"/>
                                          </p:val>
                                        </p:tav>
                                        <p:tav tm="100000">
                                          <p:val>
                                            <p:strVal val="#ppt_w"/>
                                          </p:val>
                                        </p:tav>
                                      </p:tavLst>
                                    </p:anim>
                                    <p:anim calcmode="lin" valueType="num">
                                      <p:cBhvr>
                                        <p:cTn id="116" dur="500" fill="hold"/>
                                        <p:tgtEl>
                                          <p:spTgt spid="994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11"/>
                                            </p:cond>
                                          </p:stCondLst>
                                          <p:endCondLst>
                                            <p:cond evt="onStopAudio" delay="0">
                                              <p:tgtEl>
                                                <p:sldTgt/>
                                              </p:tgtEl>
                                            </p:cond>
                                          </p:endCondLst>
                                        </p:cTn>
                                        <p:tgtEl>
                                          <p:sndTgt r:embed="rId5" name="WHOOSH.WAV"/>
                                        </p:tgtEl>
                                      </p:cMediaNode>
                                    </p:audio>
                                  </p:sub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1" fill="hold" nodeType="click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up)">
                                      <p:cBhvr>
                                        <p:cTn id="121"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119"/>
                                            </p:cond>
                                          </p:stCondLst>
                                          <p:endCondLst>
                                            <p:cond evt="onStopAudio" delay="0">
                                              <p:tgtEl>
                                                <p:sldTgt/>
                                              </p:tgtEl>
                                            </p:cond>
                                          </p:endCondLst>
                                        </p:cTn>
                                        <p:tgtEl>
                                          <p:sndTgt r:embed="rId5" name="WHOOSH.WAV"/>
                                        </p:tgtEl>
                                      </p:cMediaNode>
                                    </p:audio>
                                  </p:sub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1" fill="hold" nodeType="clickEffect">
                                  <p:stCondLst>
                                    <p:cond delay="0"/>
                                  </p:stCondLst>
                                  <p:childTnLst>
                                    <p:set>
                                      <p:cBhvr>
                                        <p:cTn id="125" dur="1" fill="hold">
                                          <p:stCondLst>
                                            <p:cond delay="0"/>
                                          </p:stCondLst>
                                        </p:cTn>
                                        <p:tgtEl>
                                          <p:spTgt spid="11"/>
                                        </p:tgtEl>
                                        <p:attrNameLst>
                                          <p:attrName>style.visibility</p:attrName>
                                        </p:attrNameLst>
                                      </p:cBhvr>
                                      <p:to>
                                        <p:strVal val="visible"/>
                                      </p:to>
                                    </p:set>
                                    <p:animEffect transition="in" filter="wipe(up)">
                                      <p:cBhvr>
                                        <p:cTn id="126" dur="500"/>
                                        <p:tgtEl>
                                          <p:spTgt spid="11"/>
                                        </p:tgtEl>
                                      </p:cBhvr>
                                    </p:animEffect>
                                  </p:childTnLst>
                                  <p:subTnLst>
                                    <p:audio>
                                      <p:cMediaNode>
                                        <p:cTn display="0" masterRel="sameClick">
                                          <p:stCondLst>
                                            <p:cond evt="begin" delay="0">
                                              <p:tn val="124"/>
                                            </p:cond>
                                          </p:stCondLst>
                                          <p:endCondLst>
                                            <p:cond evt="onStopAudio" delay="0">
                                              <p:tgtEl>
                                                <p:sldTgt/>
                                              </p:tgtEl>
                                            </p:cond>
                                          </p:endCondLst>
                                        </p:cTn>
                                        <p:tgtEl>
                                          <p:sndTgt r:embed="rId3" name="TYPE.WAV"/>
                                        </p:tgtEl>
                                      </p:cMediaNode>
                                    </p:audio>
                                  </p:subTnLst>
                                </p:cTn>
                              </p:par>
                            </p:childTnLst>
                          </p:cTn>
                        </p:par>
                        <p:par>
                          <p:cTn id="127" fill="hold" nodeType="afterGroup">
                            <p:stCondLst>
                              <p:cond delay="500"/>
                            </p:stCondLst>
                            <p:childTnLst>
                              <p:par>
                                <p:cTn id="128" presetID="17" presetClass="entr" presetSubtype="1" fill="hold" nodeType="afterEffect">
                                  <p:stCondLst>
                                    <p:cond delay="0"/>
                                  </p:stCondLst>
                                  <p:childTnLst>
                                    <p:set>
                                      <p:cBhvr>
                                        <p:cTn id="129" dur="1" fill="hold">
                                          <p:stCondLst>
                                            <p:cond delay="0"/>
                                          </p:stCondLst>
                                        </p:cTn>
                                        <p:tgtEl>
                                          <p:spTgt spid="12"/>
                                        </p:tgtEl>
                                        <p:attrNameLst>
                                          <p:attrName>style.visibility</p:attrName>
                                        </p:attrNameLst>
                                      </p:cBhvr>
                                      <p:to>
                                        <p:strVal val="visible"/>
                                      </p:to>
                                    </p:set>
                                    <p:anim calcmode="lin" valueType="num">
                                      <p:cBhvr>
                                        <p:cTn id="130" dur="500" fill="hold"/>
                                        <p:tgtEl>
                                          <p:spTgt spid="12"/>
                                        </p:tgtEl>
                                        <p:attrNameLst>
                                          <p:attrName>ppt_x</p:attrName>
                                        </p:attrNameLst>
                                      </p:cBhvr>
                                      <p:tavLst>
                                        <p:tav tm="0">
                                          <p:val>
                                            <p:strVal val="#ppt_x"/>
                                          </p:val>
                                        </p:tav>
                                        <p:tav tm="100000">
                                          <p:val>
                                            <p:strVal val="#ppt_x"/>
                                          </p:val>
                                        </p:tav>
                                      </p:tavLst>
                                    </p:anim>
                                    <p:anim calcmode="lin" valueType="num">
                                      <p:cBhvr>
                                        <p:cTn id="131" dur="500" fill="hold"/>
                                        <p:tgtEl>
                                          <p:spTgt spid="12"/>
                                        </p:tgtEl>
                                        <p:attrNameLst>
                                          <p:attrName>ppt_y</p:attrName>
                                        </p:attrNameLst>
                                      </p:cBhvr>
                                      <p:tavLst>
                                        <p:tav tm="0">
                                          <p:val>
                                            <p:strVal val="#ppt_y-#ppt_h/2"/>
                                          </p:val>
                                        </p:tav>
                                        <p:tav tm="100000">
                                          <p:val>
                                            <p:strVal val="#ppt_y"/>
                                          </p:val>
                                        </p:tav>
                                      </p:tavLst>
                                    </p:anim>
                                    <p:anim calcmode="lin" valueType="num">
                                      <p:cBhvr>
                                        <p:cTn id="132" dur="500" fill="hold"/>
                                        <p:tgtEl>
                                          <p:spTgt spid="12"/>
                                        </p:tgtEl>
                                        <p:attrNameLst>
                                          <p:attrName>ppt_w</p:attrName>
                                        </p:attrNameLst>
                                      </p:cBhvr>
                                      <p:tavLst>
                                        <p:tav tm="0">
                                          <p:val>
                                            <p:strVal val="#ppt_w"/>
                                          </p:val>
                                        </p:tav>
                                        <p:tav tm="100000">
                                          <p:val>
                                            <p:strVal val="#ppt_w"/>
                                          </p:val>
                                        </p:tav>
                                      </p:tavLst>
                                    </p:anim>
                                    <p:anim calcmode="lin" valueType="num">
                                      <p:cBhvr>
                                        <p:cTn id="133" dur="500" fill="hold"/>
                                        <p:tgtEl>
                                          <p:spTgt spid="1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28"/>
                                            </p:cond>
                                          </p:stCondLst>
                                          <p:endCondLst>
                                            <p:cond evt="onStopAudio" delay="0">
                                              <p:tgtEl>
                                                <p:sldTgt/>
                                              </p:tgtEl>
                                            </p:cond>
                                          </p:endCondLst>
                                        </p:cTn>
                                        <p:tgtEl>
                                          <p:sndTgt r:embed="rId5" name="WHOOSH.WAV"/>
                                        </p:tgtEl>
                                      </p:cMediaNode>
                                    </p:audio>
                                  </p:sub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99429"/>
                                        </p:tgtEl>
                                        <p:attrNameLst>
                                          <p:attrName>style.visibility</p:attrName>
                                        </p:attrNameLst>
                                      </p:cBhvr>
                                      <p:to>
                                        <p:strVal val="visible"/>
                                      </p:to>
                                    </p:set>
                                    <p:animEffect transition="in" filter="wipe(left)">
                                      <p:cBhvr>
                                        <p:cTn id="138" dur="500"/>
                                        <p:tgtEl>
                                          <p:spTgt spid="99429"/>
                                        </p:tgtEl>
                                      </p:cBhvr>
                                    </p:animEffect>
                                  </p:childTnLst>
                                </p:cTn>
                              </p:par>
                            </p:childTnLst>
                          </p:cTn>
                        </p:par>
                        <p:par>
                          <p:cTn id="139" fill="hold" nodeType="afterGroup">
                            <p:stCondLst>
                              <p:cond delay="500"/>
                            </p:stCondLst>
                            <p:childTnLst>
                              <p:par>
                                <p:cTn id="140" presetID="17" presetClass="entr" presetSubtype="4" fill="hold" grpId="0" nodeType="afterEffect">
                                  <p:stCondLst>
                                    <p:cond delay="0"/>
                                  </p:stCondLst>
                                  <p:childTnLst>
                                    <p:set>
                                      <p:cBhvr>
                                        <p:cTn id="141" dur="1" fill="hold">
                                          <p:stCondLst>
                                            <p:cond delay="0"/>
                                          </p:stCondLst>
                                        </p:cTn>
                                        <p:tgtEl>
                                          <p:spTgt spid="99430"/>
                                        </p:tgtEl>
                                        <p:attrNameLst>
                                          <p:attrName>style.visibility</p:attrName>
                                        </p:attrNameLst>
                                      </p:cBhvr>
                                      <p:to>
                                        <p:strVal val="visible"/>
                                      </p:to>
                                    </p:set>
                                    <p:anim calcmode="lin" valueType="num">
                                      <p:cBhvr>
                                        <p:cTn id="142" dur="500" fill="hold"/>
                                        <p:tgtEl>
                                          <p:spTgt spid="99430"/>
                                        </p:tgtEl>
                                        <p:attrNameLst>
                                          <p:attrName>ppt_x</p:attrName>
                                        </p:attrNameLst>
                                      </p:cBhvr>
                                      <p:tavLst>
                                        <p:tav tm="0">
                                          <p:val>
                                            <p:strVal val="#ppt_x"/>
                                          </p:val>
                                        </p:tav>
                                        <p:tav tm="100000">
                                          <p:val>
                                            <p:strVal val="#ppt_x"/>
                                          </p:val>
                                        </p:tav>
                                      </p:tavLst>
                                    </p:anim>
                                    <p:anim calcmode="lin" valueType="num">
                                      <p:cBhvr>
                                        <p:cTn id="143" dur="500" fill="hold"/>
                                        <p:tgtEl>
                                          <p:spTgt spid="99430"/>
                                        </p:tgtEl>
                                        <p:attrNameLst>
                                          <p:attrName>ppt_y</p:attrName>
                                        </p:attrNameLst>
                                      </p:cBhvr>
                                      <p:tavLst>
                                        <p:tav tm="0">
                                          <p:val>
                                            <p:strVal val="#ppt_y+#ppt_h/2"/>
                                          </p:val>
                                        </p:tav>
                                        <p:tav tm="100000">
                                          <p:val>
                                            <p:strVal val="#ppt_y"/>
                                          </p:val>
                                        </p:tav>
                                      </p:tavLst>
                                    </p:anim>
                                    <p:anim calcmode="lin" valueType="num">
                                      <p:cBhvr>
                                        <p:cTn id="144" dur="500" fill="hold"/>
                                        <p:tgtEl>
                                          <p:spTgt spid="99430"/>
                                        </p:tgtEl>
                                        <p:attrNameLst>
                                          <p:attrName>ppt_w</p:attrName>
                                        </p:attrNameLst>
                                      </p:cBhvr>
                                      <p:tavLst>
                                        <p:tav tm="0">
                                          <p:val>
                                            <p:strVal val="#ppt_w"/>
                                          </p:val>
                                        </p:tav>
                                        <p:tav tm="100000">
                                          <p:val>
                                            <p:strVal val="#ppt_w"/>
                                          </p:val>
                                        </p:tav>
                                      </p:tavLst>
                                    </p:anim>
                                    <p:anim calcmode="lin" valueType="num">
                                      <p:cBhvr>
                                        <p:cTn id="145" dur="500" fill="hold"/>
                                        <p:tgtEl>
                                          <p:spTgt spid="9943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40"/>
                                            </p:cond>
                                          </p:stCondLst>
                                          <p:endCondLst>
                                            <p:cond evt="onStopAudio" delay="0">
                                              <p:tgtEl>
                                                <p:sldTgt/>
                                              </p:tgtEl>
                                            </p:cond>
                                          </p:endCondLst>
                                        </p:cTn>
                                        <p:tgtEl>
                                          <p:sndTgt r:embed="rId5" name="WHOOSH.WAV"/>
                                        </p:tgtEl>
                                      </p:cMediaNode>
                                    </p:audio>
                                  </p:subTnLst>
                                </p:cTn>
                              </p:par>
                            </p:childTnLst>
                          </p:cTn>
                        </p:par>
                        <p:par>
                          <p:cTn id="146" fill="hold" nodeType="afterGroup">
                            <p:stCondLst>
                              <p:cond delay="1000"/>
                            </p:stCondLst>
                            <p:childTnLst>
                              <p:par>
                                <p:cTn id="147" presetID="22" presetClass="entr" presetSubtype="8" fill="hold" grpId="0" nodeType="afterEffect">
                                  <p:stCondLst>
                                    <p:cond delay="0"/>
                                  </p:stCondLst>
                                  <p:childTnLst>
                                    <p:set>
                                      <p:cBhvr>
                                        <p:cTn id="148" dur="1" fill="hold">
                                          <p:stCondLst>
                                            <p:cond delay="0"/>
                                          </p:stCondLst>
                                        </p:cTn>
                                        <p:tgtEl>
                                          <p:spTgt spid="99431"/>
                                        </p:tgtEl>
                                        <p:attrNameLst>
                                          <p:attrName>style.visibility</p:attrName>
                                        </p:attrNameLst>
                                      </p:cBhvr>
                                      <p:to>
                                        <p:strVal val="visible"/>
                                      </p:to>
                                    </p:set>
                                    <p:animEffect transition="in" filter="wipe(left)">
                                      <p:cBhvr>
                                        <p:cTn id="149" dur="500"/>
                                        <p:tgtEl>
                                          <p:spTgt spid="99431"/>
                                        </p:tgtEl>
                                      </p:cBhvr>
                                    </p:animEffect>
                                  </p:childTnLst>
                                </p:cTn>
                              </p:par>
                            </p:childTnLst>
                          </p:cTn>
                        </p:par>
                        <p:par>
                          <p:cTn id="150" fill="hold" nodeType="afterGroup">
                            <p:stCondLst>
                              <p:cond delay="1500"/>
                            </p:stCondLst>
                            <p:childTnLst>
                              <p:par>
                                <p:cTn id="151" presetID="17" presetClass="entr" presetSubtype="4" fill="hold" grpId="0" nodeType="afterEffect">
                                  <p:stCondLst>
                                    <p:cond delay="0"/>
                                  </p:stCondLst>
                                  <p:childTnLst>
                                    <p:set>
                                      <p:cBhvr>
                                        <p:cTn id="152" dur="1" fill="hold">
                                          <p:stCondLst>
                                            <p:cond delay="0"/>
                                          </p:stCondLst>
                                        </p:cTn>
                                        <p:tgtEl>
                                          <p:spTgt spid="99432"/>
                                        </p:tgtEl>
                                        <p:attrNameLst>
                                          <p:attrName>style.visibility</p:attrName>
                                        </p:attrNameLst>
                                      </p:cBhvr>
                                      <p:to>
                                        <p:strVal val="visible"/>
                                      </p:to>
                                    </p:set>
                                    <p:anim calcmode="lin" valueType="num">
                                      <p:cBhvr>
                                        <p:cTn id="153" dur="500" fill="hold"/>
                                        <p:tgtEl>
                                          <p:spTgt spid="99432"/>
                                        </p:tgtEl>
                                        <p:attrNameLst>
                                          <p:attrName>ppt_x</p:attrName>
                                        </p:attrNameLst>
                                      </p:cBhvr>
                                      <p:tavLst>
                                        <p:tav tm="0">
                                          <p:val>
                                            <p:strVal val="#ppt_x"/>
                                          </p:val>
                                        </p:tav>
                                        <p:tav tm="100000">
                                          <p:val>
                                            <p:strVal val="#ppt_x"/>
                                          </p:val>
                                        </p:tav>
                                      </p:tavLst>
                                    </p:anim>
                                    <p:anim calcmode="lin" valueType="num">
                                      <p:cBhvr>
                                        <p:cTn id="154" dur="500" fill="hold"/>
                                        <p:tgtEl>
                                          <p:spTgt spid="99432"/>
                                        </p:tgtEl>
                                        <p:attrNameLst>
                                          <p:attrName>ppt_y</p:attrName>
                                        </p:attrNameLst>
                                      </p:cBhvr>
                                      <p:tavLst>
                                        <p:tav tm="0">
                                          <p:val>
                                            <p:strVal val="#ppt_y+#ppt_h/2"/>
                                          </p:val>
                                        </p:tav>
                                        <p:tav tm="100000">
                                          <p:val>
                                            <p:strVal val="#ppt_y"/>
                                          </p:val>
                                        </p:tav>
                                      </p:tavLst>
                                    </p:anim>
                                    <p:anim calcmode="lin" valueType="num">
                                      <p:cBhvr>
                                        <p:cTn id="155" dur="500" fill="hold"/>
                                        <p:tgtEl>
                                          <p:spTgt spid="99432"/>
                                        </p:tgtEl>
                                        <p:attrNameLst>
                                          <p:attrName>ppt_w</p:attrName>
                                        </p:attrNameLst>
                                      </p:cBhvr>
                                      <p:tavLst>
                                        <p:tav tm="0">
                                          <p:val>
                                            <p:strVal val="#ppt_w"/>
                                          </p:val>
                                        </p:tav>
                                        <p:tav tm="100000">
                                          <p:val>
                                            <p:strVal val="#ppt_w"/>
                                          </p:val>
                                        </p:tav>
                                      </p:tavLst>
                                    </p:anim>
                                    <p:anim calcmode="lin" valueType="num">
                                      <p:cBhvr>
                                        <p:cTn id="156" dur="500" fill="hold"/>
                                        <p:tgtEl>
                                          <p:spTgt spid="9943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1"/>
                                            </p:cond>
                                          </p:stCondLst>
                                          <p:endCondLst>
                                            <p:cond evt="onStopAudio" delay="0">
                                              <p:tgtEl>
                                                <p:sldTgt/>
                                              </p:tgtEl>
                                            </p:cond>
                                          </p:endCondLst>
                                        </p:cTn>
                                        <p:tgtEl>
                                          <p:sndTgt r:embed="rId5" name="WHOOSH.WAV"/>
                                        </p:tgtEl>
                                      </p:cMediaNode>
                                    </p:audio>
                                  </p:sub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1" fill="hold" nodeType="clickEffect">
                                  <p:stCondLst>
                                    <p:cond delay="0"/>
                                  </p:stCondLst>
                                  <p:childTnLst>
                                    <p:set>
                                      <p:cBhvr>
                                        <p:cTn id="160" dur="1" fill="hold">
                                          <p:stCondLst>
                                            <p:cond delay="0"/>
                                          </p:stCondLst>
                                        </p:cTn>
                                        <p:tgtEl>
                                          <p:spTgt spid="13"/>
                                        </p:tgtEl>
                                        <p:attrNameLst>
                                          <p:attrName>style.visibility</p:attrName>
                                        </p:attrNameLst>
                                      </p:cBhvr>
                                      <p:to>
                                        <p:strVal val="visible"/>
                                      </p:to>
                                    </p:set>
                                    <p:animEffect transition="in" filter="wipe(up)">
                                      <p:cBhvr>
                                        <p:cTn id="161"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audio>
                                      <p:cMediaNode>
                                        <p:cTn display="0" masterRel="sameClick">
                                          <p:stCondLst>
                                            <p:cond evt="begin" delay="0">
                                              <p:tn val="159"/>
                                            </p:cond>
                                          </p:stCondLst>
                                          <p:endCondLst>
                                            <p:cond evt="onStopAudio" delay="0">
                                              <p:tgtEl>
                                                <p:sldTgt/>
                                              </p:tgtEl>
                                            </p:cond>
                                          </p:endCondLst>
                                        </p:cTn>
                                        <p:tgtEl>
                                          <p:sndTgt r:embed="rId5" name="WHOOSH.WAV"/>
                                        </p:tgtEl>
                                      </p:cMediaNode>
                                    </p:audio>
                                  </p:sub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99439"/>
                                        </p:tgtEl>
                                        <p:attrNameLst>
                                          <p:attrName>style.visibility</p:attrName>
                                        </p:attrNameLst>
                                      </p:cBhvr>
                                      <p:to>
                                        <p:strVal val="visible"/>
                                      </p:to>
                                    </p:set>
                                    <p:animEffect transition="in" filter="wipe(left)">
                                      <p:cBhvr>
                                        <p:cTn id="166" dur="500"/>
                                        <p:tgtEl>
                                          <p:spTgt spid="99439"/>
                                        </p:tgtEl>
                                      </p:cBhvr>
                                    </p:animEffect>
                                  </p:childTnLst>
                                </p:cTn>
                              </p:par>
                            </p:childTnLst>
                          </p:cTn>
                        </p:par>
                        <p:par>
                          <p:cTn id="167" fill="hold" nodeType="afterGroup">
                            <p:stCondLst>
                              <p:cond delay="500"/>
                            </p:stCondLst>
                            <p:childTnLst>
                              <p:par>
                                <p:cTn id="168" presetID="17" presetClass="entr" presetSubtype="4" fill="hold" grpId="0" nodeType="afterEffect">
                                  <p:stCondLst>
                                    <p:cond delay="0"/>
                                  </p:stCondLst>
                                  <p:childTnLst>
                                    <p:set>
                                      <p:cBhvr>
                                        <p:cTn id="169" dur="1" fill="hold">
                                          <p:stCondLst>
                                            <p:cond delay="0"/>
                                          </p:stCondLst>
                                        </p:cTn>
                                        <p:tgtEl>
                                          <p:spTgt spid="99440"/>
                                        </p:tgtEl>
                                        <p:attrNameLst>
                                          <p:attrName>style.visibility</p:attrName>
                                        </p:attrNameLst>
                                      </p:cBhvr>
                                      <p:to>
                                        <p:strVal val="visible"/>
                                      </p:to>
                                    </p:set>
                                    <p:anim calcmode="lin" valueType="num">
                                      <p:cBhvr>
                                        <p:cTn id="170" dur="500" fill="hold"/>
                                        <p:tgtEl>
                                          <p:spTgt spid="99440"/>
                                        </p:tgtEl>
                                        <p:attrNameLst>
                                          <p:attrName>ppt_x</p:attrName>
                                        </p:attrNameLst>
                                      </p:cBhvr>
                                      <p:tavLst>
                                        <p:tav tm="0">
                                          <p:val>
                                            <p:strVal val="#ppt_x"/>
                                          </p:val>
                                        </p:tav>
                                        <p:tav tm="100000">
                                          <p:val>
                                            <p:strVal val="#ppt_x"/>
                                          </p:val>
                                        </p:tav>
                                      </p:tavLst>
                                    </p:anim>
                                    <p:anim calcmode="lin" valueType="num">
                                      <p:cBhvr>
                                        <p:cTn id="171" dur="500" fill="hold"/>
                                        <p:tgtEl>
                                          <p:spTgt spid="99440"/>
                                        </p:tgtEl>
                                        <p:attrNameLst>
                                          <p:attrName>ppt_y</p:attrName>
                                        </p:attrNameLst>
                                      </p:cBhvr>
                                      <p:tavLst>
                                        <p:tav tm="0">
                                          <p:val>
                                            <p:strVal val="#ppt_y+#ppt_h/2"/>
                                          </p:val>
                                        </p:tav>
                                        <p:tav tm="100000">
                                          <p:val>
                                            <p:strVal val="#ppt_y"/>
                                          </p:val>
                                        </p:tav>
                                      </p:tavLst>
                                    </p:anim>
                                    <p:anim calcmode="lin" valueType="num">
                                      <p:cBhvr>
                                        <p:cTn id="172" dur="500" fill="hold"/>
                                        <p:tgtEl>
                                          <p:spTgt spid="99440"/>
                                        </p:tgtEl>
                                        <p:attrNameLst>
                                          <p:attrName>ppt_w</p:attrName>
                                        </p:attrNameLst>
                                      </p:cBhvr>
                                      <p:tavLst>
                                        <p:tav tm="0">
                                          <p:val>
                                            <p:strVal val="#ppt_w"/>
                                          </p:val>
                                        </p:tav>
                                        <p:tav tm="100000">
                                          <p:val>
                                            <p:strVal val="#ppt_w"/>
                                          </p:val>
                                        </p:tav>
                                      </p:tavLst>
                                    </p:anim>
                                    <p:anim calcmode="lin" valueType="num">
                                      <p:cBhvr>
                                        <p:cTn id="173" dur="500" fill="hold"/>
                                        <p:tgtEl>
                                          <p:spTgt spid="9944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68"/>
                                            </p:cond>
                                          </p:stCondLst>
                                          <p:endCondLst>
                                            <p:cond evt="onStopAudio" delay="0">
                                              <p:tgtEl>
                                                <p:sldTgt/>
                                              </p:tgtEl>
                                            </p:cond>
                                          </p:endCondLst>
                                        </p:cTn>
                                        <p:tgtEl>
                                          <p:sndTgt r:embed="rId5" name="WHOOSH.WAV"/>
                                        </p:tgtEl>
                                      </p:cMediaNode>
                                    </p:audio>
                                  </p:subTnLst>
                                </p:cTn>
                              </p:par>
                            </p:childTnLst>
                          </p:cTn>
                        </p:par>
                        <p:par>
                          <p:cTn id="174" fill="hold" nodeType="afterGroup">
                            <p:stCondLst>
                              <p:cond delay="1000"/>
                            </p:stCondLst>
                            <p:childTnLst>
                              <p:par>
                                <p:cTn id="175" presetID="22" presetClass="entr" presetSubtype="8" fill="hold" grpId="0" nodeType="afterEffect">
                                  <p:stCondLst>
                                    <p:cond delay="0"/>
                                  </p:stCondLst>
                                  <p:childTnLst>
                                    <p:set>
                                      <p:cBhvr>
                                        <p:cTn id="176" dur="1" fill="hold">
                                          <p:stCondLst>
                                            <p:cond delay="0"/>
                                          </p:stCondLst>
                                        </p:cTn>
                                        <p:tgtEl>
                                          <p:spTgt spid="99441"/>
                                        </p:tgtEl>
                                        <p:attrNameLst>
                                          <p:attrName>style.visibility</p:attrName>
                                        </p:attrNameLst>
                                      </p:cBhvr>
                                      <p:to>
                                        <p:strVal val="visible"/>
                                      </p:to>
                                    </p:set>
                                    <p:animEffect transition="in" filter="wipe(left)">
                                      <p:cBhvr>
                                        <p:cTn id="177" dur="500"/>
                                        <p:tgtEl>
                                          <p:spTgt spid="99441"/>
                                        </p:tgtEl>
                                      </p:cBhvr>
                                    </p:animEffect>
                                  </p:childTnLst>
                                </p:cTn>
                              </p:par>
                            </p:childTnLst>
                          </p:cTn>
                        </p:par>
                        <p:par>
                          <p:cTn id="178" fill="hold" nodeType="afterGroup">
                            <p:stCondLst>
                              <p:cond delay="1500"/>
                            </p:stCondLst>
                            <p:childTnLst>
                              <p:par>
                                <p:cTn id="179" presetID="17" presetClass="entr" presetSubtype="4" fill="hold" grpId="0" nodeType="afterEffect">
                                  <p:stCondLst>
                                    <p:cond delay="0"/>
                                  </p:stCondLst>
                                  <p:childTnLst>
                                    <p:set>
                                      <p:cBhvr>
                                        <p:cTn id="180" dur="1" fill="hold">
                                          <p:stCondLst>
                                            <p:cond delay="0"/>
                                          </p:stCondLst>
                                        </p:cTn>
                                        <p:tgtEl>
                                          <p:spTgt spid="99442"/>
                                        </p:tgtEl>
                                        <p:attrNameLst>
                                          <p:attrName>style.visibility</p:attrName>
                                        </p:attrNameLst>
                                      </p:cBhvr>
                                      <p:to>
                                        <p:strVal val="visible"/>
                                      </p:to>
                                    </p:set>
                                    <p:anim calcmode="lin" valueType="num">
                                      <p:cBhvr>
                                        <p:cTn id="181" dur="500" fill="hold"/>
                                        <p:tgtEl>
                                          <p:spTgt spid="99442"/>
                                        </p:tgtEl>
                                        <p:attrNameLst>
                                          <p:attrName>ppt_x</p:attrName>
                                        </p:attrNameLst>
                                      </p:cBhvr>
                                      <p:tavLst>
                                        <p:tav tm="0">
                                          <p:val>
                                            <p:strVal val="#ppt_x"/>
                                          </p:val>
                                        </p:tav>
                                        <p:tav tm="100000">
                                          <p:val>
                                            <p:strVal val="#ppt_x"/>
                                          </p:val>
                                        </p:tav>
                                      </p:tavLst>
                                    </p:anim>
                                    <p:anim calcmode="lin" valueType="num">
                                      <p:cBhvr>
                                        <p:cTn id="182" dur="500" fill="hold"/>
                                        <p:tgtEl>
                                          <p:spTgt spid="99442"/>
                                        </p:tgtEl>
                                        <p:attrNameLst>
                                          <p:attrName>ppt_y</p:attrName>
                                        </p:attrNameLst>
                                      </p:cBhvr>
                                      <p:tavLst>
                                        <p:tav tm="0">
                                          <p:val>
                                            <p:strVal val="#ppt_y+#ppt_h/2"/>
                                          </p:val>
                                        </p:tav>
                                        <p:tav tm="100000">
                                          <p:val>
                                            <p:strVal val="#ppt_y"/>
                                          </p:val>
                                        </p:tav>
                                      </p:tavLst>
                                    </p:anim>
                                    <p:anim calcmode="lin" valueType="num">
                                      <p:cBhvr>
                                        <p:cTn id="183" dur="500" fill="hold"/>
                                        <p:tgtEl>
                                          <p:spTgt spid="99442"/>
                                        </p:tgtEl>
                                        <p:attrNameLst>
                                          <p:attrName>ppt_w</p:attrName>
                                        </p:attrNameLst>
                                      </p:cBhvr>
                                      <p:tavLst>
                                        <p:tav tm="0">
                                          <p:val>
                                            <p:strVal val="#ppt_w"/>
                                          </p:val>
                                        </p:tav>
                                        <p:tav tm="100000">
                                          <p:val>
                                            <p:strVal val="#ppt_w"/>
                                          </p:val>
                                        </p:tav>
                                      </p:tavLst>
                                    </p:anim>
                                    <p:anim calcmode="lin" valueType="num">
                                      <p:cBhvr>
                                        <p:cTn id="184" dur="500" fill="hold"/>
                                        <p:tgtEl>
                                          <p:spTgt spid="9944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9"/>
                                            </p:cond>
                                          </p:stCondLst>
                                          <p:endCondLst>
                                            <p:cond evt="onStopAudio" delay="0">
                                              <p:tgtEl>
                                                <p:sldTgt/>
                                              </p:tgtEl>
                                            </p:cond>
                                          </p:endCondLst>
                                        </p:cTn>
                                        <p:tgtEl>
                                          <p:sndTgt r:embed="rId5" name="WHOOSH.WAV"/>
                                        </p:tgtEl>
                                      </p:cMediaNode>
                                    </p:audio>
                                  </p:subTnLst>
                                </p:cTn>
                              </p:par>
                            </p:childTnLst>
                          </p:cTn>
                        </p:par>
                        <p:par>
                          <p:cTn id="185" fill="hold" nodeType="afterGroup">
                            <p:stCondLst>
                              <p:cond delay="2000"/>
                            </p:stCondLst>
                            <p:childTnLst>
                              <p:par>
                                <p:cTn id="186" presetID="17" presetClass="entr" presetSubtype="1" fill="hold" grpId="0" nodeType="afterEffect">
                                  <p:stCondLst>
                                    <p:cond delay="0"/>
                                  </p:stCondLst>
                                  <p:childTnLst>
                                    <p:set>
                                      <p:cBhvr>
                                        <p:cTn id="187" dur="1" fill="hold">
                                          <p:stCondLst>
                                            <p:cond delay="0"/>
                                          </p:stCondLst>
                                        </p:cTn>
                                        <p:tgtEl>
                                          <p:spTgt spid="99443"/>
                                        </p:tgtEl>
                                        <p:attrNameLst>
                                          <p:attrName>style.visibility</p:attrName>
                                        </p:attrNameLst>
                                      </p:cBhvr>
                                      <p:to>
                                        <p:strVal val="visible"/>
                                      </p:to>
                                    </p:set>
                                    <p:anim calcmode="lin" valueType="num">
                                      <p:cBhvr>
                                        <p:cTn id="188" dur="500" fill="hold"/>
                                        <p:tgtEl>
                                          <p:spTgt spid="99443"/>
                                        </p:tgtEl>
                                        <p:attrNameLst>
                                          <p:attrName>ppt_x</p:attrName>
                                        </p:attrNameLst>
                                      </p:cBhvr>
                                      <p:tavLst>
                                        <p:tav tm="0">
                                          <p:val>
                                            <p:strVal val="#ppt_x"/>
                                          </p:val>
                                        </p:tav>
                                        <p:tav tm="100000">
                                          <p:val>
                                            <p:strVal val="#ppt_x"/>
                                          </p:val>
                                        </p:tav>
                                      </p:tavLst>
                                    </p:anim>
                                    <p:anim calcmode="lin" valueType="num">
                                      <p:cBhvr>
                                        <p:cTn id="189" dur="500" fill="hold"/>
                                        <p:tgtEl>
                                          <p:spTgt spid="99443"/>
                                        </p:tgtEl>
                                        <p:attrNameLst>
                                          <p:attrName>ppt_y</p:attrName>
                                        </p:attrNameLst>
                                      </p:cBhvr>
                                      <p:tavLst>
                                        <p:tav tm="0">
                                          <p:val>
                                            <p:strVal val="#ppt_y-#ppt_h/2"/>
                                          </p:val>
                                        </p:tav>
                                        <p:tav tm="100000">
                                          <p:val>
                                            <p:strVal val="#ppt_y"/>
                                          </p:val>
                                        </p:tav>
                                      </p:tavLst>
                                    </p:anim>
                                    <p:anim calcmode="lin" valueType="num">
                                      <p:cBhvr>
                                        <p:cTn id="190" dur="500" fill="hold"/>
                                        <p:tgtEl>
                                          <p:spTgt spid="99443"/>
                                        </p:tgtEl>
                                        <p:attrNameLst>
                                          <p:attrName>ppt_w</p:attrName>
                                        </p:attrNameLst>
                                      </p:cBhvr>
                                      <p:tavLst>
                                        <p:tav tm="0">
                                          <p:val>
                                            <p:strVal val="#ppt_w"/>
                                          </p:val>
                                        </p:tav>
                                        <p:tav tm="100000">
                                          <p:val>
                                            <p:strVal val="#ppt_w"/>
                                          </p:val>
                                        </p:tav>
                                      </p:tavLst>
                                    </p:anim>
                                    <p:anim calcmode="lin" valueType="num">
                                      <p:cBhvr>
                                        <p:cTn id="191" dur="500" fill="hold"/>
                                        <p:tgtEl>
                                          <p:spTgt spid="994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86"/>
                                            </p:cond>
                                          </p:stCondLst>
                                          <p:endCondLst>
                                            <p:cond evt="onStopAudio" delay="0">
                                              <p:tgtEl>
                                                <p:sldTgt/>
                                              </p:tgtEl>
                                            </p:cond>
                                          </p:endCondLst>
                                        </p:cTn>
                                        <p:tgtEl>
                                          <p:sndTgt r:embed="rId5" name="WHOOSH.WAV"/>
                                        </p:tgtEl>
                                      </p:cMediaNode>
                                    </p:audio>
                                  </p:subTnLst>
                                </p:cTn>
                              </p:par>
                            </p:childTnLst>
                          </p:cTn>
                        </p:par>
                      </p:childTnLst>
                    </p:cTn>
                  </p:par>
                  <p:par>
                    <p:cTn id="192" fill="hold" nodeType="clickPar">
                      <p:stCondLst>
                        <p:cond delay="indefinite"/>
                      </p:stCondLst>
                      <p:childTnLst>
                        <p:par>
                          <p:cTn id="193" fill="hold" nodeType="withGroup">
                            <p:stCondLst>
                              <p:cond delay="0"/>
                            </p:stCondLst>
                            <p:childTnLst>
                              <p:par>
                                <p:cTn id="194" presetID="23" presetClass="entr" presetSubtype="16" fill="hold" grpId="0" nodeType="clickEffect">
                                  <p:stCondLst>
                                    <p:cond delay="0"/>
                                  </p:stCondLst>
                                  <p:childTnLst>
                                    <p:set>
                                      <p:cBhvr>
                                        <p:cTn id="195" dur="1" fill="hold">
                                          <p:stCondLst>
                                            <p:cond delay="0"/>
                                          </p:stCondLst>
                                        </p:cTn>
                                        <p:tgtEl>
                                          <p:spTgt spid="99444"/>
                                        </p:tgtEl>
                                        <p:attrNameLst>
                                          <p:attrName>style.visibility</p:attrName>
                                        </p:attrNameLst>
                                      </p:cBhvr>
                                      <p:to>
                                        <p:strVal val="visible"/>
                                      </p:to>
                                    </p:set>
                                    <p:anim calcmode="lin" valueType="num">
                                      <p:cBhvr>
                                        <p:cTn id="196" dur="500" fill="hold"/>
                                        <p:tgtEl>
                                          <p:spTgt spid="99444"/>
                                        </p:tgtEl>
                                        <p:attrNameLst>
                                          <p:attrName>ppt_w</p:attrName>
                                        </p:attrNameLst>
                                      </p:cBhvr>
                                      <p:tavLst>
                                        <p:tav tm="0">
                                          <p:val>
                                            <p:fltVal val="0"/>
                                          </p:val>
                                        </p:tav>
                                        <p:tav tm="100000">
                                          <p:val>
                                            <p:strVal val="#ppt_w"/>
                                          </p:val>
                                        </p:tav>
                                      </p:tavLst>
                                    </p:anim>
                                    <p:anim calcmode="lin" valueType="num">
                                      <p:cBhvr>
                                        <p:cTn id="197" dur="500" fill="hold"/>
                                        <p:tgtEl>
                                          <p:spTgt spid="9944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94"/>
                                            </p:cond>
                                          </p:stCondLst>
                                          <p:endCondLst>
                                            <p:cond evt="onStopAudio" delay="0">
                                              <p:tgtEl>
                                                <p:sldTgt/>
                                              </p:tgtEl>
                                            </p:cond>
                                          </p:endCondLst>
                                        </p:cTn>
                                        <p:tgtEl>
                                          <p:sndTgt r:embed="rId7" name="DING.WAV"/>
                                        </p:tgtEl>
                                      </p:cMediaNode>
                                    </p:audio>
                                  </p:sub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1" fill="hold" nodeType="clickEffect">
                                  <p:stCondLst>
                                    <p:cond delay="0"/>
                                  </p:stCondLst>
                                  <p:childTnLst>
                                    <p:set>
                                      <p:cBhvr>
                                        <p:cTn id="201" dur="1" fill="hold">
                                          <p:stCondLst>
                                            <p:cond delay="0"/>
                                          </p:stCondLst>
                                        </p:cTn>
                                        <p:tgtEl>
                                          <p:spTgt spid="14"/>
                                        </p:tgtEl>
                                        <p:attrNameLst>
                                          <p:attrName>style.visibility</p:attrName>
                                        </p:attrNameLst>
                                      </p:cBhvr>
                                      <p:to>
                                        <p:strVal val="visible"/>
                                      </p:to>
                                    </p:set>
                                    <p:animEffect transition="in" filter="wipe(up)">
                                      <p:cBhvr>
                                        <p:cTn id="202" dur="500"/>
                                        <p:tgtEl>
                                          <p:spTgt spid="14"/>
                                        </p:tgtEl>
                                      </p:cBhvr>
                                    </p:animEffect>
                                  </p:childTnLst>
                                  <p:subTnLst>
                                    <p:audio>
                                      <p:cMediaNode>
                                        <p:cTn display="0" masterRel="sameClick">
                                          <p:stCondLst>
                                            <p:cond evt="begin" delay="0">
                                              <p:tn val="200"/>
                                            </p:cond>
                                          </p:stCondLst>
                                          <p:endCondLst>
                                            <p:cond evt="onStopAudio" delay="0">
                                              <p:tgtEl>
                                                <p:sldTgt/>
                                              </p:tgtEl>
                                            </p:cond>
                                          </p:endCondLst>
                                        </p:cTn>
                                        <p:tgtEl>
                                          <p:sndTgt r:embed="rId3" name="TYPE.WAV"/>
                                        </p:tgtEl>
                                      </p:cMediaNode>
                                    </p:audio>
                                  </p:subTnLst>
                                </p:cTn>
                              </p:par>
                            </p:childTnLst>
                          </p:cTn>
                        </p:par>
                        <p:par>
                          <p:cTn id="203" fill="hold" nodeType="afterGroup">
                            <p:stCondLst>
                              <p:cond delay="500"/>
                            </p:stCondLst>
                            <p:childTnLst>
                              <p:par>
                                <p:cTn id="204" presetID="17" presetClass="entr" presetSubtype="1" fill="hold" nodeType="afterEffect">
                                  <p:stCondLst>
                                    <p:cond delay="0"/>
                                  </p:stCondLst>
                                  <p:childTnLst>
                                    <p:set>
                                      <p:cBhvr>
                                        <p:cTn id="205" dur="1" fill="hold">
                                          <p:stCondLst>
                                            <p:cond delay="0"/>
                                          </p:stCondLst>
                                        </p:cTn>
                                        <p:tgtEl>
                                          <p:spTgt spid="15"/>
                                        </p:tgtEl>
                                        <p:attrNameLst>
                                          <p:attrName>style.visibility</p:attrName>
                                        </p:attrNameLst>
                                      </p:cBhvr>
                                      <p:to>
                                        <p:strVal val="visible"/>
                                      </p:to>
                                    </p:set>
                                    <p:anim calcmode="lin" valueType="num">
                                      <p:cBhvr>
                                        <p:cTn id="206" dur="500" fill="hold"/>
                                        <p:tgtEl>
                                          <p:spTgt spid="15"/>
                                        </p:tgtEl>
                                        <p:attrNameLst>
                                          <p:attrName>ppt_x</p:attrName>
                                        </p:attrNameLst>
                                      </p:cBhvr>
                                      <p:tavLst>
                                        <p:tav tm="0">
                                          <p:val>
                                            <p:strVal val="#ppt_x"/>
                                          </p:val>
                                        </p:tav>
                                        <p:tav tm="100000">
                                          <p:val>
                                            <p:strVal val="#ppt_x"/>
                                          </p:val>
                                        </p:tav>
                                      </p:tavLst>
                                    </p:anim>
                                    <p:anim calcmode="lin" valueType="num">
                                      <p:cBhvr>
                                        <p:cTn id="207" dur="500" fill="hold"/>
                                        <p:tgtEl>
                                          <p:spTgt spid="15"/>
                                        </p:tgtEl>
                                        <p:attrNameLst>
                                          <p:attrName>ppt_y</p:attrName>
                                        </p:attrNameLst>
                                      </p:cBhvr>
                                      <p:tavLst>
                                        <p:tav tm="0">
                                          <p:val>
                                            <p:strVal val="#ppt_y-#ppt_h/2"/>
                                          </p:val>
                                        </p:tav>
                                        <p:tav tm="100000">
                                          <p:val>
                                            <p:strVal val="#ppt_y"/>
                                          </p:val>
                                        </p:tav>
                                      </p:tavLst>
                                    </p:anim>
                                    <p:anim calcmode="lin" valueType="num">
                                      <p:cBhvr>
                                        <p:cTn id="208" dur="500" fill="hold"/>
                                        <p:tgtEl>
                                          <p:spTgt spid="15"/>
                                        </p:tgtEl>
                                        <p:attrNameLst>
                                          <p:attrName>ppt_w</p:attrName>
                                        </p:attrNameLst>
                                      </p:cBhvr>
                                      <p:tavLst>
                                        <p:tav tm="0">
                                          <p:val>
                                            <p:strVal val="#ppt_w"/>
                                          </p:val>
                                        </p:tav>
                                        <p:tav tm="100000">
                                          <p:val>
                                            <p:strVal val="#ppt_w"/>
                                          </p:val>
                                        </p:tav>
                                      </p:tavLst>
                                    </p:anim>
                                    <p:anim calcmode="lin" valueType="num">
                                      <p:cBhvr>
                                        <p:cTn id="209" dur="500" fill="hold"/>
                                        <p:tgtEl>
                                          <p:spTgt spid="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04"/>
                                            </p:cond>
                                          </p:stCondLst>
                                          <p:endCondLst>
                                            <p:cond evt="onStopAudio" delay="0">
                                              <p:tgtEl>
                                                <p:sldTgt/>
                                              </p:tgtEl>
                                            </p:cond>
                                          </p:endCondLst>
                                        </p:cTn>
                                        <p:tgtEl>
                                          <p:sndTgt r:embed="rId5" name="WHOOSH.WAV"/>
                                        </p:tgtEl>
                                      </p:cMediaNode>
                                    </p:audio>
                                  </p:sub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99452"/>
                                        </p:tgtEl>
                                        <p:attrNameLst>
                                          <p:attrName>style.visibility</p:attrName>
                                        </p:attrNameLst>
                                      </p:cBhvr>
                                      <p:to>
                                        <p:strVal val="visible"/>
                                      </p:to>
                                    </p:set>
                                    <p:animEffect transition="in" filter="wipe(left)">
                                      <p:cBhvr>
                                        <p:cTn id="214" dur="500"/>
                                        <p:tgtEl>
                                          <p:spTgt spid="99452"/>
                                        </p:tgtEl>
                                      </p:cBhvr>
                                    </p:animEffect>
                                  </p:childTnLst>
                                </p:cTn>
                              </p:par>
                            </p:childTnLst>
                          </p:cTn>
                        </p:par>
                        <p:par>
                          <p:cTn id="215" fill="hold" nodeType="afterGroup">
                            <p:stCondLst>
                              <p:cond delay="500"/>
                            </p:stCondLst>
                            <p:childTnLst>
                              <p:par>
                                <p:cTn id="216" presetID="17" presetClass="entr" presetSubtype="4" fill="hold" grpId="0" nodeType="afterEffect">
                                  <p:stCondLst>
                                    <p:cond delay="0"/>
                                  </p:stCondLst>
                                  <p:childTnLst>
                                    <p:set>
                                      <p:cBhvr>
                                        <p:cTn id="217" dur="1" fill="hold">
                                          <p:stCondLst>
                                            <p:cond delay="0"/>
                                          </p:stCondLst>
                                        </p:cTn>
                                        <p:tgtEl>
                                          <p:spTgt spid="99453"/>
                                        </p:tgtEl>
                                        <p:attrNameLst>
                                          <p:attrName>style.visibility</p:attrName>
                                        </p:attrNameLst>
                                      </p:cBhvr>
                                      <p:to>
                                        <p:strVal val="visible"/>
                                      </p:to>
                                    </p:set>
                                    <p:anim calcmode="lin" valueType="num">
                                      <p:cBhvr>
                                        <p:cTn id="218" dur="500" fill="hold"/>
                                        <p:tgtEl>
                                          <p:spTgt spid="99453"/>
                                        </p:tgtEl>
                                        <p:attrNameLst>
                                          <p:attrName>ppt_x</p:attrName>
                                        </p:attrNameLst>
                                      </p:cBhvr>
                                      <p:tavLst>
                                        <p:tav tm="0">
                                          <p:val>
                                            <p:strVal val="#ppt_x"/>
                                          </p:val>
                                        </p:tav>
                                        <p:tav tm="100000">
                                          <p:val>
                                            <p:strVal val="#ppt_x"/>
                                          </p:val>
                                        </p:tav>
                                      </p:tavLst>
                                    </p:anim>
                                    <p:anim calcmode="lin" valueType="num">
                                      <p:cBhvr>
                                        <p:cTn id="219" dur="500" fill="hold"/>
                                        <p:tgtEl>
                                          <p:spTgt spid="99453"/>
                                        </p:tgtEl>
                                        <p:attrNameLst>
                                          <p:attrName>ppt_y</p:attrName>
                                        </p:attrNameLst>
                                      </p:cBhvr>
                                      <p:tavLst>
                                        <p:tav tm="0">
                                          <p:val>
                                            <p:strVal val="#ppt_y+#ppt_h/2"/>
                                          </p:val>
                                        </p:tav>
                                        <p:tav tm="100000">
                                          <p:val>
                                            <p:strVal val="#ppt_y"/>
                                          </p:val>
                                        </p:tav>
                                      </p:tavLst>
                                    </p:anim>
                                    <p:anim calcmode="lin" valueType="num">
                                      <p:cBhvr>
                                        <p:cTn id="220" dur="500" fill="hold"/>
                                        <p:tgtEl>
                                          <p:spTgt spid="99453"/>
                                        </p:tgtEl>
                                        <p:attrNameLst>
                                          <p:attrName>ppt_w</p:attrName>
                                        </p:attrNameLst>
                                      </p:cBhvr>
                                      <p:tavLst>
                                        <p:tav tm="0">
                                          <p:val>
                                            <p:strVal val="#ppt_w"/>
                                          </p:val>
                                        </p:tav>
                                        <p:tav tm="100000">
                                          <p:val>
                                            <p:strVal val="#ppt_w"/>
                                          </p:val>
                                        </p:tav>
                                      </p:tavLst>
                                    </p:anim>
                                    <p:anim calcmode="lin" valueType="num">
                                      <p:cBhvr>
                                        <p:cTn id="221" dur="500" fill="hold"/>
                                        <p:tgtEl>
                                          <p:spTgt spid="9945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16"/>
                                            </p:cond>
                                          </p:stCondLst>
                                          <p:endCondLst>
                                            <p:cond evt="onStopAudio" delay="0">
                                              <p:tgtEl>
                                                <p:sldTgt/>
                                              </p:tgtEl>
                                            </p:cond>
                                          </p:endCondLst>
                                        </p:cTn>
                                        <p:tgtEl>
                                          <p:sndTgt r:embed="rId5" name="WHOOSH.WAV"/>
                                        </p:tgtEl>
                                      </p:cMediaNode>
                                    </p:audio>
                                  </p:subTnLst>
                                </p:cTn>
                              </p:par>
                            </p:childTnLst>
                          </p:cTn>
                        </p:par>
                        <p:par>
                          <p:cTn id="222" fill="hold" nodeType="afterGroup">
                            <p:stCondLst>
                              <p:cond delay="1000"/>
                            </p:stCondLst>
                            <p:childTnLst>
                              <p:par>
                                <p:cTn id="223" presetID="17" presetClass="entr" presetSubtype="4" fill="hold" grpId="0" nodeType="afterEffect">
                                  <p:stCondLst>
                                    <p:cond delay="0"/>
                                  </p:stCondLst>
                                  <p:childTnLst>
                                    <p:set>
                                      <p:cBhvr>
                                        <p:cTn id="224" dur="1" fill="hold">
                                          <p:stCondLst>
                                            <p:cond delay="0"/>
                                          </p:stCondLst>
                                        </p:cTn>
                                        <p:tgtEl>
                                          <p:spTgt spid="99454"/>
                                        </p:tgtEl>
                                        <p:attrNameLst>
                                          <p:attrName>style.visibility</p:attrName>
                                        </p:attrNameLst>
                                      </p:cBhvr>
                                      <p:to>
                                        <p:strVal val="visible"/>
                                      </p:to>
                                    </p:set>
                                    <p:anim calcmode="lin" valueType="num">
                                      <p:cBhvr>
                                        <p:cTn id="225" dur="500" fill="hold"/>
                                        <p:tgtEl>
                                          <p:spTgt spid="99454"/>
                                        </p:tgtEl>
                                        <p:attrNameLst>
                                          <p:attrName>ppt_x</p:attrName>
                                        </p:attrNameLst>
                                      </p:cBhvr>
                                      <p:tavLst>
                                        <p:tav tm="0">
                                          <p:val>
                                            <p:strVal val="#ppt_x"/>
                                          </p:val>
                                        </p:tav>
                                        <p:tav tm="100000">
                                          <p:val>
                                            <p:strVal val="#ppt_x"/>
                                          </p:val>
                                        </p:tav>
                                      </p:tavLst>
                                    </p:anim>
                                    <p:anim calcmode="lin" valueType="num">
                                      <p:cBhvr>
                                        <p:cTn id="226" dur="500" fill="hold"/>
                                        <p:tgtEl>
                                          <p:spTgt spid="99454"/>
                                        </p:tgtEl>
                                        <p:attrNameLst>
                                          <p:attrName>ppt_y</p:attrName>
                                        </p:attrNameLst>
                                      </p:cBhvr>
                                      <p:tavLst>
                                        <p:tav tm="0">
                                          <p:val>
                                            <p:strVal val="#ppt_y+#ppt_h/2"/>
                                          </p:val>
                                        </p:tav>
                                        <p:tav tm="100000">
                                          <p:val>
                                            <p:strVal val="#ppt_y"/>
                                          </p:val>
                                        </p:tav>
                                      </p:tavLst>
                                    </p:anim>
                                    <p:anim calcmode="lin" valueType="num">
                                      <p:cBhvr>
                                        <p:cTn id="227" dur="500" fill="hold"/>
                                        <p:tgtEl>
                                          <p:spTgt spid="99454"/>
                                        </p:tgtEl>
                                        <p:attrNameLst>
                                          <p:attrName>ppt_w</p:attrName>
                                        </p:attrNameLst>
                                      </p:cBhvr>
                                      <p:tavLst>
                                        <p:tav tm="0">
                                          <p:val>
                                            <p:strVal val="#ppt_w"/>
                                          </p:val>
                                        </p:tav>
                                        <p:tav tm="100000">
                                          <p:val>
                                            <p:strVal val="#ppt_w"/>
                                          </p:val>
                                        </p:tav>
                                      </p:tavLst>
                                    </p:anim>
                                    <p:anim calcmode="lin" valueType="num">
                                      <p:cBhvr>
                                        <p:cTn id="228" dur="500" fill="hold"/>
                                        <p:tgtEl>
                                          <p:spTgt spid="9945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23"/>
                                            </p:cond>
                                          </p:stCondLst>
                                          <p:endCondLst>
                                            <p:cond evt="onStopAudio" delay="0">
                                              <p:tgtEl>
                                                <p:sldTgt/>
                                              </p:tgtEl>
                                            </p:cond>
                                          </p:endCondLst>
                                        </p:cTn>
                                        <p:tgtEl>
                                          <p:sndTgt r:embed="rId5" name="WHOOSH.WAV"/>
                                        </p:tgtEl>
                                      </p:cMediaNode>
                                    </p:audio>
                                  </p:subTnLst>
                                </p:cTn>
                              </p:par>
                            </p:childTnLst>
                          </p:cTn>
                        </p:par>
                      </p:childTnLst>
                    </p:cTn>
                  </p:par>
                  <p:par>
                    <p:cTn id="229" fill="hold" nodeType="clickPar">
                      <p:stCondLst>
                        <p:cond delay="indefinite"/>
                      </p:stCondLst>
                      <p:childTnLst>
                        <p:par>
                          <p:cTn id="230" fill="hold" nodeType="withGroup">
                            <p:stCondLst>
                              <p:cond delay="0"/>
                            </p:stCondLst>
                            <p:childTnLst>
                              <p:par>
                                <p:cTn id="231" presetID="18" presetClass="entr" presetSubtype="3" fill="hold" grpId="0" nodeType="clickEffect">
                                  <p:stCondLst>
                                    <p:cond delay="0"/>
                                  </p:stCondLst>
                                  <p:childTnLst>
                                    <p:set>
                                      <p:cBhvr>
                                        <p:cTn id="232" dur="1" fill="hold">
                                          <p:stCondLst>
                                            <p:cond delay="0"/>
                                          </p:stCondLst>
                                        </p:cTn>
                                        <p:tgtEl>
                                          <p:spTgt spid="99455"/>
                                        </p:tgtEl>
                                        <p:attrNameLst>
                                          <p:attrName>style.visibility</p:attrName>
                                        </p:attrNameLst>
                                      </p:cBhvr>
                                      <p:to>
                                        <p:strVal val="visible"/>
                                      </p:to>
                                    </p:set>
                                    <p:animEffect transition="in" filter="strips(upRight)">
                                      <p:cBhvr>
                                        <p:cTn id="233" dur="500"/>
                                        <p:tgtEl>
                                          <p:spTgt spid="99455"/>
                                        </p:tgtEl>
                                      </p:cBhvr>
                                    </p:animEffect>
                                  </p:childTnLst>
                                  <p:subTnLst>
                                    <p:audio>
                                      <p:cMediaNode>
                                        <p:cTn display="0" masterRel="sameClick">
                                          <p:stCondLst>
                                            <p:cond evt="begin" delay="0">
                                              <p:tn val="231"/>
                                            </p:cond>
                                          </p:stCondLst>
                                          <p:endCondLst>
                                            <p:cond evt="onStopAudio" delay="0">
                                              <p:tgtEl>
                                                <p:sldTgt/>
                                              </p:tgtEl>
                                            </p:cond>
                                          </p:endCondLst>
                                        </p:cTn>
                                        <p:tgtEl>
                                          <p:sndTgt r:embed="rId6" name="LASER.WAV"/>
                                        </p:tgtEl>
                                      </p:cMediaNode>
                                    </p:audio>
                                  </p:subTnLst>
                                </p:cTn>
                              </p:par>
                            </p:childTnLst>
                          </p:cTn>
                        </p:par>
                      </p:childTnLst>
                    </p:cTn>
                  </p:par>
                  <p:par>
                    <p:cTn id="234" fill="hold" nodeType="clickPar">
                      <p:stCondLst>
                        <p:cond delay="indefinite"/>
                      </p:stCondLst>
                      <p:childTnLst>
                        <p:par>
                          <p:cTn id="235" fill="hold" nodeType="withGroup">
                            <p:stCondLst>
                              <p:cond delay="0"/>
                            </p:stCondLst>
                            <p:childTnLst>
                              <p:par>
                                <p:cTn id="236" presetID="22" presetClass="entr" presetSubtype="1" fill="hold" grpId="0" nodeType="clickEffect">
                                  <p:stCondLst>
                                    <p:cond delay="0"/>
                                  </p:stCondLst>
                                  <p:childTnLst>
                                    <p:set>
                                      <p:cBhvr>
                                        <p:cTn id="237" dur="1" fill="hold">
                                          <p:stCondLst>
                                            <p:cond delay="0"/>
                                          </p:stCondLst>
                                        </p:cTn>
                                        <p:tgtEl>
                                          <p:spTgt spid="99456"/>
                                        </p:tgtEl>
                                        <p:attrNameLst>
                                          <p:attrName>style.visibility</p:attrName>
                                        </p:attrNameLst>
                                      </p:cBhvr>
                                      <p:to>
                                        <p:strVal val="visible"/>
                                      </p:to>
                                    </p:set>
                                    <p:animEffect transition="in" filter="wipe(up)">
                                      <p:cBhvr>
                                        <p:cTn id="238" dur="500"/>
                                        <p:tgtEl>
                                          <p:spTgt spid="99456"/>
                                        </p:tgtEl>
                                      </p:cBhvr>
                                    </p:animEffect>
                                  </p:childTnLst>
                                  <p:subTnLst>
                                    <p:audio>
                                      <p:cMediaNode>
                                        <p:cTn display="0" masterRel="sameClick">
                                          <p:stCondLst>
                                            <p:cond evt="begin" delay="0">
                                              <p:tn val="236"/>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P spid="99332" grpId="0" animBg="1" autoUpdateAnimBg="0"/>
      <p:bldP spid="99333" grpId="0" animBg="1" autoUpdateAnimBg="0"/>
      <p:bldP spid="99334" grpId="0" animBg="1" autoUpdateAnimBg="0"/>
      <p:bldP spid="99341" grpId="0" animBg="1" autoUpdateAnimBg="0"/>
      <p:bldP spid="99371" grpId="0" animBg="1" autoUpdateAnimBg="0"/>
      <p:bldP spid="99401" grpId="0" animBg="1" autoUpdateAnimBg="0"/>
      <p:bldP spid="99402" grpId="0" animBg="1"/>
      <p:bldP spid="99415" grpId="0" animBg="1"/>
      <p:bldP spid="99416" grpId="0" animBg="1" autoUpdateAnimBg="0"/>
      <p:bldP spid="99429" grpId="0" animBg="1"/>
      <p:bldP spid="99430" grpId="0" animBg="1" autoUpdateAnimBg="0"/>
      <p:bldP spid="99431" grpId="0" animBg="1"/>
      <p:bldP spid="99432" grpId="0" animBg="1" autoUpdateAnimBg="0"/>
      <p:bldP spid="99439" grpId="0" animBg="1"/>
      <p:bldP spid="99440" grpId="0" animBg="1" autoUpdateAnimBg="0"/>
      <p:bldP spid="99441" grpId="0" animBg="1"/>
      <p:bldP spid="99442" grpId="0" animBg="1" autoUpdateAnimBg="0"/>
      <p:bldP spid="99443" grpId="0" animBg="1" autoUpdateAnimBg="0"/>
      <p:bldP spid="99444" grpId="0" animBg="1"/>
      <p:bldP spid="99451" grpId="0" animBg="1" autoUpdateAnimBg="0"/>
      <p:bldP spid="99452" grpId="0" animBg="1"/>
      <p:bldP spid="99453" grpId="0" animBg="1" autoUpdateAnimBg="0"/>
      <p:bldP spid="99454" grpId="0" animBg="1" autoUpdateAnimBg="0"/>
      <p:bldP spid="99455" grpId="0" animBg="1" autoUpdateAnimBg="0"/>
      <p:bldP spid="9945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（字符串）：串的模式匹配</a:t>
            </a:r>
            <a:endParaRPr lang="en-US" altLang="zh-CN" b="1"/>
          </a:p>
        </p:txBody>
      </p:sp>
      <p:sp>
        <p:nvSpPr>
          <p:cNvPr id="77826" name="文本框 2"/>
          <p:cNvSpPr txBox="1">
            <a:spLocks noChangeArrowheads="1"/>
          </p:cNvSpPr>
          <p:nvPr/>
        </p:nvSpPr>
        <p:spPr bwMode="auto">
          <a:xfrm>
            <a:off x="395288" y="1095375"/>
            <a:ext cx="6769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Worst case:   S=“0000000000000000000000000…1”</a:t>
            </a:r>
          </a:p>
          <a:p>
            <a:r>
              <a:rPr lang="en-US" altLang="zh-CN"/>
              <a:t>                     T=“0000000001”</a:t>
            </a:r>
            <a:endParaRPr lang="zh-CN" altLang="en-US"/>
          </a:p>
        </p:txBody>
      </p:sp>
      <p:sp>
        <p:nvSpPr>
          <p:cNvPr id="77827" name="矩形 23"/>
          <p:cNvSpPr>
            <a:spLocks noChangeArrowheads="1"/>
          </p:cNvSpPr>
          <p:nvPr/>
        </p:nvSpPr>
        <p:spPr bwMode="auto">
          <a:xfrm>
            <a:off x="755650" y="2708275"/>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a:t>0</a:t>
            </a:r>
            <a:endParaRPr lang="zh-CN" altLang="en-US"/>
          </a:p>
        </p:txBody>
      </p:sp>
      <p:sp>
        <p:nvSpPr>
          <p:cNvPr id="77828" name="矩形 24"/>
          <p:cNvSpPr>
            <a:spLocks noChangeArrowheads="1"/>
          </p:cNvSpPr>
          <p:nvPr/>
        </p:nvSpPr>
        <p:spPr bwMode="auto">
          <a:xfrm>
            <a:off x="1116013" y="2708275"/>
            <a:ext cx="360362"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0</a:t>
            </a:r>
            <a:endParaRPr lang="zh-CN" altLang="en-US"/>
          </a:p>
        </p:txBody>
      </p:sp>
      <p:sp>
        <p:nvSpPr>
          <p:cNvPr id="77829" name="矩形 25"/>
          <p:cNvSpPr>
            <a:spLocks noChangeArrowheads="1"/>
          </p:cNvSpPr>
          <p:nvPr/>
        </p:nvSpPr>
        <p:spPr bwMode="auto">
          <a:xfrm>
            <a:off x="1476375" y="2708275"/>
            <a:ext cx="358775"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a:t>0</a:t>
            </a:r>
            <a:endParaRPr lang="zh-CN" altLang="en-US"/>
          </a:p>
        </p:txBody>
      </p:sp>
      <p:sp>
        <p:nvSpPr>
          <p:cNvPr id="77830" name="矩形 26"/>
          <p:cNvSpPr>
            <a:spLocks noChangeArrowheads="1"/>
          </p:cNvSpPr>
          <p:nvPr/>
        </p:nvSpPr>
        <p:spPr bwMode="auto">
          <a:xfrm>
            <a:off x="1835150" y="2708275"/>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t>
            </a:r>
            <a:endParaRPr lang="zh-CN" altLang="en-US"/>
          </a:p>
        </p:txBody>
      </p:sp>
      <p:sp>
        <p:nvSpPr>
          <p:cNvPr id="77831" name="矩形 27"/>
          <p:cNvSpPr>
            <a:spLocks noChangeArrowheads="1"/>
          </p:cNvSpPr>
          <p:nvPr/>
        </p:nvSpPr>
        <p:spPr bwMode="auto">
          <a:xfrm>
            <a:off x="2195513" y="2708275"/>
            <a:ext cx="360362"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a:t>0</a:t>
            </a:r>
            <a:endParaRPr lang="zh-CN" altLang="en-US"/>
          </a:p>
        </p:txBody>
      </p:sp>
      <p:sp>
        <p:nvSpPr>
          <p:cNvPr id="77832" name="矩形 28"/>
          <p:cNvSpPr>
            <a:spLocks noChangeArrowheads="1"/>
          </p:cNvSpPr>
          <p:nvPr/>
        </p:nvSpPr>
        <p:spPr bwMode="auto">
          <a:xfrm>
            <a:off x="2555875" y="2708275"/>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0</a:t>
            </a:r>
            <a:endParaRPr lang="zh-CN" altLang="en-US"/>
          </a:p>
        </p:txBody>
      </p:sp>
      <p:sp>
        <p:nvSpPr>
          <p:cNvPr id="77833" name="矩形 29"/>
          <p:cNvSpPr>
            <a:spLocks noChangeArrowheads="1"/>
          </p:cNvSpPr>
          <p:nvPr/>
        </p:nvSpPr>
        <p:spPr bwMode="auto">
          <a:xfrm>
            <a:off x="2916238" y="2708275"/>
            <a:ext cx="360362"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a:t>0</a:t>
            </a:r>
            <a:endParaRPr lang="zh-CN" altLang="en-US"/>
          </a:p>
        </p:txBody>
      </p:sp>
      <p:sp>
        <p:nvSpPr>
          <p:cNvPr id="77834" name="矩形 30"/>
          <p:cNvSpPr>
            <a:spLocks noChangeArrowheads="1"/>
          </p:cNvSpPr>
          <p:nvPr/>
        </p:nvSpPr>
        <p:spPr bwMode="auto">
          <a:xfrm>
            <a:off x="3276600" y="2708275"/>
            <a:ext cx="358775"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800"/>
          </a:p>
        </p:txBody>
      </p:sp>
      <p:sp>
        <p:nvSpPr>
          <p:cNvPr id="77835" name="文本框 31"/>
          <p:cNvSpPr txBox="1">
            <a:spLocks noChangeArrowheads="1"/>
          </p:cNvSpPr>
          <p:nvPr/>
        </p:nvSpPr>
        <p:spPr bwMode="auto">
          <a:xfrm>
            <a:off x="3240088" y="2708275"/>
            <a:ext cx="493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t>
            </a:r>
            <a:endParaRPr lang="zh-CN" altLang="en-US"/>
          </a:p>
        </p:txBody>
      </p:sp>
      <p:sp>
        <p:nvSpPr>
          <p:cNvPr id="77836" name="矩形 32"/>
          <p:cNvSpPr>
            <a:spLocks noChangeArrowheads="1"/>
          </p:cNvSpPr>
          <p:nvPr/>
        </p:nvSpPr>
        <p:spPr bwMode="auto">
          <a:xfrm>
            <a:off x="3635375" y="2708275"/>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0</a:t>
            </a:r>
            <a:endParaRPr lang="zh-CN" altLang="en-US"/>
          </a:p>
        </p:txBody>
      </p:sp>
      <p:sp>
        <p:nvSpPr>
          <p:cNvPr id="77837" name="矩形 33"/>
          <p:cNvSpPr>
            <a:spLocks noChangeArrowheads="1"/>
          </p:cNvSpPr>
          <p:nvPr/>
        </p:nvSpPr>
        <p:spPr bwMode="auto">
          <a:xfrm>
            <a:off x="3995738" y="2708275"/>
            <a:ext cx="360362"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0</a:t>
            </a:r>
          </a:p>
        </p:txBody>
      </p:sp>
      <p:sp>
        <p:nvSpPr>
          <p:cNvPr id="77838" name="矩形 34"/>
          <p:cNvSpPr>
            <a:spLocks noChangeArrowheads="1"/>
          </p:cNvSpPr>
          <p:nvPr/>
        </p:nvSpPr>
        <p:spPr bwMode="auto">
          <a:xfrm>
            <a:off x="4356100" y="2708275"/>
            <a:ext cx="360363" cy="5048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1</a:t>
            </a:r>
            <a:endParaRPr lang="zh-CN" altLang="en-US"/>
          </a:p>
        </p:txBody>
      </p:sp>
      <p:sp>
        <p:nvSpPr>
          <p:cNvPr id="4" name="左大括号 3"/>
          <p:cNvSpPr/>
          <p:nvPr/>
        </p:nvSpPr>
        <p:spPr bwMode="auto">
          <a:xfrm>
            <a:off x="2602240" y="548680"/>
            <a:ext cx="288032" cy="3960440"/>
          </a:xfrm>
          <a:prstGeom prst="leftBrace">
            <a:avLst/>
          </a:prstGeom>
          <a:noFill/>
          <a:ln w="12700" cap="flat" cmpd="sng" algn="ctr">
            <a:solidFill>
              <a:schemeClr val="tx1"/>
            </a:solidFill>
            <a:prstDash val="solid"/>
            <a:round/>
            <a:headEnd type="none" w="med" len="med"/>
            <a:tailEnd type="none" w="med" len="med"/>
          </a:ln>
          <a:effectLst/>
          <a:scene3d>
            <a:camera prst="orthographicFront">
              <a:rot lat="0" lon="0" rev="16200000"/>
            </a:camera>
            <a:lightRig rig="threePt" dir="t"/>
          </a:scene3d>
        </p:spPr>
        <p:txBody>
          <a:bodyPr/>
          <a:lstStyle/>
          <a:p>
            <a:pPr>
              <a:defRPr/>
            </a:pPr>
            <a:endParaRPr lang="zh-CN" altLang="en-US">
              <a:cs typeface="宋体" charset="0"/>
            </a:endParaRPr>
          </a:p>
        </p:txBody>
      </p:sp>
      <p:sp>
        <p:nvSpPr>
          <p:cNvPr id="77840" name="文本框 7"/>
          <p:cNvSpPr txBox="1">
            <a:spLocks noChangeArrowheads="1"/>
          </p:cNvSpPr>
          <p:nvPr/>
        </p:nvSpPr>
        <p:spPr bwMode="auto">
          <a:xfrm>
            <a:off x="2124075" y="2020888"/>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50</a:t>
            </a:r>
            <a:r>
              <a:rPr lang="zh-CN" altLang="en-US" sz="2000"/>
              <a:t>位字符</a:t>
            </a:r>
          </a:p>
        </p:txBody>
      </p:sp>
      <p:grpSp>
        <p:nvGrpSpPr>
          <p:cNvPr id="12" name="组 11"/>
          <p:cNvGrpSpPr>
            <a:grpSpLocks/>
          </p:cNvGrpSpPr>
          <p:nvPr/>
        </p:nvGrpSpPr>
        <p:grpSpPr bwMode="auto">
          <a:xfrm>
            <a:off x="1116013" y="2636838"/>
            <a:ext cx="1209675" cy="1512887"/>
            <a:chOff x="1115616" y="2636912"/>
            <a:chExt cx="1210588" cy="1512168"/>
          </a:xfrm>
        </p:grpSpPr>
        <p:sp>
          <p:nvSpPr>
            <p:cNvPr id="46" name="左大括号 45"/>
            <p:cNvSpPr/>
            <p:nvPr/>
          </p:nvSpPr>
          <p:spPr bwMode="auto">
            <a:xfrm flipH="1">
              <a:off x="1547664" y="2636912"/>
              <a:ext cx="144016" cy="1512168"/>
            </a:xfrm>
            <a:prstGeom prst="leftBrace">
              <a:avLst/>
            </a:prstGeom>
            <a:noFill/>
            <a:ln w="12700" cap="flat" cmpd="sng" algn="ctr">
              <a:solidFill>
                <a:schemeClr val="tx1"/>
              </a:solidFill>
              <a:prstDash val="solid"/>
              <a:round/>
              <a:headEnd type="none" w="med" len="med"/>
              <a:tailEnd type="none" w="med" len="med"/>
            </a:ln>
            <a:effectLst/>
            <a:scene3d>
              <a:camera prst="orthographicFront">
                <a:rot lat="0" lon="0" rev="16200000"/>
              </a:camera>
              <a:lightRig rig="threePt" dir="t"/>
            </a:scene3d>
          </p:spPr>
          <p:txBody>
            <a:bodyPr/>
            <a:lstStyle/>
            <a:p>
              <a:pPr>
                <a:defRPr/>
              </a:pPr>
              <a:endParaRPr lang="zh-CN" altLang="en-US">
                <a:cs typeface="宋体" charset="0"/>
              </a:endParaRPr>
            </a:p>
          </p:txBody>
        </p:sp>
        <p:sp>
          <p:nvSpPr>
            <p:cNvPr id="77854" name="文本框 8"/>
            <p:cNvSpPr txBox="1">
              <a:spLocks noChangeArrowheads="1"/>
            </p:cNvSpPr>
            <p:nvPr/>
          </p:nvSpPr>
          <p:spPr bwMode="auto">
            <a:xfrm>
              <a:off x="1115616" y="338893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40</a:t>
              </a:r>
              <a:r>
                <a:rPr lang="zh-CN" altLang="en-US" sz="2000"/>
                <a:t>位字符</a:t>
              </a:r>
            </a:p>
          </p:txBody>
        </p:sp>
      </p:grpSp>
      <p:grpSp>
        <p:nvGrpSpPr>
          <p:cNvPr id="11" name="组 10"/>
          <p:cNvGrpSpPr>
            <a:grpSpLocks/>
          </p:cNvGrpSpPr>
          <p:nvPr/>
        </p:nvGrpSpPr>
        <p:grpSpPr bwMode="auto">
          <a:xfrm>
            <a:off x="755650" y="3500438"/>
            <a:ext cx="2160588" cy="2160587"/>
            <a:chOff x="755576" y="3501008"/>
            <a:chExt cx="2160240" cy="2160240"/>
          </a:xfrm>
        </p:grpSpPr>
        <p:sp>
          <p:nvSpPr>
            <p:cNvPr id="48" name="左大括号 47"/>
            <p:cNvSpPr/>
            <p:nvPr/>
          </p:nvSpPr>
          <p:spPr bwMode="auto">
            <a:xfrm flipH="1">
              <a:off x="1722656" y="3501008"/>
              <a:ext cx="216024" cy="2160240"/>
            </a:xfrm>
            <a:prstGeom prst="leftBrace">
              <a:avLst/>
            </a:prstGeom>
            <a:noFill/>
            <a:ln w="12700" cap="flat" cmpd="sng" algn="ctr">
              <a:solidFill>
                <a:schemeClr val="tx1"/>
              </a:solidFill>
              <a:prstDash val="solid"/>
              <a:round/>
              <a:headEnd type="none" w="med" len="med"/>
              <a:tailEnd type="none" w="med" len="med"/>
            </a:ln>
            <a:effectLst/>
            <a:scene3d>
              <a:camera prst="orthographicFront">
                <a:rot lat="0" lon="0" rev="16200000"/>
              </a:camera>
              <a:lightRig rig="threePt" dir="t"/>
            </a:scene3d>
          </p:spPr>
          <p:txBody>
            <a:bodyPr/>
            <a:lstStyle/>
            <a:p>
              <a:pPr>
                <a:defRPr/>
              </a:pPr>
              <a:endParaRPr lang="zh-CN" altLang="en-US">
                <a:cs typeface="宋体" charset="0"/>
              </a:endParaRPr>
            </a:p>
          </p:txBody>
        </p:sp>
        <p:grpSp>
          <p:nvGrpSpPr>
            <p:cNvPr id="77845" name="组 9"/>
            <p:cNvGrpSpPr>
              <a:grpSpLocks/>
            </p:cNvGrpSpPr>
            <p:nvPr/>
          </p:nvGrpSpPr>
          <p:grpSpPr bwMode="auto">
            <a:xfrm>
              <a:off x="755576" y="3933056"/>
              <a:ext cx="2160240" cy="1080120"/>
              <a:chOff x="755576" y="3933056"/>
              <a:chExt cx="2160240" cy="1080120"/>
            </a:xfrm>
          </p:grpSpPr>
          <p:sp>
            <p:nvSpPr>
              <p:cNvPr id="77846" name="矩形 39"/>
              <p:cNvSpPr>
                <a:spLocks noChangeArrowheads="1"/>
              </p:cNvSpPr>
              <p:nvPr/>
            </p:nvSpPr>
            <p:spPr bwMode="auto">
              <a:xfrm>
                <a:off x="755576" y="3933056"/>
                <a:ext cx="360040" cy="5040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a:t>0</a:t>
                </a:r>
                <a:endParaRPr lang="zh-CN" altLang="en-US"/>
              </a:p>
            </p:txBody>
          </p:sp>
          <p:sp>
            <p:nvSpPr>
              <p:cNvPr id="77847" name="矩形 40"/>
              <p:cNvSpPr>
                <a:spLocks noChangeArrowheads="1"/>
              </p:cNvSpPr>
              <p:nvPr/>
            </p:nvSpPr>
            <p:spPr bwMode="auto">
              <a:xfrm>
                <a:off x="1115616" y="3933056"/>
                <a:ext cx="360040" cy="5040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0</a:t>
                </a:r>
                <a:endParaRPr lang="zh-CN" altLang="en-US"/>
              </a:p>
            </p:txBody>
          </p:sp>
          <p:sp>
            <p:nvSpPr>
              <p:cNvPr id="77848" name="矩形 41"/>
              <p:cNvSpPr>
                <a:spLocks noChangeArrowheads="1"/>
              </p:cNvSpPr>
              <p:nvPr/>
            </p:nvSpPr>
            <p:spPr bwMode="auto">
              <a:xfrm>
                <a:off x="1475656" y="3933056"/>
                <a:ext cx="360040" cy="5040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a:t>0</a:t>
                </a:r>
                <a:endParaRPr lang="zh-CN" altLang="en-US"/>
              </a:p>
            </p:txBody>
          </p:sp>
          <p:sp>
            <p:nvSpPr>
              <p:cNvPr id="77849" name="矩形 42"/>
              <p:cNvSpPr>
                <a:spLocks noChangeArrowheads="1"/>
              </p:cNvSpPr>
              <p:nvPr/>
            </p:nvSpPr>
            <p:spPr bwMode="auto">
              <a:xfrm>
                <a:off x="1835696" y="3933056"/>
                <a:ext cx="360040" cy="5040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a:t>
                </a:r>
                <a:endParaRPr lang="zh-CN" altLang="en-US"/>
              </a:p>
            </p:txBody>
          </p:sp>
          <p:sp>
            <p:nvSpPr>
              <p:cNvPr id="77850" name="矩形 43"/>
              <p:cNvSpPr>
                <a:spLocks noChangeArrowheads="1"/>
              </p:cNvSpPr>
              <p:nvPr/>
            </p:nvSpPr>
            <p:spPr bwMode="auto">
              <a:xfrm>
                <a:off x="2195736" y="3933056"/>
                <a:ext cx="360040" cy="5040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a:t>0</a:t>
                </a:r>
                <a:endParaRPr lang="zh-CN" altLang="en-US"/>
              </a:p>
            </p:txBody>
          </p:sp>
          <p:sp>
            <p:nvSpPr>
              <p:cNvPr id="77851" name="矩形 44"/>
              <p:cNvSpPr>
                <a:spLocks noChangeArrowheads="1"/>
              </p:cNvSpPr>
              <p:nvPr/>
            </p:nvSpPr>
            <p:spPr bwMode="auto">
              <a:xfrm>
                <a:off x="2555776" y="3933056"/>
                <a:ext cx="360040" cy="5040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a:t>1</a:t>
                </a:r>
                <a:endParaRPr lang="zh-CN" altLang="en-US"/>
              </a:p>
            </p:txBody>
          </p:sp>
          <p:sp>
            <p:nvSpPr>
              <p:cNvPr id="77852" name="文本框 48"/>
              <p:cNvSpPr txBox="1">
                <a:spLocks noChangeArrowheads="1"/>
              </p:cNvSpPr>
              <p:nvPr/>
            </p:nvSpPr>
            <p:spPr bwMode="auto">
              <a:xfrm>
                <a:off x="1187624" y="461306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sz="2000"/>
                  <a:t>1</a:t>
                </a:r>
                <a:r>
                  <a:rPr lang="en-US" altLang="zh-CN" sz="2000"/>
                  <a:t>0</a:t>
                </a:r>
                <a:r>
                  <a:rPr lang="zh-CN" altLang="en-US" sz="2000"/>
                  <a:t>位字符</a:t>
                </a:r>
              </a:p>
            </p:txBody>
          </p:sp>
        </p:grpSp>
      </p:grpSp>
      <p:sp>
        <p:nvSpPr>
          <p:cNvPr id="13" name="文本框 12"/>
          <p:cNvSpPr txBox="1">
            <a:spLocks noChangeArrowheads="1"/>
          </p:cNvSpPr>
          <p:nvPr/>
        </p:nvSpPr>
        <p:spPr bwMode="auto">
          <a:xfrm>
            <a:off x="1258888" y="5445125"/>
            <a:ext cx="4821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a:t>
            </a:r>
            <a:r>
              <a:rPr lang="en-US" altLang="zh-CN"/>
              <a:t>40+1</a:t>
            </a:r>
            <a:r>
              <a:rPr lang="zh-CN" altLang="en-US"/>
              <a:t>）＊</a:t>
            </a:r>
            <a:r>
              <a:rPr lang="en-US" altLang="zh-CN"/>
              <a:t>10</a:t>
            </a:r>
            <a:r>
              <a:rPr lang="zh-CN" altLang="en-US"/>
              <a:t>次判断操作才能匹配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8.67269E-6 -7.54743E-6 L 0.20483 -7.54743E-6 " pathEditMode="relative" ptsTypes="AA">
                                      <p:cBhvr>
                                        <p:cTn id="11" dur="2000" fill="hold"/>
                                        <p:tgtEl>
                                          <p:spTgt spid="11"/>
                                        </p:tgtEl>
                                        <p:attrNameLst>
                                          <p:attrName>ppt_x</p:attrName>
                                          <p:attrName>ppt_y</p:attrName>
                                        </p:attrNameLst>
                                      </p:cBhvr>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（字符串）：串的模式匹配</a:t>
            </a:r>
            <a:endParaRPr lang="en-US" altLang="zh-CN" b="1"/>
          </a:p>
        </p:txBody>
      </p:sp>
      <p:sp>
        <p:nvSpPr>
          <p:cNvPr id="78850" name="文本框 2"/>
          <p:cNvSpPr txBox="1">
            <a:spLocks noChangeArrowheads="1"/>
          </p:cNvSpPr>
          <p:nvPr/>
        </p:nvSpPr>
        <p:spPr bwMode="auto">
          <a:xfrm>
            <a:off x="611188" y="1268413"/>
            <a:ext cx="6734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Knuth</a:t>
            </a:r>
            <a:r>
              <a:rPr lang="zh-CN" altLang="en-US"/>
              <a:t>、</a:t>
            </a:r>
            <a:r>
              <a:rPr lang="en-US" altLang="zh-CN"/>
              <a:t>Pratt</a:t>
            </a:r>
            <a:r>
              <a:rPr lang="zh-CN" altLang="en-US"/>
              <a:t>、</a:t>
            </a:r>
            <a:r>
              <a:rPr lang="en-US" altLang="zh-CN"/>
              <a:t>Morris</a:t>
            </a:r>
            <a:r>
              <a:rPr lang="zh-CN" altLang="en-US"/>
              <a:t>发表的</a:t>
            </a:r>
            <a:r>
              <a:rPr lang="en-US" altLang="zh-CN"/>
              <a:t>KMP</a:t>
            </a:r>
            <a:r>
              <a:rPr lang="zh-CN" altLang="en-US"/>
              <a:t>模式匹配算法。</a:t>
            </a:r>
          </a:p>
        </p:txBody>
      </p:sp>
      <p:pic>
        <p:nvPicPr>
          <p:cNvPr id="78851"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133600"/>
            <a:ext cx="91440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900113" y="6308725"/>
            <a:ext cx="688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KMP</a:t>
            </a:r>
            <a:r>
              <a:rPr lang="zh-CN" altLang="en-US"/>
              <a:t>算法的</a:t>
            </a:r>
            <a:r>
              <a:rPr lang="zh-CN" altLang="en-US">
                <a:solidFill>
                  <a:srgbClr val="FF0000"/>
                </a:solidFill>
              </a:rPr>
              <a:t>关键</a:t>
            </a:r>
            <a:r>
              <a:rPr lang="zh-CN" altLang="en-US"/>
              <a:t>是</a:t>
            </a:r>
            <a:r>
              <a:rPr lang="en-US" altLang="zh-CN"/>
              <a:t>T</a:t>
            </a:r>
            <a:r>
              <a:rPr lang="zh-CN" altLang="en-US"/>
              <a:t>的首字符与后面字符不相等。</a:t>
            </a:r>
          </a:p>
        </p:txBody>
      </p:sp>
      <p:sp>
        <p:nvSpPr>
          <p:cNvPr id="78853" name="文本框 6"/>
          <p:cNvSpPr txBox="1">
            <a:spLocks noChangeArrowheads="1"/>
          </p:cNvSpPr>
          <p:nvPr/>
        </p:nvSpPr>
        <p:spPr bwMode="auto">
          <a:xfrm>
            <a:off x="-36513" y="2032000"/>
            <a:ext cx="35560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S</a:t>
            </a:r>
            <a:endParaRPr lang="zh-CN" altLang="en-US"/>
          </a:p>
        </p:txBody>
      </p:sp>
      <p:sp>
        <p:nvSpPr>
          <p:cNvPr id="78854" name="文本框 7"/>
          <p:cNvSpPr txBox="1">
            <a:spLocks noChangeArrowheads="1"/>
          </p:cNvSpPr>
          <p:nvPr/>
        </p:nvSpPr>
        <p:spPr bwMode="auto">
          <a:xfrm>
            <a:off x="-31750" y="2679700"/>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304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ym typeface="Webdings" panose="05030102010509060703" pitchFamily="18" charset="2"/>
              </a:rPr>
              <a:t>§2.7  Strings</a:t>
            </a:r>
            <a:r>
              <a:rPr lang="zh-CN" altLang="en-US" sz="2800" b="1">
                <a:sym typeface="Webdings" panose="05030102010509060703" pitchFamily="18" charset="2"/>
              </a:rPr>
              <a:t>（字符串）：串的模式匹配</a:t>
            </a:r>
            <a:endParaRPr lang="en-US" altLang="zh-CN" b="1"/>
          </a:p>
        </p:txBody>
      </p:sp>
      <p:sp>
        <p:nvSpPr>
          <p:cNvPr id="79874" name="文本框 2"/>
          <p:cNvSpPr txBox="1">
            <a:spLocks noChangeArrowheads="1"/>
          </p:cNvSpPr>
          <p:nvPr/>
        </p:nvSpPr>
        <p:spPr bwMode="auto">
          <a:xfrm>
            <a:off x="611188" y="1268413"/>
            <a:ext cx="6734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Knuth</a:t>
            </a:r>
            <a:r>
              <a:rPr lang="zh-CN" altLang="en-US"/>
              <a:t>、</a:t>
            </a:r>
            <a:r>
              <a:rPr lang="en-US" altLang="zh-CN"/>
              <a:t>Pratt</a:t>
            </a:r>
            <a:r>
              <a:rPr lang="zh-CN" altLang="en-US"/>
              <a:t>、</a:t>
            </a:r>
            <a:r>
              <a:rPr lang="en-US" altLang="zh-CN"/>
              <a:t>Morris</a:t>
            </a:r>
            <a:r>
              <a:rPr lang="zh-CN" altLang="en-US"/>
              <a:t>发表的</a:t>
            </a:r>
            <a:r>
              <a:rPr lang="en-US" altLang="zh-CN"/>
              <a:t>KMP</a:t>
            </a:r>
            <a:r>
              <a:rPr lang="zh-CN" altLang="en-US"/>
              <a:t>模式匹配算法。</a:t>
            </a:r>
          </a:p>
        </p:txBody>
      </p:sp>
      <p:sp>
        <p:nvSpPr>
          <p:cNvPr id="6" name="文本框 5"/>
          <p:cNvSpPr txBox="1">
            <a:spLocks noChangeArrowheads="1"/>
          </p:cNvSpPr>
          <p:nvPr/>
        </p:nvSpPr>
        <p:spPr bwMode="auto">
          <a:xfrm>
            <a:off x="611188" y="1916113"/>
            <a:ext cx="68881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KMP</a:t>
            </a:r>
            <a:r>
              <a:rPr lang="zh-CN" altLang="en-US"/>
              <a:t>算法的</a:t>
            </a:r>
            <a:r>
              <a:rPr lang="zh-CN" altLang="en-US">
                <a:solidFill>
                  <a:srgbClr val="FF0000"/>
                </a:solidFill>
              </a:rPr>
              <a:t>关键</a:t>
            </a:r>
            <a:r>
              <a:rPr lang="zh-CN" altLang="en-US"/>
              <a:t>是</a:t>
            </a:r>
            <a:r>
              <a:rPr lang="en-US" altLang="zh-CN"/>
              <a:t>T</a:t>
            </a:r>
            <a:r>
              <a:rPr lang="zh-CN" altLang="en-US"/>
              <a:t>的首字符与后面字符不相等。</a:t>
            </a:r>
            <a:endParaRPr lang="en-US" altLang="zh-CN"/>
          </a:p>
          <a:p>
            <a:r>
              <a:rPr lang="en-US" altLang="zh-CN"/>
              <a:t>KMP</a:t>
            </a:r>
            <a:r>
              <a:rPr lang="zh-CN" altLang="en-US"/>
              <a:t>算法就是为了避免没有必要的回溯发生。</a:t>
            </a:r>
          </a:p>
        </p:txBody>
      </p:sp>
      <p:pic>
        <p:nvPicPr>
          <p:cNvPr id="79876"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717800"/>
            <a:ext cx="91440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3"/>
          <p:cNvSpPr txBox="1">
            <a:spLocks noChangeArrowheads="1"/>
          </p:cNvSpPr>
          <p:nvPr/>
        </p:nvSpPr>
        <p:spPr bwMode="auto">
          <a:xfrm>
            <a:off x="533400" y="533400"/>
            <a:ext cx="8001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chemeClr val="hlink"/>
                </a:solidFill>
              </a:rPr>
              <a:t>Analysis of </a:t>
            </a:r>
            <a:r>
              <a:rPr lang="en-US" altLang="zh-CN" b="1">
                <a:solidFill>
                  <a:schemeClr val="hlink"/>
                </a:solidFill>
                <a:latin typeface="Arial" panose="020B0604020202020204" pitchFamily="34" charset="0"/>
              </a:rPr>
              <a:t>Padd</a:t>
            </a:r>
            <a:r>
              <a:rPr lang="en-US" altLang="zh-CN" b="1"/>
              <a:t>: Let </a:t>
            </a:r>
            <a:r>
              <a:rPr lang="en-US" altLang="zh-CN" b="1" i="1"/>
              <a:t>m</a:t>
            </a:r>
            <a:r>
              <a:rPr lang="en-US" altLang="zh-CN" b="1"/>
              <a:t> and </a:t>
            </a:r>
            <a:r>
              <a:rPr lang="en-US" altLang="zh-CN" b="1" i="1"/>
              <a:t>n</a:t>
            </a:r>
            <a:r>
              <a:rPr lang="en-US" altLang="zh-CN" b="1"/>
              <a:t> be the number of nonzero terms in </a:t>
            </a:r>
            <a:r>
              <a:rPr lang="en-US" altLang="zh-CN" b="1" i="1"/>
              <a:t>A</a:t>
            </a:r>
            <a:r>
              <a:rPr lang="en-US" altLang="zh-CN" b="1"/>
              <a:t>(</a:t>
            </a:r>
            <a:r>
              <a:rPr lang="en-US" altLang="zh-CN" b="1" i="1"/>
              <a:t>x</a:t>
            </a:r>
            <a:r>
              <a:rPr lang="en-US" altLang="zh-CN" b="1"/>
              <a:t>) and </a:t>
            </a:r>
            <a:r>
              <a:rPr lang="en-US" altLang="zh-CN" b="1" i="1"/>
              <a:t>B</a:t>
            </a:r>
            <a:r>
              <a:rPr lang="en-US" altLang="zh-CN" b="1"/>
              <a:t>(</a:t>
            </a:r>
            <a:r>
              <a:rPr lang="en-US" altLang="zh-CN" b="1" i="1"/>
              <a:t>x</a:t>
            </a:r>
            <a:r>
              <a:rPr lang="en-US" altLang="zh-CN" b="1"/>
              <a:t>), respectively, then the time complexity of </a:t>
            </a:r>
            <a:r>
              <a:rPr lang="en-US" altLang="zh-CN" b="1">
                <a:latin typeface="Arial" panose="020B0604020202020204" pitchFamily="34" charset="0"/>
              </a:rPr>
              <a:t>Padd</a:t>
            </a:r>
            <a:r>
              <a:rPr lang="en-US" altLang="zh-CN" b="1"/>
              <a:t> is:</a:t>
            </a:r>
          </a:p>
        </p:txBody>
      </p:sp>
      <p:sp>
        <p:nvSpPr>
          <p:cNvPr id="100356" name="Rectangle 4"/>
          <p:cNvSpPr>
            <a:spLocks noChangeArrowheads="1"/>
          </p:cNvSpPr>
          <p:nvPr/>
        </p:nvSpPr>
        <p:spPr bwMode="auto">
          <a:xfrm>
            <a:off x="3733800" y="1219200"/>
            <a:ext cx="3124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i="1"/>
              <a:t>T</a:t>
            </a:r>
            <a:r>
              <a:rPr lang="en-US" altLang="zh-CN" b="1" i="1" baseline="-25000"/>
              <a:t>padd</a:t>
            </a:r>
            <a:r>
              <a:rPr lang="en-US" altLang="zh-CN" b="1"/>
              <a:t>(</a:t>
            </a:r>
            <a:r>
              <a:rPr lang="en-US" altLang="zh-CN" b="1" i="1"/>
              <a:t>m</a:t>
            </a:r>
            <a:r>
              <a:rPr lang="en-US" altLang="zh-CN" b="1"/>
              <a:t>, </a:t>
            </a:r>
            <a:r>
              <a:rPr lang="en-US" altLang="zh-CN" b="1" i="1"/>
              <a:t>n</a:t>
            </a:r>
            <a:r>
              <a:rPr lang="en-US" altLang="zh-CN" b="1"/>
              <a:t>) = O(</a:t>
            </a:r>
            <a:r>
              <a:rPr lang="en-US" altLang="zh-CN" b="1" i="1"/>
              <a:t>m + n</a:t>
            </a:r>
            <a:r>
              <a:rPr lang="en-US" altLang="zh-CN" b="1"/>
              <a:t>)</a:t>
            </a:r>
          </a:p>
        </p:txBody>
      </p:sp>
      <p:graphicFrame>
        <p:nvGraphicFramePr>
          <p:cNvPr id="100357" name="Object 2"/>
          <p:cNvGraphicFramePr>
            <a:graphicFrameLocks noChangeAspect="1"/>
          </p:cNvGraphicFramePr>
          <p:nvPr/>
        </p:nvGraphicFramePr>
        <p:xfrm>
          <a:off x="6324600" y="4038600"/>
          <a:ext cx="2093913" cy="2209800"/>
        </p:xfrm>
        <a:graphic>
          <a:graphicData uri="http://schemas.openxmlformats.org/presentationml/2006/ole">
            <mc:AlternateContent xmlns:mc="http://schemas.openxmlformats.org/markup-compatibility/2006">
              <mc:Choice xmlns:v="urn:schemas-microsoft-com:vml" Requires="v">
                <p:oleObj spid="_x0000_s22537" name="剪辑" r:id="rId9" imgW="2168495" imgH="2290273" progId="MS_ClipArt_Gallery.2">
                  <p:embed/>
                </p:oleObj>
              </mc:Choice>
              <mc:Fallback>
                <p:oleObj name="剪辑" r:id="rId9" imgW="2168495" imgH="2290273" progId="MS_ClipArt_Gallery.2">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4038600"/>
                        <a:ext cx="2093913"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0358" name="Object 3"/>
          <p:cNvGraphicFramePr>
            <a:graphicFrameLocks noChangeAspect="1"/>
          </p:cNvGraphicFramePr>
          <p:nvPr/>
        </p:nvGraphicFramePr>
        <p:xfrm>
          <a:off x="609600" y="3962400"/>
          <a:ext cx="2362200" cy="2132013"/>
        </p:xfrm>
        <a:graphic>
          <a:graphicData uri="http://schemas.openxmlformats.org/presentationml/2006/ole">
            <mc:AlternateContent xmlns:mc="http://schemas.openxmlformats.org/markup-compatibility/2006">
              <mc:Choice xmlns:v="urn:schemas-microsoft-com:vml" Requires="v">
                <p:oleObj spid="_x0000_s22538" name="剪辑" r:id="rId11" imgW="2286000" imgH="2063363" progId="MS_ClipArt_Gallery.2">
                  <p:embed/>
                </p:oleObj>
              </mc:Choice>
              <mc:Fallback>
                <p:oleObj name="剪辑" r:id="rId11" imgW="2286000" imgH="2063363" progId="MS_ClipArt_Gallery.2">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3962400"/>
                        <a:ext cx="2362200" cy="213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0359" name="AutoShape 7"/>
          <p:cNvSpPr>
            <a:spLocks noChangeArrowheads="1"/>
          </p:cNvSpPr>
          <p:nvPr/>
        </p:nvSpPr>
        <p:spPr bwMode="auto">
          <a:xfrm flipH="1">
            <a:off x="2895600" y="1828800"/>
            <a:ext cx="4267200" cy="1981200"/>
          </a:xfrm>
          <a:prstGeom prst="cloudCallout">
            <a:avLst>
              <a:gd name="adj1" fmla="val -39921"/>
              <a:gd name="adj2" fmla="val 94787"/>
            </a:avLst>
          </a:prstGeom>
          <a:gradFill rotWithShape="0">
            <a:gsLst>
              <a:gs pos="0">
                <a:srgbClr val="A6CFA6"/>
              </a:gs>
              <a:gs pos="100000">
                <a:srgbClr val="CCFFCC"/>
              </a:gs>
            </a:gsLst>
            <a:lin ang="2700000" scaled="1"/>
          </a:gradFill>
          <a:ln w="9525">
            <a:solidFill>
              <a:srgbClr val="CCFFFF"/>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Isn’t that beautiful?</a:t>
            </a:r>
          </a:p>
          <a:p>
            <a:pPr algn="ctr"/>
            <a:r>
              <a:rPr lang="en-US" altLang="zh-CN" b="1"/>
              <a:t>It’s a lot more efficient </a:t>
            </a:r>
          </a:p>
          <a:p>
            <a:pPr algn="ctr"/>
            <a:r>
              <a:rPr lang="en-US" altLang="zh-CN" b="1"/>
              <a:t>than the first one!</a:t>
            </a:r>
          </a:p>
        </p:txBody>
      </p:sp>
      <p:sp>
        <p:nvSpPr>
          <p:cNvPr id="100360" name="AutoShape 8"/>
          <p:cNvSpPr>
            <a:spLocks noChangeArrowheads="1"/>
          </p:cNvSpPr>
          <p:nvPr/>
        </p:nvSpPr>
        <p:spPr bwMode="auto">
          <a:xfrm>
            <a:off x="2743200" y="1752600"/>
            <a:ext cx="5029200" cy="2438400"/>
          </a:xfrm>
          <a:prstGeom prst="cloudCallout">
            <a:avLst>
              <a:gd name="adj1" fmla="val -44162"/>
              <a:gd name="adj2" fmla="val 65171"/>
            </a:avLst>
          </a:prstGeom>
          <a:gradFill rotWithShape="0">
            <a:gsLst>
              <a:gs pos="0">
                <a:srgbClr val="CCFFFF"/>
              </a:gs>
              <a:gs pos="100000">
                <a:srgbClr val="A6CFCF"/>
              </a:gs>
            </a:gsLst>
            <a:lin ang="18900000" scaled="1"/>
          </a:gradFill>
          <a:ln w="9525">
            <a:solidFill>
              <a:srgbClr val="CCFFCC"/>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Well ... What if </a:t>
            </a:r>
          </a:p>
          <a:p>
            <a:pPr algn="ctr"/>
            <a:r>
              <a:rPr lang="en-US" altLang="zh-CN" b="1"/>
              <a:t>          the polynomial is NOT sparse?</a:t>
            </a:r>
          </a:p>
          <a:p>
            <a:pPr algn="ctr"/>
            <a:r>
              <a:rPr lang="en-US" altLang="zh-CN" b="1"/>
              <a:t>Then this representation takes</a:t>
            </a:r>
          </a:p>
          <a:p>
            <a:pPr algn="ctr"/>
            <a:r>
              <a:rPr lang="en-US" altLang="zh-CN" b="1"/>
              <a:t>about twice as much space </a:t>
            </a:r>
          </a:p>
          <a:p>
            <a:pPr algn="ctr"/>
            <a:r>
              <a:rPr lang="en-US" altLang="zh-CN" b="1"/>
              <a:t>as the first one!</a:t>
            </a:r>
          </a:p>
        </p:txBody>
      </p:sp>
      <p:sp>
        <p:nvSpPr>
          <p:cNvPr id="100361" name="AutoShape 9"/>
          <p:cNvSpPr>
            <a:spLocks noChangeArrowheads="1"/>
          </p:cNvSpPr>
          <p:nvPr/>
        </p:nvSpPr>
        <p:spPr bwMode="auto">
          <a:xfrm flipH="1">
            <a:off x="3200400" y="2133600"/>
            <a:ext cx="3276600" cy="1676400"/>
          </a:xfrm>
          <a:prstGeom prst="cloudCallout">
            <a:avLst>
              <a:gd name="adj1" fmla="val -55620"/>
              <a:gd name="adj2" fmla="val 107102"/>
            </a:avLst>
          </a:prstGeom>
          <a:gradFill rotWithShape="0">
            <a:gsLst>
              <a:gs pos="0">
                <a:srgbClr val="91B591"/>
              </a:gs>
              <a:gs pos="100000">
                <a:srgbClr val="CCFFCC"/>
              </a:gs>
            </a:gsLst>
            <a:lin ang="2700000" scaled="1"/>
          </a:gradFill>
          <a:ln w="9525">
            <a:solidFill>
              <a:srgbClr val="CCFFFF"/>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Oh in that case ...</a:t>
            </a:r>
          </a:p>
          <a:p>
            <a:pPr algn="ctr"/>
            <a:r>
              <a:rPr lang="en-US" altLang="zh-CN" b="1"/>
              <a:t>     Nobody’s perfect...</a:t>
            </a:r>
          </a:p>
        </p:txBody>
      </p:sp>
      <p:sp>
        <p:nvSpPr>
          <p:cNvPr id="100362" name="AutoShape 10"/>
          <p:cNvSpPr>
            <a:spLocks noChangeArrowheads="1"/>
          </p:cNvSpPr>
          <p:nvPr/>
        </p:nvSpPr>
        <p:spPr bwMode="auto">
          <a:xfrm flipH="1" flipV="1">
            <a:off x="762000" y="3048000"/>
            <a:ext cx="7162800" cy="1828800"/>
          </a:xfrm>
          <a:prstGeom prst="wedgeEllipseCallout">
            <a:avLst>
              <a:gd name="adj1" fmla="val -22810"/>
              <a:gd name="adj2" fmla="val 126213"/>
            </a:avLst>
          </a:prstGeom>
          <a:gradFill rotWithShape="0">
            <a:gsLst>
              <a:gs pos="0">
                <a:srgbClr val="CFCFCF"/>
              </a:gs>
              <a:gs pos="100000">
                <a:srgbClr val="FFFFFF"/>
              </a:gs>
            </a:gsLst>
            <a:lin ang="18900000" scaled="1"/>
          </a:gradFill>
          <a:ln w="9525">
            <a:solidFill>
              <a:schemeClr val="tx1"/>
            </a:solidFill>
            <a:miter lim="800000"/>
            <a:headEnd/>
            <a:tailEnd/>
          </a:ln>
        </p:spPr>
        <p:txBody>
          <a:bodyPr rot="10800000"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A worst case could be:</a:t>
            </a:r>
          </a:p>
          <a:p>
            <a:pPr algn="ctr">
              <a:lnSpc>
                <a:spcPct val="90000"/>
              </a:lnSpc>
            </a:pPr>
            <a:r>
              <a:rPr lang="en-US" altLang="zh-CN" b="1" i="1">
                <a:solidFill>
                  <a:srgbClr val="FF6600"/>
                </a:solidFill>
              </a:rPr>
              <a:t>A</a:t>
            </a:r>
            <a:r>
              <a:rPr lang="en-US" altLang="zh-CN" b="1">
                <a:solidFill>
                  <a:srgbClr val="FF6600"/>
                </a:solidFill>
              </a:rPr>
              <a:t>(</a:t>
            </a:r>
            <a:r>
              <a:rPr lang="en-US" altLang="zh-CN" b="1" i="1">
                <a:solidFill>
                  <a:srgbClr val="FF6600"/>
                </a:solidFill>
              </a:rPr>
              <a:t>x</a:t>
            </a:r>
            <a:r>
              <a:rPr lang="en-US" altLang="zh-CN" b="1">
                <a:solidFill>
                  <a:srgbClr val="FF6600"/>
                </a:solidFill>
              </a:rPr>
              <a:t>)</a:t>
            </a:r>
            <a:r>
              <a:rPr lang="en-US" altLang="zh-CN" b="1" i="1">
                <a:solidFill>
                  <a:srgbClr val="FF6600"/>
                </a:solidFill>
              </a:rPr>
              <a:t> = x</a:t>
            </a:r>
            <a:r>
              <a:rPr lang="en-US" altLang="zh-CN" b="1" baseline="30000">
                <a:solidFill>
                  <a:srgbClr val="FF6600"/>
                </a:solidFill>
              </a:rPr>
              <a:t>2</a:t>
            </a:r>
            <a:r>
              <a:rPr lang="en-US" altLang="zh-CN" b="1" i="1" baseline="30000">
                <a:solidFill>
                  <a:srgbClr val="FF6600"/>
                </a:solidFill>
              </a:rPr>
              <a:t>m</a:t>
            </a:r>
            <a:r>
              <a:rPr lang="en-US" altLang="zh-CN" b="1" baseline="30000">
                <a:solidFill>
                  <a:srgbClr val="FF6600"/>
                </a:solidFill>
              </a:rPr>
              <a:t> </a:t>
            </a:r>
            <a:r>
              <a:rPr lang="en-US" altLang="zh-CN" b="1">
                <a:solidFill>
                  <a:srgbClr val="FF6600"/>
                </a:solidFill>
              </a:rPr>
              <a:t>+ </a:t>
            </a:r>
            <a:r>
              <a:rPr lang="en-US" altLang="zh-CN" b="1">
                <a:solidFill>
                  <a:srgbClr val="FF6600"/>
                </a:solidFill>
                <a:sym typeface="Symbol" panose="05050102010706020507" pitchFamily="18" charset="2"/>
              </a:rPr>
              <a:t> + </a:t>
            </a:r>
            <a:r>
              <a:rPr lang="en-US" altLang="zh-CN" b="1" i="1">
                <a:solidFill>
                  <a:srgbClr val="FF6600"/>
                </a:solidFill>
              </a:rPr>
              <a:t>x</a:t>
            </a:r>
            <a:r>
              <a:rPr lang="en-US" altLang="zh-CN" b="1" baseline="30000">
                <a:solidFill>
                  <a:srgbClr val="FF6600"/>
                </a:solidFill>
              </a:rPr>
              <a:t>4 </a:t>
            </a:r>
            <a:r>
              <a:rPr lang="en-US" altLang="zh-CN" b="1">
                <a:solidFill>
                  <a:srgbClr val="FF6600"/>
                </a:solidFill>
                <a:sym typeface="Symbol" panose="05050102010706020507" pitchFamily="18" charset="2"/>
              </a:rPr>
              <a:t>+ </a:t>
            </a:r>
            <a:r>
              <a:rPr lang="en-US" altLang="zh-CN" b="1" i="1">
                <a:solidFill>
                  <a:srgbClr val="FF6600"/>
                </a:solidFill>
              </a:rPr>
              <a:t>x</a:t>
            </a:r>
            <a:r>
              <a:rPr lang="en-US" altLang="zh-CN" b="1" baseline="30000">
                <a:solidFill>
                  <a:srgbClr val="FF6600"/>
                </a:solidFill>
              </a:rPr>
              <a:t>2</a:t>
            </a:r>
            <a:r>
              <a:rPr lang="en-US" altLang="zh-CN" b="1" i="1">
                <a:solidFill>
                  <a:srgbClr val="FF6600"/>
                </a:solidFill>
              </a:rPr>
              <a:t> </a:t>
            </a:r>
            <a:r>
              <a:rPr lang="en-US" altLang="zh-CN" b="1">
                <a:solidFill>
                  <a:srgbClr val="FF6600"/>
                </a:solidFill>
              </a:rPr>
              <a:t>+ 1</a:t>
            </a:r>
            <a:r>
              <a:rPr lang="en-US" altLang="zh-CN" b="1">
                <a:latin typeface="Arial" panose="020B0604020202020204" pitchFamily="34" charset="0"/>
              </a:rPr>
              <a:t> </a:t>
            </a:r>
            <a:r>
              <a:rPr lang="en-US" altLang="zh-CN" b="1"/>
              <a:t>and</a:t>
            </a:r>
            <a:r>
              <a:rPr lang="en-US" altLang="zh-CN" b="1">
                <a:latin typeface="Arial" panose="020B0604020202020204" pitchFamily="34" charset="0"/>
              </a:rPr>
              <a:t> </a:t>
            </a:r>
          </a:p>
          <a:p>
            <a:pPr algn="ctr">
              <a:lnSpc>
                <a:spcPct val="90000"/>
              </a:lnSpc>
            </a:pPr>
            <a:r>
              <a:rPr lang="en-US" altLang="zh-CN" b="1" i="1">
                <a:solidFill>
                  <a:schemeClr val="hlink"/>
                </a:solidFill>
              </a:rPr>
              <a:t>B</a:t>
            </a:r>
            <a:r>
              <a:rPr lang="en-US" altLang="zh-CN" b="1">
                <a:solidFill>
                  <a:schemeClr val="hlink"/>
                </a:solidFill>
              </a:rPr>
              <a:t>(</a:t>
            </a:r>
            <a:r>
              <a:rPr lang="en-US" altLang="zh-CN" b="1" i="1">
                <a:solidFill>
                  <a:schemeClr val="hlink"/>
                </a:solidFill>
              </a:rPr>
              <a:t>x</a:t>
            </a:r>
            <a:r>
              <a:rPr lang="en-US" altLang="zh-CN" b="1">
                <a:solidFill>
                  <a:schemeClr val="hlink"/>
                </a:solidFill>
              </a:rPr>
              <a:t>)</a:t>
            </a:r>
            <a:r>
              <a:rPr lang="en-US" altLang="zh-CN" b="1" i="1">
                <a:solidFill>
                  <a:schemeClr val="hlink"/>
                </a:solidFill>
              </a:rPr>
              <a:t> = x</a:t>
            </a:r>
            <a:r>
              <a:rPr lang="en-US" altLang="zh-CN" b="1" baseline="30000">
                <a:solidFill>
                  <a:schemeClr val="hlink"/>
                </a:solidFill>
              </a:rPr>
              <a:t>2</a:t>
            </a:r>
            <a:r>
              <a:rPr lang="en-US" altLang="zh-CN" b="1" i="1" baseline="30000">
                <a:solidFill>
                  <a:schemeClr val="hlink"/>
                </a:solidFill>
              </a:rPr>
              <a:t>n</a:t>
            </a:r>
            <a:r>
              <a:rPr lang="en-US" altLang="zh-CN" b="1" baseline="30000">
                <a:solidFill>
                  <a:schemeClr val="hlink"/>
                </a:solidFill>
              </a:rPr>
              <a:t>+1 </a:t>
            </a:r>
            <a:r>
              <a:rPr lang="en-US" altLang="zh-CN" b="1">
                <a:solidFill>
                  <a:schemeClr val="hlink"/>
                </a:solidFill>
              </a:rPr>
              <a:t>+ </a:t>
            </a:r>
            <a:r>
              <a:rPr lang="en-US" altLang="zh-CN" b="1">
                <a:solidFill>
                  <a:schemeClr val="hlink"/>
                </a:solidFill>
                <a:sym typeface="Symbol" panose="05050102010706020507" pitchFamily="18" charset="2"/>
              </a:rPr>
              <a:t> +</a:t>
            </a:r>
            <a:r>
              <a:rPr lang="en-US" altLang="zh-CN" b="1">
                <a:solidFill>
                  <a:schemeClr val="hlink"/>
                </a:solidFill>
              </a:rPr>
              <a:t> </a:t>
            </a:r>
            <a:r>
              <a:rPr lang="en-US" altLang="zh-CN" b="1" i="1">
                <a:solidFill>
                  <a:schemeClr val="hlink"/>
                </a:solidFill>
              </a:rPr>
              <a:t>x</a:t>
            </a:r>
            <a:r>
              <a:rPr lang="en-US" altLang="zh-CN" b="1" baseline="30000">
                <a:solidFill>
                  <a:schemeClr val="hlink"/>
                </a:solidFill>
              </a:rPr>
              <a:t>3 </a:t>
            </a:r>
            <a:r>
              <a:rPr lang="en-US" altLang="zh-CN" b="1">
                <a:solidFill>
                  <a:schemeClr val="hlink"/>
                </a:solidFill>
                <a:sym typeface="Symbol" panose="05050102010706020507" pitchFamily="18" charset="2"/>
              </a:rPr>
              <a:t>+ </a:t>
            </a:r>
            <a:r>
              <a:rPr lang="en-US" altLang="zh-CN" b="1" i="1">
                <a:solidFill>
                  <a:schemeClr val="hlink"/>
                </a:solidFill>
              </a:rPr>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wipe(up)">
                                      <p:cBhvr>
                                        <p:cTn id="7" dur="500"/>
                                        <p:tgtEl>
                                          <p:spTgt spid="100355"/>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0356"/>
                                        </p:tgtEl>
                                        <p:attrNameLst>
                                          <p:attrName>style.visibility</p:attrName>
                                        </p:attrNameLst>
                                      </p:cBhvr>
                                      <p:to>
                                        <p:strVal val="visible"/>
                                      </p:to>
                                    </p:set>
                                    <p:animEffect transition="in" filter="box(out)">
                                      <p:cBhvr>
                                        <p:cTn id="12" dur="500"/>
                                        <p:tgtEl>
                                          <p:spTgt spid="100356"/>
                                        </p:tgtEl>
                                      </p:cBhvr>
                                    </p:animEffect>
                                  </p:childTnLst>
                                  <p:subTnLst>
                                    <p:audio>
                                      <p:cMediaNode>
                                        <p:cTn display="0" masterRel="sameClick">
                                          <p:stCondLst>
                                            <p:cond evt="begin" delay="0">
                                              <p:tn val="10"/>
                                            </p:cond>
                                          </p:stCondLst>
                                          <p:endCondLst>
                                            <p:cond evt="onStopAudio" delay="0">
                                              <p:tgtEl>
                                                <p:sldTgt/>
                                              </p:tgtEl>
                                            </p:cond>
                                          </p:endCondLst>
                                        </p:cTn>
                                        <p:tgtEl>
                                          <p:sndTgt r:embed="rId5"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0362"/>
                                        </p:tgtEl>
                                        <p:attrNameLst>
                                          <p:attrName>style.visibility</p:attrName>
                                        </p:attrNameLst>
                                      </p:cBhvr>
                                      <p:to>
                                        <p:strVal val="visible"/>
                                      </p:to>
                                    </p:set>
                                    <p:animEffect transition="in" filter="wipe(down)">
                                      <p:cBhvr>
                                        <p:cTn id="17" dur="500"/>
                                        <p:tgtEl>
                                          <p:spTgt spid="100362"/>
                                        </p:tgtEl>
                                      </p:cBhvr>
                                    </p:animEffect>
                                  </p:childTnLst>
                                  <p:subTnLst>
                                    <p:set>
                                      <p:cBhvr override="childStyle">
                                        <p:cTn dur="1" fill="hold" display="0" masterRel="nextClick" afterEffect="1"/>
                                        <p:tgtEl>
                                          <p:spTgt spid="100362"/>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6"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0358"/>
                                        </p:tgtEl>
                                        <p:attrNameLst>
                                          <p:attrName>style.visibility</p:attrName>
                                        </p:attrNameLst>
                                      </p:cBhvr>
                                      <p:to>
                                        <p:strVal val="visible"/>
                                      </p:to>
                                    </p:set>
                                    <p:animEffect transition="in" filter="dissolve">
                                      <p:cBhvr>
                                        <p:cTn id="22" dur="500"/>
                                        <p:tgtEl>
                                          <p:spTgt spid="100358"/>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100357"/>
                                        </p:tgtEl>
                                        <p:attrNameLst>
                                          <p:attrName>style.visibility</p:attrName>
                                        </p:attrNameLst>
                                      </p:cBhvr>
                                      <p:to>
                                        <p:strVal val="visible"/>
                                      </p:to>
                                    </p:set>
                                    <p:animEffect transition="in" filter="dissolve">
                                      <p:cBhvr>
                                        <p:cTn id="26" dur="500"/>
                                        <p:tgtEl>
                                          <p:spTgt spid="100357"/>
                                        </p:tgtEl>
                                      </p:cBhvr>
                                    </p:animEffect>
                                  </p:childTnLst>
                                </p:cTn>
                              </p:par>
                            </p:childTnLst>
                          </p:cTn>
                        </p:par>
                        <p:par>
                          <p:cTn id="27" fill="hold" nodeType="afterGroup">
                            <p:stCondLst>
                              <p:cond delay="1000"/>
                            </p:stCondLst>
                            <p:childTnLst>
                              <p:par>
                                <p:cTn id="28" presetID="18" presetClass="entr" presetSubtype="9" fill="hold" grpId="0" nodeType="afterEffect">
                                  <p:stCondLst>
                                    <p:cond delay="0"/>
                                  </p:stCondLst>
                                  <p:childTnLst>
                                    <p:set>
                                      <p:cBhvr>
                                        <p:cTn id="29" dur="1" fill="hold">
                                          <p:stCondLst>
                                            <p:cond delay="0"/>
                                          </p:stCondLst>
                                        </p:cTn>
                                        <p:tgtEl>
                                          <p:spTgt spid="100359"/>
                                        </p:tgtEl>
                                        <p:attrNameLst>
                                          <p:attrName>style.visibility</p:attrName>
                                        </p:attrNameLst>
                                      </p:cBhvr>
                                      <p:to>
                                        <p:strVal val="visible"/>
                                      </p:to>
                                    </p:set>
                                    <p:animEffect transition="in" filter="strips(upLeft)">
                                      <p:cBhvr>
                                        <p:cTn id="30" dur="500"/>
                                        <p:tgtEl>
                                          <p:spTgt spid="100359"/>
                                        </p:tgtEl>
                                      </p:cBhvr>
                                    </p:animEffect>
                                  </p:childTnLst>
                                  <p:subTnLst>
                                    <p:set>
                                      <p:cBhvr override="childStyle">
                                        <p:cTn dur="1" fill="hold" display="0" masterRel="nextClick" afterEffect="1"/>
                                        <p:tgtEl>
                                          <p:spTgt spid="100359"/>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7" name="CHIMES.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100360"/>
                                        </p:tgtEl>
                                        <p:attrNameLst>
                                          <p:attrName>style.visibility</p:attrName>
                                        </p:attrNameLst>
                                      </p:cBhvr>
                                      <p:to>
                                        <p:strVal val="visible"/>
                                      </p:to>
                                    </p:set>
                                    <p:animEffect transition="in" filter="strips(upRight)">
                                      <p:cBhvr>
                                        <p:cTn id="35" dur="500"/>
                                        <p:tgtEl>
                                          <p:spTgt spid="100360"/>
                                        </p:tgtEl>
                                      </p:cBhvr>
                                    </p:animEffect>
                                  </p:childTnLst>
                                  <p:subTnLst>
                                    <p:set>
                                      <p:cBhvr override="childStyle">
                                        <p:cTn dur="1" fill="hold" display="0" masterRel="nextClick" afterEffect="1"/>
                                        <p:tgtEl>
                                          <p:spTgt spid="100360"/>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6" name="WHOOSH.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9" fill="hold" grpId="0" nodeType="clickEffect">
                                  <p:stCondLst>
                                    <p:cond delay="0"/>
                                  </p:stCondLst>
                                  <p:childTnLst>
                                    <p:set>
                                      <p:cBhvr>
                                        <p:cTn id="39" dur="1" fill="hold">
                                          <p:stCondLst>
                                            <p:cond delay="0"/>
                                          </p:stCondLst>
                                        </p:cTn>
                                        <p:tgtEl>
                                          <p:spTgt spid="100361"/>
                                        </p:tgtEl>
                                        <p:attrNameLst>
                                          <p:attrName>style.visibility</p:attrName>
                                        </p:attrNameLst>
                                      </p:cBhvr>
                                      <p:to>
                                        <p:strVal val="visible"/>
                                      </p:to>
                                    </p:set>
                                    <p:animEffect transition="in" filter="strips(upLeft)">
                                      <p:cBhvr>
                                        <p:cTn id="40" dur="500"/>
                                        <p:tgtEl>
                                          <p:spTgt spid="100361"/>
                                        </p:tgtEl>
                                      </p:cBhvr>
                                    </p:animEffect>
                                  </p:childTnLst>
                                  <p:subTnLst>
                                    <p:audio>
                                      <p:cMediaNode>
                                        <p:cTn display="0" masterRel="sameClick">
                                          <p:stCondLst>
                                            <p:cond evt="begin" delay="0">
                                              <p:tn val="38"/>
                                            </p:cond>
                                          </p:stCondLst>
                                          <p:endCondLst>
                                            <p:cond evt="onStopAudio" delay="0">
                                              <p:tgtEl>
                                                <p:sldTgt/>
                                              </p:tgtEl>
                                            </p:cond>
                                          </p:endCondLst>
                                        </p:cTn>
                                        <p:tgtEl>
                                          <p:sndTgt r:embed="rId8"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P spid="100356" grpId="0" autoUpdateAnimBg="0"/>
      <p:bldP spid="100359" grpId="0" animBg="1" autoUpdateAnimBg="0"/>
      <p:bldP spid="100360" grpId="0" animBg="1" autoUpdateAnimBg="0"/>
      <p:bldP spid="100361" grpId="0" animBg="1" autoUpdateAnimBg="0"/>
      <p:bldP spid="10036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矩形 1"/>
          <p:cNvSpPr>
            <a:spLocks noChangeArrowheads="1"/>
          </p:cNvSpPr>
          <p:nvPr/>
        </p:nvSpPr>
        <p:spPr bwMode="auto">
          <a:xfrm>
            <a:off x="827088" y="1557338"/>
            <a:ext cx="77057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solidFill>
                  <a:schemeClr val="hlink"/>
                </a:solidFill>
                <a:latin typeface="Arial" panose="020B0604020202020204" pitchFamily="34" charset="0"/>
              </a:rPr>
              <a:t>typedef struct</a:t>
            </a:r>
            <a:r>
              <a:rPr lang="en-US" altLang="zh-CN" sz="2000" b="1">
                <a:latin typeface="Arial" panose="020B0604020202020204" pitchFamily="34" charset="0"/>
              </a:rPr>
              <a:t> {</a:t>
            </a:r>
          </a:p>
          <a:p>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float  </a:t>
            </a:r>
            <a:r>
              <a:rPr lang="en-US" altLang="zh-CN" sz="2000" b="1">
                <a:latin typeface="Arial" panose="020B0604020202020204" pitchFamily="34" charset="0"/>
              </a:rPr>
              <a:t>coef [ MAX_DEGREE ] ;</a:t>
            </a:r>
          </a:p>
          <a:p>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int</a:t>
            </a:r>
            <a:r>
              <a:rPr lang="en-US" altLang="zh-CN" sz="2000" b="1">
                <a:latin typeface="Arial" panose="020B0604020202020204" pitchFamily="34" charset="0"/>
              </a:rPr>
              <a:t>     degree;</a:t>
            </a:r>
          </a:p>
          <a:p>
            <a:r>
              <a:rPr lang="en-US" altLang="zh-CN" sz="2000" b="1">
                <a:latin typeface="Arial" panose="020B0604020202020204" pitchFamily="34" charset="0"/>
              </a:rPr>
              <a:t>    }  Polynomial ; </a:t>
            </a:r>
          </a:p>
          <a:p>
            <a:endParaRPr lang="en-US" altLang="zh-CN" sz="2000" b="1">
              <a:latin typeface="Arial" panose="020B0604020202020204" pitchFamily="34" charset="0"/>
            </a:endParaRPr>
          </a:p>
          <a:p>
            <a:r>
              <a:rPr lang="en-US" altLang="zh-CN" sz="2000" b="1">
                <a:solidFill>
                  <a:schemeClr val="hlink"/>
                </a:solidFill>
                <a:latin typeface="Arial" panose="020B0604020202020204" pitchFamily="34" charset="0"/>
              </a:rPr>
              <a:t>typedef struct</a:t>
            </a:r>
            <a:r>
              <a:rPr lang="en-US" altLang="zh-CN" sz="2000" b="1">
                <a:latin typeface="Arial" panose="020B0604020202020204" pitchFamily="34" charset="0"/>
              </a:rPr>
              <a:t>   {</a:t>
            </a:r>
          </a:p>
          <a:p>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float</a:t>
            </a:r>
            <a:r>
              <a:rPr lang="en-US" altLang="zh-CN" sz="2000" b="1">
                <a:latin typeface="Arial" panose="020B0604020202020204" pitchFamily="34" charset="0"/>
              </a:rPr>
              <a:t>    coef ;  </a:t>
            </a:r>
            <a:r>
              <a:rPr lang="en-US" altLang="zh-CN" sz="2000" b="1">
                <a:solidFill>
                  <a:schemeClr val="accent1"/>
                </a:solidFill>
                <a:latin typeface="Arial" panose="020B0604020202020204" pitchFamily="34" charset="0"/>
              </a:rPr>
              <a:t>/* assume coefficients are floats*/</a:t>
            </a:r>
            <a:endParaRPr lang="en-US" altLang="zh-CN" sz="2000" b="1">
              <a:latin typeface="Arial" panose="020B0604020202020204" pitchFamily="34" charset="0"/>
            </a:endParaRPr>
          </a:p>
          <a:p>
            <a:r>
              <a:rPr lang="en-US" altLang="zh-CN" sz="2000" b="1">
                <a:latin typeface="Arial" panose="020B0604020202020204" pitchFamily="34" charset="0"/>
              </a:rPr>
              <a:t>      </a:t>
            </a:r>
            <a:r>
              <a:rPr lang="en-US" altLang="zh-CN" sz="2000" b="1">
                <a:solidFill>
                  <a:schemeClr val="hlink"/>
                </a:solidFill>
                <a:latin typeface="Arial" panose="020B0604020202020204" pitchFamily="34" charset="0"/>
              </a:rPr>
              <a:t>int</a:t>
            </a:r>
            <a:r>
              <a:rPr lang="en-US" altLang="zh-CN" sz="2000" b="1">
                <a:latin typeface="Arial" panose="020B0604020202020204" pitchFamily="34" charset="0"/>
              </a:rPr>
              <a:t>       expon;</a:t>
            </a:r>
            <a:endParaRPr lang="en-US" altLang="zh-CN" sz="2000">
              <a:latin typeface="Arial" panose="020B0604020202020204" pitchFamily="34" charset="0"/>
            </a:endParaRPr>
          </a:p>
          <a:p>
            <a:r>
              <a:rPr lang="en-US" altLang="zh-CN" sz="2000" b="1">
                <a:latin typeface="Arial" panose="020B0604020202020204" pitchFamily="34" charset="0"/>
              </a:rPr>
              <a:t>} polynomial</a:t>
            </a:r>
            <a:r>
              <a:rPr lang="en-US" altLang="zh-CN" sz="2000">
                <a:latin typeface="Arial" panose="020B0604020202020204" pitchFamily="34" charset="0"/>
              </a:rPr>
              <a:t>;</a:t>
            </a:r>
          </a:p>
          <a:p>
            <a:r>
              <a:rPr lang="en-US" altLang="zh-CN" sz="2000" b="1">
                <a:latin typeface="Arial" panose="020B0604020202020204" pitchFamily="34" charset="0"/>
              </a:rPr>
              <a:t>polynomial  terms[MAX_TERMS]; </a:t>
            </a:r>
            <a:r>
              <a:rPr lang="en-US" altLang="zh-CN" sz="2000" b="1">
                <a:solidFill>
                  <a:schemeClr val="accent1"/>
                </a:solidFill>
                <a:latin typeface="Arial" panose="020B0604020202020204" pitchFamily="34" charset="0"/>
              </a:rPr>
              <a:t>/* terms sorted by exponent */</a:t>
            </a:r>
            <a:endParaRPr lang="en-US" altLang="zh-CN" sz="2000" b="1">
              <a:latin typeface="Arial" panose="020B0604020202020204" pitchFamily="34" charset="0"/>
            </a:endParaRPr>
          </a:p>
          <a:p>
            <a:endParaRPr lang="en-US" altLang="zh-CN" sz="2000" b="1">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Text Box 3"/>
          <p:cNvSpPr txBox="1">
            <a:spLocks noChangeArrowheads="1"/>
          </p:cNvSpPr>
          <p:nvPr/>
        </p:nvSpPr>
        <p:spPr bwMode="auto">
          <a:xfrm>
            <a:off x="457200" y="609600"/>
            <a:ext cx="8077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58825" indent="-7588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Note:</a:t>
            </a:r>
            <a:r>
              <a:rPr lang="en-US" altLang="zh-CN" b="1">
                <a:sym typeface="Wingdings" panose="05000000000000000000" pitchFamily="2" charset="2"/>
              </a:rPr>
              <a:t>We can store many polynomials in </a:t>
            </a:r>
            <a:r>
              <a:rPr lang="en-US" altLang="zh-CN" b="1">
                <a:latin typeface="Arial" panose="020B0604020202020204" pitchFamily="34" charset="0"/>
                <a:sym typeface="Wingdings" panose="05000000000000000000" pitchFamily="2" charset="2"/>
              </a:rPr>
              <a:t>terms [ ]</a:t>
            </a:r>
            <a:r>
              <a:rPr lang="en-US" altLang="zh-CN" b="1">
                <a:sym typeface="Wingdings" panose="05000000000000000000" pitchFamily="2" charset="2"/>
              </a:rPr>
              <a:t>, as long as the total number of nonzero terms is not greater than </a:t>
            </a:r>
            <a:r>
              <a:rPr lang="en-US" altLang="zh-CN" b="1">
                <a:latin typeface="Arial" panose="020B0604020202020204" pitchFamily="34" charset="0"/>
                <a:sym typeface="Wingdings" panose="05000000000000000000" pitchFamily="2" charset="2"/>
              </a:rPr>
              <a:t>MAX_TERMS</a:t>
            </a:r>
            <a:r>
              <a:rPr lang="en-US" altLang="zh-CN" b="1">
                <a:sym typeface="Wingdings" panose="05000000000000000000" pitchFamily="2" charset="2"/>
              </a:rPr>
              <a:t>.</a:t>
            </a:r>
            <a:endParaRPr lang="en-US" altLang="zh-CN" b="1"/>
          </a:p>
        </p:txBody>
      </p:sp>
      <p:sp>
        <p:nvSpPr>
          <p:cNvPr id="101380" name="Text Box 4"/>
          <p:cNvSpPr txBox="1">
            <a:spLocks noChangeArrowheads="1"/>
          </p:cNvSpPr>
          <p:nvPr/>
        </p:nvSpPr>
        <p:spPr bwMode="auto">
          <a:xfrm>
            <a:off x="457200" y="2057400"/>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04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If </a:t>
            </a:r>
            <a:r>
              <a:rPr lang="en-US" altLang="zh-CN" b="1">
                <a:latin typeface="Arial" panose="020B0604020202020204" pitchFamily="34" charset="0"/>
              </a:rPr>
              <a:t>avail </a:t>
            </a:r>
            <a:r>
              <a:rPr lang="en-US" altLang="zh-CN" b="1">
                <a:latin typeface="Arial" panose="020B0604020202020204" pitchFamily="34" charset="0"/>
                <a:sym typeface="Symbol" panose="05050102010706020507" pitchFamily="18" charset="2"/>
              </a:rPr>
              <a:t> MAX_TERMS</a:t>
            </a:r>
            <a:r>
              <a:rPr lang="en-US" altLang="zh-CN" b="1">
                <a:sym typeface="Symbol" panose="05050102010706020507" pitchFamily="18" charset="2"/>
              </a:rPr>
              <a:t>, then we can either quit, or remove some unnecessary polynomials and create a large, continuous available space at one end of the array.</a:t>
            </a:r>
            <a:endParaRPr lang="en-US" altLang="zh-CN" b="1"/>
          </a:p>
        </p:txBody>
      </p:sp>
      <p:graphicFrame>
        <p:nvGraphicFramePr>
          <p:cNvPr id="101381" name="Object 2"/>
          <p:cNvGraphicFramePr>
            <a:graphicFrameLocks noChangeAspect="1"/>
          </p:cNvGraphicFramePr>
          <p:nvPr/>
        </p:nvGraphicFramePr>
        <p:xfrm>
          <a:off x="304800" y="3352800"/>
          <a:ext cx="3810000" cy="2667000"/>
        </p:xfrm>
        <a:graphic>
          <a:graphicData uri="http://schemas.openxmlformats.org/presentationml/2006/ole">
            <mc:AlternateContent xmlns:mc="http://schemas.openxmlformats.org/markup-compatibility/2006">
              <mc:Choice xmlns:v="urn:schemas-microsoft-com:vml" Requires="v">
                <p:oleObj spid="_x0000_s25605" name="剪辑" r:id="rId7" imgW="2285065" imgH="1598798" progId="MS_ClipArt_Gallery.2">
                  <p:embed/>
                </p:oleObj>
              </mc:Choice>
              <mc:Fallback>
                <p:oleObj name="剪辑" r:id="rId7" imgW="2285065" imgH="1598798" progId="MS_ClipArt_Gallery.2">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352800"/>
                        <a:ext cx="38100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1382" name="Text Box 6"/>
          <p:cNvSpPr txBox="1">
            <a:spLocks noChangeArrowheads="1"/>
          </p:cNvSpPr>
          <p:nvPr/>
        </p:nvSpPr>
        <p:spPr bwMode="auto">
          <a:xfrm>
            <a:off x="4114800" y="3657600"/>
            <a:ext cx="4572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That could mean a lot of data movements which takes time.  In addition, we also must change the start and end indices for each polynomial moved.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strips(downRight)">
                                      <p:cBhvr>
                                        <p:cTn id="7" dur="500"/>
                                        <p:tgtEl>
                                          <p:spTgt spid="101379"/>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wipe(left)">
                                      <p:cBhvr>
                                        <p:cTn id="12" dur="500"/>
                                        <p:tgtEl>
                                          <p:spTgt spid="101380"/>
                                        </p:tgtEl>
                                      </p:cBhvr>
                                    </p:animEffect>
                                  </p:childTnLst>
                                  <p:subTnLst>
                                    <p:audio>
                                      <p:cMediaNode>
                                        <p:cTn display="0" masterRel="sameClick">
                                          <p:stCondLst>
                                            <p:cond evt="begin" delay="0">
                                              <p:tn val="10"/>
                                            </p:cond>
                                          </p:stCondLst>
                                          <p:endCondLst>
                                            <p:cond evt="onStopAudio" delay="0">
                                              <p:tgtEl>
                                                <p:sldTgt/>
                                              </p:tgtEl>
                                            </p:cond>
                                          </p:endCondLst>
                                        </p:cTn>
                                        <p:tgtEl>
                                          <p:sndTgt r:embed="rId5"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1381"/>
                                        </p:tgtEl>
                                        <p:attrNameLst>
                                          <p:attrName>style.visibility</p:attrName>
                                        </p:attrNameLst>
                                      </p:cBhvr>
                                      <p:to>
                                        <p:strVal val="visible"/>
                                      </p:to>
                                    </p:set>
                                    <p:animEffect transition="in" filter="dissolve">
                                      <p:cBhvr>
                                        <p:cTn id="17" dur="500"/>
                                        <p:tgtEl>
                                          <p:spTgt spid="101381"/>
                                        </p:tgtEl>
                                      </p:cBhvr>
                                    </p:animEffect>
                                  </p:childTnLst>
                                  <p:subTnLst>
                                    <p:audio>
                                      <p:cMediaNode>
                                        <p:cTn display="0" masterRel="sameClick">
                                          <p:stCondLst>
                                            <p:cond evt="begin" delay="0">
                                              <p:tn val="15"/>
                                            </p:cond>
                                          </p:stCondLst>
                                          <p:endCondLst>
                                            <p:cond evt="onStopAudio" delay="0">
                                              <p:tgtEl>
                                                <p:sldTgt/>
                                              </p:tgtEl>
                                            </p:cond>
                                          </p:endCondLst>
                                        </p:cTn>
                                        <p:tgtEl>
                                          <p:sndTgt r:embed="rId6" name="RICOCHET.WAV"/>
                                        </p:tgtEl>
                                      </p:cMediaNode>
                                    </p:audio>
                                  </p:sub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1382"/>
                                        </p:tgtEl>
                                        <p:attrNameLst>
                                          <p:attrName>style.visibility</p:attrName>
                                        </p:attrNameLst>
                                      </p:cBhvr>
                                      <p:to>
                                        <p:strVal val="visible"/>
                                      </p:to>
                                    </p:set>
                                    <p:animEffect transition="in" filter="wipe(left)">
                                      <p:cBhvr>
                                        <p:cTn id="21" dur="500"/>
                                        <p:tgtEl>
                                          <p:spTgt spid="101382"/>
                                        </p:tgtEl>
                                      </p:cBhvr>
                                    </p:animEffect>
                                  </p:childTnLst>
                                  <p:subTnLst>
                                    <p:audio>
                                      <p:cMediaNode>
                                        <p:cTn display="0" masterRel="sameClick">
                                          <p:stCondLst>
                                            <p:cond evt="begin" delay="0">
                                              <p:tn val="19"/>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utoUpdateAnimBg="0"/>
      <p:bldP spid="101380" grpId="0" autoUpdateAnimBg="0"/>
      <p:bldP spid="10138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28600" y="533400"/>
            <a:ext cx="838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a:sym typeface="Webdings" panose="05030102010509060703" pitchFamily="18" charset="2"/>
              </a:rPr>
              <a:t>§2.5  Sparse Matrix</a:t>
            </a:r>
            <a:r>
              <a:rPr lang="zh-CN" altLang="en-US" b="1">
                <a:sym typeface="Webdings" panose="05030102010509060703" pitchFamily="18" charset="2"/>
              </a:rPr>
              <a:t>（线性表的应用</a:t>
            </a:r>
            <a:r>
              <a:rPr lang="zh-CN" altLang="zh-CN" b="1">
                <a:sym typeface="Webdings" panose="05030102010509060703" pitchFamily="18" charset="2"/>
              </a:rPr>
              <a:t>2</a:t>
            </a:r>
            <a:r>
              <a:rPr lang="en-US" altLang="zh-CN" b="1">
                <a:sym typeface="Webdings" panose="05030102010509060703" pitchFamily="18" charset="2"/>
              </a:rPr>
              <a:t>-</a:t>
            </a:r>
            <a:r>
              <a:rPr lang="zh-CN" altLang="en-US" b="1">
                <a:sym typeface="Webdings" panose="05030102010509060703" pitchFamily="18" charset="2"/>
              </a:rPr>
              <a:t>表达稀疏矩阵）</a:t>
            </a:r>
            <a:endParaRPr lang="en-US" altLang="zh-CN" b="1"/>
          </a:p>
        </p:txBody>
      </p:sp>
      <p:grpSp>
        <p:nvGrpSpPr>
          <p:cNvPr id="2" name="Group 3"/>
          <p:cNvGrpSpPr>
            <a:grpSpLocks/>
          </p:cNvGrpSpPr>
          <p:nvPr/>
        </p:nvGrpSpPr>
        <p:grpSpPr bwMode="auto">
          <a:xfrm>
            <a:off x="2667000" y="3767138"/>
            <a:ext cx="3235325" cy="2790825"/>
            <a:chOff x="1680" y="2373"/>
            <a:chExt cx="2038" cy="1758"/>
          </a:xfrm>
        </p:grpSpPr>
        <p:grpSp>
          <p:nvGrpSpPr>
            <p:cNvPr id="27658" name="Group 4"/>
            <p:cNvGrpSpPr>
              <a:grpSpLocks/>
            </p:cNvGrpSpPr>
            <p:nvPr/>
          </p:nvGrpSpPr>
          <p:grpSpPr bwMode="auto">
            <a:xfrm rot="4724383" flipH="1">
              <a:off x="2719" y="2714"/>
              <a:ext cx="256" cy="751"/>
              <a:chOff x="1902" y="2055"/>
              <a:chExt cx="318" cy="912"/>
            </a:xfrm>
          </p:grpSpPr>
          <p:grpSp>
            <p:nvGrpSpPr>
              <p:cNvPr id="27694" name="Group 5"/>
              <p:cNvGrpSpPr>
                <a:grpSpLocks/>
              </p:cNvGrpSpPr>
              <p:nvPr/>
            </p:nvGrpSpPr>
            <p:grpSpPr bwMode="auto">
              <a:xfrm>
                <a:off x="1902" y="2711"/>
                <a:ext cx="285" cy="256"/>
                <a:chOff x="1902" y="2711"/>
                <a:chExt cx="285" cy="256"/>
              </a:xfrm>
            </p:grpSpPr>
            <p:sp>
              <p:nvSpPr>
                <p:cNvPr id="27697" name="Freeform 6"/>
                <p:cNvSpPr>
                  <a:spLocks/>
                </p:cNvSpPr>
                <p:nvPr/>
              </p:nvSpPr>
              <p:spPr bwMode="auto">
                <a:xfrm>
                  <a:off x="1902" y="2711"/>
                  <a:ext cx="285" cy="256"/>
                </a:xfrm>
                <a:custGeom>
                  <a:avLst/>
                  <a:gdLst>
                    <a:gd name="T0" fmla="*/ 0 w 571"/>
                    <a:gd name="T1" fmla="*/ 1 h 510"/>
                    <a:gd name="T2" fmla="*/ 0 w 571"/>
                    <a:gd name="T3" fmla="*/ 1 h 510"/>
                    <a:gd name="T4" fmla="*/ 0 w 571"/>
                    <a:gd name="T5" fmla="*/ 1 h 510"/>
                    <a:gd name="T6" fmla="*/ 0 w 571"/>
                    <a:gd name="T7" fmla="*/ 1 h 510"/>
                    <a:gd name="T8" fmla="*/ 0 w 571"/>
                    <a:gd name="T9" fmla="*/ 1 h 510"/>
                    <a:gd name="T10" fmla="*/ 0 w 571"/>
                    <a:gd name="T11" fmla="*/ 2 h 510"/>
                    <a:gd name="T12" fmla="*/ 0 w 571"/>
                    <a:gd name="T13" fmla="*/ 2 h 510"/>
                    <a:gd name="T14" fmla="*/ 0 w 571"/>
                    <a:gd name="T15" fmla="*/ 2 h 510"/>
                    <a:gd name="T16" fmla="*/ 0 w 571"/>
                    <a:gd name="T17" fmla="*/ 2 h 510"/>
                    <a:gd name="T18" fmla="*/ 0 w 571"/>
                    <a:gd name="T19" fmla="*/ 2 h 510"/>
                    <a:gd name="T20" fmla="*/ 0 w 571"/>
                    <a:gd name="T21" fmla="*/ 2 h 510"/>
                    <a:gd name="T22" fmla="*/ 0 w 571"/>
                    <a:gd name="T23" fmla="*/ 2 h 510"/>
                    <a:gd name="T24" fmla="*/ 0 w 571"/>
                    <a:gd name="T25" fmla="*/ 2 h 510"/>
                    <a:gd name="T26" fmla="*/ 0 w 571"/>
                    <a:gd name="T27" fmla="*/ 2 h 510"/>
                    <a:gd name="T28" fmla="*/ 0 w 571"/>
                    <a:gd name="T29" fmla="*/ 2 h 510"/>
                    <a:gd name="T30" fmla="*/ 0 w 571"/>
                    <a:gd name="T31" fmla="*/ 2 h 510"/>
                    <a:gd name="T32" fmla="*/ 0 w 571"/>
                    <a:gd name="T33" fmla="*/ 2 h 510"/>
                    <a:gd name="T34" fmla="*/ 0 w 571"/>
                    <a:gd name="T35" fmla="*/ 2 h 510"/>
                    <a:gd name="T36" fmla="*/ 0 w 571"/>
                    <a:gd name="T37" fmla="*/ 2 h 510"/>
                    <a:gd name="T38" fmla="*/ 0 w 571"/>
                    <a:gd name="T39" fmla="*/ 2 h 510"/>
                    <a:gd name="T40" fmla="*/ 0 w 571"/>
                    <a:gd name="T41" fmla="*/ 2 h 510"/>
                    <a:gd name="T42" fmla="*/ 0 w 571"/>
                    <a:gd name="T43" fmla="*/ 2 h 510"/>
                    <a:gd name="T44" fmla="*/ 1 w 571"/>
                    <a:gd name="T45" fmla="*/ 2 h 510"/>
                    <a:gd name="T46" fmla="*/ 1 w 571"/>
                    <a:gd name="T47" fmla="*/ 3 h 510"/>
                    <a:gd name="T48" fmla="*/ 1 w 571"/>
                    <a:gd name="T49" fmla="*/ 2 h 510"/>
                    <a:gd name="T50" fmla="*/ 2 w 571"/>
                    <a:gd name="T51" fmla="*/ 2 h 510"/>
                    <a:gd name="T52" fmla="*/ 2 w 571"/>
                    <a:gd name="T53" fmla="*/ 2 h 510"/>
                    <a:gd name="T54" fmla="*/ 2 w 571"/>
                    <a:gd name="T55" fmla="*/ 2 h 510"/>
                    <a:gd name="T56" fmla="*/ 2 w 571"/>
                    <a:gd name="T57" fmla="*/ 2 h 510"/>
                    <a:gd name="T58" fmla="*/ 2 w 571"/>
                    <a:gd name="T59" fmla="*/ 2 h 510"/>
                    <a:gd name="T60" fmla="*/ 2 w 571"/>
                    <a:gd name="T61" fmla="*/ 2 h 510"/>
                    <a:gd name="T62" fmla="*/ 2 w 571"/>
                    <a:gd name="T63" fmla="*/ 2 h 510"/>
                    <a:gd name="T64" fmla="*/ 2 w 571"/>
                    <a:gd name="T65" fmla="*/ 1 h 510"/>
                    <a:gd name="T66" fmla="*/ 2 w 571"/>
                    <a:gd name="T67" fmla="*/ 1 h 510"/>
                    <a:gd name="T68" fmla="*/ 2 w 571"/>
                    <a:gd name="T69" fmla="*/ 1 h 510"/>
                    <a:gd name="T70" fmla="*/ 2 w 571"/>
                    <a:gd name="T71" fmla="*/ 1 h 510"/>
                    <a:gd name="T72" fmla="*/ 1 w 571"/>
                    <a:gd name="T73" fmla="*/ 0 h 510"/>
                    <a:gd name="T74" fmla="*/ 0 w 571"/>
                    <a:gd name="T75" fmla="*/ 1 h 5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1"/>
                    <a:gd name="T115" fmla="*/ 0 h 510"/>
                    <a:gd name="T116" fmla="*/ 571 w 571"/>
                    <a:gd name="T117" fmla="*/ 510 h 5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1" h="510">
                      <a:moveTo>
                        <a:pt x="88" y="64"/>
                      </a:moveTo>
                      <a:lnTo>
                        <a:pt x="50" y="130"/>
                      </a:lnTo>
                      <a:lnTo>
                        <a:pt x="38" y="156"/>
                      </a:lnTo>
                      <a:lnTo>
                        <a:pt x="31" y="184"/>
                      </a:lnTo>
                      <a:lnTo>
                        <a:pt x="24" y="225"/>
                      </a:lnTo>
                      <a:lnTo>
                        <a:pt x="24" y="264"/>
                      </a:lnTo>
                      <a:lnTo>
                        <a:pt x="29" y="302"/>
                      </a:lnTo>
                      <a:lnTo>
                        <a:pt x="45" y="337"/>
                      </a:lnTo>
                      <a:lnTo>
                        <a:pt x="78" y="361"/>
                      </a:lnTo>
                      <a:lnTo>
                        <a:pt x="43" y="340"/>
                      </a:lnTo>
                      <a:lnTo>
                        <a:pt x="29" y="338"/>
                      </a:lnTo>
                      <a:lnTo>
                        <a:pt x="10" y="345"/>
                      </a:lnTo>
                      <a:lnTo>
                        <a:pt x="3" y="357"/>
                      </a:lnTo>
                      <a:lnTo>
                        <a:pt x="0" y="373"/>
                      </a:lnTo>
                      <a:lnTo>
                        <a:pt x="5" y="387"/>
                      </a:lnTo>
                      <a:lnTo>
                        <a:pt x="15" y="404"/>
                      </a:lnTo>
                      <a:lnTo>
                        <a:pt x="60" y="437"/>
                      </a:lnTo>
                      <a:lnTo>
                        <a:pt x="128" y="463"/>
                      </a:lnTo>
                      <a:lnTo>
                        <a:pt x="158" y="474"/>
                      </a:lnTo>
                      <a:lnTo>
                        <a:pt x="191" y="479"/>
                      </a:lnTo>
                      <a:lnTo>
                        <a:pt x="218" y="479"/>
                      </a:lnTo>
                      <a:lnTo>
                        <a:pt x="248" y="488"/>
                      </a:lnTo>
                      <a:lnTo>
                        <a:pt x="284" y="500"/>
                      </a:lnTo>
                      <a:lnTo>
                        <a:pt x="366" y="510"/>
                      </a:lnTo>
                      <a:lnTo>
                        <a:pt x="463" y="489"/>
                      </a:lnTo>
                      <a:lnTo>
                        <a:pt x="527" y="489"/>
                      </a:lnTo>
                      <a:lnTo>
                        <a:pt x="543" y="484"/>
                      </a:lnTo>
                      <a:lnTo>
                        <a:pt x="559" y="469"/>
                      </a:lnTo>
                      <a:lnTo>
                        <a:pt x="564" y="448"/>
                      </a:lnTo>
                      <a:lnTo>
                        <a:pt x="571" y="364"/>
                      </a:lnTo>
                      <a:lnTo>
                        <a:pt x="571" y="297"/>
                      </a:lnTo>
                      <a:lnTo>
                        <a:pt x="567" y="262"/>
                      </a:lnTo>
                      <a:lnTo>
                        <a:pt x="564" y="239"/>
                      </a:lnTo>
                      <a:lnTo>
                        <a:pt x="559" y="215"/>
                      </a:lnTo>
                      <a:lnTo>
                        <a:pt x="553" y="191"/>
                      </a:lnTo>
                      <a:lnTo>
                        <a:pt x="522" y="99"/>
                      </a:lnTo>
                      <a:lnTo>
                        <a:pt x="489" y="0"/>
                      </a:lnTo>
                      <a:lnTo>
                        <a:pt x="88" y="64"/>
                      </a:lnTo>
                      <a:close/>
                    </a:path>
                  </a:pathLst>
                </a:custGeom>
                <a:solidFill>
                  <a:srgbClr val="FFE0C0"/>
                </a:solidFill>
                <a:ln w="11113">
                  <a:solidFill>
                    <a:srgbClr val="000000"/>
                  </a:solidFill>
                  <a:prstDash val="solid"/>
                  <a:round/>
                  <a:headEnd/>
                  <a:tailEnd/>
                </a:ln>
              </p:spPr>
              <p:txBody>
                <a:bodyPr/>
                <a:lstStyle/>
                <a:p>
                  <a:endParaRPr lang="zh-CN" altLang="en-US"/>
                </a:p>
              </p:txBody>
            </p:sp>
            <p:sp>
              <p:nvSpPr>
                <p:cNvPr id="27698" name="Arc 7"/>
                <p:cNvSpPr>
                  <a:spLocks/>
                </p:cNvSpPr>
                <p:nvPr/>
              </p:nvSpPr>
              <p:spPr bwMode="auto">
                <a:xfrm>
                  <a:off x="1945" y="2885"/>
                  <a:ext cx="7" cy="17"/>
                </a:xfrm>
                <a:custGeom>
                  <a:avLst/>
                  <a:gdLst>
                    <a:gd name="T0" fmla="*/ 0 w 21584"/>
                    <a:gd name="T1" fmla="*/ 0 h 21468"/>
                    <a:gd name="T2" fmla="*/ 0 w 21584"/>
                    <a:gd name="T3" fmla="*/ 0 h 21468"/>
                    <a:gd name="T4" fmla="*/ 0 w 21584"/>
                    <a:gd name="T5" fmla="*/ 0 h 21468"/>
                    <a:gd name="T6" fmla="*/ 0 60000 65536"/>
                    <a:gd name="T7" fmla="*/ 0 60000 65536"/>
                    <a:gd name="T8" fmla="*/ 0 60000 65536"/>
                    <a:gd name="T9" fmla="*/ 0 w 21584"/>
                    <a:gd name="T10" fmla="*/ 0 h 21468"/>
                    <a:gd name="T11" fmla="*/ 21584 w 21584"/>
                    <a:gd name="T12" fmla="*/ 21468 h 21468"/>
                  </a:gdLst>
                  <a:ahLst/>
                  <a:cxnLst>
                    <a:cxn ang="T6">
                      <a:pos x="T0" y="T1"/>
                    </a:cxn>
                    <a:cxn ang="T7">
                      <a:pos x="T2" y="T3"/>
                    </a:cxn>
                    <a:cxn ang="T8">
                      <a:pos x="T4" y="T5"/>
                    </a:cxn>
                  </a:cxnLst>
                  <a:rect l="T9" t="T10" r="T11" b="T12"/>
                  <a:pathLst>
                    <a:path w="21584" h="21468" fill="none" extrusionOk="0">
                      <a:moveTo>
                        <a:pt x="0" y="20627"/>
                      </a:moveTo>
                      <a:cubicBezTo>
                        <a:pt x="416" y="9948"/>
                        <a:pt x="8578" y="1180"/>
                        <a:pt x="19199" y="0"/>
                      </a:cubicBezTo>
                    </a:path>
                    <a:path w="21584" h="21468" stroke="0" extrusionOk="0">
                      <a:moveTo>
                        <a:pt x="0" y="20627"/>
                      </a:moveTo>
                      <a:cubicBezTo>
                        <a:pt x="416" y="9948"/>
                        <a:pt x="8578" y="1180"/>
                        <a:pt x="19199" y="0"/>
                      </a:cubicBezTo>
                      <a:lnTo>
                        <a:pt x="21584" y="21468"/>
                      </a:lnTo>
                      <a:lnTo>
                        <a:pt x="0" y="20627"/>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695" name="Rectangle 8"/>
              <p:cNvSpPr>
                <a:spLocks noChangeArrowheads="1"/>
              </p:cNvSpPr>
              <p:nvPr/>
            </p:nvSpPr>
            <p:spPr bwMode="auto">
              <a:xfrm>
                <a:off x="1958" y="2738"/>
                <a:ext cx="239" cy="45"/>
              </a:xfrm>
              <a:prstGeom prst="rect">
                <a:avLst/>
              </a:prstGeom>
              <a:solidFill>
                <a:srgbClr val="FFFFFF"/>
              </a:solidFill>
              <a:ln w="11113">
                <a:solidFill>
                  <a:srgbClr val="0000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96" name="Freeform 9"/>
              <p:cNvSpPr>
                <a:spLocks/>
              </p:cNvSpPr>
              <p:nvPr/>
            </p:nvSpPr>
            <p:spPr bwMode="auto">
              <a:xfrm>
                <a:off x="1937" y="2055"/>
                <a:ext cx="283" cy="704"/>
              </a:xfrm>
              <a:custGeom>
                <a:avLst/>
                <a:gdLst>
                  <a:gd name="T0" fmla="*/ 1 w 566"/>
                  <a:gd name="T1" fmla="*/ 2 h 1408"/>
                  <a:gd name="T2" fmla="*/ 1 w 566"/>
                  <a:gd name="T3" fmla="*/ 4 h 1408"/>
                  <a:gd name="T4" fmla="*/ 0 w 566"/>
                  <a:gd name="T5" fmla="*/ 6 h 1408"/>
                  <a:gd name="T6" fmla="*/ 3 w 566"/>
                  <a:gd name="T7" fmla="*/ 6 h 1408"/>
                  <a:gd name="T8" fmla="*/ 3 w 566"/>
                  <a:gd name="T9" fmla="*/ 4 h 1408"/>
                  <a:gd name="T10" fmla="*/ 3 w 566"/>
                  <a:gd name="T11" fmla="*/ 3 h 1408"/>
                  <a:gd name="T12" fmla="*/ 3 w 566"/>
                  <a:gd name="T13" fmla="*/ 2 h 1408"/>
                  <a:gd name="T14" fmla="*/ 3 w 566"/>
                  <a:gd name="T15" fmla="*/ 1 h 1408"/>
                  <a:gd name="T16" fmla="*/ 3 w 566"/>
                  <a:gd name="T17" fmla="*/ 1 h 1408"/>
                  <a:gd name="T18" fmla="*/ 3 w 566"/>
                  <a:gd name="T19" fmla="*/ 1 h 1408"/>
                  <a:gd name="T20" fmla="*/ 3 w 566"/>
                  <a:gd name="T21" fmla="*/ 1 h 1408"/>
                  <a:gd name="T22" fmla="*/ 3 w 566"/>
                  <a:gd name="T23" fmla="*/ 1 h 1408"/>
                  <a:gd name="T24" fmla="*/ 2 w 566"/>
                  <a:gd name="T25" fmla="*/ 1 h 1408"/>
                  <a:gd name="T26" fmla="*/ 2 w 566"/>
                  <a:gd name="T27" fmla="*/ 1 h 1408"/>
                  <a:gd name="T28" fmla="*/ 2 w 566"/>
                  <a:gd name="T29" fmla="*/ 1 h 1408"/>
                  <a:gd name="T30" fmla="*/ 2 w 566"/>
                  <a:gd name="T31" fmla="*/ 1 h 1408"/>
                  <a:gd name="T32" fmla="*/ 2 w 566"/>
                  <a:gd name="T33" fmla="*/ 1 h 1408"/>
                  <a:gd name="T34" fmla="*/ 2 w 566"/>
                  <a:gd name="T35" fmla="*/ 0 h 1408"/>
                  <a:gd name="T36" fmla="*/ 1 w 566"/>
                  <a:gd name="T37" fmla="*/ 1 h 1408"/>
                  <a:gd name="T38" fmla="*/ 1 w 566"/>
                  <a:gd name="T39" fmla="*/ 1 h 1408"/>
                  <a:gd name="T40" fmla="*/ 1 w 566"/>
                  <a:gd name="T41" fmla="*/ 1 h 1408"/>
                  <a:gd name="T42" fmla="*/ 1 w 566"/>
                  <a:gd name="T43" fmla="*/ 1 h 1408"/>
                  <a:gd name="T44" fmla="*/ 1 w 566"/>
                  <a:gd name="T45" fmla="*/ 1 h 1408"/>
                  <a:gd name="T46" fmla="*/ 1 w 566"/>
                  <a:gd name="T47" fmla="*/ 1 h 1408"/>
                  <a:gd name="T48" fmla="*/ 1 w 566"/>
                  <a:gd name="T49" fmla="*/ 1 h 1408"/>
                  <a:gd name="T50" fmla="*/ 1 w 566"/>
                  <a:gd name="T51" fmla="*/ 2 h 1408"/>
                  <a:gd name="T52" fmla="*/ 1 w 566"/>
                  <a:gd name="T53" fmla="*/ 2 h 14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66"/>
                  <a:gd name="T82" fmla="*/ 0 h 1408"/>
                  <a:gd name="T83" fmla="*/ 566 w 566"/>
                  <a:gd name="T84" fmla="*/ 1408 h 14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66" h="1408">
                    <a:moveTo>
                      <a:pt x="26" y="484"/>
                    </a:moveTo>
                    <a:lnTo>
                      <a:pt x="15" y="903"/>
                    </a:lnTo>
                    <a:lnTo>
                      <a:pt x="0" y="1408"/>
                    </a:lnTo>
                    <a:lnTo>
                      <a:pt x="543" y="1403"/>
                    </a:lnTo>
                    <a:lnTo>
                      <a:pt x="548" y="873"/>
                    </a:lnTo>
                    <a:lnTo>
                      <a:pt x="547" y="599"/>
                    </a:lnTo>
                    <a:lnTo>
                      <a:pt x="566" y="314"/>
                    </a:lnTo>
                    <a:lnTo>
                      <a:pt x="560" y="247"/>
                    </a:lnTo>
                    <a:lnTo>
                      <a:pt x="555" y="200"/>
                    </a:lnTo>
                    <a:lnTo>
                      <a:pt x="545" y="151"/>
                    </a:lnTo>
                    <a:lnTo>
                      <a:pt x="534" y="120"/>
                    </a:lnTo>
                    <a:lnTo>
                      <a:pt x="515" y="85"/>
                    </a:lnTo>
                    <a:lnTo>
                      <a:pt x="496" y="62"/>
                    </a:lnTo>
                    <a:lnTo>
                      <a:pt x="463" y="40"/>
                    </a:lnTo>
                    <a:lnTo>
                      <a:pt x="423" y="19"/>
                    </a:lnTo>
                    <a:lnTo>
                      <a:pt x="380" y="7"/>
                    </a:lnTo>
                    <a:lnTo>
                      <a:pt x="331" y="2"/>
                    </a:lnTo>
                    <a:lnTo>
                      <a:pt x="291" y="0"/>
                    </a:lnTo>
                    <a:lnTo>
                      <a:pt x="243" y="9"/>
                    </a:lnTo>
                    <a:lnTo>
                      <a:pt x="196" y="24"/>
                    </a:lnTo>
                    <a:lnTo>
                      <a:pt x="168" y="42"/>
                    </a:lnTo>
                    <a:lnTo>
                      <a:pt x="135" y="66"/>
                    </a:lnTo>
                    <a:lnTo>
                      <a:pt x="111" y="95"/>
                    </a:lnTo>
                    <a:lnTo>
                      <a:pt x="85" y="139"/>
                    </a:lnTo>
                    <a:lnTo>
                      <a:pt x="66" y="187"/>
                    </a:lnTo>
                    <a:lnTo>
                      <a:pt x="48" y="267"/>
                    </a:lnTo>
                    <a:lnTo>
                      <a:pt x="26" y="484"/>
                    </a:lnTo>
                    <a:close/>
                  </a:path>
                </a:pathLst>
              </a:custGeom>
              <a:solidFill>
                <a:srgbClr val="804000"/>
              </a:solidFill>
              <a:ln w="11113">
                <a:solidFill>
                  <a:srgbClr val="000000"/>
                </a:solidFill>
                <a:prstDash val="solid"/>
                <a:round/>
                <a:headEnd/>
                <a:tailEnd/>
              </a:ln>
            </p:spPr>
            <p:txBody>
              <a:bodyPr/>
              <a:lstStyle/>
              <a:p>
                <a:endParaRPr lang="zh-CN" altLang="en-US"/>
              </a:p>
            </p:txBody>
          </p:sp>
        </p:grpSp>
        <p:grpSp>
          <p:nvGrpSpPr>
            <p:cNvPr id="27659" name="Group 10"/>
            <p:cNvGrpSpPr>
              <a:grpSpLocks/>
            </p:cNvGrpSpPr>
            <p:nvPr/>
          </p:nvGrpSpPr>
          <p:grpSpPr bwMode="auto">
            <a:xfrm flipH="1">
              <a:off x="2988" y="3981"/>
              <a:ext cx="593" cy="111"/>
              <a:chOff x="1503" y="3399"/>
              <a:chExt cx="719" cy="138"/>
            </a:xfrm>
          </p:grpSpPr>
          <p:sp>
            <p:nvSpPr>
              <p:cNvPr id="27692" name="Freeform 11"/>
              <p:cNvSpPr>
                <a:spLocks/>
              </p:cNvSpPr>
              <p:nvPr/>
            </p:nvSpPr>
            <p:spPr bwMode="auto">
              <a:xfrm>
                <a:off x="1766" y="3399"/>
                <a:ext cx="456" cy="115"/>
              </a:xfrm>
              <a:custGeom>
                <a:avLst/>
                <a:gdLst>
                  <a:gd name="T0" fmla="*/ 0 w 913"/>
                  <a:gd name="T1" fmla="*/ 1 h 229"/>
                  <a:gd name="T2" fmla="*/ 0 w 913"/>
                  <a:gd name="T3" fmla="*/ 1 h 229"/>
                  <a:gd name="T4" fmla="*/ 0 w 913"/>
                  <a:gd name="T5" fmla="*/ 1 h 229"/>
                  <a:gd name="T6" fmla="*/ 0 w 913"/>
                  <a:gd name="T7" fmla="*/ 1 h 229"/>
                  <a:gd name="T8" fmla="*/ 1 w 913"/>
                  <a:gd name="T9" fmla="*/ 1 h 229"/>
                  <a:gd name="T10" fmla="*/ 1 w 913"/>
                  <a:gd name="T11" fmla="*/ 1 h 229"/>
                  <a:gd name="T12" fmla="*/ 1 w 913"/>
                  <a:gd name="T13" fmla="*/ 1 h 229"/>
                  <a:gd name="T14" fmla="*/ 2 w 913"/>
                  <a:gd name="T15" fmla="*/ 1 h 229"/>
                  <a:gd name="T16" fmla="*/ 2 w 913"/>
                  <a:gd name="T17" fmla="*/ 1 h 229"/>
                  <a:gd name="T18" fmla="*/ 3 w 913"/>
                  <a:gd name="T19" fmla="*/ 1 h 229"/>
                  <a:gd name="T20" fmla="*/ 3 w 913"/>
                  <a:gd name="T21" fmla="*/ 1 h 229"/>
                  <a:gd name="T22" fmla="*/ 3 w 913"/>
                  <a:gd name="T23" fmla="*/ 1 h 229"/>
                  <a:gd name="T24" fmla="*/ 3 w 913"/>
                  <a:gd name="T25" fmla="*/ 1 h 229"/>
                  <a:gd name="T26" fmla="*/ 3 w 913"/>
                  <a:gd name="T27" fmla="*/ 1 h 229"/>
                  <a:gd name="T28" fmla="*/ 3 w 913"/>
                  <a:gd name="T29" fmla="*/ 1 h 229"/>
                  <a:gd name="T30" fmla="*/ 3 w 913"/>
                  <a:gd name="T31" fmla="*/ 1 h 229"/>
                  <a:gd name="T32" fmla="*/ 3 w 913"/>
                  <a:gd name="T33" fmla="*/ 1 h 229"/>
                  <a:gd name="T34" fmla="*/ 3 w 913"/>
                  <a:gd name="T35" fmla="*/ 1 h 229"/>
                  <a:gd name="T36" fmla="*/ 2 w 913"/>
                  <a:gd name="T37" fmla="*/ 1 h 229"/>
                  <a:gd name="T38" fmla="*/ 2 w 913"/>
                  <a:gd name="T39" fmla="*/ 1 h 229"/>
                  <a:gd name="T40" fmla="*/ 2 w 913"/>
                  <a:gd name="T41" fmla="*/ 1 h 229"/>
                  <a:gd name="T42" fmla="*/ 1 w 913"/>
                  <a:gd name="T43" fmla="*/ 0 h 229"/>
                  <a:gd name="T44" fmla="*/ 0 w 913"/>
                  <a:gd name="T45" fmla="*/ 1 h 2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13"/>
                  <a:gd name="T70" fmla="*/ 0 h 229"/>
                  <a:gd name="T71" fmla="*/ 913 w 913"/>
                  <a:gd name="T72" fmla="*/ 229 h 2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13" h="229">
                    <a:moveTo>
                      <a:pt x="0" y="42"/>
                    </a:moveTo>
                    <a:lnTo>
                      <a:pt x="0" y="179"/>
                    </a:lnTo>
                    <a:lnTo>
                      <a:pt x="245" y="179"/>
                    </a:lnTo>
                    <a:lnTo>
                      <a:pt x="252" y="151"/>
                    </a:lnTo>
                    <a:lnTo>
                      <a:pt x="300" y="179"/>
                    </a:lnTo>
                    <a:lnTo>
                      <a:pt x="391" y="203"/>
                    </a:lnTo>
                    <a:lnTo>
                      <a:pt x="503" y="224"/>
                    </a:lnTo>
                    <a:lnTo>
                      <a:pt x="597" y="229"/>
                    </a:lnTo>
                    <a:lnTo>
                      <a:pt x="686" y="224"/>
                    </a:lnTo>
                    <a:lnTo>
                      <a:pt x="816" y="214"/>
                    </a:lnTo>
                    <a:lnTo>
                      <a:pt x="863" y="208"/>
                    </a:lnTo>
                    <a:lnTo>
                      <a:pt x="913" y="194"/>
                    </a:lnTo>
                    <a:lnTo>
                      <a:pt x="913" y="158"/>
                    </a:lnTo>
                    <a:lnTo>
                      <a:pt x="908" y="141"/>
                    </a:lnTo>
                    <a:lnTo>
                      <a:pt x="892" y="120"/>
                    </a:lnTo>
                    <a:lnTo>
                      <a:pt x="873" y="106"/>
                    </a:lnTo>
                    <a:lnTo>
                      <a:pt x="847" y="92"/>
                    </a:lnTo>
                    <a:lnTo>
                      <a:pt x="802" y="71"/>
                    </a:lnTo>
                    <a:lnTo>
                      <a:pt x="755" y="54"/>
                    </a:lnTo>
                    <a:lnTo>
                      <a:pt x="705" y="38"/>
                    </a:lnTo>
                    <a:lnTo>
                      <a:pt x="651" y="26"/>
                    </a:lnTo>
                    <a:lnTo>
                      <a:pt x="469" y="0"/>
                    </a:lnTo>
                    <a:lnTo>
                      <a:pt x="0" y="42"/>
                    </a:lnTo>
                    <a:close/>
                  </a:path>
                </a:pathLst>
              </a:custGeom>
              <a:solidFill>
                <a:srgbClr val="201000"/>
              </a:solidFill>
              <a:ln w="11113">
                <a:solidFill>
                  <a:srgbClr val="000000"/>
                </a:solidFill>
                <a:prstDash val="solid"/>
                <a:round/>
                <a:headEnd/>
                <a:tailEnd/>
              </a:ln>
            </p:spPr>
            <p:txBody>
              <a:bodyPr/>
              <a:lstStyle/>
              <a:p>
                <a:endParaRPr lang="zh-CN" altLang="en-US"/>
              </a:p>
            </p:txBody>
          </p:sp>
          <p:sp>
            <p:nvSpPr>
              <p:cNvPr id="27693" name="Freeform 12"/>
              <p:cNvSpPr>
                <a:spLocks/>
              </p:cNvSpPr>
              <p:nvPr/>
            </p:nvSpPr>
            <p:spPr bwMode="auto">
              <a:xfrm>
                <a:off x="1503" y="3426"/>
                <a:ext cx="456" cy="111"/>
              </a:xfrm>
              <a:custGeom>
                <a:avLst/>
                <a:gdLst>
                  <a:gd name="T0" fmla="*/ 0 w 913"/>
                  <a:gd name="T1" fmla="*/ 1 h 222"/>
                  <a:gd name="T2" fmla="*/ 0 w 913"/>
                  <a:gd name="T3" fmla="*/ 1 h 222"/>
                  <a:gd name="T4" fmla="*/ 0 w 913"/>
                  <a:gd name="T5" fmla="*/ 1 h 222"/>
                  <a:gd name="T6" fmla="*/ 0 w 913"/>
                  <a:gd name="T7" fmla="*/ 1 h 222"/>
                  <a:gd name="T8" fmla="*/ 1 w 913"/>
                  <a:gd name="T9" fmla="*/ 1 h 222"/>
                  <a:gd name="T10" fmla="*/ 1 w 913"/>
                  <a:gd name="T11" fmla="*/ 1 h 222"/>
                  <a:gd name="T12" fmla="*/ 2 w 913"/>
                  <a:gd name="T13" fmla="*/ 1 h 222"/>
                  <a:gd name="T14" fmla="*/ 2 w 913"/>
                  <a:gd name="T15" fmla="*/ 1 h 222"/>
                  <a:gd name="T16" fmla="*/ 3 w 913"/>
                  <a:gd name="T17" fmla="*/ 1 h 222"/>
                  <a:gd name="T18" fmla="*/ 3 w 913"/>
                  <a:gd name="T19" fmla="*/ 1 h 222"/>
                  <a:gd name="T20" fmla="*/ 3 w 913"/>
                  <a:gd name="T21" fmla="*/ 1 h 222"/>
                  <a:gd name="T22" fmla="*/ 3 w 913"/>
                  <a:gd name="T23" fmla="*/ 1 h 222"/>
                  <a:gd name="T24" fmla="*/ 3 w 913"/>
                  <a:gd name="T25" fmla="*/ 1 h 222"/>
                  <a:gd name="T26" fmla="*/ 3 w 913"/>
                  <a:gd name="T27" fmla="*/ 1 h 222"/>
                  <a:gd name="T28" fmla="*/ 3 w 913"/>
                  <a:gd name="T29" fmla="*/ 1 h 222"/>
                  <a:gd name="T30" fmla="*/ 3 w 913"/>
                  <a:gd name="T31" fmla="*/ 1 h 222"/>
                  <a:gd name="T32" fmla="*/ 3 w 913"/>
                  <a:gd name="T33" fmla="*/ 1 h 222"/>
                  <a:gd name="T34" fmla="*/ 2 w 913"/>
                  <a:gd name="T35" fmla="*/ 1 h 222"/>
                  <a:gd name="T36" fmla="*/ 2 w 913"/>
                  <a:gd name="T37" fmla="*/ 1 h 222"/>
                  <a:gd name="T38" fmla="*/ 2 w 913"/>
                  <a:gd name="T39" fmla="*/ 1 h 222"/>
                  <a:gd name="T40" fmla="*/ 1 w 913"/>
                  <a:gd name="T41" fmla="*/ 0 h 222"/>
                  <a:gd name="T42" fmla="*/ 0 w 913"/>
                  <a:gd name="T43" fmla="*/ 1 h 2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13"/>
                  <a:gd name="T67" fmla="*/ 0 h 222"/>
                  <a:gd name="T68" fmla="*/ 913 w 913"/>
                  <a:gd name="T69" fmla="*/ 222 h 22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13" h="222">
                    <a:moveTo>
                      <a:pt x="0" y="43"/>
                    </a:moveTo>
                    <a:lnTo>
                      <a:pt x="0" y="179"/>
                    </a:lnTo>
                    <a:lnTo>
                      <a:pt x="243" y="179"/>
                    </a:lnTo>
                    <a:lnTo>
                      <a:pt x="248" y="151"/>
                    </a:lnTo>
                    <a:lnTo>
                      <a:pt x="299" y="179"/>
                    </a:lnTo>
                    <a:lnTo>
                      <a:pt x="406" y="196"/>
                    </a:lnTo>
                    <a:lnTo>
                      <a:pt x="537" y="212"/>
                    </a:lnTo>
                    <a:lnTo>
                      <a:pt x="677" y="222"/>
                    </a:lnTo>
                    <a:lnTo>
                      <a:pt x="802" y="222"/>
                    </a:lnTo>
                    <a:lnTo>
                      <a:pt x="865" y="206"/>
                    </a:lnTo>
                    <a:lnTo>
                      <a:pt x="913" y="194"/>
                    </a:lnTo>
                    <a:lnTo>
                      <a:pt x="913" y="160"/>
                    </a:lnTo>
                    <a:lnTo>
                      <a:pt x="908" y="140"/>
                    </a:lnTo>
                    <a:lnTo>
                      <a:pt x="892" y="121"/>
                    </a:lnTo>
                    <a:lnTo>
                      <a:pt x="873" y="106"/>
                    </a:lnTo>
                    <a:lnTo>
                      <a:pt x="847" y="92"/>
                    </a:lnTo>
                    <a:lnTo>
                      <a:pt x="802" y="71"/>
                    </a:lnTo>
                    <a:lnTo>
                      <a:pt x="755" y="54"/>
                    </a:lnTo>
                    <a:lnTo>
                      <a:pt x="705" y="40"/>
                    </a:lnTo>
                    <a:lnTo>
                      <a:pt x="651" y="26"/>
                    </a:lnTo>
                    <a:lnTo>
                      <a:pt x="467" y="0"/>
                    </a:lnTo>
                    <a:lnTo>
                      <a:pt x="0" y="43"/>
                    </a:lnTo>
                    <a:close/>
                  </a:path>
                </a:pathLst>
              </a:custGeom>
              <a:solidFill>
                <a:srgbClr val="201000"/>
              </a:solidFill>
              <a:ln w="11113">
                <a:solidFill>
                  <a:srgbClr val="000000"/>
                </a:solidFill>
                <a:prstDash val="solid"/>
                <a:round/>
                <a:headEnd/>
                <a:tailEnd/>
              </a:ln>
            </p:spPr>
            <p:txBody>
              <a:bodyPr/>
              <a:lstStyle/>
              <a:p>
                <a:endParaRPr lang="zh-CN" altLang="en-US"/>
              </a:p>
            </p:txBody>
          </p:sp>
        </p:grpSp>
        <p:sp>
          <p:nvSpPr>
            <p:cNvPr id="27660" name="Freeform 13"/>
            <p:cNvSpPr>
              <a:spLocks/>
            </p:cNvSpPr>
            <p:nvPr/>
          </p:nvSpPr>
          <p:spPr bwMode="auto">
            <a:xfrm flipH="1">
              <a:off x="3082" y="3427"/>
              <a:ext cx="352" cy="568"/>
            </a:xfrm>
            <a:custGeom>
              <a:avLst/>
              <a:gdLst>
                <a:gd name="T0" fmla="*/ 0 w 852"/>
                <a:gd name="T1" fmla="*/ 0 h 1411"/>
                <a:gd name="T2" fmla="*/ 1 w 852"/>
                <a:gd name="T3" fmla="*/ 0 h 1411"/>
                <a:gd name="T4" fmla="*/ 1 w 852"/>
                <a:gd name="T5" fmla="*/ 0 h 1411"/>
                <a:gd name="T6" fmla="*/ 1 w 852"/>
                <a:gd name="T7" fmla="*/ 0 h 1411"/>
                <a:gd name="T8" fmla="*/ 1 w 852"/>
                <a:gd name="T9" fmla="*/ 0 h 1411"/>
                <a:gd name="T10" fmla="*/ 1 w 852"/>
                <a:gd name="T11" fmla="*/ 0 h 1411"/>
                <a:gd name="T12" fmla="*/ 1 w 852"/>
                <a:gd name="T13" fmla="*/ 1 h 1411"/>
                <a:gd name="T14" fmla="*/ 1 w 852"/>
                <a:gd name="T15" fmla="*/ 1 h 1411"/>
                <a:gd name="T16" fmla="*/ 1 w 852"/>
                <a:gd name="T17" fmla="*/ 1 h 1411"/>
                <a:gd name="T18" fmla="*/ 1 w 852"/>
                <a:gd name="T19" fmla="*/ 1 h 1411"/>
                <a:gd name="T20" fmla="*/ 1 w 852"/>
                <a:gd name="T21" fmla="*/ 1 h 1411"/>
                <a:gd name="T22" fmla="*/ 1 w 852"/>
                <a:gd name="T23" fmla="*/ 1 h 1411"/>
                <a:gd name="T24" fmla="*/ 0 w 852"/>
                <a:gd name="T25" fmla="*/ 1 h 1411"/>
                <a:gd name="T26" fmla="*/ 1 w 852"/>
                <a:gd name="T27" fmla="*/ 1 h 1411"/>
                <a:gd name="T28" fmla="*/ 1 w 852"/>
                <a:gd name="T29" fmla="*/ 1 h 1411"/>
                <a:gd name="T30" fmla="*/ 0 w 852"/>
                <a:gd name="T31" fmla="*/ 1 h 1411"/>
                <a:gd name="T32" fmla="*/ 0 w 852"/>
                <a:gd name="T33" fmla="*/ 1 h 1411"/>
                <a:gd name="T34" fmla="*/ 0 w 852"/>
                <a:gd name="T35" fmla="*/ 1 h 1411"/>
                <a:gd name="T36" fmla="*/ 0 w 852"/>
                <a:gd name="T37" fmla="*/ 1 h 1411"/>
                <a:gd name="T38" fmla="*/ 0 w 852"/>
                <a:gd name="T39" fmla="*/ 1 h 1411"/>
                <a:gd name="T40" fmla="*/ 0 w 852"/>
                <a:gd name="T41" fmla="*/ 0 h 1411"/>
                <a:gd name="T42" fmla="*/ 0 w 852"/>
                <a:gd name="T43" fmla="*/ 0 h 1411"/>
                <a:gd name="T44" fmla="*/ 0 w 852"/>
                <a:gd name="T45" fmla="*/ 0 h 1411"/>
                <a:gd name="T46" fmla="*/ 0 w 852"/>
                <a:gd name="T47" fmla="*/ 0 h 14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2"/>
                <a:gd name="T73" fmla="*/ 0 h 1411"/>
                <a:gd name="T74" fmla="*/ 852 w 852"/>
                <a:gd name="T75" fmla="*/ 1411 h 14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2" h="1411">
                  <a:moveTo>
                    <a:pt x="583" y="0"/>
                  </a:moveTo>
                  <a:lnTo>
                    <a:pt x="809" y="555"/>
                  </a:lnTo>
                  <a:lnTo>
                    <a:pt x="826" y="597"/>
                  </a:lnTo>
                  <a:lnTo>
                    <a:pt x="842" y="646"/>
                  </a:lnTo>
                  <a:lnTo>
                    <a:pt x="852" y="717"/>
                  </a:lnTo>
                  <a:lnTo>
                    <a:pt x="842" y="781"/>
                  </a:lnTo>
                  <a:lnTo>
                    <a:pt x="765" y="1010"/>
                  </a:lnTo>
                  <a:lnTo>
                    <a:pt x="737" y="1081"/>
                  </a:lnTo>
                  <a:lnTo>
                    <a:pt x="722" y="1153"/>
                  </a:lnTo>
                  <a:lnTo>
                    <a:pt x="755" y="1196"/>
                  </a:lnTo>
                  <a:lnTo>
                    <a:pt x="760" y="1229"/>
                  </a:lnTo>
                  <a:lnTo>
                    <a:pt x="727" y="1260"/>
                  </a:lnTo>
                  <a:lnTo>
                    <a:pt x="689" y="1304"/>
                  </a:lnTo>
                  <a:lnTo>
                    <a:pt x="727" y="1342"/>
                  </a:lnTo>
                  <a:lnTo>
                    <a:pt x="765" y="1411"/>
                  </a:lnTo>
                  <a:lnTo>
                    <a:pt x="158" y="1401"/>
                  </a:lnTo>
                  <a:lnTo>
                    <a:pt x="130" y="1250"/>
                  </a:lnTo>
                  <a:lnTo>
                    <a:pt x="152" y="1120"/>
                  </a:lnTo>
                  <a:lnTo>
                    <a:pt x="206" y="1000"/>
                  </a:lnTo>
                  <a:lnTo>
                    <a:pt x="239" y="934"/>
                  </a:lnTo>
                  <a:lnTo>
                    <a:pt x="387" y="738"/>
                  </a:lnTo>
                  <a:lnTo>
                    <a:pt x="343" y="640"/>
                  </a:lnTo>
                  <a:lnTo>
                    <a:pt x="0" y="15"/>
                  </a:lnTo>
                  <a:lnTo>
                    <a:pt x="583" y="0"/>
                  </a:lnTo>
                  <a:close/>
                </a:path>
              </a:pathLst>
            </a:custGeom>
            <a:solidFill>
              <a:srgbClr val="603000"/>
            </a:solidFill>
            <a:ln w="11113">
              <a:solidFill>
                <a:srgbClr val="000000"/>
              </a:solidFill>
              <a:prstDash val="solid"/>
              <a:round/>
              <a:headEnd/>
              <a:tailEnd/>
            </a:ln>
          </p:spPr>
          <p:txBody>
            <a:bodyPr/>
            <a:lstStyle/>
            <a:p>
              <a:endParaRPr lang="zh-CN" altLang="en-US"/>
            </a:p>
          </p:txBody>
        </p:sp>
        <p:sp>
          <p:nvSpPr>
            <p:cNvPr id="27661" name="Freeform 14"/>
            <p:cNvSpPr>
              <a:spLocks/>
            </p:cNvSpPr>
            <p:nvPr/>
          </p:nvSpPr>
          <p:spPr bwMode="auto">
            <a:xfrm flipH="1">
              <a:off x="3218" y="3397"/>
              <a:ext cx="406" cy="629"/>
            </a:xfrm>
            <a:custGeom>
              <a:avLst/>
              <a:gdLst>
                <a:gd name="T0" fmla="*/ 0 w 982"/>
                <a:gd name="T1" fmla="*/ 0 h 1565"/>
                <a:gd name="T2" fmla="*/ 0 w 982"/>
                <a:gd name="T3" fmla="*/ 0 h 1565"/>
                <a:gd name="T4" fmla="*/ 0 w 982"/>
                <a:gd name="T5" fmla="*/ 0 h 1565"/>
                <a:gd name="T6" fmla="*/ 0 w 982"/>
                <a:gd name="T7" fmla="*/ 0 h 1565"/>
                <a:gd name="T8" fmla="*/ 0 w 982"/>
                <a:gd name="T9" fmla="*/ 0 h 1565"/>
                <a:gd name="T10" fmla="*/ 0 w 982"/>
                <a:gd name="T11" fmla="*/ 0 h 1565"/>
                <a:gd name="T12" fmla="*/ 0 w 982"/>
                <a:gd name="T13" fmla="*/ 0 h 1565"/>
                <a:gd name="T14" fmla="*/ 0 w 982"/>
                <a:gd name="T15" fmla="*/ 0 h 1565"/>
                <a:gd name="T16" fmla="*/ 0 w 982"/>
                <a:gd name="T17" fmla="*/ 0 h 1565"/>
                <a:gd name="T18" fmla="*/ 0 w 982"/>
                <a:gd name="T19" fmla="*/ 0 h 1565"/>
                <a:gd name="T20" fmla="*/ 0 w 982"/>
                <a:gd name="T21" fmla="*/ 0 h 1565"/>
                <a:gd name="T22" fmla="*/ 0 w 982"/>
                <a:gd name="T23" fmla="*/ 0 h 1565"/>
                <a:gd name="T24" fmla="*/ 0 w 982"/>
                <a:gd name="T25" fmla="*/ 1 h 1565"/>
                <a:gd name="T26" fmla="*/ 0 w 982"/>
                <a:gd name="T27" fmla="*/ 1 h 1565"/>
                <a:gd name="T28" fmla="*/ 0 w 982"/>
                <a:gd name="T29" fmla="*/ 1 h 1565"/>
                <a:gd name="T30" fmla="*/ 0 w 982"/>
                <a:gd name="T31" fmla="*/ 1 h 1565"/>
                <a:gd name="T32" fmla="*/ 0 w 982"/>
                <a:gd name="T33" fmla="*/ 1 h 1565"/>
                <a:gd name="T34" fmla="*/ 0 w 982"/>
                <a:gd name="T35" fmla="*/ 1 h 1565"/>
                <a:gd name="T36" fmla="*/ 0 w 982"/>
                <a:gd name="T37" fmla="*/ 1 h 1565"/>
                <a:gd name="T38" fmla="*/ 0 w 982"/>
                <a:gd name="T39" fmla="*/ 1 h 1565"/>
                <a:gd name="T40" fmla="*/ 0 w 982"/>
                <a:gd name="T41" fmla="*/ 1 h 1565"/>
                <a:gd name="T42" fmla="*/ 0 w 982"/>
                <a:gd name="T43" fmla="*/ 1 h 1565"/>
                <a:gd name="T44" fmla="*/ 0 w 982"/>
                <a:gd name="T45" fmla="*/ 1 h 1565"/>
                <a:gd name="T46" fmla="*/ 0 w 982"/>
                <a:gd name="T47" fmla="*/ 1 h 1565"/>
                <a:gd name="T48" fmla="*/ 0 w 982"/>
                <a:gd name="T49" fmla="*/ 1 h 1565"/>
                <a:gd name="T50" fmla="*/ 1 w 982"/>
                <a:gd name="T51" fmla="*/ 1 h 1565"/>
                <a:gd name="T52" fmla="*/ 1 w 982"/>
                <a:gd name="T53" fmla="*/ 1 h 1565"/>
                <a:gd name="T54" fmla="*/ 1 w 982"/>
                <a:gd name="T55" fmla="*/ 1 h 1565"/>
                <a:gd name="T56" fmla="*/ 1 w 982"/>
                <a:gd name="T57" fmla="*/ 1 h 1565"/>
                <a:gd name="T58" fmla="*/ 1 w 982"/>
                <a:gd name="T59" fmla="*/ 1 h 1565"/>
                <a:gd name="T60" fmla="*/ 0 w 982"/>
                <a:gd name="T61" fmla="*/ 1 h 1565"/>
                <a:gd name="T62" fmla="*/ 1 w 982"/>
                <a:gd name="T63" fmla="*/ 1 h 1565"/>
                <a:gd name="T64" fmla="*/ 1 w 982"/>
                <a:gd name="T65" fmla="*/ 1 h 1565"/>
                <a:gd name="T66" fmla="*/ 1 w 982"/>
                <a:gd name="T67" fmla="*/ 1 h 1565"/>
                <a:gd name="T68" fmla="*/ 1 w 982"/>
                <a:gd name="T69" fmla="*/ 1 h 1565"/>
                <a:gd name="T70" fmla="*/ 1 w 982"/>
                <a:gd name="T71" fmla="*/ 1 h 1565"/>
                <a:gd name="T72" fmla="*/ 1 w 982"/>
                <a:gd name="T73" fmla="*/ 0 h 1565"/>
                <a:gd name="T74" fmla="*/ 1 w 982"/>
                <a:gd name="T75" fmla="*/ 0 h 1565"/>
                <a:gd name="T76" fmla="*/ 1 w 982"/>
                <a:gd name="T77" fmla="*/ 0 h 1565"/>
                <a:gd name="T78" fmla="*/ 1 w 982"/>
                <a:gd name="T79" fmla="*/ 0 h 1565"/>
                <a:gd name="T80" fmla="*/ 1 w 982"/>
                <a:gd name="T81" fmla="*/ 0 h 1565"/>
                <a:gd name="T82" fmla="*/ 0 w 982"/>
                <a:gd name="T83" fmla="*/ 0 h 1565"/>
                <a:gd name="T84" fmla="*/ 0 w 982"/>
                <a:gd name="T85" fmla="*/ 0 h 15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82"/>
                <a:gd name="T130" fmla="*/ 0 h 1565"/>
                <a:gd name="T131" fmla="*/ 982 w 982"/>
                <a:gd name="T132" fmla="*/ 1565 h 156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82" h="1565">
                  <a:moveTo>
                    <a:pt x="0" y="54"/>
                  </a:moveTo>
                  <a:lnTo>
                    <a:pt x="78" y="322"/>
                  </a:lnTo>
                  <a:lnTo>
                    <a:pt x="99" y="388"/>
                  </a:lnTo>
                  <a:lnTo>
                    <a:pt x="123" y="445"/>
                  </a:lnTo>
                  <a:lnTo>
                    <a:pt x="147" y="497"/>
                  </a:lnTo>
                  <a:lnTo>
                    <a:pt x="182" y="561"/>
                  </a:lnTo>
                  <a:lnTo>
                    <a:pt x="210" y="601"/>
                  </a:lnTo>
                  <a:lnTo>
                    <a:pt x="238" y="638"/>
                  </a:lnTo>
                  <a:lnTo>
                    <a:pt x="291" y="695"/>
                  </a:lnTo>
                  <a:lnTo>
                    <a:pt x="345" y="756"/>
                  </a:lnTo>
                  <a:lnTo>
                    <a:pt x="389" y="782"/>
                  </a:lnTo>
                  <a:lnTo>
                    <a:pt x="335" y="815"/>
                  </a:lnTo>
                  <a:lnTo>
                    <a:pt x="378" y="891"/>
                  </a:lnTo>
                  <a:lnTo>
                    <a:pt x="291" y="1011"/>
                  </a:lnTo>
                  <a:lnTo>
                    <a:pt x="225" y="1072"/>
                  </a:lnTo>
                  <a:lnTo>
                    <a:pt x="199" y="1099"/>
                  </a:lnTo>
                  <a:lnTo>
                    <a:pt x="177" y="1136"/>
                  </a:lnTo>
                  <a:lnTo>
                    <a:pt x="156" y="1174"/>
                  </a:lnTo>
                  <a:lnTo>
                    <a:pt x="140" y="1207"/>
                  </a:lnTo>
                  <a:lnTo>
                    <a:pt x="126" y="1237"/>
                  </a:lnTo>
                  <a:lnTo>
                    <a:pt x="113" y="1275"/>
                  </a:lnTo>
                  <a:lnTo>
                    <a:pt x="102" y="1325"/>
                  </a:lnTo>
                  <a:lnTo>
                    <a:pt x="97" y="1389"/>
                  </a:lnTo>
                  <a:lnTo>
                    <a:pt x="97" y="1455"/>
                  </a:lnTo>
                  <a:lnTo>
                    <a:pt x="100" y="1565"/>
                  </a:lnTo>
                  <a:lnTo>
                    <a:pt x="750" y="1535"/>
                  </a:lnTo>
                  <a:lnTo>
                    <a:pt x="713" y="1495"/>
                  </a:lnTo>
                  <a:lnTo>
                    <a:pt x="706" y="1464"/>
                  </a:lnTo>
                  <a:lnTo>
                    <a:pt x="703" y="1442"/>
                  </a:lnTo>
                  <a:lnTo>
                    <a:pt x="727" y="1349"/>
                  </a:lnTo>
                  <a:lnTo>
                    <a:pt x="661" y="1343"/>
                  </a:lnTo>
                  <a:lnTo>
                    <a:pt x="737" y="1284"/>
                  </a:lnTo>
                  <a:lnTo>
                    <a:pt x="954" y="967"/>
                  </a:lnTo>
                  <a:lnTo>
                    <a:pt x="968" y="936"/>
                  </a:lnTo>
                  <a:lnTo>
                    <a:pt x="977" y="901"/>
                  </a:lnTo>
                  <a:lnTo>
                    <a:pt x="982" y="865"/>
                  </a:lnTo>
                  <a:lnTo>
                    <a:pt x="982" y="825"/>
                  </a:lnTo>
                  <a:lnTo>
                    <a:pt x="975" y="790"/>
                  </a:lnTo>
                  <a:lnTo>
                    <a:pt x="967" y="756"/>
                  </a:lnTo>
                  <a:lnTo>
                    <a:pt x="944" y="705"/>
                  </a:lnTo>
                  <a:lnTo>
                    <a:pt x="835" y="467"/>
                  </a:lnTo>
                  <a:lnTo>
                    <a:pt x="633" y="0"/>
                  </a:lnTo>
                  <a:lnTo>
                    <a:pt x="0" y="54"/>
                  </a:lnTo>
                  <a:close/>
                </a:path>
              </a:pathLst>
            </a:custGeom>
            <a:solidFill>
              <a:srgbClr val="603000"/>
            </a:solidFill>
            <a:ln w="11113">
              <a:solidFill>
                <a:srgbClr val="000000"/>
              </a:solidFill>
              <a:prstDash val="solid"/>
              <a:round/>
              <a:headEnd/>
              <a:tailEnd/>
            </a:ln>
          </p:spPr>
          <p:txBody>
            <a:bodyPr/>
            <a:lstStyle/>
            <a:p>
              <a:endParaRPr lang="zh-CN" altLang="en-US"/>
            </a:p>
          </p:txBody>
        </p:sp>
        <p:sp>
          <p:nvSpPr>
            <p:cNvPr id="27662" name="Freeform 15"/>
            <p:cNvSpPr>
              <a:spLocks/>
            </p:cNvSpPr>
            <p:nvPr/>
          </p:nvSpPr>
          <p:spPr bwMode="auto">
            <a:xfrm flipH="1">
              <a:off x="3000" y="2918"/>
              <a:ext cx="147" cy="492"/>
            </a:xfrm>
            <a:custGeom>
              <a:avLst/>
              <a:gdLst>
                <a:gd name="T0" fmla="*/ 0 w 357"/>
                <a:gd name="T1" fmla="*/ 0 h 1222"/>
                <a:gd name="T2" fmla="*/ 0 w 357"/>
                <a:gd name="T3" fmla="*/ 0 h 1222"/>
                <a:gd name="T4" fmla="*/ 0 w 357"/>
                <a:gd name="T5" fmla="*/ 0 h 1222"/>
                <a:gd name="T6" fmla="*/ 0 w 357"/>
                <a:gd name="T7" fmla="*/ 0 h 1222"/>
                <a:gd name="T8" fmla="*/ 0 w 357"/>
                <a:gd name="T9" fmla="*/ 0 h 1222"/>
                <a:gd name="T10" fmla="*/ 0 w 357"/>
                <a:gd name="T11" fmla="*/ 0 h 1222"/>
                <a:gd name="T12" fmla="*/ 0 w 357"/>
                <a:gd name="T13" fmla="*/ 0 h 1222"/>
                <a:gd name="T14" fmla="*/ 0 w 357"/>
                <a:gd name="T15" fmla="*/ 0 h 1222"/>
                <a:gd name="T16" fmla="*/ 0 w 357"/>
                <a:gd name="T17" fmla="*/ 0 h 1222"/>
                <a:gd name="T18" fmla="*/ 0 w 357"/>
                <a:gd name="T19" fmla="*/ 0 h 1222"/>
                <a:gd name="T20" fmla="*/ 0 w 357"/>
                <a:gd name="T21" fmla="*/ 0 h 1222"/>
                <a:gd name="T22" fmla="*/ 0 w 357"/>
                <a:gd name="T23" fmla="*/ 0 h 1222"/>
                <a:gd name="T24" fmla="*/ 0 w 357"/>
                <a:gd name="T25" fmla="*/ 0 h 1222"/>
                <a:gd name="T26" fmla="*/ 0 w 357"/>
                <a:gd name="T27" fmla="*/ 0 h 1222"/>
                <a:gd name="T28" fmla="*/ 0 w 357"/>
                <a:gd name="T29" fmla="*/ 1 h 1222"/>
                <a:gd name="T30" fmla="*/ 0 w 357"/>
                <a:gd name="T31" fmla="*/ 1 h 1222"/>
                <a:gd name="T32" fmla="*/ 0 w 357"/>
                <a:gd name="T33" fmla="*/ 1 h 1222"/>
                <a:gd name="T34" fmla="*/ 0 w 357"/>
                <a:gd name="T35" fmla="*/ 1 h 1222"/>
                <a:gd name="T36" fmla="*/ 0 w 357"/>
                <a:gd name="T37" fmla="*/ 1 h 1222"/>
                <a:gd name="T38" fmla="*/ 0 w 357"/>
                <a:gd name="T39" fmla="*/ 1 h 1222"/>
                <a:gd name="T40" fmla="*/ 0 w 357"/>
                <a:gd name="T41" fmla="*/ 1 h 1222"/>
                <a:gd name="T42" fmla="*/ 0 w 357"/>
                <a:gd name="T43" fmla="*/ 1 h 1222"/>
                <a:gd name="T44" fmla="*/ 0 w 357"/>
                <a:gd name="T45" fmla="*/ 1 h 1222"/>
                <a:gd name="T46" fmla="*/ 0 w 357"/>
                <a:gd name="T47" fmla="*/ 1 h 1222"/>
                <a:gd name="T48" fmla="*/ 0 w 357"/>
                <a:gd name="T49" fmla="*/ 0 h 1222"/>
                <a:gd name="T50" fmla="*/ 0 w 357"/>
                <a:gd name="T51" fmla="*/ 0 h 1222"/>
                <a:gd name="T52" fmla="*/ 0 w 357"/>
                <a:gd name="T53" fmla="*/ 0 h 12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7"/>
                <a:gd name="T82" fmla="*/ 0 h 1222"/>
                <a:gd name="T83" fmla="*/ 357 w 357"/>
                <a:gd name="T84" fmla="*/ 1222 h 12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7" h="1222">
                  <a:moveTo>
                    <a:pt x="255" y="81"/>
                  </a:moveTo>
                  <a:lnTo>
                    <a:pt x="276" y="113"/>
                  </a:lnTo>
                  <a:lnTo>
                    <a:pt x="300" y="151"/>
                  </a:lnTo>
                  <a:lnTo>
                    <a:pt x="321" y="196"/>
                  </a:lnTo>
                  <a:lnTo>
                    <a:pt x="338" y="246"/>
                  </a:lnTo>
                  <a:lnTo>
                    <a:pt x="349" y="295"/>
                  </a:lnTo>
                  <a:lnTo>
                    <a:pt x="354" y="349"/>
                  </a:lnTo>
                  <a:lnTo>
                    <a:pt x="357" y="403"/>
                  </a:lnTo>
                  <a:lnTo>
                    <a:pt x="354" y="491"/>
                  </a:lnTo>
                  <a:lnTo>
                    <a:pt x="347" y="557"/>
                  </a:lnTo>
                  <a:lnTo>
                    <a:pt x="333" y="635"/>
                  </a:lnTo>
                  <a:lnTo>
                    <a:pt x="321" y="684"/>
                  </a:lnTo>
                  <a:lnTo>
                    <a:pt x="305" y="755"/>
                  </a:lnTo>
                  <a:lnTo>
                    <a:pt x="288" y="816"/>
                  </a:lnTo>
                  <a:lnTo>
                    <a:pt x="271" y="865"/>
                  </a:lnTo>
                  <a:lnTo>
                    <a:pt x="253" y="910"/>
                  </a:lnTo>
                  <a:lnTo>
                    <a:pt x="232" y="955"/>
                  </a:lnTo>
                  <a:lnTo>
                    <a:pt x="210" y="997"/>
                  </a:lnTo>
                  <a:lnTo>
                    <a:pt x="184" y="1040"/>
                  </a:lnTo>
                  <a:lnTo>
                    <a:pt x="158" y="1075"/>
                  </a:lnTo>
                  <a:lnTo>
                    <a:pt x="132" y="1109"/>
                  </a:lnTo>
                  <a:lnTo>
                    <a:pt x="97" y="1148"/>
                  </a:lnTo>
                  <a:lnTo>
                    <a:pt x="64" y="1174"/>
                  </a:lnTo>
                  <a:lnTo>
                    <a:pt x="0" y="1222"/>
                  </a:lnTo>
                  <a:lnTo>
                    <a:pt x="0" y="0"/>
                  </a:lnTo>
                  <a:lnTo>
                    <a:pt x="208" y="15"/>
                  </a:lnTo>
                  <a:lnTo>
                    <a:pt x="255" y="81"/>
                  </a:lnTo>
                  <a:close/>
                </a:path>
              </a:pathLst>
            </a:custGeom>
            <a:solidFill>
              <a:srgbClr val="FFFFFF"/>
            </a:solidFill>
            <a:ln w="11113">
              <a:solidFill>
                <a:srgbClr val="000000"/>
              </a:solidFill>
              <a:prstDash val="solid"/>
              <a:round/>
              <a:headEnd/>
              <a:tailEnd/>
            </a:ln>
          </p:spPr>
          <p:txBody>
            <a:bodyPr/>
            <a:lstStyle/>
            <a:p>
              <a:endParaRPr lang="zh-CN" altLang="en-US"/>
            </a:p>
          </p:txBody>
        </p:sp>
        <p:grpSp>
          <p:nvGrpSpPr>
            <p:cNvPr id="27663" name="Group 16"/>
            <p:cNvGrpSpPr>
              <a:grpSpLocks/>
            </p:cNvGrpSpPr>
            <p:nvPr/>
          </p:nvGrpSpPr>
          <p:grpSpPr bwMode="auto">
            <a:xfrm flipH="1">
              <a:off x="2990" y="2913"/>
              <a:ext cx="73" cy="514"/>
              <a:chOff x="2131" y="2072"/>
              <a:chExt cx="89" cy="639"/>
            </a:xfrm>
          </p:grpSpPr>
          <p:sp>
            <p:nvSpPr>
              <p:cNvPr id="27690" name="Freeform 17"/>
              <p:cNvSpPr>
                <a:spLocks/>
              </p:cNvSpPr>
              <p:nvPr/>
            </p:nvSpPr>
            <p:spPr bwMode="auto">
              <a:xfrm>
                <a:off x="2139" y="2117"/>
                <a:ext cx="81" cy="594"/>
              </a:xfrm>
              <a:custGeom>
                <a:avLst/>
                <a:gdLst>
                  <a:gd name="T0" fmla="*/ 0 w 163"/>
                  <a:gd name="T1" fmla="*/ 0 h 1188"/>
                  <a:gd name="T2" fmla="*/ 0 w 163"/>
                  <a:gd name="T3" fmla="*/ 1 h 1188"/>
                  <a:gd name="T4" fmla="*/ 0 w 163"/>
                  <a:gd name="T5" fmla="*/ 1 h 1188"/>
                  <a:gd name="T6" fmla="*/ 0 w 163"/>
                  <a:gd name="T7" fmla="*/ 1 h 1188"/>
                  <a:gd name="T8" fmla="*/ 0 w 163"/>
                  <a:gd name="T9" fmla="*/ 1 h 1188"/>
                  <a:gd name="T10" fmla="*/ 0 w 163"/>
                  <a:gd name="T11" fmla="*/ 1 h 1188"/>
                  <a:gd name="T12" fmla="*/ 0 w 163"/>
                  <a:gd name="T13" fmla="*/ 1 h 1188"/>
                  <a:gd name="T14" fmla="*/ 0 w 163"/>
                  <a:gd name="T15" fmla="*/ 1 h 1188"/>
                  <a:gd name="T16" fmla="*/ 0 w 163"/>
                  <a:gd name="T17" fmla="*/ 2 h 1188"/>
                  <a:gd name="T18" fmla="*/ 0 w 163"/>
                  <a:gd name="T19" fmla="*/ 2 h 1188"/>
                  <a:gd name="T20" fmla="*/ 0 w 163"/>
                  <a:gd name="T21" fmla="*/ 2 h 1188"/>
                  <a:gd name="T22" fmla="*/ 0 w 163"/>
                  <a:gd name="T23" fmla="*/ 2 h 1188"/>
                  <a:gd name="T24" fmla="*/ 0 w 163"/>
                  <a:gd name="T25" fmla="*/ 3 h 1188"/>
                  <a:gd name="T26" fmla="*/ 0 w 163"/>
                  <a:gd name="T27" fmla="*/ 3 h 1188"/>
                  <a:gd name="T28" fmla="*/ 0 w 163"/>
                  <a:gd name="T29" fmla="*/ 5 h 1188"/>
                  <a:gd name="T30" fmla="*/ 0 w 163"/>
                  <a:gd name="T31" fmla="*/ 5 h 1188"/>
                  <a:gd name="T32" fmla="*/ 0 w 163"/>
                  <a:gd name="T33" fmla="*/ 4 h 1188"/>
                  <a:gd name="T34" fmla="*/ 0 w 163"/>
                  <a:gd name="T35" fmla="*/ 4 h 1188"/>
                  <a:gd name="T36" fmla="*/ 0 w 163"/>
                  <a:gd name="T37" fmla="*/ 3 h 1188"/>
                  <a:gd name="T38" fmla="*/ 0 w 163"/>
                  <a:gd name="T39" fmla="*/ 3 h 1188"/>
                  <a:gd name="T40" fmla="*/ 0 w 163"/>
                  <a:gd name="T41" fmla="*/ 3 h 1188"/>
                  <a:gd name="T42" fmla="*/ 0 w 163"/>
                  <a:gd name="T43" fmla="*/ 2 h 1188"/>
                  <a:gd name="T44" fmla="*/ 0 w 163"/>
                  <a:gd name="T45" fmla="*/ 2 h 1188"/>
                  <a:gd name="T46" fmla="*/ 0 w 163"/>
                  <a:gd name="T47" fmla="*/ 2 h 1188"/>
                  <a:gd name="T48" fmla="*/ 0 w 163"/>
                  <a:gd name="T49" fmla="*/ 2 h 1188"/>
                  <a:gd name="T50" fmla="*/ 0 w 163"/>
                  <a:gd name="T51" fmla="*/ 1 h 1188"/>
                  <a:gd name="T52" fmla="*/ 0 w 163"/>
                  <a:gd name="T53" fmla="*/ 1 h 1188"/>
                  <a:gd name="T54" fmla="*/ 0 w 163"/>
                  <a:gd name="T55" fmla="*/ 1 h 1188"/>
                  <a:gd name="T56" fmla="*/ 0 w 163"/>
                  <a:gd name="T57" fmla="*/ 1 h 1188"/>
                  <a:gd name="T58" fmla="*/ 0 w 163"/>
                  <a:gd name="T59" fmla="*/ 0 h 11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3"/>
                  <a:gd name="T91" fmla="*/ 0 h 1188"/>
                  <a:gd name="T92" fmla="*/ 163 w 163"/>
                  <a:gd name="T93" fmla="*/ 1188 h 118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3" h="1188">
                    <a:moveTo>
                      <a:pt x="0" y="0"/>
                    </a:moveTo>
                    <a:lnTo>
                      <a:pt x="38" y="19"/>
                    </a:lnTo>
                    <a:lnTo>
                      <a:pt x="65" y="57"/>
                    </a:lnTo>
                    <a:lnTo>
                      <a:pt x="81" y="82"/>
                    </a:lnTo>
                    <a:lnTo>
                      <a:pt x="93" y="102"/>
                    </a:lnTo>
                    <a:lnTo>
                      <a:pt x="109" y="132"/>
                    </a:lnTo>
                    <a:lnTo>
                      <a:pt x="123" y="170"/>
                    </a:lnTo>
                    <a:lnTo>
                      <a:pt x="137" y="214"/>
                    </a:lnTo>
                    <a:lnTo>
                      <a:pt x="151" y="271"/>
                    </a:lnTo>
                    <a:lnTo>
                      <a:pt x="156" y="316"/>
                    </a:lnTo>
                    <a:lnTo>
                      <a:pt x="163" y="370"/>
                    </a:lnTo>
                    <a:lnTo>
                      <a:pt x="161" y="438"/>
                    </a:lnTo>
                    <a:lnTo>
                      <a:pt x="154" y="540"/>
                    </a:lnTo>
                    <a:lnTo>
                      <a:pt x="142" y="629"/>
                    </a:lnTo>
                    <a:lnTo>
                      <a:pt x="93" y="1068"/>
                    </a:lnTo>
                    <a:lnTo>
                      <a:pt x="45" y="1188"/>
                    </a:lnTo>
                    <a:lnTo>
                      <a:pt x="12" y="1024"/>
                    </a:lnTo>
                    <a:lnTo>
                      <a:pt x="32" y="851"/>
                    </a:lnTo>
                    <a:lnTo>
                      <a:pt x="48" y="736"/>
                    </a:lnTo>
                    <a:lnTo>
                      <a:pt x="57" y="646"/>
                    </a:lnTo>
                    <a:lnTo>
                      <a:pt x="64" y="554"/>
                    </a:lnTo>
                    <a:lnTo>
                      <a:pt x="71" y="460"/>
                    </a:lnTo>
                    <a:lnTo>
                      <a:pt x="72" y="406"/>
                    </a:lnTo>
                    <a:lnTo>
                      <a:pt x="71" y="358"/>
                    </a:lnTo>
                    <a:lnTo>
                      <a:pt x="65" y="309"/>
                    </a:lnTo>
                    <a:lnTo>
                      <a:pt x="53" y="215"/>
                    </a:lnTo>
                    <a:lnTo>
                      <a:pt x="48" y="182"/>
                    </a:lnTo>
                    <a:lnTo>
                      <a:pt x="41" y="144"/>
                    </a:lnTo>
                    <a:lnTo>
                      <a:pt x="34" y="106"/>
                    </a:lnTo>
                    <a:lnTo>
                      <a:pt x="0" y="0"/>
                    </a:lnTo>
                    <a:close/>
                  </a:path>
                </a:pathLst>
              </a:custGeom>
              <a:solidFill>
                <a:srgbClr val="0000FF"/>
              </a:solidFill>
              <a:ln w="11113">
                <a:solidFill>
                  <a:srgbClr val="000000"/>
                </a:solidFill>
                <a:prstDash val="solid"/>
                <a:round/>
                <a:headEnd/>
                <a:tailEnd/>
              </a:ln>
            </p:spPr>
            <p:txBody>
              <a:bodyPr/>
              <a:lstStyle/>
              <a:p>
                <a:endParaRPr lang="zh-CN" altLang="en-US"/>
              </a:p>
            </p:txBody>
          </p:sp>
          <p:sp>
            <p:nvSpPr>
              <p:cNvPr id="27691" name="Arc 18"/>
              <p:cNvSpPr>
                <a:spLocks/>
              </p:cNvSpPr>
              <p:nvPr/>
            </p:nvSpPr>
            <p:spPr bwMode="auto">
              <a:xfrm>
                <a:off x="2131" y="2072"/>
                <a:ext cx="29" cy="58"/>
              </a:xfrm>
              <a:custGeom>
                <a:avLst/>
                <a:gdLst>
                  <a:gd name="T0" fmla="*/ 0 w 22307"/>
                  <a:gd name="T1" fmla="*/ 0 h 29828"/>
                  <a:gd name="T2" fmla="*/ 0 w 22307"/>
                  <a:gd name="T3" fmla="*/ 0 h 29828"/>
                  <a:gd name="T4" fmla="*/ 0 w 22307"/>
                  <a:gd name="T5" fmla="*/ 0 h 29828"/>
                  <a:gd name="T6" fmla="*/ 0 60000 65536"/>
                  <a:gd name="T7" fmla="*/ 0 60000 65536"/>
                  <a:gd name="T8" fmla="*/ 0 60000 65536"/>
                  <a:gd name="T9" fmla="*/ 0 w 22307"/>
                  <a:gd name="T10" fmla="*/ 0 h 29828"/>
                  <a:gd name="T11" fmla="*/ 22307 w 22307"/>
                  <a:gd name="T12" fmla="*/ 29828 h 29828"/>
                </a:gdLst>
                <a:ahLst/>
                <a:cxnLst>
                  <a:cxn ang="T6">
                    <a:pos x="T0" y="T1"/>
                  </a:cxn>
                  <a:cxn ang="T7">
                    <a:pos x="T2" y="T3"/>
                  </a:cxn>
                  <a:cxn ang="T8">
                    <a:pos x="T4" y="T5"/>
                  </a:cxn>
                </a:cxnLst>
                <a:rect l="T9" t="T10" r="T11" b="T12"/>
                <a:pathLst>
                  <a:path w="22307" h="29828" fill="none" extrusionOk="0">
                    <a:moveTo>
                      <a:pt x="-1" y="11"/>
                    </a:moveTo>
                    <a:cubicBezTo>
                      <a:pt x="235" y="3"/>
                      <a:pt x="471" y="-1"/>
                      <a:pt x="707" y="0"/>
                    </a:cubicBezTo>
                    <a:cubicBezTo>
                      <a:pt x="12636" y="0"/>
                      <a:pt x="22307" y="9670"/>
                      <a:pt x="22307" y="21600"/>
                    </a:cubicBezTo>
                    <a:cubicBezTo>
                      <a:pt x="22307" y="24422"/>
                      <a:pt x="21753" y="27218"/>
                      <a:pt x="20678" y="29828"/>
                    </a:cubicBezTo>
                  </a:path>
                  <a:path w="22307" h="29828" stroke="0" extrusionOk="0">
                    <a:moveTo>
                      <a:pt x="-1" y="11"/>
                    </a:moveTo>
                    <a:cubicBezTo>
                      <a:pt x="235" y="3"/>
                      <a:pt x="471" y="-1"/>
                      <a:pt x="707" y="0"/>
                    </a:cubicBezTo>
                    <a:cubicBezTo>
                      <a:pt x="12636" y="0"/>
                      <a:pt x="22307" y="9670"/>
                      <a:pt x="22307" y="21600"/>
                    </a:cubicBezTo>
                    <a:cubicBezTo>
                      <a:pt x="22307" y="24422"/>
                      <a:pt x="21753" y="27218"/>
                      <a:pt x="20678" y="29828"/>
                    </a:cubicBezTo>
                    <a:lnTo>
                      <a:pt x="707" y="21600"/>
                    </a:lnTo>
                    <a:lnTo>
                      <a:pt x="-1" y="11"/>
                    </a:lnTo>
                    <a:close/>
                  </a:path>
                </a:pathLst>
              </a:custGeom>
              <a:solidFill>
                <a:srgbClr val="0000E0"/>
              </a:solidFill>
              <a:ln w="11113">
                <a:solidFill>
                  <a:srgbClr val="000000"/>
                </a:solidFill>
                <a:round/>
                <a:headEnd/>
                <a:tailEnd/>
              </a:ln>
            </p:spPr>
            <p:txBody>
              <a:bodyPr/>
              <a:lstStyle/>
              <a:p>
                <a:endParaRPr lang="zh-CN" altLang="en-US"/>
              </a:p>
            </p:txBody>
          </p:sp>
        </p:grpSp>
        <p:sp>
          <p:nvSpPr>
            <p:cNvPr id="27664" name="Freeform 19"/>
            <p:cNvSpPr>
              <a:spLocks/>
            </p:cNvSpPr>
            <p:nvPr/>
          </p:nvSpPr>
          <p:spPr bwMode="auto">
            <a:xfrm flipH="1">
              <a:off x="3024" y="2784"/>
              <a:ext cx="694" cy="740"/>
            </a:xfrm>
            <a:custGeom>
              <a:avLst/>
              <a:gdLst>
                <a:gd name="T0" fmla="*/ 1 w 1684"/>
                <a:gd name="T1" fmla="*/ 0 h 1839"/>
                <a:gd name="T2" fmla="*/ 1 w 1684"/>
                <a:gd name="T3" fmla="*/ 0 h 1839"/>
                <a:gd name="T4" fmla="*/ 1 w 1684"/>
                <a:gd name="T5" fmla="*/ 0 h 1839"/>
                <a:gd name="T6" fmla="*/ 1 w 1684"/>
                <a:gd name="T7" fmla="*/ 0 h 1839"/>
                <a:gd name="T8" fmla="*/ 1 w 1684"/>
                <a:gd name="T9" fmla="*/ 0 h 1839"/>
                <a:gd name="T10" fmla="*/ 0 w 1684"/>
                <a:gd name="T11" fmla="*/ 0 h 1839"/>
                <a:gd name="T12" fmla="*/ 0 w 1684"/>
                <a:gd name="T13" fmla="*/ 0 h 1839"/>
                <a:gd name="T14" fmla="*/ 0 w 1684"/>
                <a:gd name="T15" fmla="*/ 1 h 1839"/>
                <a:gd name="T16" fmla="*/ 0 w 1684"/>
                <a:gd name="T17" fmla="*/ 1 h 1839"/>
                <a:gd name="T18" fmla="*/ 0 w 1684"/>
                <a:gd name="T19" fmla="*/ 1 h 1839"/>
                <a:gd name="T20" fmla="*/ 0 w 1684"/>
                <a:gd name="T21" fmla="*/ 1 h 1839"/>
                <a:gd name="T22" fmla="*/ 0 w 1684"/>
                <a:gd name="T23" fmla="*/ 1 h 1839"/>
                <a:gd name="T24" fmla="*/ 0 w 1684"/>
                <a:gd name="T25" fmla="*/ 1 h 1839"/>
                <a:gd name="T26" fmla="*/ 0 w 1684"/>
                <a:gd name="T27" fmla="*/ 1 h 1839"/>
                <a:gd name="T28" fmla="*/ 0 w 1684"/>
                <a:gd name="T29" fmla="*/ 1 h 1839"/>
                <a:gd name="T30" fmla="*/ 0 w 1684"/>
                <a:gd name="T31" fmla="*/ 1 h 1839"/>
                <a:gd name="T32" fmla="*/ 0 w 1684"/>
                <a:gd name="T33" fmla="*/ 1 h 1839"/>
                <a:gd name="T34" fmla="*/ 1 w 1684"/>
                <a:gd name="T35" fmla="*/ 1 h 1839"/>
                <a:gd name="T36" fmla="*/ 1 w 1684"/>
                <a:gd name="T37" fmla="*/ 1 h 1839"/>
                <a:gd name="T38" fmla="*/ 1 w 1684"/>
                <a:gd name="T39" fmla="*/ 1 h 1839"/>
                <a:gd name="T40" fmla="*/ 1 w 1684"/>
                <a:gd name="T41" fmla="*/ 1 h 1839"/>
                <a:gd name="T42" fmla="*/ 1 w 1684"/>
                <a:gd name="T43" fmla="*/ 1 h 1839"/>
                <a:gd name="T44" fmla="*/ 1 w 1684"/>
                <a:gd name="T45" fmla="*/ 1 h 1839"/>
                <a:gd name="T46" fmla="*/ 1 w 1684"/>
                <a:gd name="T47" fmla="*/ 1 h 1839"/>
                <a:gd name="T48" fmla="*/ 1 w 1684"/>
                <a:gd name="T49" fmla="*/ 1 h 1839"/>
                <a:gd name="T50" fmla="*/ 1 w 1684"/>
                <a:gd name="T51" fmla="*/ 1 h 1839"/>
                <a:gd name="T52" fmla="*/ 1 w 1684"/>
                <a:gd name="T53" fmla="*/ 0 h 1839"/>
                <a:gd name="T54" fmla="*/ 1 w 1684"/>
                <a:gd name="T55" fmla="*/ 0 h 1839"/>
                <a:gd name="T56" fmla="*/ 1 w 1684"/>
                <a:gd name="T57" fmla="*/ 0 h 1839"/>
                <a:gd name="T58" fmla="*/ 1 w 1684"/>
                <a:gd name="T59" fmla="*/ 0 h 1839"/>
                <a:gd name="T60" fmla="*/ 1 w 1684"/>
                <a:gd name="T61" fmla="*/ 0 h 1839"/>
                <a:gd name="T62" fmla="*/ 1 w 1684"/>
                <a:gd name="T63" fmla="*/ 0 h 18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84"/>
                <a:gd name="T97" fmla="*/ 0 h 1839"/>
                <a:gd name="T98" fmla="*/ 1684 w 1684"/>
                <a:gd name="T99" fmla="*/ 1839 h 18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84" h="1839">
                  <a:moveTo>
                    <a:pt x="1344" y="10"/>
                  </a:moveTo>
                  <a:lnTo>
                    <a:pt x="1307" y="0"/>
                  </a:lnTo>
                  <a:lnTo>
                    <a:pt x="1271" y="3"/>
                  </a:lnTo>
                  <a:lnTo>
                    <a:pt x="1228" y="12"/>
                  </a:lnTo>
                  <a:lnTo>
                    <a:pt x="1189" y="28"/>
                  </a:lnTo>
                  <a:lnTo>
                    <a:pt x="1151" y="45"/>
                  </a:lnTo>
                  <a:lnTo>
                    <a:pt x="1122" y="64"/>
                  </a:lnTo>
                  <a:lnTo>
                    <a:pt x="1071" y="101"/>
                  </a:lnTo>
                  <a:lnTo>
                    <a:pt x="1035" y="132"/>
                  </a:lnTo>
                  <a:lnTo>
                    <a:pt x="988" y="186"/>
                  </a:lnTo>
                  <a:lnTo>
                    <a:pt x="809" y="401"/>
                  </a:lnTo>
                  <a:lnTo>
                    <a:pt x="705" y="512"/>
                  </a:lnTo>
                  <a:lnTo>
                    <a:pt x="585" y="618"/>
                  </a:lnTo>
                  <a:lnTo>
                    <a:pt x="446" y="738"/>
                  </a:lnTo>
                  <a:lnTo>
                    <a:pt x="327" y="825"/>
                  </a:lnTo>
                  <a:lnTo>
                    <a:pt x="146" y="952"/>
                  </a:lnTo>
                  <a:lnTo>
                    <a:pt x="11" y="1044"/>
                  </a:lnTo>
                  <a:lnTo>
                    <a:pt x="0" y="1151"/>
                  </a:lnTo>
                  <a:lnTo>
                    <a:pt x="0" y="1249"/>
                  </a:lnTo>
                  <a:lnTo>
                    <a:pt x="9" y="1321"/>
                  </a:lnTo>
                  <a:lnTo>
                    <a:pt x="21" y="1400"/>
                  </a:lnTo>
                  <a:lnTo>
                    <a:pt x="33" y="1452"/>
                  </a:lnTo>
                  <a:lnTo>
                    <a:pt x="54" y="1504"/>
                  </a:lnTo>
                  <a:lnTo>
                    <a:pt x="75" y="1554"/>
                  </a:lnTo>
                  <a:lnTo>
                    <a:pt x="103" y="1601"/>
                  </a:lnTo>
                  <a:lnTo>
                    <a:pt x="144" y="1653"/>
                  </a:lnTo>
                  <a:lnTo>
                    <a:pt x="184" y="1688"/>
                  </a:lnTo>
                  <a:lnTo>
                    <a:pt x="236" y="1723"/>
                  </a:lnTo>
                  <a:lnTo>
                    <a:pt x="289" y="1754"/>
                  </a:lnTo>
                  <a:lnTo>
                    <a:pt x="358" y="1782"/>
                  </a:lnTo>
                  <a:lnTo>
                    <a:pt x="440" y="1808"/>
                  </a:lnTo>
                  <a:lnTo>
                    <a:pt x="507" y="1823"/>
                  </a:lnTo>
                  <a:lnTo>
                    <a:pt x="577" y="1834"/>
                  </a:lnTo>
                  <a:lnTo>
                    <a:pt x="650" y="1839"/>
                  </a:lnTo>
                  <a:lnTo>
                    <a:pt x="728" y="1835"/>
                  </a:lnTo>
                  <a:lnTo>
                    <a:pt x="783" y="1827"/>
                  </a:lnTo>
                  <a:lnTo>
                    <a:pt x="835" y="1816"/>
                  </a:lnTo>
                  <a:lnTo>
                    <a:pt x="903" y="1799"/>
                  </a:lnTo>
                  <a:lnTo>
                    <a:pt x="972" y="1771"/>
                  </a:lnTo>
                  <a:lnTo>
                    <a:pt x="1141" y="1700"/>
                  </a:lnTo>
                  <a:lnTo>
                    <a:pt x="1288" y="1631"/>
                  </a:lnTo>
                  <a:lnTo>
                    <a:pt x="1432" y="1532"/>
                  </a:lnTo>
                  <a:lnTo>
                    <a:pt x="1478" y="1481"/>
                  </a:lnTo>
                  <a:lnTo>
                    <a:pt x="1521" y="1429"/>
                  </a:lnTo>
                  <a:lnTo>
                    <a:pt x="1566" y="1365"/>
                  </a:lnTo>
                  <a:lnTo>
                    <a:pt x="1609" y="1276"/>
                  </a:lnTo>
                  <a:lnTo>
                    <a:pt x="1641" y="1198"/>
                  </a:lnTo>
                  <a:lnTo>
                    <a:pt x="1660" y="1136"/>
                  </a:lnTo>
                  <a:lnTo>
                    <a:pt x="1674" y="1068"/>
                  </a:lnTo>
                  <a:lnTo>
                    <a:pt x="1682" y="995"/>
                  </a:lnTo>
                  <a:lnTo>
                    <a:pt x="1682" y="926"/>
                  </a:lnTo>
                  <a:lnTo>
                    <a:pt x="1684" y="860"/>
                  </a:lnTo>
                  <a:lnTo>
                    <a:pt x="1681" y="785"/>
                  </a:lnTo>
                  <a:lnTo>
                    <a:pt x="1679" y="703"/>
                  </a:lnTo>
                  <a:lnTo>
                    <a:pt x="1674" y="648"/>
                  </a:lnTo>
                  <a:lnTo>
                    <a:pt x="1665" y="570"/>
                  </a:lnTo>
                  <a:lnTo>
                    <a:pt x="1660" y="512"/>
                  </a:lnTo>
                  <a:lnTo>
                    <a:pt x="1648" y="469"/>
                  </a:lnTo>
                  <a:lnTo>
                    <a:pt x="1636" y="427"/>
                  </a:lnTo>
                  <a:lnTo>
                    <a:pt x="1620" y="389"/>
                  </a:lnTo>
                  <a:lnTo>
                    <a:pt x="1597" y="349"/>
                  </a:lnTo>
                  <a:lnTo>
                    <a:pt x="1571" y="309"/>
                  </a:lnTo>
                  <a:lnTo>
                    <a:pt x="1545" y="269"/>
                  </a:lnTo>
                  <a:lnTo>
                    <a:pt x="1516" y="229"/>
                  </a:lnTo>
                  <a:lnTo>
                    <a:pt x="1344" y="10"/>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27665" name="Freeform 20"/>
            <p:cNvSpPr>
              <a:spLocks/>
            </p:cNvSpPr>
            <p:nvPr/>
          </p:nvSpPr>
          <p:spPr bwMode="auto">
            <a:xfrm flipH="1">
              <a:off x="3046" y="2795"/>
              <a:ext cx="148" cy="609"/>
            </a:xfrm>
            <a:custGeom>
              <a:avLst/>
              <a:gdLst>
                <a:gd name="T0" fmla="*/ 0 w 360"/>
                <a:gd name="T1" fmla="*/ 0 h 1515"/>
                <a:gd name="T2" fmla="*/ 0 w 360"/>
                <a:gd name="T3" fmla="*/ 0 h 1515"/>
                <a:gd name="T4" fmla="*/ 0 w 360"/>
                <a:gd name="T5" fmla="*/ 0 h 1515"/>
                <a:gd name="T6" fmla="*/ 0 w 360"/>
                <a:gd name="T7" fmla="*/ 0 h 1515"/>
                <a:gd name="T8" fmla="*/ 0 w 360"/>
                <a:gd name="T9" fmla="*/ 0 h 1515"/>
                <a:gd name="T10" fmla="*/ 0 w 360"/>
                <a:gd name="T11" fmla="*/ 0 h 1515"/>
                <a:gd name="T12" fmla="*/ 0 w 360"/>
                <a:gd name="T13" fmla="*/ 0 h 1515"/>
                <a:gd name="T14" fmla="*/ 0 w 360"/>
                <a:gd name="T15" fmla="*/ 0 h 1515"/>
                <a:gd name="T16" fmla="*/ 0 w 360"/>
                <a:gd name="T17" fmla="*/ 0 h 1515"/>
                <a:gd name="T18" fmla="*/ 0 w 360"/>
                <a:gd name="T19" fmla="*/ 0 h 1515"/>
                <a:gd name="T20" fmla="*/ 0 w 360"/>
                <a:gd name="T21" fmla="*/ 1 h 1515"/>
                <a:gd name="T22" fmla="*/ 0 w 360"/>
                <a:gd name="T23" fmla="*/ 1 h 1515"/>
                <a:gd name="T24" fmla="*/ 0 w 360"/>
                <a:gd name="T25" fmla="*/ 1 h 1515"/>
                <a:gd name="T26" fmla="*/ 0 w 360"/>
                <a:gd name="T27" fmla="*/ 1 h 1515"/>
                <a:gd name="T28" fmla="*/ 0 w 360"/>
                <a:gd name="T29" fmla="*/ 1 h 1515"/>
                <a:gd name="T30" fmla="*/ 0 w 360"/>
                <a:gd name="T31" fmla="*/ 1 h 1515"/>
                <a:gd name="T32" fmla="*/ 0 w 360"/>
                <a:gd name="T33" fmla="*/ 1 h 1515"/>
                <a:gd name="T34" fmla="*/ 0 w 360"/>
                <a:gd name="T35" fmla="*/ 1 h 1515"/>
                <a:gd name="T36" fmla="*/ 0 w 360"/>
                <a:gd name="T37" fmla="*/ 1 h 1515"/>
                <a:gd name="T38" fmla="*/ 0 w 360"/>
                <a:gd name="T39" fmla="*/ 1 h 1515"/>
                <a:gd name="T40" fmla="*/ 0 w 360"/>
                <a:gd name="T41" fmla="*/ 1 h 1515"/>
                <a:gd name="T42" fmla="*/ 0 w 360"/>
                <a:gd name="T43" fmla="*/ 1 h 1515"/>
                <a:gd name="T44" fmla="*/ 0 w 360"/>
                <a:gd name="T45" fmla="*/ 1 h 1515"/>
                <a:gd name="T46" fmla="*/ 0 w 360"/>
                <a:gd name="T47" fmla="*/ 1 h 1515"/>
                <a:gd name="T48" fmla="*/ 0 w 360"/>
                <a:gd name="T49" fmla="*/ 1 h 1515"/>
                <a:gd name="T50" fmla="*/ 0 w 360"/>
                <a:gd name="T51" fmla="*/ 1 h 1515"/>
                <a:gd name="T52" fmla="*/ 0 w 360"/>
                <a:gd name="T53" fmla="*/ 1 h 1515"/>
                <a:gd name="T54" fmla="*/ 0 w 360"/>
                <a:gd name="T55" fmla="*/ 1 h 1515"/>
                <a:gd name="T56" fmla="*/ 0 w 360"/>
                <a:gd name="T57" fmla="*/ 1 h 1515"/>
                <a:gd name="T58" fmla="*/ 0 w 360"/>
                <a:gd name="T59" fmla="*/ 1 h 1515"/>
                <a:gd name="T60" fmla="*/ 0 w 360"/>
                <a:gd name="T61" fmla="*/ 1 h 1515"/>
                <a:gd name="T62" fmla="*/ 0 w 360"/>
                <a:gd name="T63" fmla="*/ 1 h 1515"/>
                <a:gd name="T64" fmla="*/ 0 w 360"/>
                <a:gd name="T65" fmla="*/ 1 h 1515"/>
                <a:gd name="T66" fmla="*/ 0 w 360"/>
                <a:gd name="T67" fmla="*/ 1 h 1515"/>
                <a:gd name="T68" fmla="*/ 0 w 360"/>
                <a:gd name="T69" fmla="*/ 1 h 1515"/>
                <a:gd name="T70" fmla="*/ 0 w 360"/>
                <a:gd name="T71" fmla="*/ 1 h 1515"/>
                <a:gd name="T72" fmla="*/ 0 w 360"/>
                <a:gd name="T73" fmla="*/ 1 h 1515"/>
                <a:gd name="T74" fmla="*/ 0 w 360"/>
                <a:gd name="T75" fmla="*/ 0 h 1515"/>
                <a:gd name="T76" fmla="*/ 0 w 360"/>
                <a:gd name="T77" fmla="*/ 0 h 1515"/>
                <a:gd name="T78" fmla="*/ 0 w 360"/>
                <a:gd name="T79" fmla="*/ 0 h 1515"/>
                <a:gd name="T80" fmla="*/ 0 w 360"/>
                <a:gd name="T81" fmla="*/ 0 h 1515"/>
                <a:gd name="T82" fmla="*/ 0 w 360"/>
                <a:gd name="T83" fmla="*/ 0 h 1515"/>
                <a:gd name="T84" fmla="*/ 0 w 360"/>
                <a:gd name="T85" fmla="*/ 0 h 1515"/>
                <a:gd name="T86" fmla="*/ 0 w 360"/>
                <a:gd name="T87" fmla="*/ 0 h 1515"/>
                <a:gd name="T88" fmla="*/ 0 w 360"/>
                <a:gd name="T89" fmla="*/ 0 h 1515"/>
                <a:gd name="T90" fmla="*/ 0 w 360"/>
                <a:gd name="T91" fmla="*/ 0 h 1515"/>
                <a:gd name="T92" fmla="*/ 0 w 360"/>
                <a:gd name="T93" fmla="*/ 0 h 1515"/>
                <a:gd name="T94" fmla="*/ 0 w 360"/>
                <a:gd name="T95" fmla="*/ 0 h 1515"/>
                <a:gd name="T96" fmla="*/ 0 w 360"/>
                <a:gd name="T97" fmla="*/ 0 h 1515"/>
                <a:gd name="T98" fmla="*/ 0 w 360"/>
                <a:gd name="T99" fmla="*/ 0 h 1515"/>
                <a:gd name="T100" fmla="*/ 0 w 360"/>
                <a:gd name="T101" fmla="*/ 0 h 151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0"/>
                <a:gd name="T154" fmla="*/ 0 h 1515"/>
                <a:gd name="T155" fmla="*/ 360 w 360"/>
                <a:gd name="T156" fmla="*/ 1515 h 151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0" h="1515">
                  <a:moveTo>
                    <a:pt x="0" y="0"/>
                  </a:moveTo>
                  <a:lnTo>
                    <a:pt x="68" y="179"/>
                  </a:lnTo>
                  <a:lnTo>
                    <a:pt x="117" y="330"/>
                  </a:lnTo>
                  <a:lnTo>
                    <a:pt x="134" y="429"/>
                  </a:lnTo>
                  <a:lnTo>
                    <a:pt x="243" y="407"/>
                  </a:lnTo>
                  <a:lnTo>
                    <a:pt x="177" y="570"/>
                  </a:lnTo>
                  <a:lnTo>
                    <a:pt x="214" y="596"/>
                  </a:lnTo>
                  <a:lnTo>
                    <a:pt x="242" y="636"/>
                  </a:lnTo>
                  <a:lnTo>
                    <a:pt x="257" y="692"/>
                  </a:lnTo>
                  <a:lnTo>
                    <a:pt x="268" y="785"/>
                  </a:lnTo>
                  <a:lnTo>
                    <a:pt x="274" y="902"/>
                  </a:lnTo>
                  <a:lnTo>
                    <a:pt x="276" y="956"/>
                  </a:lnTo>
                  <a:lnTo>
                    <a:pt x="274" y="1016"/>
                  </a:lnTo>
                  <a:lnTo>
                    <a:pt x="269" y="1070"/>
                  </a:lnTo>
                  <a:lnTo>
                    <a:pt x="259" y="1159"/>
                  </a:lnTo>
                  <a:lnTo>
                    <a:pt x="252" y="1204"/>
                  </a:lnTo>
                  <a:lnTo>
                    <a:pt x="242" y="1252"/>
                  </a:lnTo>
                  <a:lnTo>
                    <a:pt x="231" y="1287"/>
                  </a:lnTo>
                  <a:lnTo>
                    <a:pt x="215" y="1334"/>
                  </a:lnTo>
                  <a:lnTo>
                    <a:pt x="203" y="1364"/>
                  </a:lnTo>
                  <a:lnTo>
                    <a:pt x="186" y="1397"/>
                  </a:lnTo>
                  <a:lnTo>
                    <a:pt x="165" y="1433"/>
                  </a:lnTo>
                  <a:lnTo>
                    <a:pt x="143" y="1463"/>
                  </a:lnTo>
                  <a:lnTo>
                    <a:pt x="103" y="1515"/>
                  </a:lnTo>
                  <a:lnTo>
                    <a:pt x="150" y="1480"/>
                  </a:lnTo>
                  <a:lnTo>
                    <a:pt x="186" y="1437"/>
                  </a:lnTo>
                  <a:lnTo>
                    <a:pt x="214" y="1400"/>
                  </a:lnTo>
                  <a:lnTo>
                    <a:pt x="238" y="1364"/>
                  </a:lnTo>
                  <a:lnTo>
                    <a:pt x="261" y="1324"/>
                  </a:lnTo>
                  <a:lnTo>
                    <a:pt x="283" y="1277"/>
                  </a:lnTo>
                  <a:lnTo>
                    <a:pt x="304" y="1225"/>
                  </a:lnTo>
                  <a:lnTo>
                    <a:pt x="318" y="1183"/>
                  </a:lnTo>
                  <a:lnTo>
                    <a:pt x="334" y="1131"/>
                  </a:lnTo>
                  <a:lnTo>
                    <a:pt x="344" y="1084"/>
                  </a:lnTo>
                  <a:lnTo>
                    <a:pt x="353" y="1018"/>
                  </a:lnTo>
                  <a:lnTo>
                    <a:pt x="358" y="943"/>
                  </a:lnTo>
                  <a:lnTo>
                    <a:pt x="360" y="857"/>
                  </a:lnTo>
                  <a:lnTo>
                    <a:pt x="356" y="778"/>
                  </a:lnTo>
                  <a:lnTo>
                    <a:pt x="354" y="733"/>
                  </a:lnTo>
                  <a:lnTo>
                    <a:pt x="349" y="652"/>
                  </a:lnTo>
                  <a:lnTo>
                    <a:pt x="346" y="603"/>
                  </a:lnTo>
                  <a:lnTo>
                    <a:pt x="339" y="551"/>
                  </a:lnTo>
                  <a:lnTo>
                    <a:pt x="334" y="513"/>
                  </a:lnTo>
                  <a:lnTo>
                    <a:pt x="325" y="469"/>
                  </a:lnTo>
                  <a:lnTo>
                    <a:pt x="307" y="417"/>
                  </a:lnTo>
                  <a:lnTo>
                    <a:pt x="288" y="377"/>
                  </a:lnTo>
                  <a:lnTo>
                    <a:pt x="266" y="343"/>
                  </a:lnTo>
                  <a:lnTo>
                    <a:pt x="235" y="301"/>
                  </a:lnTo>
                  <a:lnTo>
                    <a:pt x="186" y="233"/>
                  </a:lnTo>
                  <a:lnTo>
                    <a:pt x="146" y="181"/>
                  </a:lnTo>
                  <a:lnTo>
                    <a:pt x="0" y="0"/>
                  </a:lnTo>
                  <a:close/>
                </a:path>
              </a:pathLst>
            </a:custGeom>
            <a:solidFill>
              <a:srgbClr val="804000"/>
            </a:solidFill>
            <a:ln w="11113">
              <a:solidFill>
                <a:srgbClr val="000000"/>
              </a:solidFill>
              <a:prstDash val="solid"/>
              <a:round/>
              <a:headEnd/>
              <a:tailEnd/>
            </a:ln>
          </p:spPr>
          <p:txBody>
            <a:bodyPr/>
            <a:lstStyle/>
            <a:p>
              <a:endParaRPr lang="zh-CN" altLang="en-US"/>
            </a:p>
          </p:txBody>
        </p:sp>
        <p:grpSp>
          <p:nvGrpSpPr>
            <p:cNvPr id="27666" name="Group 21"/>
            <p:cNvGrpSpPr>
              <a:grpSpLocks/>
            </p:cNvGrpSpPr>
            <p:nvPr/>
          </p:nvGrpSpPr>
          <p:grpSpPr bwMode="auto">
            <a:xfrm rot="-1020506">
              <a:off x="2758" y="2373"/>
              <a:ext cx="426" cy="642"/>
              <a:chOff x="2829" y="2352"/>
              <a:chExt cx="426" cy="642"/>
            </a:xfrm>
          </p:grpSpPr>
          <p:grpSp>
            <p:nvGrpSpPr>
              <p:cNvPr id="27675" name="Group 22"/>
              <p:cNvGrpSpPr>
                <a:grpSpLocks/>
              </p:cNvGrpSpPr>
              <p:nvPr/>
            </p:nvGrpSpPr>
            <p:grpSpPr bwMode="auto">
              <a:xfrm flipH="1">
                <a:off x="2829" y="2352"/>
                <a:ext cx="426" cy="599"/>
                <a:chOff x="1899" y="1375"/>
                <a:chExt cx="516" cy="744"/>
              </a:xfrm>
            </p:grpSpPr>
            <p:grpSp>
              <p:nvGrpSpPr>
                <p:cNvPr id="27685" name="Group 23"/>
                <p:cNvGrpSpPr>
                  <a:grpSpLocks/>
                </p:cNvGrpSpPr>
                <p:nvPr/>
              </p:nvGrpSpPr>
              <p:grpSpPr bwMode="auto">
                <a:xfrm>
                  <a:off x="1899" y="1375"/>
                  <a:ext cx="516" cy="744"/>
                  <a:chOff x="1899" y="1375"/>
                  <a:chExt cx="516" cy="744"/>
                </a:xfrm>
              </p:grpSpPr>
              <p:sp>
                <p:nvSpPr>
                  <p:cNvPr id="27687" name="Freeform 24"/>
                  <p:cNvSpPr>
                    <a:spLocks/>
                  </p:cNvSpPr>
                  <p:nvPr/>
                </p:nvSpPr>
                <p:spPr bwMode="auto">
                  <a:xfrm>
                    <a:off x="1899" y="1375"/>
                    <a:ext cx="516" cy="744"/>
                  </a:xfrm>
                  <a:custGeom>
                    <a:avLst/>
                    <a:gdLst>
                      <a:gd name="T0" fmla="*/ 3 w 1032"/>
                      <a:gd name="T1" fmla="*/ 1 h 1488"/>
                      <a:gd name="T2" fmla="*/ 3 w 1032"/>
                      <a:gd name="T3" fmla="*/ 1 h 1488"/>
                      <a:gd name="T4" fmla="*/ 2 w 1032"/>
                      <a:gd name="T5" fmla="*/ 0 h 1488"/>
                      <a:gd name="T6" fmla="*/ 2 w 1032"/>
                      <a:gd name="T7" fmla="*/ 1 h 1488"/>
                      <a:gd name="T8" fmla="*/ 1 w 1032"/>
                      <a:gd name="T9" fmla="*/ 1 h 1488"/>
                      <a:gd name="T10" fmla="*/ 1 w 1032"/>
                      <a:gd name="T11" fmla="*/ 1 h 1488"/>
                      <a:gd name="T12" fmla="*/ 1 w 1032"/>
                      <a:gd name="T13" fmla="*/ 1 h 1488"/>
                      <a:gd name="T14" fmla="*/ 1 w 1032"/>
                      <a:gd name="T15" fmla="*/ 2 h 1488"/>
                      <a:gd name="T16" fmla="*/ 1 w 1032"/>
                      <a:gd name="T17" fmla="*/ 2 h 1488"/>
                      <a:gd name="T18" fmla="*/ 1 w 1032"/>
                      <a:gd name="T19" fmla="*/ 2 h 1488"/>
                      <a:gd name="T20" fmla="*/ 1 w 1032"/>
                      <a:gd name="T21" fmla="*/ 2 h 1488"/>
                      <a:gd name="T22" fmla="*/ 1 w 1032"/>
                      <a:gd name="T23" fmla="*/ 2 h 1488"/>
                      <a:gd name="T24" fmla="*/ 1 w 1032"/>
                      <a:gd name="T25" fmla="*/ 3 h 1488"/>
                      <a:gd name="T26" fmla="*/ 1 w 1032"/>
                      <a:gd name="T27" fmla="*/ 3 h 1488"/>
                      <a:gd name="T28" fmla="*/ 1 w 1032"/>
                      <a:gd name="T29" fmla="*/ 3 h 1488"/>
                      <a:gd name="T30" fmla="*/ 1 w 1032"/>
                      <a:gd name="T31" fmla="*/ 3 h 1488"/>
                      <a:gd name="T32" fmla="*/ 1 w 1032"/>
                      <a:gd name="T33" fmla="*/ 3 h 1488"/>
                      <a:gd name="T34" fmla="*/ 1 w 1032"/>
                      <a:gd name="T35" fmla="*/ 3 h 1488"/>
                      <a:gd name="T36" fmla="*/ 1 w 1032"/>
                      <a:gd name="T37" fmla="*/ 4 h 1488"/>
                      <a:gd name="T38" fmla="*/ 1 w 1032"/>
                      <a:gd name="T39" fmla="*/ 4 h 1488"/>
                      <a:gd name="T40" fmla="*/ 1 w 1032"/>
                      <a:gd name="T41" fmla="*/ 5 h 1488"/>
                      <a:gd name="T42" fmla="*/ 3 w 1032"/>
                      <a:gd name="T43" fmla="*/ 6 h 1488"/>
                      <a:gd name="T44" fmla="*/ 3 w 1032"/>
                      <a:gd name="T45" fmla="*/ 6 h 1488"/>
                      <a:gd name="T46" fmla="*/ 3 w 1032"/>
                      <a:gd name="T47" fmla="*/ 5 h 1488"/>
                      <a:gd name="T48" fmla="*/ 4 w 1032"/>
                      <a:gd name="T49" fmla="*/ 5 h 1488"/>
                      <a:gd name="T50" fmla="*/ 4 w 1032"/>
                      <a:gd name="T51" fmla="*/ 5 h 1488"/>
                      <a:gd name="T52" fmla="*/ 4 w 1032"/>
                      <a:gd name="T53" fmla="*/ 5 h 1488"/>
                      <a:gd name="T54" fmla="*/ 4 w 1032"/>
                      <a:gd name="T55" fmla="*/ 4 h 1488"/>
                      <a:gd name="T56" fmla="*/ 4 w 1032"/>
                      <a:gd name="T57" fmla="*/ 4 h 1488"/>
                      <a:gd name="T58" fmla="*/ 4 w 1032"/>
                      <a:gd name="T59" fmla="*/ 4 h 1488"/>
                      <a:gd name="T60" fmla="*/ 4 w 1032"/>
                      <a:gd name="T61" fmla="*/ 4 h 1488"/>
                      <a:gd name="T62" fmla="*/ 5 w 1032"/>
                      <a:gd name="T63" fmla="*/ 3 h 1488"/>
                      <a:gd name="T64" fmla="*/ 5 w 1032"/>
                      <a:gd name="T65" fmla="*/ 3 h 1488"/>
                      <a:gd name="T66" fmla="*/ 4 w 1032"/>
                      <a:gd name="T67" fmla="*/ 3 h 1488"/>
                      <a:gd name="T68" fmla="*/ 4 w 1032"/>
                      <a:gd name="T69" fmla="*/ 3 h 1488"/>
                      <a:gd name="T70" fmla="*/ 4 w 1032"/>
                      <a:gd name="T71" fmla="*/ 2 h 1488"/>
                      <a:gd name="T72" fmla="*/ 4 w 1032"/>
                      <a:gd name="T73" fmla="*/ 2 h 1488"/>
                      <a:gd name="T74" fmla="*/ 4 w 1032"/>
                      <a:gd name="T75" fmla="*/ 1 h 1488"/>
                      <a:gd name="T76" fmla="*/ 4 w 1032"/>
                      <a:gd name="T77" fmla="*/ 1 h 1488"/>
                      <a:gd name="T78" fmla="*/ 3 w 1032"/>
                      <a:gd name="T79" fmla="*/ 1 h 14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2"/>
                      <a:gd name="T121" fmla="*/ 0 h 1488"/>
                      <a:gd name="T122" fmla="*/ 1032 w 1032"/>
                      <a:gd name="T123" fmla="*/ 1488 h 148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2" h="1488">
                        <a:moveTo>
                          <a:pt x="743" y="54"/>
                        </a:moveTo>
                        <a:lnTo>
                          <a:pt x="686" y="28"/>
                        </a:lnTo>
                        <a:lnTo>
                          <a:pt x="620" y="16"/>
                        </a:lnTo>
                        <a:lnTo>
                          <a:pt x="570" y="11"/>
                        </a:lnTo>
                        <a:lnTo>
                          <a:pt x="495" y="0"/>
                        </a:lnTo>
                        <a:lnTo>
                          <a:pt x="419" y="0"/>
                        </a:lnTo>
                        <a:lnTo>
                          <a:pt x="334" y="11"/>
                        </a:lnTo>
                        <a:lnTo>
                          <a:pt x="282" y="25"/>
                        </a:lnTo>
                        <a:lnTo>
                          <a:pt x="186" y="58"/>
                        </a:lnTo>
                        <a:lnTo>
                          <a:pt x="115" y="85"/>
                        </a:lnTo>
                        <a:lnTo>
                          <a:pt x="141" y="101"/>
                        </a:lnTo>
                        <a:lnTo>
                          <a:pt x="87" y="160"/>
                        </a:lnTo>
                        <a:lnTo>
                          <a:pt x="49" y="205"/>
                        </a:lnTo>
                        <a:lnTo>
                          <a:pt x="98" y="219"/>
                        </a:lnTo>
                        <a:lnTo>
                          <a:pt x="33" y="285"/>
                        </a:lnTo>
                        <a:lnTo>
                          <a:pt x="77" y="280"/>
                        </a:lnTo>
                        <a:lnTo>
                          <a:pt x="11" y="367"/>
                        </a:lnTo>
                        <a:lnTo>
                          <a:pt x="54" y="382"/>
                        </a:lnTo>
                        <a:lnTo>
                          <a:pt x="37" y="403"/>
                        </a:lnTo>
                        <a:lnTo>
                          <a:pt x="21" y="427"/>
                        </a:lnTo>
                        <a:lnTo>
                          <a:pt x="0" y="474"/>
                        </a:lnTo>
                        <a:lnTo>
                          <a:pt x="49" y="459"/>
                        </a:lnTo>
                        <a:lnTo>
                          <a:pt x="87" y="502"/>
                        </a:lnTo>
                        <a:lnTo>
                          <a:pt x="73" y="511"/>
                        </a:lnTo>
                        <a:lnTo>
                          <a:pt x="51" y="528"/>
                        </a:lnTo>
                        <a:lnTo>
                          <a:pt x="33" y="551"/>
                        </a:lnTo>
                        <a:lnTo>
                          <a:pt x="21" y="573"/>
                        </a:lnTo>
                        <a:lnTo>
                          <a:pt x="16" y="594"/>
                        </a:lnTo>
                        <a:lnTo>
                          <a:pt x="14" y="618"/>
                        </a:lnTo>
                        <a:lnTo>
                          <a:pt x="16" y="645"/>
                        </a:lnTo>
                        <a:lnTo>
                          <a:pt x="21" y="672"/>
                        </a:lnTo>
                        <a:lnTo>
                          <a:pt x="35" y="698"/>
                        </a:lnTo>
                        <a:lnTo>
                          <a:pt x="59" y="724"/>
                        </a:lnTo>
                        <a:lnTo>
                          <a:pt x="82" y="742"/>
                        </a:lnTo>
                        <a:lnTo>
                          <a:pt x="106" y="759"/>
                        </a:lnTo>
                        <a:lnTo>
                          <a:pt x="125" y="775"/>
                        </a:lnTo>
                        <a:lnTo>
                          <a:pt x="164" y="808"/>
                        </a:lnTo>
                        <a:lnTo>
                          <a:pt x="202" y="872"/>
                        </a:lnTo>
                        <a:lnTo>
                          <a:pt x="207" y="947"/>
                        </a:lnTo>
                        <a:lnTo>
                          <a:pt x="200" y="992"/>
                        </a:lnTo>
                        <a:lnTo>
                          <a:pt x="167" y="1068"/>
                        </a:lnTo>
                        <a:lnTo>
                          <a:pt x="125" y="1143"/>
                        </a:lnTo>
                        <a:lnTo>
                          <a:pt x="460" y="1488"/>
                        </a:lnTo>
                        <a:lnTo>
                          <a:pt x="516" y="1367"/>
                        </a:lnTo>
                        <a:lnTo>
                          <a:pt x="561" y="1322"/>
                        </a:lnTo>
                        <a:lnTo>
                          <a:pt x="603" y="1292"/>
                        </a:lnTo>
                        <a:lnTo>
                          <a:pt x="653" y="1266"/>
                        </a:lnTo>
                        <a:lnTo>
                          <a:pt x="710" y="1249"/>
                        </a:lnTo>
                        <a:lnTo>
                          <a:pt x="768" y="1223"/>
                        </a:lnTo>
                        <a:lnTo>
                          <a:pt x="811" y="1204"/>
                        </a:lnTo>
                        <a:lnTo>
                          <a:pt x="842" y="1174"/>
                        </a:lnTo>
                        <a:lnTo>
                          <a:pt x="860" y="1145"/>
                        </a:lnTo>
                        <a:lnTo>
                          <a:pt x="877" y="1106"/>
                        </a:lnTo>
                        <a:lnTo>
                          <a:pt x="887" y="1072"/>
                        </a:lnTo>
                        <a:lnTo>
                          <a:pt x="896" y="1037"/>
                        </a:lnTo>
                        <a:lnTo>
                          <a:pt x="901" y="990"/>
                        </a:lnTo>
                        <a:lnTo>
                          <a:pt x="907" y="921"/>
                        </a:lnTo>
                        <a:lnTo>
                          <a:pt x="907" y="846"/>
                        </a:lnTo>
                        <a:lnTo>
                          <a:pt x="926" y="842"/>
                        </a:lnTo>
                        <a:lnTo>
                          <a:pt x="946" y="837"/>
                        </a:lnTo>
                        <a:lnTo>
                          <a:pt x="972" y="823"/>
                        </a:lnTo>
                        <a:lnTo>
                          <a:pt x="995" y="808"/>
                        </a:lnTo>
                        <a:lnTo>
                          <a:pt x="1012" y="783"/>
                        </a:lnTo>
                        <a:lnTo>
                          <a:pt x="1026" y="759"/>
                        </a:lnTo>
                        <a:lnTo>
                          <a:pt x="1032" y="728"/>
                        </a:lnTo>
                        <a:lnTo>
                          <a:pt x="1028" y="691"/>
                        </a:lnTo>
                        <a:lnTo>
                          <a:pt x="1012" y="655"/>
                        </a:lnTo>
                        <a:lnTo>
                          <a:pt x="999" y="625"/>
                        </a:lnTo>
                        <a:lnTo>
                          <a:pt x="978" y="594"/>
                        </a:lnTo>
                        <a:lnTo>
                          <a:pt x="929" y="520"/>
                        </a:lnTo>
                        <a:lnTo>
                          <a:pt x="919" y="490"/>
                        </a:lnTo>
                        <a:lnTo>
                          <a:pt x="919" y="448"/>
                        </a:lnTo>
                        <a:lnTo>
                          <a:pt x="913" y="339"/>
                        </a:lnTo>
                        <a:lnTo>
                          <a:pt x="903" y="283"/>
                        </a:lnTo>
                        <a:lnTo>
                          <a:pt x="889" y="224"/>
                        </a:lnTo>
                        <a:lnTo>
                          <a:pt x="863" y="176"/>
                        </a:lnTo>
                        <a:lnTo>
                          <a:pt x="839" y="136"/>
                        </a:lnTo>
                        <a:lnTo>
                          <a:pt x="809" y="101"/>
                        </a:lnTo>
                        <a:lnTo>
                          <a:pt x="778" y="75"/>
                        </a:lnTo>
                        <a:lnTo>
                          <a:pt x="743" y="54"/>
                        </a:lnTo>
                        <a:close/>
                      </a:path>
                    </a:pathLst>
                  </a:custGeom>
                  <a:solidFill>
                    <a:srgbClr val="FFE0C0"/>
                  </a:solidFill>
                  <a:ln w="11113">
                    <a:solidFill>
                      <a:srgbClr val="804000"/>
                    </a:solidFill>
                    <a:prstDash val="solid"/>
                    <a:round/>
                    <a:headEnd/>
                    <a:tailEnd/>
                  </a:ln>
                </p:spPr>
                <p:txBody>
                  <a:bodyPr/>
                  <a:lstStyle/>
                  <a:p>
                    <a:endParaRPr lang="zh-CN" altLang="en-US"/>
                  </a:p>
                </p:txBody>
              </p:sp>
              <p:sp>
                <p:nvSpPr>
                  <p:cNvPr id="27688" name="Freeform 25"/>
                  <p:cNvSpPr>
                    <a:spLocks/>
                  </p:cNvSpPr>
                  <p:nvPr/>
                </p:nvSpPr>
                <p:spPr bwMode="auto">
                  <a:xfrm>
                    <a:off x="2265" y="1876"/>
                    <a:ext cx="80" cy="14"/>
                  </a:xfrm>
                  <a:custGeom>
                    <a:avLst/>
                    <a:gdLst>
                      <a:gd name="T0" fmla="*/ 0 w 162"/>
                      <a:gd name="T1" fmla="*/ 1 h 28"/>
                      <a:gd name="T2" fmla="*/ 0 w 162"/>
                      <a:gd name="T3" fmla="*/ 0 h 28"/>
                      <a:gd name="T4" fmla="*/ 0 w 162"/>
                      <a:gd name="T5" fmla="*/ 0 h 28"/>
                      <a:gd name="T6" fmla="*/ 0 w 162"/>
                      <a:gd name="T7" fmla="*/ 1 h 28"/>
                      <a:gd name="T8" fmla="*/ 0 w 162"/>
                      <a:gd name="T9" fmla="*/ 1 h 28"/>
                      <a:gd name="T10" fmla="*/ 0 w 162"/>
                      <a:gd name="T11" fmla="*/ 1 h 28"/>
                      <a:gd name="T12" fmla="*/ 0 60000 65536"/>
                      <a:gd name="T13" fmla="*/ 0 60000 65536"/>
                      <a:gd name="T14" fmla="*/ 0 60000 65536"/>
                      <a:gd name="T15" fmla="*/ 0 60000 65536"/>
                      <a:gd name="T16" fmla="*/ 0 60000 65536"/>
                      <a:gd name="T17" fmla="*/ 0 60000 65536"/>
                      <a:gd name="T18" fmla="*/ 0 w 162"/>
                      <a:gd name="T19" fmla="*/ 0 h 28"/>
                      <a:gd name="T20" fmla="*/ 162 w 162"/>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162" h="28">
                        <a:moveTo>
                          <a:pt x="162" y="7"/>
                        </a:moveTo>
                        <a:lnTo>
                          <a:pt x="113" y="0"/>
                        </a:lnTo>
                        <a:lnTo>
                          <a:pt x="71" y="0"/>
                        </a:lnTo>
                        <a:lnTo>
                          <a:pt x="42" y="5"/>
                        </a:lnTo>
                        <a:lnTo>
                          <a:pt x="14" y="18"/>
                        </a:lnTo>
                        <a:lnTo>
                          <a:pt x="0" y="28"/>
                        </a:lnTo>
                      </a:path>
                    </a:pathLst>
                  </a:custGeom>
                  <a:noFill/>
                  <a:ln w="11113">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9" name="Arc 26"/>
                  <p:cNvSpPr>
                    <a:spLocks/>
                  </p:cNvSpPr>
                  <p:nvPr/>
                </p:nvSpPr>
                <p:spPr bwMode="auto">
                  <a:xfrm>
                    <a:off x="1924" y="1640"/>
                    <a:ext cx="38" cy="55"/>
                  </a:xfrm>
                  <a:custGeom>
                    <a:avLst/>
                    <a:gdLst>
                      <a:gd name="T0" fmla="*/ 0 w 21600"/>
                      <a:gd name="T1" fmla="*/ 0 h 21966"/>
                      <a:gd name="T2" fmla="*/ 0 w 21600"/>
                      <a:gd name="T3" fmla="*/ 0 h 21966"/>
                      <a:gd name="T4" fmla="*/ 0 w 21600"/>
                      <a:gd name="T5" fmla="*/ 0 h 21966"/>
                      <a:gd name="T6" fmla="*/ 0 60000 65536"/>
                      <a:gd name="T7" fmla="*/ 0 60000 65536"/>
                      <a:gd name="T8" fmla="*/ 0 60000 65536"/>
                      <a:gd name="T9" fmla="*/ 0 w 21600"/>
                      <a:gd name="T10" fmla="*/ 0 h 21966"/>
                      <a:gd name="T11" fmla="*/ 21600 w 21600"/>
                      <a:gd name="T12" fmla="*/ 21966 h 21966"/>
                    </a:gdLst>
                    <a:ahLst/>
                    <a:cxnLst>
                      <a:cxn ang="T6">
                        <a:pos x="T0" y="T1"/>
                      </a:cxn>
                      <a:cxn ang="T7">
                        <a:pos x="T2" y="T3"/>
                      </a:cxn>
                      <a:cxn ang="T8">
                        <a:pos x="T4" y="T5"/>
                      </a:cxn>
                    </a:cxnLst>
                    <a:rect l="T9" t="T10" r="T11" b="T12"/>
                    <a:pathLst>
                      <a:path w="21600" h="21966" fill="none" extrusionOk="0">
                        <a:moveTo>
                          <a:pt x="3" y="21965"/>
                        </a:moveTo>
                        <a:cubicBezTo>
                          <a:pt x="1" y="21844"/>
                          <a:pt x="0" y="21722"/>
                          <a:pt x="0" y="21600"/>
                        </a:cubicBezTo>
                        <a:cubicBezTo>
                          <a:pt x="-1" y="9670"/>
                          <a:pt x="9670" y="0"/>
                          <a:pt x="21599" y="0"/>
                        </a:cubicBezTo>
                      </a:path>
                      <a:path w="21600" h="21966" stroke="0" extrusionOk="0">
                        <a:moveTo>
                          <a:pt x="3" y="21965"/>
                        </a:moveTo>
                        <a:cubicBezTo>
                          <a:pt x="1" y="21844"/>
                          <a:pt x="0" y="21722"/>
                          <a:pt x="0" y="21600"/>
                        </a:cubicBezTo>
                        <a:cubicBezTo>
                          <a:pt x="-1" y="9670"/>
                          <a:pt x="9670" y="0"/>
                          <a:pt x="21599" y="0"/>
                        </a:cubicBezTo>
                        <a:lnTo>
                          <a:pt x="21600" y="21600"/>
                        </a:lnTo>
                        <a:lnTo>
                          <a:pt x="3" y="21965"/>
                        </a:lnTo>
                        <a:close/>
                      </a:path>
                    </a:pathLst>
                  </a:custGeom>
                  <a:noFill/>
                  <a:ln w="11113">
                    <a:solidFill>
                      <a:srgbClr val="804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686" name="Freeform 27"/>
                <p:cNvSpPr>
                  <a:spLocks/>
                </p:cNvSpPr>
                <p:nvPr/>
              </p:nvSpPr>
              <p:spPr bwMode="auto">
                <a:xfrm>
                  <a:off x="1899" y="1375"/>
                  <a:ext cx="387" cy="323"/>
                </a:xfrm>
                <a:custGeom>
                  <a:avLst/>
                  <a:gdLst>
                    <a:gd name="T0" fmla="*/ 2 w 775"/>
                    <a:gd name="T1" fmla="*/ 1 h 646"/>
                    <a:gd name="T2" fmla="*/ 2 w 775"/>
                    <a:gd name="T3" fmla="*/ 1 h 646"/>
                    <a:gd name="T4" fmla="*/ 1 w 775"/>
                    <a:gd name="T5" fmla="*/ 0 h 646"/>
                    <a:gd name="T6" fmla="*/ 1 w 775"/>
                    <a:gd name="T7" fmla="*/ 1 h 646"/>
                    <a:gd name="T8" fmla="*/ 0 w 775"/>
                    <a:gd name="T9" fmla="*/ 1 h 646"/>
                    <a:gd name="T10" fmla="*/ 0 w 775"/>
                    <a:gd name="T11" fmla="*/ 1 h 646"/>
                    <a:gd name="T12" fmla="*/ 0 w 775"/>
                    <a:gd name="T13" fmla="*/ 1 h 646"/>
                    <a:gd name="T14" fmla="*/ 0 w 775"/>
                    <a:gd name="T15" fmla="*/ 2 h 646"/>
                    <a:gd name="T16" fmla="*/ 0 w 775"/>
                    <a:gd name="T17" fmla="*/ 2 h 646"/>
                    <a:gd name="T18" fmla="*/ 0 w 775"/>
                    <a:gd name="T19" fmla="*/ 2 h 646"/>
                    <a:gd name="T20" fmla="*/ 0 w 775"/>
                    <a:gd name="T21" fmla="*/ 2 h 646"/>
                    <a:gd name="T22" fmla="*/ 0 w 775"/>
                    <a:gd name="T23" fmla="*/ 2 h 646"/>
                    <a:gd name="T24" fmla="*/ 0 w 775"/>
                    <a:gd name="T25" fmla="*/ 2 h 646"/>
                    <a:gd name="T26" fmla="*/ 0 w 775"/>
                    <a:gd name="T27" fmla="*/ 3 h 646"/>
                    <a:gd name="T28" fmla="*/ 0 w 775"/>
                    <a:gd name="T29" fmla="*/ 3 h 646"/>
                    <a:gd name="T30" fmla="*/ 0 w 775"/>
                    <a:gd name="T31" fmla="*/ 3 h 646"/>
                    <a:gd name="T32" fmla="*/ 1 w 775"/>
                    <a:gd name="T33" fmla="*/ 3 h 646"/>
                    <a:gd name="T34" fmla="*/ 1 w 775"/>
                    <a:gd name="T35" fmla="*/ 3 h 646"/>
                    <a:gd name="T36" fmla="*/ 1 w 775"/>
                    <a:gd name="T37" fmla="*/ 2 h 646"/>
                    <a:gd name="T38" fmla="*/ 1 w 775"/>
                    <a:gd name="T39" fmla="*/ 2 h 646"/>
                    <a:gd name="T40" fmla="*/ 1 w 775"/>
                    <a:gd name="T41" fmla="*/ 2 h 646"/>
                    <a:gd name="T42" fmla="*/ 1 w 775"/>
                    <a:gd name="T43" fmla="*/ 2 h 646"/>
                    <a:gd name="T44" fmla="*/ 1 w 775"/>
                    <a:gd name="T45" fmla="*/ 2 h 646"/>
                    <a:gd name="T46" fmla="*/ 1 w 775"/>
                    <a:gd name="T47" fmla="*/ 1 h 646"/>
                    <a:gd name="T48" fmla="*/ 1 w 775"/>
                    <a:gd name="T49" fmla="*/ 1 h 646"/>
                    <a:gd name="T50" fmla="*/ 1 w 775"/>
                    <a:gd name="T51" fmla="*/ 1 h 646"/>
                    <a:gd name="T52" fmla="*/ 1 w 775"/>
                    <a:gd name="T53" fmla="*/ 1 h 646"/>
                    <a:gd name="T54" fmla="*/ 1 w 775"/>
                    <a:gd name="T55" fmla="*/ 1 h 646"/>
                    <a:gd name="T56" fmla="*/ 1 w 775"/>
                    <a:gd name="T57" fmla="*/ 1 h 646"/>
                    <a:gd name="T58" fmla="*/ 1 w 775"/>
                    <a:gd name="T59" fmla="*/ 1 h 646"/>
                    <a:gd name="T60" fmla="*/ 2 w 775"/>
                    <a:gd name="T61" fmla="*/ 1 h 646"/>
                    <a:gd name="T62" fmla="*/ 2 w 775"/>
                    <a:gd name="T63" fmla="*/ 1 h 646"/>
                    <a:gd name="T64" fmla="*/ 2 w 775"/>
                    <a:gd name="T65" fmla="*/ 1 h 646"/>
                    <a:gd name="T66" fmla="*/ 2 w 775"/>
                    <a:gd name="T67" fmla="*/ 1 h 646"/>
                    <a:gd name="T68" fmla="*/ 2 w 775"/>
                    <a:gd name="T69" fmla="*/ 1 h 6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75"/>
                    <a:gd name="T106" fmla="*/ 0 h 646"/>
                    <a:gd name="T107" fmla="*/ 775 w 775"/>
                    <a:gd name="T108" fmla="*/ 646 h 6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75" h="646">
                      <a:moveTo>
                        <a:pt x="740" y="54"/>
                      </a:moveTo>
                      <a:lnTo>
                        <a:pt x="683" y="28"/>
                      </a:lnTo>
                      <a:lnTo>
                        <a:pt x="617" y="16"/>
                      </a:lnTo>
                      <a:lnTo>
                        <a:pt x="568" y="11"/>
                      </a:lnTo>
                      <a:lnTo>
                        <a:pt x="493" y="0"/>
                      </a:lnTo>
                      <a:lnTo>
                        <a:pt x="417" y="0"/>
                      </a:lnTo>
                      <a:lnTo>
                        <a:pt x="332" y="11"/>
                      </a:lnTo>
                      <a:lnTo>
                        <a:pt x="280" y="25"/>
                      </a:lnTo>
                      <a:lnTo>
                        <a:pt x="186" y="58"/>
                      </a:lnTo>
                      <a:lnTo>
                        <a:pt x="115" y="85"/>
                      </a:lnTo>
                      <a:lnTo>
                        <a:pt x="141" y="101"/>
                      </a:lnTo>
                      <a:lnTo>
                        <a:pt x="87" y="160"/>
                      </a:lnTo>
                      <a:lnTo>
                        <a:pt x="49" y="203"/>
                      </a:lnTo>
                      <a:lnTo>
                        <a:pt x="98" y="217"/>
                      </a:lnTo>
                      <a:lnTo>
                        <a:pt x="33" y="283"/>
                      </a:lnTo>
                      <a:lnTo>
                        <a:pt x="77" y="278"/>
                      </a:lnTo>
                      <a:lnTo>
                        <a:pt x="11" y="365"/>
                      </a:lnTo>
                      <a:lnTo>
                        <a:pt x="54" y="381"/>
                      </a:lnTo>
                      <a:lnTo>
                        <a:pt x="37" y="401"/>
                      </a:lnTo>
                      <a:lnTo>
                        <a:pt x="21" y="426"/>
                      </a:lnTo>
                      <a:lnTo>
                        <a:pt x="0" y="473"/>
                      </a:lnTo>
                      <a:lnTo>
                        <a:pt x="49" y="457"/>
                      </a:lnTo>
                      <a:lnTo>
                        <a:pt x="87" y="506"/>
                      </a:lnTo>
                      <a:lnTo>
                        <a:pt x="110" y="497"/>
                      </a:lnTo>
                      <a:lnTo>
                        <a:pt x="134" y="493"/>
                      </a:lnTo>
                      <a:lnTo>
                        <a:pt x="164" y="499"/>
                      </a:lnTo>
                      <a:lnTo>
                        <a:pt x="186" y="509"/>
                      </a:lnTo>
                      <a:lnTo>
                        <a:pt x="200" y="535"/>
                      </a:lnTo>
                      <a:lnTo>
                        <a:pt x="209" y="559"/>
                      </a:lnTo>
                      <a:lnTo>
                        <a:pt x="217" y="577"/>
                      </a:lnTo>
                      <a:lnTo>
                        <a:pt x="235" y="598"/>
                      </a:lnTo>
                      <a:lnTo>
                        <a:pt x="249" y="612"/>
                      </a:lnTo>
                      <a:lnTo>
                        <a:pt x="273" y="646"/>
                      </a:lnTo>
                      <a:lnTo>
                        <a:pt x="268" y="598"/>
                      </a:lnTo>
                      <a:lnTo>
                        <a:pt x="273" y="575"/>
                      </a:lnTo>
                      <a:lnTo>
                        <a:pt x="290" y="546"/>
                      </a:lnTo>
                      <a:lnTo>
                        <a:pt x="316" y="516"/>
                      </a:lnTo>
                      <a:lnTo>
                        <a:pt x="346" y="480"/>
                      </a:lnTo>
                      <a:lnTo>
                        <a:pt x="360" y="455"/>
                      </a:lnTo>
                      <a:lnTo>
                        <a:pt x="372" y="433"/>
                      </a:lnTo>
                      <a:lnTo>
                        <a:pt x="396" y="419"/>
                      </a:lnTo>
                      <a:lnTo>
                        <a:pt x="431" y="403"/>
                      </a:lnTo>
                      <a:lnTo>
                        <a:pt x="443" y="388"/>
                      </a:lnTo>
                      <a:lnTo>
                        <a:pt x="453" y="368"/>
                      </a:lnTo>
                      <a:lnTo>
                        <a:pt x="462" y="348"/>
                      </a:lnTo>
                      <a:lnTo>
                        <a:pt x="457" y="299"/>
                      </a:lnTo>
                      <a:lnTo>
                        <a:pt x="447" y="266"/>
                      </a:lnTo>
                      <a:lnTo>
                        <a:pt x="427" y="245"/>
                      </a:lnTo>
                      <a:lnTo>
                        <a:pt x="419" y="228"/>
                      </a:lnTo>
                      <a:lnTo>
                        <a:pt x="408" y="216"/>
                      </a:lnTo>
                      <a:lnTo>
                        <a:pt x="400" y="198"/>
                      </a:lnTo>
                      <a:lnTo>
                        <a:pt x="401" y="170"/>
                      </a:lnTo>
                      <a:lnTo>
                        <a:pt x="412" y="148"/>
                      </a:lnTo>
                      <a:lnTo>
                        <a:pt x="433" y="132"/>
                      </a:lnTo>
                      <a:lnTo>
                        <a:pt x="455" y="122"/>
                      </a:lnTo>
                      <a:lnTo>
                        <a:pt x="481" y="113"/>
                      </a:lnTo>
                      <a:lnTo>
                        <a:pt x="512" y="115"/>
                      </a:lnTo>
                      <a:lnTo>
                        <a:pt x="493" y="98"/>
                      </a:lnTo>
                      <a:lnTo>
                        <a:pt x="495" y="85"/>
                      </a:lnTo>
                      <a:lnTo>
                        <a:pt x="504" y="77"/>
                      </a:lnTo>
                      <a:lnTo>
                        <a:pt x="521" y="72"/>
                      </a:lnTo>
                      <a:lnTo>
                        <a:pt x="551" y="73"/>
                      </a:lnTo>
                      <a:lnTo>
                        <a:pt x="578" y="77"/>
                      </a:lnTo>
                      <a:lnTo>
                        <a:pt x="599" y="75"/>
                      </a:lnTo>
                      <a:lnTo>
                        <a:pt x="627" y="65"/>
                      </a:lnTo>
                      <a:lnTo>
                        <a:pt x="653" y="56"/>
                      </a:lnTo>
                      <a:lnTo>
                        <a:pt x="684" y="58"/>
                      </a:lnTo>
                      <a:lnTo>
                        <a:pt x="717" y="61"/>
                      </a:lnTo>
                      <a:lnTo>
                        <a:pt x="775" y="75"/>
                      </a:lnTo>
                      <a:lnTo>
                        <a:pt x="740" y="54"/>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676" name="Freeform 28"/>
              <p:cNvSpPr>
                <a:spLocks/>
              </p:cNvSpPr>
              <p:nvPr/>
            </p:nvSpPr>
            <p:spPr bwMode="auto">
              <a:xfrm flipH="1">
                <a:off x="3014" y="2796"/>
                <a:ext cx="180" cy="198"/>
              </a:xfrm>
              <a:custGeom>
                <a:avLst/>
                <a:gdLst>
                  <a:gd name="T0" fmla="*/ 0 w 438"/>
                  <a:gd name="T1" fmla="*/ 0 h 491"/>
                  <a:gd name="T2" fmla="*/ 0 w 438"/>
                  <a:gd name="T3" fmla="*/ 0 h 491"/>
                  <a:gd name="T4" fmla="*/ 0 w 438"/>
                  <a:gd name="T5" fmla="*/ 0 h 491"/>
                  <a:gd name="T6" fmla="*/ 0 w 438"/>
                  <a:gd name="T7" fmla="*/ 0 h 491"/>
                  <a:gd name="T8" fmla="*/ 0 60000 65536"/>
                  <a:gd name="T9" fmla="*/ 0 60000 65536"/>
                  <a:gd name="T10" fmla="*/ 0 60000 65536"/>
                  <a:gd name="T11" fmla="*/ 0 60000 65536"/>
                  <a:gd name="T12" fmla="*/ 0 w 438"/>
                  <a:gd name="T13" fmla="*/ 0 h 491"/>
                  <a:gd name="T14" fmla="*/ 438 w 438"/>
                  <a:gd name="T15" fmla="*/ 491 h 491"/>
                </a:gdLst>
                <a:ahLst/>
                <a:cxnLst>
                  <a:cxn ang="T8">
                    <a:pos x="T0" y="T1"/>
                  </a:cxn>
                  <a:cxn ang="T9">
                    <a:pos x="T2" y="T3"/>
                  </a:cxn>
                  <a:cxn ang="T10">
                    <a:pos x="T4" y="T5"/>
                  </a:cxn>
                  <a:cxn ang="T11">
                    <a:pos x="T6" y="T7"/>
                  </a:cxn>
                </a:cxnLst>
                <a:rect l="T12" t="T13" r="T14" b="T15"/>
                <a:pathLst>
                  <a:path w="438" h="491">
                    <a:moveTo>
                      <a:pt x="0" y="0"/>
                    </a:moveTo>
                    <a:lnTo>
                      <a:pt x="363" y="300"/>
                    </a:lnTo>
                    <a:lnTo>
                      <a:pt x="438" y="491"/>
                    </a:lnTo>
                    <a:lnTo>
                      <a:pt x="0" y="0"/>
                    </a:lnTo>
                    <a:close/>
                  </a:path>
                </a:pathLst>
              </a:custGeom>
              <a:solidFill>
                <a:srgbClr val="E0E0E0"/>
              </a:solidFill>
              <a:ln w="11113">
                <a:solidFill>
                  <a:srgbClr val="000000"/>
                </a:solidFill>
                <a:prstDash val="solid"/>
                <a:round/>
                <a:headEnd/>
                <a:tailEnd/>
              </a:ln>
            </p:spPr>
            <p:txBody>
              <a:bodyPr/>
              <a:lstStyle/>
              <a:p>
                <a:endParaRPr lang="zh-CN" altLang="en-US"/>
              </a:p>
            </p:txBody>
          </p:sp>
          <p:sp>
            <p:nvSpPr>
              <p:cNvPr id="27677" name="Freeform 29"/>
              <p:cNvSpPr>
                <a:spLocks/>
              </p:cNvSpPr>
              <p:nvPr/>
            </p:nvSpPr>
            <p:spPr bwMode="auto">
              <a:xfrm flipH="1">
                <a:off x="3044" y="2795"/>
                <a:ext cx="150" cy="198"/>
              </a:xfrm>
              <a:custGeom>
                <a:avLst/>
                <a:gdLst>
                  <a:gd name="T0" fmla="*/ 0 w 363"/>
                  <a:gd name="T1" fmla="*/ 0 h 495"/>
                  <a:gd name="T2" fmla="*/ 0 w 363"/>
                  <a:gd name="T3" fmla="*/ 0 h 495"/>
                  <a:gd name="T4" fmla="*/ 0 w 363"/>
                  <a:gd name="T5" fmla="*/ 0 h 495"/>
                  <a:gd name="T6" fmla="*/ 0 w 363"/>
                  <a:gd name="T7" fmla="*/ 0 h 495"/>
                  <a:gd name="T8" fmla="*/ 0 60000 65536"/>
                  <a:gd name="T9" fmla="*/ 0 60000 65536"/>
                  <a:gd name="T10" fmla="*/ 0 60000 65536"/>
                  <a:gd name="T11" fmla="*/ 0 60000 65536"/>
                  <a:gd name="T12" fmla="*/ 0 w 363"/>
                  <a:gd name="T13" fmla="*/ 0 h 495"/>
                  <a:gd name="T14" fmla="*/ 363 w 363"/>
                  <a:gd name="T15" fmla="*/ 495 h 495"/>
                </a:gdLst>
                <a:ahLst/>
                <a:cxnLst>
                  <a:cxn ang="T8">
                    <a:pos x="T0" y="T1"/>
                  </a:cxn>
                  <a:cxn ang="T9">
                    <a:pos x="T2" y="T3"/>
                  </a:cxn>
                  <a:cxn ang="T10">
                    <a:pos x="T4" y="T5"/>
                  </a:cxn>
                  <a:cxn ang="T11">
                    <a:pos x="T6" y="T7"/>
                  </a:cxn>
                </a:cxnLst>
                <a:rect l="T12" t="T13" r="T14" b="T15"/>
                <a:pathLst>
                  <a:path w="363" h="495">
                    <a:moveTo>
                      <a:pt x="0" y="0"/>
                    </a:moveTo>
                    <a:lnTo>
                      <a:pt x="363" y="311"/>
                    </a:lnTo>
                    <a:lnTo>
                      <a:pt x="278" y="495"/>
                    </a:lnTo>
                    <a:lnTo>
                      <a:pt x="0" y="0"/>
                    </a:lnTo>
                    <a:close/>
                  </a:path>
                </a:pathLst>
              </a:custGeom>
              <a:solidFill>
                <a:srgbClr val="FFFFFF"/>
              </a:solidFill>
              <a:ln w="11113">
                <a:solidFill>
                  <a:srgbClr val="000000"/>
                </a:solidFill>
                <a:prstDash val="solid"/>
                <a:round/>
                <a:headEnd/>
                <a:tailEnd/>
              </a:ln>
            </p:spPr>
            <p:txBody>
              <a:bodyPr/>
              <a:lstStyle/>
              <a:p>
                <a:endParaRPr lang="zh-CN" altLang="en-US"/>
              </a:p>
            </p:txBody>
          </p:sp>
          <p:grpSp>
            <p:nvGrpSpPr>
              <p:cNvPr id="27678" name="Group 30"/>
              <p:cNvGrpSpPr>
                <a:grpSpLocks/>
              </p:cNvGrpSpPr>
              <p:nvPr/>
            </p:nvGrpSpPr>
            <p:grpSpPr bwMode="auto">
              <a:xfrm flipH="1">
                <a:off x="2890" y="2522"/>
                <a:ext cx="272" cy="117"/>
                <a:chOff x="2011" y="1586"/>
                <a:chExt cx="331" cy="145"/>
              </a:xfrm>
            </p:grpSpPr>
            <p:sp>
              <p:nvSpPr>
                <p:cNvPr id="27679" name="Freeform 31"/>
                <p:cNvSpPr>
                  <a:spLocks/>
                </p:cNvSpPr>
                <p:nvPr/>
              </p:nvSpPr>
              <p:spPr bwMode="auto">
                <a:xfrm>
                  <a:off x="2226" y="1602"/>
                  <a:ext cx="94" cy="12"/>
                </a:xfrm>
                <a:custGeom>
                  <a:avLst/>
                  <a:gdLst>
                    <a:gd name="T0" fmla="*/ 1 w 187"/>
                    <a:gd name="T1" fmla="*/ 1 h 24"/>
                    <a:gd name="T2" fmla="*/ 1 w 187"/>
                    <a:gd name="T3" fmla="*/ 1 h 24"/>
                    <a:gd name="T4" fmla="*/ 1 w 187"/>
                    <a:gd name="T5" fmla="*/ 1 h 24"/>
                    <a:gd name="T6" fmla="*/ 1 w 187"/>
                    <a:gd name="T7" fmla="*/ 0 h 24"/>
                    <a:gd name="T8" fmla="*/ 1 w 187"/>
                    <a:gd name="T9" fmla="*/ 0 h 24"/>
                    <a:gd name="T10" fmla="*/ 0 w 187"/>
                    <a:gd name="T11" fmla="*/ 1 h 24"/>
                    <a:gd name="T12" fmla="*/ 1 w 187"/>
                    <a:gd name="T13" fmla="*/ 1 h 24"/>
                    <a:gd name="T14" fmla="*/ 1 w 187"/>
                    <a:gd name="T15" fmla="*/ 1 h 24"/>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24"/>
                    <a:gd name="T26" fmla="*/ 187 w 187"/>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24">
                      <a:moveTo>
                        <a:pt x="187" y="24"/>
                      </a:moveTo>
                      <a:lnTo>
                        <a:pt x="163" y="10"/>
                      </a:lnTo>
                      <a:lnTo>
                        <a:pt x="139" y="5"/>
                      </a:lnTo>
                      <a:lnTo>
                        <a:pt x="90" y="0"/>
                      </a:lnTo>
                      <a:lnTo>
                        <a:pt x="43" y="0"/>
                      </a:lnTo>
                      <a:lnTo>
                        <a:pt x="0" y="6"/>
                      </a:lnTo>
                      <a:lnTo>
                        <a:pt x="101" y="15"/>
                      </a:lnTo>
                      <a:lnTo>
                        <a:pt x="187" y="24"/>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0" name="Oval 32"/>
                <p:cNvSpPr>
                  <a:spLocks noChangeArrowheads="1"/>
                </p:cNvSpPr>
                <p:nvPr/>
              </p:nvSpPr>
              <p:spPr bwMode="auto">
                <a:xfrm>
                  <a:off x="2255" y="1586"/>
                  <a:ext cx="87" cy="145"/>
                </a:xfrm>
                <a:prstGeom prst="ellipse">
                  <a:avLst/>
                </a:pr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81" name="Line 33"/>
                <p:cNvSpPr>
                  <a:spLocks noChangeShapeType="1"/>
                </p:cNvSpPr>
                <p:nvPr/>
              </p:nvSpPr>
              <p:spPr bwMode="auto">
                <a:xfrm>
                  <a:off x="2011" y="1662"/>
                  <a:ext cx="24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82" name="Group 34"/>
                <p:cNvGrpSpPr>
                  <a:grpSpLocks/>
                </p:cNvGrpSpPr>
                <p:nvPr/>
              </p:nvGrpSpPr>
              <p:grpSpPr bwMode="auto">
                <a:xfrm>
                  <a:off x="2297" y="1645"/>
                  <a:ext cx="27" cy="51"/>
                  <a:chOff x="2297" y="1645"/>
                  <a:chExt cx="27" cy="51"/>
                </a:xfrm>
              </p:grpSpPr>
              <p:sp>
                <p:nvSpPr>
                  <p:cNvPr id="27683" name="Oval 35"/>
                  <p:cNvSpPr>
                    <a:spLocks noChangeArrowheads="1"/>
                  </p:cNvSpPr>
                  <p:nvPr/>
                </p:nvSpPr>
                <p:spPr bwMode="auto">
                  <a:xfrm>
                    <a:off x="2297" y="1645"/>
                    <a:ext cx="27" cy="51"/>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84" name="Oval 36"/>
                  <p:cNvSpPr>
                    <a:spLocks noChangeArrowheads="1"/>
                  </p:cNvSpPr>
                  <p:nvPr/>
                </p:nvSpPr>
                <p:spPr bwMode="auto">
                  <a:xfrm>
                    <a:off x="2305" y="1651"/>
                    <a:ext cx="15"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grpSp>
        <p:grpSp>
          <p:nvGrpSpPr>
            <p:cNvPr id="27667" name="Group 37"/>
            <p:cNvGrpSpPr>
              <a:grpSpLocks/>
            </p:cNvGrpSpPr>
            <p:nvPr/>
          </p:nvGrpSpPr>
          <p:grpSpPr bwMode="auto">
            <a:xfrm rot="5914597" flipH="1">
              <a:off x="2791" y="2605"/>
              <a:ext cx="239" cy="800"/>
              <a:chOff x="1744" y="2071"/>
              <a:chExt cx="297" cy="971"/>
            </a:xfrm>
          </p:grpSpPr>
          <p:grpSp>
            <p:nvGrpSpPr>
              <p:cNvPr id="27669" name="Group 38"/>
              <p:cNvGrpSpPr>
                <a:grpSpLocks/>
              </p:cNvGrpSpPr>
              <p:nvPr/>
            </p:nvGrpSpPr>
            <p:grpSpPr bwMode="auto">
              <a:xfrm>
                <a:off x="1744" y="2787"/>
                <a:ext cx="285" cy="255"/>
                <a:chOff x="1744" y="2787"/>
                <a:chExt cx="285" cy="255"/>
              </a:xfrm>
            </p:grpSpPr>
            <p:sp>
              <p:nvSpPr>
                <p:cNvPr id="27673" name="Freeform 39"/>
                <p:cNvSpPr>
                  <a:spLocks/>
                </p:cNvSpPr>
                <p:nvPr/>
              </p:nvSpPr>
              <p:spPr bwMode="auto">
                <a:xfrm>
                  <a:off x="1744" y="2787"/>
                  <a:ext cx="285" cy="255"/>
                </a:xfrm>
                <a:custGeom>
                  <a:avLst/>
                  <a:gdLst>
                    <a:gd name="T0" fmla="*/ 0 w 571"/>
                    <a:gd name="T1" fmla="*/ 1 h 510"/>
                    <a:gd name="T2" fmla="*/ 0 w 571"/>
                    <a:gd name="T3" fmla="*/ 1 h 510"/>
                    <a:gd name="T4" fmla="*/ 0 w 571"/>
                    <a:gd name="T5" fmla="*/ 1 h 510"/>
                    <a:gd name="T6" fmla="*/ 0 w 571"/>
                    <a:gd name="T7" fmla="*/ 1 h 510"/>
                    <a:gd name="T8" fmla="*/ 0 w 571"/>
                    <a:gd name="T9" fmla="*/ 1 h 510"/>
                    <a:gd name="T10" fmla="*/ 0 w 571"/>
                    <a:gd name="T11" fmla="*/ 2 h 510"/>
                    <a:gd name="T12" fmla="*/ 0 w 571"/>
                    <a:gd name="T13" fmla="*/ 2 h 510"/>
                    <a:gd name="T14" fmla="*/ 0 w 571"/>
                    <a:gd name="T15" fmla="*/ 2 h 510"/>
                    <a:gd name="T16" fmla="*/ 0 w 571"/>
                    <a:gd name="T17" fmla="*/ 2 h 510"/>
                    <a:gd name="T18" fmla="*/ 0 w 571"/>
                    <a:gd name="T19" fmla="*/ 2 h 510"/>
                    <a:gd name="T20" fmla="*/ 0 w 571"/>
                    <a:gd name="T21" fmla="*/ 2 h 510"/>
                    <a:gd name="T22" fmla="*/ 0 w 571"/>
                    <a:gd name="T23" fmla="*/ 2 h 510"/>
                    <a:gd name="T24" fmla="*/ 0 w 571"/>
                    <a:gd name="T25" fmla="*/ 2 h 510"/>
                    <a:gd name="T26" fmla="*/ 0 w 571"/>
                    <a:gd name="T27" fmla="*/ 2 h 510"/>
                    <a:gd name="T28" fmla="*/ 0 w 571"/>
                    <a:gd name="T29" fmla="*/ 2 h 510"/>
                    <a:gd name="T30" fmla="*/ 0 w 571"/>
                    <a:gd name="T31" fmla="*/ 2 h 510"/>
                    <a:gd name="T32" fmla="*/ 0 w 571"/>
                    <a:gd name="T33" fmla="*/ 2 h 510"/>
                    <a:gd name="T34" fmla="*/ 0 w 571"/>
                    <a:gd name="T35" fmla="*/ 2 h 510"/>
                    <a:gd name="T36" fmla="*/ 0 w 571"/>
                    <a:gd name="T37" fmla="*/ 2 h 510"/>
                    <a:gd name="T38" fmla="*/ 0 w 571"/>
                    <a:gd name="T39" fmla="*/ 2 h 510"/>
                    <a:gd name="T40" fmla="*/ 0 w 571"/>
                    <a:gd name="T41" fmla="*/ 2 h 510"/>
                    <a:gd name="T42" fmla="*/ 0 w 571"/>
                    <a:gd name="T43" fmla="*/ 2 h 510"/>
                    <a:gd name="T44" fmla="*/ 1 w 571"/>
                    <a:gd name="T45" fmla="*/ 2 h 510"/>
                    <a:gd name="T46" fmla="*/ 1 w 571"/>
                    <a:gd name="T47" fmla="*/ 2 h 510"/>
                    <a:gd name="T48" fmla="*/ 1 w 571"/>
                    <a:gd name="T49" fmla="*/ 2 h 510"/>
                    <a:gd name="T50" fmla="*/ 2 w 571"/>
                    <a:gd name="T51" fmla="*/ 2 h 510"/>
                    <a:gd name="T52" fmla="*/ 2 w 571"/>
                    <a:gd name="T53" fmla="*/ 2 h 510"/>
                    <a:gd name="T54" fmla="*/ 2 w 571"/>
                    <a:gd name="T55" fmla="*/ 2 h 510"/>
                    <a:gd name="T56" fmla="*/ 2 w 571"/>
                    <a:gd name="T57" fmla="*/ 2 h 510"/>
                    <a:gd name="T58" fmla="*/ 2 w 571"/>
                    <a:gd name="T59" fmla="*/ 2 h 510"/>
                    <a:gd name="T60" fmla="*/ 2 w 571"/>
                    <a:gd name="T61" fmla="*/ 2 h 510"/>
                    <a:gd name="T62" fmla="*/ 2 w 571"/>
                    <a:gd name="T63" fmla="*/ 2 h 510"/>
                    <a:gd name="T64" fmla="*/ 2 w 571"/>
                    <a:gd name="T65" fmla="*/ 1 h 510"/>
                    <a:gd name="T66" fmla="*/ 2 w 571"/>
                    <a:gd name="T67" fmla="*/ 1 h 510"/>
                    <a:gd name="T68" fmla="*/ 2 w 571"/>
                    <a:gd name="T69" fmla="*/ 1 h 510"/>
                    <a:gd name="T70" fmla="*/ 2 w 571"/>
                    <a:gd name="T71" fmla="*/ 1 h 510"/>
                    <a:gd name="T72" fmla="*/ 1 w 571"/>
                    <a:gd name="T73" fmla="*/ 0 h 510"/>
                    <a:gd name="T74" fmla="*/ 0 w 571"/>
                    <a:gd name="T75" fmla="*/ 1 h 5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1"/>
                    <a:gd name="T115" fmla="*/ 0 h 510"/>
                    <a:gd name="T116" fmla="*/ 571 w 571"/>
                    <a:gd name="T117" fmla="*/ 510 h 5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1" h="510">
                      <a:moveTo>
                        <a:pt x="88" y="66"/>
                      </a:moveTo>
                      <a:lnTo>
                        <a:pt x="52" y="132"/>
                      </a:lnTo>
                      <a:lnTo>
                        <a:pt x="38" y="156"/>
                      </a:lnTo>
                      <a:lnTo>
                        <a:pt x="31" y="186"/>
                      </a:lnTo>
                      <a:lnTo>
                        <a:pt x="24" y="227"/>
                      </a:lnTo>
                      <a:lnTo>
                        <a:pt x="24" y="265"/>
                      </a:lnTo>
                      <a:lnTo>
                        <a:pt x="29" y="304"/>
                      </a:lnTo>
                      <a:lnTo>
                        <a:pt x="45" y="338"/>
                      </a:lnTo>
                      <a:lnTo>
                        <a:pt x="78" y="363"/>
                      </a:lnTo>
                      <a:lnTo>
                        <a:pt x="43" y="342"/>
                      </a:lnTo>
                      <a:lnTo>
                        <a:pt x="29" y="340"/>
                      </a:lnTo>
                      <a:lnTo>
                        <a:pt x="12" y="347"/>
                      </a:lnTo>
                      <a:lnTo>
                        <a:pt x="3" y="357"/>
                      </a:lnTo>
                      <a:lnTo>
                        <a:pt x="0" y="375"/>
                      </a:lnTo>
                      <a:lnTo>
                        <a:pt x="5" y="389"/>
                      </a:lnTo>
                      <a:lnTo>
                        <a:pt x="17" y="406"/>
                      </a:lnTo>
                      <a:lnTo>
                        <a:pt x="60" y="437"/>
                      </a:lnTo>
                      <a:lnTo>
                        <a:pt x="128" y="463"/>
                      </a:lnTo>
                      <a:lnTo>
                        <a:pt x="158" y="472"/>
                      </a:lnTo>
                      <a:lnTo>
                        <a:pt x="191" y="477"/>
                      </a:lnTo>
                      <a:lnTo>
                        <a:pt x="220" y="477"/>
                      </a:lnTo>
                      <a:lnTo>
                        <a:pt x="250" y="488"/>
                      </a:lnTo>
                      <a:lnTo>
                        <a:pt x="286" y="500"/>
                      </a:lnTo>
                      <a:lnTo>
                        <a:pt x="368" y="510"/>
                      </a:lnTo>
                      <a:lnTo>
                        <a:pt x="465" y="489"/>
                      </a:lnTo>
                      <a:lnTo>
                        <a:pt x="527" y="489"/>
                      </a:lnTo>
                      <a:lnTo>
                        <a:pt x="543" y="484"/>
                      </a:lnTo>
                      <a:lnTo>
                        <a:pt x="559" y="469"/>
                      </a:lnTo>
                      <a:lnTo>
                        <a:pt x="564" y="448"/>
                      </a:lnTo>
                      <a:lnTo>
                        <a:pt x="571" y="366"/>
                      </a:lnTo>
                      <a:lnTo>
                        <a:pt x="571" y="298"/>
                      </a:lnTo>
                      <a:lnTo>
                        <a:pt x="567" y="264"/>
                      </a:lnTo>
                      <a:lnTo>
                        <a:pt x="564" y="239"/>
                      </a:lnTo>
                      <a:lnTo>
                        <a:pt x="559" y="217"/>
                      </a:lnTo>
                      <a:lnTo>
                        <a:pt x="553" y="193"/>
                      </a:lnTo>
                      <a:lnTo>
                        <a:pt x="522" y="100"/>
                      </a:lnTo>
                      <a:lnTo>
                        <a:pt x="491" y="0"/>
                      </a:lnTo>
                      <a:lnTo>
                        <a:pt x="88" y="66"/>
                      </a:lnTo>
                      <a:close/>
                    </a:path>
                  </a:pathLst>
                </a:custGeom>
                <a:solidFill>
                  <a:srgbClr val="FFE0C0"/>
                </a:solidFill>
                <a:ln w="11113">
                  <a:solidFill>
                    <a:srgbClr val="000000"/>
                  </a:solidFill>
                  <a:prstDash val="solid"/>
                  <a:round/>
                  <a:headEnd/>
                  <a:tailEnd/>
                </a:ln>
              </p:spPr>
              <p:txBody>
                <a:bodyPr/>
                <a:lstStyle/>
                <a:p>
                  <a:endParaRPr lang="zh-CN" altLang="en-US"/>
                </a:p>
              </p:txBody>
            </p:sp>
            <p:sp>
              <p:nvSpPr>
                <p:cNvPr id="27674" name="Arc 40"/>
                <p:cNvSpPr>
                  <a:spLocks/>
                </p:cNvSpPr>
                <p:nvPr/>
              </p:nvSpPr>
              <p:spPr bwMode="auto">
                <a:xfrm>
                  <a:off x="1786" y="2960"/>
                  <a:ext cx="8" cy="18"/>
                </a:xfrm>
                <a:custGeom>
                  <a:avLst/>
                  <a:gdLst>
                    <a:gd name="T0" fmla="*/ 0 w 21600"/>
                    <a:gd name="T1" fmla="*/ 0 h 21460"/>
                    <a:gd name="T2" fmla="*/ 0 w 21600"/>
                    <a:gd name="T3" fmla="*/ 0 h 21460"/>
                    <a:gd name="T4" fmla="*/ 0 w 21600"/>
                    <a:gd name="T5" fmla="*/ 0 h 21460"/>
                    <a:gd name="T6" fmla="*/ 0 60000 65536"/>
                    <a:gd name="T7" fmla="*/ 0 60000 65536"/>
                    <a:gd name="T8" fmla="*/ 0 60000 65536"/>
                    <a:gd name="T9" fmla="*/ 0 w 21600"/>
                    <a:gd name="T10" fmla="*/ 0 h 21460"/>
                    <a:gd name="T11" fmla="*/ 21600 w 21600"/>
                    <a:gd name="T12" fmla="*/ 21460 h 21460"/>
                  </a:gdLst>
                  <a:ahLst/>
                  <a:cxnLst>
                    <a:cxn ang="T6">
                      <a:pos x="T0" y="T1"/>
                    </a:cxn>
                    <a:cxn ang="T7">
                      <a:pos x="T2" y="T3"/>
                    </a:cxn>
                    <a:cxn ang="T8">
                      <a:pos x="T4" y="T5"/>
                    </a:cxn>
                  </a:cxnLst>
                  <a:rect l="T9" t="T10" r="T11" b="T12"/>
                  <a:pathLst>
                    <a:path w="21600" h="21460" fill="none" extrusionOk="0">
                      <a:moveTo>
                        <a:pt x="0" y="21460"/>
                      </a:moveTo>
                      <a:cubicBezTo>
                        <a:pt x="0" y="10479"/>
                        <a:pt x="8237" y="1246"/>
                        <a:pt x="19146" y="-1"/>
                      </a:cubicBezTo>
                    </a:path>
                    <a:path w="21600" h="21460" stroke="0" extrusionOk="0">
                      <a:moveTo>
                        <a:pt x="0" y="21460"/>
                      </a:moveTo>
                      <a:cubicBezTo>
                        <a:pt x="0" y="10479"/>
                        <a:pt x="8237" y="1246"/>
                        <a:pt x="19146" y="-1"/>
                      </a:cubicBezTo>
                      <a:lnTo>
                        <a:pt x="21600" y="21460"/>
                      </a:lnTo>
                      <a:lnTo>
                        <a:pt x="0" y="21460"/>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70" name="Group 41"/>
              <p:cNvGrpSpPr>
                <a:grpSpLocks/>
              </p:cNvGrpSpPr>
              <p:nvPr/>
            </p:nvGrpSpPr>
            <p:grpSpPr bwMode="auto">
              <a:xfrm>
                <a:off x="1758" y="2071"/>
                <a:ext cx="283" cy="756"/>
                <a:chOff x="1758" y="2071"/>
                <a:chExt cx="283" cy="756"/>
              </a:xfrm>
            </p:grpSpPr>
            <p:sp>
              <p:nvSpPr>
                <p:cNvPr id="27671" name="Rectangle 42"/>
                <p:cNvSpPr>
                  <a:spLocks noChangeArrowheads="1"/>
                </p:cNvSpPr>
                <p:nvPr/>
              </p:nvSpPr>
              <p:spPr bwMode="auto">
                <a:xfrm>
                  <a:off x="1775" y="2781"/>
                  <a:ext cx="238" cy="46"/>
                </a:xfrm>
                <a:prstGeom prst="rect">
                  <a:avLst/>
                </a:prstGeom>
                <a:solidFill>
                  <a:srgbClr val="FFFFFF"/>
                </a:solidFill>
                <a:ln w="11113">
                  <a:solidFill>
                    <a:srgbClr val="0000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72" name="Freeform 43"/>
                <p:cNvSpPr>
                  <a:spLocks/>
                </p:cNvSpPr>
                <p:nvPr/>
              </p:nvSpPr>
              <p:spPr bwMode="auto">
                <a:xfrm>
                  <a:off x="1758" y="2071"/>
                  <a:ext cx="283" cy="729"/>
                </a:xfrm>
                <a:custGeom>
                  <a:avLst/>
                  <a:gdLst>
                    <a:gd name="T0" fmla="*/ 1 w 566"/>
                    <a:gd name="T1" fmla="*/ 1 h 1459"/>
                    <a:gd name="T2" fmla="*/ 1 w 566"/>
                    <a:gd name="T3" fmla="*/ 3 h 1459"/>
                    <a:gd name="T4" fmla="*/ 0 w 566"/>
                    <a:gd name="T5" fmla="*/ 5 h 1459"/>
                    <a:gd name="T6" fmla="*/ 3 w 566"/>
                    <a:gd name="T7" fmla="*/ 5 h 1459"/>
                    <a:gd name="T8" fmla="*/ 3 w 566"/>
                    <a:gd name="T9" fmla="*/ 3 h 1459"/>
                    <a:gd name="T10" fmla="*/ 3 w 566"/>
                    <a:gd name="T11" fmla="*/ 2 h 1459"/>
                    <a:gd name="T12" fmla="*/ 3 w 566"/>
                    <a:gd name="T13" fmla="*/ 1 h 1459"/>
                    <a:gd name="T14" fmla="*/ 3 w 566"/>
                    <a:gd name="T15" fmla="*/ 0 h 1459"/>
                    <a:gd name="T16" fmla="*/ 3 w 566"/>
                    <a:gd name="T17" fmla="*/ 0 h 1459"/>
                    <a:gd name="T18" fmla="*/ 3 w 566"/>
                    <a:gd name="T19" fmla="*/ 0 h 1459"/>
                    <a:gd name="T20" fmla="*/ 3 w 566"/>
                    <a:gd name="T21" fmla="*/ 0 h 1459"/>
                    <a:gd name="T22" fmla="*/ 3 w 566"/>
                    <a:gd name="T23" fmla="*/ 0 h 1459"/>
                    <a:gd name="T24" fmla="*/ 2 w 566"/>
                    <a:gd name="T25" fmla="*/ 0 h 1459"/>
                    <a:gd name="T26" fmla="*/ 2 w 566"/>
                    <a:gd name="T27" fmla="*/ 0 h 1459"/>
                    <a:gd name="T28" fmla="*/ 2 w 566"/>
                    <a:gd name="T29" fmla="*/ 0 h 1459"/>
                    <a:gd name="T30" fmla="*/ 2 w 566"/>
                    <a:gd name="T31" fmla="*/ 0 h 1459"/>
                    <a:gd name="T32" fmla="*/ 2 w 566"/>
                    <a:gd name="T33" fmla="*/ 0 h 1459"/>
                    <a:gd name="T34" fmla="*/ 2 w 566"/>
                    <a:gd name="T35" fmla="*/ 0 h 1459"/>
                    <a:gd name="T36" fmla="*/ 1 w 566"/>
                    <a:gd name="T37" fmla="*/ 0 h 1459"/>
                    <a:gd name="T38" fmla="*/ 1 w 566"/>
                    <a:gd name="T39" fmla="*/ 0 h 1459"/>
                    <a:gd name="T40" fmla="*/ 1 w 566"/>
                    <a:gd name="T41" fmla="*/ 0 h 1459"/>
                    <a:gd name="T42" fmla="*/ 1 w 566"/>
                    <a:gd name="T43" fmla="*/ 0 h 1459"/>
                    <a:gd name="T44" fmla="*/ 1 w 566"/>
                    <a:gd name="T45" fmla="*/ 0 h 1459"/>
                    <a:gd name="T46" fmla="*/ 1 w 566"/>
                    <a:gd name="T47" fmla="*/ 0 h 1459"/>
                    <a:gd name="T48" fmla="*/ 1 w 566"/>
                    <a:gd name="T49" fmla="*/ 0 h 1459"/>
                    <a:gd name="T50" fmla="*/ 1 w 566"/>
                    <a:gd name="T51" fmla="*/ 1 h 1459"/>
                    <a:gd name="T52" fmla="*/ 1 w 566"/>
                    <a:gd name="T53" fmla="*/ 1 h 14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66"/>
                    <a:gd name="T82" fmla="*/ 0 h 1459"/>
                    <a:gd name="T83" fmla="*/ 566 w 566"/>
                    <a:gd name="T84" fmla="*/ 1459 h 145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66" h="1459">
                      <a:moveTo>
                        <a:pt x="28" y="486"/>
                      </a:moveTo>
                      <a:lnTo>
                        <a:pt x="16" y="905"/>
                      </a:lnTo>
                      <a:lnTo>
                        <a:pt x="0" y="1454"/>
                      </a:lnTo>
                      <a:lnTo>
                        <a:pt x="544" y="1459"/>
                      </a:lnTo>
                      <a:lnTo>
                        <a:pt x="551" y="874"/>
                      </a:lnTo>
                      <a:lnTo>
                        <a:pt x="549" y="601"/>
                      </a:lnTo>
                      <a:lnTo>
                        <a:pt x="566" y="313"/>
                      </a:lnTo>
                      <a:lnTo>
                        <a:pt x="561" y="249"/>
                      </a:lnTo>
                      <a:lnTo>
                        <a:pt x="556" y="200"/>
                      </a:lnTo>
                      <a:lnTo>
                        <a:pt x="546" y="153"/>
                      </a:lnTo>
                      <a:lnTo>
                        <a:pt x="535" y="120"/>
                      </a:lnTo>
                      <a:lnTo>
                        <a:pt x="516" y="87"/>
                      </a:lnTo>
                      <a:lnTo>
                        <a:pt x="497" y="64"/>
                      </a:lnTo>
                      <a:lnTo>
                        <a:pt x="466" y="40"/>
                      </a:lnTo>
                      <a:lnTo>
                        <a:pt x="426" y="21"/>
                      </a:lnTo>
                      <a:lnTo>
                        <a:pt x="382" y="9"/>
                      </a:lnTo>
                      <a:lnTo>
                        <a:pt x="334" y="4"/>
                      </a:lnTo>
                      <a:lnTo>
                        <a:pt x="294" y="0"/>
                      </a:lnTo>
                      <a:lnTo>
                        <a:pt x="245" y="11"/>
                      </a:lnTo>
                      <a:lnTo>
                        <a:pt x="198" y="26"/>
                      </a:lnTo>
                      <a:lnTo>
                        <a:pt x="171" y="44"/>
                      </a:lnTo>
                      <a:lnTo>
                        <a:pt x="136" y="68"/>
                      </a:lnTo>
                      <a:lnTo>
                        <a:pt x="112" y="97"/>
                      </a:lnTo>
                      <a:lnTo>
                        <a:pt x="86" y="141"/>
                      </a:lnTo>
                      <a:lnTo>
                        <a:pt x="68" y="189"/>
                      </a:lnTo>
                      <a:lnTo>
                        <a:pt x="49" y="269"/>
                      </a:lnTo>
                      <a:lnTo>
                        <a:pt x="28" y="486"/>
                      </a:lnTo>
                      <a:close/>
                    </a:path>
                  </a:pathLst>
                </a:custGeom>
                <a:solidFill>
                  <a:srgbClr val="804000"/>
                </a:solidFill>
                <a:ln w="11113">
                  <a:solidFill>
                    <a:srgbClr val="000000"/>
                  </a:solidFill>
                  <a:prstDash val="solid"/>
                  <a:round/>
                  <a:headEnd/>
                  <a:tailEnd/>
                </a:ln>
              </p:spPr>
              <p:txBody>
                <a:bodyPr/>
                <a:lstStyle/>
                <a:p>
                  <a:endParaRPr lang="zh-CN" altLang="en-US"/>
                </a:p>
              </p:txBody>
            </p:sp>
          </p:grpSp>
        </p:grpSp>
        <p:graphicFrame>
          <p:nvGraphicFramePr>
            <p:cNvPr id="27668" name="Object 2"/>
            <p:cNvGraphicFramePr>
              <a:graphicFrameLocks noChangeAspect="1"/>
            </p:cNvGraphicFramePr>
            <p:nvPr/>
          </p:nvGraphicFramePr>
          <p:xfrm>
            <a:off x="1680" y="2893"/>
            <a:ext cx="1345" cy="1238"/>
          </p:xfrm>
          <a:graphic>
            <a:graphicData uri="http://schemas.openxmlformats.org/presentationml/2006/ole">
              <mc:AlternateContent xmlns:mc="http://schemas.openxmlformats.org/markup-compatibility/2006">
                <mc:Choice xmlns:v="urn:schemas-microsoft-com:vml" Requires="v">
                  <p:oleObj spid="_x0000_s27699" name="剪辑" r:id="rId7" imgW="2284973" imgH="2153463" progId="MS_ClipArt_Gallery.2">
                    <p:embed/>
                  </p:oleObj>
                </mc:Choice>
                <mc:Fallback>
                  <p:oleObj name="剪辑" r:id="rId7" imgW="2284973" imgH="2153463" progId="MS_ClipArt_Gallery.2">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 y="2893"/>
                          <a:ext cx="1345" cy="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68653" name="AutoShape 45"/>
          <p:cNvSpPr>
            <a:spLocks noChangeArrowheads="1"/>
          </p:cNvSpPr>
          <p:nvPr/>
        </p:nvSpPr>
        <p:spPr bwMode="auto">
          <a:xfrm flipH="1">
            <a:off x="381000" y="1066800"/>
            <a:ext cx="5105400" cy="2362200"/>
          </a:xfrm>
          <a:prstGeom prst="cloudCallout">
            <a:avLst>
              <a:gd name="adj1" fmla="val -29106"/>
              <a:gd name="adj2" fmla="val 72176"/>
            </a:avLst>
          </a:prstGeom>
          <a:gradFill rotWithShape="0">
            <a:gsLst>
              <a:gs pos="0">
                <a:srgbClr val="CCFFFF"/>
              </a:gs>
              <a:gs pos="100000">
                <a:srgbClr val="A0C8C8"/>
              </a:gs>
            </a:gsLst>
            <a:lin ang="5400000" scaled="1"/>
          </a:gradFill>
          <a:ln w="9525">
            <a:solidFill>
              <a:srgbClr val="CCFFCC"/>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What is a SPARSE matrix?</a:t>
            </a:r>
          </a:p>
          <a:p>
            <a:pPr algn="ctr"/>
            <a:r>
              <a:rPr lang="en-US" altLang="zh-CN" b="1"/>
              <a:t>What’s wrong with my </a:t>
            </a:r>
          </a:p>
          <a:p>
            <a:pPr algn="ctr"/>
            <a:r>
              <a:rPr lang="en-US" altLang="zh-CN" b="1"/>
              <a:t>simple representation </a:t>
            </a:r>
          </a:p>
          <a:p>
            <a:pPr algn="ctr"/>
            <a:r>
              <a:rPr lang="en-US" altLang="zh-CN" sz="2000" b="1"/>
              <a:t>A[MAX_ROWS][MAX_COLS]</a:t>
            </a:r>
            <a:r>
              <a:rPr lang="en-US" altLang="zh-CN" b="1"/>
              <a:t>?</a:t>
            </a:r>
          </a:p>
        </p:txBody>
      </p:sp>
      <p:sp>
        <p:nvSpPr>
          <p:cNvPr id="68654" name="AutoShape 46"/>
          <p:cNvSpPr>
            <a:spLocks noChangeArrowheads="1"/>
          </p:cNvSpPr>
          <p:nvPr/>
        </p:nvSpPr>
        <p:spPr bwMode="auto">
          <a:xfrm>
            <a:off x="1752600" y="1676400"/>
            <a:ext cx="4038600" cy="1524000"/>
          </a:xfrm>
          <a:prstGeom prst="cloudCallout">
            <a:avLst>
              <a:gd name="adj1" fmla="val -9079"/>
              <a:gd name="adj2" fmla="val 144898"/>
            </a:avLst>
          </a:prstGeom>
          <a:gradFill rotWithShape="0">
            <a:gsLst>
              <a:gs pos="0">
                <a:srgbClr val="CCFFCC"/>
              </a:gs>
              <a:gs pos="100000">
                <a:srgbClr val="AFDBAF"/>
              </a:gs>
            </a:gsLst>
            <a:lin ang="18900000" scaled="1"/>
          </a:gradFill>
          <a:ln w="9525">
            <a:solidFill>
              <a:srgbClr val="CCFFFF"/>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     A matrix is SPARSE if</a:t>
            </a:r>
          </a:p>
          <a:p>
            <a:pPr algn="ctr"/>
            <a:r>
              <a:rPr lang="en-US" altLang="zh-CN" b="1"/>
              <a:t>it contains many</a:t>
            </a:r>
          </a:p>
          <a:p>
            <a:pPr algn="ctr"/>
            <a:r>
              <a:rPr lang="en-US" altLang="zh-CN" b="1"/>
              <a:t> zero entries.</a:t>
            </a:r>
          </a:p>
        </p:txBody>
      </p:sp>
      <p:sp>
        <p:nvSpPr>
          <p:cNvPr id="68655" name="AutoShape 47"/>
          <p:cNvSpPr>
            <a:spLocks noChangeArrowheads="1"/>
          </p:cNvSpPr>
          <p:nvPr/>
        </p:nvSpPr>
        <p:spPr bwMode="auto">
          <a:xfrm>
            <a:off x="4038600" y="1676400"/>
            <a:ext cx="3810000" cy="1524000"/>
          </a:xfrm>
          <a:prstGeom prst="cloudCallout">
            <a:avLst>
              <a:gd name="adj1" fmla="val -28708"/>
              <a:gd name="adj2" fmla="val 86565"/>
            </a:avLst>
          </a:prstGeom>
          <a:gradFill rotWithShape="0">
            <a:gsLst>
              <a:gs pos="0">
                <a:srgbClr val="CCFFFF"/>
              </a:gs>
              <a:gs pos="100000">
                <a:srgbClr val="AAD5D5"/>
              </a:gs>
            </a:gsLst>
            <a:lin ang="5400000" scaled="1"/>
          </a:gradFill>
          <a:ln w="9525">
            <a:solidFill>
              <a:srgbClr val="CCFFCC"/>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Many?  </a:t>
            </a:r>
          </a:p>
          <a:p>
            <a:pPr algn="ctr"/>
            <a:r>
              <a:rPr lang="en-US" altLang="zh-CN" b="1"/>
              <a:t>How many is “many”?</a:t>
            </a:r>
          </a:p>
        </p:txBody>
      </p:sp>
      <p:sp>
        <p:nvSpPr>
          <p:cNvPr id="68656" name="AutoShape 48"/>
          <p:cNvSpPr>
            <a:spLocks noChangeArrowheads="1"/>
          </p:cNvSpPr>
          <p:nvPr/>
        </p:nvSpPr>
        <p:spPr bwMode="auto">
          <a:xfrm flipH="1">
            <a:off x="381000" y="1143000"/>
            <a:ext cx="4876800" cy="2743200"/>
          </a:xfrm>
          <a:prstGeom prst="cloudCallout">
            <a:avLst>
              <a:gd name="adj1" fmla="val -11426"/>
              <a:gd name="adj2" fmla="val 77833"/>
            </a:avLst>
          </a:prstGeom>
          <a:gradFill rotWithShape="0">
            <a:gsLst>
              <a:gs pos="0">
                <a:srgbClr val="CCFFCC"/>
              </a:gs>
              <a:gs pos="100000">
                <a:srgbClr val="AAD5AA"/>
              </a:gs>
            </a:gsLst>
            <a:lin ang="5400000" scaled="1"/>
          </a:gradFill>
          <a:ln w="9525">
            <a:solidFill>
              <a:srgbClr val="CCFFFF"/>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Well, unlike other </a:t>
            </a:r>
          </a:p>
          <a:p>
            <a:pPr algn="ctr"/>
            <a:r>
              <a:rPr lang="en-US" altLang="zh-CN" b="1"/>
              <a:t>math concepts, there is no </a:t>
            </a:r>
          </a:p>
          <a:p>
            <a:pPr algn="ctr"/>
            <a:r>
              <a:rPr lang="en-US" altLang="zh-CN" b="1"/>
              <a:t>definite line drawn here.</a:t>
            </a:r>
          </a:p>
          <a:p>
            <a:pPr algn="ctr"/>
            <a:r>
              <a:rPr lang="en-US" altLang="zh-CN" b="1"/>
              <a:t>To give you some idea, think of</a:t>
            </a:r>
          </a:p>
          <a:p>
            <a:pPr algn="ctr"/>
            <a:r>
              <a:rPr lang="en-US" altLang="zh-CN" b="1"/>
              <a:t>a 1000 by 1000 matrix with</a:t>
            </a:r>
          </a:p>
          <a:p>
            <a:pPr algn="ctr"/>
            <a:r>
              <a:rPr lang="en-US" altLang="zh-CN" b="1"/>
              <a:t>3000 nonzero entries.</a:t>
            </a:r>
          </a:p>
        </p:txBody>
      </p:sp>
      <p:sp>
        <p:nvSpPr>
          <p:cNvPr id="68657" name="AutoShape 49"/>
          <p:cNvSpPr>
            <a:spLocks noChangeArrowheads="1"/>
          </p:cNvSpPr>
          <p:nvPr/>
        </p:nvSpPr>
        <p:spPr bwMode="auto">
          <a:xfrm>
            <a:off x="3505200" y="990600"/>
            <a:ext cx="5029200" cy="2286000"/>
          </a:xfrm>
          <a:prstGeom prst="cloudCallout">
            <a:avLst>
              <a:gd name="adj1" fmla="val -29074"/>
              <a:gd name="adj2" fmla="val 72083"/>
            </a:avLst>
          </a:prstGeom>
          <a:gradFill rotWithShape="0">
            <a:gsLst>
              <a:gs pos="0">
                <a:srgbClr val="CCFFFF"/>
              </a:gs>
              <a:gs pos="100000">
                <a:srgbClr val="B5E2E2"/>
              </a:gs>
            </a:gsLst>
            <a:lin ang="5400000" scaled="1"/>
          </a:gradFill>
          <a:ln w="9525">
            <a:solidFill>
              <a:srgbClr val="CCFFCC"/>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        Wow!  I see how much space</a:t>
            </a:r>
          </a:p>
          <a:p>
            <a:pPr algn="ctr"/>
            <a:r>
              <a:rPr lang="en-US" altLang="zh-CN" b="1"/>
              <a:t>I could have wasted.</a:t>
            </a:r>
          </a:p>
          <a:p>
            <a:pPr algn="ctr"/>
            <a:r>
              <a:rPr lang="en-US" altLang="zh-CN" b="1"/>
              <a:t>      But, but do people really deal with </a:t>
            </a:r>
          </a:p>
          <a:p>
            <a:pPr algn="ctr"/>
            <a:r>
              <a:rPr lang="en-US" altLang="zh-CN" b="1"/>
              <a:t>such kind of matrices?</a:t>
            </a:r>
          </a:p>
        </p:txBody>
      </p:sp>
      <p:sp>
        <p:nvSpPr>
          <p:cNvPr id="68658" name="AutoShape 50"/>
          <p:cNvSpPr>
            <a:spLocks noChangeArrowheads="1"/>
          </p:cNvSpPr>
          <p:nvPr/>
        </p:nvSpPr>
        <p:spPr bwMode="auto">
          <a:xfrm flipH="1">
            <a:off x="609600" y="1219200"/>
            <a:ext cx="4724400" cy="2057400"/>
          </a:xfrm>
          <a:prstGeom prst="cloudCallout">
            <a:avLst>
              <a:gd name="adj1" fmla="val -11324"/>
              <a:gd name="adj2" fmla="val 116199"/>
            </a:avLst>
          </a:prstGeom>
          <a:gradFill rotWithShape="0">
            <a:gsLst>
              <a:gs pos="0">
                <a:srgbClr val="CCFFCC"/>
              </a:gs>
              <a:gs pos="100000">
                <a:srgbClr val="AAD5AA"/>
              </a:gs>
            </a:gsLst>
            <a:lin ang="5400000" scaled="1"/>
          </a:gradFill>
          <a:ln w="9525">
            <a:solidFill>
              <a:srgbClr val="CCFFFF"/>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Unfortunately we do.</a:t>
            </a:r>
          </a:p>
          <a:p>
            <a:pPr algn="ctr"/>
            <a:r>
              <a:rPr lang="en-US" altLang="zh-CN" b="1"/>
              <a:t>It’s quite common to see </a:t>
            </a:r>
          </a:p>
          <a:p>
            <a:pPr algn="ctr"/>
            <a:r>
              <a:rPr lang="en-US" altLang="zh-CN" b="1"/>
              <a:t>sparse matrices in </a:t>
            </a:r>
          </a:p>
          <a:p>
            <a:pPr algn="ctr"/>
            <a:r>
              <a:rPr lang="en-US" altLang="zh-CN" b="1"/>
              <a:t>numerical analysis.</a:t>
            </a:r>
          </a:p>
        </p:txBody>
      </p:sp>
      <p:sp>
        <p:nvSpPr>
          <p:cNvPr id="68659" name="AutoShape 51"/>
          <p:cNvSpPr>
            <a:spLocks noChangeArrowheads="1"/>
          </p:cNvSpPr>
          <p:nvPr/>
        </p:nvSpPr>
        <p:spPr bwMode="auto">
          <a:xfrm>
            <a:off x="4191000" y="1447800"/>
            <a:ext cx="3886200" cy="1981200"/>
          </a:xfrm>
          <a:prstGeom prst="cloudCallout">
            <a:avLst>
              <a:gd name="adj1" fmla="val -39583"/>
              <a:gd name="adj2" fmla="val 70755"/>
            </a:avLst>
          </a:prstGeom>
          <a:gradFill rotWithShape="0">
            <a:gsLst>
              <a:gs pos="0">
                <a:srgbClr val="CCFFFF"/>
              </a:gs>
              <a:gs pos="100000">
                <a:srgbClr val="9BC2C2"/>
              </a:gs>
            </a:gsLst>
            <a:lin ang="18900000" scaled="1"/>
          </a:gradFill>
          <a:ln w="9525">
            <a:solidFill>
              <a:srgbClr val="CCFFCC"/>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t>      So I’d better figure out</a:t>
            </a:r>
          </a:p>
          <a:p>
            <a:pPr algn="ctr"/>
            <a:r>
              <a:rPr lang="en-US" altLang="zh-CN" b="1"/>
              <a:t>      another way to represent it.  </a:t>
            </a:r>
          </a:p>
          <a:p>
            <a:pPr algn="ctr"/>
            <a:r>
              <a:rPr lang="en-US" altLang="zh-CN" b="1"/>
              <a:t>Hmm.....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par>
                          <p:cTn id="13" fill="hold" nodeType="afterGroup">
                            <p:stCondLst>
                              <p:cond delay="500"/>
                            </p:stCondLst>
                            <p:childTnLst>
                              <p:par>
                                <p:cTn id="14" presetID="18" presetClass="entr" presetSubtype="9" fill="hold" grpId="0" nodeType="afterEffect">
                                  <p:stCondLst>
                                    <p:cond delay="0"/>
                                  </p:stCondLst>
                                  <p:childTnLst>
                                    <p:set>
                                      <p:cBhvr>
                                        <p:cTn id="15" dur="1" fill="hold">
                                          <p:stCondLst>
                                            <p:cond delay="0"/>
                                          </p:stCondLst>
                                        </p:cTn>
                                        <p:tgtEl>
                                          <p:spTgt spid="68653"/>
                                        </p:tgtEl>
                                        <p:attrNameLst>
                                          <p:attrName>style.visibility</p:attrName>
                                        </p:attrNameLst>
                                      </p:cBhvr>
                                      <p:to>
                                        <p:strVal val="visible"/>
                                      </p:to>
                                    </p:set>
                                    <p:animEffect transition="in" filter="strips(upLeft)">
                                      <p:cBhvr>
                                        <p:cTn id="16" dur="500"/>
                                        <p:tgtEl>
                                          <p:spTgt spid="68653"/>
                                        </p:tgtEl>
                                      </p:cBhvr>
                                    </p:animEffect>
                                  </p:childTnLst>
                                  <p:subTnLst>
                                    <p:set>
                                      <p:cBhvr override="childStyle">
                                        <p:cTn dur="1" fill="hold" display="0" masterRel="nextClick" afterEffect="1"/>
                                        <p:tgtEl>
                                          <p:spTgt spid="68653"/>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5"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8654"/>
                                        </p:tgtEl>
                                        <p:attrNameLst>
                                          <p:attrName>style.visibility</p:attrName>
                                        </p:attrNameLst>
                                      </p:cBhvr>
                                      <p:to>
                                        <p:strVal val="visible"/>
                                      </p:to>
                                    </p:set>
                                    <p:animEffect transition="in" filter="wipe(down)">
                                      <p:cBhvr>
                                        <p:cTn id="21" dur="500"/>
                                        <p:tgtEl>
                                          <p:spTgt spid="68654"/>
                                        </p:tgtEl>
                                      </p:cBhvr>
                                    </p:animEffect>
                                  </p:childTnLst>
                                  <p:subTnLst>
                                    <p:set>
                                      <p:cBhvr override="childStyle">
                                        <p:cTn dur="1" fill="hold" display="0" masterRel="nextClick" afterEffect="1"/>
                                        <p:tgtEl>
                                          <p:spTgt spid="68654"/>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5" name="WHOOSH.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68655"/>
                                        </p:tgtEl>
                                        <p:attrNameLst>
                                          <p:attrName>style.visibility</p:attrName>
                                        </p:attrNameLst>
                                      </p:cBhvr>
                                      <p:to>
                                        <p:strVal val="visible"/>
                                      </p:to>
                                    </p:set>
                                    <p:animEffect transition="in" filter="strips(upRight)">
                                      <p:cBhvr>
                                        <p:cTn id="26" dur="500"/>
                                        <p:tgtEl>
                                          <p:spTgt spid="68655"/>
                                        </p:tgtEl>
                                      </p:cBhvr>
                                    </p:animEffect>
                                  </p:childTnLst>
                                  <p:subTnLst>
                                    <p:set>
                                      <p:cBhvr override="childStyle">
                                        <p:cTn dur="1" fill="hold" display="0" masterRel="nextClick" afterEffect="1"/>
                                        <p:tgtEl>
                                          <p:spTgt spid="68655"/>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5"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8656"/>
                                        </p:tgtEl>
                                        <p:attrNameLst>
                                          <p:attrName>style.visibility</p:attrName>
                                        </p:attrNameLst>
                                      </p:cBhvr>
                                      <p:to>
                                        <p:strVal val="visible"/>
                                      </p:to>
                                    </p:set>
                                    <p:animEffect transition="in" filter="wipe(down)">
                                      <p:cBhvr>
                                        <p:cTn id="31" dur="500"/>
                                        <p:tgtEl>
                                          <p:spTgt spid="68656"/>
                                        </p:tgtEl>
                                      </p:cBhvr>
                                    </p:animEffect>
                                  </p:childTnLst>
                                  <p:subTnLst>
                                    <p:set>
                                      <p:cBhvr override="childStyle">
                                        <p:cTn dur="1" fill="hold" display="0" masterRel="nextClick" afterEffect="1"/>
                                        <p:tgtEl>
                                          <p:spTgt spid="68656"/>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5" name="WHOOSH.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68657"/>
                                        </p:tgtEl>
                                        <p:attrNameLst>
                                          <p:attrName>style.visibility</p:attrName>
                                        </p:attrNameLst>
                                      </p:cBhvr>
                                      <p:to>
                                        <p:strVal val="visible"/>
                                      </p:to>
                                    </p:set>
                                    <p:animEffect transition="in" filter="strips(upRight)">
                                      <p:cBhvr>
                                        <p:cTn id="36" dur="500"/>
                                        <p:tgtEl>
                                          <p:spTgt spid="68657"/>
                                        </p:tgtEl>
                                      </p:cBhvr>
                                    </p:animEffect>
                                  </p:childTnLst>
                                  <p:subTnLst>
                                    <p:set>
                                      <p:cBhvr override="childStyle">
                                        <p:cTn dur="1" fill="hold" display="0" masterRel="nextClick" afterEffect="1"/>
                                        <p:tgtEl>
                                          <p:spTgt spid="68657"/>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6" name="DING.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8658"/>
                                        </p:tgtEl>
                                        <p:attrNameLst>
                                          <p:attrName>style.visibility</p:attrName>
                                        </p:attrNameLst>
                                      </p:cBhvr>
                                      <p:to>
                                        <p:strVal val="visible"/>
                                      </p:to>
                                    </p:set>
                                    <p:animEffect transition="in" filter="wipe(down)">
                                      <p:cBhvr>
                                        <p:cTn id="41" dur="500"/>
                                        <p:tgtEl>
                                          <p:spTgt spid="68658"/>
                                        </p:tgtEl>
                                      </p:cBhvr>
                                    </p:animEffect>
                                  </p:childTnLst>
                                  <p:subTnLst>
                                    <p:set>
                                      <p:cBhvr override="childStyle">
                                        <p:cTn dur="1" fill="hold" display="0" masterRel="nextClick" afterEffect="1"/>
                                        <p:tgtEl>
                                          <p:spTgt spid="68658"/>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5"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3" fill="hold" grpId="0" nodeType="clickEffect">
                                  <p:stCondLst>
                                    <p:cond delay="0"/>
                                  </p:stCondLst>
                                  <p:childTnLst>
                                    <p:set>
                                      <p:cBhvr>
                                        <p:cTn id="45" dur="1" fill="hold">
                                          <p:stCondLst>
                                            <p:cond delay="0"/>
                                          </p:stCondLst>
                                        </p:cTn>
                                        <p:tgtEl>
                                          <p:spTgt spid="68659"/>
                                        </p:tgtEl>
                                        <p:attrNameLst>
                                          <p:attrName>style.visibility</p:attrName>
                                        </p:attrNameLst>
                                      </p:cBhvr>
                                      <p:to>
                                        <p:strVal val="visible"/>
                                      </p:to>
                                    </p:set>
                                    <p:animEffect transition="in" filter="strips(upRight)">
                                      <p:cBhvr>
                                        <p:cTn id="46" dur="500"/>
                                        <p:tgtEl>
                                          <p:spTgt spid="68659"/>
                                        </p:tgtEl>
                                      </p:cBhvr>
                                    </p:animEffect>
                                  </p:childTnLst>
                                  <p:subTnLst>
                                    <p:audio>
                                      <p:cMediaNode>
                                        <p:cTn display="0" masterRel="sameClick">
                                          <p:stCondLst>
                                            <p:cond evt="begin" delay="0">
                                              <p:tn val="44"/>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53" grpId="0" animBg="1" autoUpdateAnimBg="0"/>
      <p:bldP spid="68654" grpId="0" animBg="1" autoUpdateAnimBg="0"/>
      <p:bldP spid="68655" grpId="0" animBg="1" autoUpdateAnimBg="0"/>
      <p:bldP spid="68656" grpId="0" animBg="1" autoUpdateAnimBg="0"/>
      <p:bldP spid="68657" grpId="0" animBg="1" autoUpdateAnimBg="0"/>
      <p:bldP spid="68658" grpId="0" animBg="1" autoUpdateAnimBg="0"/>
      <p:bldP spid="6865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457200" y="609600"/>
            <a:ext cx="8382000" cy="5867400"/>
            <a:chOff x="288" y="480"/>
            <a:chExt cx="5232" cy="3696"/>
          </a:xfrm>
        </p:grpSpPr>
        <p:sp>
          <p:nvSpPr>
            <p:cNvPr id="29703" name="AutoShape 4" descr="深色木质"/>
            <p:cNvSpPr>
              <a:spLocks noChangeArrowheads="1"/>
            </p:cNvSpPr>
            <p:nvPr/>
          </p:nvSpPr>
          <p:spPr bwMode="auto">
            <a:xfrm>
              <a:off x="288" y="480"/>
              <a:ext cx="5232" cy="3696"/>
            </a:xfrm>
            <a:prstGeom prst="roundRect">
              <a:avLst>
                <a:gd name="adj" fmla="val 7690"/>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04" name="Text Box 5"/>
            <p:cNvSpPr txBox="1">
              <a:spLocks noChangeArrowheads="1"/>
            </p:cNvSpPr>
            <p:nvPr/>
          </p:nvSpPr>
          <p:spPr bwMode="auto">
            <a:xfrm>
              <a:off x="384" y="480"/>
              <a:ext cx="3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chemeClr val="bg1"/>
                  </a:solidFill>
                </a:rPr>
                <a:t>structure </a:t>
              </a:r>
              <a:r>
                <a:rPr lang="en-US" altLang="zh-CN" b="1">
                  <a:solidFill>
                    <a:schemeClr val="bg1"/>
                  </a:solidFill>
                  <a:latin typeface="Arial" panose="020B0604020202020204" pitchFamily="34" charset="0"/>
                </a:rPr>
                <a:t> </a:t>
              </a:r>
              <a:r>
                <a:rPr lang="en-US" altLang="zh-CN" sz="2000" b="1">
                  <a:solidFill>
                    <a:srgbClr val="CCFFFF"/>
                  </a:solidFill>
                  <a:latin typeface="Arial" panose="020B0604020202020204" pitchFamily="34" charset="0"/>
                </a:rPr>
                <a:t>SparseMatrix</a:t>
              </a:r>
              <a:r>
                <a:rPr lang="en-US" altLang="zh-CN" b="1">
                  <a:solidFill>
                    <a:schemeClr val="bg1"/>
                  </a:solidFill>
                  <a:latin typeface="Arial" panose="020B0604020202020204" pitchFamily="34" charset="0"/>
                </a:rPr>
                <a:t> </a:t>
              </a:r>
              <a:r>
                <a:rPr lang="en-US" altLang="zh-CN" b="1">
                  <a:solidFill>
                    <a:schemeClr val="bg1"/>
                  </a:solidFill>
                </a:rPr>
                <a:t>is</a:t>
              </a:r>
            </a:p>
          </p:txBody>
        </p:sp>
      </p:grpSp>
      <p:sp>
        <p:nvSpPr>
          <p:cNvPr id="69638" name="Text Box 6"/>
          <p:cNvSpPr txBox="1">
            <a:spLocks noChangeArrowheads="1"/>
          </p:cNvSpPr>
          <p:nvPr/>
        </p:nvSpPr>
        <p:spPr bwMode="auto">
          <a:xfrm>
            <a:off x="762000" y="990600"/>
            <a:ext cx="79248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b="1">
                <a:solidFill>
                  <a:schemeClr val="bg1"/>
                </a:solidFill>
              </a:rPr>
              <a:t>objects:</a:t>
            </a:r>
            <a:r>
              <a:rPr lang="en-US" altLang="zh-CN" b="1"/>
              <a:t> </a:t>
            </a:r>
            <a:r>
              <a:rPr lang="en-US" altLang="zh-CN" sz="2000" b="1">
                <a:solidFill>
                  <a:srgbClr val="CCFFFF"/>
                </a:solidFill>
                <a:latin typeface="Arial" panose="020B0604020202020204" pitchFamily="34" charset="0"/>
              </a:rPr>
              <a:t>A set of triples, </a:t>
            </a:r>
            <a:r>
              <a:rPr lang="en-US" altLang="zh-CN" sz="2000" b="1">
                <a:solidFill>
                  <a:srgbClr val="CCFFFF"/>
                </a:solidFill>
              </a:rPr>
              <a:t>&lt;</a:t>
            </a:r>
            <a:r>
              <a:rPr lang="en-US" altLang="zh-CN" sz="2000" b="1" i="1">
                <a:solidFill>
                  <a:srgbClr val="CCFFFF"/>
                </a:solidFill>
              </a:rPr>
              <a:t>row</a:t>
            </a:r>
            <a:r>
              <a:rPr lang="en-US" altLang="zh-CN" sz="2000" b="1">
                <a:solidFill>
                  <a:srgbClr val="CCFFFF"/>
                </a:solidFill>
              </a:rPr>
              <a:t>, </a:t>
            </a:r>
            <a:r>
              <a:rPr lang="en-US" altLang="zh-CN" sz="2000" b="1" i="1">
                <a:solidFill>
                  <a:srgbClr val="CCFFFF"/>
                </a:solidFill>
              </a:rPr>
              <a:t>column</a:t>
            </a:r>
            <a:r>
              <a:rPr lang="en-US" altLang="zh-CN" sz="2000" b="1">
                <a:solidFill>
                  <a:srgbClr val="CCFFFF"/>
                </a:solidFill>
              </a:rPr>
              <a:t>, </a:t>
            </a:r>
            <a:r>
              <a:rPr lang="en-US" altLang="zh-CN" sz="2000" b="1" i="1">
                <a:solidFill>
                  <a:srgbClr val="CCFFFF"/>
                </a:solidFill>
              </a:rPr>
              <a:t>value</a:t>
            </a:r>
            <a:r>
              <a:rPr lang="en-US" altLang="zh-CN" sz="2000" b="1">
                <a:solidFill>
                  <a:srgbClr val="CCFFFF"/>
                </a:solidFill>
              </a:rPr>
              <a:t>&gt;,</a:t>
            </a:r>
            <a:r>
              <a:rPr lang="en-US" altLang="zh-CN" sz="2000" b="1">
                <a:solidFill>
                  <a:srgbClr val="CCFFFF"/>
                </a:solidFill>
                <a:latin typeface="Arial" panose="020B0604020202020204" pitchFamily="34" charset="0"/>
              </a:rPr>
              <a:t> where </a:t>
            </a:r>
            <a:r>
              <a:rPr lang="en-US" altLang="zh-CN" sz="2000" b="1" i="1">
                <a:solidFill>
                  <a:srgbClr val="CCFFFF"/>
                </a:solidFill>
              </a:rPr>
              <a:t>row</a:t>
            </a:r>
            <a:r>
              <a:rPr lang="en-US" altLang="zh-CN" sz="2000" b="1">
                <a:solidFill>
                  <a:srgbClr val="CCFFFF"/>
                </a:solidFill>
                <a:latin typeface="Arial" panose="020B0604020202020204" pitchFamily="34" charset="0"/>
              </a:rPr>
              <a:t> and </a:t>
            </a:r>
            <a:r>
              <a:rPr lang="en-US" altLang="zh-CN" sz="2000" b="1" i="1">
                <a:solidFill>
                  <a:srgbClr val="CCFFFF"/>
                </a:solidFill>
              </a:rPr>
              <a:t>column</a:t>
            </a:r>
            <a:r>
              <a:rPr lang="en-US" altLang="zh-CN" sz="2000" b="1">
                <a:solidFill>
                  <a:srgbClr val="CCFFFF"/>
                </a:solidFill>
                <a:latin typeface="Arial" panose="020B0604020202020204" pitchFamily="34" charset="0"/>
              </a:rPr>
              <a:t> are integers and form a unique combination, and </a:t>
            </a:r>
            <a:r>
              <a:rPr lang="en-US" altLang="zh-CN" sz="2000" b="1" i="1">
                <a:solidFill>
                  <a:srgbClr val="CCFFFF"/>
                </a:solidFill>
              </a:rPr>
              <a:t>value</a:t>
            </a:r>
            <a:r>
              <a:rPr lang="en-US" altLang="zh-CN" sz="2000" b="1">
                <a:solidFill>
                  <a:srgbClr val="CCFFFF"/>
                </a:solidFill>
                <a:latin typeface="Arial" panose="020B0604020202020204" pitchFamily="34" charset="0"/>
              </a:rPr>
              <a:t> comes from the set </a:t>
            </a:r>
            <a:r>
              <a:rPr lang="en-US" altLang="zh-CN" sz="2000" b="1" i="1">
                <a:solidFill>
                  <a:srgbClr val="CCFFFF"/>
                </a:solidFill>
              </a:rPr>
              <a:t>item</a:t>
            </a:r>
            <a:r>
              <a:rPr lang="en-US" altLang="zh-CN" sz="2000" b="1">
                <a:solidFill>
                  <a:srgbClr val="CCFFFF"/>
                </a:solidFill>
                <a:latin typeface="Arial" panose="020B0604020202020204" pitchFamily="34" charset="0"/>
              </a:rPr>
              <a:t>.</a:t>
            </a:r>
            <a:endParaRPr lang="en-US" altLang="zh-CN" b="1">
              <a:solidFill>
                <a:srgbClr val="CCFFFF"/>
              </a:solidFill>
            </a:endParaRPr>
          </a:p>
        </p:txBody>
      </p:sp>
      <p:sp>
        <p:nvSpPr>
          <p:cNvPr id="69639" name="Text Box 7"/>
          <p:cNvSpPr txBox="1">
            <a:spLocks noChangeArrowheads="1"/>
          </p:cNvSpPr>
          <p:nvPr/>
        </p:nvSpPr>
        <p:spPr bwMode="auto">
          <a:xfrm>
            <a:off x="762000" y="1828800"/>
            <a:ext cx="8001000"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2468563" indent="-2468563">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b="1">
                <a:solidFill>
                  <a:schemeClr val="bg1"/>
                </a:solidFill>
              </a:rPr>
              <a:t>functions:  </a:t>
            </a:r>
          </a:p>
          <a:p>
            <a:pPr>
              <a:lnSpc>
                <a:spcPct val="90000"/>
              </a:lnSpc>
            </a:pPr>
            <a:r>
              <a:rPr lang="en-US" altLang="zh-CN" sz="2000" b="1">
                <a:solidFill>
                  <a:srgbClr val="CCFFFF"/>
                </a:solidFill>
                <a:latin typeface="Arial" panose="020B0604020202020204" pitchFamily="34" charset="0"/>
              </a:rPr>
              <a:t>for all </a:t>
            </a:r>
            <a:r>
              <a:rPr lang="en-US" altLang="zh-CN" sz="2000" b="1" i="1">
                <a:solidFill>
                  <a:srgbClr val="CCFFFF"/>
                </a:solidFill>
              </a:rPr>
              <a:t>a</a:t>
            </a:r>
            <a:r>
              <a:rPr lang="en-US" altLang="zh-CN" sz="2000" b="1">
                <a:solidFill>
                  <a:srgbClr val="CCFFFF"/>
                </a:solidFill>
              </a:rPr>
              <a:t>,</a:t>
            </a:r>
            <a:r>
              <a:rPr lang="en-US" altLang="zh-CN" sz="2000" b="1" i="1">
                <a:solidFill>
                  <a:srgbClr val="CCFFFF"/>
                </a:solidFill>
              </a:rPr>
              <a:t> b </a:t>
            </a:r>
            <a:r>
              <a:rPr lang="en-US" altLang="zh-CN" sz="2000" b="1">
                <a:solidFill>
                  <a:srgbClr val="CCFFFF"/>
                </a:solidFill>
                <a:latin typeface="Arial" panose="020B0604020202020204" pitchFamily="34" charset="0"/>
                <a:sym typeface="Symbol" panose="05050102010706020507" pitchFamily="18" charset="2"/>
              </a:rPr>
              <a:t> SparseMatrix, </a:t>
            </a:r>
            <a:r>
              <a:rPr lang="en-US" altLang="zh-CN" sz="2000" b="1" i="1">
                <a:solidFill>
                  <a:srgbClr val="CCFFFF"/>
                </a:solidFill>
                <a:sym typeface="Symbol" panose="05050102010706020507" pitchFamily="18" charset="2"/>
              </a:rPr>
              <a:t>x</a:t>
            </a:r>
            <a:r>
              <a:rPr lang="en-US" altLang="zh-CN" sz="2000" b="1">
                <a:solidFill>
                  <a:srgbClr val="CCFFFF"/>
                </a:solidFill>
                <a:latin typeface="Arial" panose="020B0604020202020204" pitchFamily="34" charset="0"/>
                <a:sym typeface="Symbol" panose="05050102010706020507" pitchFamily="18" charset="2"/>
              </a:rPr>
              <a:t> </a:t>
            </a:r>
            <a:r>
              <a:rPr lang="en-US" altLang="zh-CN" sz="2000" b="1">
                <a:solidFill>
                  <a:srgbClr val="CCFFFF"/>
                </a:solidFill>
                <a:sym typeface="Symbol" panose="05050102010706020507" pitchFamily="18" charset="2"/>
              </a:rPr>
              <a:t> </a:t>
            </a:r>
            <a:r>
              <a:rPr lang="en-US" altLang="zh-CN" sz="2000" b="1" i="1">
                <a:solidFill>
                  <a:srgbClr val="CCFFFF"/>
                </a:solidFill>
                <a:sym typeface="Symbol" panose="05050102010706020507" pitchFamily="18" charset="2"/>
              </a:rPr>
              <a:t>item</a:t>
            </a:r>
            <a:r>
              <a:rPr lang="en-US" altLang="zh-CN" sz="2000" b="1">
                <a:solidFill>
                  <a:srgbClr val="CCFFFF"/>
                </a:solidFill>
                <a:sym typeface="Symbol" panose="05050102010706020507" pitchFamily="18" charset="2"/>
              </a:rPr>
              <a:t>, </a:t>
            </a:r>
            <a:r>
              <a:rPr lang="en-US" altLang="zh-CN" sz="2000" b="1" i="1">
                <a:solidFill>
                  <a:srgbClr val="CCFFFF"/>
                </a:solidFill>
                <a:sym typeface="Symbol" panose="05050102010706020507" pitchFamily="18" charset="2"/>
              </a:rPr>
              <a:t>i</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 j</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 maxCol</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 maxRow</a:t>
            </a:r>
            <a:r>
              <a:rPr lang="en-US" altLang="zh-CN" sz="2000" b="1">
                <a:solidFill>
                  <a:srgbClr val="CCFFFF"/>
                </a:solidFill>
                <a:sym typeface="Symbol" panose="05050102010706020507" pitchFamily="18" charset="2"/>
              </a:rPr>
              <a:t>  </a:t>
            </a:r>
            <a:r>
              <a:rPr lang="en-US" altLang="zh-CN" sz="2000" b="1" i="1">
                <a:solidFill>
                  <a:srgbClr val="CCFFFF"/>
                </a:solidFill>
                <a:sym typeface="Symbol" panose="05050102010706020507" pitchFamily="18" charset="2"/>
              </a:rPr>
              <a:t>index</a:t>
            </a:r>
          </a:p>
          <a:p>
            <a:pPr>
              <a:lnSpc>
                <a:spcPct val="90000"/>
              </a:lnSpc>
            </a:pPr>
            <a:r>
              <a:rPr lang="en-US" altLang="zh-CN" sz="2000" b="1">
                <a:solidFill>
                  <a:srgbClr val="CCFFFF"/>
                </a:solidFill>
                <a:latin typeface="Arial" panose="020B0604020202020204" pitchFamily="34" charset="0"/>
                <a:sym typeface="Symbol" panose="05050102010706020507" pitchFamily="18" charset="2"/>
              </a:rPr>
              <a:t>  SparseMatrix  </a:t>
            </a:r>
            <a:r>
              <a:rPr lang="en-US" altLang="zh-CN" sz="2000" b="1">
                <a:solidFill>
                  <a:srgbClr val="CCFFFF"/>
                </a:solidFill>
                <a:sym typeface="Symbol" panose="05050102010706020507" pitchFamily="18" charset="2"/>
              </a:rPr>
              <a:t>Create(</a:t>
            </a:r>
            <a:r>
              <a:rPr lang="en-US" altLang="zh-CN" sz="2000" b="1" i="1">
                <a:solidFill>
                  <a:srgbClr val="CCFFFF"/>
                </a:solidFill>
                <a:sym typeface="Symbol" panose="05050102010706020507" pitchFamily="18" charset="2"/>
              </a:rPr>
              <a:t>maxRow</a:t>
            </a:r>
            <a:r>
              <a:rPr lang="en-US" altLang="zh-CN" sz="2000" b="1">
                <a:solidFill>
                  <a:srgbClr val="CCFFFF"/>
                </a:solidFill>
                <a:sym typeface="Symbol" panose="05050102010706020507" pitchFamily="18" charset="2"/>
              </a:rPr>
              <a:t>, </a:t>
            </a:r>
            <a:r>
              <a:rPr lang="en-US" altLang="zh-CN" sz="2000" b="1" i="1">
                <a:solidFill>
                  <a:srgbClr val="CCFFFF"/>
                </a:solidFill>
                <a:sym typeface="Symbol" panose="05050102010706020507" pitchFamily="18" charset="2"/>
              </a:rPr>
              <a:t>maxCol</a:t>
            </a:r>
            <a:r>
              <a:rPr lang="en-US" altLang="zh-CN" sz="2000" b="1">
                <a:solidFill>
                  <a:srgbClr val="CCFFFF"/>
                </a:solidFill>
                <a:sym typeface="Symbol" panose="05050102010706020507" pitchFamily="18" charset="2"/>
              </a:rPr>
              <a:t>)</a:t>
            </a:r>
            <a:r>
              <a:rPr lang="en-US" altLang="zh-CN" sz="2000" b="1">
                <a:solidFill>
                  <a:srgbClr val="CCFFFF"/>
                </a:solidFill>
                <a:latin typeface="Arial" panose="020B0604020202020204" pitchFamily="34" charset="0"/>
                <a:sym typeface="Symbol" panose="05050102010706020507" pitchFamily="18" charset="2"/>
              </a:rPr>
              <a:t> </a:t>
            </a:r>
          </a:p>
          <a:p>
            <a:pPr>
              <a:lnSpc>
                <a:spcPct val="90000"/>
              </a:lnSpc>
            </a:pPr>
            <a:r>
              <a:rPr lang="en-US" altLang="zh-CN" sz="2000" b="1">
                <a:solidFill>
                  <a:srgbClr val="CCFFFF"/>
                </a:solidFill>
                <a:latin typeface="Arial" panose="020B0604020202020204" pitchFamily="34" charset="0"/>
                <a:sym typeface="Symbol" panose="05050102010706020507" pitchFamily="18" charset="2"/>
              </a:rPr>
              <a:t>                             ::=</a:t>
            </a: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return</a:t>
            </a:r>
            <a:r>
              <a:rPr lang="en-US" altLang="zh-CN" sz="2000" b="1">
                <a:latin typeface="Arial" panose="020B0604020202020204" pitchFamily="34" charset="0"/>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a SparseMatrix that can hold up to maxItems = </a:t>
            </a:r>
            <a:r>
              <a:rPr lang="en-US" altLang="zh-CN" sz="2000" b="1" i="1">
                <a:solidFill>
                  <a:srgbClr val="CCFFFF"/>
                </a:solidFill>
                <a:sym typeface="Symbol" panose="05050102010706020507" pitchFamily="18" charset="2"/>
              </a:rPr>
              <a:t>maxRow</a:t>
            </a:r>
            <a:r>
              <a:rPr lang="en-US" altLang="zh-CN" sz="2000" b="1">
                <a:solidFill>
                  <a:srgbClr val="CCFFFF"/>
                </a:solidFill>
                <a:latin typeface="Arial" panose="020B0604020202020204" pitchFamily="34" charset="0"/>
                <a:sym typeface="Symbol" panose="05050102010706020507" pitchFamily="18" charset="2"/>
              </a:rPr>
              <a:t>  </a:t>
            </a:r>
            <a:r>
              <a:rPr lang="en-US" altLang="zh-CN" sz="2000" b="1" i="1">
                <a:solidFill>
                  <a:srgbClr val="CCFFFF"/>
                </a:solidFill>
                <a:sym typeface="Symbol" panose="05050102010706020507" pitchFamily="18" charset="2"/>
              </a:rPr>
              <a:t>maxCol</a:t>
            </a:r>
            <a:r>
              <a:rPr lang="en-US" altLang="zh-CN" sz="2000" b="1">
                <a:solidFill>
                  <a:srgbClr val="CCFFFF"/>
                </a:solidFill>
                <a:latin typeface="Arial" panose="020B0604020202020204" pitchFamily="34" charset="0"/>
                <a:sym typeface="Symbol" panose="05050102010706020507" pitchFamily="18" charset="2"/>
              </a:rPr>
              <a:t> and whose maximum row size is </a:t>
            </a:r>
            <a:r>
              <a:rPr lang="en-US" altLang="zh-CN" sz="2000" b="1" i="1">
                <a:solidFill>
                  <a:srgbClr val="CCFFFF"/>
                </a:solidFill>
                <a:sym typeface="Symbol" panose="05050102010706020507" pitchFamily="18" charset="2"/>
              </a:rPr>
              <a:t>maxRow</a:t>
            </a:r>
            <a:r>
              <a:rPr lang="en-US" altLang="zh-CN" sz="2000" b="1">
                <a:solidFill>
                  <a:srgbClr val="CCFFFF"/>
                </a:solidFill>
                <a:latin typeface="Arial" panose="020B0604020202020204" pitchFamily="34" charset="0"/>
                <a:sym typeface="Symbol" panose="05050102010706020507" pitchFamily="18" charset="2"/>
              </a:rPr>
              <a:t> and whose maximum column size is </a:t>
            </a:r>
            <a:r>
              <a:rPr lang="en-US" altLang="zh-CN" sz="2000" b="1" i="1">
                <a:solidFill>
                  <a:srgbClr val="CCFFFF"/>
                </a:solidFill>
                <a:sym typeface="Symbol" panose="05050102010706020507" pitchFamily="18" charset="2"/>
              </a:rPr>
              <a:t>maxCol</a:t>
            </a:r>
            <a:r>
              <a:rPr lang="en-US" altLang="zh-CN" sz="2000" b="1">
                <a:solidFill>
                  <a:srgbClr val="CCFFFF"/>
                </a:solidFill>
                <a:latin typeface="Arial" panose="020B0604020202020204" pitchFamily="34" charset="0"/>
                <a:sym typeface="Symbol" panose="05050102010706020507" pitchFamily="18" charset="2"/>
              </a:rPr>
              <a:t>.</a:t>
            </a:r>
          </a:p>
          <a:p>
            <a:pPr>
              <a:lnSpc>
                <a:spcPct val="90000"/>
              </a:lnSpc>
            </a:pPr>
            <a:r>
              <a:rPr lang="en-US" altLang="zh-CN" sz="2000" b="1">
                <a:solidFill>
                  <a:srgbClr val="CCFFFF"/>
                </a:solidFill>
                <a:latin typeface="Arial" panose="020B0604020202020204" pitchFamily="34" charset="0"/>
                <a:sym typeface="Symbol" panose="05050102010706020507" pitchFamily="18" charset="2"/>
              </a:rPr>
              <a:t>  SparseMatrix  </a:t>
            </a:r>
            <a:r>
              <a:rPr lang="en-US" altLang="zh-CN" sz="2000" b="1">
                <a:solidFill>
                  <a:srgbClr val="CCFFFF"/>
                </a:solidFill>
                <a:sym typeface="Symbol" panose="05050102010706020507" pitchFamily="18" charset="2"/>
              </a:rPr>
              <a:t>Transpose(</a:t>
            </a:r>
            <a:r>
              <a:rPr lang="en-US" altLang="zh-CN" sz="2000" b="1" i="1">
                <a:solidFill>
                  <a:srgbClr val="CCFFFF"/>
                </a:solidFill>
                <a:sym typeface="Symbol" panose="05050102010706020507" pitchFamily="18" charset="2"/>
              </a:rPr>
              <a:t>a</a:t>
            </a:r>
            <a:r>
              <a:rPr lang="en-US" altLang="zh-CN" sz="2000" b="1">
                <a:solidFill>
                  <a:srgbClr val="CCFFFF"/>
                </a:solidFill>
                <a:sym typeface="Symbol" panose="05050102010706020507" pitchFamily="18" charset="2"/>
              </a:rPr>
              <a:t>)  </a:t>
            </a:r>
          </a:p>
          <a:p>
            <a:pPr>
              <a:lnSpc>
                <a:spcPct val="90000"/>
              </a:lnSpc>
            </a:pPr>
            <a:r>
              <a:rPr lang="en-US" altLang="zh-CN" sz="2000" b="1">
                <a:solidFill>
                  <a:srgbClr val="CCFFFF"/>
                </a:solidFill>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a:t>
            </a: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return</a:t>
            </a:r>
            <a:r>
              <a:rPr lang="en-US" altLang="zh-CN" sz="2000" b="1">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the matrix produced by interchanging the row and column value of every triple.</a:t>
            </a:r>
          </a:p>
          <a:p>
            <a:pPr>
              <a:lnSpc>
                <a:spcPct val="90000"/>
              </a:lnSpc>
            </a:pPr>
            <a:r>
              <a:rPr lang="en-US" altLang="zh-CN" sz="2000" b="1">
                <a:solidFill>
                  <a:srgbClr val="CCFFFF"/>
                </a:solidFill>
                <a:latin typeface="Arial" panose="020B0604020202020204" pitchFamily="34" charset="0"/>
                <a:sym typeface="Symbol" panose="05050102010706020507" pitchFamily="18" charset="2"/>
              </a:rPr>
              <a:t>  SparseMatrix  </a:t>
            </a:r>
            <a:r>
              <a:rPr lang="en-US" altLang="zh-CN" sz="2000" b="1">
                <a:solidFill>
                  <a:srgbClr val="CCFFFF"/>
                </a:solidFill>
                <a:sym typeface="Symbol" panose="05050102010706020507" pitchFamily="18" charset="2"/>
              </a:rPr>
              <a:t>Add(</a:t>
            </a:r>
            <a:r>
              <a:rPr lang="en-US" altLang="zh-CN" sz="2000" b="1" i="1">
                <a:solidFill>
                  <a:srgbClr val="CCFFFF"/>
                </a:solidFill>
                <a:sym typeface="Symbol" panose="05050102010706020507" pitchFamily="18" charset="2"/>
              </a:rPr>
              <a:t>a</a:t>
            </a:r>
            <a:r>
              <a:rPr lang="en-US" altLang="zh-CN" sz="2000" b="1">
                <a:solidFill>
                  <a:srgbClr val="CCFFFF"/>
                </a:solidFill>
                <a:sym typeface="Symbol" panose="05050102010706020507" pitchFamily="18" charset="2"/>
              </a:rPr>
              <a:t>,</a:t>
            </a:r>
            <a:r>
              <a:rPr lang="en-US" altLang="zh-CN" sz="2000" b="1" i="1">
                <a:solidFill>
                  <a:srgbClr val="CCFFFF"/>
                </a:solidFill>
                <a:sym typeface="Symbol" panose="05050102010706020507" pitchFamily="18" charset="2"/>
              </a:rPr>
              <a:t> b</a:t>
            </a:r>
            <a:r>
              <a:rPr lang="en-US" altLang="zh-CN" sz="2000" b="1">
                <a:solidFill>
                  <a:srgbClr val="CCFFFF"/>
                </a:solidFill>
                <a:sym typeface="Symbol" panose="05050102010706020507" pitchFamily="18" charset="2"/>
              </a:rPr>
              <a:t>)</a:t>
            </a:r>
            <a:r>
              <a:rPr lang="en-US" altLang="zh-CN" sz="2000" b="1">
                <a:solidFill>
                  <a:srgbClr val="CCFFFF"/>
                </a:solidFill>
                <a:latin typeface="Arial" panose="020B0604020202020204" pitchFamily="34" charset="0"/>
                <a:sym typeface="Symbol" panose="05050102010706020507" pitchFamily="18" charset="2"/>
              </a:rPr>
              <a:t> </a:t>
            </a:r>
          </a:p>
          <a:p>
            <a:pPr>
              <a:lnSpc>
                <a:spcPct val="90000"/>
              </a:lnSpc>
            </a:pPr>
            <a:r>
              <a:rPr lang="en-US" altLang="zh-CN" sz="2000" b="1">
                <a:solidFill>
                  <a:srgbClr val="CCFFFF"/>
                </a:solidFill>
                <a:latin typeface="Arial" panose="020B0604020202020204" pitchFamily="34" charset="0"/>
                <a:sym typeface="Symbol" panose="05050102010706020507" pitchFamily="18" charset="2"/>
              </a:rPr>
              <a:t>                             ::=</a:t>
            </a: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if</a:t>
            </a:r>
            <a:r>
              <a:rPr lang="en-US" altLang="zh-CN" sz="2000" b="1">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the dimensions of </a:t>
            </a:r>
            <a:r>
              <a:rPr lang="en-US" altLang="zh-CN" sz="2000" b="1" i="1">
                <a:solidFill>
                  <a:srgbClr val="CCFFFF"/>
                </a:solidFill>
                <a:sym typeface="Symbol" panose="05050102010706020507" pitchFamily="18" charset="2"/>
              </a:rPr>
              <a:t>a</a:t>
            </a:r>
            <a:r>
              <a:rPr lang="en-US" altLang="zh-CN" sz="2000" b="1">
                <a:solidFill>
                  <a:srgbClr val="CCFFFF"/>
                </a:solidFill>
                <a:latin typeface="Arial" panose="020B0604020202020204" pitchFamily="34" charset="0"/>
                <a:sym typeface="Symbol" panose="05050102010706020507" pitchFamily="18" charset="2"/>
              </a:rPr>
              <a:t> and </a:t>
            </a:r>
            <a:r>
              <a:rPr lang="en-US" altLang="zh-CN" sz="2000" b="1" i="1">
                <a:solidFill>
                  <a:srgbClr val="CCFFFF"/>
                </a:solidFill>
                <a:sym typeface="Symbol" panose="05050102010706020507" pitchFamily="18" charset="2"/>
              </a:rPr>
              <a:t>b</a:t>
            </a:r>
            <a:r>
              <a:rPr lang="en-US" altLang="zh-CN" sz="2000" b="1">
                <a:solidFill>
                  <a:srgbClr val="CCFFFF"/>
                </a:solidFill>
                <a:latin typeface="Arial" panose="020B0604020202020204" pitchFamily="34" charset="0"/>
                <a:sym typeface="Symbol" panose="05050102010706020507" pitchFamily="18" charset="2"/>
              </a:rPr>
              <a:t> are the same</a:t>
            </a:r>
          </a:p>
          <a:p>
            <a:pPr>
              <a:lnSpc>
                <a:spcPct val="90000"/>
              </a:lnSpc>
            </a:pP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return</a:t>
            </a:r>
            <a:r>
              <a:rPr lang="en-US" altLang="zh-CN" sz="2000" b="1">
                <a:latin typeface="Arial" panose="020B0604020202020204" pitchFamily="34" charset="0"/>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the matrix produced by adding corresponding items, namely those with identical </a:t>
            </a:r>
            <a:r>
              <a:rPr lang="en-US" altLang="zh-CN" sz="2000" b="1" i="1">
                <a:solidFill>
                  <a:srgbClr val="CCFFFF"/>
                </a:solidFill>
                <a:sym typeface="Symbol" panose="05050102010706020507" pitchFamily="18" charset="2"/>
              </a:rPr>
              <a:t>row</a:t>
            </a:r>
            <a:r>
              <a:rPr lang="en-US" altLang="zh-CN" sz="2000" b="1">
                <a:solidFill>
                  <a:srgbClr val="CCFFFF"/>
                </a:solidFill>
                <a:latin typeface="Arial" panose="020B0604020202020204" pitchFamily="34" charset="0"/>
                <a:sym typeface="Symbol" panose="05050102010706020507" pitchFamily="18" charset="2"/>
              </a:rPr>
              <a:t> and </a:t>
            </a:r>
            <a:r>
              <a:rPr lang="en-US" altLang="zh-CN" sz="2000" b="1" i="1">
                <a:solidFill>
                  <a:srgbClr val="CCFFFF"/>
                </a:solidFill>
                <a:sym typeface="Symbol" panose="05050102010706020507" pitchFamily="18" charset="2"/>
              </a:rPr>
              <a:t>column</a:t>
            </a:r>
            <a:r>
              <a:rPr lang="en-US" altLang="zh-CN" sz="2000" b="1">
                <a:solidFill>
                  <a:srgbClr val="CCFFFF"/>
                </a:solidFill>
                <a:latin typeface="Arial" panose="020B0604020202020204" pitchFamily="34" charset="0"/>
                <a:sym typeface="Symbol" panose="05050102010706020507" pitchFamily="18" charset="2"/>
              </a:rPr>
              <a:t> values.</a:t>
            </a:r>
            <a:endParaRPr lang="en-US" altLang="zh-CN" sz="2000" b="1">
              <a:latin typeface="Arial" panose="020B0604020202020204" pitchFamily="34" charset="0"/>
              <a:sym typeface="Symbol" panose="05050102010706020507" pitchFamily="18" charset="2"/>
            </a:endParaRPr>
          </a:p>
          <a:p>
            <a:pPr>
              <a:lnSpc>
                <a:spcPct val="90000"/>
              </a:lnSpc>
            </a:pPr>
            <a:r>
              <a:rPr lang="en-US" altLang="zh-CN" sz="2000" b="1">
                <a:latin typeface="Arial" panose="020B0604020202020204" pitchFamily="34" charset="0"/>
                <a:sym typeface="Symbol" panose="05050102010706020507" pitchFamily="18" charset="2"/>
              </a:rPr>
              <a:t>                                   </a:t>
            </a:r>
            <a:r>
              <a:rPr lang="en-US" altLang="zh-CN" sz="2000" b="1">
                <a:solidFill>
                  <a:schemeClr val="bg1"/>
                </a:solidFill>
                <a:sym typeface="Symbol" panose="05050102010706020507" pitchFamily="18" charset="2"/>
              </a:rPr>
              <a:t>else return</a:t>
            </a:r>
            <a:r>
              <a:rPr lang="en-US" altLang="zh-CN" sz="2000" b="1">
                <a:latin typeface="Arial" panose="020B0604020202020204" pitchFamily="34" charset="0"/>
                <a:sym typeface="Symbol" panose="05050102010706020507" pitchFamily="18" charset="2"/>
              </a:rPr>
              <a:t> </a:t>
            </a:r>
            <a:r>
              <a:rPr lang="en-US" altLang="zh-CN" sz="2000" b="1">
                <a:solidFill>
                  <a:srgbClr val="CCFFFF"/>
                </a:solidFill>
                <a:latin typeface="Arial" panose="020B0604020202020204" pitchFamily="34" charset="0"/>
                <a:sym typeface="Symbol" panose="05050102010706020507" pitchFamily="18" charset="2"/>
              </a:rPr>
              <a:t>error</a:t>
            </a:r>
          </a:p>
        </p:txBody>
      </p:sp>
      <p:sp>
        <p:nvSpPr>
          <p:cNvPr id="69640" name="Text Box 8"/>
          <p:cNvSpPr txBox="1">
            <a:spLocks noChangeArrowheads="1"/>
          </p:cNvSpPr>
          <p:nvPr/>
        </p:nvSpPr>
        <p:spPr bwMode="auto">
          <a:xfrm>
            <a:off x="381000" y="152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t>1.  ADT Definition </a:t>
            </a:r>
            <a:r>
              <a:rPr lang="zh-CN" altLang="en-US" b="1"/>
              <a:t>稀疏矩阵的抽象数据结构定义</a:t>
            </a:r>
            <a:endParaRPr lang="en-US" altLang="zh-CN" b="1"/>
          </a:p>
        </p:txBody>
      </p:sp>
      <p:sp>
        <p:nvSpPr>
          <p:cNvPr id="69641" name="AutoShape 9"/>
          <p:cNvSpPr>
            <a:spLocks noChangeArrowheads="1"/>
          </p:cNvSpPr>
          <p:nvPr/>
        </p:nvSpPr>
        <p:spPr bwMode="auto">
          <a:xfrm>
            <a:off x="7772400" y="5943600"/>
            <a:ext cx="976313" cy="409575"/>
          </a:xfrm>
          <a:prstGeom prst="rightArrow">
            <a:avLst>
              <a:gd name="adj1" fmla="val 50000"/>
              <a:gd name="adj2" fmla="val 59593"/>
            </a:avLst>
          </a:prstGeom>
          <a:solidFill>
            <a:srgbClr val="00FF00"/>
          </a:solidFill>
          <a:ln w="9525">
            <a:solidFill>
              <a:srgbClr val="CCFFCC"/>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42" name="AutoShape 10"/>
          <p:cNvSpPr>
            <a:spLocks noChangeArrowheads="1"/>
          </p:cNvSpPr>
          <p:nvPr/>
        </p:nvSpPr>
        <p:spPr bwMode="auto">
          <a:xfrm flipV="1">
            <a:off x="3348038" y="3068638"/>
            <a:ext cx="4800600" cy="1981200"/>
          </a:xfrm>
          <a:prstGeom prst="wedgeEllipseCallout">
            <a:avLst>
              <a:gd name="adj1" fmla="val -31153"/>
              <a:gd name="adj2" fmla="val 140861"/>
            </a:avLst>
          </a:prstGeom>
          <a:gradFill rotWithShape="0">
            <a:gsLst>
              <a:gs pos="0">
                <a:srgbClr val="A8A8A8"/>
              </a:gs>
              <a:gs pos="100000">
                <a:srgbClr val="FFFFFF"/>
              </a:gs>
            </a:gsLst>
            <a:lin ang="5400000" scaled="1"/>
          </a:gradFill>
          <a:ln w="9525">
            <a:solidFill>
              <a:schemeClr val="tx1"/>
            </a:solidFill>
            <a:miter lim="800000"/>
            <a:headEnd/>
            <a:tailEnd/>
          </a:ln>
        </p:spPr>
        <p:txBody>
          <a:bodyPr rot="10800000" wrap="none" tIns="10800" bIns="1080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i="1"/>
              <a:t>&lt;row, column, value&gt;</a:t>
            </a:r>
            <a:r>
              <a:rPr lang="en-US" altLang="zh-CN" b="1"/>
              <a:t> </a:t>
            </a:r>
          </a:p>
          <a:p>
            <a:pPr algn="ctr"/>
            <a:r>
              <a:rPr lang="en-US" altLang="zh-CN" b="1"/>
              <a:t>can </a:t>
            </a:r>
            <a:r>
              <a:rPr lang="en-US" altLang="zh-CN" b="1">
                <a:solidFill>
                  <a:schemeClr val="hlink"/>
                </a:solidFill>
              </a:rPr>
              <a:t>uniquely</a:t>
            </a:r>
            <a:r>
              <a:rPr lang="en-US" altLang="zh-CN" b="1"/>
              <a:t> determine </a:t>
            </a:r>
          </a:p>
          <a:p>
            <a:pPr algn="ctr"/>
            <a:r>
              <a:rPr lang="en-US" altLang="zh-CN" b="1"/>
              <a:t>an element within a matrix.</a:t>
            </a:r>
            <a:endParaRPr lang="en-US" altLang="zh-CN" b="1"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640"/>
                                        </p:tgtEl>
                                        <p:attrNameLst>
                                          <p:attrName>style.visibility</p:attrName>
                                        </p:attrNameLst>
                                      </p:cBhvr>
                                      <p:to>
                                        <p:strVal val="visible"/>
                                      </p:to>
                                    </p:set>
                                    <p:animEffect transition="in" filter="wipe(left)">
                                      <p:cBhvr>
                                        <p:cTn id="7" dur="500"/>
                                        <p:tgtEl>
                                          <p:spTgt spid="69640"/>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9638"/>
                                        </p:tgtEl>
                                        <p:attrNameLst>
                                          <p:attrName>style.visibility</p:attrName>
                                        </p:attrNameLst>
                                      </p:cBhvr>
                                      <p:to>
                                        <p:strVal val="visible"/>
                                      </p:to>
                                    </p:set>
                                    <p:animEffect transition="in" filter="wipe(up)">
                                      <p:cBhvr>
                                        <p:cTn id="17" dur="500"/>
                                        <p:tgtEl>
                                          <p:spTgt spid="69638"/>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9642"/>
                                        </p:tgtEl>
                                        <p:attrNameLst>
                                          <p:attrName>style.visibility</p:attrName>
                                        </p:attrNameLst>
                                      </p:cBhvr>
                                      <p:to>
                                        <p:strVal val="visible"/>
                                      </p:to>
                                    </p:set>
                                    <p:animEffect transition="in" filter="wipe(down)">
                                      <p:cBhvr>
                                        <p:cTn id="22" dur="500"/>
                                        <p:tgtEl>
                                          <p:spTgt spid="69642"/>
                                        </p:tgtEl>
                                      </p:cBhvr>
                                    </p:animEffect>
                                  </p:childTnLst>
                                  <p:subTnLst>
                                    <p:set>
                                      <p:cBhvr override="childStyle">
                                        <p:cTn dur="1" fill="hold" display="0" masterRel="nextClick" afterEffect="1"/>
                                        <p:tgtEl>
                                          <p:spTgt spid="6964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5"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9639"/>
                                        </p:tgtEl>
                                        <p:attrNameLst>
                                          <p:attrName>style.visibility</p:attrName>
                                        </p:attrNameLst>
                                      </p:cBhvr>
                                      <p:to>
                                        <p:strVal val="visible"/>
                                      </p:to>
                                    </p:set>
                                    <p:animEffect transition="in" filter="wipe(up)">
                                      <p:cBhvr>
                                        <p:cTn id="27" dur="500"/>
                                        <p:tgtEl>
                                          <p:spTgt spid="69639"/>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69641"/>
                                        </p:tgtEl>
                                        <p:attrNameLst>
                                          <p:attrName>style.visibility</p:attrName>
                                        </p:attrNameLst>
                                      </p:cBhvr>
                                      <p:to>
                                        <p:strVal val="visible"/>
                                      </p:to>
                                    </p:set>
                                    <p:anim calcmode="lin" valueType="num">
                                      <p:cBhvr additive="base">
                                        <p:cTn id="32" dur="500" fill="hold"/>
                                        <p:tgtEl>
                                          <p:spTgt spid="69641"/>
                                        </p:tgtEl>
                                        <p:attrNameLst>
                                          <p:attrName>ppt_x</p:attrName>
                                        </p:attrNameLst>
                                      </p:cBhvr>
                                      <p:tavLst>
                                        <p:tav tm="0">
                                          <p:val>
                                            <p:strVal val="0-#ppt_w/2"/>
                                          </p:val>
                                        </p:tav>
                                        <p:tav tm="100000">
                                          <p:val>
                                            <p:strVal val="#ppt_x"/>
                                          </p:val>
                                        </p:tav>
                                      </p:tavLst>
                                    </p:anim>
                                    <p:anim calcmode="lin" valueType="num">
                                      <p:cBhvr additive="base">
                                        <p:cTn id="33" dur="500" fill="hold"/>
                                        <p:tgtEl>
                                          <p:spTgt spid="696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autoUpdateAnimBg="0"/>
      <p:bldP spid="69639" grpId="0" autoUpdateAnimBg="0"/>
      <p:bldP spid="69640" grpId="0" autoUpdateAnimBg="0"/>
      <p:bldP spid="69641" grpId="0" animBg="1"/>
      <p:bldP spid="69642" grpId="0" animBg="1" autoUpdateAnimBg="0"/>
    </p:bldLst>
  </p:timing>
</p:sld>
</file>

<file path=ppt/theme/theme1.xml><?xml version="1.0" encoding="utf-8"?>
<a:theme xmlns:a="http://schemas.openxmlformats.org/drawingml/2006/main" name="默认设计模板">
  <a:themeElements>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10464</TotalTime>
  <Words>5952</Words>
  <Application>Microsoft Office PowerPoint</Application>
  <PresentationFormat>全屏显示(4:3)</PresentationFormat>
  <Paragraphs>870</Paragraphs>
  <Slides>42</Slides>
  <Notes>35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42</vt:i4>
      </vt:variant>
    </vt:vector>
  </HeadingPairs>
  <TitlesOfParts>
    <vt:vector size="54" baseType="lpstr">
      <vt:lpstr>Times New Roman</vt:lpstr>
      <vt:lpstr>宋体</vt:lpstr>
      <vt:lpstr>Arial</vt:lpstr>
      <vt:lpstr>Symbol</vt:lpstr>
      <vt:lpstr>Wingdings</vt:lpstr>
      <vt:lpstr>Webdings</vt:lpstr>
      <vt:lpstr>MS Hei</vt:lpstr>
      <vt:lpstr>Tahoma</vt:lpstr>
      <vt:lpstr>默认设计模板</vt:lpstr>
      <vt:lpstr>Microsoft Clip Gallery</vt:lpstr>
      <vt:lpstr>Microsoft Equation 3.0</vt:lpstr>
      <vt:lpstr>Microsoft 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rz</dc:creator>
  <cp:lastModifiedBy>张涛</cp:lastModifiedBy>
  <cp:revision>595</cp:revision>
  <dcterms:created xsi:type="dcterms:W3CDTF">2000-07-24T11:13:48Z</dcterms:created>
  <dcterms:modified xsi:type="dcterms:W3CDTF">2016-01-07T01:28:58Z</dcterms:modified>
</cp:coreProperties>
</file>