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90" r:id="rId27"/>
    <p:sldId id="281" r:id="rId28"/>
    <p:sldId id="282" r:id="rId29"/>
    <p:sldId id="283" r:id="rId30"/>
    <p:sldId id="284" r:id="rId31"/>
    <p:sldId id="285" r:id="rId32"/>
    <p:sldId id="291" r:id="rId33"/>
    <p:sldId id="286" r:id="rId34"/>
    <p:sldId id="287" r:id="rId35"/>
    <p:sldId id="288" r:id="rId36"/>
    <p:sldId id="289" r:id="rId37"/>
    <p:sldId id="292" r:id="rId38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19AA1-BF31-4091-BFA0-FD6D2BA70DE0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30297-100B-4B56-B1A3-7511298AD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2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30297-100B-4B56-B1A3-7511298ADF4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21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30297-100B-4B56-B1A3-7511298ADF4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23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384439" y="1568196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756039" y="4311396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68735" y="1855724"/>
            <a:ext cx="7155929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155839" y="5775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155839" y="5775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1535" y="623570"/>
            <a:ext cx="8070329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4570" y="2828797"/>
            <a:ext cx="8064258" cy="3152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735" y="1855724"/>
            <a:ext cx="48133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1" spc="5" dirty="0" err="1">
                <a:solidFill>
                  <a:srgbClr val="00339A"/>
                </a:solidFill>
                <a:latin typeface="宋体"/>
                <a:cs typeface="宋体"/>
              </a:rPr>
              <a:t>第一</a:t>
            </a:r>
            <a:r>
              <a:rPr lang="zh-CN" altLang="en-US" sz="5000" b="1" spc="5" dirty="0">
                <a:solidFill>
                  <a:srgbClr val="00339A"/>
                </a:solidFill>
                <a:latin typeface="宋体"/>
                <a:cs typeface="宋体"/>
              </a:rPr>
              <a:t>章</a:t>
            </a:r>
            <a:r>
              <a:rPr sz="5000" b="1" spc="-65" dirty="0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sz="5000" b="1" spc="5" dirty="0">
                <a:solidFill>
                  <a:srgbClr val="00339A"/>
                </a:solidFill>
                <a:latin typeface="宋体"/>
                <a:cs typeface="宋体"/>
              </a:rPr>
              <a:t>基本概念</a:t>
            </a:r>
            <a:endParaRPr sz="5000" dirty="0">
              <a:latin typeface="宋体"/>
              <a:cs typeface="宋体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153CD2-0AEF-49F7-90D4-B235787B96D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98500" y="5150658"/>
            <a:ext cx="5357192" cy="1905000"/>
          </a:xfrm>
        </p:spPr>
        <p:txBody>
          <a:bodyPr/>
          <a:lstStyle/>
          <a:p>
            <a:pPr eaLnBrk="1" hangingPunct="1"/>
            <a:r>
              <a:rPr lang="zh-CN" altLang="en-US" sz="5400" b="1" dirty="0">
                <a:ea typeface="楷体_GB2312" pitchFamily="49" charset="-122"/>
              </a:rPr>
              <a:t>数据结构</a:t>
            </a:r>
            <a:b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Data Structures</a:t>
            </a:r>
            <a:endParaRPr lang="en-US" altLang="zh-CN" sz="2400" b="1" dirty="0">
              <a:ea typeface="楷体_GB2312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492210-3C04-4EA4-B0DD-397F71CA1403}"/>
              </a:ext>
            </a:extLst>
          </p:cNvPr>
          <p:cNvSpPr txBox="1">
            <a:spLocks noChangeArrowheads="1"/>
          </p:cNvSpPr>
          <p:nvPr/>
        </p:nvSpPr>
        <p:spPr>
          <a:xfrm>
            <a:off x="6870700" y="4960158"/>
            <a:ext cx="3312425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kern="0" dirty="0">
                <a:solidFill>
                  <a:sysClr val="windowText" lastClr="000000"/>
                </a:solidFill>
                <a:ea typeface="楷体_GB2312" pitchFamily="49" charset="-122"/>
              </a:rPr>
              <a:t>主讲教师：李琦</a:t>
            </a:r>
            <a:endParaRPr lang="en-US" altLang="zh-CN" b="1" kern="0" dirty="0">
              <a:solidFill>
                <a:sysClr val="windowText" lastClr="000000"/>
              </a:solidFill>
              <a:ea typeface="楷体_GB2312" pitchFamily="49" charset="-122"/>
            </a:endParaRPr>
          </a:p>
          <a:p>
            <a:endParaRPr lang="en-US" altLang="zh-CN" b="1" kern="0" dirty="0">
              <a:solidFill>
                <a:sysClr val="windowText" lastClr="000000"/>
              </a:solidFill>
              <a:ea typeface="楷体_GB2312" pitchFamily="49" charset="-122"/>
            </a:endParaRPr>
          </a:p>
          <a:p>
            <a:r>
              <a:rPr lang="zh-CN" altLang="en-US" b="1" kern="0" dirty="0">
                <a:solidFill>
                  <a:sysClr val="windowText" lastClr="000000"/>
                </a:solidFill>
                <a:ea typeface="楷体_GB2312" pitchFamily="49" charset="-122"/>
              </a:rPr>
              <a:t>电话：</a:t>
            </a:r>
            <a:r>
              <a:rPr lang="en-US" altLang="zh-CN" b="1" kern="0" dirty="0">
                <a:solidFill>
                  <a:sysClr val="windowText" lastClr="000000"/>
                </a:solidFill>
                <a:ea typeface="楷体_GB2312" pitchFamily="49" charset="-122"/>
              </a:rPr>
              <a:t>15026883919</a:t>
            </a:r>
            <a:endParaRPr lang="zh-CN" altLang="en-US" b="1" kern="0" dirty="0">
              <a:solidFill>
                <a:sysClr val="windowText" lastClr="000000"/>
              </a:solidFill>
              <a:ea typeface="楷体_GB2312" pitchFamily="49" charset="-122"/>
            </a:endParaRPr>
          </a:p>
          <a:p>
            <a:endParaRPr lang="en-US" altLang="zh-CN" b="1" kern="0" dirty="0">
              <a:solidFill>
                <a:sysClr val="windowText" lastClr="000000"/>
              </a:solidFill>
              <a:latin typeface="Arial" pitchFamily="34" charset="0"/>
              <a:ea typeface="楷体_GB2312" pitchFamily="49" charset="-122"/>
            </a:endParaRPr>
          </a:p>
          <a:p>
            <a:r>
              <a:rPr lang="zh-CN" altLang="en-US" b="1" kern="0" dirty="0">
                <a:solidFill>
                  <a:sysClr val="windowText" lastClr="000000"/>
                </a:solidFill>
                <a:latin typeface="Arial" pitchFamily="34" charset="0"/>
                <a:ea typeface="楷体_GB2312" pitchFamily="49" charset="-122"/>
              </a:rPr>
              <a:t>邮箱：</a:t>
            </a:r>
            <a:r>
              <a:rPr lang="en-US" altLang="zh-CN" b="1" kern="0" dirty="0">
                <a:solidFill>
                  <a:sysClr val="windowText" lastClr="000000"/>
                </a:solidFill>
                <a:latin typeface="Arial" pitchFamily="34" charset="0"/>
                <a:ea typeface="楷体_GB2312" pitchFamily="49" charset="-122"/>
              </a:rPr>
              <a:t>liqimicky@gmail.com</a:t>
            </a:r>
          </a:p>
          <a:p>
            <a:endParaRPr lang="en-US" altLang="zh-CN" b="1" kern="0" dirty="0">
              <a:solidFill>
                <a:sysClr val="windowText" lastClr="000000"/>
              </a:solidFill>
              <a:latin typeface="Arial" pitchFamily="34" charset="0"/>
              <a:ea typeface="楷体_GB2312" pitchFamily="49" charset="-122"/>
            </a:endParaRPr>
          </a:p>
          <a:p>
            <a:r>
              <a:rPr lang="zh-CN" altLang="en-US" b="1" kern="0" dirty="0">
                <a:solidFill>
                  <a:sysClr val="windowText" lastClr="000000"/>
                </a:solidFill>
                <a:latin typeface="Arial" pitchFamily="34" charset="0"/>
                <a:ea typeface="楷体_GB2312" pitchFamily="49" charset="-122"/>
              </a:rPr>
              <a:t>办公室地址：</a:t>
            </a:r>
            <a:r>
              <a:rPr lang="en-US" altLang="zh-CN" b="1" kern="0" dirty="0">
                <a:solidFill>
                  <a:sysClr val="windowText" lastClr="000000"/>
                </a:solidFill>
                <a:latin typeface="Arial" pitchFamily="34" charset="0"/>
                <a:ea typeface="楷体_GB2312" pitchFamily="49" charset="-122"/>
              </a:rPr>
              <a:t>13-603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5839" y="5775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8335" y="2335784"/>
            <a:ext cx="537527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100"/>
              </a:spcBef>
            </a:pPr>
            <a:r>
              <a:rPr spc="-10" dirty="0"/>
              <a:t>解决问题方法的效率， 跟数据的组织方式有关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23570"/>
            <a:ext cx="8009890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2299"/>
              </a:lnSpc>
            </a:pPr>
            <a:r>
              <a:rPr sz="3600" spc="-10" dirty="0"/>
              <a:t>例</a:t>
            </a:r>
            <a:r>
              <a:rPr sz="3600" spc="-114" dirty="0">
                <a:latin typeface="Times New Roman"/>
                <a:cs typeface="Times New Roman"/>
              </a:rPr>
              <a:t>2</a:t>
            </a:r>
            <a:r>
              <a:rPr sz="3600" spc="-5" dirty="0"/>
              <a:t>：写程序实现一个函</a:t>
            </a:r>
            <a:r>
              <a:rPr sz="3600" spc="-10" dirty="0"/>
              <a:t>数</a:t>
            </a:r>
            <a:r>
              <a:rPr sz="3600" dirty="0">
                <a:latin typeface="Times New Roman"/>
                <a:cs typeface="Times New Roman"/>
              </a:rPr>
              <a:t>Print</a:t>
            </a:r>
            <a:r>
              <a:rPr sz="3600" spc="-10" dirty="0">
                <a:latin typeface="Times New Roman"/>
                <a:cs typeface="Times New Roman"/>
              </a:rPr>
              <a:t>N</a:t>
            </a:r>
            <a:r>
              <a:rPr sz="3600" spc="-5" dirty="0"/>
              <a:t>，使得 传入一个正整数为</a:t>
            </a:r>
            <a:r>
              <a:rPr sz="3600" spc="430" dirty="0">
                <a:latin typeface="Times New Roman"/>
                <a:cs typeface="Times New Roman"/>
              </a:rPr>
              <a:t>N</a:t>
            </a:r>
            <a:r>
              <a:rPr sz="3600" spc="-5" dirty="0"/>
              <a:t>的参数后，能顺序 打印</a:t>
            </a:r>
            <a:r>
              <a:rPr sz="3600" spc="-10" dirty="0"/>
              <a:t>从</a:t>
            </a:r>
            <a:r>
              <a:rPr sz="3600" spc="-370" dirty="0">
                <a:latin typeface="Times New Roman"/>
                <a:cs typeface="Times New Roman"/>
              </a:rPr>
              <a:t>1</a:t>
            </a:r>
            <a:r>
              <a:rPr sz="3600" spc="-5" dirty="0"/>
              <a:t>到</a:t>
            </a:r>
            <a:r>
              <a:rPr sz="3600" spc="430" dirty="0">
                <a:latin typeface="Times New Roman"/>
                <a:cs typeface="Times New Roman"/>
              </a:rPr>
              <a:t>N</a:t>
            </a:r>
            <a:r>
              <a:rPr sz="3600" spc="-5" dirty="0"/>
              <a:t>的全部正整数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839" y="2634995"/>
            <a:ext cx="4191000" cy="2235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7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2000" b="1" spc="-5" dirty="0">
                <a:latin typeface="Courier New"/>
                <a:cs typeface="Courier New"/>
              </a:rPr>
              <a:t>PrintN (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spc="-5" dirty="0">
                <a:latin typeface="Courier New"/>
                <a:cs typeface="Courier New"/>
              </a:rPr>
              <a:t>N )</a:t>
            </a:r>
            <a:endParaRPr sz="2000" dirty="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{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spc="-5" dirty="0">
                <a:latin typeface="Courier New"/>
                <a:cs typeface="Courier New"/>
              </a:rPr>
              <a:t>i;</a:t>
            </a:r>
            <a:endParaRPr sz="2000" dirty="0">
              <a:latin typeface="Courier New"/>
              <a:cs typeface="Courier New"/>
            </a:endParaRPr>
          </a:p>
          <a:p>
            <a:pPr marL="812800" marR="170180" indent="-3048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000" b="1" spc="-5" dirty="0">
                <a:latin typeface="Courier New"/>
                <a:cs typeface="Courier New"/>
              </a:rPr>
              <a:t>( i=1; i&lt;=N; i++ ){  printf(“%d\n”, i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);</a:t>
            </a:r>
            <a:endParaRPr sz="2000" dirty="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839" y="2634995"/>
            <a:ext cx="4191000" cy="2235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7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2000" b="1" spc="-5" dirty="0">
                <a:latin typeface="Courier New"/>
                <a:cs typeface="Courier New"/>
              </a:rPr>
              <a:t>PrintN (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spc="-5" dirty="0">
                <a:latin typeface="Courier New"/>
                <a:cs typeface="Courier New"/>
              </a:rPr>
              <a:t>N )</a:t>
            </a:r>
            <a:endParaRPr sz="2000" dirty="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{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000" b="1" spc="-5" dirty="0">
                <a:latin typeface="Courier New"/>
                <a:cs typeface="Courier New"/>
              </a:rPr>
              <a:t>( N ){</a:t>
            </a:r>
            <a:endParaRPr sz="2000" dirty="0">
              <a:latin typeface="Courier New"/>
              <a:cs typeface="Courier New"/>
            </a:endParaRPr>
          </a:p>
          <a:p>
            <a:pPr marL="812800" marR="47498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PrintN( N – 1 );  printf(“%d\n”, N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);</a:t>
            </a:r>
            <a:endParaRPr sz="2000" dirty="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935" y="5040121"/>
            <a:ext cx="6604000" cy="1033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0">
              <a:lnSpc>
                <a:spcPct val="100000"/>
              </a:lnSpc>
              <a:spcBef>
                <a:spcPts val="100"/>
              </a:spcBef>
              <a:tabLst>
                <a:tab pos="5365115" algn="l"/>
              </a:tabLst>
            </a:pPr>
            <a:r>
              <a:rPr sz="2400" b="1" dirty="0">
                <a:latin typeface="宋体"/>
                <a:cs typeface="宋体"/>
              </a:rPr>
              <a:t>循环实</a:t>
            </a:r>
            <a:r>
              <a:rPr sz="2400" b="1" spc="-10" dirty="0">
                <a:latin typeface="宋体"/>
                <a:cs typeface="宋体"/>
              </a:rPr>
              <a:t>现</a:t>
            </a:r>
            <a:r>
              <a:rPr sz="2400" b="1" dirty="0">
                <a:latin typeface="宋体"/>
                <a:cs typeface="宋体"/>
              </a:rPr>
              <a:t>	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宋体"/>
                <a:cs typeface="宋体"/>
              </a:rPr>
              <a:t>令 </a:t>
            </a:r>
            <a:r>
              <a:rPr sz="2400" b="1" spc="-5" dirty="0">
                <a:latin typeface="Courier New"/>
                <a:cs typeface="Courier New"/>
              </a:rPr>
              <a:t>N = 100, 1000, 10000, 100000,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……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7C49F4-B28D-4D88-86D2-CB753E38651F}"/>
              </a:ext>
            </a:extLst>
          </p:cNvPr>
          <p:cNvSpPr txBox="1"/>
          <p:nvPr/>
        </p:nvSpPr>
        <p:spPr>
          <a:xfrm>
            <a:off x="6337300" y="5000234"/>
            <a:ext cx="5345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/>
                <a:cs typeface="宋体"/>
              </a:rPr>
              <a:t>递归实现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23570"/>
            <a:ext cx="8009890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例</a:t>
            </a:r>
            <a:r>
              <a:rPr sz="3600" spc="-114" dirty="0">
                <a:latin typeface="Times New Roman"/>
                <a:cs typeface="Times New Roman"/>
              </a:rPr>
              <a:t>2</a:t>
            </a:r>
            <a:r>
              <a:rPr sz="3600" spc="-5" dirty="0"/>
              <a:t>：写程序实现一个函</a:t>
            </a:r>
            <a:r>
              <a:rPr sz="3600" spc="-10" dirty="0"/>
              <a:t>数</a:t>
            </a:r>
            <a:r>
              <a:rPr sz="3600" dirty="0">
                <a:latin typeface="Times New Roman"/>
                <a:cs typeface="Times New Roman"/>
              </a:rPr>
              <a:t>Print</a:t>
            </a:r>
            <a:r>
              <a:rPr sz="3600" spc="-10" dirty="0">
                <a:latin typeface="Times New Roman"/>
                <a:cs typeface="Times New Roman"/>
              </a:rPr>
              <a:t>N</a:t>
            </a:r>
            <a:r>
              <a:rPr sz="3600" spc="-5" dirty="0"/>
              <a:t>，使得 传入一个正整数为</a:t>
            </a:r>
            <a:r>
              <a:rPr sz="3600" spc="430" dirty="0">
                <a:latin typeface="Times New Roman"/>
                <a:cs typeface="Times New Roman"/>
              </a:rPr>
              <a:t>N</a:t>
            </a:r>
            <a:r>
              <a:rPr sz="3600" spc="-5" dirty="0"/>
              <a:t>的参数后，能顺序 打印</a:t>
            </a:r>
            <a:r>
              <a:rPr sz="3600" spc="-10" dirty="0"/>
              <a:t>从</a:t>
            </a:r>
            <a:r>
              <a:rPr sz="3600" spc="-370" dirty="0">
                <a:latin typeface="Times New Roman"/>
                <a:cs typeface="Times New Roman"/>
              </a:rPr>
              <a:t>1</a:t>
            </a:r>
            <a:r>
              <a:rPr sz="3600" spc="-5" dirty="0"/>
              <a:t>到</a:t>
            </a:r>
            <a:r>
              <a:rPr sz="3600" spc="430" dirty="0">
                <a:latin typeface="Times New Roman"/>
                <a:cs typeface="Times New Roman"/>
              </a:rPr>
              <a:t>N</a:t>
            </a:r>
            <a:r>
              <a:rPr sz="3600" spc="-5" dirty="0"/>
              <a:t>的全部正整数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4039" y="4768596"/>
            <a:ext cx="1905000" cy="16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3439" y="2482595"/>
            <a:ext cx="1881377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40585" y="5954521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循环实现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70827" y="2482595"/>
            <a:ext cx="2438400" cy="760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02785" y="3439921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递归实现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1385" y="3934459"/>
            <a:ext cx="7874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-50" dirty="0">
                <a:solidFill>
                  <a:srgbClr val="FF0000"/>
                </a:solidFill>
                <a:latin typeface="宋体"/>
                <a:cs typeface="宋体"/>
              </a:rPr>
              <a:t>?</a:t>
            </a:r>
            <a:endParaRPr sz="120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4439" y="2406395"/>
            <a:ext cx="3200400" cy="22993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6520" marR="92075">
              <a:lnSpc>
                <a:spcPct val="100000"/>
              </a:lnSpc>
              <a:spcBef>
                <a:spcPts val="195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#include </a:t>
            </a:r>
            <a:r>
              <a:rPr sz="1800" b="1" spc="-10" dirty="0">
                <a:latin typeface="Courier New"/>
                <a:cs typeface="Courier New"/>
              </a:rPr>
              <a:t>&lt;stdio.h&gt; 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800" b="1" spc="-10" dirty="0">
                <a:latin typeface="Courier New"/>
                <a:cs typeface="Courier New"/>
              </a:rPr>
              <a:t>PrintN </a:t>
            </a:r>
            <a:r>
              <a:rPr sz="1800" b="1" spc="-5" dirty="0">
                <a:latin typeface="Courier New"/>
                <a:cs typeface="Courier New"/>
              </a:rPr>
              <a:t>(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b="1" spc="-5" dirty="0">
                <a:latin typeface="Courier New"/>
                <a:cs typeface="Courier New"/>
              </a:rPr>
              <a:t>N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); 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main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()</a:t>
            </a:r>
            <a:endParaRPr sz="1800" dirty="0">
              <a:latin typeface="Courier New"/>
              <a:cs typeface="Courier New"/>
            </a:endParaRPr>
          </a:p>
          <a:p>
            <a:pPr marL="370205" marR="637540" indent="-27368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{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N;  </a:t>
            </a:r>
            <a:r>
              <a:rPr sz="1800" b="1" spc="-5" dirty="0">
                <a:latin typeface="Courier New"/>
                <a:cs typeface="Courier New"/>
              </a:rPr>
              <a:t>scanf("%d",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&amp;N);  PrintN( </a:t>
            </a:r>
            <a:r>
              <a:rPr sz="1800" b="1" spc="-5" dirty="0">
                <a:latin typeface="Courier New"/>
                <a:cs typeface="Courier New"/>
              </a:rPr>
              <a:t>N </a:t>
            </a:r>
            <a:r>
              <a:rPr sz="1800" b="1" spc="-15" dirty="0">
                <a:latin typeface="Courier New"/>
                <a:cs typeface="Courier New"/>
              </a:rPr>
              <a:t>); 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/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5839" y="5775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8335" y="2335784"/>
            <a:ext cx="537527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100"/>
              </a:spcBef>
            </a:pPr>
            <a:r>
              <a:rPr spc="-10" dirty="0"/>
              <a:t>解决问题方法的效率， 跟空间的利用效率有关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26617"/>
            <a:ext cx="7807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例</a:t>
            </a:r>
            <a:r>
              <a:rPr sz="3600" spc="-60" dirty="0">
                <a:latin typeface="Times New Roman"/>
                <a:cs typeface="Times New Roman"/>
              </a:rPr>
              <a:t>3</a:t>
            </a:r>
            <a:r>
              <a:rPr sz="3600" spc="-60" dirty="0"/>
              <a:t>：</a:t>
            </a:r>
            <a:r>
              <a:rPr sz="3600" spc="-5" dirty="0"/>
              <a:t>写程序计算给定多项式在给定</a:t>
            </a:r>
            <a:r>
              <a:rPr sz="3600" spc="-10" dirty="0"/>
              <a:t>点</a:t>
            </a:r>
            <a:r>
              <a:rPr sz="3600" i="1" dirty="0">
                <a:latin typeface="Times New Roman"/>
                <a:cs typeface="Times New Roman"/>
              </a:rPr>
              <a:t>x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1535" y="1224041"/>
            <a:ext cx="1402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339A"/>
                </a:solidFill>
                <a:latin typeface="宋体"/>
                <a:cs typeface="宋体"/>
              </a:rPr>
              <a:t>处的值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2546" y="1277729"/>
            <a:ext cx="123761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b="1" i="1" spc="10" dirty="0">
                <a:latin typeface="Times New Roman"/>
                <a:cs typeface="Times New Roman"/>
              </a:rPr>
              <a:t>f</a:t>
            </a:r>
            <a:r>
              <a:rPr sz="2500" b="1" i="1" spc="-90" dirty="0">
                <a:latin typeface="Times New Roman"/>
                <a:cs typeface="Times New Roman"/>
              </a:rPr>
              <a:t> </a:t>
            </a:r>
            <a:r>
              <a:rPr sz="2500" b="1" spc="10" dirty="0">
                <a:latin typeface="Times New Roman"/>
                <a:cs typeface="Times New Roman"/>
              </a:rPr>
              <a:t>(</a:t>
            </a:r>
            <a:r>
              <a:rPr sz="2500" b="1" spc="-325" dirty="0">
                <a:latin typeface="Times New Roman"/>
                <a:cs typeface="Times New Roman"/>
              </a:rPr>
              <a:t> </a:t>
            </a:r>
            <a:r>
              <a:rPr sz="2500" b="1" i="1" spc="95" dirty="0">
                <a:latin typeface="Times New Roman"/>
                <a:cs typeface="Times New Roman"/>
              </a:rPr>
              <a:t>x</a:t>
            </a:r>
            <a:r>
              <a:rPr sz="2500" b="1" spc="95" dirty="0">
                <a:latin typeface="Times New Roman"/>
                <a:cs typeface="Times New Roman"/>
              </a:rPr>
              <a:t>)</a:t>
            </a:r>
            <a:r>
              <a:rPr sz="2500" b="1" spc="-85" dirty="0">
                <a:latin typeface="Times New Roman"/>
                <a:cs typeface="Times New Roman"/>
              </a:rPr>
              <a:t> </a:t>
            </a:r>
            <a:r>
              <a:rPr sz="2500" b="1" spc="15" dirty="0">
                <a:latin typeface="Symbol"/>
                <a:cs typeface="Symbol"/>
              </a:rPr>
              <a:t>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b="1" i="1" spc="50" dirty="0">
                <a:latin typeface="Times New Roman"/>
                <a:cs typeface="Times New Roman"/>
              </a:rPr>
              <a:t>a</a:t>
            </a:r>
            <a:r>
              <a:rPr sz="2175" b="1" spc="75" baseline="-24904" dirty="0">
                <a:latin typeface="Times New Roman"/>
                <a:cs typeface="Times New Roman"/>
              </a:rPr>
              <a:t>0</a:t>
            </a:r>
            <a:endParaRPr sz="2175" baseline="-24904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3276" y="1267861"/>
            <a:ext cx="3597910" cy="4216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20290">
              <a:lnSpc>
                <a:spcPts val="910"/>
              </a:lnSpc>
              <a:spcBef>
                <a:spcPts val="125"/>
              </a:spcBef>
              <a:tabLst>
                <a:tab pos="3480435" algn="l"/>
              </a:tabLst>
            </a:pPr>
            <a:r>
              <a:rPr sz="1450" b="1" i="1" spc="95" dirty="0">
                <a:latin typeface="Times New Roman"/>
                <a:cs typeface="Times New Roman"/>
              </a:rPr>
              <a:t>n</a:t>
            </a:r>
            <a:r>
              <a:rPr sz="1450" b="1" spc="65" dirty="0">
                <a:latin typeface="Symbol"/>
                <a:cs typeface="Symbol"/>
              </a:rPr>
              <a:t></a:t>
            </a:r>
            <a:r>
              <a:rPr sz="1450" b="1" spc="10" dirty="0">
                <a:latin typeface="Times New Roman"/>
                <a:cs typeface="Times New Roman"/>
              </a:rPr>
              <a:t>1</a:t>
            </a:r>
            <a:r>
              <a:rPr sz="1450" b="1" dirty="0">
                <a:latin typeface="Times New Roman"/>
                <a:cs typeface="Times New Roman"/>
              </a:rPr>
              <a:t>	</a:t>
            </a:r>
            <a:r>
              <a:rPr sz="1450" b="1" i="1" spc="15" dirty="0">
                <a:latin typeface="Times New Roman"/>
                <a:cs typeface="Times New Roman"/>
              </a:rPr>
              <a:t>n</a:t>
            </a:r>
            <a:endParaRPr sz="1450" dirty="0">
              <a:latin typeface="Times New Roman"/>
              <a:cs typeface="Times New Roman"/>
            </a:endParaRPr>
          </a:p>
          <a:p>
            <a:pPr marL="257175" indent="-244475">
              <a:lnSpc>
                <a:spcPts val="2170"/>
              </a:lnSpc>
              <a:buFont typeface="Symbol"/>
              <a:buChar char=""/>
              <a:tabLst>
                <a:tab pos="257810" algn="l"/>
                <a:tab pos="2722245" algn="l"/>
              </a:tabLst>
            </a:pPr>
            <a:r>
              <a:rPr sz="2500" b="1" i="1" spc="20" dirty="0">
                <a:latin typeface="Times New Roman"/>
                <a:cs typeface="Times New Roman"/>
              </a:rPr>
              <a:t>a</a:t>
            </a:r>
            <a:r>
              <a:rPr sz="2175" b="1" spc="30" baseline="-24904" dirty="0">
                <a:latin typeface="Times New Roman"/>
                <a:cs typeface="Times New Roman"/>
              </a:rPr>
              <a:t>1</a:t>
            </a:r>
            <a:r>
              <a:rPr sz="2175" b="1" spc="-120" baseline="-24904" dirty="0">
                <a:latin typeface="Times New Roman"/>
                <a:cs typeface="Times New Roman"/>
              </a:rPr>
              <a:t> </a:t>
            </a:r>
            <a:r>
              <a:rPr sz="2500" b="1" i="1" spc="15" dirty="0">
                <a:latin typeface="Times New Roman"/>
                <a:cs typeface="Times New Roman"/>
              </a:rPr>
              <a:t>x</a:t>
            </a:r>
            <a:r>
              <a:rPr sz="2500" b="1" i="1" spc="-85" dirty="0">
                <a:latin typeface="Times New Roman"/>
                <a:cs typeface="Times New Roman"/>
              </a:rPr>
              <a:t> </a:t>
            </a:r>
            <a:r>
              <a:rPr sz="2500" b="1" spc="15" dirty="0">
                <a:latin typeface="Symbol"/>
                <a:cs typeface="Symbol"/>
              </a:rPr>
              <a:t></a:t>
            </a:r>
            <a:r>
              <a:rPr sz="2500" b="1" spc="-28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MT Extra"/>
                <a:cs typeface="MT Extra"/>
              </a:rPr>
              <a:t>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b="1" spc="15" dirty="0">
                <a:latin typeface="Symbol"/>
                <a:cs typeface="Symbol"/>
              </a:rPr>
              <a:t></a:t>
            </a:r>
            <a:r>
              <a:rPr sz="2500" b="1" spc="-95" dirty="0">
                <a:latin typeface="Times New Roman"/>
                <a:cs typeface="Times New Roman"/>
              </a:rPr>
              <a:t> </a:t>
            </a:r>
            <a:r>
              <a:rPr sz="2500" b="1" i="1" spc="70" dirty="0">
                <a:latin typeface="Times New Roman"/>
                <a:cs typeface="Times New Roman"/>
              </a:rPr>
              <a:t>a</a:t>
            </a:r>
            <a:r>
              <a:rPr sz="2175" b="1" i="1" spc="104" baseline="-24904" dirty="0">
                <a:latin typeface="Times New Roman"/>
                <a:cs typeface="Times New Roman"/>
              </a:rPr>
              <a:t>n</a:t>
            </a:r>
            <a:r>
              <a:rPr sz="2175" b="1" spc="104" baseline="-24904" dirty="0">
                <a:latin typeface="Symbol"/>
                <a:cs typeface="Symbol"/>
              </a:rPr>
              <a:t></a:t>
            </a:r>
            <a:r>
              <a:rPr sz="2175" b="1" spc="104" baseline="-24904" dirty="0">
                <a:latin typeface="Times New Roman"/>
                <a:cs typeface="Times New Roman"/>
              </a:rPr>
              <a:t>1</a:t>
            </a:r>
            <a:r>
              <a:rPr sz="2175" b="1" spc="-97" baseline="-24904" dirty="0">
                <a:latin typeface="Times New Roman"/>
                <a:cs typeface="Times New Roman"/>
              </a:rPr>
              <a:t> </a:t>
            </a:r>
            <a:r>
              <a:rPr sz="2500" b="1" i="1" spc="15" dirty="0">
                <a:latin typeface="Times New Roman"/>
                <a:cs typeface="Times New Roman"/>
              </a:rPr>
              <a:t>x	</a:t>
            </a:r>
            <a:r>
              <a:rPr sz="2500" b="1" spc="15" dirty="0">
                <a:latin typeface="Symbol"/>
                <a:cs typeface="Symbol"/>
              </a:rPr>
              <a:t>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i="1" spc="65" dirty="0">
                <a:latin typeface="Times New Roman"/>
                <a:cs typeface="Times New Roman"/>
              </a:rPr>
              <a:t>a</a:t>
            </a:r>
            <a:r>
              <a:rPr sz="2175" b="1" i="1" spc="97" baseline="-24904" dirty="0">
                <a:latin typeface="Times New Roman"/>
                <a:cs typeface="Times New Roman"/>
              </a:rPr>
              <a:t>n</a:t>
            </a:r>
            <a:r>
              <a:rPr sz="2175" b="1" i="1" spc="-247" baseline="-24904" dirty="0">
                <a:latin typeface="Times New Roman"/>
                <a:cs typeface="Times New Roman"/>
              </a:rPr>
              <a:t> </a:t>
            </a:r>
            <a:r>
              <a:rPr sz="2500" b="1" i="1" spc="15" dirty="0">
                <a:latin typeface="Times New Roman"/>
                <a:cs typeface="Times New Roman"/>
              </a:rPr>
              <a:t>x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4039" y="1872995"/>
            <a:ext cx="6553200" cy="20243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9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800" b="1" spc="-10" dirty="0">
                <a:latin typeface="Courier New"/>
                <a:cs typeface="Courier New"/>
              </a:rPr>
              <a:t>f(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n,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800" b="1" spc="-5" dirty="0">
                <a:latin typeface="Courier New"/>
                <a:cs typeface="Courier New"/>
              </a:rPr>
              <a:t>a[],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800" b="1" spc="-5" dirty="0">
                <a:latin typeface="Courier New"/>
                <a:cs typeface="Courier New"/>
              </a:rPr>
              <a:t>x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{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800" b="1" spc="-5" dirty="0">
                <a:latin typeface="Courier New"/>
                <a:cs typeface="Courier New"/>
              </a:rPr>
              <a:t>p 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a[0];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800" b="1" spc="-5" dirty="0">
                <a:latin typeface="Courier New"/>
                <a:cs typeface="Courier New"/>
              </a:rPr>
              <a:t>( i=1; i&lt;=n; i++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70205" marR="2625725" indent="27241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Courier New"/>
                <a:cs typeface="Courier New"/>
              </a:rPr>
              <a:t>p </a:t>
            </a:r>
            <a:r>
              <a:rPr sz="1800" b="1" spc="-10" dirty="0">
                <a:latin typeface="Courier New"/>
                <a:cs typeface="Courier New"/>
              </a:rPr>
              <a:t>+= (a[i] </a:t>
            </a:r>
            <a:r>
              <a:rPr sz="1800" b="1" spc="-5" dirty="0">
                <a:latin typeface="Courier New"/>
                <a:cs typeface="Courier New"/>
              </a:rPr>
              <a:t>* </a:t>
            </a:r>
            <a:r>
              <a:rPr sz="1800" b="1" spc="-10" dirty="0">
                <a:latin typeface="Courier New"/>
                <a:cs typeface="Courier New"/>
              </a:rPr>
              <a:t>pow(x, </a:t>
            </a:r>
            <a:r>
              <a:rPr sz="1800" b="1" spc="-15" dirty="0">
                <a:latin typeface="Courier New"/>
                <a:cs typeface="Courier New"/>
              </a:rPr>
              <a:t>i)); 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4039" y="4421123"/>
            <a:ext cx="6553200" cy="20243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9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800" b="1" spc="-10" dirty="0">
                <a:latin typeface="Courier New"/>
                <a:cs typeface="Courier New"/>
              </a:rPr>
              <a:t>f(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n,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800" b="1" spc="-5" dirty="0">
                <a:latin typeface="Courier New"/>
                <a:cs typeface="Courier New"/>
              </a:rPr>
              <a:t>a[],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800" b="1" spc="-5" dirty="0">
                <a:latin typeface="Courier New"/>
                <a:cs typeface="Courier New"/>
              </a:rPr>
              <a:t>x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{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i;</a:t>
            </a:r>
            <a:endParaRPr sz="1800" dirty="0">
              <a:latin typeface="Courier New"/>
              <a:cs typeface="Courier New"/>
            </a:endParaRPr>
          </a:p>
          <a:p>
            <a:pPr marL="37020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800" b="1" spc="-5" dirty="0">
                <a:latin typeface="Courier New"/>
                <a:cs typeface="Courier New"/>
              </a:rPr>
              <a:t>p 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a[n];</a:t>
            </a:r>
            <a:endParaRPr sz="1800" dirty="0">
              <a:latin typeface="Courier New"/>
              <a:cs typeface="Courier New"/>
            </a:endParaRPr>
          </a:p>
          <a:p>
            <a:pPr marL="642620" marR="3307079" indent="-27305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800" b="1" spc="-5" dirty="0">
                <a:latin typeface="Courier New"/>
                <a:cs typeface="Courier New"/>
              </a:rPr>
              <a:t>( i=n; i&gt;0; i--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  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 = a[i-1] +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x*p;</a:t>
            </a:r>
            <a:endParaRPr sz="1800" dirty="0">
              <a:latin typeface="Courier New"/>
              <a:cs typeface="Courier New"/>
            </a:endParaRPr>
          </a:p>
          <a:p>
            <a:pPr marL="37020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p;</a:t>
            </a:r>
            <a:endParaRPr sz="1800" dirty="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1466" y="3982465"/>
            <a:ext cx="521081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b="1" i="1" dirty="0">
                <a:latin typeface="Times New Roman"/>
                <a:cs typeface="Times New Roman"/>
              </a:rPr>
              <a:t>f </a:t>
            </a:r>
            <a:r>
              <a:rPr sz="2450" b="1" dirty="0">
                <a:latin typeface="Times New Roman"/>
                <a:cs typeface="Times New Roman"/>
              </a:rPr>
              <a:t>( </a:t>
            </a:r>
            <a:r>
              <a:rPr sz="2450" b="1" i="1" spc="75" dirty="0">
                <a:latin typeface="Times New Roman"/>
                <a:cs typeface="Times New Roman"/>
              </a:rPr>
              <a:t>x</a:t>
            </a:r>
            <a:r>
              <a:rPr sz="2450" b="1" spc="75" dirty="0">
                <a:latin typeface="Times New Roman"/>
                <a:cs typeface="Times New Roman"/>
              </a:rPr>
              <a:t>) </a:t>
            </a:r>
            <a:r>
              <a:rPr sz="2450" b="1" dirty="0">
                <a:latin typeface="Symbol"/>
                <a:cs typeface="Symbol"/>
              </a:rPr>
              <a:t></a:t>
            </a:r>
            <a:r>
              <a:rPr sz="2450" b="1" dirty="0">
                <a:latin typeface="Times New Roman"/>
                <a:cs typeface="Times New Roman"/>
              </a:rPr>
              <a:t> </a:t>
            </a:r>
            <a:r>
              <a:rPr sz="2450" b="1" i="1" spc="35" dirty="0">
                <a:latin typeface="Times New Roman"/>
                <a:cs typeface="Times New Roman"/>
              </a:rPr>
              <a:t>a</a:t>
            </a:r>
            <a:r>
              <a:rPr sz="2100" b="1" spc="52" baseline="-23809" dirty="0">
                <a:latin typeface="Times New Roman"/>
                <a:cs typeface="Times New Roman"/>
              </a:rPr>
              <a:t>0 </a:t>
            </a:r>
            <a:r>
              <a:rPr sz="2450" b="1" dirty="0">
                <a:latin typeface="Symbol"/>
                <a:cs typeface="Symbol"/>
              </a:rPr>
              <a:t></a:t>
            </a:r>
            <a:r>
              <a:rPr sz="2450" b="1" dirty="0">
                <a:latin typeface="Times New Roman"/>
                <a:cs typeface="Times New Roman"/>
              </a:rPr>
              <a:t> </a:t>
            </a:r>
            <a:r>
              <a:rPr sz="2450" b="1" i="1" spc="35" dirty="0">
                <a:latin typeface="Times New Roman"/>
                <a:cs typeface="Times New Roman"/>
              </a:rPr>
              <a:t>x</a:t>
            </a:r>
            <a:r>
              <a:rPr sz="2450" b="1" spc="35" dirty="0">
                <a:latin typeface="Times New Roman"/>
                <a:cs typeface="Times New Roman"/>
              </a:rPr>
              <a:t>(</a:t>
            </a:r>
            <a:r>
              <a:rPr sz="2450" b="1" i="1" spc="35" dirty="0">
                <a:latin typeface="Times New Roman"/>
                <a:cs typeface="Times New Roman"/>
              </a:rPr>
              <a:t>a</a:t>
            </a:r>
            <a:r>
              <a:rPr sz="2100" b="1" spc="52" baseline="-23809" dirty="0">
                <a:latin typeface="Times New Roman"/>
                <a:cs typeface="Times New Roman"/>
              </a:rPr>
              <a:t>1 </a:t>
            </a:r>
            <a:r>
              <a:rPr sz="2450" b="1" dirty="0">
                <a:latin typeface="Symbol"/>
                <a:cs typeface="Symbol"/>
              </a:rPr>
              <a:t></a:t>
            </a:r>
            <a:r>
              <a:rPr sz="2450" b="1" dirty="0">
                <a:latin typeface="Times New Roman"/>
                <a:cs typeface="Times New Roman"/>
              </a:rPr>
              <a:t> </a:t>
            </a:r>
            <a:r>
              <a:rPr sz="2450" b="1" i="1" spc="40" dirty="0">
                <a:latin typeface="Times New Roman"/>
                <a:cs typeface="Times New Roman"/>
              </a:rPr>
              <a:t>x</a:t>
            </a:r>
            <a:r>
              <a:rPr sz="2450" b="1" spc="40" dirty="0">
                <a:latin typeface="Times New Roman"/>
                <a:cs typeface="Times New Roman"/>
              </a:rPr>
              <a:t>(</a:t>
            </a:r>
            <a:r>
              <a:rPr sz="2450" spc="40" dirty="0">
                <a:latin typeface="MT Extra"/>
                <a:cs typeface="MT Extra"/>
              </a:rPr>
              <a:t></a:t>
            </a:r>
            <a:r>
              <a:rPr sz="2450" b="1" spc="40" dirty="0">
                <a:latin typeface="Times New Roman"/>
                <a:cs typeface="Times New Roman"/>
              </a:rPr>
              <a:t>(</a:t>
            </a:r>
            <a:r>
              <a:rPr sz="2450" b="1" i="1" spc="40" dirty="0">
                <a:latin typeface="Times New Roman"/>
                <a:cs typeface="Times New Roman"/>
              </a:rPr>
              <a:t>a</a:t>
            </a:r>
            <a:r>
              <a:rPr sz="2100" b="1" i="1" spc="60" baseline="-23809" dirty="0">
                <a:latin typeface="Times New Roman"/>
                <a:cs typeface="Times New Roman"/>
              </a:rPr>
              <a:t>n</a:t>
            </a:r>
            <a:r>
              <a:rPr sz="2100" b="1" spc="60" baseline="-23809" dirty="0">
                <a:latin typeface="Symbol"/>
                <a:cs typeface="Symbol"/>
              </a:rPr>
              <a:t></a:t>
            </a:r>
            <a:r>
              <a:rPr sz="2100" b="1" spc="60" baseline="-23809" dirty="0">
                <a:latin typeface="Times New Roman"/>
                <a:cs typeface="Times New Roman"/>
              </a:rPr>
              <a:t>1 </a:t>
            </a:r>
            <a:r>
              <a:rPr sz="2450" b="1" dirty="0">
                <a:latin typeface="Symbol"/>
                <a:cs typeface="Symbol"/>
              </a:rPr>
              <a:t></a:t>
            </a:r>
            <a:r>
              <a:rPr sz="2450" b="1" dirty="0">
                <a:latin typeface="Times New Roman"/>
                <a:cs typeface="Times New Roman"/>
              </a:rPr>
              <a:t> </a:t>
            </a:r>
            <a:r>
              <a:rPr sz="2450" b="1" i="1" spc="60" dirty="0">
                <a:latin typeface="Times New Roman"/>
                <a:cs typeface="Times New Roman"/>
              </a:rPr>
              <a:t>x</a:t>
            </a:r>
            <a:r>
              <a:rPr sz="2450" b="1" spc="60" dirty="0">
                <a:latin typeface="Times New Roman"/>
                <a:cs typeface="Times New Roman"/>
              </a:rPr>
              <a:t>(</a:t>
            </a:r>
            <a:r>
              <a:rPr sz="2450" b="1" i="1" spc="60" dirty="0">
                <a:latin typeface="Times New Roman"/>
                <a:cs typeface="Times New Roman"/>
              </a:rPr>
              <a:t>a</a:t>
            </a:r>
            <a:r>
              <a:rPr sz="2100" b="1" i="1" spc="89" baseline="-23809" dirty="0">
                <a:latin typeface="Times New Roman"/>
                <a:cs typeface="Times New Roman"/>
              </a:rPr>
              <a:t>n</a:t>
            </a:r>
            <a:r>
              <a:rPr sz="2100" b="1" i="1" spc="37" baseline="-23809" dirty="0">
                <a:latin typeface="Times New Roman"/>
                <a:cs typeface="Times New Roman"/>
              </a:rPr>
              <a:t> </a:t>
            </a:r>
            <a:r>
              <a:rPr sz="2450" b="1" spc="-10" dirty="0">
                <a:latin typeface="Times New Roman"/>
                <a:cs typeface="Times New Roman"/>
              </a:rPr>
              <a:t>))</a:t>
            </a:r>
            <a:r>
              <a:rPr sz="2450" spc="-10" dirty="0">
                <a:latin typeface="MT Extra"/>
                <a:cs typeface="MT Extra"/>
              </a:rPr>
              <a:t></a:t>
            </a:r>
            <a:r>
              <a:rPr sz="2450" b="1" spc="-10" dirty="0">
                <a:latin typeface="Times New Roman"/>
                <a:cs typeface="Times New Roman"/>
              </a:rPr>
              <a:t>))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5639" y="3015995"/>
            <a:ext cx="23622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639" y="1965198"/>
            <a:ext cx="7696200" cy="4403725"/>
          </a:xfrm>
          <a:custGeom>
            <a:avLst/>
            <a:gdLst/>
            <a:ahLst/>
            <a:cxnLst/>
            <a:rect l="l" t="t" r="r" b="b"/>
            <a:pathLst>
              <a:path w="7696200" h="4403725">
                <a:moveTo>
                  <a:pt x="0" y="0"/>
                </a:moveTo>
                <a:lnTo>
                  <a:pt x="0" y="4403598"/>
                </a:lnTo>
                <a:lnTo>
                  <a:pt x="7696200" y="4403598"/>
                </a:lnTo>
                <a:lnTo>
                  <a:pt x="7696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67947" y="4254463"/>
            <a:ext cx="197040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start =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clock();  MyFunction();  stop =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clock();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4107" y="5965877"/>
            <a:ext cx="1352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2266" y="4226529"/>
            <a:ext cx="2575560" cy="5467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1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开始计时</a:t>
            </a:r>
            <a:r>
              <a:rPr sz="1600" b="1" spc="150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4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A00"/>
                </a:solidFill>
                <a:latin typeface="宋体"/>
                <a:cs typeface="宋体"/>
              </a:rPr>
              <a:t>把被测函数加在这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里</a:t>
            </a:r>
            <a:r>
              <a:rPr sz="1600" b="1" spc="120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7947" y="4776384"/>
            <a:ext cx="6213475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3780">
              <a:lnSpc>
                <a:spcPts val="1789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10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停止计时</a:t>
            </a:r>
            <a:r>
              <a:rPr sz="1600" b="1" spc="155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ts val="1625"/>
              </a:lnSpc>
            </a:pPr>
            <a:r>
              <a:rPr sz="1600" b="1" dirty="0">
                <a:latin typeface="Courier New"/>
                <a:cs typeface="Courier New"/>
              </a:rPr>
              <a:t>duration = ((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600" b="1" dirty="0">
                <a:latin typeface="Courier New"/>
                <a:cs typeface="Courier New"/>
              </a:rPr>
              <a:t>)(stop -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start))/CLK_TCK;</a:t>
            </a:r>
            <a:endParaRPr sz="1600" dirty="0">
              <a:latin typeface="Courier New"/>
              <a:cs typeface="Courier New"/>
            </a:endParaRPr>
          </a:p>
          <a:p>
            <a:pPr marL="5080">
              <a:lnSpc>
                <a:spcPts val="1755"/>
              </a:lnSpc>
            </a:pP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10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计算运行时间</a:t>
            </a:r>
            <a:r>
              <a:rPr sz="1600" b="1" spc="155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600" dirty="0">
              <a:latin typeface="Courier New"/>
              <a:cs typeface="Courier New"/>
            </a:endParaRPr>
          </a:p>
          <a:p>
            <a:pPr marR="5080" indent="17780">
              <a:lnSpc>
                <a:spcPts val="1789"/>
              </a:lnSpc>
              <a:spcBef>
                <a:spcPts val="650"/>
              </a:spcBef>
            </a:pP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40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A00"/>
                </a:solidFill>
                <a:latin typeface="宋体"/>
                <a:cs typeface="宋体"/>
              </a:rPr>
              <a:t>其他不在测试范围的处理写在后面，例如输出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duration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的值</a:t>
            </a:r>
            <a:r>
              <a:rPr sz="1600" b="1" spc="120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 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1600" b="1" spc="-5" dirty="0">
                <a:latin typeface="Courier New"/>
                <a:cs typeface="Courier New"/>
              </a:rPr>
              <a:t>0;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3935" y="771397"/>
            <a:ext cx="7509509" cy="351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80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clock()</a:t>
            </a:r>
            <a:r>
              <a:rPr sz="1800" b="1" spc="-10" dirty="0">
                <a:latin typeface="宋体"/>
                <a:cs typeface="宋体"/>
              </a:rPr>
              <a:t>：捕捉从程序开始运行到</a:t>
            </a:r>
            <a:r>
              <a:rPr sz="1800" b="1" spc="-10" dirty="0">
                <a:latin typeface="Courier New"/>
                <a:cs typeface="Courier New"/>
              </a:rPr>
              <a:t>clock()</a:t>
            </a:r>
            <a:r>
              <a:rPr sz="1800" b="1" spc="-10" dirty="0">
                <a:latin typeface="宋体"/>
                <a:cs typeface="宋体"/>
              </a:rPr>
              <a:t>被调用时所耗费的时间。这个 时间单位是</a:t>
            </a:r>
            <a:r>
              <a:rPr sz="1800" b="1" spc="-5" dirty="0">
                <a:latin typeface="Courier New"/>
                <a:cs typeface="Courier New"/>
              </a:rPr>
              <a:t>clock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tick</a:t>
            </a:r>
            <a:r>
              <a:rPr sz="1800" b="1" spc="-10" dirty="0">
                <a:latin typeface="宋体"/>
                <a:cs typeface="宋体"/>
              </a:rPr>
              <a:t>，即</a:t>
            </a:r>
            <a:r>
              <a:rPr sz="1800" b="1" spc="-15" dirty="0">
                <a:latin typeface="Courier New"/>
                <a:cs typeface="Courier New"/>
              </a:rPr>
              <a:t>“</a:t>
            </a:r>
            <a:r>
              <a:rPr sz="1800" b="1" spc="-10" dirty="0">
                <a:latin typeface="宋体"/>
                <a:cs typeface="宋体"/>
              </a:rPr>
              <a:t>时钟打点</a:t>
            </a:r>
            <a:r>
              <a:rPr sz="1800" b="1" spc="-15" dirty="0">
                <a:latin typeface="Courier New"/>
                <a:cs typeface="Courier New"/>
              </a:rPr>
              <a:t>”</a:t>
            </a:r>
            <a:r>
              <a:rPr sz="1800" b="1" spc="-10" dirty="0">
                <a:latin typeface="宋体"/>
                <a:cs typeface="宋体"/>
              </a:rPr>
              <a:t>。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b="1" spc="-10" dirty="0">
                <a:latin typeface="宋体"/>
                <a:cs typeface="宋体"/>
              </a:rPr>
              <a:t>常数</a:t>
            </a:r>
            <a:r>
              <a:rPr sz="1800" b="1" spc="-10" dirty="0">
                <a:latin typeface="Courier New"/>
                <a:cs typeface="Courier New"/>
              </a:rPr>
              <a:t>CLK_TCK(</a:t>
            </a:r>
            <a:r>
              <a:rPr sz="1800" b="1" spc="-10" dirty="0">
                <a:latin typeface="宋体"/>
                <a:cs typeface="宋体"/>
              </a:rPr>
              <a:t>或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CLOCKS_PER_SEC</a:t>
            </a:r>
            <a:r>
              <a:rPr sz="1800" b="1" spc="-10" dirty="0">
                <a:latin typeface="Courier New"/>
                <a:cs typeface="Courier New"/>
              </a:rPr>
              <a:t>)</a:t>
            </a:r>
            <a:r>
              <a:rPr sz="1800" b="1" spc="-10" dirty="0">
                <a:latin typeface="宋体"/>
                <a:cs typeface="宋体"/>
              </a:rPr>
              <a:t>：机器时钟每秒所走的时钟打点数。</a:t>
            </a:r>
            <a:endParaRPr sz="1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360045" marR="4939665">
              <a:lnSpc>
                <a:spcPct val="100000"/>
              </a:lnSpc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#include</a:t>
            </a:r>
            <a:r>
              <a:rPr sz="1600" b="1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&lt;stdio.h&gt; 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#include</a:t>
            </a:r>
            <a:r>
              <a:rPr sz="16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&lt;time.h&gt;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60045">
              <a:lnSpc>
                <a:spcPts val="1889"/>
              </a:lnSpc>
              <a:tabLst>
                <a:tab pos="1459865" algn="l"/>
              </a:tabLst>
            </a:pPr>
            <a:r>
              <a:rPr sz="1600" b="1" dirty="0">
                <a:latin typeface="Courier New"/>
                <a:cs typeface="Courier New"/>
              </a:rPr>
              <a:t>clock_t	start,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stop;</a:t>
            </a:r>
            <a:endParaRPr sz="1600" dirty="0">
              <a:latin typeface="Courier New"/>
              <a:cs typeface="Courier New"/>
            </a:endParaRPr>
          </a:p>
          <a:p>
            <a:pPr marL="364490">
              <a:lnSpc>
                <a:spcPts val="1889"/>
              </a:lnSpc>
            </a:pP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/* clock_t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是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clock()</a:t>
            </a:r>
            <a:r>
              <a:rPr sz="1600" b="1" spc="-10" dirty="0">
                <a:solidFill>
                  <a:srgbClr val="009A00"/>
                </a:solidFill>
                <a:latin typeface="宋体"/>
                <a:cs typeface="宋体"/>
              </a:rPr>
              <a:t>函数返回的变量类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型</a:t>
            </a:r>
            <a:r>
              <a:rPr sz="1600" b="1" spc="140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600" dirty="0">
              <a:latin typeface="Courier New"/>
              <a:cs typeface="Courier New"/>
            </a:endParaRPr>
          </a:p>
          <a:p>
            <a:pPr marL="360045">
              <a:lnSpc>
                <a:spcPts val="1764"/>
              </a:lnSpc>
              <a:spcBef>
                <a:spcPts val="70"/>
              </a:spcBef>
              <a:tabLst>
                <a:tab pos="1337310" algn="l"/>
              </a:tabLst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double	</a:t>
            </a:r>
            <a:r>
              <a:rPr sz="1600" b="1" dirty="0">
                <a:latin typeface="Courier New"/>
                <a:cs typeface="Courier New"/>
              </a:rPr>
              <a:t>duration;</a:t>
            </a:r>
            <a:endParaRPr sz="1600" dirty="0">
              <a:latin typeface="Courier New"/>
              <a:cs typeface="Courier New"/>
            </a:endParaRPr>
          </a:p>
          <a:p>
            <a:pPr marL="390525">
              <a:lnSpc>
                <a:spcPts val="1764"/>
              </a:lnSpc>
            </a:pP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10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A00"/>
                </a:solidFill>
                <a:latin typeface="宋体"/>
                <a:cs typeface="宋体"/>
              </a:rPr>
              <a:t>记录被测函数运行时间，以秒为单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位</a:t>
            </a:r>
            <a:r>
              <a:rPr sz="1600" b="1" spc="150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600" dirty="0">
              <a:latin typeface="Courier New"/>
              <a:cs typeface="Courier New"/>
            </a:endParaRPr>
          </a:p>
          <a:p>
            <a:pPr marL="360045"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main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()</a:t>
            </a:r>
            <a:endParaRPr sz="1600" dirty="0">
              <a:latin typeface="Courier New"/>
              <a:cs typeface="Courier New"/>
            </a:endParaRPr>
          </a:p>
          <a:p>
            <a:pPr marL="360045">
              <a:lnSpc>
                <a:spcPct val="100000"/>
              </a:lnSpc>
              <a:spcBef>
                <a:spcPts val="45"/>
              </a:spcBef>
            </a:pPr>
            <a:r>
              <a:rPr sz="2400" b="1" baseline="1736" dirty="0">
                <a:latin typeface="Courier New"/>
                <a:cs typeface="Courier New"/>
              </a:rPr>
              <a:t>{</a:t>
            </a:r>
            <a:r>
              <a:rPr sz="2400" b="1" spc="202" baseline="1736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10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A00"/>
                </a:solidFill>
                <a:latin typeface="宋体"/>
                <a:cs typeface="宋体"/>
              </a:rPr>
              <a:t>不在测试范围内的准备工作写在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clock()</a:t>
            </a:r>
            <a:r>
              <a:rPr sz="1600" b="1" spc="-10" dirty="0">
                <a:solidFill>
                  <a:srgbClr val="009A00"/>
                </a:solidFill>
                <a:latin typeface="宋体"/>
                <a:cs typeface="宋体"/>
              </a:rPr>
              <a:t>调用之</a:t>
            </a:r>
            <a:r>
              <a:rPr sz="1600" b="1" dirty="0">
                <a:solidFill>
                  <a:srgbClr val="009A00"/>
                </a:solidFill>
                <a:latin typeface="宋体"/>
                <a:cs typeface="宋体"/>
              </a:rPr>
              <a:t>前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1535" y="628904"/>
            <a:ext cx="5244465" cy="10013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00339A"/>
                </a:solidFill>
                <a:latin typeface="宋体"/>
                <a:cs typeface="宋体"/>
              </a:rPr>
              <a:t>例</a:t>
            </a:r>
            <a:r>
              <a:rPr sz="3200" b="1" spc="-55" dirty="0">
                <a:solidFill>
                  <a:srgbClr val="00339A"/>
                </a:solidFill>
                <a:latin typeface="Times New Roman"/>
                <a:cs typeface="Times New Roman"/>
              </a:rPr>
              <a:t>3</a:t>
            </a:r>
            <a:r>
              <a:rPr sz="3200" b="1" spc="-55" dirty="0">
                <a:solidFill>
                  <a:srgbClr val="00339A"/>
                </a:solidFill>
                <a:latin typeface="宋体"/>
                <a:cs typeface="宋体"/>
              </a:rPr>
              <a:t>：</a:t>
            </a:r>
            <a:r>
              <a:rPr sz="3200" b="1" spc="-5" dirty="0">
                <a:solidFill>
                  <a:srgbClr val="00339A"/>
                </a:solidFill>
                <a:latin typeface="宋体"/>
                <a:cs typeface="宋体"/>
              </a:rPr>
              <a:t>写程序计算给定多项式 在给定</a:t>
            </a:r>
            <a:r>
              <a:rPr sz="3200" b="1" spc="-15" dirty="0">
                <a:solidFill>
                  <a:srgbClr val="00339A"/>
                </a:solidFill>
                <a:latin typeface="宋体"/>
                <a:cs typeface="宋体"/>
              </a:rPr>
              <a:t>点</a:t>
            </a:r>
            <a:r>
              <a:rPr sz="3200" b="1" spc="-819" dirty="0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sz="3200" b="1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x</a:t>
            </a:r>
            <a:r>
              <a:rPr sz="3200" b="1" i="1" spc="-1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339A"/>
                </a:solidFill>
                <a:latin typeface="Times New Roman"/>
                <a:cs typeface="Times New Roman"/>
              </a:rPr>
              <a:t>=</a:t>
            </a:r>
            <a:r>
              <a:rPr sz="3200" b="1" spc="-1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339A"/>
                </a:solidFill>
                <a:latin typeface="Times New Roman"/>
                <a:cs typeface="Times New Roman"/>
              </a:rPr>
              <a:t>1.1</a:t>
            </a:r>
            <a:r>
              <a:rPr sz="3200" b="1" spc="-1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339A"/>
                </a:solidFill>
                <a:latin typeface="宋体"/>
                <a:cs typeface="宋体"/>
              </a:rPr>
              <a:t>处的</a:t>
            </a:r>
            <a:r>
              <a:rPr sz="3200" b="1" spc="-15" dirty="0">
                <a:solidFill>
                  <a:srgbClr val="00339A"/>
                </a:solidFill>
                <a:latin typeface="宋体"/>
                <a:cs typeface="宋体"/>
              </a:rPr>
              <a:t>值</a:t>
            </a:r>
            <a:r>
              <a:rPr sz="3200" b="1" spc="-815" dirty="0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sz="3200" b="1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f</a:t>
            </a:r>
            <a:r>
              <a:rPr sz="3200" b="1" spc="-5" dirty="0">
                <a:solidFill>
                  <a:srgbClr val="00339A"/>
                </a:solidFill>
                <a:latin typeface="Times New Roman"/>
                <a:cs typeface="Times New Roman"/>
              </a:rPr>
              <a:t>(1.1)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0969" y="583183"/>
            <a:ext cx="348615" cy="568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b="1" spc="5" dirty="0">
                <a:latin typeface="Symbol"/>
                <a:cs typeface="Symbol"/>
              </a:rPr>
              <a:t>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8629" y="485038"/>
            <a:ext cx="292100" cy="67056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350" b="1" spc="15" dirty="0">
                <a:latin typeface="Times New Roman"/>
                <a:cs typeface="Times New Roman"/>
              </a:rPr>
              <a:t>9</a:t>
            </a:r>
            <a:endParaRPr sz="13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915"/>
              </a:spcBef>
            </a:pPr>
            <a:r>
              <a:rPr sz="1350" b="1" i="1" spc="10" dirty="0">
                <a:latin typeface="Times New Roman"/>
                <a:cs typeface="Times New Roman"/>
              </a:rPr>
              <a:t>i</a:t>
            </a:r>
            <a:r>
              <a:rPr sz="1350" b="1" i="1" spc="-250" dirty="0">
                <a:latin typeface="Times New Roman"/>
                <a:cs typeface="Times New Roman"/>
              </a:rPr>
              <a:t> </a:t>
            </a:r>
            <a:r>
              <a:rPr sz="1350" b="1" spc="60" dirty="0">
                <a:latin typeface="Symbol"/>
                <a:cs typeface="Symbol"/>
              </a:rPr>
              <a:t></a:t>
            </a:r>
            <a:r>
              <a:rPr sz="1350" b="1" spc="60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6490" y="665479"/>
            <a:ext cx="52895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b="1" i="1" spc="5" dirty="0">
                <a:latin typeface="Times New Roman"/>
                <a:cs typeface="Times New Roman"/>
              </a:rPr>
              <a:t>i </a:t>
            </a:r>
            <a:r>
              <a:rPr sz="2350" b="1" spc="5" dirty="0">
                <a:latin typeface="Symbol"/>
                <a:cs typeface="Symbol"/>
              </a:rPr>
              <a:t></a:t>
            </a:r>
            <a:r>
              <a:rPr sz="2350" b="1" spc="-330" dirty="0">
                <a:latin typeface="Times New Roman"/>
                <a:cs typeface="Times New Roman"/>
              </a:rPr>
              <a:t> </a:t>
            </a:r>
            <a:r>
              <a:rPr sz="2350" b="1" i="1" spc="105" dirty="0">
                <a:latin typeface="Times New Roman"/>
                <a:cs typeface="Times New Roman"/>
              </a:rPr>
              <a:t>x</a:t>
            </a:r>
            <a:r>
              <a:rPr sz="2025" b="1" i="1" spc="157" baseline="43209" dirty="0">
                <a:latin typeface="Times New Roman"/>
                <a:cs typeface="Times New Roman"/>
              </a:rPr>
              <a:t>i</a:t>
            </a:r>
            <a:endParaRPr sz="2025" baseline="4320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3071" y="665479"/>
            <a:ext cx="81915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b="1" i="1" spc="5" dirty="0">
                <a:latin typeface="Times New Roman"/>
                <a:cs typeface="Times New Roman"/>
              </a:rPr>
              <a:t>f</a:t>
            </a:r>
            <a:r>
              <a:rPr sz="2350" b="1" i="1" spc="-135" dirty="0">
                <a:latin typeface="Times New Roman"/>
                <a:cs typeface="Times New Roman"/>
              </a:rPr>
              <a:t> </a:t>
            </a:r>
            <a:r>
              <a:rPr sz="2350" b="1" spc="5" dirty="0">
                <a:latin typeface="Times New Roman"/>
                <a:cs typeface="Times New Roman"/>
              </a:rPr>
              <a:t>(</a:t>
            </a:r>
            <a:r>
              <a:rPr sz="2350" b="1" spc="-335" dirty="0">
                <a:latin typeface="Times New Roman"/>
                <a:cs typeface="Times New Roman"/>
              </a:rPr>
              <a:t> </a:t>
            </a:r>
            <a:r>
              <a:rPr sz="2350" b="1" i="1" spc="70" dirty="0">
                <a:latin typeface="Times New Roman"/>
                <a:cs typeface="Times New Roman"/>
              </a:rPr>
              <a:t>x</a:t>
            </a:r>
            <a:r>
              <a:rPr sz="2350" b="1" spc="70" dirty="0">
                <a:latin typeface="Times New Roman"/>
                <a:cs typeface="Times New Roman"/>
              </a:rPr>
              <a:t>)</a:t>
            </a:r>
            <a:r>
              <a:rPr sz="2350" b="1" spc="-125" dirty="0">
                <a:latin typeface="Times New Roman"/>
                <a:cs typeface="Times New Roman"/>
              </a:rPr>
              <a:t> </a:t>
            </a:r>
            <a:r>
              <a:rPr sz="2350" b="1" spc="10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4039" y="1872995"/>
            <a:ext cx="6553200" cy="20243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9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800" b="1" spc="-10" dirty="0">
                <a:latin typeface="Courier New"/>
                <a:cs typeface="Courier New"/>
              </a:rPr>
              <a:t>f1(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b="1" spc="-5" dirty="0">
                <a:latin typeface="Courier New"/>
                <a:cs typeface="Courier New"/>
              </a:rPr>
              <a:t>n,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800" b="1" spc="-5" dirty="0">
                <a:latin typeface="Courier New"/>
                <a:cs typeface="Courier New"/>
              </a:rPr>
              <a:t>a[],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800" b="1" spc="-5" dirty="0">
                <a:latin typeface="Courier New"/>
                <a:cs typeface="Courier New"/>
              </a:rPr>
              <a:t>x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{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800" b="1" spc="-5" dirty="0">
                <a:latin typeface="Courier New"/>
                <a:cs typeface="Courier New"/>
              </a:rPr>
              <a:t>p 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a[0];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800" b="1" spc="-5" dirty="0">
                <a:latin typeface="Courier New"/>
                <a:cs typeface="Courier New"/>
              </a:rPr>
              <a:t>( i=1; i&lt;=n; i++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70205" marR="2625725" indent="27241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Courier New"/>
                <a:cs typeface="Courier New"/>
              </a:rPr>
              <a:t>p </a:t>
            </a:r>
            <a:r>
              <a:rPr sz="1800" b="1" spc="-10" dirty="0">
                <a:latin typeface="Courier New"/>
                <a:cs typeface="Courier New"/>
              </a:rPr>
              <a:t>+= (a[i] </a:t>
            </a:r>
            <a:r>
              <a:rPr sz="1800" b="1" spc="-5" dirty="0">
                <a:latin typeface="Courier New"/>
                <a:cs typeface="Courier New"/>
              </a:rPr>
              <a:t>* </a:t>
            </a:r>
            <a:r>
              <a:rPr sz="1800" b="1" spc="-10" dirty="0">
                <a:latin typeface="Courier New"/>
                <a:cs typeface="Courier New"/>
              </a:rPr>
              <a:t>pow(x, </a:t>
            </a:r>
            <a:r>
              <a:rPr sz="1800" b="1" spc="-15" dirty="0">
                <a:latin typeface="Courier New"/>
                <a:cs typeface="Courier New"/>
              </a:rPr>
              <a:t>i)); 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4039" y="4158996"/>
            <a:ext cx="6553200" cy="20243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9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800" b="1" spc="-10" dirty="0">
                <a:latin typeface="Courier New"/>
                <a:cs typeface="Courier New"/>
              </a:rPr>
              <a:t>f2(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b="1" spc="-5" dirty="0">
                <a:latin typeface="Courier New"/>
                <a:cs typeface="Courier New"/>
              </a:rPr>
              <a:t>n,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800" b="1" spc="-5" dirty="0">
                <a:latin typeface="Courier New"/>
                <a:cs typeface="Courier New"/>
              </a:rPr>
              <a:t>a[],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800" b="1" spc="-5" dirty="0">
                <a:latin typeface="Courier New"/>
                <a:cs typeface="Courier New"/>
              </a:rPr>
              <a:t>x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{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800" b="1" spc="-5" dirty="0">
                <a:latin typeface="Courier New"/>
                <a:cs typeface="Courier New"/>
              </a:rPr>
              <a:t>p 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a[n];</a:t>
            </a:r>
            <a:endParaRPr sz="1800">
              <a:latin typeface="Courier New"/>
              <a:cs typeface="Courier New"/>
            </a:endParaRPr>
          </a:p>
          <a:p>
            <a:pPr marL="642620" marR="3307079" indent="-27305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800" b="1" spc="-5" dirty="0">
                <a:latin typeface="Courier New"/>
                <a:cs typeface="Courier New"/>
              </a:rPr>
              <a:t>( i=n; i&gt;0; i--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  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 = a[i-1] +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x*p;</a:t>
            </a:r>
            <a:endParaRPr sz="1800">
              <a:latin typeface="Courier New"/>
              <a:cs typeface="Courier New"/>
            </a:endParaRPr>
          </a:p>
          <a:p>
            <a:pPr marL="37020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4439" y="882396"/>
            <a:ext cx="7848600" cy="5579110"/>
          </a:xfrm>
          <a:custGeom>
            <a:avLst/>
            <a:gdLst/>
            <a:ahLst/>
            <a:cxnLst/>
            <a:rect l="l" t="t" r="r" b="b"/>
            <a:pathLst>
              <a:path w="7848600" h="5579110">
                <a:moveTo>
                  <a:pt x="0" y="0"/>
                </a:moveTo>
                <a:lnTo>
                  <a:pt x="0" y="5578602"/>
                </a:lnTo>
                <a:lnTo>
                  <a:pt x="7848600" y="5578601"/>
                </a:lnTo>
                <a:lnTo>
                  <a:pt x="784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1208" y="902461"/>
            <a:ext cx="194691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828675" algn="l"/>
              </a:tabLst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#include </a:t>
            </a:r>
            <a:r>
              <a:rPr sz="1200" b="1" dirty="0">
                <a:latin typeface="Courier New"/>
                <a:cs typeface="Courier New"/>
              </a:rPr>
              <a:t>&lt;stdio.h&gt;  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#include </a:t>
            </a:r>
            <a:r>
              <a:rPr sz="1200" b="1" dirty="0">
                <a:latin typeface="Courier New"/>
                <a:cs typeface="Courier New"/>
              </a:rPr>
              <a:t>&lt;time.h&gt;  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#include </a:t>
            </a:r>
            <a:r>
              <a:rPr sz="1200" b="1" dirty="0">
                <a:latin typeface="Courier New"/>
                <a:cs typeface="Courier New"/>
              </a:rPr>
              <a:t>&lt;math.h&gt;  clock_t	start,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stop;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1208" y="1633220"/>
            <a:ext cx="4618355" cy="477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435"/>
              </a:lnSpc>
              <a:spcBef>
                <a:spcPts val="100"/>
              </a:spcBef>
              <a:tabLst>
                <a:tab pos="736600" algn="l"/>
              </a:tabLst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double	</a:t>
            </a:r>
            <a:r>
              <a:rPr sz="1200" b="1" dirty="0">
                <a:latin typeface="Courier New"/>
                <a:cs typeface="Courier New"/>
              </a:rPr>
              <a:t>duration;</a:t>
            </a:r>
            <a:endParaRPr sz="1200" dirty="0">
              <a:latin typeface="Courier New"/>
              <a:cs typeface="Courier New"/>
            </a:endParaRPr>
          </a:p>
          <a:p>
            <a:pPr marR="175260">
              <a:lnSpc>
                <a:spcPts val="1440"/>
              </a:lnSpc>
              <a:spcBef>
                <a:spcPts val="45"/>
              </a:spcBef>
              <a:tabLst>
                <a:tab pos="1565275" algn="l"/>
              </a:tabLst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#define</a:t>
            </a:r>
            <a:r>
              <a:rPr sz="1200" b="1" spc="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MAXN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10	</a:t>
            </a:r>
            <a:r>
              <a:rPr sz="1200" b="1" spc="-5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200" b="1" spc="-30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009A00"/>
                </a:solidFill>
                <a:latin typeface="宋体"/>
                <a:cs typeface="宋体"/>
              </a:rPr>
              <a:t>多项式最大项数，即多项式阶</a:t>
            </a:r>
            <a:r>
              <a:rPr sz="1200" b="1" dirty="0">
                <a:solidFill>
                  <a:srgbClr val="009A00"/>
                </a:solidFill>
                <a:latin typeface="宋体"/>
                <a:cs typeface="宋体"/>
              </a:rPr>
              <a:t>数</a:t>
            </a:r>
            <a:r>
              <a:rPr sz="1200" b="1" spc="-5" dirty="0">
                <a:solidFill>
                  <a:srgbClr val="009A00"/>
                </a:solidFill>
                <a:latin typeface="Courier New"/>
                <a:cs typeface="Courier New"/>
              </a:rPr>
              <a:t>+1</a:t>
            </a:r>
            <a:r>
              <a:rPr sz="1200" b="1" spc="-30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009A00"/>
                </a:solidFill>
                <a:latin typeface="Courier New"/>
                <a:cs typeface="Courier New"/>
              </a:rPr>
              <a:t>*/  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200" b="1" dirty="0">
                <a:latin typeface="Courier New"/>
                <a:cs typeface="Courier New"/>
              </a:rPr>
              <a:t>f1( 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200" b="1" dirty="0">
                <a:latin typeface="Courier New"/>
                <a:cs typeface="Courier New"/>
              </a:rPr>
              <a:t>n, 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200" b="1" spc="-5" dirty="0">
                <a:latin typeface="Courier New"/>
                <a:cs typeface="Courier New"/>
              </a:rPr>
              <a:t>a[], 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200" b="1" spc="-5" dirty="0">
                <a:latin typeface="Courier New"/>
                <a:cs typeface="Courier New"/>
              </a:rPr>
              <a:t>x</a:t>
            </a:r>
            <a:r>
              <a:rPr sz="1200" b="1" spc="1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85"/>
              </a:lnSpc>
            </a:pP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200" b="1" dirty="0">
                <a:latin typeface="Courier New"/>
                <a:cs typeface="Courier New"/>
              </a:rPr>
              <a:t>f2( 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200" b="1" dirty="0">
                <a:latin typeface="Courier New"/>
                <a:cs typeface="Courier New"/>
              </a:rPr>
              <a:t>n, 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200" b="1" spc="-5" dirty="0">
                <a:latin typeface="Courier New"/>
                <a:cs typeface="Courier New"/>
              </a:rPr>
              <a:t>a[], 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200" b="1" spc="-5" dirty="0">
                <a:latin typeface="Courier New"/>
                <a:cs typeface="Courier New"/>
              </a:rPr>
              <a:t>x</a:t>
            </a:r>
            <a:r>
              <a:rPr sz="1200" b="1" spc="1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>
              <a:lnSpc>
                <a:spcPts val="1435"/>
              </a:lnSpc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200" b="1" dirty="0">
                <a:latin typeface="Courier New"/>
                <a:cs typeface="Courier New"/>
              </a:rPr>
              <a:t>main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()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435"/>
              </a:lnSpc>
            </a:pPr>
            <a:r>
              <a:rPr sz="1200" b="1" spc="-5" dirty="0">
                <a:latin typeface="Courier New"/>
                <a:cs typeface="Courier New"/>
              </a:rPr>
              <a:t>{ 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200" b="1" spc="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i;</a:t>
            </a:r>
            <a:endParaRPr sz="1200" dirty="0">
              <a:latin typeface="Courier New"/>
              <a:cs typeface="Courier New"/>
            </a:endParaRPr>
          </a:p>
          <a:p>
            <a:pPr marL="184150">
              <a:lnSpc>
                <a:spcPts val="1435"/>
              </a:lnSpc>
            </a:pP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2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a[MAXN];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200" b="1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009A00"/>
                </a:solidFill>
                <a:latin typeface="宋体"/>
                <a:cs typeface="宋体"/>
              </a:rPr>
              <a:t>存储多项式的系数</a:t>
            </a:r>
            <a:r>
              <a:rPr sz="1200" b="1" spc="120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200" b="1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200" dirty="0">
              <a:latin typeface="Courier New"/>
              <a:cs typeface="Courier New"/>
            </a:endParaRPr>
          </a:p>
          <a:p>
            <a:pPr marL="184150">
              <a:lnSpc>
                <a:spcPts val="1435"/>
              </a:lnSpc>
            </a:pP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200" b="1" spc="-5" dirty="0">
                <a:latin typeface="Courier New"/>
                <a:cs typeface="Courier New"/>
              </a:rPr>
              <a:t>( </a:t>
            </a:r>
            <a:r>
              <a:rPr sz="1200" b="1" dirty="0">
                <a:latin typeface="Courier New"/>
                <a:cs typeface="Courier New"/>
              </a:rPr>
              <a:t>i=0; i&lt;MAXN; i++ </a:t>
            </a:r>
            <a:r>
              <a:rPr sz="1200" b="1" spc="-5" dirty="0">
                <a:latin typeface="Courier New"/>
                <a:cs typeface="Courier New"/>
              </a:rPr>
              <a:t>) </a:t>
            </a:r>
            <a:r>
              <a:rPr sz="1200" b="1" dirty="0">
                <a:latin typeface="Courier New"/>
                <a:cs typeface="Courier New"/>
              </a:rPr>
              <a:t>a[i] </a:t>
            </a:r>
            <a:r>
              <a:rPr sz="1200" b="1" spc="-5" dirty="0">
                <a:latin typeface="Courier New"/>
                <a:cs typeface="Courier New"/>
              </a:rPr>
              <a:t>=</a:t>
            </a:r>
            <a:r>
              <a:rPr sz="1200" b="1" spc="10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(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200" b="1" dirty="0">
                <a:latin typeface="Courier New"/>
                <a:cs typeface="Courier New"/>
              </a:rPr>
              <a:t>)i;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84150" marR="267589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start </a:t>
            </a:r>
            <a:r>
              <a:rPr sz="1200" b="1" spc="-5" dirty="0">
                <a:latin typeface="Courier New"/>
                <a:cs typeface="Courier New"/>
              </a:rPr>
              <a:t>= </a:t>
            </a:r>
            <a:r>
              <a:rPr sz="1200" b="1" dirty="0">
                <a:latin typeface="Courier New"/>
                <a:cs typeface="Courier New"/>
              </a:rPr>
              <a:t>clock();  f1(MAXN-1, a,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1.1);</a:t>
            </a:r>
            <a:endParaRPr sz="1200" dirty="0">
              <a:latin typeface="Courier New"/>
              <a:cs typeface="Courier New"/>
            </a:endParaRPr>
          </a:p>
          <a:p>
            <a:pPr marL="184150">
              <a:lnSpc>
                <a:spcPts val="1435"/>
              </a:lnSpc>
            </a:pPr>
            <a:r>
              <a:rPr sz="1200" b="1" dirty="0">
                <a:latin typeface="Courier New"/>
                <a:cs typeface="Courier New"/>
              </a:rPr>
              <a:t>stop </a:t>
            </a:r>
            <a:r>
              <a:rPr sz="1200" b="1" spc="-5" dirty="0">
                <a:latin typeface="Courier New"/>
                <a:cs typeface="Courier New"/>
              </a:rPr>
              <a:t>=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clock();</a:t>
            </a:r>
            <a:endParaRPr sz="1200" dirty="0">
              <a:latin typeface="Courier New"/>
              <a:cs typeface="Courier New"/>
            </a:endParaRPr>
          </a:p>
          <a:p>
            <a:pPr marL="184150" marR="5080">
              <a:lnSpc>
                <a:spcPct val="99800"/>
              </a:lnSpc>
            </a:pPr>
            <a:r>
              <a:rPr sz="1200" b="1" dirty="0">
                <a:latin typeface="Courier New"/>
                <a:cs typeface="Courier New"/>
              </a:rPr>
              <a:t>duration </a:t>
            </a:r>
            <a:r>
              <a:rPr sz="1200" b="1" spc="-5" dirty="0">
                <a:latin typeface="Courier New"/>
                <a:cs typeface="Courier New"/>
              </a:rPr>
              <a:t>= </a:t>
            </a:r>
            <a:r>
              <a:rPr sz="1200" b="1" dirty="0">
                <a:latin typeface="Courier New"/>
                <a:cs typeface="Courier New"/>
              </a:rPr>
              <a:t>((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200" b="1" dirty="0">
                <a:latin typeface="Courier New"/>
                <a:cs typeface="Courier New"/>
              </a:rPr>
              <a:t>)(stop </a:t>
            </a:r>
            <a:r>
              <a:rPr sz="1200" b="1" spc="-5" dirty="0">
                <a:latin typeface="Courier New"/>
                <a:cs typeface="Courier New"/>
              </a:rPr>
              <a:t>- </a:t>
            </a:r>
            <a:r>
              <a:rPr sz="1200" b="1" dirty="0">
                <a:latin typeface="Courier New"/>
                <a:cs typeface="Courier New"/>
              </a:rPr>
              <a:t>start))/CLK_TCK;  printf("ticks1 </a:t>
            </a:r>
            <a:r>
              <a:rPr sz="1200" b="1" spc="-5" dirty="0">
                <a:latin typeface="Courier New"/>
                <a:cs typeface="Courier New"/>
              </a:rPr>
              <a:t>= </a:t>
            </a:r>
            <a:r>
              <a:rPr sz="1200" b="1" dirty="0">
                <a:latin typeface="Courier New"/>
                <a:cs typeface="Courier New"/>
              </a:rPr>
              <a:t>%f\n", (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200" b="1" dirty="0">
                <a:latin typeface="Courier New"/>
                <a:cs typeface="Courier New"/>
              </a:rPr>
              <a:t>)(stop </a:t>
            </a:r>
            <a:r>
              <a:rPr sz="1200" b="1" spc="-5" dirty="0">
                <a:latin typeface="Courier New"/>
                <a:cs typeface="Courier New"/>
              </a:rPr>
              <a:t>- </a:t>
            </a:r>
            <a:r>
              <a:rPr sz="1200" b="1" dirty="0">
                <a:latin typeface="Courier New"/>
                <a:cs typeface="Courier New"/>
              </a:rPr>
              <a:t>start));  printf("duration1 </a:t>
            </a:r>
            <a:r>
              <a:rPr sz="1200" b="1" spc="-5" dirty="0">
                <a:latin typeface="Courier New"/>
                <a:cs typeface="Courier New"/>
              </a:rPr>
              <a:t>= </a:t>
            </a:r>
            <a:r>
              <a:rPr sz="1200" b="1" dirty="0">
                <a:latin typeface="Courier New"/>
                <a:cs typeface="Courier New"/>
              </a:rPr>
              <a:t>%6.2e\n",</a:t>
            </a:r>
            <a:r>
              <a:rPr sz="1200" b="1" spc="5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duration);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84150" marR="267589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Courier New"/>
                <a:cs typeface="Courier New"/>
              </a:rPr>
              <a:t>start </a:t>
            </a:r>
            <a:r>
              <a:rPr sz="1200" b="1" spc="-5" dirty="0">
                <a:latin typeface="Courier New"/>
                <a:cs typeface="Courier New"/>
              </a:rPr>
              <a:t>= </a:t>
            </a:r>
            <a:r>
              <a:rPr sz="1200" b="1" dirty="0">
                <a:latin typeface="Courier New"/>
                <a:cs typeface="Courier New"/>
              </a:rPr>
              <a:t>clock();  f2(MAXN-1, a,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1.1);</a:t>
            </a:r>
            <a:endParaRPr sz="1200" dirty="0">
              <a:latin typeface="Courier New"/>
              <a:cs typeface="Courier New"/>
            </a:endParaRPr>
          </a:p>
          <a:p>
            <a:pPr marL="184150">
              <a:lnSpc>
                <a:spcPts val="1430"/>
              </a:lnSpc>
            </a:pPr>
            <a:r>
              <a:rPr sz="1200" b="1" dirty="0">
                <a:latin typeface="Courier New"/>
                <a:cs typeface="Courier New"/>
              </a:rPr>
              <a:t>stop </a:t>
            </a:r>
            <a:r>
              <a:rPr sz="1200" b="1" spc="-5" dirty="0">
                <a:latin typeface="Courier New"/>
                <a:cs typeface="Courier New"/>
              </a:rPr>
              <a:t>=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clock();</a:t>
            </a:r>
            <a:endParaRPr sz="1200" dirty="0">
              <a:latin typeface="Courier New"/>
              <a:cs typeface="Courier New"/>
            </a:endParaRPr>
          </a:p>
          <a:p>
            <a:pPr marL="184150" marR="5080">
              <a:lnSpc>
                <a:spcPct val="99800"/>
              </a:lnSpc>
            </a:pPr>
            <a:r>
              <a:rPr sz="1200" b="1" dirty="0">
                <a:latin typeface="Courier New"/>
                <a:cs typeface="Courier New"/>
              </a:rPr>
              <a:t>duration </a:t>
            </a:r>
            <a:r>
              <a:rPr sz="1200" b="1" spc="-5" dirty="0">
                <a:latin typeface="Courier New"/>
                <a:cs typeface="Courier New"/>
              </a:rPr>
              <a:t>= </a:t>
            </a:r>
            <a:r>
              <a:rPr sz="1200" b="1" dirty="0">
                <a:latin typeface="Courier New"/>
                <a:cs typeface="Courier New"/>
              </a:rPr>
              <a:t>((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200" b="1" dirty="0">
                <a:latin typeface="Courier New"/>
                <a:cs typeface="Courier New"/>
              </a:rPr>
              <a:t>)(stop </a:t>
            </a:r>
            <a:r>
              <a:rPr sz="1200" b="1" spc="-5" dirty="0">
                <a:latin typeface="Courier New"/>
                <a:cs typeface="Courier New"/>
              </a:rPr>
              <a:t>- </a:t>
            </a:r>
            <a:r>
              <a:rPr sz="1200" b="1" dirty="0">
                <a:latin typeface="Courier New"/>
                <a:cs typeface="Courier New"/>
              </a:rPr>
              <a:t>start))/CLK_TCK;  printf("ticks2 </a:t>
            </a:r>
            <a:r>
              <a:rPr sz="1200" b="1" spc="-5" dirty="0">
                <a:latin typeface="Courier New"/>
                <a:cs typeface="Courier New"/>
              </a:rPr>
              <a:t>= </a:t>
            </a:r>
            <a:r>
              <a:rPr sz="1200" b="1" dirty="0">
                <a:latin typeface="Courier New"/>
                <a:cs typeface="Courier New"/>
              </a:rPr>
              <a:t>%f\n", (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200" b="1" dirty="0">
                <a:latin typeface="Courier New"/>
                <a:cs typeface="Courier New"/>
              </a:rPr>
              <a:t>)(stop </a:t>
            </a:r>
            <a:r>
              <a:rPr sz="1200" b="1" spc="-5" dirty="0">
                <a:latin typeface="Courier New"/>
                <a:cs typeface="Courier New"/>
              </a:rPr>
              <a:t>- </a:t>
            </a:r>
            <a:r>
              <a:rPr sz="1200" b="1" dirty="0">
                <a:latin typeface="Courier New"/>
                <a:cs typeface="Courier New"/>
              </a:rPr>
              <a:t>start));  printf("duration2 </a:t>
            </a:r>
            <a:r>
              <a:rPr sz="1200" b="1" spc="-5" dirty="0">
                <a:latin typeface="Courier New"/>
                <a:cs typeface="Courier New"/>
              </a:rPr>
              <a:t>= </a:t>
            </a:r>
            <a:r>
              <a:rPr sz="1200" b="1" dirty="0">
                <a:latin typeface="Courier New"/>
                <a:cs typeface="Courier New"/>
              </a:rPr>
              <a:t>%6.2e\n",</a:t>
            </a:r>
            <a:r>
              <a:rPr sz="1200" b="1" spc="5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duration);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84150">
              <a:lnSpc>
                <a:spcPts val="1435"/>
              </a:lnSpc>
            </a:pP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2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0;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435"/>
              </a:lnSpc>
            </a:pPr>
            <a:r>
              <a:rPr sz="1200" b="1" spc="-5" dirty="0"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4397" y="888555"/>
            <a:ext cx="346710" cy="587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650" b="1" spc="20" dirty="0">
                <a:latin typeface="Symbol"/>
                <a:cs typeface="Symbol"/>
              </a:rPr>
              <a:t>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93487" y="787990"/>
            <a:ext cx="288290" cy="6915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35"/>
              </a:spcBef>
            </a:pPr>
            <a:r>
              <a:rPr sz="1400" b="1" spc="15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  <a:p>
            <a:pPr marL="2540">
              <a:lnSpc>
                <a:spcPct val="100000"/>
              </a:lnSpc>
              <a:spcBef>
                <a:spcPts val="940"/>
              </a:spcBef>
            </a:pPr>
            <a:r>
              <a:rPr sz="1400" b="1" i="1" spc="5" dirty="0">
                <a:latin typeface="Times New Roman"/>
                <a:cs typeface="Times New Roman"/>
              </a:rPr>
              <a:t>i</a:t>
            </a:r>
            <a:r>
              <a:rPr sz="1400" b="1" i="1" spc="-254" dirty="0">
                <a:latin typeface="Times New Roman"/>
                <a:cs typeface="Times New Roman"/>
              </a:rPr>
              <a:t> </a:t>
            </a:r>
            <a:r>
              <a:rPr sz="1400" b="1" spc="60" dirty="0">
                <a:latin typeface="Symbol"/>
                <a:cs typeface="Symbol"/>
              </a:rPr>
              <a:t></a:t>
            </a:r>
            <a:r>
              <a:rPr sz="1400" b="1" spc="6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2009" y="973708"/>
            <a:ext cx="53276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450" b="1" i="1" dirty="0">
                <a:latin typeface="Times New Roman"/>
                <a:cs typeface="Times New Roman"/>
              </a:rPr>
              <a:t>i </a:t>
            </a:r>
            <a:r>
              <a:rPr sz="2450" b="1" dirty="0">
                <a:latin typeface="Symbol"/>
                <a:cs typeface="Symbol"/>
              </a:rPr>
              <a:t></a:t>
            </a:r>
            <a:r>
              <a:rPr sz="2450" b="1" spc="-340" dirty="0">
                <a:latin typeface="Times New Roman"/>
                <a:cs typeface="Times New Roman"/>
              </a:rPr>
              <a:t> </a:t>
            </a:r>
            <a:r>
              <a:rPr sz="2450" b="1" i="1" spc="100" dirty="0">
                <a:latin typeface="Times New Roman"/>
                <a:cs typeface="Times New Roman"/>
              </a:rPr>
              <a:t>x</a:t>
            </a:r>
            <a:r>
              <a:rPr sz="2100" b="1" i="1" spc="150" baseline="43650" dirty="0">
                <a:latin typeface="Times New Roman"/>
                <a:cs typeface="Times New Roman"/>
              </a:rPr>
              <a:t>i</a:t>
            </a:r>
            <a:endParaRPr sz="2100" baseline="43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5995" y="973708"/>
            <a:ext cx="83502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450" b="1" i="1" dirty="0">
                <a:latin typeface="Times New Roman"/>
                <a:cs typeface="Times New Roman"/>
              </a:rPr>
              <a:t>f</a:t>
            </a:r>
            <a:r>
              <a:rPr sz="2450" b="1" i="1" spc="-140" dirty="0">
                <a:latin typeface="Times New Roman"/>
                <a:cs typeface="Times New Roman"/>
              </a:rPr>
              <a:t> </a:t>
            </a:r>
            <a:r>
              <a:rPr sz="2450" b="1" dirty="0">
                <a:latin typeface="Times New Roman"/>
                <a:cs typeface="Times New Roman"/>
              </a:rPr>
              <a:t>(</a:t>
            </a:r>
            <a:r>
              <a:rPr sz="2450" b="1" spc="-345" dirty="0">
                <a:latin typeface="Times New Roman"/>
                <a:cs typeface="Times New Roman"/>
              </a:rPr>
              <a:t> </a:t>
            </a:r>
            <a:r>
              <a:rPr sz="2450" b="1" i="1" spc="65" dirty="0">
                <a:latin typeface="Times New Roman"/>
                <a:cs typeface="Times New Roman"/>
              </a:rPr>
              <a:t>x</a:t>
            </a:r>
            <a:r>
              <a:rPr sz="2450" b="1" spc="65" dirty="0">
                <a:latin typeface="Times New Roman"/>
                <a:cs typeface="Times New Roman"/>
              </a:rPr>
              <a:t>)</a:t>
            </a:r>
            <a:r>
              <a:rPr sz="2450" b="1" spc="-135" dirty="0">
                <a:latin typeface="Times New Roman"/>
                <a:cs typeface="Times New Roman"/>
              </a:rPr>
              <a:t> </a:t>
            </a:r>
            <a:r>
              <a:rPr sz="2450" b="1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08839" y="1872995"/>
            <a:ext cx="2984754" cy="1587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4439" y="1577339"/>
            <a:ext cx="7848600" cy="44869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6520" marR="6085840">
              <a:lnSpc>
                <a:spcPct val="100000"/>
              </a:lnSpc>
              <a:spcBef>
                <a:spcPts val="260"/>
              </a:spcBef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#include</a:t>
            </a:r>
            <a:r>
              <a:rPr sz="1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&lt;stdio.h&gt;  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#include </a:t>
            </a:r>
            <a:r>
              <a:rPr sz="1200" b="1" dirty="0">
                <a:latin typeface="Courier New"/>
                <a:cs typeface="Courier New"/>
              </a:rPr>
              <a:t>&lt;time.h&gt;  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#include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&lt;math.h&gt;</a:t>
            </a:r>
            <a:endParaRPr sz="1200" dirty="0">
              <a:latin typeface="Courier New"/>
              <a:cs typeface="Courier New"/>
            </a:endParaRPr>
          </a:p>
          <a:p>
            <a:pPr marL="96520">
              <a:lnSpc>
                <a:spcPts val="2120"/>
              </a:lnSpc>
              <a:spcBef>
                <a:spcPts val="80"/>
              </a:spcBef>
            </a:pPr>
            <a:r>
              <a:rPr sz="1800" b="1" dirty="0">
                <a:latin typeface="Arial"/>
                <a:cs typeface="Arial"/>
              </a:rPr>
              <a:t>……</a:t>
            </a:r>
            <a:endParaRPr sz="1800" dirty="0">
              <a:latin typeface="Arial"/>
              <a:cs typeface="Arial"/>
            </a:endParaRPr>
          </a:p>
          <a:p>
            <a:pPr marL="96520">
              <a:lnSpc>
                <a:spcPts val="1400"/>
              </a:lnSpc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#define</a:t>
            </a:r>
            <a:r>
              <a:rPr sz="12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MAXK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1e7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200" b="1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009A00"/>
                </a:solidFill>
                <a:latin typeface="宋体"/>
                <a:cs typeface="宋体"/>
              </a:rPr>
              <a:t>被测函数最大重复调用次数</a:t>
            </a:r>
            <a:r>
              <a:rPr sz="1200" b="1" spc="120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200" b="1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200" dirty="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85"/>
              </a:spcBef>
            </a:pPr>
            <a:r>
              <a:rPr sz="1800" b="1" dirty="0">
                <a:latin typeface="Arial"/>
                <a:cs typeface="Arial"/>
              </a:rPr>
              <a:t>……</a:t>
            </a:r>
            <a:endParaRPr sz="1800" dirty="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  <a:spcBef>
                <a:spcPts val="1355"/>
              </a:spcBef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200" b="1" dirty="0">
                <a:latin typeface="Courier New"/>
                <a:cs typeface="Courier New"/>
              </a:rPr>
              <a:t>main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()</a:t>
            </a:r>
            <a:endParaRPr sz="1200" dirty="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85"/>
              </a:spcBef>
            </a:pPr>
            <a:r>
              <a:rPr sz="1200" b="1" spc="-5" dirty="0">
                <a:latin typeface="Courier New"/>
                <a:cs typeface="Courier New"/>
              </a:rPr>
              <a:t>{</a:t>
            </a:r>
            <a:r>
              <a:rPr sz="1200" b="1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Arial"/>
                <a:cs typeface="Arial"/>
              </a:rPr>
              <a:t>……</a:t>
            </a:r>
            <a:endParaRPr sz="1800" dirty="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1350"/>
              </a:spcBef>
            </a:pPr>
            <a:r>
              <a:rPr sz="1200" b="1" dirty="0">
                <a:latin typeface="Courier New"/>
                <a:cs typeface="Courier New"/>
              </a:rPr>
              <a:t>start </a:t>
            </a:r>
            <a:r>
              <a:rPr sz="1200" b="1" spc="-5" dirty="0">
                <a:latin typeface="Courier New"/>
                <a:cs typeface="Courier New"/>
              </a:rPr>
              <a:t>=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clock();</a:t>
            </a:r>
            <a:endParaRPr sz="1200" dirty="0">
              <a:latin typeface="Courier New"/>
              <a:cs typeface="Courier New"/>
            </a:endParaRPr>
          </a:p>
          <a:p>
            <a:pPr marL="464184" marR="2054225" indent="-18415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for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(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i=0;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i&lt;MAXK;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i++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) </a:t>
            </a:r>
            <a:r>
              <a:rPr sz="1200" b="1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200" b="1" spc="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009A00"/>
                </a:solidFill>
                <a:latin typeface="宋体"/>
                <a:cs typeface="宋体"/>
              </a:rPr>
              <a:t>重复调用函数以获得充分多的时钟打点</a:t>
            </a:r>
            <a:r>
              <a:rPr sz="1200" b="1" dirty="0">
                <a:solidFill>
                  <a:srgbClr val="009A00"/>
                </a:solidFill>
                <a:latin typeface="宋体"/>
                <a:cs typeface="宋体"/>
              </a:rPr>
              <a:t>数</a:t>
            </a:r>
            <a:r>
              <a:rPr sz="1200" b="1" spc="-10" dirty="0">
                <a:solidFill>
                  <a:srgbClr val="009A00"/>
                </a:solidFill>
                <a:latin typeface="Courier New"/>
                <a:cs typeface="Courier New"/>
              </a:rPr>
              <a:t>*/  </a:t>
            </a:r>
            <a:r>
              <a:rPr sz="1200" b="1" dirty="0">
                <a:latin typeface="Courier New"/>
                <a:cs typeface="Courier New"/>
              </a:rPr>
              <a:t>f1(MAXN-1, a,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1.1);</a:t>
            </a:r>
            <a:endParaRPr sz="1200" dirty="0">
              <a:latin typeface="Courier New"/>
              <a:cs typeface="Courier New"/>
            </a:endParaRPr>
          </a:p>
          <a:p>
            <a:pPr marL="280670">
              <a:lnSpc>
                <a:spcPts val="1430"/>
              </a:lnSpc>
            </a:pPr>
            <a:r>
              <a:rPr sz="1200" b="1" dirty="0">
                <a:latin typeface="Courier New"/>
                <a:cs typeface="Courier New"/>
              </a:rPr>
              <a:t>stop </a:t>
            </a:r>
            <a:r>
              <a:rPr sz="1200" b="1" spc="-5" dirty="0">
                <a:latin typeface="Courier New"/>
                <a:cs typeface="Courier New"/>
              </a:rPr>
              <a:t>=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clock();</a:t>
            </a:r>
            <a:endParaRPr sz="1200" dirty="0">
              <a:latin typeface="Courier New"/>
              <a:cs typeface="Courier New"/>
            </a:endParaRPr>
          </a:p>
          <a:p>
            <a:pPr marL="280670" marR="725170">
              <a:lnSpc>
                <a:spcPts val="1440"/>
              </a:lnSpc>
              <a:spcBef>
                <a:spcPts val="45"/>
              </a:spcBef>
            </a:pPr>
            <a:r>
              <a:rPr sz="1200" b="1" dirty="0">
                <a:latin typeface="Courier New"/>
                <a:cs typeface="Courier New"/>
              </a:rPr>
              <a:t>duration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=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((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200" b="1" dirty="0">
                <a:latin typeface="Courier New"/>
                <a:cs typeface="Courier New"/>
              </a:rPr>
              <a:t>)(stop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-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start))/CLK_TCK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/MAXK</a:t>
            </a:r>
            <a:r>
              <a:rPr sz="1200" b="1" dirty="0">
                <a:latin typeface="Courier New"/>
                <a:cs typeface="Courier New"/>
              </a:rPr>
              <a:t>;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200" b="1" spc="2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009A00"/>
                </a:solidFill>
                <a:latin typeface="宋体"/>
                <a:cs typeface="宋体"/>
              </a:rPr>
              <a:t>计算函数单次运行的时间</a:t>
            </a:r>
            <a:r>
              <a:rPr sz="1200" b="1" spc="135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200" b="1" dirty="0">
                <a:solidFill>
                  <a:srgbClr val="009A00"/>
                </a:solidFill>
                <a:latin typeface="Courier New"/>
                <a:cs typeface="Courier New"/>
              </a:rPr>
              <a:t>*/  </a:t>
            </a:r>
            <a:r>
              <a:rPr sz="1200" b="1" dirty="0">
                <a:latin typeface="Courier New"/>
                <a:cs typeface="Courier New"/>
              </a:rPr>
              <a:t>printf("ticks1 </a:t>
            </a:r>
            <a:r>
              <a:rPr sz="1200" b="1" spc="-5" dirty="0">
                <a:latin typeface="Courier New"/>
                <a:cs typeface="Courier New"/>
              </a:rPr>
              <a:t>= </a:t>
            </a:r>
            <a:r>
              <a:rPr sz="1200" b="1" dirty="0">
                <a:latin typeface="Courier New"/>
                <a:cs typeface="Courier New"/>
              </a:rPr>
              <a:t>%f\n", (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200" b="1" dirty="0">
                <a:latin typeface="Courier New"/>
                <a:cs typeface="Courier New"/>
              </a:rPr>
              <a:t>)(stop </a:t>
            </a:r>
            <a:r>
              <a:rPr sz="1200" b="1" spc="-5" dirty="0">
                <a:latin typeface="Courier New"/>
                <a:cs typeface="Courier New"/>
              </a:rPr>
              <a:t>-</a:t>
            </a:r>
            <a:r>
              <a:rPr sz="1200" b="1" spc="5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start));</a:t>
            </a:r>
            <a:endParaRPr sz="1200" dirty="0">
              <a:latin typeface="Courier New"/>
              <a:cs typeface="Courier New"/>
            </a:endParaRPr>
          </a:p>
          <a:p>
            <a:pPr marL="280670">
              <a:lnSpc>
                <a:spcPts val="1390"/>
              </a:lnSpc>
            </a:pPr>
            <a:r>
              <a:rPr sz="1200" b="1" dirty="0">
                <a:latin typeface="Courier New"/>
                <a:cs typeface="Courier New"/>
              </a:rPr>
              <a:t>printf("duration1 </a:t>
            </a:r>
            <a:r>
              <a:rPr sz="1200" b="1" spc="-5" dirty="0">
                <a:latin typeface="Courier New"/>
                <a:cs typeface="Courier New"/>
              </a:rPr>
              <a:t>= </a:t>
            </a:r>
            <a:r>
              <a:rPr sz="1200" b="1" dirty="0">
                <a:latin typeface="Courier New"/>
                <a:cs typeface="Courier New"/>
              </a:rPr>
              <a:t>%6.2e\n",</a:t>
            </a:r>
            <a:r>
              <a:rPr sz="1200" b="1" spc="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duration);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……</a:t>
            </a:r>
            <a:endParaRPr sz="1800" dirty="0">
              <a:latin typeface="Arial"/>
              <a:cs typeface="Arial"/>
            </a:endParaRPr>
          </a:p>
          <a:p>
            <a:pPr marL="280670">
              <a:lnSpc>
                <a:spcPts val="1435"/>
              </a:lnSpc>
              <a:spcBef>
                <a:spcPts val="1350"/>
              </a:spcBef>
            </a:pP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2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0;</a:t>
            </a:r>
            <a:endParaRPr sz="1200" dirty="0">
              <a:latin typeface="Courier New"/>
              <a:cs typeface="Courier New"/>
            </a:endParaRPr>
          </a:p>
          <a:p>
            <a:pPr marL="96520">
              <a:lnSpc>
                <a:spcPts val="1435"/>
              </a:lnSpc>
            </a:pPr>
            <a:r>
              <a:rPr sz="1200" b="1" spc="-5" dirty="0"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535" y="682243"/>
            <a:ext cx="7784465" cy="7372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2720"/>
              </a:lnSpc>
              <a:spcBef>
                <a:spcPts val="325"/>
              </a:spcBef>
            </a:pPr>
            <a:r>
              <a:rPr sz="2400" dirty="0">
                <a:solidFill>
                  <a:srgbClr val="000000"/>
                </a:solidFill>
              </a:rPr>
              <a:t>让被测函数</a:t>
            </a:r>
            <a:r>
              <a:rPr sz="2400" dirty="0">
                <a:solidFill>
                  <a:srgbClr val="0000FF"/>
                </a:solidFill>
              </a:rPr>
              <a:t>重复运行</a:t>
            </a:r>
            <a:r>
              <a:rPr sz="2400" dirty="0">
                <a:solidFill>
                  <a:srgbClr val="000000"/>
                </a:solidFill>
              </a:rPr>
              <a:t>充分多次，使得测出的总的时钟打点 间隔充分长，最后计算被测函数</a:t>
            </a:r>
            <a:r>
              <a:rPr sz="2400" dirty="0">
                <a:solidFill>
                  <a:srgbClr val="0000FF"/>
                </a:solidFill>
              </a:rPr>
              <a:t>平均每次</a:t>
            </a:r>
            <a:r>
              <a:rPr sz="2400" dirty="0">
                <a:solidFill>
                  <a:srgbClr val="000000"/>
                </a:solidFill>
              </a:rPr>
              <a:t>运行的时间即</a:t>
            </a:r>
            <a:r>
              <a:rPr sz="2400" spc="-5" dirty="0">
                <a:solidFill>
                  <a:srgbClr val="000000"/>
                </a:solidFill>
              </a:rPr>
              <a:t>可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56439" y="1796796"/>
            <a:ext cx="3035045" cy="1384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0639" y="2634995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5839" y="5775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8335" y="2335784"/>
            <a:ext cx="537527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100"/>
              </a:spcBef>
            </a:pPr>
            <a:r>
              <a:rPr spc="-10" dirty="0"/>
              <a:t>解决问题方法的效率， 跟算法的巧妙程度有关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4439" y="1568196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56039" y="4311396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8735" y="1857247"/>
            <a:ext cx="5107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20" dirty="0">
                <a:latin typeface="Times New Roman"/>
                <a:cs typeface="Times New Roman"/>
              </a:rPr>
              <a:t>1.1</a:t>
            </a:r>
            <a:r>
              <a:rPr sz="4800" spc="-70" dirty="0">
                <a:latin typeface="Times New Roman"/>
                <a:cs typeface="Times New Roman"/>
              </a:rPr>
              <a:t> </a:t>
            </a:r>
            <a:r>
              <a:rPr sz="4800" dirty="0"/>
              <a:t>什么是数据结构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7515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所以到底什么是数据结构？？？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902135"/>
            <a:ext cx="8018780" cy="312737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0000FF"/>
                </a:solidFill>
                <a:latin typeface="宋体"/>
                <a:cs typeface="宋体"/>
              </a:rPr>
              <a:t>数据对象</a:t>
            </a:r>
            <a:r>
              <a:rPr sz="3000" b="1" spc="-5" dirty="0">
                <a:latin typeface="宋体"/>
                <a:cs typeface="宋体"/>
              </a:rPr>
              <a:t>在计算机中的组织方式</a:t>
            </a:r>
            <a:endParaRPr sz="30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62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spc="-5" dirty="0">
                <a:latin typeface="宋体"/>
                <a:cs typeface="宋体"/>
              </a:rPr>
              <a:t>逻辑结构</a:t>
            </a:r>
            <a:endParaRPr sz="26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63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spc="-5" dirty="0">
                <a:latin typeface="宋体"/>
                <a:cs typeface="宋体"/>
              </a:rPr>
              <a:t>物理存储结构</a:t>
            </a:r>
            <a:endParaRPr sz="26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宋体"/>
                <a:cs typeface="宋体"/>
              </a:rPr>
              <a:t>数据对象必定与一系列加在其上的</a:t>
            </a:r>
            <a:r>
              <a:rPr sz="3000" b="1" spc="-5" dirty="0">
                <a:solidFill>
                  <a:srgbClr val="0000FF"/>
                </a:solidFill>
                <a:latin typeface="宋体"/>
                <a:cs typeface="宋体"/>
              </a:rPr>
              <a:t>操作</a:t>
            </a:r>
            <a:r>
              <a:rPr sz="3000" b="1" spc="-5" dirty="0">
                <a:latin typeface="宋体"/>
                <a:cs typeface="宋体"/>
              </a:rPr>
              <a:t>相关联</a:t>
            </a:r>
            <a:endParaRPr sz="3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6500"/>
              </a:buClr>
              <a:buFont typeface="Wingdings"/>
              <a:buChar char=""/>
            </a:pPr>
            <a:endParaRPr sz="31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宋体"/>
                <a:cs typeface="宋体"/>
              </a:rPr>
              <a:t>完成这些操作所用的方法就是</a:t>
            </a:r>
            <a:r>
              <a:rPr sz="3000" b="1" spc="-5" dirty="0">
                <a:solidFill>
                  <a:srgbClr val="0000FF"/>
                </a:solidFill>
                <a:latin typeface="宋体"/>
                <a:cs typeface="宋体"/>
              </a:rPr>
              <a:t>算法</a:t>
            </a:r>
            <a:endParaRPr sz="30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22045"/>
            <a:ext cx="789432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10" dirty="0"/>
              <a:t>抽象数据类型</a:t>
            </a:r>
            <a:r>
              <a:rPr sz="3800" spc="-80" dirty="0"/>
              <a:t>（</a:t>
            </a:r>
            <a:r>
              <a:rPr sz="3800" spc="-80" dirty="0">
                <a:latin typeface="Times New Roman"/>
                <a:cs typeface="Times New Roman"/>
              </a:rPr>
              <a:t>Abstract</a:t>
            </a:r>
            <a:r>
              <a:rPr sz="3800" spc="-2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Data</a:t>
            </a:r>
            <a:r>
              <a:rPr sz="3800" spc="-20" dirty="0">
                <a:latin typeface="Times New Roman"/>
                <a:cs typeface="Times New Roman"/>
              </a:rPr>
              <a:t> </a:t>
            </a:r>
            <a:r>
              <a:rPr sz="3800" spc="10" dirty="0">
                <a:latin typeface="Times New Roman"/>
                <a:cs typeface="Times New Roman"/>
              </a:rPr>
              <a:t>Type</a:t>
            </a:r>
            <a:r>
              <a:rPr sz="3800" spc="10" dirty="0"/>
              <a:t>）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75039" y="1263396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4439" y="1263396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1535" y="1521135"/>
            <a:ext cx="8018780" cy="47771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宋体"/>
                <a:cs typeface="宋体"/>
              </a:rPr>
              <a:t>数据类型</a:t>
            </a:r>
            <a:endParaRPr sz="30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62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dirty="0">
                <a:latin typeface="宋体"/>
                <a:cs typeface="宋体"/>
              </a:rPr>
              <a:t>数据对象集</a:t>
            </a:r>
            <a:endParaRPr sz="26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63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dirty="0">
                <a:latin typeface="宋体"/>
                <a:cs typeface="宋体"/>
              </a:rPr>
              <a:t>数据集合相关联的操作集</a:t>
            </a:r>
            <a:endParaRPr sz="26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2175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宋体"/>
                <a:cs typeface="宋体"/>
              </a:rPr>
              <a:t>抽象：描述数据类型的方法不依赖于具体实现</a:t>
            </a:r>
            <a:endParaRPr sz="30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62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spc="-5" dirty="0">
                <a:latin typeface="宋体"/>
                <a:cs typeface="宋体"/>
              </a:rPr>
              <a:t>与存放数据的机器无关</a:t>
            </a:r>
            <a:endParaRPr sz="26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63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spc="-5" dirty="0">
                <a:latin typeface="宋体"/>
                <a:cs typeface="宋体"/>
              </a:rPr>
              <a:t>与数据存储的物理结构无关</a:t>
            </a:r>
            <a:endParaRPr sz="26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63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spc="-5" dirty="0">
                <a:latin typeface="宋体"/>
                <a:cs typeface="宋体"/>
              </a:rPr>
              <a:t>与实现操作的算法和编程语言均无关</a:t>
            </a:r>
            <a:endParaRPr sz="2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</a:pPr>
            <a:r>
              <a:rPr sz="2600" b="1" spc="-5" dirty="0">
                <a:latin typeface="宋体"/>
                <a:cs typeface="宋体"/>
              </a:rPr>
              <a:t>只描述数据对象集和相关操作</a:t>
            </a:r>
            <a:r>
              <a:rPr sz="2600" b="1" spc="5" dirty="0">
                <a:latin typeface="宋体"/>
                <a:cs typeface="宋体"/>
              </a:rPr>
              <a:t>集</a:t>
            </a:r>
            <a:r>
              <a:rPr sz="2600" b="1" spc="-5" dirty="0">
                <a:latin typeface="Arial"/>
                <a:cs typeface="Arial"/>
              </a:rPr>
              <a:t>“</a:t>
            </a:r>
            <a:r>
              <a:rPr sz="2600" b="1" spc="-5" dirty="0">
                <a:solidFill>
                  <a:srgbClr val="0000FF"/>
                </a:solidFill>
                <a:latin typeface="宋体"/>
                <a:cs typeface="宋体"/>
              </a:rPr>
              <a:t>是什</a:t>
            </a:r>
            <a:r>
              <a:rPr sz="2600" b="1" dirty="0">
                <a:solidFill>
                  <a:srgbClr val="0000FF"/>
                </a:solidFill>
                <a:latin typeface="宋体"/>
                <a:cs typeface="宋体"/>
              </a:rPr>
              <a:t>么</a:t>
            </a:r>
            <a:r>
              <a:rPr sz="2600" b="1" spc="-5" dirty="0">
                <a:latin typeface="Arial"/>
                <a:cs typeface="Arial"/>
              </a:rPr>
              <a:t>”</a:t>
            </a:r>
            <a:r>
              <a:rPr sz="2600" b="1" spc="-5" dirty="0">
                <a:latin typeface="宋体"/>
                <a:cs typeface="宋体"/>
              </a:rPr>
              <a:t>，并不涉及</a:t>
            </a:r>
            <a:endParaRPr sz="2600" dirty="0">
              <a:latin typeface="宋体"/>
              <a:cs typeface="宋体"/>
            </a:endParaRPr>
          </a:p>
          <a:p>
            <a:pPr marL="146050">
              <a:lnSpc>
                <a:spcPct val="100000"/>
              </a:lnSpc>
              <a:spcBef>
                <a:spcPts val="10"/>
              </a:spcBef>
            </a:pPr>
            <a:r>
              <a:rPr sz="2600" b="1" spc="-5" dirty="0">
                <a:latin typeface="Arial"/>
                <a:cs typeface="Arial"/>
              </a:rPr>
              <a:t>“</a:t>
            </a:r>
            <a:r>
              <a:rPr sz="2600" b="1" spc="-5" dirty="0">
                <a:solidFill>
                  <a:srgbClr val="0000FF"/>
                </a:solidFill>
                <a:latin typeface="宋体"/>
                <a:cs typeface="宋体"/>
              </a:rPr>
              <a:t>如何做</a:t>
            </a:r>
            <a:r>
              <a:rPr sz="2600" b="1" spc="-10" dirty="0">
                <a:solidFill>
                  <a:srgbClr val="0000FF"/>
                </a:solidFill>
                <a:latin typeface="宋体"/>
                <a:cs typeface="宋体"/>
              </a:rPr>
              <a:t>到</a:t>
            </a:r>
            <a:r>
              <a:rPr sz="2600" b="1" dirty="0">
                <a:latin typeface="Arial"/>
                <a:cs typeface="Arial"/>
              </a:rPr>
              <a:t>”</a:t>
            </a:r>
            <a:r>
              <a:rPr sz="2600" b="1" dirty="0">
                <a:latin typeface="宋体"/>
                <a:cs typeface="宋体"/>
              </a:rPr>
              <a:t>的问题</a:t>
            </a:r>
            <a:endParaRPr sz="26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23570"/>
            <a:ext cx="77641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例</a:t>
            </a:r>
            <a:r>
              <a:rPr spc="-45" dirty="0">
                <a:latin typeface="Times New Roman"/>
                <a:cs typeface="Times New Roman"/>
              </a:rPr>
              <a:t>4</a:t>
            </a:r>
            <a:r>
              <a:rPr spc="-45" dirty="0"/>
              <a:t>：</a:t>
            </a:r>
            <a:r>
              <a:rPr spc="-45" dirty="0">
                <a:latin typeface="Arial"/>
                <a:cs typeface="Arial"/>
              </a:rPr>
              <a:t>“</a:t>
            </a:r>
            <a:r>
              <a:rPr spc="-10" dirty="0"/>
              <a:t>矩阵</a:t>
            </a:r>
            <a:r>
              <a:rPr dirty="0">
                <a:latin typeface="Arial"/>
                <a:cs typeface="Arial"/>
              </a:rPr>
              <a:t>”</a:t>
            </a:r>
            <a:r>
              <a:rPr spc="-10" dirty="0"/>
              <a:t>的抽象数据类型定义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652270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C65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3035" y="1576070"/>
            <a:ext cx="2915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类型名称：</a:t>
            </a:r>
            <a:r>
              <a:rPr sz="1800" b="1" dirty="0">
                <a:latin typeface="宋体"/>
                <a:cs typeface="宋体"/>
              </a:rPr>
              <a:t>矩阵</a:t>
            </a:r>
            <a:r>
              <a:rPr sz="1800" b="1" spc="-5" dirty="0">
                <a:latin typeface="宋体"/>
                <a:cs typeface="宋体"/>
              </a:rPr>
              <a:t>（</a:t>
            </a:r>
            <a:r>
              <a:rPr sz="1800" b="1" spc="-5" dirty="0">
                <a:latin typeface="Courier New"/>
                <a:cs typeface="Courier New"/>
              </a:rPr>
              <a:t>Matrix</a:t>
            </a:r>
            <a:r>
              <a:rPr sz="1800" b="1" spc="-5" dirty="0">
                <a:latin typeface="宋体"/>
                <a:cs typeface="宋体"/>
              </a:rPr>
              <a:t>）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1535" y="2018791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C65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3027" y="1917445"/>
            <a:ext cx="7452995" cy="61531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0"/>
              </a:spcBef>
              <a:tabLst>
                <a:tab pos="4126865" algn="l"/>
              </a:tabLst>
            </a:pP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数据对象集：</a:t>
            </a:r>
            <a:r>
              <a:rPr sz="1800" b="1" dirty="0">
                <a:latin typeface="宋体"/>
                <a:cs typeface="宋体"/>
              </a:rPr>
              <a:t>一</a:t>
            </a:r>
            <a:r>
              <a:rPr sz="1800" b="1" spc="-5" dirty="0">
                <a:latin typeface="宋体"/>
                <a:cs typeface="宋体"/>
              </a:rPr>
              <a:t>个</a:t>
            </a:r>
            <a:r>
              <a:rPr sz="2000" b="1" dirty="0">
                <a:latin typeface="Courier New"/>
                <a:cs typeface="Courier New"/>
              </a:rPr>
              <a:t>M</a:t>
            </a:r>
            <a:r>
              <a:rPr sz="2000" b="1" dirty="0">
                <a:latin typeface="Symbol"/>
                <a:cs typeface="Symbol"/>
              </a:rPr>
              <a:t>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宋体"/>
                <a:cs typeface="宋体"/>
              </a:rPr>
              <a:t>的矩</a:t>
            </a:r>
            <a:r>
              <a:rPr sz="1800" b="1" spc="-5" dirty="0">
                <a:latin typeface="宋体"/>
                <a:cs typeface="宋体"/>
              </a:rPr>
              <a:t>阵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950" b="1" spc="-7" baseline="-21367" dirty="0">
                <a:latin typeface="Courier New"/>
                <a:cs typeface="Courier New"/>
              </a:rPr>
              <a:t>M</a:t>
            </a:r>
            <a:r>
              <a:rPr sz="1950" b="1" spc="-7" baseline="-21367" dirty="0">
                <a:latin typeface="Symbol"/>
                <a:cs typeface="Symbol"/>
              </a:rPr>
              <a:t></a:t>
            </a:r>
            <a:r>
              <a:rPr sz="1950" b="1" spc="-7" baseline="-21367" dirty="0">
                <a:latin typeface="Courier New"/>
                <a:cs typeface="Courier New"/>
              </a:rPr>
              <a:t>N</a:t>
            </a:r>
            <a:r>
              <a:rPr sz="1950" b="1" spc="-727" baseline="-21367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</a:t>
            </a:r>
            <a:r>
              <a:rPr sz="1800" b="1" i="1" dirty="0">
                <a:latin typeface="Times New Roman"/>
                <a:cs typeface="Times New Roman"/>
              </a:rPr>
              <a:t>a</a:t>
            </a:r>
            <a:r>
              <a:rPr sz="1800" b="1" i="1" baseline="-23148" dirty="0">
                <a:latin typeface="Times New Roman"/>
                <a:cs typeface="Times New Roman"/>
              </a:rPr>
              <a:t>ij</a:t>
            </a:r>
            <a:r>
              <a:rPr sz="1800" b="1" dirty="0">
                <a:latin typeface="Times New Roman"/>
                <a:cs typeface="Times New Roman"/>
              </a:rPr>
              <a:t>)	</a:t>
            </a:r>
            <a:r>
              <a:rPr sz="1800" b="1" spc="-5" dirty="0">
                <a:latin typeface="Times New Roman"/>
                <a:cs typeface="Times New Roman"/>
              </a:rPr>
              <a:t>(</a:t>
            </a:r>
            <a:r>
              <a:rPr sz="1800" b="1" i="1" spc="-5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=1,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…,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</a:t>
            </a:r>
            <a:r>
              <a:rPr sz="1800" b="1" spc="-5" dirty="0">
                <a:latin typeface="Times New Roman"/>
                <a:cs typeface="Times New Roman"/>
              </a:rPr>
              <a:t>;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j</a:t>
            </a:r>
            <a:r>
              <a:rPr sz="1800" b="1" spc="-5" dirty="0">
                <a:latin typeface="Times New Roman"/>
                <a:cs typeface="Times New Roman"/>
              </a:rPr>
              <a:t>=1, </a:t>
            </a:r>
            <a:r>
              <a:rPr sz="1800" b="1" dirty="0">
                <a:latin typeface="Times New Roman"/>
                <a:cs typeface="Times New Roman"/>
              </a:rPr>
              <a:t>…,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</a:t>
            </a:r>
            <a:r>
              <a:rPr sz="2000" b="1" spc="-7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r>
              <a:rPr sz="1800" b="1" spc="-5" dirty="0">
                <a:latin typeface="宋体"/>
                <a:cs typeface="宋体"/>
              </a:rPr>
              <a:t>由</a:t>
            </a:r>
            <a:r>
              <a:rPr sz="2000" b="1" dirty="0">
                <a:latin typeface="Courier New"/>
                <a:cs typeface="Courier New"/>
              </a:rPr>
              <a:t>M</a:t>
            </a:r>
            <a:r>
              <a:rPr sz="2000" b="1" dirty="0">
                <a:latin typeface="Symbol"/>
                <a:cs typeface="Symbol"/>
              </a:rPr>
              <a:t>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宋体"/>
                <a:cs typeface="宋体"/>
              </a:rPr>
              <a:t>个三 元</a:t>
            </a:r>
            <a:r>
              <a:rPr sz="1800" b="1" spc="-5" dirty="0">
                <a:latin typeface="宋体"/>
                <a:cs typeface="宋体"/>
              </a:rPr>
              <a:t>组</a:t>
            </a:r>
            <a:r>
              <a:rPr sz="1800" b="1" dirty="0">
                <a:latin typeface="Times New Roman"/>
                <a:cs typeface="Times New Roman"/>
              </a:rPr>
              <a:t>&lt; </a:t>
            </a:r>
            <a:r>
              <a:rPr sz="1800" b="1" i="1" dirty="0">
                <a:latin typeface="Times New Roman"/>
                <a:cs typeface="Times New Roman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, </a:t>
            </a:r>
            <a:r>
              <a:rPr sz="1800" b="1" i="1" spc="-5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,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j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&gt;</a:t>
            </a:r>
            <a:r>
              <a:rPr sz="1800" b="1" dirty="0">
                <a:latin typeface="宋体"/>
                <a:cs typeface="宋体"/>
              </a:rPr>
              <a:t>构成，其</a:t>
            </a:r>
            <a:r>
              <a:rPr sz="1800" b="1" spc="-5" dirty="0">
                <a:latin typeface="宋体"/>
                <a:cs typeface="宋体"/>
              </a:rPr>
              <a:t>中</a:t>
            </a:r>
            <a:r>
              <a:rPr sz="1800" b="1" i="1" spc="5" dirty="0">
                <a:latin typeface="Times New Roman"/>
                <a:cs typeface="Times New Roman"/>
              </a:rPr>
              <a:t>a</a:t>
            </a:r>
            <a:r>
              <a:rPr sz="1800" b="1" dirty="0">
                <a:latin typeface="宋体"/>
                <a:cs typeface="宋体"/>
              </a:rPr>
              <a:t>是矩阵元素的值</a:t>
            </a:r>
            <a:r>
              <a:rPr sz="1800" b="1" spc="-5" dirty="0">
                <a:latin typeface="宋体"/>
                <a:cs typeface="宋体"/>
              </a:rPr>
              <a:t>，</a:t>
            </a:r>
            <a:r>
              <a:rPr sz="1800" b="1" i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宋体"/>
                <a:cs typeface="宋体"/>
              </a:rPr>
              <a:t>是元素所在的行号</a:t>
            </a:r>
            <a:r>
              <a:rPr sz="1800" b="1" spc="-5" dirty="0">
                <a:latin typeface="宋体"/>
                <a:cs typeface="宋体"/>
              </a:rPr>
              <a:t>，</a:t>
            </a:r>
            <a:r>
              <a:rPr sz="1800" b="1" i="1" spc="-5" dirty="0">
                <a:latin typeface="Times New Roman"/>
                <a:cs typeface="Times New Roman"/>
              </a:rPr>
              <a:t>j</a:t>
            </a:r>
            <a:r>
              <a:rPr sz="1800" b="1" spc="5" dirty="0">
                <a:latin typeface="宋体"/>
                <a:cs typeface="宋体"/>
              </a:rPr>
              <a:t>是元素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3027" y="2523990"/>
            <a:ext cx="140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所在的列号。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1535" y="2960623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C65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535"/>
              </a:spcBef>
              <a:tabLst>
                <a:tab pos="4189095" algn="l"/>
              </a:tabLst>
            </a:pPr>
            <a:r>
              <a:rPr dirty="0">
                <a:solidFill>
                  <a:srgbClr val="0000FF"/>
                </a:solidFill>
              </a:rPr>
              <a:t>操作集：</a:t>
            </a:r>
            <a:r>
              <a:rPr dirty="0"/>
              <a:t>对于任意矩</a:t>
            </a:r>
            <a:r>
              <a:rPr spc="-5" dirty="0"/>
              <a:t>阵</a:t>
            </a:r>
            <a:r>
              <a:rPr spc="-5" dirty="0">
                <a:latin typeface="Courier New"/>
                <a:cs typeface="Courier New"/>
              </a:rPr>
              <a:t>A</a:t>
            </a:r>
            <a:r>
              <a:rPr spc="-5" dirty="0"/>
              <a:t>、</a:t>
            </a:r>
            <a:r>
              <a:rPr dirty="0">
                <a:latin typeface="Courier New"/>
                <a:cs typeface="Courier New"/>
              </a:rPr>
              <a:t>B</a:t>
            </a:r>
            <a:r>
              <a:rPr spc="-5" dirty="0"/>
              <a:t>、</a:t>
            </a:r>
            <a:r>
              <a:rPr spc="-5" dirty="0">
                <a:latin typeface="Courier New"/>
                <a:cs typeface="Courier New"/>
              </a:rPr>
              <a:t>C</a:t>
            </a:r>
            <a:r>
              <a:rPr spc="20" dirty="0">
                <a:latin typeface="Courier New"/>
                <a:cs typeface="Courier New"/>
              </a:rPr>
              <a:t> </a:t>
            </a:r>
            <a:r>
              <a:rPr spc="-5" dirty="0">
                <a:latin typeface="Symbol"/>
                <a:cs typeface="Symbol"/>
              </a:rPr>
              <a:t></a:t>
            </a:r>
            <a:r>
              <a:rPr b="0" spc="-5" dirty="0">
                <a:latin typeface="Times New Roman"/>
                <a:cs typeface="Times New Roman"/>
              </a:rPr>
              <a:t>	</a:t>
            </a:r>
            <a:r>
              <a:rPr spc="-10" dirty="0">
                <a:latin typeface="Courier New"/>
                <a:cs typeface="Courier New"/>
              </a:rPr>
              <a:t>Matrix</a:t>
            </a:r>
            <a:r>
              <a:rPr spc="-10" dirty="0"/>
              <a:t>，</a:t>
            </a:r>
            <a:r>
              <a:rPr dirty="0"/>
              <a:t>以及整数</a:t>
            </a:r>
            <a:r>
              <a:rPr spc="-5" dirty="0">
                <a:latin typeface="Courier New"/>
                <a:cs typeface="Courier New"/>
              </a:rPr>
              <a:t>i</a:t>
            </a:r>
            <a:r>
              <a:rPr spc="-5" dirty="0"/>
              <a:t>、</a:t>
            </a:r>
            <a:r>
              <a:rPr spc="-5" dirty="0">
                <a:latin typeface="Courier New"/>
                <a:cs typeface="Courier New"/>
              </a:rPr>
              <a:t>j</a:t>
            </a:r>
            <a:r>
              <a:rPr dirty="0"/>
              <a:t>、</a:t>
            </a:r>
            <a:r>
              <a:rPr spc="-5" dirty="0">
                <a:latin typeface="Courier New"/>
                <a:cs typeface="Courier New"/>
              </a:rPr>
              <a:t>M</a:t>
            </a:r>
            <a:r>
              <a:rPr spc="-5" dirty="0"/>
              <a:t>、</a:t>
            </a:r>
            <a:r>
              <a:rPr spc="-5" dirty="0">
                <a:latin typeface="Courier New"/>
                <a:cs typeface="Courier New"/>
              </a:rPr>
              <a:t>N</a:t>
            </a:r>
          </a:p>
          <a:p>
            <a:pPr marL="848994" indent="-495300">
              <a:lnSpc>
                <a:spcPct val="100000"/>
              </a:lnSpc>
              <a:spcBef>
                <a:spcPts val="440"/>
              </a:spcBef>
              <a:buClr>
                <a:srgbClr val="4C6D4E"/>
              </a:buClr>
              <a:buSzPct val="61111"/>
              <a:buFont typeface="Wingdings"/>
              <a:buChar char=""/>
              <a:tabLst>
                <a:tab pos="848994" algn="l"/>
                <a:tab pos="849630" algn="l"/>
              </a:tabLst>
            </a:pPr>
            <a:r>
              <a:rPr spc="-10" dirty="0">
                <a:latin typeface="Courier New"/>
                <a:cs typeface="Courier New"/>
              </a:rPr>
              <a:t>Matrix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Create( </a:t>
            </a:r>
            <a:r>
              <a:rPr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M, </a:t>
            </a:r>
            <a:r>
              <a:rPr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N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)</a:t>
            </a:r>
            <a:r>
              <a:rPr dirty="0"/>
              <a:t>：返回一</a:t>
            </a:r>
            <a:r>
              <a:rPr spc="-10" dirty="0"/>
              <a:t>个</a:t>
            </a:r>
            <a:r>
              <a:rPr spc="-5" dirty="0">
                <a:latin typeface="Courier New"/>
                <a:cs typeface="Courier New"/>
              </a:rPr>
              <a:t>M</a:t>
            </a:r>
            <a:r>
              <a:rPr spc="-5" dirty="0">
                <a:latin typeface="Symbol"/>
                <a:cs typeface="Symbol"/>
              </a:rPr>
              <a:t></a:t>
            </a:r>
            <a:r>
              <a:rPr spc="-5" dirty="0">
                <a:latin typeface="Courier New"/>
                <a:cs typeface="Courier New"/>
              </a:rPr>
              <a:t>N</a:t>
            </a:r>
            <a:r>
              <a:rPr dirty="0"/>
              <a:t>的空矩阵；</a:t>
            </a:r>
          </a:p>
          <a:p>
            <a:pPr marL="848994" indent="-495300">
              <a:lnSpc>
                <a:spcPct val="100000"/>
              </a:lnSpc>
              <a:spcBef>
                <a:spcPts val="380"/>
              </a:spcBef>
              <a:buClr>
                <a:srgbClr val="4C6D4E"/>
              </a:buClr>
              <a:buSzPct val="61111"/>
              <a:buFont typeface="Wingdings"/>
              <a:buChar char=""/>
              <a:tabLst>
                <a:tab pos="848994" algn="l"/>
                <a:tab pos="849630" algn="l"/>
              </a:tabLst>
            </a:pPr>
            <a:r>
              <a:rPr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GetMaxRow(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Matrix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)</a:t>
            </a:r>
            <a:r>
              <a:rPr spc="-5" dirty="0"/>
              <a:t>：</a:t>
            </a:r>
            <a:r>
              <a:rPr dirty="0"/>
              <a:t>返回矩</a:t>
            </a:r>
            <a:r>
              <a:rPr spc="-5" dirty="0"/>
              <a:t>阵</a:t>
            </a:r>
            <a:r>
              <a:rPr spc="-5" dirty="0">
                <a:latin typeface="Courier New"/>
                <a:cs typeface="Courier New"/>
              </a:rPr>
              <a:t>A</a:t>
            </a:r>
            <a:r>
              <a:rPr dirty="0"/>
              <a:t>的总行数；</a:t>
            </a:r>
          </a:p>
          <a:p>
            <a:pPr marL="848994" indent="-495300">
              <a:lnSpc>
                <a:spcPct val="100000"/>
              </a:lnSpc>
              <a:spcBef>
                <a:spcPts val="434"/>
              </a:spcBef>
              <a:buClr>
                <a:srgbClr val="4C6D4E"/>
              </a:buClr>
              <a:buSzPct val="61111"/>
              <a:buFont typeface="Wingdings"/>
              <a:buChar char=""/>
              <a:tabLst>
                <a:tab pos="848994" algn="l"/>
                <a:tab pos="849630" algn="l"/>
              </a:tabLst>
            </a:pPr>
            <a:r>
              <a:rPr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GetMaxCol(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Matrix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)</a:t>
            </a:r>
            <a:r>
              <a:rPr spc="-5" dirty="0"/>
              <a:t>：</a:t>
            </a:r>
            <a:r>
              <a:rPr dirty="0"/>
              <a:t>返回矩</a:t>
            </a:r>
            <a:r>
              <a:rPr spc="-5" dirty="0"/>
              <a:t>阵</a:t>
            </a:r>
            <a:r>
              <a:rPr spc="-5" dirty="0">
                <a:latin typeface="Courier New"/>
                <a:cs typeface="Courier New"/>
              </a:rPr>
              <a:t>A</a:t>
            </a:r>
            <a:r>
              <a:rPr dirty="0"/>
              <a:t>的总列数；</a:t>
            </a:r>
          </a:p>
          <a:p>
            <a:pPr marL="848994" marR="5080" indent="-495300">
              <a:lnSpc>
                <a:spcPct val="100000"/>
              </a:lnSpc>
              <a:spcBef>
                <a:spcPts val="440"/>
              </a:spcBef>
              <a:buClr>
                <a:srgbClr val="4C6D4E"/>
              </a:buClr>
              <a:buSzPct val="61111"/>
              <a:buFont typeface="Wingdings"/>
              <a:buChar char=""/>
              <a:tabLst>
                <a:tab pos="848994" algn="l"/>
                <a:tab pos="849630" algn="l"/>
              </a:tabLst>
            </a:pPr>
            <a:r>
              <a:rPr u="heavy" spc="-10" dirty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ElementType</a:t>
            </a:r>
            <a:r>
              <a:rPr spc="-10" dirty="0">
                <a:latin typeface="Courier New"/>
                <a:cs typeface="Courier New"/>
              </a:rPr>
              <a:t> GetEntry(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Matrix A,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i,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j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)</a:t>
            </a:r>
            <a:r>
              <a:rPr dirty="0"/>
              <a:t>：返回矩 </a:t>
            </a:r>
            <a:r>
              <a:rPr spc="-5" dirty="0"/>
              <a:t>阵</a:t>
            </a:r>
            <a:r>
              <a:rPr spc="-5" dirty="0">
                <a:latin typeface="Courier New"/>
                <a:cs typeface="Courier New"/>
              </a:rPr>
              <a:t>A</a:t>
            </a:r>
            <a:r>
              <a:rPr dirty="0"/>
              <a:t>的</a:t>
            </a:r>
            <a:r>
              <a:rPr spc="-5" dirty="0"/>
              <a:t>第</a:t>
            </a:r>
            <a:r>
              <a:rPr spc="-5" dirty="0">
                <a:latin typeface="Courier New"/>
                <a:cs typeface="Courier New"/>
              </a:rPr>
              <a:t>i</a:t>
            </a:r>
            <a:r>
              <a:rPr dirty="0"/>
              <a:t>行、</a:t>
            </a:r>
            <a:r>
              <a:rPr spc="-5" dirty="0"/>
              <a:t>第</a:t>
            </a:r>
            <a:r>
              <a:rPr spc="-5" dirty="0">
                <a:latin typeface="Courier New"/>
                <a:cs typeface="Courier New"/>
              </a:rPr>
              <a:t>j</a:t>
            </a:r>
            <a:r>
              <a:rPr dirty="0"/>
              <a:t>列的元素；</a:t>
            </a:r>
          </a:p>
          <a:p>
            <a:pPr marL="848994" marR="261620" indent="-495300">
              <a:lnSpc>
                <a:spcPct val="100000"/>
              </a:lnSpc>
              <a:spcBef>
                <a:spcPts val="445"/>
              </a:spcBef>
              <a:buClr>
                <a:srgbClr val="4C6D4E"/>
              </a:buClr>
              <a:buSzPct val="61111"/>
              <a:buFont typeface="Wingdings"/>
              <a:buChar char=""/>
              <a:tabLst>
                <a:tab pos="848994" algn="l"/>
                <a:tab pos="849630" algn="l"/>
              </a:tabLst>
            </a:pPr>
            <a:r>
              <a:rPr spc="-10" dirty="0">
                <a:latin typeface="Courier New"/>
                <a:cs typeface="Courier New"/>
              </a:rPr>
              <a:t>Matrix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Add( Matrix A, Matrix </a:t>
            </a:r>
            <a:r>
              <a:rPr spc="-5" dirty="0">
                <a:latin typeface="Courier New"/>
                <a:cs typeface="Courier New"/>
              </a:rPr>
              <a:t>B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)</a:t>
            </a:r>
            <a:r>
              <a:rPr dirty="0"/>
              <a:t>：如</a:t>
            </a:r>
            <a:r>
              <a:rPr spc="-5" dirty="0"/>
              <a:t>果</a:t>
            </a:r>
            <a:r>
              <a:rPr spc="-5" dirty="0">
                <a:latin typeface="Courier New"/>
                <a:cs typeface="Courier New"/>
              </a:rPr>
              <a:t>A</a:t>
            </a:r>
            <a:r>
              <a:rPr spc="-5" dirty="0"/>
              <a:t>和</a:t>
            </a:r>
            <a:r>
              <a:rPr dirty="0">
                <a:latin typeface="Courier New"/>
                <a:cs typeface="Courier New"/>
              </a:rPr>
              <a:t>B</a:t>
            </a:r>
            <a:r>
              <a:rPr dirty="0"/>
              <a:t>的行、列数一 致，则返回矩</a:t>
            </a:r>
            <a:r>
              <a:rPr spc="-5" dirty="0"/>
              <a:t>阵</a:t>
            </a:r>
            <a:r>
              <a:rPr spc="-5" dirty="0">
                <a:latin typeface="Courier New"/>
                <a:cs typeface="Courier New"/>
              </a:rPr>
              <a:t>C=A+B</a:t>
            </a:r>
            <a:r>
              <a:rPr spc="-5" dirty="0"/>
              <a:t>，</a:t>
            </a:r>
            <a:r>
              <a:rPr dirty="0"/>
              <a:t>否则返回错误标志；</a:t>
            </a:r>
          </a:p>
          <a:p>
            <a:pPr marL="848994" indent="-495300">
              <a:lnSpc>
                <a:spcPct val="100000"/>
              </a:lnSpc>
              <a:spcBef>
                <a:spcPts val="440"/>
              </a:spcBef>
              <a:buClr>
                <a:srgbClr val="4C6D4E"/>
              </a:buClr>
              <a:buSzPct val="61111"/>
              <a:buFont typeface="Wingdings"/>
              <a:buChar char=""/>
              <a:tabLst>
                <a:tab pos="848994" algn="l"/>
                <a:tab pos="849630" algn="l"/>
              </a:tabLst>
            </a:pPr>
            <a:r>
              <a:rPr spc="-10" dirty="0">
                <a:latin typeface="Courier New"/>
                <a:cs typeface="Courier New"/>
              </a:rPr>
              <a:t>Matrix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Multiply( Matrix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A, Matrix </a:t>
            </a:r>
            <a:r>
              <a:rPr spc="-5" dirty="0">
                <a:latin typeface="Courier New"/>
                <a:cs typeface="Courier New"/>
              </a:rPr>
              <a:t>B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)</a:t>
            </a:r>
            <a:r>
              <a:rPr dirty="0"/>
              <a:t>：如</a:t>
            </a:r>
            <a:r>
              <a:rPr spc="-5" dirty="0"/>
              <a:t>果</a:t>
            </a:r>
            <a:r>
              <a:rPr spc="-5" dirty="0">
                <a:latin typeface="Courier New"/>
                <a:cs typeface="Courier New"/>
              </a:rPr>
              <a:t>A</a:t>
            </a:r>
            <a:r>
              <a:rPr dirty="0"/>
              <a:t>的列数等</a:t>
            </a:r>
            <a:r>
              <a:rPr spc="-5" dirty="0"/>
              <a:t>于</a:t>
            </a:r>
            <a:r>
              <a:rPr spc="-5" dirty="0">
                <a:latin typeface="Courier New"/>
                <a:cs typeface="Courier New"/>
              </a:rPr>
              <a:t>B</a:t>
            </a:r>
          </a:p>
          <a:p>
            <a:pPr marL="848360">
              <a:lnSpc>
                <a:spcPct val="100000"/>
              </a:lnSpc>
            </a:pPr>
            <a:r>
              <a:rPr dirty="0"/>
              <a:t>的行数，则返回矩阵</a:t>
            </a:r>
            <a:r>
              <a:rPr spc="-5" dirty="0">
                <a:latin typeface="Courier New"/>
                <a:cs typeface="Courier New"/>
              </a:rPr>
              <a:t>C=AB</a:t>
            </a:r>
            <a:r>
              <a:rPr spc="-5" dirty="0"/>
              <a:t>，</a:t>
            </a:r>
            <a:r>
              <a:rPr dirty="0"/>
              <a:t>否则返回错误标志；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55959" y="6011671"/>
            <a:ext cx="793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spcBef>
                <a:spcPts val="100"/>
              </a:spcBef>
              <a:buClr>
                <a:srgbClr val="4C6D4E"/>
              </a:buClr>
              <a:buSzPct val="61111"/>
              <a:buFont typeface="Wingdings"/>
              <a:buChar char=""/>
              <a:tabLst>
                <a:tab pos="507365" algn="l"/>
                <a:tab pos="508000" algn="l"/>
              </a:tabLst>
            </a:pPr>
            <a:r>
              <a:rPr sz="1800" b="1" spc="-15" dirty="0">
                <a:latin typeface="Courier New"/>
                <a:cs typeface="Courier New"/>
              </a:rPr>
              <a:t>……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56239" y="2558795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5439" y="1415796"/>
            <a:ext cx="3733799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3291" y="1530096"/>
            <a:ext cx="346075" cy="544830"/>
          </a:xfrm>
          <a:custGeom>
            <a:avLst/>
            <a:gdLst/>
            <a:ahLst/>
            <a:cxnLst/>
            <a:rect l="l" t="t" r="r" b="b"/>
            <a:pathLst>
              <a:path w="346075" h="544830">
                <a:moveTo>
                  <a:pt x="0" y="544829"/>
                </a:moveTo>
                <a:lnTo>
                  <a:pt x="345947" y="0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75439" y="1415796"/>
            <a:ext cx="3733800" cy="419100"/>
          </a:xfrm>
          <a:prstGeom prst="rect">
            <a:avLst/>
          </a:prstGeom>
          <a:ln w="9525">
            <a:solidFill>
              <a:srgbClr val="0000FF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二维数组？一维数组？十字链表？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75439" y="6063996"/>
            <a:ext cx="3733799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38891" y="5370576"/>
            <a:ext cx="1260475" cy="807720"/>
          </a:xfrm>
          <a:custGeom>
            <a:avLst/>
            <a:gdLst/>
            <a:ahLst/>
            <a:cxnLst/>
            <a:rect l="l" t="t" r="r" b="b"/>
            <a:pathLst>
              <a:path w="1260475" h="807720">
                <a:moveTo>
                  <a:pt x="0" y="0"/>
                </a:moveTo>
                <a:lnTo>
                  <a:pt x="1260348" y="807719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75439" y="6063996"/>
            <a:ext cx="3733800" cy="419100"/>
          </a:xfrm>
          <a:prstGeom prst="rect">
            <a:avLst/>
          </a:prstGeom>
          <a:ln w="9525">
            <a:solidFill>
              <a:srgbClr val="0000FF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先按行加？先按列加？什么语言？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4439" y="1568196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56039" y="4311396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1A7140DA-C81C-438B-A5EA-9AD01BB6B694}"/>
              </a:ext>
            </a:extLst>
          </p:cNvPr>
          <p:cNvSpPr txBox="1">
            <a:spLocks/>
          </p:cNvSpPr>
          <p:nvPr/>
        </p:nvSpPr>
        <p:spPr>
          <a:xfrm>
            <a:off x="1768735" y="1857247"/>
            <a:ext cx="3926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200" b="1" i="0">
                <a:solidFill>
                  <a:srgbClr val="00339A"/>
                </a:solidFill>
                <a:latin typeface="宋体"/>
                <a:ea typeface="+mj-ea"/>
                <a:cs typeface="宋体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4800" kern="0" spc="-200" dirty="0">
                <a:latin typeface="Times New Roman"/>
                <a:cs typeface="Times New Roman"/>
              </a:rPr>
              <a:t>1.2</a:t>
            </a:r>
            <a:r>
              <a:rPr lang="zh-CN" altLang="en-US" sz="4800" kern="0" spc="-85" dirty="0">
                <a:latin typeface="Times New Roman"/>
                <a:cs typeface="Times New Roman"/>
              </a:rPr>
              <a:t> </a:t>
            </a:r>
            <a:r>
              <a:rPr lang="zh-CN" altLang="en-US" sz="4800" kern="0" dirty="0"/>
              <a:t>什么是算法</a:t>
            </a:r>
            <a:endParaRPr lang="zh-CN" altLang="en-US" sz="4800" kern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7269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>
            <a:extLst>
              <a:ext uri="{FF2B5EF4-FFF2-40B4-BE49-F238E27FC236}">
                <a16:creationId xmlns:a16="http://schemas.microsoft.com/office/drawing/2014/main" id="{95460467-F3F6-4ED0-9998-0A0B389814CE}"/>
              </a:ext>
            </a:extLst>
          </p:cNvPr>
          <p:cNvSpPr txBox="1">
            <a:spLocks/>
          </p:cNvSpPr>
          <p:nvPr/>
        </p:nvSpPr>
        <p:spPr>
          <a:xfrm>
            <a:off x="1311535" y="677671"/>
            <a:ext cx="1095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200" b="1" i="0">
                <a:solidFill>
                  <a:srgbClr val="00339A"/>
                </a:solidFill>
                <a:latin typeface="宋体"/>
                <a:ea typeface="+mj-ea"/>
                <a:cs typeface="宋体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kern="0" spc="-10"/>
              <a:t>定义</a:t>
            </a:r>
            <a:endParaRPr lang="zh-CN" altLang="en-US" kern="0"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BCA4B3CD-1121-4931-ABA8-12B92426416E}"/>
              </a:ext>
            </a:extLst>
          </p:cNvPr>
          <p:cNvSpPr txBox="1"/>
          <p:nvPr/>
        </p:nvSpPr>
        <p:spPr>
          <a:xfrm>
            <a:off x="1311535" y="1571625"/>
            <a:ext cx="7515225" cy="45599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CC65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latin typeface="宋体"/>
                <a:cs typeface="宋体"/>
              </a:rPr>
              <a:t>算法</a:t>
            </a:r>
            <a:r>
              <a:rPr sz="2800" b="1" spc="-10" dirty="0">
                <a:latin typeface="宋体"/>
                <a:cs typeface="宋体"/>
              </a:rPr>
              <a:t>（</a:t>
            </a:r>
            <a:r>
              <a:rPr sz="2800" b="1" spc="-10" dirty="0">
                <a:latin typeface="Courier New"/>
                <a:cs typeface="Courier New"/>
              </a:rPr>
              <a:t>Algorithm</a:t>
            </a:r>
            <a:r>
              <a:rPr sz="2800" b="1" spc="-10" dirty="0">
                <a:latin typeface="宋体"/>
                <a:cs typeface="宋体"/>
              </a:rPr>
              <a:t>）</a:t>
            </a:r>
            <a:endParaRPr sz="28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101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dirty="0">
                <a:latin typeface="宋体"/>
                <a:cs typeface="宋体"/>
              </a:rPr>
              <a:t>一个有限指令集</a:t>
            </a:r>
            <a:endParaRPr sz="26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63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spc="-5" dirty="0">
                <a:latin typeface="宋体"/>
                <a:cs typeface="宋体"/>
              </a:rPr>
              <a:t>接受一些输入（有些情况下不需要输入）</a:t>
            </a:r>
            <a:endParaRPr sz="26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63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spc="-5" dirty="0">
                <a:latin typeface="宋体"/>
                <a:cs typeface="宋体"/>
              </a:rPr>
              <a:t>产生输出</a:t>
            </a:r>
            <a:endParaRPr sz="26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63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dirty="0">
                <a:latin typeface="宋体"/>
                <a:cs typeface="宋体"/>
              </a:rPr>
              <a:t>一定在有限步骤之后终止</a:t>
            </a:r>
            <a:endParaRPr sz="26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63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dirty="0">
                <a:latin typeface="宋体"/>
                <a:cs typeface="宋体"/>
              </a:rPr>
              <a:t>每一条指令必须</a:t>
            </a:r>
            <a:endParaRPr sz="2600" dirty="0">
              <a:latin typeface="宋体"/>
              <a:cs typeface="宋体"/>
            </a:endParaRPr>
          </a:p>
          <a:p>
            <a:pPr marL="1035050" lvl="2" indent="-351155">
              <a:lnSpc>
                <a:spcPct val="100000"/>
              </a:lnSpc>
              <a:spcBef>
                <a:spcPts val="500"/>
              </a:spcBef>
              <a:buClr>
                <a:srgbClr val="CC6500"/>
              </a:buClr>
              <a:buSzPct val="63636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200" b="1" dirty="0">
                <a:latin typeface="宋体"/>
                <a:cs typeface="宋体"/>
              </a:rPr>
              <a:t>有充分明确的目标，不可以有歧义</a:t>
            </a:r>
            <a:endParaRPr sz="2200" dirty="0">
              <a:latin typeface="宋体"/>
              <a:cs typeface="宋体"/>
            </a:endParaRPr>
          </a:p>
          <a:p>
            <a:pPr marL="1035050" lvl="2" indent="-351155">
              <a:lnSpc>
                <a:spcPct val="100000"/>
              </a:lnSpc>
              <a:spcBef>
                <a:spcPts val="525"/>
              </a:spcBef>
              <a:buClr>
                <a:srgbClr val="CC6500"/>
              </a:buClr>
              <a:buSzPct val="63636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200" b="1" dirty="0">
                <a:latin typeface="宋体"/>
                <a:cs typeface="宋体"/>
              </a:rPr>
              <a:t>计算机能处理的范围之内</a:t>
            </a:r>
            <a:endParaRPr sz="2200" dirty="0">
              <a:latin typeface="宋体"/>
              <a:cs typeface="宋体"/>
            </a:endParaRPr>
          </a:p>
          <a:p>
            <a:pPr marL="1035050" marR="5080" lvl="2" indent="-351155">
              <a:lnSpc>
                <a:spcPct val="100000"/>
              </a:lnSpc>
              <a:spcBef>
                <a:spcPts val="520"/>
              </a:spcBef>
              <a:buClr>
                <a:srgbClr val="CC6500"/>
              </a:buClr>
              <a:buSzPct val="63636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200" b="1" dirty="0">
                <a:latin typeface="宋体"/>
                <a:cs typeface="宋体"/>
              </a:rPr>
              <a:t>描述应不依赖于任何一种计算机语言以及具体的实现 手段</a:t>
            </a:r>
            <a:endParaRPr sz="22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6785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17473"/>
            <a:ext cx="71907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solidFill>
                  <a:srgbClr val="00339A"/>
                </a:solidFill>
              </a:rPr>
              <a:t>例</a:t>
            </a:r>
            <a:r>
              <a:rPr sz="4200" spc="-225" dirty="0">
                <a:solidFill>
                  <a:srgbClr val="00339A"/>
                </a:solidFill>
                <a:latin typeface="Times New Roman"/>
                <a:cs typeface="Times New Roman"/>
              </a:rPr>
              <a:t>1</a:t>
            </a:r>
            <a:r>
              <a:rPr sz="4200" spc="-225" dirty="0">
                <a:solidFill>
                  <a:srgbClr val="00339A"/>
                </a:solidFill>
              </a:rPr>
              <a:t>：</a:t>
            </a:r>
            <a:r>
              <a:rPr sz="4200" spc="-10" dirty="0">
                <a:solidFill>
                  <a:srgbClr val="00339A"/>
                </a:solidFill>
              </a:rPr>
              <a:t>选择排序算法的伪码描述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8239" y="1704594"/>
            <a:ext cx="8153400" cy="22454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229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b="1" dirty="0">
                <a:latin typeface="Courier New"/>
                <a:cs typeface="Courier New"/>
              </a:rPr>
              <a:t>SelectionSort (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List[],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N )</a:t>
            </a:r>
            <a:endParaRPr sz="1600" dirty="0">
              <a:latin typeface="Courier New"/>
              <a:cs typeface="Courier New"/>
            </a:endParaRPr>
          </a:p>
          <a:p>
            <a:pPr marL="607060" marR="2105660" indent="-2438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{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1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A00"/>
                </a:solidFill>
                <a:latin typeface="宋体"/>
                <a:cs typeface="宋体"/>
              </a:rPr>
              <a:t>将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N</a:t>
            </a:r>
            <a:r>
              <a:rPr sz="1600" b="1" spc="5" dirty="0">
                <a:solidFill>
                  <a:srgbClr val="009A00"/>
                </a:solidFill>
                <a:latin typeface="宋体"/>
                <a:cs typeface="宋体"/>
              </a:rPr>
              <a:t>个整</a:t>
            </a:r>
            <a:r>
              <a:rPr sz="1600" b="1" dirty="0">
                <a:solidFill>
                  <a:srgbClr val="009A00"/>
                </a:solidFill>
                <a:latin typeface="宋体"/>
                <a:cs typeface="宋体"/>
              </a:rPr>
              <a:t>数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List[0]...List[N-1]</a:t>
            </a:r>
            <a:r>
              <a:rPr sz="1600" b="1" spc="5" dirty="0">
                <a:solidFill>
                  <a:srgbClr val="009A00"/>
                </a:solidFill>
                <a:latin typeface="宋体"/>
                <a:cs typeface="宋体"/>
              </a:rPr>
              <a:t>进行非递减排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序</a:t>
            </a:r>
            <a:r>
              <a:rPr sz="1600" b="1" spc="135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*/ 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b="1" dirty="0">
                <a:latin typeface="Courier New"/>
                <a:cs typeface="Courier New"/>
              </a:rPr>
              <a:t>( i = 0; i &lt; N; i ++ )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851535">
              <a:lnSpc>
                <a:spcPct val="100000"/>
              </a:lnSpc>
              <a:spcBef>
                <a:spcPts val="5"/>
              </a:spcBef>
            </a:pP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851535">
              <a:lnSpc>
                <a:spcPct val="100000"/>
              </a:lnSpc>
              <a:spcBef>
                <a:spcPts val="5"/>
              </a:spcBef>
            </a:pPr>
            <a:r>
              <a:rPr sz="1600" b="1" dirty="0" err="1">
                <a:latin typeface="Courier New"/>
                <a:cs typeface="Courier New"/>
              </a:rPr>
              <a:t>从List</a:t>
            </a:r>
            <a:r>
              <a:rPr sz="1600" b="1" dirty="0">
                <a:latin typeface="Courier New"/>
                <a:cs typeface="Courier New"/>
              </a:rPr>
              <a:t>[i]到List[N–1]</a:t>
            </a:r>
            <a:r>
              <a:rPr sz="1600" b="1" dirty="0" err="1">
                <a:latin typeface="Courier New"/>
                <a:cs typeface="Courier New"/>
              </a:rPr>
              <a:t>中找最小元，并将其位置赋给MinPosition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 </a:t>
            </a:r>
            <a:endParaRPr lang="en-US" sz="1600" b="1" dirty="0">
              <a:latin typeface="Courier New"/>
              <a:cs typeface="Courier New"/>
            </a:endParaRPr>
          </a:p>
          <a:p>
            <a:pPr marL="8515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endParaRPr sz="1600" b="1" dirty="0">
              <a:latin typeface="Courier New"/>
              <a:cs typeface="Courier New"/>
            </a:endParaRPr>
          </a:p>
          <a:p>
            <a:pPr marL="851535">
              <a:lnSpc>
                <a:spcPct val="100000"/>
              </a:lnSpc>
              <a:spcBef>
                <a:spcPts val="15"/>
              </a:spcBef>
            </a:pP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dirty="0" err="1">
                <a:latin typeface="Courier New"/>
                <a:cs typeface="Courier New"/>
              </a:rPr>
              <a:t>将未排序部分的最小元换到有序部分的最后位置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endParaRPr sz="1600" b="1" dirty="0">
              <a:latin typeface="Courier New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36322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17473"/>
            <a:ext cx="71907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solidFill>
                  <a:srgbClr val="00339A"/>
                </a:solidFill>
              </a:rPr>
              <a:t>例</a:t>
            </a:r>
            <a:r>
              <a:rPr sz="4200" spc="-225" dirty="0">
                <a:solidFill>
                  <a:srgbClr val="00339A"/>
                </a:solidFill>
                <a:latin typeface="Times New Roman"/>
                <a:cs typeface="Times New Roman"/>
              </a:rPr>
              <a:t>1</a:t>
            </a:r>
            <a:r>
              <a:rPr sz="4200" spc="-225" dirty="0">
                <a:solidFill>
                  <a:srgbClr val="00339A"/>
                </a:solidFill>
              </a:rPr>
              <a:t>：</a:t>
            </a:r>
            <a:r>
              <a:rPr sz="4200" spc="-10" dirty="0">
                <a:solidFill>
                  <a:srgbClr val="00339A"/>
                </a:solidFill>
              </a:rPr>
              <a:t>选择排序算法的伪码描述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8239" y="1704594"/>
            <a:ext cx="8153400" cy="23025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229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b="1" dirty="0">
                <a:latin typeface="Courier New"/>
                <a:cs typeface="Courier New"/>
              </a:rPr>
              <a:t>SelectionSort (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List[],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N )</a:t>
            </a:r>
            <a:endParaRPr sz="1600" dirty="0">
              <a:latin typeface="Courier New"/>
              <a:cs typeface="Courier New"/>
            </a:endParaRPr>
          </a:p>
          <a:p>
            <a:pPr marL="607060" marR="2105660" indent="-2438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{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1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A00"/>
                </a:solidFill>
                <a:latin typeface="宋体"/>
                <a:cs typeface="宋体"/>
              </a:rPr>
              <a:t>将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N</a:t>
            </a:r>
            <a:r>
              <a:rPr sz="1600" b="1" spc="5" dirty="0">
                <a:solidFill>
                  <a:srgbClr val="009A00"/>
                </a:solidFill>
                <a:latin typeface="宋体"/>
                <a:cs typeface="宋体"/>
              </a:rPr>
              <a:t>个整</a:t>
            </a:r>
            <a:r>
              <a:rPr sz="1600" b="1" dirty="0">
                <a:solidFill>
                  <a:srgbClr val="009A00"/>
                </a:solidFill>
                <a:latin typeface="宋体"/>
                <a:cs typeface="宋体"/>
              </a:rPr>
              <a:t>数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List[0]...List[N-1]</a:t>
            </a:r>
            <a:r>
              <a:rPr sz="1600" b="1" spc="5" dirty="0">
                <a:solidFill>
                  <a:srgbClr val="009A00"/>
                </a:solidFill>
                <a:latin typeface="宋体"/>
                <a:cs typeface="宋体"/>
              </a:rPr>
              <a:t>进行非递减排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序</a:t>
            </a:r>
            <a:r>
              <a:rPr sz="1600" b="1" spc="135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*/ 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b="1" dirty="0">
                <a:latin typeface="Courier New"/>
                <a:cs typeface="Courier New"/>
              </a:rPr>
              <a:t>( i = 0; i &lt; N; i ++ )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8515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MinPosition = ScanForMin( List, i, N–1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851535" marR="18796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2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5" dirty="0">
                <a:solidFill>
                  <a:srgbClr val="009A00"/>
                </a:solidFill>
                <a:latin typeface="宋体"/>
                <a:cs typeface="宋体"/>
              </a:rPr>
              <a:t>从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List[i]</a:t>
            </a:r>
            <a:r>
              <a:rPr sz="1600" b="1" spc="5" dirty="0">
                <a:solidFill>
                  <a:srgbClr val="009A00"/>
                </a:solidFill>
                <a:latin typeface="宋体"/>
                <a:cs typeface="宋体"/>
              </a:rPr>
              <a:t>到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List[N–1]</a:t>
            </a:r>
            <a:r>
              <a:rPr sz="1600" b="1" spc="5" dirty="0">
                <a:solidFill>
                  <a:srgbClr val="009A00"/>
                </a:solidFill>
                <a:latin typeface="宋体"/>
                <a:cs typeface="宋体"/>
              </a:rPr>
              <a:t>中找最小元，并将其位置赋</a:t>
            </a:r>
            <a:r>
              <a:rPr sz="1600" b="1" dirty="0">
                <a:solidFill>
                  <a:srgbClr val="009A00"/>
                </a:solidFill>
                <a:latin typeface="宋体"/>
                <a:cs typeface="宋体"/>
              </a:rPr>
              <a:t>给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MinPosition</a:t>
            </a:r>
            <a:r>
              <a:rPr sz="1600" b="1" spc="-2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  </a:t>
            </a:r>
            <a:r>
              <a:rPr sz="1600" b="1" dirty="0">
                <a:latin typeface="Courier New"/>
                <a:cs typeface="Courier New"/>
              </a:rPr>
              <a:t>Swap( List[i], List[MinPosition]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851535">
              <a:lnSpc>
                <a:spcPct val="100000"/>
              </a:lnSpc>
              <a:spcBef>
                <a:spcPts val="15"/>
              </a:spcBef>
            </a:pP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5" dirty="0">
                <a:solidFill>
                  <a:srgbClr val="009A00"/>
                </a:solidFill>
                <a:latin typeface="宋体"/>
                <a:cs typeface="宋体"/>
              </a:rPr>
              <a:t>将未排序部分的最小元换到有序部分的最后位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置</a:t>
            </a:r>
            <a:r>
              <a:rPr sz="1600" b="1" spc="165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600" dirty="0">
              <a:latin typeface="Courier New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36322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935" y="4310126"/>
            <a:ext cx="749300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抽</a:t>
            </a:r>
            <a:r>
              <a:rPr sz="2400" b="1" spc="-10" dirty="0">
                <a:latin typeface="宋体"/>
                <a:cs typeface="宋体"/>
              </a:rPr>
              <a:t>象</a:t>
            </a:r>
            <a:r>
              <a:rPr sz="2400" b="1" spc="235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——</a:t>
            </a:r>
            <a:endParaRPr sz="240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920"/>
              </a:spcBef>
            </a:pPr>
            <a:r>
              <a:rPr sz="2400" b="1" spc="-10" dirty="0">
                <a:latin typeface="Courier New"/>
                <a:cs typeface="Courier New"/>
              </a:rPr>
              <a:t>List</a:t>
            </a:r>
            <a:r>
              <a:rPr sz="2400" b="1" dirty="0">
                <a:latin typeface="宋体"/>
                <a:cs typeface="宋体"/>
              </a:rPr>
              <a:t>到底是数组还是链表（虽然看上去很像数组）？</a:t>
            </a:r>
            <a:endParaRPr sz="2400" dirty="0">
              <a:latin typeface="宋体"/>
              <a:cs typeface="宋体"/>
            </a:endParaRPr>
          </a:p>
          <a:p>
            <a:pPr marL="316865">
              <a:lnSpc>
                <a:spcPct val="100000"/>
              </a:lnSpc>
              <a:spcBef>
                <a:spcPts val="1920"/>
              </a:spcBef>
            </a:pPr>
            <a:r>
              <a:rPr sz="2400" b="1" spc="-10" dirty="0">
                <a:latin typeface="Courier New"/>
                <a:cs typeface="Courier New"/>
              </a:rPr>
              <a:t>Swap</a:t>
            </a:r>
            <a:r>
              <a:rPr sz="2400" b="1" dirty="0">
                <a:latin typeface="宋体"/>
                <a:cs typeface="宋体"/>
              </a:rPr>
              <a:t>用函数还是用宏去实现？</a:t>
            </a:r>
            <a:endParaRPr sz="24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6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4305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00339A"/>
                </a:solidFill>
              </a:rPr>
              <a:t>什么是好的算法？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311535" y="1799027"/>
            <a:ext cx="8020684" cy="403606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584200" marR="22225" indent="-571500">
              <a:lnSpc>
                <a:spcPct val="101899"/>
              </a:lnSpc>
              <a:spcBef>
                <a:spcPts val="209"/>
              </a:spcBef>
              <a:buClr>
                <a:srgbClr val="CC6500"/>
              </a:buClr>
              <a:buSzPct val="65384"/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600" b="1" dirty="0">
                <a:solidFill>
                  <a:srgbClr val="0000FF"/>
                </a:solidFill>
                <a:latin typeface="宋体"/>
                <a:cs typeface="宋体"/>
              </a:rPr>
              <a:t>空间复杂</a:t>
            </a:r>
            <a:r>
              <a:rPr sz="2600" b="1" spc="-5" dirty="0">
                <a:solidFill>
                  <a:srgbClr val="0000FF"/>
                </a:solidFill>
                <a:latin typeface="宋体"/>
                <a:cs typeface="宋体"/>
              </a:rPr>
              <a:t>度</a:t>
            </a:r>
            <a:r>
              <a:rPr sz="2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600" b="1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——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宋体"/>
                <a:cs typeface="宋体"/>
              </a:rPr>
              <a:t>根据算法写成的程序在执行时 </a:t>
            </a:r>
            <a:r>
              <a:rPr sz="2600" b="1" dirty="0">
                <a:solidFill>
                  <a:srgbClr val="0000FF"/>
                </a:solidFill>
                <a:latin typeface="宋体"/>
                <a:cs typeface="宋体"/>
              </a:rPr>
              <a:t>占用存储单元的长</a:t>
            </a:r>
            <a:r>
              <a:rPr sz="2600" b="1" spc="-5" dirty="0">
                <a:solidFill>
                  <a:srgbClr val="0000FF"/>
                </a:solidFill>
                <a:latin typeface="宋体"/>
                <a:cs typeface="宋体"/>
              </a:rPr>
              <a:t>度</a:t>
            </a:r>
            <a:r>
              <a:rPr sz="2600" b="1" dirty="0">
                <a:latin typeface="宋体"/>
                <a:cs typeface="宋体"/>
              </a:rPr>
              <a:t>。这个长度往往与输入数据的 </a:t>
            </a:r>
            <a:r>
              <a:rPr sz="2600" b="1" spc="-5" dirty="0">
                <a:latin typeface="宋体"/>
                <a:cs typeface="宋体"/>
              </a:rPr>
              <a:t>规模有关。空间复杂度过高的算法可能导致使用的 </a:t>
            </a:r>
            <a:r>
              <a:rPr sz="2600" b="1" dirty="0">
                <a:latin typeface="宋体"/>
                <a:cs typeface="宋体"/>
              </a:rPr>
              <a:t>内存超限，造成程序非正常中断。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buClr>
                <a:srgbClr val="CC6500"/>
              </a:buClr>
              <a:buFont typeface="Wingdings"/>
              <a:buChar char="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6500"/>
              </a:buClr>
              <a:buFont typeface="Wingdings"/>
              <a:buChar char=""/>
            </a:pPr>
            <a:endParaRPr sz="2600">
              <a:latin typeface="Times New Roman"/>
              <a:cs typeface="Times New Roman"/>
            </a:endParaRPr>
          </a:p>
          <a:p>
            <a:pPr marL="584200" marR="5080" indent="-571500">
              <a:lnSpc>
                <a:spcPct val="101899"/>
              </a:lnSpc>
              <a:buClr>
                <a:srgbClr val="CC6500"/>
              </a:buClr>
              <a:buSzPct val="65384"/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600" b="1" dirty="0">
                <a:solidFill>
                  <a:srgbClr val="0000FF"/>
                </a:solidFill>
                <a:latin typeface="宋体"/>
                <a:cs typeface="宋体"/>
              </a:rPr>
              <a:t>时间复杂</a:t>
            </a:r>
            <a:r>
              <a:rPr sz="2600" b="1" spc="-5" dirty="0">
                <a:solidFill>
                  <a:srgbClr val="0000FF"/>
                </a:solidFill>
                <a:latin typeface="宋体"/>
                <a:cs typeface="宋体"/>
              </a:rPr>
              <a:t>度</a:t>
            </a:r>
            <a:r>
              <a:rPr sz="2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6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600" b="1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——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宋体"/>
                <a:cs typeface="宋体"/>
              </a:rPr>
              <a:t>根据算法写成的程序在执行时 </a:t>
            </a:r>
            <a:r>
              <a:rPr sz="2600" b="1" dirty="0">
                <a:solidFill>
                  <a:srgbClr val="0000FF"/>
                </a:solidFill>
                <a:latin typeface="宋体"/>
                <a:cs typeface="宋体"/>
              </a:rPr>
              <a:t>耗费时间的长</a:t>
            </a:r>
            <a:r>
              <a:rPr sz="2600" b="1" spc="-5" dirty="0">
                <a:solidFill>
                  <a:srgbClr val="0000FF"/>
                </a:solidFill>
                <a:latin typeface="宋体"/>
                <a:cs typeface="宋体"/>
              </a:rPr>
              <a:t>度</a:t>
            </a:r>
            <a:r>
              <a:rPr sz="2600" b="1" dirty="0">
                <a:latin typeface="宋体"/>
                <a:cs typeface="宋体"/>
              </a:rPr>
              <a:t>。这个长度往往也与输入数据的规 </a:t>
            </a:r>
            <a:r>
              <a:rPr sz="2600" b="1" spc="-5" dirty="0">
                <a:latin typeface="宋体"/>
                <a:cs typeface="宋体"/>
              </a:rPr>
              <a:t>模有关。时间复杂度过高的低效算法可能导致我们 在有生之年都等不到运行结果。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0439" y="729995"/>
            <a:ext cx="4191000" cy="2235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7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2000" b="1" spc="-5" dirty="0">
                <a:latin typeface="Courier New"/>
                <a:cs typeface="Courier New"/>
              </a:rPr>
              <a:t>PrintN (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spc="-5" dirty="0">
                <a:latin typeface="Courier New"/>
                <a:cs typeface="Courier New"/>
              </a:rPr>
              <a:t>N )</a:t>
            </a:r>
            <a:endParaRPr sz="20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{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000" b="1" spc="-5" dirty="0">
                <a:latin typeface="Courier New"/>
                <a:cs typeface="Courier New"/>
              </a:rPr>
              <a:t>( N ){</a:t>
            </a:r>
            <a:endParaRPr sz="2000">
              <a:latin typeface="Courier New"/>
              <a:cs typeface="Courier New"/>
            </a:endParaRPr>
          </a:p>
          <a:p>
            <a:pPr marL="812800" marR="47498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PrintN( N – 1 );  printf(“%d\n”, N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4947" y="4087623"/>
            <a:ext cx="34544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PrintN(100000)</a:t>
            </a:r>
            <a:endParaRPr sz="2000" dirty="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11688"/>
              </p:ext>
            </p:extLst>
          </p:nvPr>
        </p:nvGraphicFramePr>
        <p:xfrm>
          <a:off x="1833702" y="3236658"/>
          <a:ext cx="7086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……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57721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……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……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……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54935" y="4535678"/>
            <a:ext cx="2080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5" dirty="0">
                <a:latin typeface="Times New Roman"/>
                <a:cs typeface="Times New Roman"/>
              </a:rPr>
              <a:t>S</a:t>
            </a:r>
            <a:r>
              <a:rPr sz="3200" b="1" spc="-5" dirty="0">
                <a:latin typeface="Times New Roman"/>
                <a:cs typeface="Times New Roman"/>
              </a:rPr>
              <a:t>(</a:t>
            </a:r>
            <a:r>
              <a:rPr sz="3600" b="1" spc="-5" dirty="0">
                <a:latin typeface="Courier New"/>
                <a:cs typeface="Courier New"/>
              </a:rPr>
              <a:t>N</a:t>
            </a:r>
            <a:r>
              <a:rPr sz="3200" b="1" spc="-5" dirty="0">
                <a:latin typeface="Times New Roman"/>
                <a:cs typeface="Times New Roman"/>
              </a:rPr>
              <a:t>) = </a:t>
            </a:r>
            <a:r>
              <a:rPr sz="3200" b="1" i="1" spc="-5" dirty="0">
                <a:latin typeface="Times New Roman"/>
                <a:cs typeface="Times New Roman"/>
              </a:rPr>
              <a:t>C </a:t>
            </a:r>
            <a:r>
              <a:rPr sz="3200" b="1" spc="-270" dirty="0">
                <a:latin typeface="Times New Roman"/>
                <a:cs typeface="Times New Roman"/>
              </a:rPr>
              <a:t>·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Courier New"/>
                <a:cs typeface="Courier New"/>
              </a:rPr>
              <a:t>N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11535" y="644144"/>
            <a:ext cx="1504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00339A"/>
                </a:solidFill>
              </a:rPr>
              <a:t>例</a:t>
            </a:r>
            <a:r>
              <a:rPr sz="4200" spc="-135" dirty="0">
                <a:solidFill>
                  <a:srgbClr val="00339A"/>
                </a:solidFill>
                <a:latin typeface="Times New Roman"/>
                <a:cs typeface="Times New Roman"/>
              </a:rPr>
              <a:t>2</a:t>
            </a:r>
            <a:endParaRPr sz="4200" dirty="0">
              <a:latin typeface="Times New Roman"/>
              <a:cs typeface="Times New Roman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0B9D8C-E3A9-4C7D-B9BC-097FAF70475E}"/>
              </a:ext>
            </a:extLst>
          </p:cNvPr>
          <p:cNvSpPr txBox="1"/>
          <p:nvPr/>
        </p:nvSpPr>
        <p:spPr>
          <a:xfrm>
            <a:off x="2374900" y="3356792"/>
            <a:ext cx="1094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>
              <a:lnSpc>
                <a:spcPct val="100000"/>
              </a:lnSpc>
              <a:spcBef>
                <a:spcPts val="1260"/>
              </a:spcBef>
            </a:pPr>
            <a:r>
              <a:rPr lang="en-US" altLang="zh-CN" sz="1800" spc="-10" dirty="0">
                <a:latin typeface="Arial"/>
                <a:cs typeface="Arial"/>
              </a:rPr>
              <a:t>100000</a:t>
            </a:r>
            <a:endParaRPr lang="zh-CN" altLang="en-US" sz="1800" dirty="0">
              <a:latin typeface="Arial"/>
              <a:cs typeface="Arial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E1F704-06F6-4EFE-A62C-83B303B90DB8}"/>
              </a:ext>
            </a:extLst>
          </p:cNvPr>
          <p:cNvSpPr txBox="1"/>
          <p:nvPr/>
        </p:nvSpPr>
        <p:spPr>
          <a:xfrm>
            <a:off x="3289300" y="3373581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065">
              <a:lnSpc>
                <a:spcPct val="100000"/>
              </a:lnSpc>
              <a:spcBef>
                <a:spcPts val="1260"/>
              </a:spcBef>
            </a:pPr>
            <a:r>
              <a:rPr lang="en-US" altLang="zh-CN" sz="1800" spc="-10" dirty="0">
                <a:latin typeface="Arial"/>
                <a:cs typeface="Arial"/>
              </a:rPr>
              <a:t>99999</a:t>
            </a:r>
            <a:endParaRPr lang="zh-CN" altLang="en-US" sz="1800" dirty="0">
              <a:latin typeface="Arial"/>
              <a:cs typeface="Arial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63EF37-2B09-4C6E-A3F3-71878161C661}"/>
              </a:ext>
            </a:extLst>
          </p:cNvPr>
          <p:cNvSpPr txBox="1"/>
          <p:nvPr/>
        </p:nvSpPr>
        <p:spPr>
          <a:xfrm>
            <a:off x="4216217" y="3373581"/>
            <a:ext cx="1070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065">
              <a:lnSpc>
                <a:spcPct val="100000"/>
              </a:lnSpc>
              <a:spcBef>
                <a:spcPts val="1260"/>
              </a:spcBef>
            </a:pPr>
            <a:r>
              <a:rPr lang="en-US" altLang="zh-CN" sz="1800" spc="-10" dirty="0">
                <a:latin typeface="Arial"/>
                <a:cs typeface="Arial"/>
              </a:rPr>
              <a:t>99998</a:t>
            </a:r>
            <a:endParaRPr lang="zh-CN" altLang="en-US" sz="1800" dirty="0">
              <a:latin typeface="Arial"/>
              <a:cs typeface="Arial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4F6035-9BF0-474A-89E1-B37DA904D8BC}"/>
              </a:ext>
            </a:extLst>
          </p:cNvPr>
          <p:cNvSpPr txBox="1"/>
          <p:nvPr/>
        </p:nvSpPr>
        <p:spPr>
          <a:xfrm>
            <a:off x="5346700" y="3373581"/>
            <a:ext cx="4945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lang="en-US" altLang="zh-CN" sz="1800" dirty="0">
                <a:latin typeface="Arial"/>
                <a:cs typeface="Arial"/>
              </a:rPr>
              <a:t>1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BECC96FD-F787-415C-B513-1DF2E7ABADA6}"/>
              </a:ext>
            </a:extLst>
          </p:cNvPr>
          <p:cNvSpPr txBox="1"/>
          <p:nvPr/>
        </p:nvSpPr>
        <p:spPr>
          <a:xfrm>
            <a:off x="1892300" y="4371260"/>
            <a:ext cx="34544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1665" marR="843280" indent="-304800">
              <a:lnSpc>
                <a:spcPct val="100000"/>
              </a:lnSpc>
            </a:pPr>
            <a:r>
              <a:rPr sz="2000" b="1" spc="-5" dirty="0" err="1">
                <a:latin typeface="Courier New"/>
                <a:cs typeface="Courier New"/>
              </a:rPr>
              <a:t>PrintN</a:t>
            </a:r>
            <a:r>
              <a:rPr sz="2000" b="1" spc="-5" dirty="0">
                <a:latin typeface="Courier New"/>
                <a:cs typeface="Courier New"/>
              </a:rPr>
              <a:t>(99999)  </a:t>
            </a:r>
            <a:r>
              <a:rPr lang="en-US" sz="2000" b="1" spc="-5" dirty="0">
                <a:latin typeface="Courier New"/>
                <a:cs typeface="Courier New"/>
              </a:rPr>
              <a:t> 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E2147C63-F52F-442C-93BD-C878C83A2A4F}"/>
              </a:ext>
            </a:extLst>
          </p:cNvPr>
          <p:cNvSpPr txBox="1"/>
          <p:nvPr/>
        </p:nvSpPr>
        <p:spPr>
          <a:xfrm>
            <a:off x="2489017" y="4613341"/>
            <a:ext cx="34544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>
                <a:latin typeface="Courier New"/>
                <a:cs typeface="Courier New"/>
              </a:rPr>
              <a:t> </a:t>
            </a:r>
            <a:r>
              <a:rPr sz="2000" b="1" spc="-5" dirty="0" err="1">
                <a:latin typeface="Courier New"/>
                <a:cs typeface="Courier New"/>
              </a:rPr>
              <a:t>PrintN</a:t>
            </a:r>
            <a:r>
              <a:rPr sz="2000" b="1" spc="-5" dirty="0">
                <a:latin typeface="Courier New"/>
                <a:cs typeface="Courier New"/>
              </a:rPr>
              <a:t>(99998)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0274074-9807-4102-8740-BE9D7557734E}"/>
              </a:ext>
            </a:extLst>
          </p:cNvPr>
          <p:cNvSpPr txBox="1"/>
          <p:nvPr/>
        </p:nvSpPr>
        <p:spPr>
          <a:xfrm>
            <a:off x="2063692" y="4957596"/>
            <a:ext cx="3454400" cy="291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6465">
              <a:lnSpc>
                <a:spcPts val="2100"/>
              </a:lnSpc>
            </a:pPr>
            <a:r>
              <a:rPr sz="2000" b="1" spc="-5" dirty="0" err="1">
                <a:latin typeface="Courier New"/>
                <a:cs typeface="Courier New"/>
              </a:rPr>
              <a:t>PrintN</a:t>
            </a:r>
            <a:r>
              <a:rPr sz="2000" b="1" spc="-5" dirty="0">
                <a:latin typeface="Courier New"/>
                <a:cs typeface="Courier New"/>
              </a:rPr>
              <a:t>(99997)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E11ED8F7-2F28-4A29-87BF-0531C6CE6FFE}"/>
              </a:ext>
            </a:extLst>
          </p:cNvPr>
          <p:cNvSpPr txBox="1"/>
          <p:nvPr/>
        </p:nvSpPr>
        <p:spPr>
          <a:xfrm>
            <a:off x="2514687" y="5339437"/>
            <a:ext cx="3454400" cy="6662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7945" algn="ctr">
              <a:lnSpc>
                <a:spcPts val="2100"/>
              </a:lnSpc>
            </a:pPr>
            <a:r>
              <a:rPr sz="2000" b="1" spc="-5" dirty="0">
                <a:latin typeface="Courier New"/>
                <a:cs typeface="Courier New"/>
              </a:rPr>
              <a:t>……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……</a:t>
            </a:r>
            <a:endParaRPr sz="2000" dirty="0">
              <a:latin typeface="Courier New"/>
              <a:cs typeface="Courier New"/>
            </a:endParaRPr>
          </a:p>
          <a:p>
            <a:pPr marL="2069464">
              <a:lnSpc>
                <a:spcPct val="100000"/>
              </a:lnSpc>
              <a:spcBef>
                <a:spcPts val="600"/>
              </a:spcBef>
            </a:pPr>
            <a:r>
              <a:rPr sz="2000" b="1" spc="-5" dirty="0" err="1">
                <a:latin typeface="Courier New"/>
                <a:cs typeface="Courier New"/>
              </a:rPr>
              <a:t>PrintN</a:t>
            </a:r>
            <a:r>
              <a:rPr sz="2000" b="1" spc="-5" dirty="0">
                <a:latin typeface="Courier New"/>
                <a:cs typeface="Courier New"/>
              </a:rPr>
              <a:t>(0)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0" grpId="0"/>
      <p:bldP spid="12" grpId="0"/>
      <p:bldP spid="14" grpId="0"/>
      <p:bldP spid="11" grpId="0"/>
      <p:bldP spid="13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44144"/>
            <a:ext cx="1504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00339A"/>
                </a:solidFill>
              </a:rPr>
              <a:t>例</a:t>
            </a:r>
            <a:r>
              <a:rPr sz="4200" spc="-135" dirty="0">
                <a:solidFill>
                  <a:srgbClr val="00339A"/>
                </a:solidFill>
                <a:latin typeface="Times New Roman"/>
                <a:cs typeface="Times New Roman"/>
              </a:rPr>
              <a:t>3</a:t>
            </a:r>
            <a:endParaRPr sz="4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4039" y="1491996"/>
            <a:ext cx="6553200" cy="2024380"/>
          </a:xfrm>
          <a:custGeom>
            <a:avLst/>
            <a:gdLst/>
            <a:ahLst/>
            <a:cxnLst/>
            <a:rect l="l" t="t" r="r" b="b"/>
            <a:pathLst>
              <a:path w="6553200" h="2024379">
                <a:moveTo>
                  <a:pt x="0" y="0"/>
                </a:moveTo>
                <a:lnTo>
                  <a:pt x="0" y="2023872"/>
                </a:lnTo>
                <a:lnTo>
                  <a:pt x="6553200" y="2023872"/>
                </a:lnTo>
                <a:lnTo>
                  <a:pt x="6553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0830" y="3152625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94039" y="4040123"/>
            <a:ext cx="6553200" cy="2024380"/>
          </a:xfrm>
          <a:custGeom>
            <a:avLst/>
            <a:gdLst/>
            <a:ahLst/>
            <a:cxnLst/>
            <a:rect l="l" t="t" r="r" b="b"/>
            <a:pathLst>
              <a:path w="6553200" h="2024379">
                <a:moveTo>
                  <a:pt x="0" y="0"/>
                </a:moveTo>
                <a:lnTo>
                  <a:pt x="0" y="2023872"/>
                </a:lnTo>
                <a:lnTo>
                  <a:pt x="6553200" y="2023872"/>
                </a:lnTo>
                <a:lnTo>
                  <a:pt x="6553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0807" y="4052570"/>
            <a:ext cx="533908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800" b="1" spc="-10" dirty="0">
                <a:latin typeface="Courier New"/>
                <a:cs typeface="Courier New"/>
              </a:rPr>
              <a:t>f(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n,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800" b="1" spc="-5" dirty="0">
                <a:latin typeface="Courier New"/>
                <a:cs typeface="Courier New"/>
              </a:rPr>
              <a:t>a[],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800" b="1" spc="-5" dirty="0">
                <a:latin typeface="Courier New"/>
                <a:cs typeface="Courier New"/>
              </a:rPr>
              <a:t>x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{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i;</a:t>
            </a:r>
            <a:endParaRPr sz="1800" dirty="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1800" b="1" spc="-5" dirty="0">
                <a:latin typeface="Courier New"/>
                <a:cs typeface="Courier New"/>
              </a:rPr>
              <a:t>p 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a[n];</a:t>
            </a:r>
            <a:endParaRPr sz="1800" dirty="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800" b="1" spc="-5" dirty="0">
                <a:latin typeface="Courier New"/>
                <a:cs typeface="Courier New"/>
              </a:rPr>
              <a:t>( i=n; i&gt;0; i--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4395" y="5151358"/>
            <a:ext cx="260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724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p = a[i-1] +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x*p; 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p;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0830" y="5699998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5063" y="5081270"/>
            <a:ext cx="106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宋体"/>
                <a:cs typeface="宋体"/>
              </a:rPr>
              <a:t>次乘法！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7235" y="2338047"/>
            <a:ext cx="2190115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(1+2+……+n)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=(n</a:t>
            </a:r>
            <a:r>
              <a:rPr sz="1800" b="1" spc="-7" baseline="23148" dirty="0">
                <a:latin typeface="Courier New"/>
                <a:cs typeface="Courier New"/>
              </a:rPr>
              <a:t>2</a:t>
            </a:r>
            <a:r>
              <a:rPr sz="1800" b="1" spc="-5" dirty="0">
                <a:latin typeface="Courier New"/>
                <a:cs typeface="Courier New"/>
              </a:rPr>
              <a:t>+n)/2</a:t>
            </a:r>
            <a:r>
              <a:rPr sz="1800" b="1" spc="-5" dirty="0">
                <a:latin typeface="宋体"/>
                <a:cs typeface="宋体"/>
              </a:rPr>
              <a:t>次乘法</a:t>
            </a:r>
            <a:endParaRPr sz="1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T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spc="-5" dirty="0">
                <a:latin typeface="Courier New"/>
                <a:cs typeface="Courier New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)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C</a:t>
            </a:r>
            <a:r>
              <a:rPr sz="2400" b="1" spc="-7" baseline="-20833" dirty="0">
                <a:latin typeface="Times New Roman"/>
                <a:cs typeface="Times New Roman"/>
              </a:rPr>
              <a:t>1</a:t>
            </a:r>
            <a:r>
              <a:rPr sz="2400" b="1" spc="-5" dirty="0">
                <a:latin typeface="Courier New"/>
                <a:cs typeface="Courier New"/>
              </a:rPr>
              <a:t>n</a:t>
            </a:r>
            <a:r>
              <a:rPr sz="2400" b="1" spc="-7" baseline="24305" dirty="0">
                <a:latin typeface="Courier New"/>
                <a:cs typeface="Courier New"/>
              </a:rPr>
              <a:t>2</a:t>
            </a:r>
            <a:r>
              <a:rPr sz="2400" b="1" spc="-5" dirty="0">
                <a:latin typeface="Courier New"/>
                <a:cs typeface="Courier New"/>
              </a:rPr>
              <a:t>+</a:t>
            </a:r>
            <a:r>
              <a:rPr sz="2400" b="1" i="1" spc="-5" dirty="0">
                <a:latin typeface="Times New Roman"/>
                <a:cs typeface="Times New Roman"/>
              </a:rPr>
              <a:t>C</a:t>
            </a:r>
            <a:r>
              <a:rPr sz="2400" b="1" spc="-7" baseline="-20833" dirty="0">
                <a:latin typeface="Times New Roman"/>
                <a:cs typeface="Times New Roman"/>
              </a:rPr>
              <a:t>2</a:t>
            </a:r>
            <a:r>
              <a:rPr sz="2400" b="1" spc="-5" dirty="0">
                <a:latin typeface="Courier New"/>
                <a:cs typeface="Courier New"/>
              </a:rPr>
              <a:t>n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3435" y="5608573"/>
            <a:ext cx="152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T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spc="-5" dirty="0">
                <a:latin typeface="Courier New"/>
                <a:cs typeface="Courier New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) </a:t>
            </a:r>
            <a:r>
              <a:rPr sz="2400" b="1" dirty="0">
                <a:latin typeface="Times New Roman"/>
                <a:cs typeface="Times New Roman"/>
              </a:rPr>
              <a:t>= </a:t>
            </a:r>
            <a:r>
              <a:rPr sz="2400" b="1" i="1" dirty="0">
                <a:latin typeface="Times New Roman"/>
                <a:cs typeface="Times New Roman"/>
              </a:rPr>
              <a:t>C </a:t>
            </a:r>
            <a:r>
              <a:rPr sz="2400" b="1" spc="-204" dirty="0">
                <a:latin typeface="Times New Roman"/>
                <a:cs typeface="Times New Roman"/>
              </a:rPr>
              <a:t>·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237ADB7B-27FC-4621-B6D1-61A97DADADFA}"/>
              </a:ext>
            </a:extLst>
          </p:cNvPr>
          <p:cNvSpPr txBox="1">
            <a:spLocks/>
          </p:cNvSpPr>
          <p:nvPr/>
        </p:nvSpPr>
        <p:spPr>
          <a:xfrm>
            <a:off x="2090807" y="1504441"/>
            <a:ext cx="5339080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800" b="1" i="0">
                <a:solidFill>
                  <a:schemeClr val="tx1"/>
                </a:solidFill>
                <a:latin typeface="宋体"/>
                <a:ea typeface="+mn-ea"/>
                <a:cs typeface="宋体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</a:pPr>
            <a:r>
              <a:rPr lang="en-US" altLang="zh-CN"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en-US" kern="0" spc="-10" dirty="0"/>
              <a:t> </a:t>
            </a:r>
            <a:r>
              <a:rPr lang="en-US" spc="-10" dirty="0">
                <a:latin typeface="Courier New"/>
                <a:cs typeface="Courier New"/>
              </a:rPr>
              <a:t>f(</a:t>
            </a:r>
            <a:r>
              <a:rPr lang="en-US" altLang="zh-CN"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pc="-10" dirty="0">
                <a:latin typeface="Courier New"/>
                <a:cs typeface="Courier New"/>
              </a:rPr>
              <a:t> n, </a:t>
            </a:r>
            <a:r>
              <a:rPr lang="en-US" altLang="zh-CN"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en-US" spc="-10" dirty="0">
                <a:latin typeface="Courier New"/>
                <a:cs typeface="Courier New"/>
              </a:rPr>
              <a:t> a[], </a:t>
            </a:r>
            <a:r>
              <a:rPr lang="en-US" altLang="zh-CN"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en-US" spc="-10" dirty="0">
                <a:latin typeface="Courier New"/>
                <a:cs typeface="Courier New"/>
              </a:rPr>
              <a:t> x )</a:t>
            </a:r>
          </a:p>
          <a:p>
            <a:pPr>
              <a:spcBef>
                <a:spcPts val="5"/>
              </a:spcBef>
            </a:pPr>
            <a:r>
              <a:rPr lang="en-US" spc="-10" dirty="0">
                <a:latin typeface="Courier New"/>
                <a:cs typeface="Courier New"/>
              </a:rPr>
              <a:t>{  </a:t>
            </a:r>
            <a:r>
              <a:rPr lang="en-US" altLang="zh-CN"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pc="-10" dirty="0">
                <a:latin typeface="Courier New"/>
                <a:cs typeface="Courier New"/>
              </a:rPr>
              <a:t> </a:t>
            </a:r>
            <a:r>
              <a:rPr lang="en-US" spc="-10" dirty="0" err="1">
                <a:latin typeface="Courier New"/>
                <a:cs typeface="Courier New"/>
              </a:rPr>
              <a:t>i</a:t>
            </a:r>
            <a:r>
              <a:rPr lang="en-US" spc="-10" dirty="0">
                <a:latin typeface="Courier New"/>
                <a:cs typeface="Courier New"/>
              </a:rPr>
              <a:t>;</a:t>
            </a:r>
          </a:p>
          <a:p>
            <a:pPr marL="273050"/>
            <a:r>
              <a:rPr lang="en-US" altLang="zh-CN"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en-US" spc="-10" dirty="0">
                <a:latin typeface="Courier New"/>
                <a:cs typeface="Courier New"/>
              </a:rPr>
              <a:t> p = a[0];</a:t>
            </a:r>
          </a:p>
          <a:p>
            <a:pPr marL="273050"/>
            <a:r>
              <a:rPr lang="en-US" altLang="zh-CN"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lang="en-US" spc="-10" dirty="0">
                <a:latin typeface="Courier New"/>
                <a:cs typeface="Courier New"/>
              </a:rPr>
              <a:t> ( </a:t>
            </a:r>
            <a:r>
              <a:rPr lang="en-US" spc="-10" dirty="0" err="1">
                <a:latin typeface="Courier New"/>
                <a:cs typeface="Courier New"/>
              </a:rPr>
              <a:t>i</a:t>
            </a:r>
            <a:r>
              <a:rPr lang="en-US" spc="-10" dirty="0">
                <a:latin typeface="Courier New"/>
                <a:cs typeface="Courier New"/>
              </a:rPr>
              <a:t>=1; </a:t>
            </a:r>
            <a:r>
              <a:rPr lang="en-US" spc="-10" dirty="0" err="1">
                <a:latin typeface="Courier New"/>
                <a:cs typeface="Courier New"/>
              </a:rPr>
              <a:t>i</a:t>
            </a:r>
            <a:r>
              <a:rPr lang="en-US" spc="-10" dirty="0">
                <a:latin typeface="Courier New"/>
                <a:cs typeface="Courier New"/>
              </a:rPr>
              <a:t>&lt;=n; </a:t>
            </a:r>
            <a:r>
              <a:rPr lang="en-US" spc="-10" dirty="0" err="1">
                <a:latin typeface="Courier New"/>
                <a:cs typeface="Courier New"/>
              </a:rPr>
              <a:t>i</a:t>
            </a:r>
            <a:r>
              <a:rPr lang="en-US" spc="-10" dirty="0">
                <a:latin typeface="Courier New"/>
                <a:cs typeface="Courier New"/>
              </a:rPr>
              <a:t>++ )</a:t>
            </a:r>
          </a:p>
          <a:p>
            <a:pPr marL="273050" marR="1508760" indent="272415">
              <a:spcBef>
                <a:spcPts val="5"/>
              </a:spcBef>
            </a:pPr>
            <a:r>
              <a:rPr lang="en-US" spc="-10" dirty="0">
                <a:latin typeface="Courier New"/>
                <a:cs typeface="Courier New"/>
              </a:rPr>
              <a:t>p += (a[</a:t>
            </a:r>
            <a:r>
              <a:rPr lang="en-US" spc="-10" dirty="0" err="1">
                <a:latin typeface="Courier New"/>
                <a:cs typeface="Courier New"/>
              </a:rPr>
              <a:t>i</a:t>
            </a:r>
            <a:r>
              <a:rPr lang="en-US" spc="-10" dirty="0">
                <a:latin typeface="Courier New"/>
                <a:cs typeface="Courier New"/>
              </a:rPr>
              <a:t>] * pow(x, </a:t>
            </a:r>
            <a:r>
              <a:rPr lang="en-US" spc="-10" dirty="0" err="1">
                <a:latin typeface="Courier New"/>
                <a:cs typeface="Courier New"/>
              </a:rPr>
              <a:t>i</a:t>
            </a:r>
            <a:r>
              <a:rPr lang="en-US" spc="-10" dirty="0">
                <a:latin typeface="Courier New"/>
                <a:cs typeface="Courier New"/>
              </a:rPr>
              <a:t>)); </a:t>
            </a:r>
            <a:r>
              <a:rPr lang="en-US" altLang="zh-CN"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pc="-10" dirty="0">
                <a:latin typeface="Courier New"/>
                <a:cs typeface="Courier New"/>
              </a:rPr>
              <a:t> 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25093"/>
            <a:ext cx="62636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官方统一定义</a:t>
            </a:r>
            <a:r>
              <a:rPr sz="4000" dirty="0">
                <a:latin typeface="Arial"/>
                <a:cs typeface="Arial"/>
              </a:rPr>
              <a:t>——</a:t>
            </a:r>
            <a:r>
              <a:rPr sz="4000" spc="-195" dirty="0">
                <a:latin typeface="Arial"/>
                <a:cs typeface="Arial"/>
              </a:rPr>
              <a:t> </a:t>
            </a:r>
            <a:r>
              <a:rPr sz="4000" spc="-5" dirty="0"/>
              <a:t>没有</a:t>
            </a:r>
            <a:r>
              <a:rPr sz="4000" dirty="0">
                <a:latin typeface="Arial"/>
                <a:cs typeface="Arial"/>
              </a:rPr>
              <a:t>……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1534" y="1497267"/>
            <a:ext cx="8073765" cy="4730782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50165" indent="-342900">
              <a:lnSpc>
                <a:spcPct val="100200"/>
              </a:lnSpc>
              <a:spcBef>
                <a:spcPts val="250"/>
              </a:spcBef>
              <a:buClr>
                <a:srgbClr val="CC65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“</a:t>
            </a:r>
            <a:r>
              <a:rPr sz="2600" b="1" spc="-5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数据结构是数据对象，以及存在于该对象的实例和 组成实例的数据元素之间的各种联系。这些联系可以 通过定义相关的函数来给出</a:t>
            </a:r>
            <a:r>
              <a:rPr sz="2600" b="1" spc="-1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。</a:t>
            </a:r>
            <a:r>
              <a:rPr sz="2600" b="1" spc="-5" dirty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”</a:t>
            </a:r>
            <a:endParaRPr sz="2600" dirty="0">
              <a:latin typeface="楷体" panose="02010609060101010101" pitchFamily="49" charset="-122"/>
              <a:ea typeface="楷体" panose="02010609060101010101" pitchFamily="49" charset="-122"/>
              <a:cs typeface="Arial"/>
            </a:endParaRPr>
          </a:p>
          <a:p>
            <a:pPr marL="1351915" lvl="1" indent="-315595">
              <a:lnSpc>
                <a:spcPct val="100000"/>
              </a:lnSpc>
              <a:spcBef>
                <a:spcPts val="665"/>
              </a:spcBef>
              <a:buClr>
                <a:srgbClr val="4C6D4E"/>
              </a:buClr>
              <a:buSzPct val="72222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b="1" spc="-5" dirty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Sartaj</a:t>
            </a:r>
            <a:r>
              <a:rPr b="1" spc="-10" dirty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 </a:t>
            </a:r>
            <a:r>
              <a:rPr b="1" dirty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Sahni</a:t>
            </a:r>
            <a:r>
              <a:rPr b="1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，《数据结构、算法与应用》</a:t>
            </a:r>
            <a:endParaRPr dirty="0">
              <a:latin typeface="楷体" panose="02010609060101010101" pitchFamily="49" charset="-122"/>
              <a:ea typeface="楷体" panose="02010609060101010101" pitchFamily="49" charset="-122"/>
              <a:cs typeface="宋体"/>
            </a:endParaRPr>
          </a:p>
          <a:p>
            <a:pPr marL="355600" marR="616585" indent="-342900">
              <a:lnSpc>
                <a:spcPct val="100000"/>
              </a:lnSpc>
              <a:spcBef>
                <a:spcPts val="1555"/>
              </a:spcBef>
              <a:buClr>
                <a:srgbClr val="CC65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“</a:t>
            </a:r>
            <a:r>
              <a:rPr sz="2600" b="1" spc="-5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数据结构</a:t>
            </a:r>
            <a:r>
              <a:rPr sz="2600" b="1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是</a:t>
            </a:r>
            <a:r>
              <a:rPr sz="2600" b="1" spc="-5" dirty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ADT</a:t>
            </a:r>
            <a:r>
              <a:rPr sz="2600" b="1" spc="-5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（</a:t>
            </a:r>
            <a:r>
              <a:rPr sz="2600" b="1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抽象数据类</a:t>
            </a:r>
            <a:r>
              <a:rPr sz="2600" b="1" spc="-15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型</a:t>
            </a:r>
            <a:r>
              <a:rPr sz="2600" b="1" spc="-585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 </a:t>
            </a:r>
            <a:r>
              <a:rPr sz="2600" b="1" spc="-5" dirty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Abstract</a:t>
            </a:r>
            <a:r>
              <a:rPr sz="2600" b="1" dirty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 </a:t>
            </a:r>
            <a:r>
              <a:rPr sz="2600" b="1" spc="-5" dirty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Data  </a:t>
            </a:r>
            <a:r>
              <a:rPr sz="2600" b="1" dirty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Type</a:t>
            </a:r>
            <a:r>
              <a:rPr sz="2600" b="1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）的物理实现</a:t>
            </a:r>
            <a:r>
              <a:rPr sz="2600" b="1" spc="-10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。</a:t>
            </a:r>
            <a:r>
              <a:rPr sz="2600" b="1" spc="-5" dirty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”</a:t>
            </a:r>
            <a:endParaRPr sz="2600" dirty="0">
              <a:latin typeface="楷体" panose="02010609060101010101" pitchFamily="49" charset="-122"/>
              <a:ea typeface="楷体" panose="02010609060101010101" pitchFamily="49" charset="-122"/>
              <a:cs typeface="Arial"/>
            </a:endParaRPr>
          </a:p>
          <a:p>
            <a:pPr marL="1351915" lvl="1" indent="-315595">
              <a:lnSpc>
                <a:spcPct val="100000"/>
              </a:lnSpc>
              <a:spcBef>
                <a:spcPts val="675"/>
              </a:spcBef>
              <a:buClr>
                <a:srgbClr val="4C6D4E"/>
              </a:buClr>
              <a:buSzPct val="72222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b="1" dirty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Clifford</a:t>
            </a:r>
            <a:r>
              <a:rPr b="1" spc="-10" dirty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 </a:t>
            </a:r>
            <a:r>
              <a:rPr b="1" dirty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A.Shaffer</a:t>
            </a:r>
            <a:r>
              <a:rPr b="1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，《数据结构与算法分析》</a:t>
            </a:r>
            <a:endParaRPr dirty="0">
              <a:latin typeface="楷体" panose="02010609060101010101" pitchFamily="49" charset="-122"/>
              <a:ea typeface="楷体" panose="02010609060101010101" pitchFamily="49" charset="-122"/>
              <a:cs typeface="宋体"/>
            </a:endParaRPr>
          </a:p>
          <a:p>
            <a:pPr marL="355600" marR="5080" indent="-342900" algn="just">
              <a:lnSpc>
                <a:spcPct val="100099"/>
              </a:lnSpc>
              <a:spcBef>
                <a:spcPts val="1545"/>
              </a:spcBef>
              <a:buClr>
                <a:srgbClr val="CC6500"/>
              </a:buClr>
              <a:buSzPct val="65384"/>
              <a:buFont typeface="Wingdings"/>
              <a:buChar char=""/>
              <a:tabLst>
                <a:tab pos="355600" algn="l"/>
              </a:tabLst>
            </a:pPr>
            <a:r>
              <a:rPr sz="2600" b="1" spc="-5" dirty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“</a:t>
            </a:r>
            <a:r>
              <a:rPr sz="2600" b="1" spc="-5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数据结构（</a:t>
            </a:r>
            <a:r>
              <a:rPr sz="2600" b="1" spc="-5" dirty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data</a:t>
            </a:r>
            <a:r>
              <a:rPr sz="2600" b="1" spc="10" dirty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 </a:t>
            </a:r>
            <a:r>
              <a:rPr sz="2600" b="1" spc="-5" dirty="0" err="1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structure</a:t>
            </a:r>
            <a:r>
              <a:rPr sz="2600" b="1" spc="-5" dirty="0" err="1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）是计算机中存储、组织</a:t>
            </a:r>
            <a:r>
              <a:rPr sz="2600" b="1" dirty="0" err="1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数据的方式。通常情况下，精心选择的数据结构可以</a:t>
            </a:r>
            <a:r>
              <a:rPr sz="2600" b="1" spc="-5" dirty="0" err="1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带来最优效率的算法</a:t>
            </a:r>
            <a:r>
              <a:rPr sz="2600" b="1" spc="5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。</a:t>
            </a:r>
            <a:r>
              <a:rPr sz="2600" b="1" spc="-5" dirty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”</a:t>
            </a:r>
            <a:endParaRPr sz="2600" dirty="0">
              <a:latin typeface="楷体" panose="02010609060101010101" pitchFamily="49" charset="-122"/>
              <a:ea typeface="楷体" panose="02010609060101010101" pitchFamily="49" charset="-122"/>
              <a:cs typeface="Arial"/>
            </a:endParaRPr>
          </a:p>
          <a:p>
            <a:pPr marL="1351915" lvl="1" indent="-315595">
              <a:lnSpc>
                <a:spcPct val="100000"/>
              </a:lnSpc>
              <a:spcBef>
                <a:spcPts val="670"/>
              </a:spcBef>
              <a:buClr>
                <a:srgbClr val="4C6D4E"/>
              </a:buClr>
              <a:buSzPct val="72222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b="1" dirty="0">
                <a:latin typeface="楷体" panose="02010609060101010101" pitchFamily="49" charset="-122"/>
                <a:ea typeface="楷体" panose="02010609060101010101" pitchFamily="49" charset="-122"/>
                <a:cs typeface="宋体"/>
              </a:rPr>
              <a:t>中文维基百科</a:t>
            </a:r>
            <a:endParaRPr dirty="0">
              <a:latin typeface="楷体" panose="02010609060101010101" pitchFamily="49" charset="-122"/>
              <a:ea typeface="楷体" panose="02010609060101010101" pitchFamily="49" charset="-122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6239" y="2711195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533400" y="0"/>
                </a:moveTo>
                <a:lnTo>
                  <a:pt x="466431" y="1777"/>
                </a:lnTo>
                <a:lnTo>
                  <a:pt x="401962" y="6967"/>
                </a:lnTo>
                <a:lnTo>
                  <a:pt x="340489" y="15357"/>
                </a:lnTo>
                <a:lnTo>
                  <a:pt x="282510" y="26736"/>
                </a:lnTo>
                <a:lnTo>
                  <a:pt x="228523" y="40892"/>
                </a:lnTo>
                <a:lnTo>
                  <a:pt x="179025" y="57610"/>
                </a:lnTo>
                <a:lnTo>
                  <a:pt x="134512" y="76681"/>
                </a:lnTo>
                <a:lnTo>
                  <a:pt x="95484" y="97891"/>
                </a:lnTo>
                <a:lnTo>
                  <a:pt x="62436" y="121027"/>
                </a:lnTo>
                <a:lnTo>
                  <a:pt x="16272" y="172233"/>
                </a:lnTo>
                <a:lnTo>
                  <a:pt x="0" y="228600"/>
                </a:lnTo>
                <a:lnTo>
                  <a:pt x="4150" y="257322"/>
                </a:lnTo>
                <a:lnTo>
                  <a:pt x="35866" y="311320"/>
                </a:lnTo>
                <a:lnTo>
                  <a:pt x="95484" y="359308"/>
                </a:lnTo>
                <a:lnTo>
                  <a:pt x="134512" y="380518"/>
                </a:lnTo>
                <a:lnTo>
                  <a:pt x="179025" y="399589"/>
                </a:lnTo>
                <a:lnTo>
                  <a:pt x="228523" y="416307"/>
                </a:lnTo>
                <a:lnTo>
                  <a:pt x="282510" y="430463"/>
                </a:lnTo>
                <a:lnTo>
                  <a:pt x="340489" y="441842"/>
                </a:lnTo>
                <a:lnTo>
                  <a:pt x="401962" y="450232"/>
                </a:lnTo>
                <a:lnTo>
                  <a:pt x="466431" y="455422"/>
                </a:lnTo>
                <a:lnTo>
                  <a:pt x="533400" y="457200"/>
                </a:lnTo>
                <a:lnTo>
                  <a:pt x="600368" y="455422"/>
                </a:lnTo>
                <a:lnTo>
                  <a:pt x="664837" y="450232"/>
                </a:lnTo>
                <a:lnTo>
                  <a:pt x="726310" y="441842"/>
                </a:lnTo>
                <a:lnTo>
                  <a:pt x="784289" y="430463"/>
                </a:lnTo>
                <a:lnTo>
                  <a:pt x="838276" y="416307"/>
                </a:lnTo>
                <a:lnTo>
                  <a:pt x="887774" y="399589"/>
                </a:lnTo>
                <a:lnTo>
                  <a:pt x="932287" y="380518"/>
                </a:lnTo>
                <a:lnTo>
                  <a:pt x="971315" y="359308"/>
                </a:lnTo>
                <a:lnTo>
                  <a:pt x="1004363" y="336172"/>
                </a:lnTo>
                <a:lnTo>
                  <a:pt x="1050527" y="284966"/>
                </a:lnTo>
                <a:lnTo>
                  <a:pt x="1066800" y="228599"/>
                </a:lnTo>
                <a:lnTo>
                  <a:pt x="1062649" y="199877"/>
                </a:lnTo>
                <a:lnTo>
                  <a:pt x="1030933" y="145879"/>
                </a:lnTo>
                <a:lnTo>
                  <a:pt x="971315" y="97891"/>
                </a:lnTo>
                <a:lnTo>
                  <a:pt x="932287" y="76681"/>
                </a:lnTo>
                <a:lnTo>
                  <a:pt x="887774" y="57610"/>
                </a:lnTo>
                <a:lnTo>
                  <a:pt x="838276" y="40892"/>
                </a:lnTo>
                <a:lnTo>
                  <a:pt x="784289" y="26736"/>
                </a:lnTo>
                <a:lnTo>
                  <a:pt x="726310" y="15357"/>
                </a:lnTo>
                <a:lnTo>
                  <a:pt x="664837" y="6967"/>
                </a:lnTo>
                <a:lnTo>
                  <a:pt x="600368" y="1777"/>
                </a:lnTo>
                <a:lnTo>
                  <a:pt x="53340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99239" y="2711195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0"/>
                </a:moveTo>
                <a:lnTo>
                  <a:pt x="287192" y="2985"/>
                </a:lnTo>
                <a:lnTo>
                  <a:pt x="234379" y="11631"/>
                </a:lnTo>
                <a:lnTo>
                  <a:pt x="185159" y="25470"/>
                </a:lnTo>
                <a:lnTo>
                  <a:pt x="140232" y="44037"/>
                </a:lnTo>
                <a:lnTo>
                  <a:pt x="100298" y="66865"/>
                </a:lnTo>
                <a:lnTo>
                  <a:pt x="66056" y="93488"/>
                </a:lnTo>
                <a:lnTo>
                  <a:pt x="38205" y="123439"/>
                </a:lnTo>
                <a:lnTo>
                  <a:pt x="17446" y="156252"/>
                </a:lnTo>
                <a:lnTo>
                  <a:pt x="0" y="228600"/>
                </a:lnTo>
                <a:lnTo>
                  <a:pt x="4478" y="265738"/>
                </a:lnTo>
                <a:lnTo>
                  <a:pt x="38205" y="333760"/>
                </a:lnTo>
                <a:lnTo>
                  <a:pt x="66056" y="363711"/>
                </a:lnTo>
                <a:lnTo>
                  <a:pt x="100298" y="390334"/>
                </a:lnTo>
                <a:lnTo>
                  <a:pt x="140232" y="413162"/>
                </a:lnTo>
                <a:lnTo>
                  <a:pt x="185159" y="431729"/>
                </a:lnTo>
                <a:lnTo>
                  <a:pt x="234379" y="445568"/>
                </a:lnTo>
                <a:lnTo>
                  <a:pt x="287192" y="454214"/>
                </a:lnTo>
                <a:lnTo>
                  <a:pt x="342900" y="457200"/>
                </a:lnTo>
                <a:lnTo>
                  <a:pt x="398607" y="454214"/>
                </a:lnTo>
                <a:lnTo>
                  <a:pt x="451420" y="445568"/>
                </a:lnTo>
                <a:lnTo>
                  <a:pt x="500640" y="431729"/>
                </a:lnTo>
                <a:lnTo>
                  <a:pt x="545567" y="413162"/>
                </a:lnTo>
                <a:lnTo>
                  <a:pt x="585501" y="390334"/>
                </a:lnTo>
                <a:lnTo>
                  <a:pt x="619743" y="363711"/>
                </a:lnTo>
                <a:lnTo>
                  <a:pt x="647594" y="333760"/>
                </a:lnTo>
                <a:lnTo>
                  <a:pt x="668353" y="300947"/>
                </a:lnTo>
                <a:lnTo>
                  <a:pt x="685800" y="228600"/>
                </a:lnTo>
                <a:lnTo>
                  <a:pt x="681321" y="191461"/>
                </a:lnTo>
                <a:lnTo>
                  <a:pt x="647594" y="123439"/>
                </a:lnTo>
                <a:lnTo>
                  <a:pt x="619743" y="93488"/>
                </a:lnTo>
                <a:lnTo>
                  <a:pt x="585501" y="66865"/>
                </a:lnTo>
                <a:lnTo>
                  <a:pt x="545567" y="44037"/>
                </a:lnTo>
                <a:lnTo>
                  <a:pt x="500640" y="25470"/>
                </a:lnTo>
                <a:lnTo>
                  <a:pt x="451420" y="11631"/>
                </a:lnTo>
                <a:lnTo>
                  <a:pt x="398607" y="2985"/>
                </a:lnTo>
                <a:lnTo>
                  <a:pt x="34290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18239" y="4082796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533400" y="0"/>
                </a:moveTo>
                <a:lnTo>
                  <a:pt x="466431" y="1777"/>
                </a:lnTo>
                <a:lnTo>
                  <a:pt x="401962" y="6967"/>
                </a:lnTo>
                <a:lnTo>
                  <a:pt x="340489" y="15357"/>
                </a:lnTo>
                <a:lnTo>
                  <a:pt x="282510" y="26736"/>
                </a:lnTo>
                <a:lnTo>
                  <a:pt x="228523" y="40892"/>
                </a:lnTo>
                <a:lnTo>
                  <a:pt x="179025" y="57610"/>
                </a:lnTo>
                <a:lnTo>
                  <a:pt x="134512" y="76681"/>
                </a:lnTo>
                <a:lnTo>
                  <a:pt x="95484" y="97891"/>
                </a:lnTo>
                <a:lnTo>
                  <a:pt x="62436" y="121027"/>
                </a:lnTo>
                <a:lnTo>
                  <a:pt x="16272" y="172233"/>
                </a:lnTo>
                <a:lnTo>
                  <a:pt x="0" y="228600"/>
                </a:lnTo>
                <a:lnTo>
                  <a:pt x="4150" y="257322"/>
                </a:lnTo>
                <a:lnTo>
                  <a:pt x="35866" y="311320"/>
                </a:lnTo>
                <a:lnTo>
                  <a:pt x="95484" y="359308"/>
                </a:lnTo>
                <a:lnTo>
                  <a:pt x="134512" y="380518"/>
                </a:lnTo>
                <a:lnTo>
                  <a:pt x="179025" y="399589"/>
                </a:lnTo>
                <a:lnTo>
                  <a:pt x="228523" y="416307"/>
                </a:lnTo>
                <a:lnTo>
                  <a:pt x="282510" y="430463"/>
                </a:lnTo>
                <a:lnTo>
                  <a:pt x="340489" y="441842"/>
                </a:lnTo>
                <a:lnTo>
                  <a:pt x="401962" y="450232"/>
                </a:lnTo>
                <a:lnTo>
                  <a:pt x="466431" y="455422"/>
                </a:lnTo>
                <a:lnTo>
                  <a:pt x="533400" y="457200"/>
                </a:lnTo>
                <a:lnTo>
                  <a:pt x="600368" y="455422"/>
                </a:lnTo>
                <a:lnTo>
                  <a:pt x="664837" y="450232"/>
                </a:lnTo>
                <a:lnTo>
                  <a:pt x="726310" y="441842"/>
                </a:lnTo>
                <a:lnTo>
                  <a:pt x="784289" y="430463"/>
                </a:lnTo>
                <a:lnTo>
                  <a:pt x="838276" y="416307"/>
                </a:lnTo>
                <a:lnTo>
                  <a:pt x="887774" y="399589"/>
                </a:lnTo>
                <a:lnTo>
                  <a:pt x="932287" y="380518"/>
                </a:lnTo>
                <a:lnTo>
                  <a:pt x="971315" y="359308"/>
                </a:lnTo>
                <a:lnTo>
                  <a:pt x="1004363" y="336172"/>
                </a:lnTo>
                <a:lnTo>
                  <a:pt x="1050527" y="284966"/>
                </a:lnTo>
                <a:lnTo>
                  <a:pt x="1066800" y="228599"/>
                </a:lnTo>
                <a:lnTo>
                  <a:pt x="1062649" y="199877"/>
                </a:lnTo>
                <a:lnTo>
                  <a:pt x="1030933" y="145879"/>
                </a:lnTo>
                <a:lnTo>
                  <a:pt x="971315" y="97891"/>
                </a:lnTo>
                <a:lnTo>
                  <a:pt x="932287" y="76681"/>
                </a:lnTo>
                <a:lnTo>
                  <a:pt x="887774" y="57610"/>
                </a:lnTo>
                <a:lnTo>
                  <a:pt x="838276" y="40892"/>
                </a:lnTo>
                <a:lnTo>
                  <a:pt x="784289" y="26736"/>
                </a:lnTo>
                <a:lnTo>
                  <a:pt x="726310" y="15357"/>
                </a:lnTo>
                <a:lnTo>
                  <a:pt x="664837" y="6967"/>
                </a:lnTo>
                <a:lnTo>
                  <a:pt x="600368" y="1777"/>
                </a:lnTo>
                <a:lnTo>
                  <a:pt x="53340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1100" y="4082796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0"/>
                </a:moveTo>
                <a:lnTo>
                  <a:pt x="287192" y="2985"/>
                </a:lnTo>
                <a:lnTo>
                  <a:pt x="234379" y="11631"/>
                </a:lnTo>
                <a:lnTo>
                  <a:pt x="185159" y="25470"/>
                </a:lnTo>
                <a:lnTo>
                  <a:pt x="140232" y="44037"/>
                </a:lnTo>
                <a:lnTo>
                  <a:pt x="100298" y="66865"/>
                </a:lnTo>
                <a:lnTo>
                  <a:pt x="66056" y="93488"/>
                </a:lnTo>
                <a:lnTo>
                  <a:pt x="38205" y="123439"/>
                </a:lnTo>
                <a:lnTo>
                  <a:pt x="17446" y="156252"/>
                </a:lnTo>
                <a:lnTo>
                  <a:pt x="0" y="228600"/>
                </a:lnTo>
                <a:lnTo>
                  <a:pt x="4478" y="265738"/>
                </a:lnTo>
                <a:lnTo>
                  <a:pt x="38205" y="333760"/>
                </a:lnTo>
                <a:lnTo>
                  <a:pt x="66056" y="363711"/>
                </a:lnTo>
                <a:lnTo>
                  <a:pt x="100298" y="390334"/>
                </a:lnTo>
                <a:lnTo>
                  <a:pt x="140232" y="413162"/>
                </a:lnTo>
                <a:lnTo>
                  <a:pt x="185159" y="431729"/>
                </a:lnTo>
                <a:lnTo>
                  <a:pt x="234379" y="445568"/>
                </a:lnTo>
                <a:lnTo>
                  <a:pt x="287192" y="454214"/>
                </a:lnTo>
                <a:lnTo>
                  <a:pt x="342900" y="457200"/>
                </a:lnTo>
                <a:lnTo>
                  <a:pt x="398607" y="454214"/>
                </a:lnTo>
                <a:lnTo>
                  <a:pt x="451420" y="445568"/>
                </a:lnTo>
                <a:lnTo>
                  <a:pt x="500640" y="431729"/>
                </a:lnTo>
                <a:lnTo>
                  <a:pt x="545567" y="413162"/>
                </a:lnTo>
                <a:lnTo>
                  <a:pt x="585501" y="390334"/>
                </a:lnTo>
                <a:lnTo>
                  <a:pt x="619743" y="363711"/>
                </a:lnTo>
                <a:lnTo>
                  <a:pt x="647594" y="333760"/>
                </a:lnTo>
                <a:lnTo>
                  <a:pt x="668353" y="300947"/>
                </a:lnTo>
                <a:lnTo>
                  <a:pt x="685800" y="228600"/>
                </a:lnTo>
                <a:lnTo>
                  <a:pt x="681321" y="191461"/>
                </a:lnTo>
                <a:lnTo>
                  <a:pt x="647594" y="123439"/>
                </a:lnTo>
                <a:lnTo>
                  <a:pt x="619743" y="93488"/>
                </a:lnTo>
                <a:lnTo>
                  <a:pt x="585501" y="66865"/>
                </a:lnTo>
                <a:lnTo>
                  <a:pt x="545567" y="44037"/>
                </a:lnTo>
                <a:lnTo>
                  <a:pt x="500640" y="25470"/>
                </a:lnTo>
                <a:lnTo>
                  <a:pt x="451420" y="11631"/>
                </a:lnTo>
                <a:lnTo>
                  <a:pt x="398607" y="2985"/>
                </a:lnTo>
                <a:lnTo>
                  <a:pt x="34290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2333" y="4920996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762000" y="0"/>
                </a:moveTo>
                <a:lnTo>
                  <a:pt x="696282" y="1255"/>
                </a:lnTo>
                <a:lnTo>
                  <a:pt x="632111" y="4955"/>
                </a:lnTo>
                <a:lnTo>
                  <a:pt x="569716" y="10996"/>
                </a:lnTo>
                <a:lnTo>
                  <a:pt x="509325" y="19277"/>
                </a:lnTo>
                <a:lnTo>
                  <a:pt x="451169" y="29695"/>
                </a:lnTo>
                <a:lnTo>
                  <a:pt x="395477" y="42149"/>
                </a:lnTo>
                <a:lnTo>
                  <a:pt x="342478" y="56537"/>
                </a:lnTo>
                <a:lnTo>
                  <a:pt x="292400" y="72757"/>
                </a:lnTo>
                <a:lnTo>
                  <a:pt x="245475" y="90706"/>
                </a:lnTo>
                <a:lnTo>
                  <a:pt x="201930" y="110283"/>
                </a:lnTo>
                <a:lnTo>
                  <a:pt x="161995" y="131386"/>
                </a:lnTo>
                <a:lnTo>
                  <a:pt x="125900" y="153913"/>
                </a:lnTo>
                <a:lnTo>
                  <a:pt x="93874" y="177762"/>
                </a:lnTo>
                <a:lnTo>
                  <a:pt x="42944" y="229016"/>
                </a:lnTo>
                <a:lnTo>
                  <a:pt x="11041" y="284334"/>
                </a:lnTo>
                <a:lnTo>
                  <a:pt x="0" y="342900"/>
                </a:lnTo>
                <a:lnTo>
                  <a:pt x="2798" y="372537"/>
                </a:lnTo>
                <a:lnTo>
                  <a:pt x="24500" y="429581"/>
                </a:lnTo>
                <a:lnTo>
                  <a:pt x="66145" y="482969"/>
                </a:lnTo>
                <a:lnTo>
                  <a:pt x="125900" y="531886"/>
                </a:lnTo>
                <a:lnTo>
                  <a:pt x="161995" y="554413"/>
                </a:lnTo>
                <a:lnTo>
                  <a:pt x="201930" y="575516"/>
                </a:lnTo>
                <a:lnTo>
                  <a:pt x="245475" y="595093"/>
                </a:lnTo>
                <a:lnTo>
                  <a:pt x="292400" y="613042"/>
                </a:lnTo>
                <a:lnTo>
                  <a:pt x="342478" y="629262"/>
                </a:lnTo>
                <a:lnTo>
                  <a:pt x="395477" y="643650"/>
                </a:lnTo>
                <a:lnTo>
                  <a:pt x="451169" y="656104"/>
                </a:lnTo>
                <a:lnTo>
                  <a:pt x="509325" y="666522"/>
                </a:lnTo>
                <a:lnTo>
                  <a:pt x="569716" y="674803"/>
                </a:lnTo>
                <a:lnTo>
                  <a:pt x="632111" y="680844"/>
                </a:lnTo>
                <a:lnTo>
                  <a:pt x="696282" y="684544"/>
                </a:lnTo>
                <a:lnTo>
                  <a:pt x="762000" y="685800"/>
                </a:lnTo>
                <a:lnTo>
                  <a:pt x="827717" y="684544"/>
                </a:lnTo>
                <a:lnTo>
                  <a:pt x="891888" y="680844"/>
                </a:lnTo>
                <a:lnTo>
                  <a:pt x="954283" y="674803"/>
                </a:lnTo>
                <a:lnTo>
                  <a:pt x="1014674" y="666522"/>
                </a:lnTo>
                <a:lnTo>
                  <a:pt x="1072830" y="656104"/>
                </a:lnTo>
                <a:lnTo>
                  <a:pt x="1128522" y="643650"/>
                </a:lnTo>
                <a:lnTo>
                  <a:pt x="1181521" y="629262"/>
                </a:lnTo>
                <a:lnTo>
                  <a:pt x="1231599" y="613042"/>
                </a:lnTo>
                <a:lnTo>
                  <a:pt x="1278524" y="595093"/>
                </a:lnTo>
                <a:lnTo>
                  <a:pt x="1322069" y="575516"/>
                </a:lnTo>
                <a:lnTo>
                  <a:pt x="1362004" y="554413"/>
                </a:lnTo>
                <a:lnTo>
                  <a:pt x="1398099" y="531886"/>
                </a:lnTo>
                <a:lnTo>
                  <a:pt x="1430125" y="508037"/>
                </a:lnTo>
                <a:lnTo>
                  <a:pt x="1481055" y="456783"/>
                </a:lnTo>
                <a:lnTo>
                  <a:pt x="1512958" y="401465"/>
                </a:lnTo>
                <a:lnTo>
                  <a:pt x="1524000" y="342899"/>
                </a:lnTo>
                <a:lnTo>
                  <a:pt x="1521201" y="313262"/>
                </a:lnTo>
                <a:lnTo>
                  <a:pt x="1499499" y="256218"/>
                </a:lnTo>
                <a:lnTo>
                  <a:pt x="1457854" y="202830"/>
                </a:lnTo>
                <a:lnTo>
                  <a:pt x="1398099" y="153913"/>
                </a:lnTo>
                <a:lnTo>
                  <a:pt x="1362004" y="131386"/>
                </a:lnTo>
                <a:lnTo>
                  <a:pt x="1322069" y="110283"/>
                </a:lnTo>
                <a:lnTo>
                  <a:pt x="1278524" y="90706"/>
                </a:lnTo>
                <a:lnTo>
                  <a:pt x="1231599" y="72757"/>
                </a:lnTo>
                <a:lnTo>
                  <a:pt x="1181521" y="56537"/>
                </a:lnTo>
                <a:lnTo>
                  <a:pt x="1128522" y="42149"/>
                </a:lnTo>
                <a:lnTo>
                  <a:pt x="1072830" y="29695"/>
                </a:lnTo>
                <a:lnTo>
                  <a:pt x="1014674" y="19277"/>
                </a:lnTo>
                <a:lnTo>
                  <a:pt x="954283" y="10996"/>
                </a:lnTo>
                <a:lnTo>
                  <a:pt x="891888" y="4955"/>
                </a:lnTo>
                <a:lnTo>
                  <a:pt x="827717" y="1255"/>
                </a:lnTo>
                <a:lnTo>
                  <a:pt x="76200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27500" y="5379783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533400" y="0"/>
                </a:moveTo>
                <a:lnTo>
                  <a:pt x="475227" y="2007"/>
                </a:lnTo>
                <a:lnTo>
                  <a:pt x="418881" y="7892"/>
                </a:lnTo>
                <a:lnTo>
                  <a:pt x="364687" y="17446"/>
                </a:lnTo>
                <a:lnTo>
                  <a:pt x="312967" y="30463"/>
                </a:lnTo>
                <a:lnTo>
                  <a:pt x="264047" y="46735"/>
                </a:lnTo>
                <a:lnTo>
                  <a:pt x="218248" y="66056"/>
                </a:lnTo>
                <a:lnTo>
                  <a:pt x="175897" y="88217"/>
                </a:lnTo>
                <a:lnTo>
                  <a:pt x="137315" y="113011"/>
                </a:lnTo>
                <a:lnTo>
                  <a:pt x="102827" y="140232"/>
                </a:lnTo>
                <a:lnTo>
                  <a:pt x="72756" y="169671"/>
                </a:lnTo>
                <a:lnTo>
                  <a:pt x="47427" y="201123"/>
                </a:lnTo>
                <a:lnTo>
                  <a:pt x="27163" y="234379"/>
                </a:lnTo>
                <a:lnTo>
                  <a:pt x="3126" y="305474"/>
                </a:lnTo>
                <a:lnTo>
                  <a:pt x="0" y="342899"/>
                </a:lnTo>
                <a:lnTo>
                  <a:pt x="3126" y="380325"/>
                </a:lnTo>
                <a:lnTo>
                  <a:pt x="27163" y="451420"/>
                </a:lnTo>
                <a:lnTo>
                  <a:pt x="47427" y="484676"/>
                </a:lnTo>
                <a:lnTo>
                  <a:pt x="72756" y="516127"/>
                </a:lnTo>
                <a:lnTo>
                  <a:pt x="102827" y="545567"/>
                </a:lnTo>
                <a:lnTo>
                  <a:pt x="137315" y="572788"/>
                </a:lnTo>
                <a:lnTo>
                  <a:pt x="175897" y="597582"/>
                </a:lnTo>
                <a:lnTo>
                  <a:pt x="218248" y="619743"/>
                </a:lnTo>
                <a:lnTo>
                  <a:pt x="264047" y="639063"/>
                </a:lnTo>
                <a:lnTo>
                  <a:pt x="312967" y="655336"/>
                </a:lnTo>
                <a:lnTo>
                  <a:pt x="364687" y="668353"/>
                </a:lnTo>
                <a:lnTo>
                  <a:pt x="418881" y="677907"/>
                </a:lnTo>
                <a:lnTo>
                  <a:pt x="475227" y="683792"/>
                </a:lnTo>
                <a:lnTo>
                  <a:pt x="533400" y="685799"/>
                </a:lnTo>
                <a:lnTo>
                  <a:pt x="591572" y="683792"/>
                </a:lnTo>
                <a:lnTo>
                  <a:pt x="647918" y="677907"/>
                </a:lnTo>
                <a:lnTo>
                  <a:pt x="702112" y="668353"/>
                </a:lnTo>
                <a:lnTo>
                  <a:pt x="753832" y="655336"/>
                </a:lnTo>
                <a:lnTo>
                  <a:pt x="802752" y="639063"/>
                </a:lnTo>
                <a:lnTo>
                  <a:pt x="848551" y="619743"/>
                </a:lnTo>
                <a:lnTo>
                  <a:pt x="890902" y="597582"/>
                </a:lnTo>
                <a:lnTo>
                  <a:pt x="929484" y="572788"/>
                </a:lnTo>
                <a:lnTo>
                  <a:pt x="963972" y="545567"/>
                </a:lnTo>
                <a:lnTo>
                  <a:pt x="994043" y="516127"/>
                </a:lnTo>
                <a:lnTo>
                  <a:pt x="1019372" y="484676"/>
                </a:lnTo>
                <a:lnTo>
                  <a:pt x="1039636" y="451420"/>
                </a:lnTo>
                <a:lnTo>
                  <a:pt x="1063673" y="380325"/>
                </a:lnTo>
                <a:lnTo>
                  <a:pt x="1066800" y="342899"/>
                </a:lnTo>
                <a:lnTo>
                  <a:pt x="1063673" y="305474"/>
                </a:lnTo>
                <a:lnTo>
                  <a:pt x="1039636" y="234379"/>
                </a:lnTo>
                <a:lnTo>
                  <a:pt x="1019372" y="201123"/>
                </a:lnTo>
                <a:lnTo>
                  <a:pt x="994043" y="169671"/>
                </a:lnTo>
                <a:lnTo>
                  <a:pt x="963972" y="140232"/>
                </a:lnTo>
                <a:lnTo>
                  <a:pt x="929484" y="113011"/>
                </a:lnTo>
                <a:lnTo>
                  <a:pt x="890902" y="88217"/>
                </a:lnTo>
                <a:lnTo>
                  <a:pt x="848551" y="66056"/>
                </a:lnTo>
                <a:lnTo>
                  <a:pt x="802752" y="46735"/>
                </a:lnTo>
                <a:lnTo>
                  <a:pt x="753832" y="30463"/>
                </a:lnTo>
                <a:lnTo>
                  <a:pt x="702112" y="17446"/>
                </a:lnTo>
                <a:lnTo>
                  <a:pt x="647918" y="7892"/>
                </a:lnTo>
                <a:lnTo>
                  <a:pt x="591572" y="2007"/>
                </a:lnTo>
                <a:lnTo>
                  <a:pt x="53340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4305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00339A"/>
                </a:solidFill>
              </a:rPr>
              <a:t>什么是好的算法？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311535" y="1993646"/>
            <a:ext cx="8018780" cy="316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宋体"/>
                <a:cs typeface="宋体"/>
              </a:rPr>
              <a:t>在分析一般算法的效率时，我们经常关注下面 两种复杂度</a:t>
            </a:r>
            <a:endParaRPr sz="30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140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dirty="0">
                <a:latin typeface="宋体"/>
                <a:cs typeface="宋体"/>
              </a:rPr>
              <a:t>最坏情况复杂</a:t>
            </a:r>
            <a:r>
              <a:rPr sz="2600" b="1" spc="-15" dirty="0">
                <a:latin typeface="宋体"/>
                <a:cs typeface="宋体"/>
              </a:rPr>
              <a:t>度</a:t>
            </a:r>
            <a:r>
              <a:rPr sz="2600" b="1" spc="-580" dirty="0">
                <a:latin typeface="宋体"/>
                <a:cs typeface="宋体"/>
              </a:rPr>
              <a:t> </a:t>
            </a:r>
            <a:r>
              <a:rPr sz="2600" b="1" i="1" spc="-5" dirty="0">
                <a:latin typeface="Times New Roman"/>
                <a:cs typeface="Times New Roman"/>
              </a:rPr>
              <a:t>T</a:t>
            </a:r>
            <a:r>
              <a:rPr sz="2550" b="1" i="1" spc="-7" baseline="-22875" dirty="0">
                <a:latin typeface="Times New Roman"/>
                <a:cs typeface="Times New Roman"/>
              </a:rPr>
              <a:t>worst</a:t>
            </a:r>
            <a:r>
              <a:rPr sz="2600" b="1" spc="-5" dirty="0">
                <a:latin typeface="Times New Roman"/>
                <a:cs typeface="Times New Roman"/>
              </a:rPr>
              <a:t>( </a:t>
            </a:r>
            <a:r>
              <a:rPr sz="2600" b="1" i="1" spc="-5" dirty="0">
                <a:latin typeface="Times New Roman"/>
                <a:cs typeface="Times New Roman"/>
              </a:rPr>
              <a:t>n</a:t>
            </a:r>
            <a:r>
              <a:rPr sz="2600" b="1" i="1" spc="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)</a:t>
            </a:r>
            <a:endParaRPr sz="2600" dirty="0">
              <a:latin typeface="Times New Roman"/>
              <a:cs typeface="Times New Roman"/>
            </a:endParaRPr>
          </a:p>
          <a:p>
            <a:pPr marL="681990" lvl="1" indent="-325120">
              <a:lnSpc>
                <a:spcPct val="100000"/>
              </a:lnSpc>
              <a:spcBef>
                <a:spcPts val="156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dirty="0">
                <a:latin typeface="宋体"/>
                <a:cs typeface="宋体"/>
              </a:rPr>
              <a:t>平均复杂</a:t>
            </a:r>
            <a:r>
              <a:rPr sz="2600" b="1" spc="-15" dirty="0">
                <a:latin typeface="宋体"/>
                <a:cs typeface="宋体"/>
              </a:rPr>
              <a:t>度</a:t>
            </a:r>
            <a:r>
              <a:rPr sz="2600" b="1" spc="-580" dirty="0">
                <a:latin typeface="宋体"/>
                <a:cs typeface="宋体"/>
              </a:rPr>
              <a:t> </a:t>
            </a:r>
            <a:r>
              <a:rPr sz="2600" b="1" i="1" spc="-5" dirty="0">
                <a:latin typeface="Times New Roman"/>
                <a:cs typeface="Times New Roman"/>
              </a:rPr>
              <a:t>T</a:t>
            </a:r>
            <a:r>
              <a:rPr sz="2550" b="1" i="1" spc="-7" baseline="-22875" dirty="0">
                <a:latin typeface="Times New Roman"/>
                <a:cs typeface="Times New Roman"/>
              </a:rPr>
              <a:t>avg</a:t>
            </a:r>
            <a:r>
              <a:rPr sz="2600" b="1" spc="-5" dirty="0">
                <a:latin typeface="Times New Roman"/>
                <a:cs typeface="Times New Roman"/>
              </a:rPr>
              <a:t>( </a:t>
            </a:r>
            <a:r>
              <a:rPr sz="2600" b="1" i="1" spc="-5" dirty="0">
                <a:latin typeface="Times New Roman"/>
                <a:cs typeface="Times New Roman"/>
              </a:rPr>
              <a:t>n </a:t>
            </a:r>
            <a:r>
              <a:rPr sz="2600" b="1" spc="-5" dirty="0">
                <a:latin typeface="Times New Roman"/>
                <a:cs typeface="Times New Roman"/>
              </a:rPr>
              <a:t>)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2234565">
              <a:lnSpc>
                <a:spcPct val="100000"/>
              </a:lnSpc>
            </a:pPr>
            <a:r>
              <a:rPr sz="3200" b="1" i="1" spc="-5" dirty="0">
                <a:latin typeface="Times New Roman"/>
                <a:cs typeface="Times New Roman"/>
              </a:rPr>
              <a:t>T</a:t>
            </a:r>
            <a:r>
              <a:rPr sz="3150" b="1" i="1" spc="-7" baseline="-21164" dirty="0">
                <a:latin typeface="Times New Roman"/>
                <a:cs typeface="Times New Roman"/>
              </a:rPr>
              <a:t>avg</a:t>
            </a:r>
            <a:r>
              <a:rPr sz="3200" b="1" spc="-5" dirty="0">
                <a:latin typeface="Times New Roman"/>
                <a:cs typeface="Times New Roman"/>
              </a:rPr>
              <a:t>( </a:t>
            </a:r>
            <a:r>
              <a:rPr sz="3200" b="1" i="1" spc="-5" dirty="0">
                <a:latin typeface="Times New Roman"/>
                <a:cs typeface="Times New Roman"/>
              </a:rPr>
              <a:t>n </a:t>
            </a:r>
            <a:r>
              <a:rPr sz="3200" b="1" spc="-5" dirty="0">
                <a:latin typeface="Times New Roman"/>
                <a:cs typeface="Times New Roman"/>
              </a:rPr>
              <a:t>) </a:t>
            </a:r>
            <a:r>
              <a:rPr sz="3200" b="1" spc="-5" dirty="0">
                <a:latin typeface="Symbol"/>
                <a:cs typeface="Symbol"/>
              </a:rPr>
              <a:t>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T</a:t>
            </a:r>
            <a:r>
              <a:rPr sz="3150" b="1" i="1" spc="-7" baseline="-21164" dirty="0">
                <a:latin typeface="Times New Roman"/>
                <a:cs typeface="Times New Roman"/>
              </a:rPr>
              <a:t>worst</a:t>
            </a:r>
            <a:r>
              <a:rPr sz="3200" b="1" spc="-5" dirty="0">
                <a:latin typeface="Times New Roman"/>
                <a:cs typeface="Times New Roman"/>
              </a:rPr>
              <a:t>( </a:t>
            </a:r>
            <a:r>
              <a:rPr sz="3200" b="1" i="1" spc="-5" dirty="0">
                <a:latin typeface="Times New Roman"/>
                <a:cs typeface="Times New Roman"/>
              </a:rPr>
              <a:t>n </a:t>
            </a:r>
            <a:r>
              <a:rPr sz="3200" b="1" spc="-5" dirty="0"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9080" y="4391025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81534" y="297465"/>
                </a:moveTo>
                <a:lnTo>
                  <a:pt x="81534" y="161543"/>
                </a:lnTo>
                <a:lnTo>
                  <a:pt x="0" y="182117"/>
                </a:lnTo>
                <a:lnTo>
                  <a:pt x="65532" y="249173"/>
                </a:lnTo>
                <a:lnTo>
                  <a:pt x="65532" y="299716"/>
                </a:lnTo>
                <a:lnTo>
                  <a:pt x="81534" y="297465"/>
                </a:lnTo>
                <a:close/>
              </a:path>
              <a:path w="381000" h="457200">
                <a:moveTo>
                  <a:pt x="65532" y="299716"/>
                </a:moveTo>
                <a:lnTo>
                  <a:pt x="65532" y="249173"/>
                </a:lnTo>
                <a:lnTo>
                  <a:pt x="2286" y="308609"/>
                </a:lnTo>
                <a:lnTo>
                  <a:pt x="65532" y="299716"/>
                </a:lnTo>
                <a:close/>
              </a:path>
              <a:path w="381000" h="457200">
                <a:moveTo>
                  <a:pt x="256032" y="0"/>
                </a:moveTo>
                <a:lnTo>
                  <a:pt x="190500" y="122681"/>
                </a:lnTo>
                <a:lnTo>
                  <a:pt x="147066" y="48767"/>
                </a:lnTo>
                <a:lnTo>
                  <a:pt x="128778" y="134111"/>
                </a:lnTo>
                <a:lnTo>
                  <a:pt x="6857" y="48767"/>
                </a:lnTo>
                <a:lnTo>
                  <a:pt x="81534" y="161543"/>
                </a:lnTo>
                <a:lnTo>
                  <a:pt x="81534" y="297465"/>
                </a:lnTo>
                <a:lnTo>
                  <a:pt x="99822" y="294893"/>
                </a:lnTo>
                <a:lnTo>
                  <a:pt x="99822" y="359862"/>
                </a:lnTo>
                <a:lnTo>
                  <a:pt x="136398" y="330707"/>
                </a:lnTo>
                <a:lnTo>
                  <a:pt x="149352" y="457199"/>
                </a:lnTo>
                <a:lnTo>
                  <a:pt x="185928" y="316229"/>
                </a:lnTo>
                <a:lnTo>
                  <a:pt x="233934" y="417575"/>
                </a:lnTo>
                <a:lnTo>
                  <a:pt x="247650" y="306323"/>
                </a:lnTo>
                <a:lnTo>
                  <a:pt x="249936" y="308754"/>
                </a:lnTo>
                <a:lnTo>
                  <a:pt x="249936" y="112775"/>
                </a:lnTo>
                <a:lnTo>
                  <a:pt x="256032" y="0"/>
                </a:lnTo>
                <a:close/>
              </a:path>
              <a:path w="381000" h="457200">
                <a:moveTo>
                  <a:pt x="99822" y="359862"/>
                </a:moveTo>
                <a:lnTo>
                  <a:pt x="99822" y="294893"/>
                </a:lnTo>
                <a:lnTo>
                  <a:pt x="83820" y="372617"/>
                </a:lnTo>
                <a:lnTo>
                  <a:pt x="99822" y="359862"/>
                </a:lnTo>
                <a:close/>
              </a:path>
              <a:path w="381000" h="457200">
                <a:moveTo>
                  <a:pt x="323850" y="94487"/>
                </a:moveTo>
                <a:lnTo>
                  <a:pt x="249936" y="112775"/>
                </a:lnTo>
                <a:lnTo>
                  <a:pt x="249936" y="308754"/>
                </a:lnTo>
                <a:lnTo>
                  <a:pt x="294894" y="356551"/>
                </a:lnTo>
                <a:lnTo>
                  <a:pt x="294894" y="154685"/>
                </a:lnTo>
                <a:lnTo>
                  <a:pt x="323850" y="94487"/>
                </a:lnTo>
                <a:close/>
              </a:path>
              <a:path w="381000" h="457200">
                <a:moveTo>
                  <a:pt x="371856" y="172211"/>
                </a:moveTo>
                <a:lnTo>
                  <a:pt x="294894" y="154685"/>
                </a:lnTo>
                <a:lnTo>
                  <a:pt x="294894" y="356551"/>
                </a:lnTo>
                <a:lnTo>
                  <a:pt x="297180" y="358982"/>
                </a:lnTo>
                <a:lnTo>
                  <a:pt x="297180" y="273557"/>
                </a:lnTo>
                <a:lnTo>
                  <a:pt x="310896" y="274804"/>
                </a:lnTo>
                <a:lnTo>
                  <a:pt x="310896" y="221741"/>
                </a:lnTo>
                <a:lnTo>
                  <a:pt x="371856" y="172211"/>
                </a:lnTo>
                <a:close/>
              </a:path>
              <a:path w="381000" h="457200">
                <a:moveTo>
                  <a:pt x="320040" y="383285"/>
                </a:moveTo>
                <a:lnTo>
                  <a:pt x="297180" y="273557"/>
                </a:lnTo>
                <a:lnTo>
                  <a:pt x="297180" y="358982"/>
                </a:lnTo>
                <a:lnTo>
                  <a:pt x="320040" y="383285"/>
                </a:lnTo>
                <a:close/>
              </a:path>
              <a:path w="381000" h="457200">
                <a:moveTo>
                  <a:pt x="381000" y="281177"/>
                </a:moveTo>
                <a:lnTo>
                  <a:pt x="310896" y="221741"/>
                </a:lnTo>
                <a:lnTo>
                  <a:pt x="310896" y="274804"/>
                </a:lnTo>
                <a:lnTo>
                  <a:pt x="381000" y="2811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4839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00339A"/>
                </a:solidFill>
              </a:rPr>
              <a:t>复杂度的渐进表示法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311535" y="1664461"/>
            <a:ext cx="8004809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i="1" spc="-5" dirty="0">
                <a:latin typeface="Times New Roman"/>
                <a:cs typeface="Times New Roman"/>
              </a:rPr>
              <a:t>T</a:t>
            </a:r>
            <a:r>
              <a:rPr sz="3000" b="1" spc="-5" dirty="0">
                <a:latin typeface="Times New Roman"/>
                <a:cs typeface="Times New Roman"/>
              </a:rPr>
              <a:t>(</a:t>
            </a:r>
            <a:r>
              <a:rPr sz="3000" b="1" i="1" spc="-5" dirty="0">
                <a:latin typeface="Times New Roman"/>
                <a:cs typeface="Times New Roman"/>
              </a:rPr>
              <a:t>n</a:t>
            </a:r>
            <a:r>
              <a:rPr sz="3000" b="1" spc="-5" dirty="0">
                <a:latin typeface="Times New Roman"/>
                <a:cs typeface="Times New Roman"/>
              </a:rPr>
              <a:t>) </a:t>
            </a:r>
            <a:r>
              <a:rPr sz="3000" b="1" dirty="0">
                <a:latin typeface="Times New Roman"/>
                <a:cs typeface="Times New Roman"/>
              </a:rPr>
              <a:t>=</a:t>
            </a:r>
            <a:r>
              <a:rPr sz="3000" b="1" spc="-5" dirty="0">
                <a:latin typeface="Times New Roman"/>
                <a:cs typeface="Times New Roman"/>
              </a:rPr>
              <a:t> O(</a:t>
            </a:r>
            <a:r>
              <a:rPr sz="3000" b="1" i="1" spc="-5" dirty="0">
                <a:latin typeface="Times New Roman"/>
                <a:cs typeface="Times New Roman"/>
              </a:rPr>
              <a:t>f</a:t>
            </a:r>
            <a:r>
              <a:rPr sz="3000" b="1" spc="-5" dirty="0">
                <a:latin typeface="Times New Roman"/>
                <a:cs typeface="Times New Roman"/>
              </a:rPr>
              <a:t>(</a:t>
            </a:r>
            <a:r>
              <a:rPr sz="3000" b="1" i="1" spc="-5" dirty="0">
                <a:latin typeface="Times New Roman"/>
                <a:cs typeface="Times New Roman"/>
              </a:rPr>
              <a:t>n</a:t>
            </a:r>
            <a:r>
              <a:rPr sz="3000" b="1" spc="-5" dirty="0">
                <a:latin typeface="Times New Roman"/>
                <a:cs typeface="Times New Roman"/>
              </a:rPr>
              <a:t>)) </a:t>
            </a:r>
            <a:r>
              <a:rPr sz="3000" b="1" spc="-5" dirty="0">
                <a:latin typeface="宋体"/>
                <a:cs typeface="宋体"/>
              </a:rPr>
              <a:t>表示存在常</a:t>
            </a:r>
            <a:r>
              <a:rPr sz="3000" b="1" spc="-10" dirty="0">
                <a:latin typeface="宋体"/>
                <a:cs typeface="宋体"/>
              </a:rPr>
              <a:t>数</a:t>
            </a:r>
            <a:r>
              <a:rPr sz="3000" b="1" i="1" dirty="0">
                <a:latin typeface="Times New Roman"/>
                <a:cs typeface="Times New Roman"/>
              </a:rPr>
              <a:t>C</a:t>
            </a:r>
            <a:r>
              <a:rPr sz="3000" b="1" i="1" spc="-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&gt;0,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b="1" i="1" spc="-5" dirty="0">
                <a:latin typeface="Times New Roman"/>
                <a:cs typeface="Times New Roman"/>
              </a:rPr>
              <a:t>n</a:t>
            </a:r>
            <a:r>
              <a:rPr sz="3000" b="1" spc="-7" baseline="-22222" dirty="0">
                <a:latin typeface="Times New Roman"/>
                <a:cs typeface="Times New Roman"/>
              </a:rPr>
              <a:t>0</a:t>
            </a:r>
            <a:r>
              <a:rPr sz="3000" b="1" spc="-5" dirty="0">
                <a:latin typeface="Times New Roman"/>
                <a:cs typeface="Times New Roman"/>
              </a:rPr>
              <a:t>&gt;0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宋体"/>
                <a:cs typeface="宋体"/>
              </a:rPr>
              <a:t>使得当</a:t>
            </a:r>
            <a:endParaRPr sz="30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55"/>
              </a:spcBef>
            </a:pPr>
            <a:r>
              <a:rPr sz="3000" b="1" i="1" spc="-5" dirty="0">
                <a:latin typeface="Times New Roman"/>
                <a:cs typeface="Times New Roman"/>
              </a:rPr>
              <a:t>n</a:t>
            </a:r>
            <a:r>
              <a:rPr sz="3000" b="1" spc="-5" dirty="0">
                <a:latin typeface="Symbol"/>
                <a:cs typeface="Symbol"/>
              </a:rPr>
              <a:t></a:t>
            </a:r>
            <a:r>
              <a:rPr sz="3000" b="1" i="1" spc="-5" dirty="0">
                <a:latin typeface="Times New Roman"/>
                <a:cs typeface="Times New Roman"/>
              </a:rPr>
              <a:t>n</a:t>
            </a:r>
            <a:r>
              <a:rPr sz="3000" b="1" spc="-7" baseline="-22222" dirty="0">
                <a:latin typeface="Times New Roman"/>
                <a:cs typeface="Times New Roman"/>
              </a:rPr>
              <a:t>0</a:t>
            </a:r>
            <a:r>
              <a:rPr sz="3000" b="1" spc="494" baseline="-22222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宋体"/>
                <a:cs typeface="宋体"/>
              </a:rPr>
              <a:t>时有</a:t>
            </a:r>
            <a:r>
              <a:rPr sz="3000" b="1" i="1" spc="-5" dirty="0">
                <a:latin typeface="Times New Roman"/>
                <a:cs typeface="Times New Roman"/>
              </a:rPr>
              <a:t>T</a:t>
            </a:r>
            <a:r>
              <a:rPr sz="3000" b="1" spc="-5" dirty="0">
                <a:latin typeface="Times New Roman"/>
                <a:cs typeface="Times New Roman"/>
              </a:rPr>
              <a:t>(</a:t>
            </a:r>
            <a:r>
              <a:rPr sz="3000" b="1" i="1" spc="-5" dirty="0">
                <a:latin typeface="Times New Roman"/>
                <a:cs typeface="Times New Roman"/>
              </a:rPr>
              <a:t>n</a:t>
            </a:r>
            <a:r>
              <a:rPr sz="3000" b="1" spc="-5" dirty="0">
                <a:latin typeface="Times New Roman"/>
                <a:cs typeface="Times New Roman"/>
              </a:rPr>
              <a:t>)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Symbol"/>
                <a:cs typeface="Symbol"/>
              </a:rPr>
              <a:t>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b="1" i="1" spc="-45" dirty="0">
                <a:latin typeface="Times New Roman"/>
                <a:cs typeface="Times New Roman"/>
              </a:rPr>
              <a:t>C</a:t>
            </a:r>
            <a:r>
              <a:rPr sz="3000" b="1" spc="-45" dirty="0">
                <a:latin typeface="Times New Roman"/>
                <a:cs typeface="Times New Roman"/>
              </a:rPr>
              <a:t>·</a:t>
            </a:r>
            <a:r>
              <a:rPr sz="3000" b="1" i="1" spc="-45" dirty="0">
                <a:latin typeface="Times New Roman"/>
                <a:cs typeface="Times New Roman"/>
              </a:rPr>
              <a:t>f</a:t>
            </a:r>
            <a:r>
              <a:rPr sz="3000" b="1" spc="-45" dirty="0">
                <a:latin typeface="Times New Roman"/>
                <a:cs typeface="Times New Roman"/>
              </a:rPr>
              <a:t>(</a:t>
            </a:r>
            <a:r>
              <a:rPr sz="3000" b="1" i="1" spc="-45" dirty="0">
                <a:latin typeface="Times New Roman"/>
                <a:cs typeface="Times New Roman"/>
              </a:rPr>
              <a:t>n</a:t>
            </a:r>
            <a:r>
              <a:rPr sz="3000" b="1" spc="-45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45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i="1" spc="-5" dirty="0">
                <a:latin typeface="Times New Roman"/>
                <a:cs typeface="Times New Roman"/>
              </a:rPr>
              <a:t>T</a:t>
            </a:r>
            <a:r>
              <a:rPr sz="3000" b="1" spc="-5" dirty="0">
                <a:latin typeface="Times New Roman"/>
                <a:cs typeface="Times New Roman"/>
              </a:rPr>
              <a:t>(</a:t>
            </a:r>
            <a:r>
              <a:rPr sz="3000" b="1" i="1" spc="-5" dirty="0">
                <a:latin typeface="Times New Roman"/>
                <a:cs typeface="Times New Roman"/>
              </a:rPr>
              <a:t>n</a:t>
            </a:r>
            <a:r>
              <a:rPr sz="3000" b="1" spc="-5" dirty="0">
                <a:latin typeface="Times New Roman"/>
                <a:cs typeface="Times New Roman"/>
              </a:rPr>
              <a:t>) </a:t>
            </a:r>
            <a:r>
              <a:rPr sz="3000" b="1" dirty="0">
                <a:latin typeface="Times New Roman"/>
                <a:cs typeface="Times New Roman"/>
              </a:rPr>
              <a:t>= </a:t>
            </a:r>
            <a:r>
              <a:rPr sz="3000" b="1" i="1" spc="-5" dirty="0">
                <a:latin typeface="Times New Roman"/>
                <a:cs typeface="Times New Roman"/>
              </a:rPr>
              <a:t>Ω</a:t>
            </a:r>
            <a:r>
              <a:rPr sz="3000" b="1" spc="-5" dirty="0">
                <a:latin typeface="Times New Roman"/>
                <a:cs typeface="Times New Roman"/>
              </a:rPr>
              <a:t>(</a:t>
            </a:r>
            <a:r>
              <a:rPr sz="3000" b="1" i="1" spc="-5" dirty="0">
                <a:latin typeface="Times New Roman"/>
                <a:cs typeface="Times New Roman"/>
              </a:rPr>
              <a:t>g</a:t>
            </a:r>
            <a:r>
              <a:rPr sz="3000" b="1" spc="-5" dirty="0">
                <a:latin typeface="Times New Roman"/>
                <a:cs typeface="Times New Roman"/>
              </a:rPr>
              <a:t>(</a:t>
            </a:r>
            <a:r>
              <a:rPr sz="3000" b="1" i="1" spc="-5" dirty="0">
                <a:latin typeface="Times New Roman"/>
                <a:cs typeface="Times New Roman"/>
              </a:rPr>
              <a:t>n</a:t>
            </a:r>
            <a:r>
              <a:rPr sz="3000" b="1" spc="-5" dirty="0">
                <a:latin typeface="Times New Roman"/>
                <a:cs typeface="Times New Roman"/>
              </a:rPr>
              <a:t>)) </a:t>
            </a:r>
            <a:r>
              <a:rPr sz="3000" b="1" spc="-5" dirty="0">
                <a:latin typeface="宋体"/>
                <a:cs typeface="宋体"/>
              </a:rPr>
              <a:t>表示存在常</a:t>
            </a:r>
            <a:r>
              <a:rPr sz="3000" b="1" spc="-15" dirty="0">
                <a:latin typeface="宋体"/>
                <a:cs typeface="宋体"/>
              </a:rPr>
              <a:t>数</a:t>
            </a:r>
            <a:r>
              <a:rPr sz="3000" b="1" i="1" dirty="0">
                <a:latin typeface="Times New Roman"/>
                <a:cs typeface="Times New Roman"/>
              </a:rPr>
              <a:t>C</a:t>
            </a:r>
            <a:r>
              <a:rPr sz="3000" b="1" i="1" spc="-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&gt;0,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b="1" i="1" spc="-5" dirty="0">
                <a:latin typeface="Times New Roman"/>
                <a:cs typeface="Times New Roman"/>
              </a:rPr>
              <a:t>n</a:t>
            </a:r>
            <a:r>
              <a:rPr sz="3000" b="1" spc="-7" baseline="-22222" dirty="0">
                <a:latin typeface="Times New Roman"/>
                <a:cs typeface="Times New Roman"/>
              </a:rPr>
              <a:t>0</a:t>
            </a:r>
            <a:r>
              <a:rPr sz="3000" b="1" spc="-5" dirty="0">
                <a:latin typeface="Times New Roman"/>
                <a:cs typeface="Times New Roman"/>
              </a:rPr>
              <a:t>&gt;0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宋体"/>
                <a:cs typeface="宋体"/>
              </a:rPr>
              <a:t>使得当</a:t>
            </a:r>
            <a:endParaRPr sz="3000">
              <a:latin typeface="宋体"/>
              <a:cs typeface="宋体"/>
            </a:endParaRPr>
          </a:p>
          <a:p>
            <a:pPr marL="354965">
              <a:lnSpc>
                <a:spcPct val="100000"/>
              </a:lnSpc>
              <a:spcBef>
                <a:spcPts val="55"/>
              </a:spcBef>
            </a:pPr>
            <a:r>
              <a:rPr sz="3000" b="1" i="1" spc="-5" dirty="0">
                <a:latin typeface="Times New Roman"/>
                <a:cs typeface="Times New Roman"/>
              </a:rPr>
              <a:t>n</a:t>
            </a:r>
            <a:r>
              <a:rPr sz="3000" b="1" spc="-5" dirty="0">
                <a:latin typeface="Symbol"/>
                <a:cs typeface="Symbol"/>
              </a:rPr>
              <a:t></a:t>
            </a:r>
            <a:r>
              <a:rPr sz="3000" b="1" i="1" spc="-5" dirty="0">
                <a:latin typeface="Times New Roman"/>
                <a:cs typeface="Times New Roman"/>
              </a:rPr>
              <a:t>n</a:t>
            </a:r>
            <a:r>
              <a:rPr sz="3000" b="1" spc="-7" baseline="-22222" dirty="0">
                <a:latin typeface="Times New Roman"/>
                <a:cs typeface="Times New Roman"/>
              </a:rPr>
              <a:t>0</a:t>
            </a:r>
            <a:r>
              <a:rPr sz="3000" b="1" spc="494" baseline="-22222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宋体"/>
                <a:cs typeface="宋体"/>
              </a:rPr>
              <a:t>时有</a:t>
            </a:r>
            <a:r>
              <a:rPr sz="3000" b="1" i="1" spc="-5" dirty="0">
                <a:latin typeface="Times New Roman"/>
                <a:cs typeface="Times New Roman"/>
              </a:rPr>
              <a:t>T</a:t>
            </a:r>
            <a:r>
              <a:rPr sz="3000" b="1" spc="-5" dirty="0">
                <a:latin typeface="Times New Roman"/>
                <a:cs typeface="Times New Roman"/>
              </a:rPr>
              <a:t>(</a:t>
            </a:r>
            <a:r>
              <a:rPr sz="3000" b="1" i="1" spc="-5" dirty="0">
                <a:latin typeface="Times New Roman"/>
                <a:cs typeface="Times New Roman"/>
              </a:rPr>
              <a:t>n</a:t>
            </a:r>
            <a:r>
              <a:rPr sz="3000" b="1" spc="-5" dirty="0">
                <a:latin typeface="Times New Roman"/>
                <a:cs typeface="Times New Roman"/>
              </a:rPr>
              <a:t>)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Symbol"/>
                <a:cs typeface="Symbol"/>
              </a:rPr>
              <a:t>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b="1" i="1" spc="-45" dirty="0">
                <a:latin typeface="Times New Roman"/>
                <a:cs typeface="Times New Roman"/>
              </a:rPr>
              <a:t>C</a:t>
            </a:r>
            <a:r>
              <a:rPr sz="3000" b="1" spc="-45" dirty="0">
                <a:latin typeface="Times New Roman"/>
                <a:cs typeface="Times New Roman"/>
              </a:rPr>
              <a:t>·</a:t>
            </a:r>
            <a:r>
              <a:rPr sz="3000" b="1" i="1" spc="-45" dirty="0">
                <a:latin typeface="Times New Roman"/>
                <a:cs typeface="Times New Roman"/>
              </a:rPr>
              <a:t>g</a:t>
            </a:r>
            <a:r>
              <a:rPr sz="3000" b="1" spc="-45" dirty="0">
                <a:latin typeface="Times New Roman"/>
                <a:cs typeface="Times New Roman"/>
              </a:rPr>
              <a:t>(</a:t>
            </a:r>
            <a:r>
              <a:rPr sz="3000" b="1" i="1" spc="-45" dirty="0">
                <a:latin typeface="Times New Roman"/>
                <a:cs typeface="Times New Roman"/>
              </a:rPr>
              <a:t>n</a:t>
            </a:r>
            <a:r>
              <a:rPr sz="3000" b="1" spc="-45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45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i="1" spc="-5" dirty="0">
                <a:latin typeface="Times New Roman"/>
                <a:cs typeface="Times New Roman"/>
              </a:rPr>
              <a:t>T</a:t>
            </a:r>
            <a:r>
              <a:rPr sz="3000" b="1" spc="-5" dirty="0">
                <a:latin typeface="Times New Roman"/>
                <a:cs typeface="Times New Roman"/>
              </a:rPr>
              <a:t>(</a:t>
            </a:r>
            <a:r>
              <a:rPr sz="3000" b="1" i="1" spc="-5" dirty="0">
                <a:latin typeface="Times New Roman"/>
                <a:cs typeface="Times New Roman"/>
              </a:rPr>
              <a:t>n</a:t>
            </a:r>
            <a:r>
              <a:rPr sz="3000" b="1" spc="-5" dirty="0">
                <a:latin typeface="Times New Roman"/>
                <a:cs typeface="Times New Roman"/>
              </a:rPr>
              <a:t>) </a:t>
            </a:r>
            <a:r>
              <a:rPr sz="3000" b="1" dirty="0">
                <a:latin typeface="Times New Roman"/>
                <a:cs typeface="Times New Roman"/>
              </a:rPr>
              <a:t>=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宋体"/>
                <a:cs typeface="宋体"/>
              </a:rPr>
              <a:t>Θ</a:t>
            </a:r>
            <a:r>
              <a:rPr sz="3000" b="1" spc="-5" dirty="0">
                <a:latin typeface="Times New Roman"/>
                <a:cs typeface="Times New Roman"/>
              </a:rPr>
              <a:t>(</a:t>
            </a:r>
            <a:r>
              <a:rPr sz="3000" b="1" i="1" spc="-5" dirty="0">
                <a:latin typeface="Times New Roman"/>
                <a:cs typeface="Times New Roman"/>
              </a:rPr>
              <a:t>h</a:t>
            </a:r>
            <a:r>
              <a:rPr sz="3000" b="1" spc="-5" dirty="0">
                <a:latin typeface="Times New Roman"/>
                <a:cs typeface="Times New Roman"/>
              </a:rPr>
              <a:t>(</a:t>
            </a:r>
            <a:r>
              <a:rPr sz="3000" b="1" i="1" spc="-5" dirty="0">
                <a:latin typeface="Times New Roman"/>
                <a:cs typeface="Times New Roman"/>
              </a:rPr>
              <a:t>n</a:t>
            </a:r>
            <a:r>
              <a:rPr sz="3000" b="1" spc="-5" dirty="0">
                <a:latin typeface="Times New Roman"/>
                <a:cs typeface="Times New Roman"/>
              </a:rPr>
              <a:t>)) </a:t>
            </a:r>
            <a:r>
              <a:rPr sz="3000" b="1" spc="-5" dirty="0">
                <a:latin typeface="宋体"/>
                <a:cs typeface="宋体"/>
              </a:rPr>
              <a:t>表示同时有</a:t>
            </a:r>
            <a:r>
              <a:rPr sz="3000" b="1" i="1" spc="-5" dirty="0">
                <a:latin typeface="Times New Roman"/>
                <a:cs typeface="Times New Roman"/>
              </a:rPr>
              <a:t>T</a:t>
            </a:r>
            <a:r>
              <a:rPr sz="3000" b="1" spc="-5" dirty="0">
                <a:latin typeface="Times New Roman"/>
                <a:cs typeface="Times New Roman"/>
              </a:rPr>
              <a:t>(</a:t>
            </a:r>
            <a:r>
              <a:rPr sz="3000" b="1" i="1" spc="-5" dirty="0">
                <a:latin typeface="Times New Roman"/>
                <a:cs typeface="Times New Roman"/>
              </a:rPr>
              <a:t>n</a:t>
            </a:r>
            <a:r>
              <a:rPr sz="3000" b="1" spc="-5" dirty="0">
                <a:latin typeface="Times New Roman"/>
                <a:cs typeface="Times New Roman"/>
              </a:rPr>
              <a:t>)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=</a:t>
            </a:r>
            <a:r>
              <a:rPr sz="3000" b="1" spc="-5" dirty="0">
                <a:latin typeface="Times New Roman"/>
                <a:cs typeface="Times New Roman"/>
              </a:rPr>
              <a:t> O(</a:t>
            </a:r>
            <a:r>
              <a:rPr sz="3000" b="1" i="1" spc="-5" dirty="0">
                <a:latin typeface="Times New Roman"/>
                <a:cs typeface="Times New Roman"/>
              </a:rPr>
              <a:t>h</a:t>
            </a:r>
            <a:r>
              <a:rPr sz="3000" b="1" spc="-5" dirty="0">
                <a:latin typeface="Times New Roman"/>
                <a:cs typeface="Times New Roman"/>
              </a:rPr>
              <a:t>(</a:t>
            </a:r>
            <a:r>
              <a:rPr sz="3000" b="1" i="1" spc="-5" dirty="0">
                <a:latin typeface="Times New Roman"/>
                <a:cs typeface="Times New Roman"/>
              </a:rPr>
              <a:t>n</a:t>
            </a:r>
            <a:r>
              <a:rPr sz="3000" b="1" spc="-5" dirty="0">
                <a:latin typeface="Times New Roman"/>
                <a:cs typeface="Times New Roman"/>
              </a:rPr>
              <a:t>))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宋体"/>
                <a:cs typeface="宋体"/>
              </a:rPr>
              <a:t>和</a:t>
            </a:r>
            <a:endParaRPr sz="3000">
              <a:latin typeface="宋体"/>
              <a:cs typeface="宋体"/>
            </a:endParaRPr>
          </a:p>
          <a:p>
            <a:pPr marL="354965">
              <a:lnSpc>
                <a:spcPct val="100000"/>
              </a:lnSpc>
            </a:pPr>
            <a:r>
              <a:rPr sz="3000" b="1" i="1" spc="-5" dirty="0">
                <a:latin typeface="Times New Roman"/>
                <a:cs typeface="Times New Roman"/>
              </a:rPr>
              <a:t>T</a:t>
            </a:r>
            <a:r>
              <a:rPr sz="3000" b="1" spc="-5" dirty="0">
                <a:latin typeface="Times New Roman"/>
                <a:cs typeface="Times New Roman"/>
              </a:rPr>
              <a:t>(</a:t>
            </a:r>
            <a:r>
              <a:rPr sz="3000" b="1" i="1" spc="-5" dirty="0">
                <a:latin typeface="Times New Roman"/>
                <a:cs typeface="Times New Roman"/>
              </a:rPr>
              <a:t>n</a:t>
            </a:r>
            <a:r>
              <a:rPr sz="3000" b="1" spc="-5" dirty="0">
                <a:latin typeface="Times New Roman"/>
                <a:cs typeface="Times New Roman"/>
              </a:rPr>
              <a:t>) </a:t>
            </a:r>
            <a:r>
              <a:rPr sz="3000" b="1" dirty="0">
                <a:latin typeface="Times New Roman"/>
                <a:cs typeface="Times New Roman"/>
              </a:rPr>
              <a:t>=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i="1" spc="-5" dirty="0">
                <a:latin typeface="Times New Roman"/>
                <a:cs typeface="Times New Roman"/>
              </a:rPr>
              <a:t>Ω</a:t>
            </a:r>
            <a:r>
              <a:rPr sz="3000" b="1" spc="-5" dirty="0">
                <a:latin typeface="Times New Roman"/>
                <a:cs typeface="Times New Roman"/>
              </a:rPr>
              <a:t>(</a:t>
            </a:r>
            <a:r>
              <a:rPr sz="3000" b="1" i="1" spc="-5" dirty="0">
                <a:latin typeface="Times New Roman"/>
                <a:cs typeface="Times New Roman"/>
              </a:rPr>
              <a:t>h</a:t>
            </a:r>
            <a:r>
              <a:rPr sz="3000" b="1" spc="-5" dirty="0">
                <a:latin typeface="Times New Roman"/>
                <a:cs typeface="Times New Roman"/>
              </a:rPr>
              <a:t>(</a:t>
            </a:r>
            <a:r>
              <a:rPr sz="3000" b="1" i="1" spc="-5" dirty="0">
                <a:latin typeface="Times New Roman"/>
                <a:cs typeface="Times New Roman"/>
              </a:rPr>
              <a:t>n</a:t>
            </a:r>
            <a:r>
              <a:rPr sz="3000" b="1" spc="-5" dirty="0">
                <a:latin typeface="Times New Roman"/>
                <a:cs typeface="Times New Roman"/>
              </a:rPr>
              <a:t>))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输入规</a:t>
            </a:r>
            <a:r>
              <a:rPr spc="-15" dirty="0"/>
              <a:t>模</a:t>
            </a:r>
            <a:r>
              <a:rPr spc="85" dirty="0"/>
              <a:t> </a:t>
            </a:r>
            <a:r>
              <a:rPr i="1" spc="-5" dirty="0">
                <a:latin typeface="Times New Roman"/>
                <a:cs typeface="Times New Roman"/>
              </a:rPr>
              <a:t>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441685-083B-429C-A9B1-6FA086D88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900" y="1647825"/>
            <a:ext cx="11378981" cy="395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7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82940" y="1948814"/>
          <a:ext cx="7517763" cy="2868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8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100" b="1" spc="-20" dirty="0">
                          <a:latin typeface="宋体"/>
                          <a:cs typeface="宋体"/>
                        </a:rPr>
                        <a:t>函数</a:t>
                      </a:r>
                      <a:endParaRPr sz="210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41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241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ts val="241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241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9865" algn="r">
                        <a:lnSpc>
                          <a:spcPts val="241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32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00">
                <a:tc>
                  <a:txBody>
                    <a:bodyPr/>
                    <a:lstStyle/>
                    <a:p>
                      <a:pPr marL="635" algn="ctr">
                        <a:lnSpc>
                          <a:spcPts val="239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6">
                  <a:txBody>
                    <a:bodyPr/>
                    <a:lstStyle/>
                    <a:p>
                      <a:pPr marL="86360">
                        <a:lnSpc>
                          <a:spcPts val="236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242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242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242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242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245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L="132080">
                        <a:lnSpc>
                          <a:spcPts val="236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2080">
                        <a:lnSpc>
                          <a:spcPts val="242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2080">
                        <a:lnSpc>
                          <a:spcPts val="242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2080">
                        <a:lnSpc>
                          <a:spcPts val="242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2080">
                        <a:lnSpc>
                          <a:spcPts val="242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1445">
                        <a:lnSpc>
                          <a:spcPts val="245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L="264795">
                        <a:lnSpc>
                          <a:spcPts val="236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64795">
                        <a:lnSpc>
                          <a:spcPts val="242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65430">
                        <a:lnSpc>
                          <a:spcPts val="242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64795">
                        <a:lnSpc>
                          <a:spcPts val="242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2715">
                        <a:lnSpc>
                          <a:spcPts val="2425"/>
                        </a:lnSpc>
                      </a:pPr>
                      <a:r>
                        <a:rPr sz="2100" b="1" spc="-1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0810">
                        <a:lnSpc>
                          <a:spcPts val="2450"/>
                        </a:lnSpc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64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R="158750" algn="r">
                        <a:lnSpc>
                          <a:spcPts val="236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158750" algn="r">
                        <a:lnSpc>
                          <a:spcPts val="242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158115" algn="r">
                        <a:lnSpc>
                          <a:spcPts val="242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158115" algn="r">
                        <a:lnSpc>
                          <a:spcPts val="242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24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158115" algn="r">
                        <a:lnSpc>
                          <a:spcPts val="242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64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157480" algn="r">
                        <a:lnSpc>
                          <a:spcPts val="245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512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R="158750" algn="r">
                        <a:lnSpc>
                          <a:spcPts val="236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158750" algn="r">
                        <a:lnSpc>
                          <a:spcPts val="242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157480" algn="r">
                        <a:lnSpc>
                          <a:spcPts val="242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157480" algn="r">
                        <a:lnSpc>
                          <a:spcPts val="242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64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156845" algn="r">
                        <a:lnSpc>
                          <a:spcPts val="242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256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156845" algn="r">
                        <a:lnSpc>
                          <a:spcPts val="245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4096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R="189865" algn="r">
                        <a:lnSpc>
                          <a:spcPts val="236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189865" algn="r">
                        <a:lnSpc>
                          <a:spcPts val="242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189865" algn="r">
                        <a:lnSpc>
                          <a:spcPts val="242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32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189230" algn="r">
                        <a:lnSpc>
                          <a:spcPts val="2420"/>
                        </a:lnSpc>
                      </a:pPr>
                      <a:r>
                        <a:rPr sz="2100" b="1" spc="-1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60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187960" algn="r">
                        <a:lnSpc>
                          <a:spcPts val="242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100" b="1" spc="-1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24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187960" algn="r">
                        <a:lnSpc>
                          <a:spcPts val="245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32</a:t>
                      </a:r>
                      <a:r>
                        <a:rPr sz="2100" b="1" spc="-15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2100" b="1" spc="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51">
                <a:tc>
                  <a:txBody>
                    <a:bodyPr/>
                    <a:lstStyle/>
                    <a:p>
                      <a:pPr marL="635" algn="ctr">
                        <a:lnSpc>
                          <a:spcPts val="2325"/>
                        </a:lnSpc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21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i="1" spc="-5" dirty="0">
                          <a:latin typeface="Times New Roman"/>
                          <a:cs typeface="Times New Roman"/>
                        </a:rPr>
                        <a:t>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475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sz="2100" b="1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73"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sz="2100" b="1" i="1" spc="-5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21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i="1" spc="-5" dirty="0">
                          <a:latin typeface="Times New Roman"/>
                          <a:cs typeface="Times New Roman"/>
                        </a:rPr>
                        <a:t>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5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3150" b="1" i="1" spc="-7" baseline="-23809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350" b="1" spc="-5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156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3150" b="1" i="1" spc="-7" baseline="-23809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350" b="1" spc="-5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20">
                <a:tc>
                  <a:txBody>
                    <a:bodyPr/>
                    <a:lstStyle/>
                    <a:p>
                      <a:pPr marL="1270" algn="ctr">
                        <a:lnSpc>
                          <a:spcPts val="1510"/>
                        </a:lnSpc>
                      </a:pPr>
                      <a:r>
                        <a:rPr sz="3150" b="1" baseline="-23809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50" b="1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36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ts val="2360"/>
                        </a:lnSpc>
                      </a:pPr>
                      <a:r>
                        <a:rPr sz="2100" b="1" spc="-1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236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256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ts val="236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65536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85420" algn="r">
                        <a:lnSpc>
                          <a:spcPts val="2360"/>
                        </a:lnSpc>
                      </a:pPr>
                      <a:r>
                        <a:rPr sz="2100" b="1" spc="-1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100" b="1" spc="-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2100" b="1" spc="-1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967</a:t>
                      </a:r>
                      <a:r>
                        <a:rPr sz="2100" b="1" spc="-1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96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i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100" b="1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!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100" b="1" spc="-10" dirty="0">
                          <a:latin typeface="Times New Roman"/>
                          <a:cs typeface="Times New Roman"/>
                        </a:rPr>
                        <a:t>24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100" b="1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100" b="1" spc="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100" b="1" spc="-10" dirty="0">
                          <a:latin typeface="Times New Roman"/>
                          <a:cs typeface="Times New Roman"/>
                        </a:rPr>
                        <a:t>326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100" b="1" spc="-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100" b="1" spc="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100" b="1" spc="-10" dirty="0">
                          <a:latin typeface="Times New Roman"/>
                          <a:cs typeface="Times New Roman"/>
                        </a:rPr>
                        <a:t>922</a:t>
                      </a:r>
                      <a:r>
                        <a:rPr sz="2100" b="1" spc="5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2100" b="1" spc="-10" dirty="0">
                          <a:latin typeface="Times New Roman"/>
                          <a:cs typeface="Times New Roman"/>
                        </a:rPr>
                        <a:t>89</a:t>
                      </a:r>
                      <a:r>
                        <a:rPr sz="2100" b="1" spc="5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100" b="1" spc="-15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100" b="1" spc="-1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100" b="1" spc="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100" b="1" spc="-10" dirty="0">
                          <a:latin typeface="Times New Roman"/>
                          <a:cs typeface="Times New Roman"/>
                        </a:rPr>
                        <a:t>26313 </a:t>
                      </a:r>
                      <a:r>
                        <a:rPr sz="2100" b="1" spc="-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21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025" b="1" spc="-7" baseline="37037" dirty="0">
                          <a:latin typeface="Times New Roman"/>
                          <a:cs typeface="Times New Roman"/>
                        </a:rPr>
                        <a:t>33</a:t>
                      </a:r>
                      <a:endParaRPr sz="2025" baseline="37037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输入规</a:t>
            </a:r>
            <a:r>
              <a:rPr spc="-15" dirty="0"/>
              <a:t>模</a:t>
            </a:r>
            <a:r>
              <a:rPr spc="85" dirty="0"/>
              <a:t> </a:t>
            </a:r>
            <a:r>
              <a:rPr i="1" spc="-5" dirty="0">
                <a:latin typeface="Times New Roman"/>
                <a:cs typeface="Times New Roman"/>
              </a:rPr>
              <a:t>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7369" y="862583"/>
            <a:ext cx="7172959" cy="5648325"/>
          </a:xfrm>
          <a:custGeom>
            <a:avLst/>
            <a:gdLst/>
            <a:ahLst/>
            <a:cxnLst/>
            <a:rect l="l" t="t" r="r" b="b"/>
            <a:pathLst>
              <a:path w="7172959" h="5648325">
                <a:moveTo>
                  <a:pt x="0" y="5647944"/>
                </a:moveTo>
                <a:lnTo>
                  <a:pt x="0" y="0"/>
                </a:lnTo>
                <a:lnTo>
                  <a:pt x="7172706" y="0"/>
                </a:lnTo>
                <a:lnTo>
                  <a:pt x="7172706" y="5647944"/>
                </a:lnTo>
                <a:lnTo>
                  <a:pt x="0" y="5647944"/>
                </a:lnTo>
                <a:close/>
              </a:path>
            </a:pathLst>
          </a:custGeom>
          <a:ln w="165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7369" y="862583"/>
            <a:ext cx="7172959" cy="0"/>
          </a:xfrm>
          <a:custGeom>
            <a:avLst/>
            <a:gdLst/>
            <a:ahLst/>
            <a:cxnLst/>
            <a:rect l="l" t="t" r="r" b="b"/>
            <a:pathLst>
              <a:path w="7172959">
                <a:moveTo>
                  <a:pt x="0" y="0"/>
                </a:moveTo>
                <a:lnTo>
                  <a:pt x="7172706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67369" y="862583"/>
            <a:ext cx="7172959" cy="5648325"/>
          </a:xfrm>
          <a:custGeom>
            <a:avLst/>
            <a:gdLst/>
            <a:ahLst/>
            <a:cxnLst/>
            <a:rect l="l" t="t" r="r" b="b"/>
            <a:pathLst>
              <a:path w="7172959" h="5648325">
                <a:moveTo>
                  <a:pt x="0" y="5647944"/>
                </a:moveTo>
                <a:lnTo>
                  <a:pt x="7172706" y="5647944"/>
                </a:lnTo>
                <a:lnTo>
                  <a:pt x="7172706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9089" y="862583"/>
            <a:ext cx="17145" cy="5648325"/>
          </a:xfrm>
          <a:custGeom>
            <a:avLst/>
            <a:gdLst/>
            <a:ahLst/>
            <a:cxnLst/>
            <a:rect l="l" t="t" r="r" b="b"/>
            <a:pathLst>
              <a:path w="17144" h="5648325">
                <a:moveTo>
                  <a:pt x="0" y="0"/>
                </a:moveTo>
                <a:lnTo>
                  <a:pt x="0" y="5647944"/>
                </a:lnTo>
                <a:lnTo>
                  <a:pt x="16560" y="5647944"/>
                </a:lnTo>
                <a:lnTo>
                  <a:pt x="165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7369" y="6510528"/>
            <a:ext cx="7172959" cy="0"/>
          </a:xfrm>
          <a:custGeom>
            <a:avLst/>
            <a:gdLst/>
            <a:ahLst/>
            <a:cxnLst/>
            <a:rect l="l" t="t" r="r" b="b"/>
            <a:pathLst>
              <a:path w="7172959">
                <a:moveTo>
                  <a:pt x="0" y="0"/>
                </a:moveTo>
                <a:lnTo>
                  <a:pt x="7172706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9089" y="862583"/>
            <a:ext cx="17145" cy="5648325"/>
          </a:xfrm>
          <a:custGeom>
            <a:avLst/>
            <a:gdLst/>
            <a:ahLst/>
            <a:cxnLst/>
            <a:rect l="l" t="t" r="r" b="b"/>
            <a:pathLst>
              <a:path w="17144" h="5648325">
                <a:moveTo>
                  <a:pt x="0" y="0"/>
                </a:moveTo>
                <a:lnTo>
                  <a:pt x="0" y="5647944"/>
                </a:lnTo>
                <a:lnTo>
                  <a:pt x="16560" y="5647944"/>
                </a:lnTo>
                <a:lnTo>
                  <a:pt x="165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7369" y="6444234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294"/>
                </a:moveTo>
                <a:lnTo>
                  <a:pt x="0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7369" y="862583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294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05133" y="6545116"/>
            <a:ext cx="13271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5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79839" y="6444234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294"/>
                </a:moveTo>
                <a:lnTo>
                  <a:pt x="0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9839" y="862583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294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17603" y="6545116"/>
            <a:ext cx="13271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09073" y="6444234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294"/>
                </a:moveTo>
                <a:lnTo>
                  <a:pt x="0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9073" y="862583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294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46075" y="6545116"/>
            <a:ext cx="13271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5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20781" y="6444234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294"/>
                </a:moveTo>
                <a:lnTo>
                  <a:pt x="0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20781" y="862583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294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58545" y="6545116"/>
            <a:ext cx="13271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5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33251" y="6444234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294"/>
                </a:moveTo>
                <a:lnTo>
                  <a:pt x="0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33251" y="862583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294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71015" y="6545116"/>
            <a:ext cx="13271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5" dirty="0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62485" y="6444234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294"/>
                </a:moveTo>
                <a:lnTo>
                  <a:pt x="0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62485" y="862583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294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99487" y="6545116"/>
            <a:ext cx="13271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5" dirty="0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74193" y="6444234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294"/>
                </a:moveTo>
                <a:lnTo>
                  <a:pt x="0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74193" y="862583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294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211957" y="6545116"/>
            <a:ext cx="13271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5" dirty="0">
                <a:latin typeface="Arial"/>
                <a:cs typeface="Arial"/>
              </a:rPr>
              <a:t>6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86651" y="6444234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294"/>
                </a:moveTo>
                <a:lnTo>
                  <a:pt x="0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86651" y="862583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294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924427" y="6545116"/>
            <a:ext cx="13271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5" dirty="0">
                <a:latin typeface="Arial"/>
                <a:cs typeface="Arial"/>
              </a:rPr>
              <a:t>7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99120" y="6444234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294"/>
                </a:moveTo>
                <a:lnTo>
                  <a:pt x="0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99120" y="862583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294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36897" y="6545116"/>
            <a:ext cx="13271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5" dirty="0">
                <a:latin typeface="Arial"/>
                <a:cs typeface="Arial"/>
              </a:rPr>
              <a:t>8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428367" y="6444234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294"/>
                </a:moveTo>
                <a:lnTo>
                  <a:pt x="0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28367" y="862583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294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365369" y="6545116"/>
            <a:ext cx="13271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5" dirty="0">
                <a:latin typeface="Arial"/>
                <a:cs typeface="Arial"/>
              </a:rPr>
              <a:t>9</a:t>
            </a:r>
            <a:endParaRPr sz="15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40075" y="6444234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294"/>
                </a:moveTo>
                <a:lnTo>
                  <a:pt x="0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40075" y="862583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294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011545" y="6545116"/>
            <a:ext cx="25717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70" dirty="0">
                <a:latin typeface="Arial"/>
                <a:cs typeface="Arial"/>
              </a:rPr>
              <a:t>10</a:t>
            </a:r>
            <a:endParaRPr sz="15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967369" y="6510528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294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73781" y="6510528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66294" y="0"/>
                </a:moveTo>
                <a:lnTo>
                  <a:pt x="0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772545" y="6346233"/>
            <a:ext cx="13271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5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967369" y="5632703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294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73781" y="5632703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66294" y="0"/>
                </a:moveTo>
                <a:lnTo>
                  <a:pt x="0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656721" y="5468410"/>
            <a:ext cx="25717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70" dirty="0">
                <a:latin typeface="Arial"/>
                <a:cs typeface="Arial"/>
              </a:rPr>
              <a:t>10</a:t>
            </a:r>
            <a:endParaRPr sz="15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67369" y="473811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294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73781" y="473811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66294" y="0"/>
                </a:moveTo>
                <a:lnTo>
                  <a:pt x="0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67369" y="3860291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294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3781" y="3860291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66294" y="0"/>
                </a:moveTo>
                <a:lnTo>
                  <a:pt x="0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67369" y="2982467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294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73781" y="2982467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66294" y="0"/>
                </a:moveTo>
                <a:lnTo>
                  <a:pt x="0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656721" y="2818174"/>
            <a:ext cx="25717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70" dirty="0">
                <a:latin typeface="Arial"/>
                <a:cs typeface="Arial"/>
              </a:rPr>
              <a:t>40</a:t>
            </a:r>
            <a:endParaRPr sz="15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967369" y="2104644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294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073781" y="2104644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66294" y="0"/>
                </a:moveTo>
                <a:lnTo>
                  <a:pt x="0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656721" y="1940350"/>
            <a:ext cx="25717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70" dirty="0">
                <a:latin typeface="Arial"/>
                <a:cs typeface="Arial"/>
              </a:rPr>
              <a:t>50</a:t>
            </a:r>
            <a:endParaRPr sz="15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967369" y="121005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294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073781" y="121005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66294" y="0"/>
                </a:moveTo>
                <a:lnTo>
                  <a:pt x="0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656721" y="1045762"/>
            <a:ext cx="25717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70" dirty="0">
                <a:latin typeface="Arial"/>
                <a:cs typeface="Arial"/>
              </a:rPr>
              <a:t>60</a:t>
            </a:r>
            <a:endParaRPr sz="15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967369" y="862583"/>
            <a:ext cx="7172959" cy="0"/>
          </a:xfrm>
          <a:custGeom>
            <a:avLst/>
            <a:gdLst/>
            <a:ahLst/>
            <a:cxnLst/>
            <a:rect l="l" t="t" r="r" b="b"/>
            <a:pathLst>
              <a:path w="7172959">
                <a:moveTo>
                  <a:pt x="0" y="0"/>
                </a:moveTo>
                <a:lnTo>
                  <a:pt x="7172706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67369" y="862583"/>
            <a:ext cx="7172959" cy="5648325"/>
          </a:xfrm>
          <a:custGeom>
            <a:avLst/>
            <a:gdLst/>
            <a:ahLst/>
            <a:cxnLst/>
            <a:rect l="l" t="t" r="r" b="b"/>
            <a:pathLst>
              <a:path w="7172959" h="5648325">
                <a:moveTo>
                  <a:pt x="0" y="5647944"/>
                </a:moveTo>
                <a:lnTo>
                  <a:pt x="7172706" y="5647944"/>
                </a:lnTo>
                <a:lnTo>
                  <a:pt x="7172706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67369" y="862583"/>
            <a:ext cx="0" cy="5648325"/>
          </a:xfrm>
          <a:custGeom>
            <a:avLst/>
            <a:gdLst/>
            <a:ahLst/>
            <a:cxnLst/>
            <a:rect l="l" t="t" r="r" b="b"/>
            <a:pathLst>
              <a:path h="5648325">
                <a:moveTo>
                  <a:pt x="0" y="5647944"/>
                </a:moveTo>
                <a:lnTo>
                  <a:pt x="0" y="0"/>
                </a:lnTo>
              </a:path>
            </a:pathLst>
          </a:custGeom>
          <a:ln w="16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09559" y="6369659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22029" y="6270599"/>
            <a:ext cx="148386" cy="148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50501" y="6105245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62971" y="5740247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75441" y="5044541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03913" y="3637127"/>
            <a:ext cx="148386" cy="148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16383" y="804773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67369" y="862583"/>
            <a:ext cx="4307205" cy="5565775"/>
          </a:xfrm>
          <a:custGeom>
            <a:avLst/>
            <a:gdLst/>
            <a:ahLst/>
            <a:cxnLst/>
            <a:rect l="l" t="t" r="r" b="b"/>
            <a:pathLst>
              <a:path w="4307205" h="5565775">
                <a:moveTo>
                  <a:pt x="0" y="5565647"/>
                </a:moveTo>
                <a:lnTo>
                  <a:pt x="66294" y="5548883"/>
                </a:lnTo>
                <a:lnTo>
                  <a:pt x="149352" y="5548883"/>
                </a:lnTo>
                <a:lnTo>
                  <a:pt x="215646" y="5532120"/>
                </a:lnTo>
                <a:lnTo>
                  <a:pt x="281940" y="5532120"/>
                </a:lnTo>
                <a:lnTo>
                  <a:pt x="364998" y="5515356"/>
                </a:lnTo>
                <a:lnTo>
                  <a:pt x="430530" y="5515356"/>
                </a:lnTo>
                <a:lnTo>
                  <a:pt x="496823" y="5499353"/>
                </a:lnTo>
                <a:lnTo>
                  <a:pt x="579882" y="5499353"/>
                </a:lnTo>
                <a:lnTo>
                  <a:pt x="712470" y="5465825"/>
                </a:lnTo>
                <a:lnTo>
                  <a:pt x="795528" y="5465825"/>
                </a:lnTo>
                <a:lnTo>
                  <a:pt x="861822" y="5449061"/>
                </a:lnTo>
                <a:lnTo>
                  <a:pt x="928116" y="5433059"/>
                </a:lnTo>
                <a:lnTo>
                  <a:pt x="1010412" y="5416295"/>
                </a:lnTo>
                <a:lnTo>
                  <a:pt x="1076706" y="5399532"/>
                </a:lnTo>
                <a:lnTo>
                  <a:pt x="1143000" y="5383529"/>
                </a:lnTo>
                <a:lnTo>
                  <a:pt x="1226058" y="5366765"/>
                </a:lnTo>
                <a:lnTo>
                  <a:pt x="1292352" y="5333237"/>
                </a:lnTo>
                <a:lnTo>
                  <a:pt x="1358646" y="5317235"/>
                </a:lnTo>
                <a:lnTo>
                  <a:pt x="1441704" y="5300471"/>
                </a:lnTo>
                <a:lnTo>
                  <a:pt x="1507998" y="5266944"/>
                </a:lnTo>
                <a:lnTo>
                  <a:pt x="1573530" y="5250941"/>
                </a:lnTo>
                <a:lnTo>
                  <a:pt x="1656588" y="5217413"/>
                </a:lnTo>
                <a:lnTo>
                  <a:pt x="1722882" y="5184647"/>
                </a:lnTo>
                <a:lnTo>
                  <a:pt x="1789176" y="5151120"/>
                </a:lnTo>
                <a:lnTo>
                  <a:pt x="1872233" y="5118353"/>
                </a:lnTo>
                <a:lnTo>
                  <a:pt x="1938527" y="5068823"/>
                </a:lnTo>
                <a:lnTo>
                  <a:pt x="2004822" y="5035295"/>
                </a:lnTo>
                <a:lnTo>
                  <a:pt x="2087118" y="4985765"/>
                </a:lnTo>
                <a:lnTo>
                  <a:pt x="2153412" y="4936235"/>
                </a:lnTo>
                <a:lnTo>
                  <a:pt x="2219706" y="4885943"/>
                </a:lnTo>
                <a:lnTo>
                  <a:pt x="2302764" y="4836413"/>
                </a:lnTo>
                <a:lnTo>
                  <a:pt x="2369058" y="4786883"/>
                </a:lnTo>
                <a:lnTo>
                  <a:pt x="2435352" y="4720589"/>
                </a:lnTo>
                <a:lnTo>
                  <a:pt x="2518410" y="4654295"/>
                </a:lnTo>
                <a:lnTo>
                  <a:pt x="2584704" y="4571237"/>
                </a:lnTo>
                <a:lnTo>
                  <a:pt x="2733294" y="4422647"/>
                </a:lnTo>
                <a:lnTo>
                  <a:pt x="2799588" y="4322825"/>
                </a:lnTo>
                <a:lnTo>
                  <a:pt x="2865882" y="4240529"/>
                </a:lnTo>
                <a:lnTo>
                  <a:pt x="2948940" y="4140707"/>
                </a:lnTo>
                <a:lnTo>
                  <a:pt x="3081528" y="3909059"/>
                </a:lnTo>
                <a:lnTo>
                  <a:pt x="3163824" y="3793235"/>
                </a:lnTo>
                <a:lnTo>
                  <a:pt x="3230118" y="3643883"/>
                </a:lnTo>
                <a:lnTo>
                  <a:pt x="3296412" y="3511295"/>
                </a:lnTo>
                <a:lnTo>
                  <a:pt x="3379470" y="3362705"/>
                </a:lnTo>
                <a:lnTo>
                  <a:pt x="3445764" y="3196589"/>
                </a:lnTo>
                <a:lnTo>
                  <a:pt x="3512058" y="3014471"/>
                </a:lnTo>
                <a:lnTo>
                  <a:pt x="3595116" y="2832353"/>
                </a:lnTo>
                <a:lnTo>
                  <a:pt x="3661410" y="2616707"/>
                </a:lnTo>
                <a:lnTo>
                  <a:pt x="3727704" y="2401823"/>
                </a:lnTo>
                <a:lnTo>
                  <a:pt x="3793998" y="2169413"/>
                </a:lnTo>
                <a:lnTo>
                  <a:pt x="3876294" y="1921001"/>
                </a:lnTo>
                <a:lnTo>
                  <a:pt x="3942588" y="1656587"/>
                </a:lnTo>
                <a:lnTo>
                  <a:pt x="4008882" y="1374647"/>
                </a:lnTo>
                <a:lnTo>
                  <a:pt x="4091940" y="1059941"/>
                </a:lnTo>
                <a:lnTo>
                  <a:pt x="4158234" y="728471"/>
                </a:lnTo>
                <a:lnTo>
                  <a:pt x="4224528" y="380999"/>
                </a:lnTo>
                <a:lnTo>
                  <a:pt x="4306824" y="0"/>
                </a:lnTo>
              </a:path>
            </a:pathLst>
          </a:custGeom>
          <a:ln w="165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967369" y="862583"/>
            <a:ext cx="5732145" cy="5648325"/>
          </a:xfrm>
          <a:custGeom>
            <a:avLst/>
            <a:gdLst/>
            <a:ahLst/>
            <a:cxnLst/>
            <a:rect l="l" t="t" r="r" b="b"/>
            <a:pathLst>
              <a:path w="5732145" h="5648325">
                <a:moveTo>
                  <a:pt x="0" y="5647943"/>
                </a:moveTo>
                <a:lnTo>
                  <a:pt x="215645" y="5647943"/>
                </a:lnTo>
                <a:lnTo>
                  <a:pt x="281939" y="5631941"/>
                </a:lnTo>
                <a:lnTo>
                  <a:pt x="364997" y="5631941"/>
                </a:lnTo>
                <a:lnTo>
                  <a:pt x="430529" y="5615177"/>
                </a:lnTo>
                <a:lnTo>
                  <a:pt x="496823" y="5598413"/>
                </a:lnTo>
                <a:lnTo>
                  <a:pt x="579881" y="5598413"/>
                </a:lnTo>
                <a:lnTo>
                  <a:pt x="646175" y="5581649"/>
                </a:lnTo>
                <a:lnTo>
                  <a:pt x="712469" y="5565647"/>
                </a:lnTo>
                <a:lnTo>
                  <a:pt x="795527" y="5548883"/>
                </a:lnTo>
                <a:lnTo>
                  <a:pt x="861821" y="5515355"/>
                </a:lnTo>
                <a:lnTo>
                  <a:pt x="928115" y="5499353"/>
                </a:lnTo>
                <a:lnTo>
                  <a:pt x="1010411" y="5482589"/>
                </a:lnTo>
                <a:lnTo>
                  <a:pt x="1076705" y="5449061"/>
                </a:lnTo>
                <a:lnTo>
                  <a:pt x="1142999" y="5416295"/>
                </a:lnTo>
                <a:lnTo>
                  <a:pt x="1226057" y="5399531"/>
                </a:lnTo>
                <a:lnTo>
                  <a:pt x="1292351" y="5366765"/>
                </a:lnTo>
                <a:lnTo>
                  <a:pt x="1358645" y="5333237"/>
                </a:lnTo>
                <a:lnTo>
                  <a:pt x="1441703" y="5300471"/>
                </a:lnTo>
                <a:lnTo>
                  <a:pt x="1507997" y="5266943"/>
                </a:lnTo>
                <a:lnTo>
                  <a:pt x="1573529" y="5217413"/>
                </a:lnTo>
                <a:lnTo>
                  <a:pt x="1656587" y="5184647"/>
                </a:lnTo>
                <a:lnTo>
                  <a:pt x="1722881" y="5134355"/>
                </a:lnTo>
                <a:lnTo>
                  <a:pt x="1789175" y="5101589"/>
                </a:lnTo>
                <a:lnTo>
                  <a:pt x="1872233" y="5052059"/>
                </a:lnTo>
                <a:lnTo>
                  <a:pt x="1938527" y="5002529"/>
                </a:lnTo>
                <a:lnTo>
                  <a:pt x="2004821" y="4952237"/>
                </a:lnTo>
                <a:lnTo>
                  <a:pt x="2087117" y="4902707"/>
                </a:lnTo>
                <a:lnTo>
                  <a:pt x="2219705" y="4803647"/>
                </a:lnTo>
                <a:lnTo>
                  <a:pt x="2302763" y="4737353"/>
                </a:lnTo>
                <a:lnTo>
                  <a:pt x="2369057" y="4687823"/>
                </a:lnTo>
                <a:lnTo>
                  <a:pt x="2435351" y="4621529"/>
                </a:lnTo>
                <a:lnTo>
                  <a:pt x="2518409" y="4571237"/>
                </a:lnTo>
                <a:lnTo>
                  <a:pt x="2650997" y="4438649"/>
                </a:lnTo>
                <a:lnTo>
                  <a:pt x="2733293" y="4373117"/>
                </a:lnTo>
                <a:lnTo>
                  <a:pt x="3015233" y="4091177"/>
                </a:lnTo>
                <a:lnTo>
                  <a:pt x="3081527" y="4008119"/>
                </a:lnTo>
                <a:lnTo>
                  <a:pt x="3163823" y="3941825"/>
                </a:lnTo>
                <a:lnTo>
                  <a:pt x="3230117" y="3859529"/>
                </a:lnTo>
                <a:lnTo>
                  <a:pt x="3296411" y="3776471"/>
                </a:lnTo>
                <a:lnTo>
                  <a:pt x="3379469" y="3693413"/>
                </a:lnTo>
                <a:lnTo>
                  <a:pt x="3445763" y="3611117"/>
                </a:lnTo>
                <a:lnTo>
                  <a:pt x="3512057" y="3528059"/>
                </a:lnTo>
                <a:lnTo>
                  <a:pt x="3595115" y="3445001"/>
                </a:lnTo>
                <a:lnTo>
                  <a:pt x="3661409" y="3345941"/>
                </a:lnTo>
                <a:lnTo>
                  <a:pt x="3727703" y="3262883"/>
                </a:lnTo>
                <a:lnTo>
                  <a:pt x="3793997" y="3163823"/>
                </a:lnTo>
                <a:lnTo>
                  <a:pt x="3876293" y="3080765"/>
                </a:lnTo>
                <a:lnTo>
                  <a:pt x="3942587" y="2981705"/>
                </a:lnTo>
                <a:lnTo>
                  <a:pt x="4008881" y="2881883"/>
                </a:lnTo>
                <a:lnTo>
                  <a:pt x="4091939" y="2782823"/>
                </a:lnTo>
                <a:lnTo>
                  <a:pt x="4158233" y="2683001"/>
                </a:lnTo>
                <a:lnTo>
                  <a:pt x="4224527" y="2583941"/>
                </a:lnTo>
                <a:lnTo>
                  <a:pt x="4306823" y="2468117"/>
                </a:lnTo>
                <a:lnTo>
                  <a:pt x="4373117" y="2368295"/>
                </a:lnTo>
                <a:lnTo>
                  <a:pt x="4439411" y="2252471"/>
                </a:lnTo>
                <a:lnTo>
                  <a:pt x="4522469" y="2153411"/>
                </a:lnTo>
                <a:lnTo>
                  <a:pt x="4588763" y="2037587"/>
                </a:lnTo>
                <a:lnTo>
                  <a:pt x="4655057" y="1921001"/>
                </a:lnTo>
                <a:lnTo>
                  <a:pt x="4738115" y="1805177"/>
                </a:lnTo>
                <a:lnTo>
                  <a:pt x="4870703" y="1573529"/>
                </a:lnTo>
                <a:lnTo>
                  <a:pt x="4952999" y="1440941"/>
                </a:lnTo>
                <a:lnTo>
                  <a:pt x="5019293" y="1325117"/>
                </a:lnTo>
                <a:lnTo>
                  <a:pt x="5085587" y="1192529"/>
                </a:lnTo>
                <a:lnTo>
                  <a:pt x="5168645" y="1076705"/>
                </a:lnTo>
                <a:lnTo>
                  <a:pt x="5301233" y="811529"/>
                </a:lnTo>
                <a:lnTo>
                  <a:pt x="5383529" y="678941"/>
                </a:lnTo>
                <a:lnTo>
                  <a:pt x="5516117" y="413765"/>
                </a:lnTo>
                <a:lnTo>
                  <a:pt x="5599175" y="281177"/>
                </a:lnTo>
                <a:lnTo>
                  <a:pt x="5665469" y="132587"/>
                </a:lnTo>
                <a:lnTo>
                  <a:pt x="5731763" y="0"/>
                </a:lnTo>
              </a:path>
            </a:pathLst>
          </a:custGeom>
          <a:ln w="165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09559" y="6452717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22029" y="6369659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50501" y="6105245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62971" y="5657951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75441" y="5044541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03913" y="4249775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16383" y="3272891"/>
            <a:ext cx="148386" cy="147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28853" y="2129891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641323" y="804773"/>
            <a:ext cx="148386" cy="148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47251" y="3579114"/>
            <a:ext cx="6593205" cy="2948305"/>
          </a:xfrm>
          <a:custGeom>
            <a:avLst/>
            <a:gdLst/>
            <a:ahLst/>
            <a:cxnLst/>
            <a:rect l="l" t="t" r="r" b="b"/>
            <a:pathLst>
              <a:path w="6593205" h="2948304">
                <a:moveTo>
                  <a:pt x="0" y="2948178"/>
                </a:moveTo>
                <a:lnTo>
                  <a:pt x="66294" y="2948178"/>
                </a:lnTo>
                <a:lnTo>
                  <a:pt x="132588" y="2931414"/>
                </a:lnTo>
                <a:lnTo>
                  <a:pt x="215646" y="2915412"/>
                </a:lnTo>
                <a:lnTo>
                  <a:pt x="348234" y="2881884"/>
                </a:lnTo>
                <a:lnTo>
                  <a:pt x="430530" y="2865120"/>
                </a:lnTo>
                <a:lnTo>
                  <a:pt x="496824" y="2849118"/>
                </a:lnTo>
                <a:lnTo>
                  <a:pt x="563118" y="2832354"/>
                </a:lnTo>
                <a:lnTo>
                  <a:pt x="646176" y="2815590"/>
                </a:lnTo>
                <a:lnTo>
                  <a:pt x="712470" y="2798826"/>
                </a:lnTo>
                <a:lnTo>
                  <a:pt x="778764" y="2782824"/>
                </a:lnTo>
                <a:lnTo>
                  <a:pt x="861822" y="2749296"/>
                </a:lnTo>
                <a:lnTo>
                  <a:pt x="928116" y="2732532"/>
                </a:lnTo>
                <a:lnTo>
                  <a:pt x="993648" y="2716530"/>
                </a:lnTo>
                <a:lnTo>
                  <a:pt x="1076706" y="2683002"/>
                </a:lnTo>
                <a:lnTo>
                  <a:pt x="1143000" y="2667000"/>
                </a:lnTo>
                <a:lnTo>
                  <a:pt x="1209294" y="2633472"/>
                </a:lnTo>
                <a:lnTo>
                  <a:pt x="1292352" y="2616708"/>
                </a:lnTo>
                <a:lnTo>
                  <a:pt x="1358646" y="2583942"/>
                </a:lnTo>
                <a:lnTo>
                  <a:pt x="1424940" y="2567178"/>
                </a:lnTo>
                <a:lnTo>
                  <a:pt x="1507236" y="2534412"/>
                </a:lnTo>
                <a:lnTo>
                  <a:pt x="1573530" y="2517648"/>
                </a:lnTo>
                <a:lnTo>
                  <a:pt x="1639824" y="2484120"/>
                </a:lnTo>
                <a:lnTo>
                  <a:pt x="1722882" y="2451354"/>
                </a:lnTo>
                <a:lnTo>
                  <a:pt x="1789176" y="2434590"/>
                </a:lnTo>
                <a:lnTo>
                  <a:pt x="1855470" y="2401824"/>
                </a:lnTo>
                <a:lnTo>
                  <a:pt x="1938528" y="2368296"/>
                </a:lnTo>
                <a:lnTo>
                  <a:pt x="2004822" y="2352294"/>
                </a:lnTo>
                <a:lnTo>
                  <a:pt x="2071116" y="2318766"/>
                </a:lnTo>
                <a:lnTo>
                  <a:pt x="2153412" y="2286000"/>
                </a:lnTo>
                <a:lnTo>
                  <a:pt x="2219706" y="2252472"/>
                </a:lnTo>
                <a:lnTo>
                  <a:pt x="2286000" y="2219706"/>
                </a:lnTo>
                <a:lnTo>
                  <a:pt x="2369058" y="2202942"/>
                </a:lnTo>
                <a:lnTo>
                  <a:pt x="2435352" y="2169414"/>
                </a:lnTo>
                <a:lnTo>
                  <a:pt x="2501646" y="2136648"/>
                </a:lnTo>
                <a:lnTo>
                  <a:pt x="2583942" y="2103120"/>
                </a:lnTo>
                <a:lnTo>
                  <a:pt x="2716530" y="2037588"/>
                </a:lnTo>
                <a:lnTo>
                  <a:pt x="2799588" y="2004060"/>
                </a:lnTo>
                <a:lnTo>
                  <a:pt x="2865882" y="1971294"/>
                </a:lnTo>
                <a:lnTo>
                  <a:pt x="2932176" y="1937766"/>
                </a:lnTo>
                <a:lnTo>
                  <a:pt x="3015234" y="1905000"/>
                </a:lnTo>
                <a:lnTo>
                  <a:pt x="3081528" y="1871472"/>
                </a:lnTo>
                <a:lnTo>
                  <a:pt x="3147822" y="1838706"/>
                </a:lnTo>
                <a:lnTo>
                  <a:pt x="3214116" y="1805178"/>
                </a:lnTo>
                <a:lnTo>
                  <a:pt x="3296412" y="1772412"/>
                </a:lnTo>
                <a:lnTo>
                  <a:pt x="3362706" y="1738884"/>
                </a:lnTo>
                <a:lnTo>
                  <a:pt x="3429000" y="1706118"/>
                </a:lnTo>
                <a:lnTo>
                  <a:pt x="3512058" y="1672590"/>
                </a:lnTo>
                <a:lnTo>
                  <a:pt x="3578352" y="1639824"/>
                </a:lnTo>
                <a:lnTo>
                  <a:pt x="3644646" y="1606296"/>
                </a:lnTo>
                <a:lnTo>
                  <a:pt x="3726942" y="1556766"/>
                </a:lnTo>
                <a:lnTo>
                  <a:pt x="3793236" y="1524000"/>
                </a:lnTo>
                <a:lnTo>
                  <a:pt x="3859530" y="1490472"/>
                </a:lnTo>
                <a:lnTo>
                  <a:pt x="3942588" y="1457706"/>
                </a:lnTo>
                <a:lnTo>
                  <a:pt x="4008882" y="1424178"/>
                </a:lnTo>
                <a:lnTo>
                  <a:pt x="4075176" y="1374648"/>
                </a:lnTo>
                <a:lnTo>
                  <a:pt x="4158234" y="1341882"/>
                </a:lnTo>
                <a:lnTo>
                  <a:pt x="4224528" y="1308354"/>
                </a:lnTo>
                <a:lnTo>
                  <a:pt x="4290822" y="1275588"/>
                </a:lnTo>
                <a:lnTo>
                  <a:pt x="4373118" y="1242060"/>
                </a:lnTo>
                <a:lnTo>
                  <a:pt x="4439412" y="1192530"/>
                </a:lnTo>
                <a:lnTo>
                  <a:pt x="4505706" y="1159002"/>
                </a:lnTo>
                <a:lnTo>
                  <a:pt x="4588764" y="1126236"/>
                </a:lnTo>
                <a:lnTo>
                  <a:pt x="4655058" y="1076706"/>
                </a:lnTo>
                <a:lnTo>
                  <a:pt x="4721352" y="1043178"/>
                </a:lnTo>
                <a:lnTo>
                  <a:pt x="4803648" y="1010412"/>
                </a:lnTo>
                <a:lnTo>
                  <a:pt x="4869942" y="976884"/>
                </a:lnTo>
                <a:lnTo>
                  <a:pt x="4936236" y="927354"/>
                </a:lnTo>
                <a:lnTo>
                  <a:pt x="5019294" y="894588"/>
                </a:lnTo>
                <a:lnTo>
                  <a:pt x="5085588" y="844296"/>
                </a:lnTo>
                <a:lnTo>
                  <a:pt x="5151882" y="811530"/>
                </a:lnTo>
                <a:lnTo>
                  <a:pt x="5234940" y="778002"/>
                </a:lnTo>
                <a:lnTo>
                  <a:pt x="5301234" y="728472"/>
                </a:lnTo>
                <a:lnTo>
                  <a:pt x="5367528" y="695706"/>
                </a:lnTo>
                <a:lnTo>
                  <a:pt x="5449824" y="662178"/>
                </a:lnTo>
                <a:lnTo>
                  <a:pt x="5516118" y="612648"/>
                </a:lnTo>
                <a:lnTo>
                  <a:pt x="5582412" y="579882"/>
                </a:lnTo>
                <a:lnTo>
                  <a:pt x="5665470" y="529590"/>
                </a:lnTo>
                <a:lnTo>
                  <a:pt x="5731764" y="496824"/>
                </a:lnTo>
                <a:lnTo>
                  <a:pt x="5798058" y="447294"/>
                </a:lnTo>
                <a:lnTo>
                  <a:pt x="5881116" y="413766"/>
                </a:lnTo>
                <a:lnTo>
                  <a:pt x="5946648" y="381000"/>
                </a:lnTo>
                <a:lnTo>
                  <a:pt x="6012942" y="331469"/>
                </a:lnTo>
                <a:lnTo>
                  <a:pt x="6096000" y="297942"/>
                </a:lnTo>
                <a:lnTo>
                  <a:pt x="6162294" y="248412"/>
                </a:lnTo>
                <a:lnTo>
                  <a:pt x="6228588" y="214884"/>
                </a:lnTo>
                <a:lnTo>
                  <a:pt x="6311646" y="165354"/>
                </a:lnTo>
                <a:lnTo>
                  <a:pt x="6377940" y="132587"/>
                </a:lnTo>
                <a:lnTo>
                  <a:pt x="6444234" y="83058"/>
                </a:lnTo>
                <a:lnTo>
                  <a:pt x="6526530" y="49530"/>
                </a:lnTo>
                <a:lnTo>
                  <a:pt x="6592824" y="0"/>
                </a:lnTo>
              </a:path>
            </a:pathLst>
          </a:custGeom>
          <a:ln w="165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22029" y="6452717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50501" y="6270599"/>
            <a:ext cx="148386" cy="148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62971" y="6038951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75441" y="5740247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03913" y="5425541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16383" y="5078069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28853" y="4713833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41323" y="4332833"/>
            <a:ext cx="148386" cy="1483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69795" y="3935069"/>
            <a:ext cx="148386" cy="1483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82265" y="3521303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67369" y="5632703"/>
            <a:ext cx="7172959" cy="878205"/>
          </a:xfrm>
          <a:custGeom>
            <a:avLst/>
            <a:gdLst/>
            <a:ahLst/>
            <a:cxnLst/>
            <a:rect l="l" t="t" r="r" b="b"/>
            <a:pathLst>
              <a:path w="7172959" h="878204">
                <a:moveTo>
                  <a:pt x="0" y="877824"/>
                </a:moveTo>
                <a:lnTo>
                  <a:pt x="712470" y="795528"/>
                </a:lnTo>
                <a:lnTo>
                  <a:pt x="1441704" y="695706"/>
                </a:lnTo>
                <a:lnTo>
                  <a:pt x="2153412" y="613410"/>
                </a:lnTo>
                <a:lnTo>
                  <a:pt x="2865882" y="530351"/>
                </a:lnTo>
                <a:lnTo>
                  <a:pt x="3595116" y="430529"/>
                </a:lnTo>
                <a:lnTo>
                  <a:pt x="4306824" y="348233"/>
                </a:lnTo>
                <a:lnTo>
                  <a:pt x="5019294" y="265175"/>
                </a:lnTo>
                <a:lnTo>
                  <a:pt x="5731764" y="166115"/>
                </a:lnTo>
                <a:lnTo>
                  <a:pt x="6460998" y="83057"/>
                </a:lnTo>
                <a:lnTo>
                  <a:pt x="7172706" y="0"/>
                </a:lnTo>
              </a:path>
            </a:pathLst>
          </a:custGeom>
          <a:ln w="165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909559" y="6452717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22029" y="6369659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50501" y="6270599"/>
            <a:ext cx="148386" cy="148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062971" y="6187541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775441" y="6105245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503913" y="6005423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216383" y="5923127"/>
            <a:ext cx="148386" cy="147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928853" y="5840069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641323" y="5740247"/>
            <a:ext cx="148386" cy="1483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69795" y="5657951"/>
            <a:ext cx="148386" cy="1483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082265" y="5574893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617481" y="6212585"/>
            <a:ext cx="6522720" cy="314960"/>
          </a:xfrm>
          <a:custGeom>
            <a:avLst/>
            <a:gdLst/>
            <a:ahLst/>
            <a:cxnLst/>
            <a:rect l="l" t="t" r="r" b="b"/>
            <a:pathLst>
              <a:path w="6522720" h="314959">
                <a:moveTo>
                  <a:pt x="0" y="314706"/>
                </a:moveTo>
                <a:lnTo>
                  <a:pt x="15025" y="311110"/>
                </a:lnTo>
                <a:lnTo>
                  <a:pt x="62358" y="297942"/>
                </a:lnTo>
                <a:lnTo>
                  <a:pt x="145416" y="281940"/>
                </a:lnTo>
                <a:lnTo>
                  <a:pt x="211710" y="281940"/>
                </a:lnTo>
                <a:lnTo>
                  <a:pt x="278004" y="265176"/>
                </a:lnTo>
                <a:lnTo>
                  <a:pt x="360300" y="248412"/>
                </a:lnTo>
                <a:lnTo>
                  <a:pt x="426594" y="248412"/>
                </a:lnTo>
                <a:lnTo>
                  <a:pt x="492888" y="231648"/>
                </a:lnTo>
                <a:lnTo>
                  <a:pt x="575946" y="231648"/>
                </a:lnTo>
                <a:lnTo>
                  <a:pt x="642240" y="215646"/>
                </a:lnTo>
                <a:lnTo>
                  <a:pt x="791592" y="215646"/>
                </a:lnTo>
                <a:lnTo>
                  <a:pt x="857886" y="198882"/>
                </a:lnTo>
                <a:lnTo>
                  <a:pt x="1006476" y="198882"/>
                </a:lnTo>
                <a:lnTo>
                  <a:pt x="1072770" y="182118"/>
                </a:lnTo>
                <a:lnTo>
                  <a:pt x="1222122" y="182118"/>
                </a:lnTo>
                <a:lnTo>
                  <a:pt x="1288416" y="165354"/>
                </a:lnTo>
                <a:lnTo>
                  <a:pt x="1503300" y="165354"/>
                </a:lnTo>
                <a:lnTo>
                  <a:pt x="1569594" y="149352"/>
                </a:lnTo>
                <a:lnTo>
                  <a:pt x="1785240" y="149352"/>
                </a:lnTo>
                <a:lnTo>
                  <a:pt x="1868298" y="132588"/>
                </a:lnTo>
                <a:lnTo>
                  <a:pt x="2149476" y="132588"/>
                </a:lnTo>
                <a:lnTo>
                  <a:pt x="2215770" y="115824"/>
                </a:lnTo>
                <a:lnTo>
                  <a:pt x="2513712" y="115824"/>
                </a:lnTo>
                <a:lnTo>
                  <a:pt x="2580006" y="99060"/>
                </a:lnTo>
                <a:lnTo>
                  <a:pt x="2945004" y="99060"/>
                </a:lnTo>
                <a:lnTo>
                  <a:pt x="3011298" y="83058"/>
                </a:lnTo>
                <a:lnTo>
                  <a:pt x="3441828" y="83057"/>
                </a:lnTo>
                <a:lnTo>
                  <a:pt x="3508122" y="66293"/>
                </a:lnTo>
                <a:lnTo>
                  <a:pt x="3574416" y="66293"/>
                </a:lnTo>
                <a:lnTo>
                  <a:pt x="3626449" y="66293"/>
                </a:lnTo>
                <a:lnTo>
                  <a:pt x="4004946" y="66293"/>
                </a:lnTo>
                <a:lnTo>
                  <a:pt x="4088004" y="49529"/>
                </a:lnTo>
                <a:lnTo>
                  <a:pt x="4551757" y="49529"/>
                </a:lnTo>
                <a:lnTo>
                  <a:pt x="4601439" y="49529"/>
                </a:lnTo>
                <a:lnTo>
                  <a:pt x="4651122" y="49529"/>
                </a:lnTo>
                <a:lnTo>
                  <a:pt x="4733418" y="49529"/>
                </a:lnTo>
                <a:lnTo>
                  <a:pt x="4799712" y="33527"/>
                </a:lnTo>
                <a:lnTo>
                  <a:pt x="5445888" y="33527"/>
                </a:lnTo>
                <a:lnTo>
                  <a:pt x="5512182" y="16763"/>
                </a:lnTo>
                <a:lnTo>
                  <a:pt x="6042592" y="16763"/>
                </a:lnTo>
                <a:lnTo>
                  <a:pt x="6092298" y="16763"/>
                </a:lnTo>
                <a:lnTo>
                  <a:pt x="6142004" y="16763"/>
                </a:lnTo>
                <a:lnTo>
                  <a:pt x="6191710" y="16763"/>
                </a:lnTo>
                <a:lnTo>
                  <a:pt x="6241416" y="16763"/>
                </a:lnTo>
                <a:lnTo>
                  <a:pt x="6307710" y="16763"/>
                </a:lnTo>
                <a:lnTo>
                  <a:pt x="6374004" y="0"/>
                </a:lnTo>
                <a:lnTo>
                  <a:pt x="6522594" y="0"/>
                </a:lnTo>
              </a:path>
            </a:pathLst>
          </a:custGeom>
          <a:ln w="165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622029" y="6452717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350501" y="6369659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62971" y="6320129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775441" y="6270599"/>
            <a:ext cx="148386" cy="148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503913" y="6253835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216383" y="6221069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928853" y="6204305"/>
            <a:ext cx="148386" cy="148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641323" y="6187541"/>
            <a:ext cx="148386" cy="1483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369795" y="6171539"/>
            <a:ext cx="148386" cy="147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082265" y="6154775"/>
            <a:ext cx="148386" cy="148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5872105" y="922274"/>
            <a:ext cx="2451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b="1" spc="-7" baseline="-16666" dirty="0">
                <a:latin typeface="Times New Roman"/>
                <a:cs typeface="Times New Roman"/>
              </a:rPr>
              <a:t>2</a:t>
            </a:r>
            <a:r>
              <a:rPr sz="1300" b="1" i="1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165219" y="1074674"/>
            <a:ext cx="24955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b="1" i="1" spc="-15" baseline="-16666" dirty="0">
                <a:latin typeface="Times New Roman"/>
                <a:cs typeface="Times New Roman"/>
              </a:rPr>
              <a:t>n</a:t>
            </a:r>
            <a:r>
              <a:rPr sz="1300" b="1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900549" y="3436873"/>
            <a:ext cx="759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n </a:t>
            </a:r>
            <a:r>
              <a:rPr sz="2000" b="1" spc="-5" dirty="0">
                <a:latin typeface="Times New Roman"/>
                <a:cs typeface="Times New Roman"/>
              </a:rPr>
              <a:t>log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8730349" y="5341872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422504" y="5875271"/>
            <a:ext cx="554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log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367148" y="3695998"/>
            <a:ext cx="546735" cy="1135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114"/>
              </a:spcBef>
            </a:pPr>
            <a:r>
              <a:rPr sz="1500" spc="70" dirty="0">
                <a:latin typeface="Arial"/>
                <a:cs typeface="Arial"/>
              </a:rPr>
              <a:t>30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i="1" spc="-5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  <a:spcBef>
                <a:spcPts val="1180"/>
              </a:spcBef>
            </a:pPr>
            <a:r>
              <a:rPr sz="1500" spc="70" dirty="0">
                <a:latin typeface="Arial"/>
                <a:cs typeface="Arial"/>
              </a:rPr>
              <a:t>20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996553" y="6707380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346839" y="6875526"/>
            <a:ext cx="1496060" cy="85090"/>
          </a:xfrm>
          <a:custGeom>
            <a:avLst/>
            <a:gdLst/>
            <a:ahLst/>
            <a:cxnLst/>
            <a:rect l="l" t="t" r="r" b="b"/>
            <a:pathLst>
              <a:path w="1496059" h="85090">
                <a:moveTo>
                  <a:pt x="1424655" y="42561"/>
                </a:moveTo>
                <a:lnTo>
                  <a:pt x="1389670" y="32766"/>
                </a:lnTo>
                <a:lnTo>
                  <a:pt x="0" y="32766"/>
                </a:lnTo>
                <a:lnTo>
                  <a:pt x="0" y="51816"/>
                </a:lnTo>
                <a:lnTo>
                  <a:pt x="1390798" y="51816"/>
                </a:lnTo>
                <a:lnTo>
                  <a:pt x="1424655" y="42561"/>
                </a:lnTo>
                <a:close/>
              </a:path>
              <a:path w="1496059" h="85090">
                <a:moveTo>
                  <a:pt x="1460401" y="32766"/>
                </a:moveTo>
                <a:lnTo>
                  <a:pt x="1348739" y="1524"/>
                </a:lnTo>
                <a:lnTo>
                  <a:pt x="1343405" y="0"/>
                </a:lnTo>
                <a:lnTo>
                  <a:pt x="1338059" y="3048"/>
                </a:lnTo>
                <a:lnTo>
                  <a:pt x="1337297" y="8381"/>
                </a:lnTo>
                <a:lnTo>
                  <a:pt x="1335773" y="12953"/>
                </a:lnTo>
                <a:lnTo>
                  <a:pt x="1338821" y="18288"/>
                </a:lnTo>
                <a:lnTo>
                  <a:pt x="1343405" y="19812"/>
                </a:lnTo>
                <a:lnTo>
                  <a:pt x="1389670" y="32766"/>
                </a:lnTo>
                <a:lnTo>
                  <a:pt x="1460401" y="32766"/>
                </a:lnTo>
                <a:close/>
              </a:path>
              <a:path w="1496059" h="85090">
                <a:moveTo>
                  <a:pt x="1460753" y="52479"/>
                </a:moveTo>
                <a:lnTo>
                  <a:pt x="1460753" y="51816"/>
                </a:lnTo>
                <a:lnTo>
                  <a:pt x="1390798" y="51816"/>
                </a:lnTo>
                <a:lnTo>
                  <a:pt x="1343405" y="64770"/>
                </a:lnTo>
                <a:lnTo>
                  <a:pt x="1338821" y="66294"/>
                </a:lnTo>
                <a:lnTo>
                  <a:pt x="1335773" y="71627"/>
                </a:lnTo>
                <a:lnTo>
                  <a:pt x="1337297" y="76962"/>
                </a:lnTo>
                <a:lnTo>
                  <a:pt x="1338059" y="81533"/>
                </a:lnTo>
                <a:lnTo>
                  <a:pt x="1343405" y="84581"/>
                </a:lnTo>
                <a:lnTo>
                  <a:pt x="1348739" y="83820"/>
                </a:lnTo>
                <a:lnTo>
                  <a:pt x="1460753" y="52479"/>
                </a:lnTo>
                <a:close/>
              </a:path>
              <a:path w="1496059" h="85090">
                <a:moveTo>
                  <a:pt x="1495805" y="42672"/>
                </a:moveTo>
                <a:lnTo>
                  <a:pt x="1460753" y="32864"/>
                </a:lnTo>
                <a:lnTo>
                  <a:pt x="1389670" y="32766"/>
                </a:lnTo>
                <a:lnTo>
                  <a:pt x="1424655" y="42561"/>
                </a:lnTo>
                <a:lnTo>
                  <a:pt x="1457705" y="33527"/>
                </a:lnTo>
                <a:lnTo>
                  <a:pt x="1457705" y="51816"/>
                </a:lnTo>
                <a:lnTo>
                  <a:pt x="1460753" y="51816"/>
                </a:lnTo>
                <a:lnTo>
                  <a:pt x="1460753" y="52479"/>
                </a:lnTo>
                <a:lnTo>
                  <a:pt x="1495805" y="42672"/>
                </a:lnTo>
                <a:close/>
              </a:path>
              <a:path w="1496059" h="85090">
                <a:moveTo>
                  <a:pt x="1457705" y="51816"/>
                </a:moveTo>
                <a:lnTo>
                  <a:pt x="1424655" y="42561"/>
                </a:lnTo>
                <a:lnTo>
                  <a:pt x="1390798" y="51816"/>
                </a:lnTo>
                <a:lnTo>
                  <a:pt x="1457705" y="51816"/>
                </a:lnTo>
                <a:close/>
              </a:path>
              <a:path w="1496059" h="85090">
                <a:moveTo>
                  <a:pt x="1457705" y="51816"/>
                </a:moveTo>
                <a:lnTo>
                  <a:pt x="1457705" y="33527"/>
                </a:lnTo>
                <a:lnTo>
                  <a:pt x="1424655" y="42561"/>
                </a:lnTo>
                <a:lnTo>
                  <a:pt x="1457705" y="51816"/>
                </a:lnTo>
                <a:close/>
              </a:path>
              <a:path w="1496059" h="85090">
                <a:moveTo>
                  <a:pt x="1460753" y="32864"/>
                </a:moveTo>
                <a:lnTo>
                  <a:pt x="1460401" y="32766"/>
                </a:lnTo>
                <a:lnTo>
                  <a:pt x="1460753" y="32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341767" y="2297429"/>
            <a:ext cx="85725" cy="1725295"/>
          </a:xfrm>
          <a:custGeom>
            <a:avLst/>
            <a:gdLst/>
            <a:ahLst/>
            <a:cxnLst/>
            <a:rect l="l" t="t" r="r" b="b"/>
            <a:pathLst>
              <a:path w="85725" h="1725295">
                <a:moveTo>
                  <a:pt x="85343" y="152400"/>
                </a:moveTo>
                <a:lnTo>
                  <a:pt x="83820" y="147828"/>
                </a:lnTo>
                <a:lnTo>
                  <a:pt x="42671" y="0"/>
                </a:lnTo>
                <a:lnTo>
                  <a:pt x="1524" y="147828"/>
                </a:lnTo>
                <a:lnTo>
                  <a:pt x="0" y="152400"/>
                </a:lnTo>
                <a:lnTo>
                  <a:pt x="3048" y="157734"/>
                </a:lnTo>
                <a:lnTo>
                  <a:pt x="13715" y="160782"/>
                </a:lnTo>
                <a:lnTo>
                  <a:pt x="18287" y="157734"/>
                </a:lnTo>
                <a:lnTo>
                  <a:pt x="32765" y="106135"/>
                </a:lnTo>
                <a:lnTo>
                  <a:pt x="32765" y="35814"/>
                </a:lnTo>
                <a:lnTo>
                  <a:pt x="51815" y="35814"/>
                </a:lnTo>
                <a:lnTo>
                  <a:pt x="51815" y="103414"/>
                </a:lnTo>
                <a:lnTo>
                  <a:pt x="65532" y="152400"/>
                </a:lnTo>
                <a:lnTo>
                  <a:pt x="66293" y="157734"/>
                </a:lnTo>
                <a:lnTo>
                  <a:pt x="71628" y="160782"/>
                </a:lnTo>
                <a:lnTo>
                  <a:pt x="82296" y="157734"/>
                </a:lnTo>
                <a:lnTo>
                  <a:pt x="85343" y="152400"/>
                </a:lnTo>
                <a:close/>
              </a:path>
              <a:path w="85725" h="1725295">
                <a:moveTo>
                  <a:pt x="51815" y="38100"/>
                </a:moveTo>
                <a:lnTo>
                  <a:pt x="51815" y="35814"/>
                </a:lnTo>
                <a:lnTo>
                  <a:pt x="32765" y="35814"/>
                </a:lnTo>
                <a:lnTo>
                  <a:pt x="32765" y="106135"/>
                </a:lnTo>
                <a:lnTo>
                  <a:pt x="33528" y="103414"/>
                </a:lnTo>
                <a:lnTo>
                  <a:pt x="33528" y="38100"/>
                </a:lnTo>
                <a:lnTo>
                  <a:pt x="51815" y="38100"/>
                </a:lnTo>
                <a:close/>
              </a:path>
              <a:path w="85725" h="1725295">
                <a:moveTo>
                  <a:pt x="51815" y="1725168"/>
                </a:moveTo>
                <a:lnTo>
                  <a:pt x="51815" y="103414"/>
                </a:lnTo>
                <a:lnTo>
                  <a:pt x="42671" y="70757"/>
                </a:lnTo>
                <a:lnTo>
                  <a:pt x="32765" y="106135"/>
                </a:lnTo>
                <a:lnTo>
                  <a:pt x="32765" y="1725168"/>
                </a:lnTo>
                <a:lnTo>
                  <a:pt x="51815" y="1725168"/>
                </a:lnTo>
                <a:close/>
              </a:path>
              <a:path w="85725" h="1725295">
                <a:moveTo>
                  <a:pt x="51815" y="38100"/>
                </a:moveTo>
                <a:lnTo>
                  <a:pt x="33528" y="38100"/>
                </a:lnTo>
                <a:lnTo>
                  <a:pt x="42671" y="70757"/>
                </a:lnTo>
                <a:lnTo>
                  <a:pt x="51815" y="38100"/>
                </a:lnTo>
                <a:close/>
              </a:path>
              <a:path w="85725" h="1725295">
                <a:moveTo>
                  <a:pt x="42671" y="70757"/>
                </a:moveTo>
                <a:lnTo>
                  <a:pt x="33528" y="38100"/>
                </a:lnTo>
                <a:lnTo>
                  <a:pt x="33528" y="103414"/>
                </a:lnTo>
                <a:lnTo>
                  <a:pt x="42671" y="70757"/>
                </a:lnTo>
                <a:close/>
              </a:path>
              <a:path w="85725" h="1725295">
                <a:moveTo>
                  <a:pt x="51815" y="103414"/>
                </a:moveTo>
                <a:lnTo>
                  <a:pt x="51815" y="38100"/>
                </a:lnTo>
                <a:lnTo>
                  <a:pt x="42671" y="70757"/>
                </a:lnTo>
                <a:lnTo>
                  <a:pt x="51815" y="103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16335" y="5833364"/>
            <a:ext cx="1838960" cy="5702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-635">
              <a:lnSpc>
                <a:spcPts val="2130"/>
              </a:lnSpc>
              <a:spcBef>
                <a:spcPts val="195"/>
              </a:spcBef>
            </a:pPr>
            <a:r>
              <a:rPr sz="1800" b="1" dirty="0">
                <a:latin typeface="Symbol"/>
                <a:cs typeface="Symbol"/>
              </a:rPr>
              <a:t></a:t>
            </a:r>
            <a:r>
              <a:rPr sz="1800" b="1" dirty="0">
                <a:latin typeface="Times New Roman"/>
                <a:cs typeface="Times New Roman"/>
              </a:rPr>
              <a:t>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宋体"/>
                <a:cs typeface="宋体"/>
              </a:rPr>
              <a:t>微</a:t>
            </a:r>
            <a:r>
              <a:rPr sz="1800" b="1" spc="-10" dirty="0">
                <a:latin typeface="宋体"/>
                <a:cs typeface="宋体"/>
              </a:rPr>
              <a:t>秒</a:t>
            </a:r>
            <a:r>
              <a:rPr sz="1800" b="1" spc="-475" dirty="0">
                <a:latin typeface="宋体"/>
                <a:cs typeface="宋体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10</a:t>
            </a:r>
            <a:r>
              <a:rPr sz="1800" b="1" baseline="23148" dirty="0">
                <a:latin typeface="Times New Roman"/>
                <a:cs typeface="Times New Roman"/>
              </a:rPr>
              <a:t>-6</a:t>
            </a:r>
            <a:r>
              <a:rPr sz="1800" b="1" spc="-10" dirty="0">
                <a:latin typeface="宋体"/>
                <a:cs typeface="宋体"/>
              </a:rPr>
              <a:t>秒 </a:t>
            </a:r>
            <a:r>
              <a:rPr sz="1800" b="1" spc="-5" dirty="0">
                <a:latin typeface="Times New Roman"/>
                <a:cs typeface="Times New Roman"/>
              </a:rPr>
              <a:t>ms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宋体"/>
                <a:cs typeface="宋体"/>
              </a:rPr>
              <a:t>毫</a:t>
            </a:r>
            <a:r>
              <a:rPr sz="1800" b="1" spc="-10" dirty="0">
                <a:latin typeface="宋体"/>
                <a:cs typeface="宋体"/>
              </a:rPr>
              <a:t>秒</a:t>
            </a:r>
            <a:r>
              <a:rPr sz="1800" b="1" spc="-480" dirty="0">
                <a:latin typeface="宋体"/>
                <a:cs typeface="宋体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10</a:t>
            </a:r>
            <a:r>
              <a:rPr sz="1800" b="1" baseline="23148" dirty="0">
                <a:latin typeface="Times New Roman"/>
                <a:cs typeface="Times New Roman"/>
              </a:rPr>
              <a:t>-3</a:t>
            </a:r>
            <a:r>
              <a:rPr sz="1800" b="1" spc="-10" dirty="0">
                <a:latin typeface="宋体"/>
                <a:cs typeface="宋体"/>
              </a:rPr>
              <a:t>秒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0244" y="5833364"/>
            <a:ext cx="1120140" cy="57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sec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宋体"/>
                <a:cs typeface="宋体"/>
              </a:rPr>
              <a:t>秒</a:t>
            </a:r>
            <a:endParaRPr sz="1800">
              <a:latin typeface="宋体"/>
              <a:cs typeface="宋体"/>
            </a:endParaRPr>
          </a:p>
          <a:p>
            <a:pPr marL="20955">
              <a:lnSpc>
                <a:spcPts val="2145"/>
              </a:lnSpc>
            </a:pPr>
            <a:r>
              <a:rPr sz="1800" b="1" spc="-5" dirty="0">
                <a:latin typeface="Times New Roman"/>
                <a:cs typeface="Times New Roman"/>
              </a:rPr>
              <a:t>min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宋体"/>
                <a:cs typeface="宋体"/>
              </a:rPr>
              <a:t>分钟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5593" y="5828798"/>
            <a:ext cx="714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yr =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宋体"/>
                <a:cs typeface="宋体"/>
              </a:rPr>
              <a:t>年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4927" y="5828798"/>
            <a:ext cx="95948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hr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宋体"/>
                <a:cs typeface="宋体"/>
              </a:rPr>
              <a:t>小时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d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宋体"/>
                <a:cs typeface="宋体"/>
              </a:rPr>
              <a:t>日</a:t>
            </a:r>
            <a:endParaRPr sz="1800">
              <a:latin typeface="宋体"/>
              <a:cs typeface="宋体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10873"/>
              </p:ext>
            </p:extLst>
          </p:nvPr>
        </p:nvGraphicFramePr>
        <p:xfrm>
          <a:off x="1231658" y="677037"/>
          <a:ext cx="8108311" cy="5076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6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6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58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60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5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 marL="202374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500" b="1" spc="35" dirty="0">
                          <a:latin typeface="宋体"/>
                          <a:cs typeface="宋体"/>
                        </a:rPr>
                        <a:t>每秒</a:t>
                      </a:r>
                      <a:r>
                        <a:rPr sz="1500" b="1" spc="10" dirty="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500" b="1" spc="35" dirty="0">
                          <a:latin typeface="宋体"/>
                          <a:cs typeface="宋体"/>
                        </a:rPr>
                        <a:t>亿</a:t>
                      </a:r>
                      <a:r>
                        <a:rPr sz="1500" b="1" spc="20" dirty="0">
                          <a:latin typeface="宋体"/>
                          <a:cs typeface="宋体"/>
                        </a:rPr>
                        <a:t>指</a:t>
                      </a:r>
                      <a:r>
                        <a:rPr sz="1500" b="1" spc="35" dirty="0">
                          <a:latin typeface="宋体"/>
                          <a:cs typeface="宋体"/>
                        </a:rPr>
                        <a:t>令</a:t>
                      </a:r>
                      <a:r>
                        <a:rPr sz="1500" b="1" spc="20" dirty="0">
                          <a:latin typeface="宋体"/>
                          <a:cs typeface="宋体"/>
                        </a:rPr>
                        <a:t>计</a:t>
                      </a:r>
                      <a:r>
                        <a:rPr sz="1500" b="1" spc="35" dirty="0">
                          <a:latin typeface="宋体"/>
                          <a:cs typeface="宋体"/>
                        </a:rPr>
                        <a:t>算</a:t>
                      </a:r>
                      <a:r>
                        <a:rPr sz="1500" b="1" spc="20" dirty="0">
                          <a:latin typeface="宋体"/>
                          <a:cs typeface="宋体"/>
                        </a:rPr>
                        <a:t>机</a:t>
                      </a:r>
                      <a:r>
                        <a:rPr sz="1500" b="1" spc="35" dirty="0">
                          <a:latin typeface="宋体"/>
                          <a:cs typeface="宋体"/>
                        </a:rPr>
                        <a:t>的</a:t>
                      </a:r>
                      <a:r>
                        <a:rPr sz="1500" b="1" spc="20" dirty="0">
                          <a:latin typeface="宋体"/>
                          <a:cs typeface="宋体"/>
                        </a:rPr>
                        <a:t>运</a:t>
                      </a:r>
                      <a:r>
                        <a:rPr sz="1500" b="1" spc="35" dirty="0">
                          <a:latin typeface="宋体"/>
                          <a:cs typeface="宋体"/>
                        </a:rPr>
                        <a:t>行</a:t>
                      </a:r>
                      <a:r>
                        <a:rPr sz="1500" b="1" spc="20" dirty="0">
                          <a:latin typeface="宋体"/>
                          <a:cs typeface="宋体"/>
                        </a:rPr>
                        <a:t>时间</a:t>
                      </a:r>
                      <a:r>
                        <a:rPr sz="1500" b="1" spc="25" dirty="0">
                          <a:latin typeface="宋体"/>
                          <a:cs typeface="宋体"/>
                        </a:rPr>
                        <a:t>表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2540" algn="ctr">
                        <a:lnSpc>
                          <a:spcPts val="2190"/>
                        </a:lnSpc>
                      </a:pPr>
                      <a:r>
                        <a:rPr sz="1900" b="1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190"/>
                        </a:lnSpc>
                      </a:pPr>
                      <a:r>
                        <a:rPr sz="1900" b="1" i="1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900" b="1" spc="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900" b="1" i="1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900" b="1" spc="5" dirty="0">
                          <a:latin typeface="Times New Roman"/>
                          <a:cs typeface="Times New Roman"/>
                        </a:rPr>
                        <a:t>)=</a:t>
                      </a:r>
                      <a:r>
                        <a:rPr sz="1900" b="1" i="1" spc="5" dirty="0">
                          <a:latin typeface="Times New Roman"/>
                          <a:cs typeface="Times New Roman"/>
                        </a:rPr>
                        <a:t>n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2225"/>
                        </a:lnSpc>
                      </a:pPr>
                      <a:r>
                        <a:rPr lang="en-US" sz="2850" b="1" baseline="1461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2850" b="1" baseline="1461" dirty="0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1875" b="1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50" b="1" i="1" baseline="1461" dirty="0">
                          <a:latin typeface="Times New Roman"/>
                          <a:cs typeface="Times New Roman"/>
                        </a:rPr>
                        <a:t>n</a:t>
                      </a:r>
                      <a:endParaRPr sz="2850" baseline="146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25"/>
                        </a:lnSpc>
                      </a:pPr>
                      <a:r>
                        <a:rPr sz="2850" b="1" i="1" baseline="-24853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25"/>
                        </a:lnSpc>
                      </a:pPr>
                      <a:r>
                        <a:rPr sz="2850" b="1" i="1" baseline="-24853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25"/>
                        </a:lnSpc>
                      </a:pPr>
                      <a:r>
                        <a:rPr sz="2850" b="1" i="1" baseline="-24853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5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sz="2850" b="1" i="1" spc="-7" baseline="-24853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50" b="1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25"/>
                        </a:lnSpc>
                      </a:pPr>
                      <a:r>
                        <a:rPr sz="2850" b="1" baseline="-24853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50" b="1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539"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77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.01</a:t>
                      </a:r>
                      <a:r>
                        <a:rPr sz="1700" b="1" spc="1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78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.03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78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.1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78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895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78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77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10sec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77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b="1" spc="-1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77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7"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.02</a:t>
                      </a:r>
                      <a:r>
                        <a:rPr sz="1700" b="1" spc="1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.09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.4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895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160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2.84hr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1ms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37"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.03</a:t>
                      </a:r>
                      <a:r>
                        <a:rPr sz="1700" b="1" spc="1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.15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.9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27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810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6.83d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1sec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7"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.04</a:t>
                      </a:r>
                      <a:r>
                        <a:rPr sz="1700" b="1" spc="1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.21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1.6</a:t>
                      </a:r>
                      <a:r>
                        <a:rPr sz="1700" b="1" spc="1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2.56ms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121.36d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18.3min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842"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.05</a:t>
                      </a:r>
                      <a:r>
                        <a:rPr sz="1700" b="1" spc="1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.28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2.5</a:t>
                      </a:r>
                      <a:r>
                        <a:rPr sz="1700" b="1" spc="1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125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6.25ms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3.1yr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13d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881"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.10</a:t>
                      </a:r>
                      <a:r>
                        <a:rPr sz="1700" b="1" spc="1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.66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1ms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100ms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3171yr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700" b="1" spc="10" dirty="0">
                          <a:latin typeface="Symbol"/>
                          <a:cs typeface="Symbol"/>
                        </a:rPr>
                        <a:t>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50" b="1" spc="-7" baseline="37878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50" b="1" spc="-15" baseline="3787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881"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1,000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1.00</a:t>
                      </a:r>
                      <a:r>
                        <a:rPr sz="1700" b="1" spc="1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9.96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1ms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1sec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16.67min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3.1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700" b="1" spc="10" dirty="0">
                          <a:latin typeface="Symbol"/>
                          <a:cs typeface="Symbol"/>
                        </a:rPr>
                        <a:t>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650" b="1" spc="-7" baseline="37878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50" b="1" spc="-22" baseline="3787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700" b="1" spc="10" dirty="0">
                          <a:latin typeface="Symbol"/>
                          <a:cs typeface="Symbol"/>
                        </a:rPr>
                        <a:t>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650" b="1" spc="-7" baseline="37878" dirty="0">
                          <a:latin typeface="Times New Roman"/>
                          <a:cs typeface="Times New Roman"/>
                        </a:rPr>
                        <a:t>28</a:t>
                      </a:r>
                      <a:r>
                        <a:rPr sz="1650" b="1" spc="-22" baseline="3787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yr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914"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10,000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700" b="1" spc="1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130.0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700" b="1" spc="-1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100ms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16.67min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115.7d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3.17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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650" b="1" spc="-7" baseline="37878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b="1" spc="-22" baseline="3787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yr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881"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100,000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1.66ms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10sec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11.57d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3171yr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3.17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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650" b="1" spc="-7" baseline="3787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650" b="1" spc="-22" baseline="3787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yr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502">
                <a:tc>
                  <a:txBody>
                    <a:bodyPr/>
                    <a:lstStyle/>
                    <a:p>
                      <a:pPr marR="159385" algn="r">
                        <a:lnSpc>
                          <a:spcPts val="2000"/>
                        </a:lnSpc>
                        <a:spcBef>
                          <a:spcPts val="715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1,000,000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00"/>
                        </a:lnSpc>
                        <a:spcBef>
                          <a:spcPts val="71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1.0ms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2000"/>
                        </a:lnSpc>
                        <a:spcBef>
                          <a:spcPts val="715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19.92ms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2000"/>
                        </a:lnSpc>
                        <a:spcBef>
                          <a:spcPts val="715"/>
                        </a:spcBef>
                      </a:pP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16.67min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000"/>
                        </a:lnSpc>
                        <a:spcBef>
                          <a:spcPts val="715"/>
                        </a:spcBef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31.71yr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2000"/>
                        </a:lnSpc>
                        <a:spcBef>
                          <a:spcPts val="715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3.1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700" b="1" spc="10" dirty="0">
                          <a:latin typeface="Symbol"/>
                          <a:cs typeface="Symbol"/>
                        </a:rPr>
                        <a:t>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650" b="1" spc="-22" baseline="37878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yr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2000"/>
                        </a:lnSpc>
                        <a:spcBef>
                          <a:spcPts val="715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3.17</a:t>
                      </a:r>
                      <a:r>
                        <a:rPr sz="1700" b="1" spc="5" dirty="0">
                          <a:latin typeface="Symbol"/>
                          <a:cs typeface="Symbol"/>
                        </a:rPr>
                        <a:t>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650" b="1" spc="-7" baseline="37878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650" b="1" spc="-22" baseline="3787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yr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CCD95E8-747C-40A7-BC83-F61E052FE96B}"/>
              </a:ext>
            </a:extLst>
          </p:cNvPr>
          <p:cNvSpPr txBox="1"/>
          <p:nvPr/>
        </p:nvSpPr>
        <p:spPr>
          <a:xfrm>
            <a:off x="3049352" y="973693"/>
            <a:ext cx="5345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4305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00339A"/>
                </a:solidFill>
              </a:rPr>
              <a:t>复杂度分析小窍门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311535" y="1971548"/>
            <a:ext cx="8001634" cy="3926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26084" indent="-342900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b="1" dirty="0">
                <a:latin typeface="宋体"/>
                <a:cs typeface="宋体"/>
              </a:rPr>
              <a:t>若两段算法分别有复杂</a:t>
            </a:r>
            <a:r>
              <a:rPr sz="2600" b="1" spc="-5" dirty="0">
                <a:latin typeface="宋体"/>
                <a:cs typeface="宋体"/>
              </a:rPr>
              <a:t>度</a:t>
            </a:r>
            <a:r>
              <a:rPr sz="2600" b="1" i="1" spc="-5" dirty="0">
                <a:latin typeface="Times New Roman"/>
                <a:cs typeface="Times New Roman"/>
              </a:rPr>
              <a:t>T</a:t>
            </a:r>
            <a:r>
              <a:rPr sz="2550" b="1" spc="-7" baseline="-22875" dirty="0">
                <a:latin typeface="Times New Roman"/>
                <a:cs typeface="Times New Roman"/>
              </a:rPr>
              <a:t>1</a:t>
            </a:r>
            <a:r>
              <a:rPr sz="2600" b="1" spc="-5" dirty="0">
                <a:latin typeface="Times New Roman"/>
                <a:cs typeface="Times New Roman"/>
              </a:rPr>
              <a:t>(</a:t>
            </a:r>
            <a:r>
              <a:rPr sz="2600" b="1" i="1" spc="-5" dirty="0">
                <a:latin typeface="Times New Roman"/>
                <a:cs typeface="Times New Roman"/>
              </a:rPr>
              <a:t>n</a:t>
            </a:r>
            <a:r>
              <a:rPr sz="2600" b="1" spc="-5" dirty="0">
                <a:latin typeface="Times New Roman"/>
                <a:cs typeface="Times New Roman"/>
              </a:rPr>
              <a:t>)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= O(</a:t>
            </a:r>
            <a:r>
              <a:rPr sz="2600" b="1" i="1" spc="-5" dirty="0">
                <a:latin typeface="Times New Roman"/>
                <a:cs typeface="Times New Roman"/>
              </a:rPr>
              <a:t>f</a:t>
            </a:r>
            <a:r>
              <a:rPr sz="2550" b="1" spc="-7" baseline="-22875" dirty="0">
                <a:latin typeface="Times New Roman"/>
                <a:cs typeface="Times New Roman"/>
              </a:rPr>
              <a:t>1</a:t>
            </a:r>
            <a:r>
              <a:rPr sz="2600" b="1" spc="-5" dirty="0">
                <a:latin typeface="Times New Roman"/>
                <a:cs typeface="Times New Roman"/>
              </a:rPr>
              <a:t>(</a:t>
            </a:r>
            <a:r>
              <a:rPr sz="2600" b="1" i="1" spc="-5" dirty="0">
                <a:latin typeface="Times New Roman"/>
                <a:cs typeface="Times New Roman"/>
              </a:rPr>
              <a:t>n</a:t>
            </a:r>
            <a:r>
              <a:rPr sz="2600" b="1" spc="-5" dirty="0">
                <a:latin typeface="Times New Roman"/>
                <a:cs typeface="Times New Roman"/>
              </a:rPr>
              <a:t>))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宋体"/>
                <a:cs typeface="宋体"/>
              </a:rPr>
              <a:t>和</a:t>
            </a:r>
            <a:r>
              <a:rPr sz="2600" b="1" i="1" spc="-5" dirty="0">
                <a:latin typeface="Times New Roman"/>
                <a:cs typeface="Times New Roman"/>
              </a:rPr>
              <a:t>T</a:t>
            </a:r>
            <a:r>
              <a:rPr sz="2550" b="1" spc="-7" baseline="-22875" dirty="0">
                <a:latin typeface="Times New Roman"/>
                <a:cs typeface="Times New Roman"/>
              </a:rPr>
              <a:t>2</a:t>
            </a:r>
            <a:r>
              <a:rPr sz="2600" b="1" spc="-5" dirty="0">
                <a:latin typeface="Times New Roman"/>
                <a:cs typeface="Times New Roman"/>
              </a:rPr>
              <a:t>(</a:t>
            </a:r>
            <a:r>
              <a:rPr sz="2600" b="1" i="1" spc="-5" dirty="0">
                <a:latin typeface="Times New Roman"/>
                <a:cs typeface="Times New Roman"/>
              </a:rPr>
              <a:t>n</a:t>
            </a:r>
            <a:r>
              <a:rPr sz="2600" b="1" spc="-5" dirty="0">
                <a:latin typeface="Times New Roman"/>
                <a:cs typeface="Times New Roman"/>
              </a:rPr>
              <a:t>) =  O(</a:t>
            </a:r>
            <a:r>
              <a:rPr sz="2600" b="1" i="1" spc="-5" dirty="0">
                <a:latin typeface="Times New Roman"/>
                <a:cs typeface="Times New Roman"/>
              </a:rPr>
              <a:t>f</a:t>
            </a:r>
            <a:r>
              <a:rPr sz="2550" b="1" spc="-7" baseline="-22875" dirty="0">
                <a:latin typeface="Times New Roman"/>
                <a:cs typeface="Times New Roman"/>
              </a:rPr>
              <a:t>2</a:t>
            </a:r>
            <a:r>
              <a:rPr sz="2600" b="1" spc="-5" dirty="0">
                <a:latin typeface="Times New Roman"/>
                <a:cs typeface="Times New Roman"/>
              </a:rPr>
              <a:t>(</a:t>
            </a:r>
            <a:r>
              <a:rPr sz="2600" b="1" i="1" spc="-5" dirty="0">
                <a:latin typeface="Times New Roman"/>
                <a:cs typeface="Times New Roman"/>
              </a:rPr>
              <a:t>n</a:t>
            </a:r>
            <a:r>
              <a:rPr sz="2600" b="1" spc="-5" dirty="0">
                <a:latin typeface="Times New Roman"/>
                <a:cs typeface="Times New Roman"/>
              </a:rPr>
              <a:t>))</a:t>
            </a:r>
            <a:r>
              <a:rPr sz="2600" b="1" spc="-5" dirty="0">
                <a:latin typeface="宋体"/>
                <a:cs typeface="宋体"/>
              </a:rPr>
              <a:t>，则</a:t>
            </a:r>
            <a:endParaRPr sz="26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550"/>
              </a:spcBef>
              <a:buClr>
                <a:srgbClr val="4C6D4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b="1" i="1" dirty="0">
                <a:latin typeface="Times New Roman"/>
                <a:cs typeface="Times New Roman"/>
              </a:rPr>
              <a:t>T</a:t>
            </a:r>
            <a:r>
              <a:rPr sz="2250" b="1" baseline="-22222" dirty="0">
                <a:latin typeface="Times New Roman"/>
                <a:cs typeface="Times New Roman"/>
              </a:rPr>
              <a:t>1</a:t>
            </a:r>
            <a:r>
              <a:rPr sz="2200" b="1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n</a:t>
            </a:r>
            <a:r>
              <a:rPr sz="2200" b="1" dirty="0">
                <a:latin typeface="Times New Roman"/>
                <a:cs typeface="Times New Roman"/>
              </a:rPr>
              <a:t>) + </a:t>
            </a:r>
            <a:r>
              <a:rPr sz="2200" b="1" i="1" spc="-5" dirty="0">
                <a:latin typeface="Times New Roman"/>
                <a:cs typeface="Times New Roman"/>
              </a:rPr>
              <a:t>T</a:t>
            </a:r>
            <a:r>
              <a:rPr sz="2250" b="1" spc="-7" baseline="-22222" dirty="0">
                <a:latin typeface="Times New Roman"/>
                <a:cs typeface="Times New Roman"/>
              </a:rPr>
              <a:t>2</a:t>
            </a:r>
            <a:r>
              <a:rPr sz="2200" b="1" spc="-5" dirty="0">
                <a:latin typeface="Times New Roman"/>
                <a:cs typeface="Times New Roman"/>
              </a:rPr>
              <a:t>(</a:t>
            </a:r>
            <a:r>
              <a:rPr sz="2200" b="1" i="1" spc="-5" dirty="0">
                <a:latin typeface="Times New Roman"/>
                <a:cs typeface="Times New Roman"/>
              </a:rPr>
              <a:t>n</a:t>
            </a:r>
            <a:r>
              <a:rPr sz="2200" b="1" spc="-5" dirty="0">
                <a:latin typeface="Times New Roman"/>
                <a:cs typeface="Times New Roman"/>
              </a:rPr>
              <a:t>) </a:t>
            </a:r>
            <a:r>
              <a:rPr sz="2200" b="1" dirty="0">
                <a:latin typeface="Times New Roman"/>
                <a:cs typeface="Times New Roman"/>
              </a:rPr>
              <a:t>= </a:t>
            </a:r>
            <a:r>
              <a:rPr sz="2200" b="1" spc="-5" dirty="0">
                <a:latin typeface="Times New Roman"/>
                <a:cs typeface="Times New Roman"/>
              </a:rPr>
              <a:t>max( </a:t>
            </a:r>
            <a:r>
              <a:rPr sz="2200" b="1" dirty="0">
                <a:latin typeface="Times New Roman"/>
                <a:cs typeface="Times New Roman"/>
              </a:rPr>
              <a:t>O(</a:t>
            </a:r>
            <a:r>
              <a:rPr sz="2200" b="1" i="1" dirty="0">
                <a:latin typeface="Times New Roman"/>
                <a:cs typeface="Times New Roman"/>
              </a:rPr>
              <a:t>f</a:t>
            </a:r>
            <a:r>
              <a:rPr sz="2250" b="1" baseline="-22222" dirty="0">
                <a:latin typeface="Times New Roman"/>
                <a:cs typeface="Times New Roman"/>
              </a:rPr>
              <a:t>1</a:t>
            </a:r>
            <a:r>
              <a:rPr sz="2200" b="1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n</a:t>
            </a:r>
            <a:r>
              <a:rPr sz="2200" b="1" dirty="0">
                <a:latin typeface="Times New Roman"/>
                <a:cs typeface="Times New Roman"/>
              </a:rPr>
              <a:t>)), O(</a:t>
            </a:r>
            <a:r>
              <a:rPr sz="2200" b="1" i="1" dirty="0">
                <a:latin typeface="Times New Roman"/>
                <a:cs typeface="Times New Roman"/>
              </a:rPr>
              <a:t>f</a:t>
            </a:r>
            <a:r>
              <a:rPr sz="2250" b="1" baseline="-22222" dirty="0">
                <a:latin typeface="Times New Roman"/>
                <a:cs typeface="Times New Roman"/>
              </a:rPr>
              <a:t>2</a:t>
            </a:r>
            <a:r>
              <a:rPr sz="2200" b="1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n</a:t>
            </a:r>
            <a:r>
              <a:rPr sz="2200" b="1" dirty="0">
                <a:latin typeface="Times New Roman"/>
                <a:cs typeface="Times New Roman"/>
              </a:rPr>
              <a:t>))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  <a:p>
            <a:pPr marL="681990" lvl="1" indent="-325120">
              <a:lnSpc>
                <a:spcPct val="100000"/>
              </a:lnSpc>
              <a:spcBef>
                <a:spcPts val="560"/>
              </a:spcBef>
              <a:buClr>
                <a:srgbClr val="4C6D4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b="1" i="1" dirty="0">
                <a:latin typeface="Times New Roman"/>
                <a:cs typeface="Times New Roman"/>
              </a:rPr>
              <a:t>T</a:t>
            </a:r>
            <a:r>
              <a:rPr sz="2250" b="1" baseline="-22222" dirty="0">
                <a:latin typeface="Times New Roman"/>
                <a:cs typeface="Times New Roman"/>
              </a:rPr>
              <a:t>1</a:t>
            </a:r>
            <a:r>
              <a:rPr sz="2200" b="1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n</a:t>
            </a:r>
            <a:r>
              <a:rPr sz="2200" b="1" dirty="0">
                <a:latin typeface="Times New Roman"/>
                <a:cs typeface="Times New Roman"/>
              </a:rPr>
              <a:t>) </a:t>
            </a:r>
            <a:r>
              <a:rPr sz="2200" b="1" dirty="0">
                <a:latin typeface="Symbol"/>
                <a:cs typeface="Symbol"/>
              </a:rPr>
              <a:t>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T</a:t>
            </a:r>
            <a:r>
              <a:rPr sz="2250" b="1" baseline="-22222" dirty="0">
                <a:latin typeface="Times New Roman"/>
                <a:cs typeface="Times New Roman"/>
              </a:rPr>
              <a:t>2</a:t>
            </a:r>
            <a:r>
              <a:rPr sz="2200" b="1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n</a:t>
            </a:r>
            <a:r>
              <a:rPr sz="2200" b="1" dirty="0">
                <a:latin typeface="Times New Roman"/>
                <a:cs typeface="Times New Roman"/>
              </a:rPr>
              <a:t>) = </a:t>
            </a:r>
            <a:r>
              <a:rPr sz="2200" b="1" spc="-5" dirty="0">
                <a:latin typeface="Times New Roman"/>
                <a:cs typeface="Times New Roman"/>
              </a:rPr>
              <a:t>O( </a:t>
            </a:r>
            <a:r>
              <a:rPr sz="2200" b="1" i="1" dirty="0">
                <a:latin typeface="Times New Roman"/>
                <a:cs typeface="Times New Roman"/>
              </a:rPr>
              <a:t>f</a:t>
            </a:r>
            <a:r>
              <a:rPr sz="2250" b="1" baseline="-22222" dirty="0">
                <a:latin typeface="Times New Roman"/>
                <a:cs typeface="Times New Roman"/>
              </a:rPr>
              <a:t>1</a:t>
            </a:r>
            <a:r>
              <a:rPr sz="2200" b="1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n</a:t>
            </a:r>
            <a:r>
              <a:rPr sz="2200" b="1" dirty="0">
                <a:latin typeface="Times New Roman"/>
                <a:cs typeface="Times New Roman"/>
              </a:rPr>
              <a:t>) </a:t>
            </a:r>
            <a:r>
              <a:rPr sz="2200" b="1" dirty="0">
                <a:latin typeface="Symbol"/>
                <a:cs typeface="Symbol"/>
              </a:rPr>
              <a:t>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f</a:t>
            </a:r>
            <a:r>
              <a:rPr sz="2250" b="1" baseline="-22222" dirty="0">
                <a:latin typeface="Times New Roman"/>
                <a:cs typeface="Times New Roman"/>
              </a:rPr>
              <a:t>2</a:t>
            </a:r>
            <a:r>
              <a:rPr sz="2200" b="1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n</a:t>
            </a:r>
            <a:r>
              <a:rPr sz="2200" b="1" dirty="0">
                <a:latin typeface="Times New Roman"/>
                <a:cs typeface="Times New Roman"/>
              </a:rPr>
              <a:t>)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95"/>
              </a:spcBef>
              <a:buClr>
                <a:srgbClr val="CC65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宋体"/>
                <a:cs typeface="宋体"/>
              </a:rPr>
              <a:t>若</a:t>
            </a:r>
            <a:r>
              <a:rPr sz="2600" b="1" i="1" spc="-5" dirty="0">
                <a:latin typeface="Times New Roman"/>
                <a:cs typeface="Times New Roman"/>
              </a:rPr>
              <a:t>T</a:t>
            </a:r>
            <a:r>
              <a:rPr sz="2600" b="1" spc="-5" dirty="0">
                <a:latin typeface="Times New Roman"/>
                <a:cs typeface="Times New Roman"/>
              </a:rPr>
              <a:t>(</a:t>
            </a:r>
            <a:r>
              <a:rPr sz="2600" b="1" i="1" spc="-5" dirty="0">
                <a:latin typeface="Times New Roman"/>
                <a:cs typeface="Times New Roman"/>
              </a:rPr>
              <a:t>n</a:t>
            </a:r>
            <a:r>
              <a:rPr sz="2600" b="1" spc="-5" dirty="0">
                <a:latin typeface="Times New Roman"/>
                <a:cs typeface="Times New Roman"/>
              </a:rPr>
              <a:t>)</a:t>
            </a:r>
            <a:r>
              <a:rPr sz="2600" b="1" spc="-5" dirty="0">
                <a:latin typeface="宋体"/>
                <a:cs typeface="宋体"/>
              </a:rPr>
              <a:t>是关</a:t>
            </a:r>
            <a:r>
              <a:rPr sz="2600" b="1" dirty="0">
                <a:latin typeface="宋体"/>
                <a:cs typeface="宋体"/>
              </a:rPr>
              <a:t>于</a:t>
            </a:r>
            <a:r>
              <a:rPr sz="2600" b="1" i="1" dirty="0">
                <a:latin typeface="Times New Roman"/>
                <a:cs typeface="Times New Roman"/>
              </a:rPr>
              <a:t>n</a:t>
            </a:r>
            <a:r>
              <a:rPr sz="2600" b="1" spc="-10" dirty="0">
                <a:latin typeface="宋体"/>
                <a:cs typeface="宋体"/>
              </a:rPr>
              <a:t>的</a:t>
            </a:r>
            <a:r>
              <a:rPr sz="2600" b="1" i="1" dirty="0">
                <a:latin typeface="Times New Roman"/>
                <a:cs typeface="Times New Roman"/>
              </a:rPr>
              <a:t>k</a:t>
            </a:r>
            <a:r>
              <a:rPr sz="2600" b="1" dirty="0">
                <a:latin typeface="宋体"/>
                <a:cs typeface="宋体"/>
              </a:rPr>
              <a:t>阶多项式，那</a:t>
            </a:r>
            <a:r>
              <a:rPr sz="2600" b="1" spc="-5" dirty="0">
                <a:latin typeface="宋体"/>
                <a:cs typeface="宋体"/>
              </a:rPr>
              <a:t>么</a:t>
            </a:r>
            <a:r>
              <a:rPr sz="2600" b="1" i="1" spc="-5" dirty="0">
                <a:latin typeface="Times New Roman"/>
                <a:cs typeface="Times New Roman"/>
              </a:rPr>
              <a:t>T</a:t>
            </a:r>
            <a:r>
              <a:rPr sz="2600" b="1" spc="-5" dirty="0">
                <a:latin typeface="Times New Roman"/>
                <a:cs typeface="Times New Roman"/>
              </a:rPr>
              <a:t>(</a:t>
            </a:r>
            <a:r>
              <a:rPr sz="2600" b="1" i="1" spc="-5" dirty="0">
                <a:latin typeface="Times New Roman"/>
                <a:cs typeface="Times New Roman"/>
              </a:rPr>
              <a:t>n</a:t>
            </a:r>
            <a:r>
              <a:rPr sz="2600" b="1" spc="-5" dirty="0">
                <a:latin typeface="Times New Roman"/>
                <a:cs typeface="Times New Roman"/>
              </a:rPr>
              <a:t>)=</a:t>
            </a:r>
            <a:r>
              <a:rPr sz="2600" b="1" spc="-5" dirty="0">
                <a:latin typeface="宋体"/>
                <a:cs typeface="宋体"/>
              </a:rPr>
              <a:t>Θ</a:t>
            </a:r>
            <a:r>
              <a:rPr sz="2600" b="1" spc="-5" dirty="0">
                <a:latin typeface="Times New Roman"/>
                <a:cs typeface="Times New Roman"/>
              </a:rPr>
              <a:t>(</a:t>
            </a:r>
            <a:r>
              <a:rPr sz="2600" b="1" i="1" spc="-5" dirty="0">
                <a:latin typeface="Times New Roman"/>
                <a:cs typeface="Times New Roman"/>
              </a:rPr>
              <a:t>n</a:t>
            </a:r>
            <a:r>
              <a:rPr sz="2550" b="1" i="1" spc="-7" baseline="26143" dirty="0">
                <a:latin typeface="Times New Roman"/>
                <a:cs typeface="Times New Roman"/>
              </a:rPr>
              <a:t>k</a:t>
            </a:r>
            <a:r>
              <a:rPr sz="2600" b="1" spc="-5" dirty="0">
                <a:latin typeface="Times New Roman"/>
                <a:cs typeface="Times New Roman"/>
              </a:rPr>
              <a:t>)</a:t>
            </a:r>
            <a:endParaRPr sz="2600" dirty="0">
              <a:latin typeface="Times New Roman"/>
              <a:cs typeface="Times New Roman"/>
            </a:endParaRPr>
          </a:p>
          <a:p>
            <a:pPr marL="355600" marR="73660" indent="-342900">
              <a:lnSpc>
                <a:spcPct val="111700"/>
              </a:lnSpc>
              <a:spcBef>
                <a:spcPts val="80"/>
              </a:spcBef>
              <a:buClr>
                <a:srgbClr val="CC65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宋体"/>
                <a:cs typeface="宋体"/>
              </a:rPr>
              <a:t>一</a:t>
            </a:r>
            <a:r>
              <a:rPr sz="2600" b="1" dirty="0">
                <a:latin typeface="宋体"/>
                <a:cs typeface="宋体"/>
              </a:rPr>
              <a:t>个</a:t>
            </a: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fo</a:t>
            </a:r>
            <a:r>
              <a:rPr sz="26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2600" b="1" dirty="0">
                <a:latin typeface="宋体"/>
                <a:cs typeface="宋体"/>
              </a:rPr>
              <a:t>循环的时间复杂度等于循环次数乘以循环体 </a:t>
            </a:r>
            <a:r>
              <a:rPr sz="2600" b="1" spc="-5" dirty="0">
                <a:latin typeface="宋体"/>
                <a:cs typeface="宋体"/>
              </a:rPr>
              <a:t>代码的复杂度</a:t>
            </a:r>
            <a:endParaRPr sz="2600" dirty="0">
              <a:latin typeface="宋体"/>
              <a:cs typeface="宋体"/>
            </a:endParaRPr>
          </a:p>
          <a:p>
            <a:pPr marL="354965" marR="5080" indent="-342265">
              <a:lnSpc>
                <a:spcPct val="106900"/>
              </a:lnSpc>
              <a:spcBef>
                <a:spcPts val="55"/>
              </a:spcBef>
              <a:buClr>
                <a:srgbClr val="CC65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if-else</a:t>
            </a:r>
            <a:r>
              <a:rPr sz="26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latin typeface="宋体"/>
                <a:cs typeface="宋体"/>
              </a:rPr>
              <a:t>结构的复杂度取决</a:t>
            </a:r>
            <a:r>
              <a:rPr sz="2600" b="1" dirty="0">
                <a:latin typeface="宋体"/>
                <a:cs typeface="宋体"/>
              </a:rPr>
              <a:t>于</a:t>
            </a:r>
            <a:r>
              <a:rPr sz="2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600" b="1" spc="-5" dirty="0">
                <a:latin typeface="宋体"/>
                <a:cs typeface="宋体"/>
              </a:rPr>
              <a:t>的条件判断复杂度 </a:t>
            </a:r>
            <a:r>
              <a:rPr sz="2600" b="1" dirty="0">
                <a:latin typeface="宋体"/>
                <a:cs typeface="宋体"/>
              </a:rPr>
              <a:t>和两个分枝部分的复杂度，总体复杂度取三者中最大</a:t>
            </a:r>
            <a:endParaRPr sz="26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43053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200" dirty="0"/>
              <a:t>习题：</a:t>
            </a:r>
            <a:endParaRPr sz="42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694791B-2E2F-45E0-8360-500DCB086F6C}"/>
              </a:ext>
            </a:extLst>
          </p:cNvPr>
          <p:cNvSpPr txBox="1"/>
          <p:nvPr/>
        </p:nvSpPr>
        <p:spPr>
          <a:xfrm>
            <a:off x="1155700" y="1495425"/>
            <a:ext cx="8382000" cy="6219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数据结构中，从逻辑上可以把数据结构分成（）。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某算法的语句执行频度为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3n+nlogn+n</a:t>
            </a:r>
            <a:r>
              <a:rPr lang="en-US" altLang="zh-CN" sz="2000" b="1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+8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其时间复杂度表示为（）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A. O(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O(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nlogn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   C. O(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D. O(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logn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是描述问题规模的非负整数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下面程序段的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时间复杂度表示为（）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A. O(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O(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nlogn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   C. O(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D. O(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logn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sz="2000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是描述问题规模的非负整数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下面程序段的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时间复杂度表示为（）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A. O(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O(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nlogn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   C. O(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D. O(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logn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sz="2000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sz="2000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sz="2000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D9F2F43-71D7-41B3-B288-171CF4B8F351}"/>
              </a:ext>
            </a:extLst>
          </p:cNvPr>
          <p:cNvSpPr/>
          <p:nvPr/>
        </p:nvSpPr>
        <p:spPr>
          <a:xfrm>
            <a:off x="1536700" y="3324225"/>
            <a:ext cx="7543800" cy="9233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F2B43C-C523-4A6E-BD79-4249BE93DD68}"/>
              </a:ext>
            </a:extLst>
          </p:cNvPr>
          <p:cNvSpPr txBox="1"/>
          <p:nvPr/>
        </p:nvSpPr>
        <p:spPr>
          <a:xfrm>
            <a:off x="1824478" y="3324225"/>
            <a:ext cx="53453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x=2;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while (x&lt;n/2)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  x=2*x;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F4B71FB-E10A-4D28-8A2C-43D942CC3A4E}"/>
              </a:ext>
            </a:extLst>
          </p:cNvPr>
          <p:cNvSpPr/>
          <p:nvPr/>
        </p:nvSpPr>
        <p:spPr>
          <a:xfrm>
            <a:off x="1536700" y="5176331"/>
            <a:ext cx="7543800" cy="9233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0BC51E-BF67-452A-9669-D0F378DC35F3}"/>
              </a:ext>
            </a:extLst>
          </p:cNvPr>
          <p:cNvSpPr txBox="1"/>
          <p:nvPr/>
        </p:nvSpPr>
        <p:spPr>
          <a:xfrm>
            <a:off x="1824478" y="5176331"/>
            <a:ext cx="53453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Count=0;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for (k=1, k&lt;=n, k*=2)    for(j=1; j&lt;=n, </a:t>
            </a:r>
            <a:r>
              <a:rPr lang="en-US" altLang="zh-CN" dirty="0" err="1">
                <a:solidFill>
                  <a:srgbClr val="00B0F0"/>
                </a:solidFill>
              </a:rPr>
              <a:t>j++</a:t>
            </a:r>
            <a:r>
              <a:rPr lang="en-US" altLang="zh-CN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  count++;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78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5839" y="5775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1535" y="617473"/>
            <a:ext cx="71907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例</a:t>
            </a:r>
            <a:r>
              <a:rPr spc="-225" dirty="0">
                <a:latin typeface="Times New Roman"/>
                <a:cs typeface="Times New Roman"/>
              </a:rPr>
              <a:t>1</a:t>
            </a:r>
            <a:r>
              <a:rPr spc="-225" dirty="0"/>
              <a:t>：</a:t>
            </a:r>
            <a:r>
              <a:rPr spc="-10" dirty="0"/>
              <a:t>如何在书架上摆放图书？</a:t>
            </a:r>
          </a:p>
        </p:txBody>
      </p:sp>
      <p:sp>
        <p:nvSpPr>
          <p:cNvPr id="5" name="object 5"/>
          <p:cNvSpPr/>
          <p:nvPr/>
        </p:nvSpPr>
        <p:spPr>
          <a:xfrm>
            <a:off x="1841639" y="2711195"/>
            <a:ext cx="2199894" cy="1941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7239" y="2482595"/>
            <a:ext cx="3657599" cy="2429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5839" y="5775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1535" y="617473"/>
            <a:ext cx="71907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例</a:t>
            </a:r>
            <a:r>
              <a:rPr spc="-225" dirty="0">
                <a:latin typeface="Times New Roman"/>
                <a:cs typeface="Times New Roman"/>
              </a:rPr>
              <a:t>1</a:t>
            </a:r>
            <a:r>
              <a:rPr spc="-225" dirty="0"/>
              <a:t>：</a:t>
            </a:r>
            <a:r>
              <a:rPr spc="-10" dirty="0"/>
              <a:t>如何在书架上摆放图书？</a:t>
            </a:r>
          </a:p>
        </p:txBody>
      </p:sp>
      <p:sp>
        <p:nvSpPr>
          <p:cNvPr id="5" name="object 5"/>
          <p:cNvSpPr/>
          <p:nvPr/>
        </p:nvSpPr>
        <p:spPr>
          <a:xfrm>
            <a:off x="774839" y="1415796"/>
            <a:ext cx="9144000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17473"/>
            <a:ext cx="71907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例</a:t>
            </a:r>
            <a:r>
              <a:rPr spc="-225" dirty="0">
                <a:latin typeface="Times New Roman"/>
                <a:cs typeface="Times New Roman"/>
              </a:rPr>
              <a:t>1</a:t>
            </a:r>
            <a:r>
              <a:rPr spc="-225" dirty="0"/>
              <a:t>：</a:t>
            </a:r>
            <a:r>
              <a:rPr spc="-10" dirty="0"/>
              <a:t>如何在书架上摆放图书？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970785"/>
            <a:ext cx="7122159" cy="158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宋体"/>
                <a:cs typeface="宋体"/>
              </a:rPr>
              <a:t>图书的摆放要使得</a:t>
            </a:r>
            <a:r>
              <a:rPr sz="3000" b="1" spc="-5" dirty="0">
                <a:latin typeface="Arial"/>
                <a:cs typeface="Arial"/>
              </a:rPr>
              <a:t>2</a:t>
            </a:r>
            <a:r>
              <a:rPr sz="3000" b="1" spc="-5" dirty="0">
                <a:latin typeface="宋体"/>
                <a:cs typeface="宋体"/>
              </a:rPr>
              <a:t>个相关操作方便实现：</a:t>
            </a:r>
            <a:endParaRPr sz="3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宋体"/>
                <a:cs typeface="宋体"/>
              </a:rPr>
              <a:t>操作</a:t>
            </a:r>
            <a:r>
              <a:rPr sz="3000" b="1" spc="-5" dirty="0">
                <a:latin typeface="Arial"/>
                <a:cs typeface="Arial"/>
              </a:rPr>
              <a:t>1</a:t>
            </a:r>
            <a:r>
              <a:rPr sz="3000" b="1" spc="-5" dirty="0">
                <a:latin typeface="宋体"/>
                <a:cs typeface="宋体"/>
              </a:rPr>
              <a:t>：新书怎么插入？</a:t>
            </a:r>
            <a:endParaRPr sz="3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535" y="4644644"/>
            <a:ext cx="5934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宋体"/>
                <a:cs typeface="宋体"/>
              </a:rPr>
              <a:t>操作</a:t>
            </a:r>
            <a:r>
              <a:rPr sz="3000" b="1" spc="-5" dirty="0">
                <a:latin typeface="Arial"/>
                <a:cs typeface="Arial"/>
              </a:rPr>
              <a:t>2</a:t>
            </a:r>
            <a:r>
              <a:rPr sz="3000" b="1" spc="-5" dirty="0">
                <a:latin typeface="宋体"/>
                <a:cs typeface="宋体"/>
              </a:rPr>
              <a:t>：怎么找到某本指定的书？</a:t>
            </a:r>
            <a:endParaRPr sz="3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17473"/>
            <a:ext cx="71907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例</a:t>
            </a:r>
            <a:r>
              <a:rPr spc="-225" dirty="0">
                <a:latin typeface="Times New Roman"/>
                <a:cs typeface="Times New Roman"/>
              </a:rPr>
              <a:t>1</a:t>
            </a:r>
            <a:r>
              <a:rPr spc="-225" dirty="0"/>
              <a:t>：</a:t>
            </a:r>
            <a:r>
              <a:rPr spc="-10" dirty="0"/>
              <a:t>如何在书架上摆放图书？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974595"/>
            <a:ext cx="5178165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宋体"/>
                <a:cs typeface="宋体"/>
              </a:rPr>
              <a:t>方</a:t>
            </a:r>
            <a:r>
              <a:rPr sz="2600" b="1" dirty="0">
                <a:latin typeface="宋体"/>
                <a:cs typeface="宋体"/>
              </a:rPr>
              <a:t>法</a:t>
            </a:r>
            <a:r>
              <a:rPr sz="2600" b="1" dirty="0">
                <a:latin typeface="Arial"/>
                <a:cs typeface="Arial"/>
              </a:rPr>
              <a:t>1</a:t>
            </a:r>
            <a:r>
              <a:rPr sz="2600" b="1" dirty="0">
                <a:latin typeface="宋体"/>
                <a:cs typeface="宋体"/>
              </a:rPr>
              <a:t>：</a:t>
            </a:r>
            <a:r>
              <a:rPr sz="2600" b="1" spc="-5" dirty="0">
                <a:latin typeface="宋体"/>
                <a:cs typeface="宋体"/>
              </a:rPr>
              <a:t>随便放</a:t>
            </a:r>
            <a:endParaRPr sz="2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6500"/>
              </a:buClr>
              <a:buFont typeface="Wingdings"/>
              <a:buChar char=""/>
            </a:pPr>
            <a:endParaRPr sz="3200" dirty="0">
              <a:latin typeface="Times New Roman"/>
              <a:cs typeface="Times New Roman"/>
            </a:endParaRPr>
          </a:p>
          <a:p>
            <a:pPr marL="681990" lvl="1" indent="-325120">
              <a:lnSpc>
                <a:spcPct val="100000"/>
              </a:lnSpc>
              <a:buClr>
                <a:srgbClr val="4C6D4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b="1" dirty="0">
                <a:latin typeface="宋体"/>
                <a:cs typeface="宋体"/>
              </a:rPr>
              <a:t>操</a:t>
            </a:r>
            <a:r>
              <a:rPr sz="2200" b="1" spc="-5" dirty="0">
                <a:latin typeface="宋体"/>
                <a:cs typeface="宋体"/>
              </a:rPr>
              <a:t>作</a:t>
            </a:r>
            <a:r>
              <a:rPr sz="2200" b="1" dirty="0">
                <a:latin typeface="Arial"/>
                <a:cs typeface="Arial"/>
              </a:rPr>
              <a:t>1</a:t>
            </a:r>
            <a:r>
              <a:rPr sz="2200" b="1" dirty="0">
                <a:latin typeface="宋体"/>
                <a:cs typeface="宋体"/>
              </a:rPr>
              <a:t>：新书怎么插入？</a:t>
            </a:r>
            <a:endParaRPr sz="2200" dirty="0">
              <a:latin typeface="宋体"/>
              <a:cs typeface="宋体"/>
            </a:endParaRPr>
          </a:p>
          <a:p>
            <a:pPr marL="1035050" lvl="2" indent="-351155">
              <a:lnSpc>
                <a:spcPct val="100000"/>
              </a:lnSpc>
              <a:spcBef>
                <a:spcPts val="605"/>
              </a:spcBef>
              <a:buClr>
                <a:srgbClr val="CC6500"/>
              </a:buClr>
              <a:buSzPct val="65000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000" b="1" dirty="0">
                <a:latin typeface="宋体"/>
                <a:cs typeface="宋体"/>
              </a:rPr>
              <a:t>哪里有空放哪里，一步到位！</a:t>
            </a:r>
            <a:endParaRPr sz="2000" dirty="0">
              <a:latin typeface="宋体"/>
              <a:cs typeface="宋体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CC6500"/>
              </a:buClr>
              <a:buFont typeface="Wingdings"/>
              <a:buChar char=""/>
            </a:pPr>
            <a:endParaRPr sz="2800" dirty="0">
              <a:latin typeface="Times New Roman"/>
              <a:cs typeface="Times New Roman"/>
            </a:endParaRPr>
          </a:p>
          <a:p>
            <a:pPr marL="681990" lvl="1" indent="-325120">
              <a:lnSpc>
                <a:spcPct val="100000"/>
              </a:lnSpc>
              <a:buClr>
                <a:srgbClr val="4C6D4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b="1" dirty="0">
                <a:latin typeface="宋体"/>
                <a:cs typeface="宋体"/>
              </a:rPr>
              <a:t>操</a:t>
            </a:r>
            <a:r>
              <a:rPr sz="2200" b="1" spc="-5" dirty="0">
                <a:latin typeface="宋体"/>
                <a:cs typeface="宋体"/>
              </a:rPr>
              <a:t>作</a:t>
            </a:r>
            <a:r>
              <a:rPr sz="2200" b="1" dirty="0">
                <a:latin typeface="Arial"/>
                <a:cs typeface="Arial"/>
              </a:rPr>
              <a:t>2</a:t>
            </a:r>
            <a:r>
              <a:rPr sz="2200" b="1" dirty="0">
                <a:latin typeface="宋体"/>
                <a:cs typeface="宋体"/>
              </a:rPr>
              <a:t>：怎么找到某本指定的书？</a:t>
            </a:r>
            <a:endParaRPr sz="2200" dirty="0">
              <a:latin typeface="宋体"/>
              <a:cs typeface="宋体"/>
            </a:endParaRPr>
          </a:p>
          <a:p>
            <a:pPr marL="1035050" lvl="2" indent="-351155">
              <a:lnSpc>
                <a:spcPct val="100000"/>
              </a:lnSpc>
              <a:spcBef>
                <a:spcPts val="484"/>
              </a:spcBef>
              <a:buClr>
                <a:srgbClr val="CC6500"/>
              </a:buClr>
              <a:buSzPct val="65000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000" b="1" dirty="0">
                <a:latin typeface="Arial"/>
                <a:cs typeface="Arial"/>
              </a:rPr>
              <a:t>……</a:t>
            </a:r>
            <a:r>
              <a:rPr sz="2000" b="1" dirty="0">
                <a:latin typeface="宋体"/>
                <a:cs typeface="宋体"/>
              </a:rPr>
              <a:t>累死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23834" y="4560570"/>
            <a:ext cx="218440" cy="560070"/>
          </a:xfrm>
          <a:custGeom>
            <a:avLst/>
            <a:gdLst/>
            <a:ahLst/>
            <a:cxnLst/>
            <a:rect l="l" t="t" r="r" b="b"/>
            <a:pathLst>
              <a:path w="218439" h="560070">
                <a:moveTo>
                  <a:pt x="0" y="0"/>
                </a:moveTo>
                <a:lnTo>
                  <a:pt x="217932" y="56007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40598" y="4549140"/>
            <a:ext cx="425450" cy="278130"/>
          </a:xfrm>
          <a:custGeom>
            <a:avLst/>
            <a:gdLst/>
            <a:ahLst/>
            <a:cxnLst/>
            <a:rect l="l" t="t" r="r" b="b"/>
            <a:pathLst>
              <a:path w="425450" h="278129">
                <a:moveTo>
                  <a:pt x="360426" y="52578"/>
                </a:moveTo>
                <a:lnTo>
                  <a:pt x="346710" y="35814"/>
                </a:lnTo>
                <a:lnTo>
                  <a:pt x="316992" y="8382"/>
                </a:lnTo>
                <a:lnTo>
                  <a:pt x="283464" y="0"/>
                </a:lnTo>
                <a:lnTo>
                  <a:pt x="256032" y="3048"/>
                </a:lnTo>
                <a:lnTo>
                  <a:pt x="225552" y="19050"/>
                </a:lnTo>
                <a:lnTo>
                  <a:pt x="201168" y="38862"/>
                </a:lnTo>
                <a:lnTo>
                  <a:pt x="176784" y="53340"/>
                </a:lnTo>
                <a:lnTo>
                  <a:pt x="155448" y="54864"/>
                </a:lnTo>
                <a:lnTo>
                  <a:pt x="126492" y="52578"/>
                </a:lnTo>
                <a:lnTo>
                  <a:pt x="90678" y="44196"/>
                </a:lnTo>
                <a:lnTo>
                  <a:pt x="46482" y="38862"/>
                </a:lnTo>
                <a:lnTo>
                  <a:pt x="0" y="41148"/>
                </a:lnTo>
                <a:lnTo>
                  <a:pt x="39624" y="51816"/>
                </a:lnTo>
                <a:lnTo>
                  <a:pt x="65532" y="60960"/>
                </a:lnTo>
                <a:lnTo>
                  <a:pt x="81534" y="76200"/>
                </a:lnTo>
                <a:lnTo>
                  <a:pt x="96774" y="99822"/>
                </a:lnTo>
                <a:lnTo>
                  <a:pt x="107442" y="128778"/>
                </a:lnTo>
                <a:lnTo>
                  <a:pt x="107442" y="212743"/>
                </a:lnTo>
                <a:lnTo>
                  <a:pt x="118110" y="211836"/>
                </a:lnTo>
                <a:lnTo>
                  <a:pt x="153924" y="223266"/>
                </a:lnTo>
                <a:lnTo>
                  <a:pt x="187452" y="228600"/>
                </a:lnTo>
                <a:lnTo>
                  <a:pt x="228600" y="225552"/>
                </a:lnTo>
                <a:lnTo>
                  <a:pt x="250697" y="209550"/>
                </a:lnTo>
                <a:lnTo>
                  <a:pt x="267462" y="196596"/>
                </a:lnTo>
                <a:lnTo>
                  <a:pt x="276606" y="190500"/>
                </a:lnTo>
                <a:lnTo>
                  <a:pt x="291846" y="190500"/>
                </a:lnTo>
                <a:lnTo>
                  <a:pt x="308610" y="204216"/>
                </a:lnTo>
                <a:lnTo>
                  <a:pt x="332994" y="236982"/>
                </a:lnTo>
                <a:lnTo>
                  <a:pt x="346949" y="250472"/>
                </a:lnTo>
                <a:lnTo>
                  <a:pt x="346949" y="123168"/>
                </a:lnTo>
                <a:lnTo>
                  <a:pt x="352806" y="83058"/>
                </a:lnTo>
                <a:lnTo>
                  <a:pt x="360426" y="52578"/>
                </a:lnTo>
                <a:close/>
              </a:path>
              <a:path w="425450" h="278129">
                <a:moveTo>
                  <a:pt x="107442" y="212743"/>
                </a:moveTo>
                <a:lnTo>
                  <a:pt x="107442" y="156972"/>
                </a:lnTo>
                <a:lnTo>
                  <a:pt x="102107" y="187452"/>
                </a:lnTo>
                <a:lnTo>
                  <a:pt x="80772" y="204216"/>
                </a:lnTo>
                <a:lnTo>
                  <a:pt x="57912" y="211836"/>
                </a:lnTo>
                <a:lnTo>
                  <a:pt x="82296" y="214884"/>
                </a:lnTo>
                <a:lnTo>
                  <a:pt x="107442" y="212743"/>
                </a:lnTo>
                <a:close/>
              </a:path>
              <a:path w="425450" h="278129">
                <a:moveTo>
                  <a:pt x="425195" y="278130"/>
                </a:moveTo>
                <a:lnTo>
                  <a:pt x="380238" y="238506"/>
                </a:lnTo>
                <a:lnTo>
                  <a:pt x="361998" y="202346"/>
                </a:lnTo>
                <a:lnTo>
                  <a:pt x="350458" y="163415"/>
                </a:lnTo>
                <a:lnTo>
                  <a:pt x="346949" y="123168"/>
                </a:lnTo>
                <a:lnTo>
                  <a:pt x="346949" y="250472"/>
                </a:lnTo>
                <a:lnTo>
                  <a:pt x="355854" y="259080"/>
                </a:lnTo>
                <a:lnTo>
                  <a:pt x="380238" y="272796"/>
                </a:lnTo>
                <a:lnTo>
                  <a:pt x="425195" y="2781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40598" y="4549140"/>
            <a:ext cx="425450" cy="278130"/>
          </a:xfrm>
          <a:custGeom>
            <a:avLst/>
            <a:gdLst/>
            <a:ahLst/>
            <a:cxnLst/>
            <a:rect l="l" t="t" r="r" b="b"/>
            <a:pathLst>
              <a:path w="425450" h="278129">
                <a:moveTo>
                  <a:pt x="0" y="41148"/>
                </a:moveTo>
                <a:lnTo>
                  <a:pt x="46482" y="38862"/>
                </a:lnTo>
                <a:lnTo>
                  <a:pt x="90678" y="44196"/>
                </a:lnTo>
                <a:lnTo>
                  <a:pt x="126492" y="52578"/>
                </a:lnTo>
                <a:lnTo>
                  <a:pt x="155448" y="54864"/>
                </a:lnTo>
                <a:lnTo>
                  <a:pt x="176784" y="53340"/>
                </a:lnTo>
                <a:lnTo>
                  <a:pt x="201168" y="38862"/>
                </a:lnTo>
                <a:lnTo>
                  <a:pt x="225552" y="19050"/>
                </a:lnTo>
                <a:lnTo>
                  <a:pt x="256032" y="3048"/>
                </a:lnTo>
                <a:lnTo>
                  <a:pt x="283464" y="0"/>
                </a:lnTo>
                <a:lnTo>
                  <a:pt x="316992" y="8382"/>
                </a:lnTo>
                <a:lnTo>
                  <a:pt x="346710" y="35814"/>
                </a:lnTo>
                <a:lnTo>
                  <a:pt x="360426" y="52578"/>
                </a:lnTo>
                <a:lnTo>
                  <a:pt x="352806" y="83058"/>
                </a:lnTo>
                <a:lnTo>
                  <a:pt x="346949" y="123168"/>
                </a:lnTo>
                <a:lnTo>
                  <a:pt x="350458" y="163415"/>
                </a:lnTo>
                <a:lnTo>
                  <a:pt x="361998" y="202346"/>
                </a:lnTo>
                <a:lnTo>
                  <a:pt x="380238" y="238506"/>
                </a:lnTo>
                <a:lnTo>
                  <a:pt x="405384" y="267462"/>
                </a:lnTo>
                <a:lnTo>
                  <a:pt x="425195" y="278130"/>
                </a:lnTo>
                <a:lnTo>
                  <a:pt x="380238" y="272796"/>
                </a:lnTo>
                <a:lnTo>
                  <a:pt x="355854" y="259080"/>
                </a:lnTo>
                <a:lnTo>
                  <a:pt x="332994" y="236982"/>
                </a:lnTo>
                <a:lnTo>
                  <a:pt x="308610" y="204216"/>
                </a:lnTo>
                <a:lnTo>
                  <a:pt x="291846" y="190500"/>
                </a:lnTo>
                <a:lnTo>
                  <a:pt x="276606" y="190500"/>
                </a:lnTo>
                <a:lnTo>
                  <a:pt x="267462" y="196596"/>
                </a:lnTo>
                <a:lnTo>
                  <a:pt x="250697" y="209550"/>
                </a:lnTo>
                <a:lnTo>
                  <a:pt x="228600" y="225552"/>
                </a:lnTo>
                <a:lnTo>
                  <a:pt x="187452" y="228600"/>
                </a:lnTo>
                <a:lnTo>
                  <a:pt x="153924" y="223266"/>
                </a:lnTo>
                <a:lnTo>
                  <a:pt x="118110" y="211836"/>
                </a:lnTo>
                <a:lnTo>
                  <a:pt x="82296" y="214884"/>
                </a:lnTo>
                <a:lnTo>
                  <a:pt x="57912" y="211836"/>
                </a:lnTo>
                <a:lnTo>
                  <a:pt x="80772" y="204216"/>
                </a:lnTo>
                <a:lnTo>
                  <a:pt x="102107" y="187452"/>
                </a:lnTo>
                <a:lnTo>
                  <a:pt x="107442" y="156972"/>
                </a:lnTo>
                <a:lnTo>
                  <a:pt x="107442" y="128778"/>
                </a:lnTo>
                <a:lnTo>
                  <a:pt x="96774" y="99822"/>
                </a:lnTo>
                <a:lnTo>
                  <a:pt x="81534" y="76200"/>
                </a:lnTo>
                <a:lnTo>
                  <a:pt x="65532" y="60960"/>
                </a:lnTo>
                <a:lnTo>
                  <a:pt x="39624" y="51816"/>
                </a:lnTo>
                <a:lnTo>
                  <a:pt x="0" y="41148"/>
                </a:lnTo>
                <a:close/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98944" y="5135879"/>
            <a:ext cx="1757680" cy="1005205"/>
          </a:xfrm>
          <a:custGeom>
            <a:avLst/>
            <a:gdLst/>
            <a:ahLst/>
            <a:cxnLst/>
            <a:rect l="l" t="t" r="r" b="b"/>
            <a:pathLst>
              <a:path w="1757679" h="1005204">
                <a:moveTo>
                  <a:pt x="161544" y="855154"/>
                </a:moveTo>
                <a:lnTo>
                  <a:pt x="161544" y="637794"/>
                </a:lnTo>
                <a:lnTo>
                  <a:pt x="0" y="688848"/>
                </a:lnTo>
                <a:lnTo>
                  <a:pt x="29718" y="707136"/>
                </a:lnTo>
                <a:lnTo>
                  <a:pt x="29718" y="723773"/>
                </a:lnTo>
                <a:lnTo>
                  <a:pt x="34290" y="726186"/>
                </a:lnTo>
                <a:lnTo>
                  <a:pt x="34290" y="738816"/>
                </a:lnTo>
                <a:lnTo>
                  <a:pt x="99060" y="746760"/>
                </a:lnTo>
                <a:lnTo>
                  <a:pt x="99060" y="849947"/>
                </a:lnTo>
                <a:lnTo>
                  <a:pt x="161544" y="855154"/>
                </a:lnTo>
                <a:close/>
              </a:path>
              <a:path w="1757679" h="1005204">
                <a:moveTo>
                  <a:pt x="29718" y="723773"/>
                </a:moveTo>
                <a:lnTo>
                  <a:pt x="29718" y="707136"/>
                </a:lnTo>
                <a:lnTo>
                  <a:pt x="6858" y="711708"/>
                </a:lnTo>
                <a:lnTo>
                  <a:pt x="29718" y="723773"/>
                </a:lnTo>
                <a:close/>
              </a:path>
              <a:path w="1757679" h="1005204">
                <a:moveTo>
                  <a:pt x="34290" y="738816"/>
                </a:moveTo>
                <a:lnTo>
                  <a:pt x="34290" y="726186"/>
                </a:lnTo>
                <a:lnTo>
                  <a:pt x="18288" y="736854"/>
                </a:lnTo>
                <a:lnTo>
                  <a:pt x="34290" y="738816"/>
                </a:lnTo>
                <a:close/>
              </a:path>
              <a:path w="1757679" h="1005204">
                <a:moveTo>
                  <a:pt x="92202" y="849376"/>
                </a:moveTo>
                <a:lnTo>
                  <a:pt x="92202" y="781812"/>
                </a:lnTo>
                <a:lnTo>
                  <a:pt x="63246" y="793242"/>
                </a:lnTo>
                <a:lnTo>
                  <a:pt x="35052" y="822960"/>
                </a:lnTo>
                <a:lnTo>
                  <a:pt x="67818" y="847344"/>
                </a:lnTo>
                <a:lnTo>
                  <a:pt x="92202" y="849376"/>
                </a:lnTo>
                <a:close/>
              </a:path>
              <a:path w="1757679" h="1005204">
                <a:moveTo>
                  <a:pt x="99060" y="849947"/>
                </a:moveTo>
                <a:lnTo>
                  <a:pt x="99060" y="746760"/>
                </a:lnTo>
                <a:lnTo>
                  <a:pt x="63246" y="769620"/>
                </a:lnTo>
                <a:lnTo>
                  <a:pt x="92202" y="781812"/>
                </a:lnTo>
                <a:lnTo>
                  <a:pt x="92202" y="849376"/>
                </a:lnTo>
                <a:lnTo>
                  <a:pt x="99060" y="849947"/>
                </a:lnTo>
                <a:close/>
              </a:path>
              <a:path w="1757679" h="1005204">
                <a:moveTo>
                  <a:pt x="233934" y="394716"/>
                </a:moveTo>
                <a:lnTo>
                  <a:pt x="233934" y="169164"/>
                </a:lnTo>
                <a:lnTo>
                  <a:pt x="104394" y="193548"/>
                </a:lnTo>
                <a:lnTo>
                  <a:pt x="230124" y="291084"/>
                </a:lnTo>
                <a:lnTo>
                  <a:pt x="230124" y="392599"/>
                </a:lnTo>
                <a:lnTo>
                  <a:pt x="233934" y="394716"/>
                </a:lnTo>
                <a:close/>
              </a:path>
              <a:path w="1757679" h="1005204">
                <a:moveTo>
                  <a:pt x="200406" y="857119"/>
                </a:moveTo>
                <a:lnTo>
                  <a:pt x="200406" y="477012"/>
                </a:lnTo>
                <a:lnTo>
                  <a:pt x="198120" y="502158"/>
                </a:lnTo>
                <a:lnTo>
                  <a:pt x="157734" y="553212"/>
                </a:lnTo>
                <a:lnTo>
                  <a:pt x="160782" y="592074"/>
                </a:lnTo>
                <a:lnTo>
                  <a:pt x="175260" y="608076"/>
                </a:lnTo>
                <a:lnTo>
                  <a:pt x="175260" y="856024"/>
                </a:lnTo>
                <a:lnTo>
                  <a:pt x="200406" y="857119"/>
                </a:lnTo>
                <a:close/>
              </a:path>
              <a:path w="1757679" h="1005204">
                <a:moveTo>
                  <a:pt x="175260" y="856024"/>
                </a:moveTo>
                <a:lnTo>
                  <a:pt x="175260" y="608076"/>
                </a:lnTo>
                <a:lnTo>
                  <a:pt x="160782" y="617982"/>
                </a:lnTo>
                <a:lnTo>
                  <a:pt x="161544" y="637794"/>
                </a:lnTo>
                <a:lnTo>
                  <a:pt x="161544" y="855154"/>
                </a:lnTo>
                <a:lnTo>
                  <a:pt x="168402" y="855726"/>
                </a:lnTo>
                <a:lnTo>
                  <a:pt x="175260" y="856024"/>
                </a:lnTo>
                <a:close/>
              </a:path>
              <a:path w="1757679" h="1005204">
                <a:moveTo>
                  <a:pt x="205740" y="857351"/>
                </a:moveTo>
                <a:lnTo>
                  <a:pt x="205740" y="448818"/>
                </a:lnTo>
                <a:lnTo>
                  <a:pt x="164592" y="455676"/>
                </a:lnTo>
                <a:lnTo>
                  <a:pt x="200406" y="477012"/>
                </a:lnTo>
                <a:lnTo>
                  <a:pt x="200406" y="857119"/>
                </a:lnTo>
                <a:lnTo>
                  <a:pt x="205740" y="857351"/>
                </a:lnTo>
                <a:close/>
              </a:path>
              <a:path w="1757679" h="1005204">
                <a:moveTo>
                  <a:pt x="719328" y="41909"/>
                </a:moveTo>
                <a:lnTo>
                  <a:pt x="368046" y="0"/>
                </a:lnTo>
                <a:lnTo>
                  <a:pt x="173736" y="26670"/>
                </a:lnTo>
                <a:lnTo>
                  <a:pt x="198882" y="37338"/>
                </a:lnTo>
                <a:lnTo>
                  <a:pt x="198882" y="52367"/>
                </a:lnTo>
                <a:lnTo>
                  <a:pt x="208788" y="57150"/>
                </a:lnTo>
                <a:lnTo>
                  <a:pt x="208788" y="88615"/>
                </a:lnTo>
                <a:lnTo>
                  <a:pt x="209550" y="89154"/>
                </a:lnTo>
                <a:lnTo>
                  <a:pt x="209550" y="114412"/>
                </a:lnTo>
                <a:lnTo>
                  <a:pt x="210312" y="115062"/>
                </a:lnTo>
                <a:lnTo>
                  <a:pt x="233934" y="169164"/>
                </a:lnTo>
                <a:lnTo>
                  <a:pt x="233934" y="858578"/>
                </a:lnTo>
                <a:lnTo>
                  <a:pt x="698754" y="878813"/>
                </a:lnTo>
                <a:lnTo>
                  <a:pt x="698754" y="84581"/>
                </a:lnTo>
                <a:lnTo>
                  <a:pt x="699516" y="84353"/>
                </a:lnTo>
                <a:lnTo>
                  <a:pt x="699516" y="52577"/>
                </a:lnTo>
                <a:lnTo>
                  <a:pt x="719328" y="41909"/>
                </a:lnTo>
                <a:close/>
              </a:path>
              <a:path w="1757679" h="1005204">
                <a:moveTo>
                  <a:pt x="208788" y="88615"/>
                </a:moveTo>
                <a:lnTo>
                  <a:pt x="208788" y="57150"/>
                </a:lnTo>
                <a:lnTo>
                  <a:pt x="178308" y="67056"/>
                </a:lnTo>
                <a:lnTo>
                  <a:pt x="208788" y="88615"/>
                </a:lnTo>
                <a:close/>
              </a:path>
              <a:path w="1757679" h="1005204">
                <a:moveTo>
                  <a:pt x="225552" y="390059"/>
                </a:moveTo>
                <a:lnTo>
                  <a:pt x="225552" y="345948"/>
                </a:lnTo>
                <a:lnTo>
                  <a:pt x="179070" y="364236"/>
                </a:lnTo>
                <a:lnTo>
                  <a:pt x="225552" y="390059"/>
                </a:lnTo>
                <a:close/>
              </a:path>
              <a:path w="1757679" h="1005204">
                <a:moveTo>
                  <a:pt x="198882" y="52367"/>
                </a:moveTo>
                <a:lnTo>
                  <a:pt x="198882" y="37338"/>
                </a:lnTo>
                <a:lnTo>
                  <a:pt x="186690" y="46482"/>
                </a:lnTo>
                <a:lnTo>
                  <a:pt x="198882" y="52367"/>
                </a:lnTo>
                <a:close/>
              </a:path>
              <a:path w="1757679" h="1005204">
                <a:moveTo>
                  <a:pt x="230124" y="392599"/>
                </a:moveTo>
                <a:lnTo>
                  <a:pt x="230124" y="291084"/>
                </a:lnTo>
                <a:lnTo>
                  <a:pt x="186690" y="326136"/>
                </a:lnTo>
                <a:lnTo>
                  <a:pt x="225552" y="345948"/>
                </a:lnTo>
                <a:lnTo>
                  <a:pt x="225552" y="390059"/>
                </a:lnTo>
                <a:lnTo>
                  <a:pt x="230124" y="392599"/>
                </a:lnTo>
                <a:close/>
              </a:path>
              <a:path w="1757679" h="1005204">
                <a:moveTo>
                  <a:pt x="209550" y="114412"/>
                </a:moveTo>
                <a:lnTo>
                  <a:pt x="209550" y="89154"/>
                </a:lnTo>
                <a:lnTo>
                  <a:pt x="189738" y="97536"/>
                </a:lnTo>
                <a:lnTo>
                  <a:pt x="209550" y="114412"/>
                </a:lnTo>
                <a:close/>
              </a:path>
              <a:path w="1757679" h="1005204">
                <a:moveTo>
                  <a:pt x="233934" y="858578"/>
                </a:moveTo>
                <a:lnTo>
                  <a:pt x="233934" y="394716"/>
                </a:lnTo>
                <a:lnTo>
                  <a:pt x="202692" y="408431"/>
                </a:lnTo>
                <a:lnTo>
                  <a:pt x="205740" y="448818"/>
                </a:lnTo>
                <a:lnTo>
                  <a:pt x="205740" y="857351"/>
                </a:lnTo>
                <a:lnTo>
                  <a:pt x="233934" y="858578"/>
                </a:lnTo>
                <a:close/>
              </a:path>
              <a:path w="1757679" h="1005204">
                <a:moveTo>
                  <a:pt x="1546098" y="46481"/>
                </a:moveTo>
                <a:lnTo>
                  <a:pt x="1509522" y="34289"/>
                </a:lnTo>
                <a:lnTo>
                  <a:pt x="1274064" y="54863"/>
                </a:lnTo>
                <a:lnTo>
                  <a:pt x="1239012" y="104393"/>
                </a:lnTo>
                <a:lnTo>
                  <a:pt x="1027938" y="108203"/>
                </a:lnTo>
                <a:lnTo>
                  <a:pt x="714756" y="104393"/>
                </a:lnTo>
                <a:lnTo>
                  <a:pt x="698754" y="84581"/>
                </a:lnTo>
                <a:lnTo>
                  <a:pt x="698754" y="878813"/>
                </a:lnTo>
                <a:lnTo>
                  <a:pt x="781050" y="882396"/>
                </a:lnTo>
                <a:lnTo>
                  <a:pt x="781050" y="904113"/>
                </a:lnTo>
                <a:lnTo>
                  <a:pt x="795528" y="911352"/>
                </a:lnTo>
                <a:lnTo>
                  <a:pt x="795528" y="945583"/>
                </a:lnTo>
                <a:lnTo>
                  <a:pt x="1041654" y="944238"/>
                </a:lnTo>
                <a:lnTo>
                  <a:pt x="1041654" y="927354"/>
                </a:lnTo>
                <a:lnTo>
                  <a:pt x="1078230" y="896874"/>
                </a:lnTo>
                <a:lnTo>
                  <a:pt x="1101090" y="899922"/>
                </a:lnTo>
                <a:lnTo>
                  <a:pt x="1128522" y="902208"/>
                </a:lnTo>
                <a:lnTo>
                  <a:pt x="1140714" y="941832"/>
                </a:lnTo>
                <a:lnTo>
                  <a:pt x="1140714" y="1005020"/>
                </a:lnTo>
                <a:lnTo>
                  <a:pt x="1498854" y="977807"/>
                </a:lnTo>
                <a:lnTo>
                  <a:pt x="1498854" y="218693"/>
                </a:lnTo>
                <a:lnTo>
                  <a:pt x="1522476" y="186689"/>
                </a:lnTo>
                <a:lnTo>
                  <a:pt x="1522476" y="160019"/>
                </a:lnTo>
                <a:lnTo>
                  <a:pt x="1532382" y="156552"/>
                </a:lnTo>
                <a:lnTo>
                  <a:pt x="1532382" y="52577"/>
                </a:lnTo>
                <a:lnTo>
                  <a:pt x="1546098" y="46481"/>
                </a:lnTo>
                <a:close/>
              </a:path>
              <a:path w="1757679" h="1005204">
                <a:moveTo>
                  <a:pt x="721614" y="77723"/>
                </a:moveTo>
                <a:lnTo>
                  <a:pt x="720852" y="55625"/>
                </a:lnTo>
                <a:lnTo>
                  <a:pt x="699516" y="52577"/>
                </a:lnTo>
                <a:lnTo>
                  <a:pt x="699516" y="84353"/>
                </a:lnTo>
                <a:lnTo>
                  <a:pt x="721614" y="77723"/>
                </a:lnTo>
                <a:close/>
              </a:path>
              <a:path w="1757679" h="1005204">
                <a:moveTo>
                  <a:pt x="795528" y="945583"/>
                </a:moveTo>
                <a:lnTo>
                  <a:pt x="795528" y="911352"/>
                </a:lnTo>
                <a:lnTo>
                  <a:pt x="762762" y="924306"/>
                </a:lnTo>
                <a:lnTo>
                  <a:pt x="784860" y="945641"/>
                </a:lnTo>
                <a:lnTo>
                  <a:pt x="795528" y="945583"/>
                </a:lnTo>
                <a:close/>
              </a:path>
              <a:path w="1757679" h="1005204">
                <a:moveTo>
                  <a:pt x="781050" y="904113"/>
                </a:moveTo>
                <a:lnTo>
                  <a:pt x="781050" y="882396"/>
                </a:lnTo>
                <a:lnTo>
                  <a:pt x="768096" y="897636"/>
                </a:lnTo>
                <a:lnTo>
                  <a:pt x="781050" y="904113"/>
                </a:lnTo>
                <a:close/>
              </a:path>
              <a:path w="1757679" h="1005204">
                <a:moveTo>
                  <a:pt x="1063752" y="944118"/>
                </a:moveTo>
                <a:lnTo>
                  <a:pt x="1041654" y="927354"/>
                </a:lnTo>
                <a:lnTo>
                  <a:pt x="1041654" y="944238"/>
                </a:lnTo>
                <a:lnTo>
                  <a:pt x="1063752" y="944118"/>
                </a:lnTo>
                <a:close/>
              </a:path>
              <a:path w="1757679" h="1005204">
                <a:moveTo>
                  <a:pt x="1140714" y="980694"/>
                </a:moveTo>
                <a:lnTo>
                  <a:pt x="1140714" y="941832"/>
                </a:lnTo>
                <a:lnTo>
                  <a:pt x="1112520" y="954786"/>
                </a:lnTo>
                <a:lnTo>
                  <a:pt x="1140714" y="980694"/>
                </a:lnTo>
                <a:close/>
              </a:path>
              <a:path w="1757679" h="1005204">
                <a:moveTo>
                  <a:pt x="1140714" y="1005020"/>
                </a:moveTo>
                <a:lnTo>
                  <a:pt x="1140714" y="980694"/>
                </a:lnTo>
                <a:lnTo>
                  <a:pt x="1127760" y="992124"/>
                </a:lnTo>
                <a:lnTo>
                  <a:pt x="1139952" y="1005078"/>
                </a:lnTo>
                <a:lnTo>
                  <a:pt x="1140714" y="1005020"/>
                </a:lnTo>
                <a:close/>
              </a:path>
              <a:path w="1757679" h="1005204">
                <a:moveTo>
                  <a:pt x="1514856" y="259841"/>
                </a:moveTo>
                <a:lnTo>
                  <a:pt x="1499616" y="240791"/>
                </a:lnTo>
                <a:lnTo>
                  <a:pt x="1498854" y="218693"/>
                </a:lnTo>
                <a:lnTo>
                  <a:pt x="1498854" y="977807"/>
                </a:lnTo>
                <a:lnTo>
                  <a:pt x="1507236" y="977170"/>
                </a:lnTo>
                <a:lnTo>
                  <a:pt x="1507236" y="285749"/>
                </a:lnTo>
                <a:lnTo>
                  <a:pt x="1514856" y="259841"/>
                </a:lnTo>
                <a:close/>
              </a:path>
              <a:path w="1757679" h="1005204">
                <a:moveTo>
                  <a:pt x="1514094" y="317753"/>
                </a:moveTo>
                <a:lnTo>
                  <a:pt x="1507236" y="285749"/>
                </a:lnTo>
                <a:lnTo>
                  <a:pt x="1507236" y="373379"/>
                </a:lnTo>
                <a:lnTo>
                  <a:pt x="1514094" y="317753"/>
                </a:lnTo>
                <a:close/>
              </a:path>
              <a:path w="1757679" h="1005204">
                <a:moveTo>
                  <a:pt x="1626108" y="433577"/>
                </a:moveTo>
                <a:lnTo>
                  <a:pt x="1610106" y="422147"/>
                </a:lnTo>
                <a:lnTo>
                  <a:pt x="1507236" y="373379"/>
                </a:lnTo>
                <a:lnTo>
                  <a:pt x="1507236" y="977170"/>
                </a:lnTo>
                <a:lnTo>
                  <a:pt x="1594866" y="970511"/>
                </a:lnTo>
                <a:lnTo>
                  <a:pt x="1594866" y="457961"/>
                </a:lnTo>
                <a:lnTo>
                  <a:pt x="1626108" y="433577"/>
                </a:lnTo>
                <a:close/>
              </a:path>
              <a:path w="1757679" h="1005204">
                <a:moveTo>
                  <a:pt x="1562100" y="62483"/>
                </a:moveTo>
                <a:lnTo>
                  <a:pt x="1532382" y="52577"/>
                </a:lnTo>
                <a:lnTo>
                  <a:pt x="1532382" y="156552"/>
                </a:lnTo>
                <a:lnTo>
                  <a:pt x="1547622" y="151218"/>
                </a:lnTo>
                <a:lnTo>
                  <a:pt x="1547622" y="70865"/>
                </a:lnTo>
                <a:lnTo>
                  <a:pt x="1562100" y="62483"/>
                </a:lnTo>
                <a:close/>
              </a:path>
              <a:path w="1757679" h="1005204">
                <a:moveTo>
                  <a:pt x="1578864" y="75437"/>
                </a:moveTo>
                <a:lnTo>
                  <a:pt x="1547622" y="70865"/>
                </a:lnTo>
                <a:lnTo>
                  <a:pt x="1547622" y="151218"/>
                </a:lnTo>
                <a:lnTo>
                  <a:pt x="1555242" y="148551"/>
                </a:lnTo>
                <a:lnTo>
                  <a:pt x="1555242" y="127253"/>
                </a:lnTo>
                <a:lnTo>
                  <a:pt x="1562100" y="122242"/>
                </a:lnTo>
                <a:lnTo>
                  <a:pt x="1562100" y="92963"/>
                </a:lnTo>
                <a:lnTo>
                  <a:pt x="1578864" y="75437"/>
                </a:lnTo>
                <a:close/>
              </a:path>
              <a:path w="1757679" h="1005204">
                <a:moveTo>
                  <a:pt x="1583436" y="138683"/>
                </a:moveTo>
                <a:lnTo>
                  <a:pt x="1555242" y="127253"/>
                </a:lnTo>
                <a:lnTo>
                  <a:pt x="1555242" y="148551"/>
                </a:lnTo>
                <a:lnTo>
                  <a:pt x="1583436" y="138683"/>
                </a:lnTo>
                <a:close/>
              </a:path>
              <a:path w="1757679" h="1005204">
                <a:moveTo>
                  <a:pt x="1575054" y="112775"/>
                </a:moveTo>
                <a:lnTo>
                  <a:pt x="1562100" y="92963"/>
                </a:lnTo>
                <a:lnTo>
                  <a:pt x="1562100" y="122242"/>
                </a:lnTo>
                <a:lnTo>
                  <a:pt x="1575054" y="112775"/>
                </a:lnTo>
                <a:close/>
              </a:path>
              <a:path w="1757679" h="1005204">
                <a:moveTo>
                  <a:pt x="1613154" y="480059"/>
                </a:moveTo>
                <a:lnTo>
                  <a:pt x="1594866" y="457961"/>
                </a:lnTo>
                <a:lnTo>
                  <a:pt x="1594866" y="970511"/>
                </a:lnTo>
                <a:lnTo>
                  <a:pt x="1595628" y="970454"/>
                </a:lnTo>
                <a:lnTo>
                  <a:pt x="1595628" y="499109"/>
                </a:lnTo>
                <a:lnTo>
                  <a:pt x="1613154" y="480059"/>
                </a:lnTo>
                <a:close/>
              </a:path>
              <a:path w="1757679" h="1005204">
                <a:moveTo>
                  <a:pt x="1639824" y="509777"/>
                </a:moveTo>
                <a:lnTo>
                  <a:pt x="1595628" y="499109"/>
                </a:lnTo>
                <a:lnTo>
                  <a:pt x="1595628" y="970454"/>
                </a:lnTo>
                <a:lnTo>
                  <a:pt x="1597152" y="970338"/>
                </a:lnTo>
                <a:lnTo>
                  <a:pt x="1597152" y="620268"/>
                </a:lnTo>
                <a:lnTo>
                  <a:pt x="1605534" y="531876"/>
                </a:lnTo>
                <a:lnTo>
                  <a:pt x="1639824" y="509777"/>
                </a:lnTo>
                <a:close/>
              </a:path>
              <a:path w="1757679" h="1005204">
                <a:moveTo>
                  <a:pt x="1757172" y="632459"/>
                </a:moveTo>
                <a:lnTo>
                  <a:pt x="1664970" y="615695"/>
                </a:lnTo>
                <a:lnTo>
                  <a:pt x="1597152" y="620268"/>
                </a:lnTo>
                <a:lnTo>
                  <a:pt x="1597152" y="970338"/>
                </a:lnTo>
                <a:lnTo>
                  <a:pt x="1671828" y="964664"/>
                </a:lnTo>
                <a:lnTo>
                  <a:pt x="1671828" y="758951"/>
                </a:lnTo>
                <a:lnTo>
                  <a:pt x="1679448" y="754898"/>
                </a:lnTo>
                <a:lnTo>
                  <a:pt x="1679448" y="726947"/>
                </a:lnTo>
                <a:lnTo>
                  <a:pt x="1696212" y="719301"/>
                </a:lnTo>
                <a:lnTo>
                  <a:pt x="1696212" y="693419"/>
                </a:lnTo>
                <a:lnTo>
                  <a:pt x="1707642" y="687247"/>
                </a:lnTo>
                <a:lnTo>
                  <a:pt x="1707642" y="657605"/>
                </a:lnTo>
                <a:lnTo>
                  <a:pt x="1757172" y="632459"/>
                </a:lnTo>
                <a:close/>
              </a:path>
              <a:path w="1757679" h="1005204">
                <a:moveTo>
                  <a:pt x="1719072" y="765047"/>
                </a:moveTo>
                <a:lnTo>
                  <a:pt x="1671828" y="758951"/>
                </a:lnTo>
                <a:lnTo>
                  <a:pt x="1671828" y="964664"/>
                </a:lnTo>
                <a:lnTo>
                  <a:pt x="1689354" y="963332"/>
                </a:lnTo>
                <a:lnTo>
                  <a:pt x="1689354" y="791718"/>
                </a:lnTo>
                <a:lnTo>
                  <a:pt x="1719072" y="765047"/>
                </a:lnTo>
                <a:close/>
              </a:path>
              <a:path w="1757679" h="1005204">
                <a:moveTo>
                  <a:pt x="1707642" y="739901"/>
                </a:moveTo>
                <a:lnTo>
                  <a:pt x="1679448" y="726947"/>
                </a:lnTo>
                <a:lnTo>
                  <a:pt x="1679448" y="754898"/>
                </a:lnTo>
                <a:lnTo>
                  <a:pt x="1707642" y="739901"/>
                </a:lnTo>
                <a:close/>
              </a:path>
              <a:path w="1757679" h="1005204">
                <a:moveTo>
                  <a:pt x="1749552" y="816102"/>
                </a:moveTo>
                <a:lnTo>
                  <a:pt x="1689354" y="791718"/>
                </a:lnTo>
                <a:lnTo>
                  <a:pt x="1689354" y="963332"/>
                </a:lnTo>
                <a:lnTo>
                  <a:pt x="1698498" y="962637"/>
                </a:lnTo>
                <a:lnTo>
                  <a:pt x="1698498" y="899922"/>
                </a:lnTo>
                <a:lnTo>
                  <a:pt x="1727454" y="871793"/>
                </a:lnTo>
                <a:lnTo>
                  <a:pt x="1727454" y="833628"/>
                </a:lnTo>
                <a:lnTo>
                  <a:pt x="1749552" y="816102"/>
                </a:lnTo>
                <a:close/>
              </a:path>
              <a:path w="1757679" h="1005204">
                <a:moveTo>
                  <a:pt x="1722882" y="707135"/>
                </a:moveTo>
                <a:lnTo>
                  <a:pt x="1696212" y="693419"/>
                </a:lnTo>
                <a:lnTo>
                  <a:pt x="1696212" y="719301"/>
                </a:lnTo>
                <a:lnTo>
                  <a:pt x="1722882" y="707135"/>
                </a:lnTo>
                <a:close/>
              </a:path>
              <a:path w="1757679" h="1005204">
                <a:moveTo>
                  <a:pt x="1701546" y="962406"/>
                </a:moveTo>
                <a:lnTo>
                  <a:pt x="1698498" y="899922"/>
                </a:lnTo>
                <a:lnTo>
                  <a:pt x="1698498" y="962637"/>
                </a:lnTo>
                <a:lnTo>
                  <a:pt x="1701546" y="962406"/>
                </a:lnTo>
                <a:close/>
              </a:path>
              <a:path w="1757679" h="1005204">
                <a:moveTo>
                  <a:pt x="1734312" y="672845"/>
                </a:moveTo>
                <a:lnTo>
                  <a:pt x="1707642" y="657605"/>
                </a:lnTo>
                <a:lnTo>
                  <a:pt x="1707642" y="687247"/>
                </a:lnTo>
                <a:lnTo>
                  <a:pt x="1734312" y="672845"/>
                </a:lnTo>
                <a:close/>
              </a:path>
              <a:path w="1757679" h="1005204">
                <a:moveTo>
                  <a:pt x="1751838" y="848106"/>
                </a:moveTo>
                <a:lnTo>
                  <a:pt x="1727454" y="833628"/>
                </a:lnTo>
                <a:lnTo>
                  <a:pt x="1727454" y="871793"/>
                </a:lnTo>
                <a:lnTo>
                  <a:pt x="1751838" y="848106"/>
                </a:lnTo>
                <a:close/>
              </a:path>
            </a:pathLst>
          </a:custGeom>
          <a:solidFill>
            <a:srgbClr val="BF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65872" y="5428488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0" y="1524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65872" y="5448300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65872" y="5466588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65872" y="5484114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65872" y="5501640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65872" y="5522214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65872" y="5542788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65872" y="5561838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65872" y="5582411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65872" y="5600700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65872" y="5619750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65872" y="5638800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65872" y="5659373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65872" y="5676900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65872" y="5694426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78470" y="5809488"/>
            <a:ext cx="278130" cy="1905"/>
          </a:xfrm>
          <a:custGeom>
            <a:avLst/>
            <a:gdLst/>
            <a:ahLst/>
            <a:cxnLst/>
            <a:rect l="l" t="t" r="r" b="b"/>
            <a:pathLst>
              <a:path w="278129" h="1904">
                <a:moveTo>
                  <a:pt x="0" y="1524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78470" y="5829300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78470" y="5847588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78470" y="5865114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78470" y="5882640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78470" y="5903214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78470" y="5923788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78470" y="5942838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78470" y="5963411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78470" y="5981700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78470" y="6000750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78470" y="6019800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78470" y="6040373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78470" y="6057900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78470" y="6075426"/>
            <a:ext cx="278130" cy="1905"/>
          </a:xfrm>
          <a:custGeom>
            <a:avLst/>
            <a:gdLst/>
            <a:ahLst/>
            <a:cxnLst/>
            <a:rect l="l" t="t" r="r" b="b"/>
            <a:pathLst>
              <a:path w="278129" h="1904">
                <a:moveTo>
                  <a:pt x="0" y="1524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50910" y="5785103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50910" y="5804153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50910" y="5822441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50910" y="5839967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50910" y="5857494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50910" y="5878829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50910" y="5898641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50910" y="5917691"/>
            <a:ext cx="430530" cy="1905"/>
          </a:xfrm>
          <a:custGeom>
            <a:avLst/>
            <a:gdLst/>
            <a:ahLst/>
            <a:cxnLst/>
            <a:rect l="l" t="t" r="r" b="b"/>
            <a:pathLst>
              <a:path w="430529" h="1904">
                <a:moveTo>
                  <a:pt x="0" y="1524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50910" y="5938265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50910" y="5956553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50910" y="5975603"/>
            <a:ext cx="430530" cy="1905"/>
          </a:xfrm>
          <a:custGeom>
            <a:avLst/>
            <a:gdLst/>
            <a:ahLst/>
            <a:cxnLst/>
            <a:rect l="l" t="t" r="r" b="b"/>
            <a:pathLst>
              <a:path w="430529" h="1904">
                <a:moveTo>
                  <a:pt x="0" y="1524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50910" y="5995415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50910" y="6015228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50910" y="6032753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50910" y="6050279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58124" y="5350764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58124" y="5369814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58124" y="5388102"/>
            <a:ext cx="430530" cy="1905"/>
          </a:xfrm>
          <a:custGeom>
            <a:avLst/>
            <a:gdLst/>
            <a:ahLst/>
            <a:cxnLst/>
            <a:rect l="l" t="t" r="r" b="b"/>
            <a:pathLst>
              <a:path w="430529" h="1904">
                <a:moveTo>
                  <a:pt x="0" y="1524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58124" y="5405628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358124" y="5423153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58124" y="5444490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58124" y="5464302"/>
            <a:ext cx="430530" cy="1905"/>
          </a:xfrm>
          <a:custGeom>
            <a:avLst/>
            <a:gdLst/>
            <a:ahLst/>
            <a:cxnLst/>
            <a:rect l="l" t="t" r="r" b="b"/>
            <a:pathLst>
              <a:path w="430529" h="1904">
                <a:moveTo>
                  <a:pt x="0" y="1524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58124" y="5484114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58124" y="5503926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358124" y="5522214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58124" y="5542026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58124" y="5561076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358124" y="5580888"/>
            <a:ext cx="430530" cy="1905"/>
          </a:xfrm>
          <a:custGeom>
            <a:avLst/>
            <a:gdLst/>
            <a:ahLst/>
            <a:cxnLst/>
            <a:rect l="l" t="t" r="r" b="b"/>
            <a:pathLst>
              <a:path w="430529" h="1904">
                <a:moveTo>
                  <a:pt x="0" y="1524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58124" y="5598414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58124" y="5615940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78922" y="5733434"/>
            <a:ext cx="226021" cy="27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24724" y="5720334"/>
            <a:ext cx="218440" cy="1905"/>
          </a:xfrm>
          <a:custGeom>
            <a:avLst/>
            <a:gdLst/>
            <a:ahLst/>
            <a:cxnLst/>
            <a:rect l="l" t="t" r="r" b="b"/>
            <a:pathLst>
              <a:path w="218439" h="1904">
                <a:moveTo>
                  <a:pt x="0" y="1524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24724" y="5740908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2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24724" y="5759196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1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824724" y="5776721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1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824724" y="5794247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1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24724" y="5815584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2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24724" y="5835396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1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824724" y="5854446"/>
            <a:ext cx="218440" cy="1905"/>
          </a:xfrm>
          <a:custGeom>
            <a:avLst/>
            <a:gdLst/>
            <a:ahLst/>
            <a:cxnLst/>
            <a:rect l="l" t="t" r="r" b="b"/>
            <a:pathLst>
              <a:path w="218439" h="1904">
                <a:moveTo>
                  <a:pt x="0" y="1523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824724" y="5875020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1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24724" y="5893308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2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24724" y="5912358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2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24724" y="5932170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1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24724" y="5951982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2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24724" y="5969508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2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824724" y="5987034"/>
            <a:ext cx="218440" cy="1905"/>
          </a:xfrm>
          <a:custGeom>
            <a:avLst/>
            <a:gdLst/>
            <a:ahLst/>
            <a:cxnLst/>
            <a:rect l="l" t="t" r="r" b="b"/>
            <a:pathLst>
              <a:path w="218439" h="1904">
                <a:moveTo>
                  <a:pt x="0" y="1524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26782" y="5439917"/>
            <a:ext cx="265430" cy="81280"/>
          </a:xfrm>
          <a:custGeom>
            <a:avLst/>
            <a:gdLst/>
            <a:ahLst/>
            <a:cxnLst/>
            <a:rect l="l" t="t" r="r" b="b"/>
            <a:pathLst>
              <a:path w="265429" h="81279">
                <a:moveTo>
                  <a:pt x="0" y="0"/>
                </a:moveTo>
                <a:lnTo>
                  <a:pt x="157734" y="80772"/>
                </a:lnTo>
                <a:lnTo>
                  <a:pt x="265176" y="80009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526782" y="5464302"/>
            <a:ext cx="265430" cy="81280"/>
          </a:xfrm>
          <a:custGeom>
            <a:avLst/>
            <a:gdLst/>
            <a:ahLst/>
            <a:cxnLst/>
            <a:rect l="l" t="t" r="r" b="b"/>
            <a:pathLst>
              <a:path w="265429" h="81279">
                <a:moveTo>
                  <a:pt x="0" y="0"/>
                </a:moveTo>
                <a:lnTo>
                  <a:pt x="157734" y="80771"/>
                </a:lnTo>
                <a:lnTo>
                  <a:pt x="265176" y="80009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22210" y="5493258"/>
            <a:ext cx="265430" cy="81280"/>
          </a:xfrm>
          <a:custGeom>
            <a:avLst/>
            <a:gdLst/>
            <a:ahLst/>
            <a:cxnLst/>
            <a:rect l="l" t="t" r="r" b="b"/>
            <a:pathLst>
              <a:path w="265429" h="81279">
                <a:moveTo>
                  <a:pt x="0" y="0"/>
                </a:moveTo>
                <a:lnTo>
                  <a:pt x="157734" y="80772"/>
                </a:lnTo>
                <a:lnTo>
                  <a:pt x="265176" y="79247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27544" y="5521452"/>
            <a:ext cx="265430" cy="81280"/>
          </a:xfrm>
          <a:custGeom>
            <a:avLst/>
            <a:gdLst/>
            <a:ahLst/>
            <a:cxnLst/>
            <a:rect l="l" t="t" r="r" b="b"/>
            <a:pathLst>
              <a:path w="265429" h="81279">
                <a:moveTo>
                  <a:pt x="0" y="0"/>
                </a:moveTo>
                <a:lnTo>
                  <a:pt x="157734" y="80771"/>
                </a:lnTo>
                <a:lnTo>
                  <a:pt x="265176" y="80009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30592" y="5554217"/>
            <a:ext cx="265430" cy="81280"/>
          </a:xfrm>
          <a:custGeom>
            <a:avLst/>
            <a:gdLst/>
            <a:ahLst/>
            <a:cxnLst/>
            <a:rect l="l" t="t" r="r" b="b"/>
            <a:pathLst>
              <a:path w="265429" h="81279">
                <a:moveTo>
                  <a:pt x="0" y="0"/>
                </a:moveTo>
                <a:lnTo>
                  <a:pt x="157734" y="80772"/>
                </a:lnTo>
                <a:lnTo>
                  <a:pt x="265176" y="80009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22972" y="5580888"/>
            <a:ext cx="265430" cy="81280"/>
          </a:xfrm>
          <a:custGeom>
            <a:avLst/>
            <a:gdLst/>
            <a:ahLst/>
            <a:cxnLst/>
            <a:rect l="l" t="t" r="r" b="b"/>
            <a:pathLst>
              <a:path w="265429" h="81279">
                <a:moveTo>
                  <a:pt x="0" y="0"/>
                </a:moveTo>
                <a:lnTo>
                  <a:pt x="157734" y="80772"/>
                </a:lnTo>
                <a:lnTo>
                  <a:pt x="265176" y="8001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94066" y="5878829"/>
            <a:ext cx="195072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387336" y="5307329"/>
            <a:ext cx="472440" cy="209550"/>
          </a:xfrm>
          <a:custGeom>
            <a:avLst/>
            <a:gdLst/>
            <a:ahLst/>
            <a:cxnLst/>
            <a:rect l="l" t="t" r="r" b="b"/>
            <a:pathLst>
              <a:path w="472439" h="209550">
                <a:moveTo>
                  <a:pt x="472440" y="110489"/>
                </a:moveTo>
                <a:lnTo>
                  <a:pt x="408432" y="41909"/>
                </a:lnTo>
                <a:lnTo>
                  <a:pt x="259842" y="69341"/>
                </a:lnTo>
                <a:lnTo>
                  <a:pt x="157734" y="0"/>
                </a:lnTo>
                <a:lnTo>
                  <a:pt x="0" y="16764"/>
                </a:lnTo>
                <a:lnTo>
                  <a:pt x="293370" y="206502"/>
                </a:lnTo>
                <a:lnTo>
                  <a:pt x="331470" y="209550"/>
                </a:lnTo>
                <a:lnTo>
                  <a:pt x="472440" y="1104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483092" y="5766053"/>
            <a:ext cx="572770" cy="0"/>
          </a:xfrm>
          <a:custGeom>
            <a:avLst/>
            <a:gdLst/>
            <a:ahLst/>
            <a:cxnLst/>
            <a:rect l="l" t="t" r="r" b="b"/>
            <a:pathLst>
              <a:path w="572770">
                <a:moveTo>
                  <a:pt x="0" y="0"/>
                </a:moveTo>
                <a:lnTo>
                  <a:pt x="572262" y="0"/>
                </a:lnTo>
              </a:path>
            </a:pathLst>
          </a:custGeom>
          <a:ln w="32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69326" y="5714238"/>
            <a:ext cx="290830" cy="97790"/>
          </a:xfrm>
          <a:custGeom>
            <a:avLst/>
            <a:gdLst/>
            <a:ahLst/>
            <a:cxnLst/>
            <a:rect l="l" t="t" r="r" b="b"/>
            <a:pathLst>
              <a:path w="290829" h="97789">
                <a:moveTo>
                  <a:pt x="290322" y="89153"/>
                </a:moveTo>
                <a:lnTo>
                  <a:pt x="234696" y="0"/>
                </a:lnTo>
                <a:lnTo>
                  <a:pt x="0" y="0"/>
                </a:lnTo>
                <a:lnTo>
                  <a:pt x="12192" y="97536"/>
                </a:lnTo>
                <a:lnTo>
                  <a:pt x="290322" y="89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242300" y="5305805"/>
            <a:ext cx="114300" cy="335280"/>
          </a:xfrm>
          <a:custGeom>
            <a:avLst/>
            <a:gdLst/>
            <a:ahLst/>
            <a:cxnLst/>
            <a:rect l="l" t="t" r="r" b="b"/>
            <a:pathLst>
              <a:path w="114300" h="335279">
                <a:moveTo>
                  <a:pt x="114300" y="45719"/>
                </a:moveTo>
                <a:lnTo>
                  <a:pt x="0" y="0"/>
                </a:lnTo>
                <a:lnTo>
                  <a:pt x="0" y="114300"/>
                </a:lnTo>
                <a:lnTo>
                  <a:pt x="57912" y="116586"/>
                </a:lnTo>
                <a:lnTo>
                  <a:pt x="57912" y="313182"/>
                </a:lnTo>
                <a:lnTo>
                  <a:pt x="111252" y="335280"/>
                </a:lnTo>
                <a:lnTo>
                  <a:pt x="114300" y="45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887970" y="5292852"/>
            <a:ext cx="361315" cy="138430"/>
          </a:xfrm>
          <a:custGeom>
            <a:avLst/>
            <a:gdLst/>
            <a:ahLst/>
            <a:cxnLst/>
            <a:rect l="l" t="t" r="r" b="b"/>
            <a:pathLst>
              <a:path w="361314" h="138429">
                <a:moveTo>
                  <a:pt x="361187" y="130301"/>
                </a:moveTo>
                <a:lnTo>
                  <a:pt x="359663" y="102869"/>
                </a:lnTo>
                <a:lnTo>
                  <a:pt x="169925" y="0"/>
                </a:lnTo>
                <a:lnTo>
                  <a:pt x="70865" y="0"/>
                </a:lnTo>
                <a:lnTo>
                  <a:pt x="21335" y="90678"/>
                </a:lnTo>
                <a:lnTo>
                  <a:pt x="0" y="137922"/>
                </a:lnTo>
                <a:lnTo>
                  <a:pt x="361187" y="1303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476490" y="5132070"/>
            <a:ext cx="542290" cy="71755"/>
          </a:xfrm>
          <a:custGeom>
            <a:avLst/>
            <a:gdLst/>
            <a:ahLst/>
            <a:cxnLst/>
            <a:rect l="l" t="t" r="r" b="b"/>
            <a:pathLst>
              <a:path w="542289" h="71754">
                <a:moveTo>
                  <a:pt x="541782" y="44195"/>
                </a:moveTo>
                <a:lnTo>
                  <a:pt x="208788" y="0"/>
                </a:lnTo>
                <a:lnTo>
                  <a:pt x="0" y="29717"/>
                </a:lnTo>
                <a:lnTo>
                  <a:pt x="297180" y="71627"/>
                </a:lnTo>
                <a:lnTo>
                  <a:pt x="541782" y="441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874254" y="5951982"/>
            <a:ext cx="99060" cy="116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823962" y="5705094"/>
            <a:ext cx="113664" cy="407670"/>
          </a:xfrm>
          <a:custGeom>
            <a:avLst/>
            <a:gdLst/>
            <a:ahLst/>
            <a:cxnLst/>
            <a:rect l="l" t="t" r="r" b="b"/>
            <a:pathLst>
              <a:path w="113664" h="407670">
                <a:moveTo>
                  <a:pt x="113626" y="323553"/>
                </a:moveTo>
                <a:lnTo>
                  <a:pt x="110490" y="294894"/>
                </a:lnTo>
                <a:lnTo>
                  <a:pt x="80772" y="210312"/>
                </a:lnTo>
                <a:lnTo>
                  <a:pt x="44958" y="38862"/>
                </a:lnTo>
                <a:lnTo>
                  <a:pt x="6096" y="0"/>
                </a:lnTo>
                <a:lnTo>
                  <a:pt x="0" y="240792"/>
                </a:lnTo>
                <a:lnTo>
                  <a:pt x="66294" y="407670"/>
                </a:lnTo>
                <a:lnTo>
                  <a:pt x="85344" y="394716"/>
                </a:lnTo>
                <a:lnTo>
                  <a:pt x="104353" y="372528"/>
                </a:lnTo>
                <a:lnTo>
                  <a:pt x="112680" y="349119"/>
                </a:lnTo>
                <a:lnTo>
                  <a:pt x="113626" y="323553"/>
                </a:lnTo>
                <a:close/>
              </a:path>
            </a:pathLst>
          </a:custGeom>
          <a:solidFill>
            <a:srgbClr val="BF7E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823962" y="5705094"/>
            <a:ext cx="113664" cy="407670"/>
          </a:xfrm>
          <a:custGeom>
            <a:avLst/>
            <a:gdLst/>
            <a:ahLst/>
            <a:cxnLst/>
            <a:rect l="l" t="t" r="r" b="b"/>
            <a:pathLst>
              <a:path w="113664" h="407670">
                <a:moveTo>
                  <a:pt x="44958" y="38862"/>
                </a:moveTo>
                <a:lnTo>
                  <a:pt x="80772" y="210312"/>
                </a:lnTo>
                <a:lnTo>
                  <a:pt x="110490" y="294894"/>
                </a:lnTo>
                <a:lnTo>
                  <a:pt x="113626" y="323553"/>
                </a:lnTo>
                <a:lnTo>
                  <a:pt x="112680" y="349119"/>
                </a:lnTo>
                <a:lnTo>
                  <a:pt x="104353" y="372528"/>
                </a:lnTo>
                <a:lnTo>
                  <a:pt x="85344" y="394716"/>
                </a:lnTo>
                <a:lnTo>
                  <a:pt x="66294" y="407670"/>
                </a:lnTo>
                <a:lnTo>
                  <a:pt x="0" y="240792"/>
                </a:lnTo>
                <a:lnTo>
                  <a:pt x="6096" y="0"/>
                </a:lnTo>
                <a:lnTo>
                  <a:pt x="44958" y="38862"/>
                </a:lnTo>
                <a:close/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91705" y="5650229"/>
            <a:ext cx="195580" cy="369570"/>
          </a:xfrm>
          <a:custGeom>
            <a:avLst/>
            <a:gdLst/>
            <a:ahLst/>
            <a:cxnLst/>
            <a:rect l="l" t="t" r="r" b="b"/>
            <a:pathLst>
              <a:path w="195579" h="369570">
                <a:moveTo>
                  <a:pt x="195502" y="167640"/>
                </a:moveTo>
                <a:lnTo>
                  <a:pt x="184834" y="90678"/>
                </a:lnTo>
                <a:lnTo>
                  <a:pt x="158164" y="40386"/>
                </a:lnTo>
                <a:lnTo>
                  <a:pt x="118540" y="8382"/>
                </a:lnTo>
                <a:lnTo>
                  <a:pt x="78154" y="0"/>
                </a:lnTo>
                <a:lnTo>
                  <a:pt x="47674" y="10668"/>
                </a:lnTo>
                <a:lnTo>
                  <a:pt x="33196" y="26670"/>
                </a:lnTo>
                <a:lnTo>
                  <a:pt x="10699" y="66062"/>
                </a:lnTo>
                <a:lnTo>
                  <a:pt x="45" y="112772"/>
                </a:lnTo>
                <a:lnTo>
                  <a:pt x="0" y="163436"/>
                </a:lnTo>
                <a:lnTo>
                  <a:pt x="9327" y="214689"/>
                </a:lnTo>
                <a:lnTo>
                  <a:pt x="26794" y="263165"/>
                </a:lnTo>
                <a:lnTo>
                  <a:pt x="51164" y="305500"/>
                </a:lnTo>
                <a:lnTo>
                  <a:pt x="81202" y="338328"/>
                </a:lnTo>
                <a:lnTo>
                  <a:pt x="119302" y="369570"/>
                </a:lnTo>
                <a:lnTo>
                  <a:pt x="166546" y="338328"/>
                </a:lnTo>
                <a:lnTo>
                  <a:pt x="177214" y="284226"/>
                </a:lnTo>
                <a:lnTo>
                  <a:pt x="193216" y="196596"/>
                </a:lnTo>
                <a:lnTo>
                  <a:pt x="195502" y="16764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691705" y="5650229"/>
            <a:ext cx="195580" cy="369570"/>
          </a:xfrm>
          <a:custGeom>
            <a:avLst/>
            <a:gdLst/>
            <a:ahLst/>
            <a:cxnLst/>
            <a:rect l="l" t="t" r="r" b="b"/>
            <a:pathLst>
              <a:path w="195579" h="369570">
                <a:moveTo>
                  <a:pt x="47674" y="10668"/>
                </a:moveTo>
                <a:lnTo>
                  <a:pt x="33196" y="26670"/>
                </a:lnTo>
                <a:lnTo>
                  <a:pt x="10699" y="66062"/>
                </a:lnTo>
                <a:lnTo>
                  <a:pt x="45" y="112772"/>
                </a:lnTo>
                <a:lnTo>
                  <a:pt x="0" y="163436"/>
                </a:lnTo>
                <a:lnTo>
                  <a:pt x="9327" y="214689"/>
                </a:lnTo>
                <a:lnTo>
                  <a:pt x="26794" y="263165"/>
                </a:lnTo>
                <a:lnTo>
                  <a:pt x="51164" y="305500"/>
                </a:lnTo>
                <a:lnTo>
                  <a:pt x="81202" y="338328"/>
                </a:lnTo>
                <a:lnTo>
                  <a:pt x="119302" y="369570"/>
                </a:lnTo>
                <a:lnTo>
                  <a:pt x="166546" y="338328"/>
                </a:lnTo>
                <a:lnTo>
                  <a:pt x="177214" y="284226"/>
                </a:lnTo>
                <a:lnTo>
                  <a:pt x="185596" y="239268"/>
                </a:lnTo>
                <a:lnTo>
                  <a:pt x="193216" y="196596"/>
                </a:lnTo>
                <a:lnTo>
                  <a:pt x="195502" y="167640"/>
                </a:lnTo>
                <a:lnTo>
                  <a:pt x="193216" y="131826"/>
                </a:lnTo>
                <a:lnTo>
                  <a:pt x="184834" y="90678"/>
                </a:lnTo>
                <a:lnTo>
                  <a:pt x="158164" y="40386"/>
                </a:lnTo>
                <a:lnTo>
                  <a:pt x="118540" y="8382"/>
                </a:lnTo>
                <a:lnTo>
                  <a:pt x="78154" y="0"/>
                </a:lnTo>
                <a:lnTo>
                  <a:pt x="47674" y="10668"/>
                </a:lnTo>
                <a:close/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760862" y="5946647"/>
            <a:ext cx="162921" cy="177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007604" y="4917185"/>
            <a:ext cx="331470" cy="434340"/>
          </a:xfrm>
          <a:custGeom>
            <a:avLst/>
            <a:gdLst/>
            <a:ahLst/>
            <a:cxnLst/>
            <a:rect l="l" t="t" r="r" b="b"/>
            <a:pathLst>
              <a:path w="331470" h="434339">
                <a:moveTo>
                  <a:pt x="323849" y="169164"/>
                </a:moveTo>
                <a:lnTo>
                  <a:pt x="300227" y="108204"/>
                </a:lnTo>
                <a:lnTo>
                  <a:pt x="270509" y="80010"/>
                </a:lnTo>
                <a:lnTo>
                  <a:pt x="256793" y="73914"/>
                </a:lnTo>
                <a:lnTo>
                  <a:pt x="246125" y="81534"/>
                </a:lnTo>
                <a:lnTo>
                  <a:pt x="246125" y="94488"/>
                </a:lnTo>
                <a:lnTo>
                  <a:pt x="242315" y="119634"/>
                </a:lnTo>
                <a:lnTo>
                  <a:pt x="225551" y="91440"/>
                </a:lnTo>
                <a:lnTo>
                  <a:pt x="192023" y="43434"/>
                </a:lnTo>
                <a:lnTo>
                  <a:pt x="171449" y="12954"/>
                </a:lnTo>
                <a:lnTo>
                  <a:pt x="144779" y="0"/>
                </a:lnTo>
                <a:lnTo>
                  <a:pt x="126491" y="3048"/>
                </a:lnTo>
                <a:lnTo>
                  <a:pt x="112775" y="6858"/>
                </a:lnTo>
                <a:lnTo>
                  <a:pt x="92963" y="20574"/>
                </a:lnTo>
                <a:lnTo>
                  <a:pt x="80771" y="49530"/>
                </a:lnTo>
                <a:lnTo>
                  <a:pt x="71747" y="102208"/>
                </a:lnTo>
                <a:lnTo>
                  <a:pt x="66718" y="128191"/>
                </a:lnTo>
                <a:lnTo>
                  <a:pt x="60197" y="155448"/>
                </a:lnTo>
                <a:lnTo>
                  <a:pt x="57911" y="174498"/>
                </a:lnTo>
                <a:lnTo>
                  <a:pt x="51053" y="143256"/>
                </a:lnTo>
                <a:lnTo>
                  <a:pt x="44195" y="129540"/>
                </a:lnTo>
                <a:lnTo>
                  <a:pt x="36575" y="124968"/>
                </a:lnTo>
                <a:lnTo>
                  <a:pt x="24383" y="137160"/>
                </a:lnTo>
                <a:lnTo>
                  <a:pt x="16763" y="162306"/>
                </a:lnTo>
                <a:lnTo>
                  <a:pt x="5333" y="185928"/>
                </a:lnTo>
                <a:lnTo>
                  <a:pt x="0" y="214884"/>
                </a:lnTo>
                <a:lnTo>
                  <a:pt x="2285" y="236982"/>
                </a:lnTo>
                <a:lnTo>
                  <a:pt x="14477" y="250698"/>
                </a:lnTo>
                <a:lnTo>
                  <a:pt x="35051" y="249936"/>
                </a:lnTo>
                <a:lnTo>
                  <a:pt x="35051" y="362331"/>
                </a:lnTo>
                <a:lnTo>
                  <a:pt x="50291" y="371856"/>
                </a:lnTo>
                <a:lnTo>
                  <a:pt x="68579" y="378714"/>
                </a:lnTo>
                <a:lnTo>
                  <a:pt x="89153" y="380238"/>
                </a:lnTo>
                <a:lnTo>
                  <a:pt x="107441" y="385572"/>
                </a:lnTo>
                <a:lnTo>
                  <a:pt x="126491" y="403098"/>
                </a:lnTo>
                <a:lnTo>
                  <a:pt x="142493" y="416814"/>
                </a:lnTo>
                <a:lnTo>
                  <a:pt x="166877" y="429768"/>
                </a:lnTo>
                <a:lnTo>
                  <a:pt x="192785" y="434340"/>
                </a:lnTo>
                <a:lnTo>
                  <a:pt x="217169" y="429768"/>
                </a:lnTo>
                <a:lnTo>
                  <a:pt x="235457" y="415290"/>
                </a:lnTo>
                <a:lnTo>
                  <a:pt x="248411" y="389382"/>
                </a:lnTo>
                <a:lnTo>
                  <a:pt x="263651" y="375666"/>
                </a:lnTo>
                <a:lnTo>
                  <a:pt x="287273" y="356616"/>
                </a:lnTo>
                <a:lnTo>
                  <a:pt x="297941" y="348234"/>
                </a:lnTo>
                <a:lnTo>
                  <a:pt x="297941" y="188214"/>
                </a:lnTo>
                <a:lnTo>
                  <a:pt x="311657" y="187452"/>
                </a:lnTo>
                <a:lnTo>
                  <a:pt x="323849" y="169164"/>
                </a:lnTo>
                <a:close/>
              </a:path>
              <a:path w="331470" h="434339">
                <a:moveTo>
                  <a:pt x="35051" y="362331"/>
                </a:moveTo>
                <a:lnTo>
                  <a:pt x="35051" y="249936"/>
                </a:lnTo>
                <a:lnTo>
                  <a:pt x="28955" y="264414"/>
                </a:lnTo>
                <a:lnTo>
                  <a:pt x="23621" y="285750"/>
                </a:lnTo>
                <a:lnTo>
                  <a:pt x="19049" y="307848"/>
                </a:lnTo>
                <a:lnTo>
                  <a:pt x="19049" y="324612"/>
                </a:lnTo>
                <a:lnTo>
                  <a:pt x="22859" y="343662"/>
                </a:lnTo>
                <a:lnTo>
                  <a:pt x="32003" y="360426"/>
                </a:lnTo>
                <a:lnTo>
                  <a:pt x="35051" y="362331"/>
                </a:lnTo>
                <a:close/>
              </a:path>
              <a:path w="331470" h="434339">
                <a:moveTo>
                  <a:pt x="331469" y="267462"/>
                </a:moveTo>
                <a:lnTo>
                  <a:pt x="327659" y="240030"/>
                </a:lnTo>
                <a:lnTo>
                  <a:pt x="314705" y="213360"/>
                </a:lnTo>
                <a:lnTo>
                  <a:pt x="297941" y="188214"/>
                </a:lnTo>
                <a:lnTo>
                  <a:pt x="297941" y="348234"/>
                </a:lnTo>
                <a:lnTo>
                  <a:pt x="308609" y="339852"/>
                </a:lnTo>
                <a:lnTo>
                  <a:pt x="319277" y="324612"/>
                </a:lnTo>
                <a:lnTo>
                  <a:pt x="329183" y="295656"/>
                </a:lnTo>
                <a:lnTo>
                  <a:pt x="331469" y="267462"/>
                </a:lnTo>
                <a:close/>
              </a:path>
            </a:pathLst>
          </a:custGeom>
          <a:solidFill>
            <a:srgbClr val="F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007604" y="4917185"/>
            <a:ext cx="331470" cy="434340"/>
          </a:xfrm>
          <a:custGeom>
            <a:avLst/>
            <a:gdLst/>
            <a:ahLst/>
            <a:cxnLst/>
            <a:rect l="l" t="t" r="r" b="b"/>
            <a:pathLst>
              <a:path w="331470" h="434339">
                <a:moveTo>
                  <a:pt x="126491" y="3048"/>
                </a:moveTo>
                <a:lnTo>
                  <a:pt x="80771" y="49530"/>
                </a:lnTo>
                <a:lnTo>
                  <a:pt x="71747" y="102208"/>
                </a:lnTo>
                <a:lnTo>
                  <a:pt x="66718" y="128191"/>
                </a:lnTo>
                <a:lnTo>
                  <a:pt x="60197" y="155448"/>
                </a:lnTo>
                <a:lnTo>
                  <a:pt x="57911" y="174498"/>
                </a:lnTo>
                <a:lnTo>
                  <a:pt x="51053" y="143256"/>
                </a:lnTo>
                <a:lnTo>
                  <a:pt x="44195" y="129540"/>
                </a:lnTo>
                <a:lnTo>
                  <a:pt x="36575" y="124968"/>
                </a:lnTo>
                <a:lnTo>
                  <a:pt x="24383" y="137160"/>
                </a:lnTo>
                <a:lnTo>
                  <a:pt x="16763" y="162306"/>
                </a:lnTo>
                <a:lnTo>
                  <a:pt x="5333" y="185928"/>
                </a:lnTo>
                <a:lnTo>
                  <a:pt x="0" y="214884"/>
                </a:lnTo>
                <a:lnTo>
                  <a:pt x="2285" y="236982"/>
                </a:lnTo>
                <a:lnTo>
                  <a:pt x="14477" y="250698"/>
                </a:lnTo>
                <a:lnTo>
                  <a:pt x="35051" y="249936"/>
                </a:lnTo>
                <a:lnTo>
                  <a:pt x="28955" y="264414"/>
                </a:lnTo>
                <a:lnTo>
                  <a:pt x="23621" y="285750"/>
                </a:lnTo>
                <a:lnTo>
                  <a:pt x="19049" y="307848"/>
                </a:lnTo>
                <a:lnTo>
                  <a:pt x="19049" y="324612"/>
                </a:lnTo>
                <a:lnTo>
                  <a:pt x="50291" y="371856"/>
                </a:lnTo>
                <a:lnTo>
                  <a:pt x="89153" y="380238"/>
                </a:lnTo>
                <a:lnTo>
                  <a:pt x="107441" y="385572"/>
                </a:lnTo>
                <a:lnTo>
                  <a:pt x="126491" y="403098"/>
                </a:lnTo>
                <a:lnTo>
                  <a:pt x="142493" y="416814"/>
                </a:lnTo>
                <a:lnTo>
                  <a:pt x="166877" y="429768"/>
                </a:lnTo>
                <a:lnTo>
                  <a:pt x="192785" y="434340"/>
                </a:lnTo>
                <a:lnTo>
                  <a:pt x="217169" y="429768"/>
                </a:lnTo>
                <a:lnTo>
                  <a:pt x="235457" y="415290"/>
                </a:lnTo>
                <a:lnTo>
                  <a:pt x="248411" y="389382"/>
                </a:lnTo>
                <a:lnTo>
                  <a:pt x="263651" y="375666"/>
                </a:lnTo>
                <a:lnTo>
                  <a:pt x="287273" y="356616"/>
                </a:lnTo>
                <a:lnTo>
                  <a:pt x="308609" y="339852"/>
                </a:lnTo>
                <a:lnTo>
                  <a:pt x="319277" y="324612"/>
                </a:lnTo>
                <a:lnTo>
                  <a:pt x="329183" y="295656"/>
                </a:lnTo>
                <a:lnTo>
                  <a:pt x="331469" y="267462"/>
                </a:lnTo>
                <a:lnTo>
                  <a:pt x="327659" y="240030"/>
                </a:lnTo>
                <a:lnTo>
                  <a:pt x="314705" y="213360"/>
                </a:lnTo>
                <a:lnTo>
                  <a:pt x="297941" y="188214"/>
                </a:lnTo>
                <a:lnTo>
                  <a:pt x="311657" y="187452"/>
                </a:lnTo>
                <a:lnTo>
                  <a:pt x="323849" y="169164"/>
                </a:lnTo>
                <a:lnTo>
                  <a:pt x="314705" y="133350"/>
                </a:lnTo>
                <a:lnTo>
                  <a:pt x="300227" y="108204"/>
                </a:lnTo>
                <a:lnTo>
                  <a:pt x="286511" y="92202"/>
                </a:lnTo>
                <a:lnTo>
                  <a:pt x="270509" y="80010"/>
                </a:lnTo>
                <a:lnTo>
                  <a:pt x="256793" y="73914"/>
                </a:lnTo>
                <a:lnTo>
                  <a:pt x="246125" y="81534"/>
                </a:lnTo>
                <a:lnTo>
                  <a:pt x="246125" y="94488"/>
                </a:lnTo>
                <a:lnTo>
                  <a:pt x="242315" y="119634"/>
                </a:lnTo>
                <a:lnTo>
                  <a:pt x="225551" y="91440"/>
                </a:lnTo>
                <a:lnTo>
                  <a:pt x="192023" y="43434"/>
                </a:lnTo>
                <a:lnTo>
                  <a:pt x="171449" y="12954"/>
                </a:lnTo>
                <a:lnTo>
                  <a:pt x="144779" y="0"/>
                </a:lnTo>
                <a:lnTo>
                  <a:pt x="126491" y="3048"/>
                </a:lnTo>
                <a:close/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098473" y="4983479"/>
            <a:ext cx="128270" cy="154305"/>
          </a:xfrm>
          <a:custGeom>
            <a:avLst/>
            <a:gdLst/>
            <a:ahLst/>
            <a:cxnLst/>
            <a:rect l="l" t="t" r="r" b="b"/>
            <a:pathLst>
              <a:path w="128270" h="154304">
                <a:moveTo>
                  <a:pt x="127825" y="111252"/>
                </a:moveTo>
                <a:lnTo>
                  <a:pt x="117919" y="50292"/>
                </a:lnTo>
                <a:lnTo>
                  <a:pt x="102679" y="10668"/>
                </a:lnTo>
                <a:lnTo>
                  <a:pt x="80581" y="0"/>
                </a:lnTo>
                <a:lnTo>
                  <a:pt x="72199" y="6096"/>
                </a:lnTo>
                <a:lnTo>
                  <a:pt x="66865" y="22098"/>
                </a:lnTo>
                <a:lnTo>
                  <a:pt x="60769" y="41910"/>
                </a:lnTo>
                <a:lnTo>
                  <a:pt x="47815" y="14478"/>
                </a:lnTo>
                <a:lnTo>
                  <a:pt x="35623" y="9144"/>
                </a:lnTo>
                <a:lnTo>
                  <a:pt x="21907" y="9906"/>
                </a:lnTo>
                <a:lnTo>
                  <a:pt x="12763" y="22098"/>
                </a:lnTo>
                <a:lnTo>
                  <a:pt x="3633" y="48242"/>
                </a:lnTo>
                <a:lnTo>
                  <a:pt x="0" y="74814"/>
                </a:lnTo>
                <a:lnTo>
                  <a:pt x="461" y="101888"/>
                </a:lnTo>
                <a:lnTo>
                  <a:pt x="3633" y="129605"/>
                </a:lnTo>
                <a:lnTo>
                  <a:pt x="8953" y="153924"/>
                </a:lnTo>
                <a:lnTo>
                  <a:pt x="66865" y="121158"/>
                </a:lnTo>
                <a:lnTo>
                  <a:pt x="127825" y="111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098473" y="4983479"/>
            <a:ext cx="128270" cy="154305"/>
          </a:xfrm>
          <a:custGeom>
            <a:avLst/>
            <a:gdLst/>
            <a:ahLst/>
            <a:cxnLst/>
            <a:rect l="l" t="t" r="r" b="b"/>
            <a:pathLst>
              <a:path w="128270" h="154304">
                <a:moveTo>
                  <a:pt x="60769" y="41910"/>
                </a:moveTo>
                <a:lnTo>
                  <a:pt x="53149" y="25908"/>
                </a:lnTo>
                <a:lnTo>
                  <a:pt x="47815" y="14478"/>
                </a:lnTo>
                <a:lnTo>
                  <a:pt x="35623" y="9144"/>
                </a:lnTo>
                <a:lnTo>
                  <a:pt x="21907" y="9906"/>
                </a:lnTo>
                <a:lnTo>
                  <a:pt x="12763" y="22098"/>
                </a:lnTo>
                <a:lnTo>
                  <a:pt x="3633" y="48242"/>
                </a:lnTo>
                <a:lnTo>
                  <a:pt x="0" y="74814"/>
                </a:lnTo>
                <a:lnTo>
                  <a:pt x="461" y="101888"/>
                </a:lnTo>
                <a:lnTo>
                  <a:pt x="3619" y="129540"/>
                </a:lnTo>
                <a:lnTo>
                  <a:pt x="8953" y="153924"/>
                </a:lnTo>
                <a:lnTo>
                  <a:pt x="66865" y="121158"/>
                </a:lnTo>
                <a:lnTo>
                  <a:pt x="127825" y="111252"/>
                </a:lnTo>
                <a:lnTo>
                  <a:pt x="117919" y="50292"/>
                </a:lnTo>
                <a:lnTo>
                  <a:pt x="102679" y="10668"/>
                </a:lnTo>
                <a:lnTo>
                  <a:pt x="80581" y="0"/>
                </a:lnTo>
                <a:lnTo>
                  <a:pt x="72199" y="6096"/>
                </a:lnTo>
                <a:lnTo>
                  <a:pt x="66865" y="22098"/>
                </a:lnTo>
                <a:lnTo>
                  <a:pt x="60769" y="41910"/>
                </a:lnTo>
                <a:close/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28762" y="5043678"/>
            <a:ext cx="29209" cy="56515"/>
          </a:xfrm>
          <a:custGeom>
            <a:avLst/>
            <a:gdLst/>
            <a:ahLst/>
            <a:cxnLst/>
            <a:rect l="l" t="t" r="r" b="b"/>
            <a:pathLst>
              <a:path w="29210" h="56514">
                <a:moveTo>
                  <a:pt x="28955" y="28194"/>
                </a:moveTo>
                <a:lnTo>
                  <a:pt x="27765" y="17359"/>
                </a:lnTo>
                <a:lnTo>
                  <a:pt x="24574" y="8382"/>
                </a:lnTo>
                <a:lnTo>
                  <a:pt x="19954" y="2262"/>
                </a:lnTo>
                <a:lnTo>
                  <a:pt x="14477" y="0"/>
                </a:lnTo>
                <a:lnTo>
                  <a:pt x="9001" y="2262"/>
                </a:lnTo>
                <a:lnTo>
                  <a:pt x="4381" y="8382"/>
                </a:lnTo>
                <a:lnTo>
                  <a:pt x="1190" y="17359"/>
                </a:lnTo>
                <a:lnTo>
                  <a:pt x="0" y="28194"/>
                </a:lnTo>
                <a:lnTo>
                  <a:pt x="1190" y="39028"/>
                </a:lnTo>
                <a:lnTo>
                  <a:pt x="4381" y="48006"/>
                </a:lnTo>
                <a:lnTo>
                  <a:pt x="9001" y="54125"/>
                </a:lnTo>
                <a:lnTo>
                  <a:pt x="14477" y="56388"/>
                </a:lnTo>
                <a:lnTo>
                  <a:pt x="19954" y="54125"/>
                </a:lnTo>
                <a:lnTo>
                  <a:pt x="24574" y="48006"/>
                </a:lnTo>
                <a:lnTo>
                  <a:pt x="27765" y="39028"/>
                </a:lnTo>
                <a:lnTo>
                  <a:pt x="28955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163052" y="5035296"/>
            <a:ext cx="33655" cy="57150"/>
          </a:xfrm>
          <a:custGeom>
            <a:avLst/>
            <a:gdLst/>
            <a:ahLst/>
            <a:cxnLst/>
            <a:rect l="l" t="t" r="r" b="b"/>
            <a:pathLst>
              <a:path w="33654" h="57150">
                <a:moveTo>
                  <a:pt x="33527" y="28955"/>
                </a:moveTo>
                <a:lnTo>
                  <a:pt x="32194" y="17680"/>
                </a:lnTo>
                <a:lnTo>
                  <a:pt x="28574" y="8477"/>
                </a:lnTo>
                <a:lnTo>
                  <a:pt x="23240" y="2274"/>
                </a:lnTo>
                <a:lnTo>
                  <a:pt x="16763" y="0"/>
                </a:lnTo>
                <a:lnTo>
                  <a:pt x="10286" y="2274"/>
                </a:lnTo>
                <a:lnTo>
                  <a:pt x="4952" y="8477"/>
                </a:lnTo>
                <a:lnTo>
                  <a:pt x="1333" y="17680"/>
                </a:lnTo>
                <a:lnTo>
                  <a:pt x="0" y="28955"/>
                </a:lnTo>
                <a:lnTo>
                  <a:pt x="1333" y="39790"/>
                </a:lnTo>
                <a:lnTo>
                  <a:pt x="4952" y="48767"/>
                </a:lnTo>
                <a:lnTo>
                  <a:pt x="10286" y="54887"/>
                </a:lnTo>
                <a:lnTo>
                  <a:pt x="16763" y="57149"/>
                </a:lnTo>
                <a:lnTo>
                  <a:pt x="23240" y="54887"/>
                </a:lnTo>
                <a:lnTo>
                  <a:pt x="28574" y="48767"/>
                </a:lnTo>
                <a:lnTo>
                  <a:pt x="32194" y="39790"/>
                </a:lnTo>
                <a:lnTo>
                  <a:pt x="33527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126476" y="5212079"/>
            <a:ext cx="168910" cy="41275"/>
          </a:xfrm>
          <a:custGeom>
            <a:avLst/>
            <a:gdLst/>
            <a:ahLst/>
            <a:cxnLst/>
            <a:rect l="l" t="t" r="r" b="b"/>
            <a:pathLst>
              <a:path w="168910" h="41275">
                <a:moveTo>
                  <a:pt x="0" y="17525"/>
                </a:moveTo>
                <a:lnTo>
                  <a:pt x="32766" y="41147"/>
                </a:lnTo>
                <a:lnTo>
                  <a:pt x="69342" y="12191"/>
                </a:lnTo>
                <a:lnTo>
                  <a:pt x="89916" y="25907"/>
                </a:lnTo>
                <a:lnTo>
                  <a:pt x="110489" y="3047"/>
                </a:lnTo>
                <a:lnTo>
                  <a:pt x="129539" y="6095"/>
                </a:lnTo>
                <a:lnTo>
                  <a:pt x="134874" y="0"/>
                </a:lnTo>
                <a:lnTo>
                  <a:pt x="168402" y="12191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013700" y="4847844"/>
            <a:ext cx="208915" cy="144145"/>
          </a:xfrm>
          <a:custGeom>
            <a:avLst/>
            <a:gdLst/>
            <a:ahLst/>
            <a:cxnLst/>
            <a:rect l="l" t="t" r="r" b="b"/>
            <a:pathLst>
              <a:path w="208914" h="144145">
                <a:moveTo>
                  <a:pt x="192786" y="0"/>
                </a:moveTo>
                <a:lnTo>
                  <a:pt x="134112" y="49529"/>
                </a:lnTo>
                <a:lnTo>
                  <a:pt x="124206" y="38099"/>
                </a:lnTo>
                <a:lnTo>
                  <a:pt x="110490" y="31241"/>
                </a:lnTo>
                <a:lnTo>
                  <a:pt x="93726" y="28193"/>
                </a:lnTo>
                <a:lnTo>
                  <a:pt x="76962" y="31241"/>
                </a:lnTo>
                <a:lnTo>
                  <a:pt x="64770" y="40385"/>
                </a:lnTo>
                <a:lnTo>
                  <a:pt x="55626" y="55625"/>
                </a:lnTo>
                <a:lnTo>
                  <a:pt x="48006" y="73913"/>
                </a:lnTo>
                <a:lnTo>
                  <a:pt x="44196" y="89153"/>
                </a:lnTo>
                <a:lnTo>
                  <a:pt x="38862" y="108203"/>
                </a:lnTo>
                <a:lnTo>
                  <a:pt x="32004" y="118871"/>
                </a:lnTo>
                <a:lnTo>
                  <a:pt x="19812" y="128015"/>
                </a:lnTo>
                <a:lnTo>
                  <a:pt x="0" y="144017"/>
                </a:lnTo>
                <a:lnTo>
                  <a:pt x="35814" y="131825"/>
                </a:lnTo>
                <a:lnTo>
                  <a:pt x="57150" y="125729"/>
                </a:lnTo>
                <a:lnTo>
                  <a:pt x="57150" y="134111"/>
                </a:lnTo>
                <a:lnTo>
                  <a:pt x="67818" y="127253"/>
                </a:lnTo>
                <a:lnTo>
                  <a:pt x="91440" y="117347"/>
                </a:lnTo>
                <a:lnTo>
                  <a:pt x="112776" y="108965"/>
                </a:lnTo>
                <a:lnTo>
                  <a:pt x="129540" y="102869"/>
                </a:lnTo>
                <a:lnTo>
                  <a:pt x="140970" y="92201"/>
                </a:lnTo>
                <a:lnTo>
                  <a:pt x="143256" y="100583"/>
                </a:lnTo>
                <a:lnTo>
                  <a:pt x="151638" y="108965"/>
                </a:lnTo>
                <a:lnTo>
                  <a:pt x="160020" y="113356"/>
                </a:lnTo>
                <a:lnTo>
                  <a:pt x="160020" y="54863"/>
                </a:lnTo>
                <a:lnTo>
                  <a:pt x="192786" y="0"/>
                </a:lnTo>
                <a:close/>
              </a:path>
              <a:path w="208914" h="144145">
                <a:moveTo>
                  <a:pt x="57150" y="134111"/>
                </a:moveTo>
                <a:lnTo>
                  <a:pt x="57150" y="125729"/>
                </a:lnTo>
                <a:lnTo>
                  <a:pt x="46482" y="140969"/>
                </a:lnTo>
                <a:lnTo>
                  <a:pt x="57150" y="134111"/>
                </a:lnTo>
                <a:close/>
              </a:path>
              <a:path w="208914" h="144145">
                <a:moveTo>
                  <a:pt x="208788" y="63245"/>
                </a:moveTo>
                <a:lnTo>
                  <a:pt x="187452" y="53339"/>
                </a:lnTo>
                <a:lnTo>
                  <a:pt x="173736" y="50291"/>
                </a:lnTo>
                <a:lnTo>
                  <a:pt x="160020" y="54863"/>
                </a:lnTo>
                <a:lnTo>
                  <a:pt x="160020" y="113356"/>
                </a:lnTo>
                <a:lnTo>
                  <a:pt x="167640" y="117347"/>
                </a:lnTo>
                <a:lnTo>
                  <a:pt x="183642" y="121081"/>
                </a:lnTo>
                <a:lnTo>
                  <a:pt x="183642" y="64007"/>
                </a:lnTo>
                <a:lnTo>
                  <a:pt x="208788" y="63245"/>
                </a:lnTo>
                <a:close/>
              </a:path>
              <a:path w="208914" h="144145">
                <a:moveTo>
                  <a:pt x="205740" y="114299"/>
                </a:moveTo>
                <a:lnTo>
                  <a:pt x="205740" y="80771"/>
                </a:lnTo>
                <a:lnTo>
                  <a:pt x="197358" y="71627"/>
                </a:lnTo>
                <a:lnTo>
                  <a:pt x="183642" y="64007"/>
                </a:lnTo>
                <a:lnTo>
                  <a:pt x="183642" y="121081"/>
                </a:lnTo>
                <a:lnTo>
                  <a:pt x="190500" y="122681"/>
                </a:lnTo>
                <a:lnTo>
                  <a:pt x="204216" y="134111"/>
                </a:lnTo>
                <a:lnTo>
                  <a:pt x="205740" y="114299"/>
                </a:lnTo>
                <a:close/>
              </a:path>
            </a:pathLst>
          </a:custGeom>
          <a:solidFill>
            <a:srgbClr val="7E5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13700" y="4847844"/>
            <a:ext cx="208915" cy="144145"/>
          </a:xfrm>
          <a:custGeom>
            <a:avLst/>
            <a:gdLst/>
            <a:ahLst/>
            <a:cxnLst/>
            <a:rect l="l" t="t" r="r" b="b"/>
            <a:pathLst>
              <a:path w="208914" h="144145">
                <a:moveTo>
                  <a:pt x="134112" y="49529"/>
                </a:moveTo>
                <a:lnTo>
                  <a:pt x="124206" y="38099"/>
                </a:lnTo>
                <a:lnTo>
                  <a:pt x="110490" y="31241"/>
                </a:lnTo>
                <a:lnTo>
                  <a:pt x="93726" y="28193"/>
                </a:lnTo>
                <a:lnTo>
                  <a:pt x="76962" y="31241"/>
                </a:lnTo>
                <a:lnTo>
                  <a:pt x="64770" y="40385"/>
                </a:lnTo>
                <a:lnTo>
                  <a:pt x="55626" y="55625"/>
                </a:lnTo>
                <a:lnTo>
                  <a:pt x="48006" y="73913"/>
                </a:lnTo>
                <a:lnTo>
                  <a:pt x="44196" y="89153"/>
                </a:lnTo>
                <a:lnTo>
                  <a:pt x="38862" y="108203"/>
                </a:lnTo>
                <a:lnTo>
                  <a:pt x="32004" y="118871"/>
                </a:lnTo>
                <a:lnTo>
                  <a:pt x="19812" y="128015"/>
                </a:lnTo>
                <a:lnTo>
                  <a:pt x="0" y="144017"/>
                </a:lnTo>
                <a:lnTo>
                  <a:pt x="35814" y="131825"/>
                </a:lnTo>
                <a:lnTo>
                  <a:pt x="57150" y="125729"/>
                </a:lnTo>
                <a:lnTo>
                  <a:pt x="46482" y="140969"/>
                </a:lnTo>
                <a:lnTo>
                  <a:pt x="67818" y="127253"/>
                </a:lnTo>
                <a:lnTo>
                  <a:pt x="91440" y="117347"/>
                </a:lnTo>
                <a:lnTo>
                  <a:pt x="112776" y="108965"/>
                </a:lnTo>
                <a:lnTo>
                  <a:pt x="129540" y="102869"/>
                </a:lnTo>
                <a:lnTo>
                  <a:pt x="140970" y="92201"/>
                </a:lnTo>
                <a:lnTo>
                  <a:pt x="143256" y="100583"/>
                </a:lnTo>
                <a:lnTo>
                  <a:pt x="151638" y="108965"/>
                </a:lnTo>
                <a:lnTo>
                  <a:pt x="167640" y="117347"/>
                </a:lnTo>
                <a:lnTo>
                  <a:pt x="190500" y="122681"/>
                </a:lnTo>
                <a:lnTo>
                  <a:pt x="204216" y="134111"/>
                </a:lnTo>
                <a:lnTo>
                  <a:pt x="205740" y="114299"/>
                </a:lnTo>
                <a:lnTo>
                  <a:pt x="205740" y="80771"/>
                </a:lnTo>
                <a:lnTo>
                  <a:pt x="197358" y="71627"/>
                </a:lnTo>
                <a:lnTo>
                  <a:pt x="183642" y="64007"/>
                </a:lnTo>
                <a:lnTo>
                  <a:pt x="208788" y="63245"/>
                </a:lnTo>
                <a:lnTo>
                  <a:pt x="187452" y="53339"/>
                </a:lnTo>
                <a:lnTo>
                  <a:pt x="173736" y="50291"/>
                </a:lnTo>
                <a:lnTo>
                  <a:pt x="160020" y="54863"/>
                </a:lnTo>
                <a:lnTo>
                  <a:pt x="192786" y="0"/>
                </a:lnTo>
                <a:lnTo>
                  <a:pt x="134112" y="49529"/>
                </a:lnTo>
                <a:close/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035036" y="5084826"/>
            <a:ext cx="288925" cy="199390"/>
          </a:xfrm>
          <a:custGeom>
            <a:avLst/>
            <a:gdLst/>
            <a:ahLst/>
            <a:cxnLst/>
            <a:rect l="l" t="t" r="r" b="b"/>
            <a:pathLst>
              <a:path w="288925" h="199389">
                <a:moveTo>
                  <a:pt x="288798" y="58673"/>
                </a:moveTo>
                <a:lnTo>
                  <a:pt x="265176" y="16763"/>
                </a:lnTo>
                <a:lnTo>
                  <a:pt x="207264" y="0"/>
                </a:lnTo>
                <a:lnTo>
                  <a:pt x="162481" y="2339"/>
                </a:lnTo>
                <a:lnTo>
                  <a:pt x="116780" y="15806"/>
                </a:lnTo>
                <a:lnTo>
                  <a:pt x="73810" y="38618"/>
                </a:lnTo>
                <a:lnTo>
                  <a:pt x="37223" y="68995"/>
                </a:lnTo>
                <a:lnTo>
                  <a:pt x="10667" y="105155"/>
                </a:lnTo>
                <a:lnTo>
                  <a:pt x="0" y="132587"/>
                </a:lnTo>
                <a:lnTo>
                  <a:pt x="3048" y="163067"/>
                </a:lnTo>
                <a:lnTo>
                  <a:pt x="8382" y="176783"/>
                </a:lnTo>
                <a:lnTo>
                  <a:pt x="19050" y="188976"/>
                </a:lnTo>
                <a:lnTo>
                  <a:pt x="34290" y="198881"/>
                </a:lnTo>
                <a:lnTo>
                  <a:pt x="61722" y="198881"/>
                </a:lnTo>
                <a:lnTo>
                  <a:pt x="102870" y="173735"/>
                </a:lnTo>
                <a:lnTo>
                  <a:pt x="124205" y="118871"/>
                </a:lnTo>
                <a:lnTo>
                  <a:pt x="131064" y="76961"/>
                </a:lnTo>
                <a:lnTo>
                  <a:pt x="140970" y="28193"/>
                </a:lnTo>
                <a:lnTo>
                  <a:pt x="160020" y="50291"/>
                </a:lnTo>
                <a:lnTo>
                  <a:pt x="201168" y="102107"/>
                </a:lnTo>
                <a:lnTo>
                  <a:pt x="215646" y="113537"/>
                </a:lnTo>
                <a:lnTo>
                  <a:pt x="237744" y="117347"/>
                </a:lnTo>
                <a:lnTo>
                  <a:pt x="259842" y="116585"/>
                </a:lnTo>
                <a:lnTo>
                  <a:pt x="275082" y="108203"/>
                </a:lnTo>
                <a:lnTo>
                  <a:pt x="284226" y="94487"/>
                </a:lnTo>
                <a:lnTo>
                  <a:pt x="288036" y="72389"/>
                </a:lnTo>
                <a:lnTo>
                  <a:pt x="288798" y="58673"/>
                </a:lnTo>
                <a:close/>
              </a:path>
            </a:pathLst>
          </a:custGeom>
          <a:solidFill>
            <a:srgbClr val="3F7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035036" y="5084826"/>
            <a:ext cx="288925" cy="199390"/>
          </a:xfrm>
          <a:custGeom>
            <a:avLst/>
            <a:gdLst/>
            <a:ahLst/>
            <a:cxnLst/>
            <a:rect l="l" t="t" r="r" b="b"/>
            <a:pathLst>
              <a:path w="288925" h="199389">
                <a:moveTo>
                  <a:pt x="0" y="132587"/>
                </a:moveTo>
                <a:lnTo>
                  <a:pt x="37223" y="68995"/>
                </a:lnTo>
                <a:lnTo>
                  <a:pt x="73810" y="38618"/>
                </a:lnTo>
                <a:lnTo>
                  <a:pt x="116780" y="15806"/>
                </a:lnTo>
                <a:lnTo>
                  <a:pt x="162481" y="2339"/>
                </a:lnTo>
                <a:lnTo>
                  <a:pt x="207264" y="0"/>
                </a:lnTo>
                <a:lnTo>
                  <a:pt x="249936" y="6857"/>
                </a:lnTo>
                <a:lnTo>
                  <a:pt x="265176" y="16763"/>
                </a:lnTo>
                <a:lnTo>
                  <a:pt x="278130" y="28955"/>
                </a:lnTo>
                <a:lnTo>
                  <a:pt x="284226" y="44957"/>
                </a:lnTo>
                <a:lnTo>
                  <a:pt x="288798" y="58673"/>
                </a:lnTo>
                <a:lnTo>
                  <a:pt x="288036" y="72389"/>
                </a:lnTo>
                <a:lnTo>
                  <a:pt x="259842" y="116585"/>
                </a:lnTo>
                <a:lnTo>
                  <a:pt x="215646" y="113537"/>
                </a:lnTo>
                <a:lnTo>
                  <a:pt x="160020" y="50291"/>
                </a:lnTo>
                <a:lnTo>
                  <a:pt x="140970" y="28193"/>
                </a:lnTo>
                <a:lnTo>
                  <a:pt x="131064" y="76961"/>
                </a:lnTo>
                <a:lnTo>
                  <a:pt x="124205" y="118871"/>
                </a:lnTo>
                <a:lnTo>
                  <a:pt x="116586" y="146303"/>
                </a:lnTo>
                <a:lnTo>
                  <a:pt x="102870" y="173735"/>
                </a:lnTo>
                <a:lnTo>
                  <a:pt x="80772" y="191261"/>
                </a:lnTo>
                <a:lnTo>
                  <a:pt x="61722" y="198881"/>
                </a:lnTo>
                <a:lnTo>
                  <a:pt x="34290" y="198881"/>
                </a:lnTo>
                <a:lnTo>
                  <a:pt x="19050" y="188976"/>
                </a:lnTo>
                <a:lnTo>
                  <a:pt x="8382" y="176783"/>
                </a:lnTo>
                <a:lnTo>
                  <a:pt x="3048" y="163067"/>
                </a:lnTo>
                <a:lnTo>
                  <a:pt x="0" y="132587"/>
                </a:lnTo>
                <a:close/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128908" y="5142884"/>
            <a:ext cx="121627" cy="728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24624" y="5549646"/>
            <a:ext cx="426720" cy="115570"/>
          </a:xfrm>
          <a:custGeom>
            <a:avLst/>
            <a:gdLst/>
            <a:ahLst/>
            <a:cxnLst/>
            <a:rect l="l" t="t" r="r" b="b"/>
            <a:pathLst>
              <a:path w="426720" h="115570">
                <a:moveTo>
                  <a:pt x="426720" y="0"/>
                </a:moveTo>
                <a:lnTo>
                  <a:pt x="360426" y="0"/>
                </a:lnTo>
                <a:lnTo>
                  <a:pt x="288798" y="3047"/>
                </a:lnTo>
                <a:lnTo>
                  <a:pt x="237036" y="10026"/>
                </a:lnTo>
                <a:lnTo>
                  <a:pt x="184692" y="36812"/>
                </a:lnTo>
                <a:lnTo>
                  <a:pt x="144018" y="68580"/>
                </a:lnTo>
                <a:lnTo>
                  <a:pt x="129539" y="82296"/>
                </a:lnTo>
                <a:lnTo>
                  <a:pt x="115823" y="87630"/>
                </a:lnTo>
                <a:lnTo>
                  <a:pt x="99060" y="89916"/>
                </a:lnTo>
                <a:lnTo>
                  <a:pt x="74676" y="91439"/>
                </a:lnTo>
                <a:lnTo>
                  <a:pt x="53340" y="89916"/>
                </a:lnTo>
                <a:lnTo>
                  <a:pt x="44958" y="87630"/>
                </a:lnTo>
                <a:lnTo>
                  <a:pt x="35814" y="83058"/>
                </a:lnTo>
                <a:lnTo>
                  <a:pt x="0" y="57150"/>
                </a:lnTo>
                <a:lnTo>
                  <a:pt x="50292" y="107441"/>
                </a:lnTo>
                <a:lnTo>
                  <a:pt x="85344" y="107441"/>
                </a:lnTo>
                <a:lnTo>
                  <a:pt x="108204" y="105155"/>
                </a:lnTo>
                <a:lnTo>
                  <a:pt x="133350" y="96012"/>
                </a:lnTo>
                <a:lnTo>
                  <a:pt x="174498" y="115061"/>
                </a:lnTo>
                <a:lnTo>
                  <a:pt x="203454" y="82295"/>
                </a:lnTo>
                <a:lnTo>
                  <a:pt x="240181" y="57976"/>
                </a:lnTo>
                <a:lnTo>
                  <a:pt x="280749" y="40305"/>
                </a:lnTo>
                <a:lnTo>
                  <a:pt x="323436" y="27626"/>
                </a:lnTo>
                <a:lnTo>
                  <a:pt x="366522" y="18287"/>
                </a:lnTo>
                <a:lnTo>
                  <a:pt x="413004" y="11429"/>
                </a:lnTo>
                <a:lnTo>
                  <a:pt x="426720" y="0"/>
                </a:lnTo>
                <a:close/>
              </a:path>
            </a:pathLst>
          </a:custGeom>
          <a:solidFill>
            <a:srgbClr val="BF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395608" y="5451493"/>
            <a:ext cx="235927" cy="2763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473948" y="5013959"/>
            <a:ext cx="139700" cy="508634"/>
          </a:xfrm>
          <a:custGeom>
            <a:avLst/>
            <a:gdLst/>
            <a:ahLst/>
            <a:cxnLst/>
            <a:rect l="l" t="t" r="r" b="b"/>
            <a:pathLst>
              <a:path w="139700" h="508635">
                <a:moveTo>
                  <a:pt x="12954" y="232479"/>
                </a:moveTo>
                <a:lnTo>
                  <a:pt x="12954" y="151638"/>
                </a:lnTo>
                <a:lnTo>
                  <a:pt x="4572" y="171450"/>
                </a:lnTo>
                <a:lnTo>
                  <a:pt x="0" y="189738"/>
                </a:lnTo>
                <a:lnTo>
                  <a:pt x="0" y="203454"/>
                </a:lnTo>
                <a:lnTo>
                  <a:pt x="5334" y="217932"/>
                </a:lnTo>
                <a:lnTo>
                  <a:pt x="12954" y="232479"/>
                </a:lnTo>
                <a:close/>
              </a:path>
              <a:path w="139700" h="508635">
                <a:moveTo>
                  <a:pt x="22098" y="241822"/>
                </a:moveTo>
                <a:lnTo>
                  <a:pt x="22098" y="89154"/>
                </a:lnTo>
                <a:lnTo>
                  <a:pt x="15240" y="104394"/>
                </a:lnTo>
                <a:lnTo>
                  <a:pt x="9906" y="113538"/>
                </a:lnTo>
                <a:lnTo>
                  <a:pt x="9906" y="124968"/>
                </a:lnTo>
                <a:lnTo>
                  <a:pt x="12954" y="151638"/>
                </a:lnTo>
                <a:lnTo>
                  <a:pt x="12954" y="232479"/>
                </a:lnTo>
                <a:lnTo>
                  <a:pt x="13716" y="233934"/>
                </a:lnTo>
                <a:lnTo>
                  <a:pt x="22098" y="241822"/>
                </a:lnTo>
                <a:close/>
              </a:path>
              <a:path w="139700" h="508635">
                <a:moveTo>
                  <a:pt x="51054" y="65532"/>
                </a:moveTo>
                <a:lnTo>
                  <a:pt x="41148" y="46482"/>
                </a:lnTo>
                <a:lnTo>
                  <a:pt x="28956" y="35052"/>
                </a:lnTo>
                <a:lnTo>
                  <a:pt x="19050" y="33528"/>
                </a:lnTo>
                <a:lnTo>
                  <a:pt x="16002" y="41148"/>
                </a:lnTo>
                <a:lnTo>
                  <a:pt x="19050" y="57912"/>
                </a:lnTo>
                <a:lnTo>
                  <a:pt x="22098" y="89154"/>
                </a:lnTo>
                <a:lnTo>
                  <a:pt x="22098" y="241822"/>
                </a:lnTo>
                <a:lnTo>
                  <a:pt x="26670" y="246126"/>
                </a:lnTo>
                <a:lnTo>
                  <a:pt x="41148" y="250698"/>
                </a:lnTo>
                <a:lnTo>
                  <a:pt x="41148" y="493014"/>
                </a:lnTo>
                <a:lnTo>
                  <a:pt x="41910" y="493676"/>
                </a:lnTo>
                <a:lnTo>
                  <a:pt x="41910" y="98298"/>
                </a:lnTo>
                <a:lnTo>
                  <a:pt x="49530" y="82296"/>
                </a:lnTo>
                <a:lnTo>
                  <a:pt x="51054" y="65532"/>
                </a:lnTo>
                <a:close/>
              </a:path>
              <a:path w="139700" h="508635">
                <a:moveTo>
                  <a:pt x="125730" y="101346"/>
                </a:moveTo>
                <a:lnTo>
                  <a:pt x="119634" y="76962"/>
                </a:lnTo>
                <a:lnTo>
                  <a:pt x="98298" y="39624"/>
                </a:lnTo>
                <a:lnTo>
                  <a:pt x="65532" y="22860"/>
                </a:lnTo>
                <a:lnTo>
                  <a:pt x="41148" y="0"/>
                </a:lnTo>
                <a:lnTo>
                  <a:pt x="34290" y="14478"/>
                </a:lnTo>
                <a:lnTo>
                  <a:pt x="36576" y="30480"/>
                </a:lnTo>
                <a:lnTo>
                  <a:pt x="41910" y="44196"/>
                </a:lnTo>
                <a:lnTo>
                  <a:pt x="54864" y="54102"/>
                </a:lnTo>
                <a:lnTo>
                  <a:pt x="67056" y="62484"/>
                </a:lnTo>
                <a:lnTo>
                  <a:pt x="78486" y="76200"/>
                </a:lnTo>
                <a:lnTo>
                  <a:pt x="78486" y="475020"/>
                </a:lnTo>
                <a:lnTo>
                  <a:pt x="82296" y="468630"/>
                </a:lnTo>
                <a:lnTo>
                  <a:pt x="93726" y="237744"/>
                </a:lnTo>
                <a:lnTo>
                  <a:pt x="108966" y="211836"/>
                </a:lnTo>
                <a:lnTo>
                  <a:pt x="118110" y="197466"/>
                </a:lnTo>
                <a:lnTo>
                  <a:pt x="118110" y="113538"/>
                </a:lnTo>
                <a:lnTo>
                  <a:pt x="125730" y="101346"/>
                </a:lnTo>
                <a:close/>
              </a:path>
              <a:path w="139700" h="508635">
                <a:moveTo>
                  <a:pt x="78486" y="475020"/>
                </a:moveTo>
                <a:lnTo>
                  <a:pt x="78486" y="76200"/>
                </a:lnTo>
                <a:lnTo>
                  <a:pt x="51054" y="113538"/>
                </a:lnTo>
                <a:lnTo>
                  <a:pt x="41910" y="98298"/>
                </a:lnTo>
                <a:lnTo>
                  <a:pt x="41910" y="493676"/>
                </a:lnTo>
                <a:lnTo>
                  <a:pt x="58674" y="508254"/>
                </a:lnTo>
                <a:lnTo>
                  <a:pt x="78486" y="475020"/>
                </a:lnTo>
                <a:close/>
              </a:path>
              <a:path w="139700" h="508635">
                <a:moveTo>
                  <a:pt x="139446" y="167640"/>
                </a:moveTo>
                <a:lnTo>
                  <a:pt x="136398" y="130302"/>
                </a:lnTo>
                <a:lnTo>
                  <a:pt x="118110" y="113538"/>
                </a:lnTo>
                <a:lnTo>
                  <a:pt x="118110" y="197466"/>
                </a:lnTo>
                <a:lnTo>
                  <a:pt x="119634" y="195072"/>
                </a:lnTo>
                <a:lnTo>
                  <a:pt x="134112" y="176784"/>
                </a:lnTo>
                <a:lnTo>
                  <a:pt x="139446" y="167640"/>
                </a:lnTo>
                <a:close/>
              </a:path>
            </a:pathLst>
          </a:custGeom>
          <a:solidFill>
            <a:srgbClr val="F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473948" y="5013959"/>
            <a:ext cx="139700" cy="508634"/>
          </a:xfrm>
          <a:custGeom>
            <a:avLst/>
            <a:gdLst/>
            <a:ahLst/>
            <a:cxnLst/>
            <a:rect l="l" t="t" r="r" b="b"/>
            <a:pathLst>
              <a:path w="139700" h="508635">
                <a:moveTo>
                  <a:pt x="41910" y="44196"/>
                </a:moveTo>
                <a:lnTo>
                  <a:pt x="54864" y="54102"/>
                </a:lnTo>
                <a:lnTo>
                  <a:pt x="67056" y="62484"/>
                </a:lnTo>
                <a:lnTo>
                  <a:pt x="78486" y="76200"/>
                </a:lnTo>
                <a:lnTo>
                  <a:pt x="51054" y="113538"/>
                </a:lnTo>
                <a:lnTo>
                  <a:pt x="41910" y="98298"/>
                </a:lnTo>
                <a:lnTo>
                  <a:pt x="49530" y="82296"/>
                </a:lnTo>
                <a:lnTo>
                  <a:pt x="51054" y="65532"/>
                </a:lnTo>
                <a:lnTo>
                  <a:pt x="41148" y="46482"/>
                </a:lnTo>
                <a:lnTo>
                  <a:pt x="28956" y="35052"/>
                </a:lnTo>
                <a:lnTo>
                  <a:pt x="19050" y="33528"/>
                </a:lnTo>
                <a:lnTo>
                  <a:pt x="16002" y="41148"/>
                </a:lnTo>
                <a:lnTo>
                  <a:pt x="19050" y="57912"/>
                </a:lnTo>
                <a:lnTo>
                  <a:pt x="20574" y="73914"/>
                </a:lnTo>
                <a:lnTo>
                  <a:pt x="22098" y="89154"/>
                </a:lnTo>
                <a:lnTo>
                  <a:pt x="15240" y="104394"/>
                </a:lnTo>
                <a:lnTo>
                  <a:pt x="9906" y="113538"/>
                </a:lnTo>
                <a:lnTo>
                  <a:pt x="9906" y="124968"/>
                </a:lnTo>
                <a:lnTo>
                  <a:pt x="12954" y="151638"/>
                </a:lnTo>
                <a:lnTo>
                  <a:pt x="4572" y="171450"/>
                </a:lnTo>
                <a:lnTo>
                  <a:pt x="0" y="189738"/>
                </a:lnTo>
                <a:lnTo>
                  <a:pt x="0" y="203454"/>
                </a:lnTo>
                <a:lnTo>
                  <a:pt x="5334" y="217932"/>
                </a:lnTo>
                <a:lnTo>
                  <a:pt x="13716" y="233934"/>
                </a:lnTo>
                <a:lnTo>
                  <a:pt x="26670" y="246126"/>
                </a:lnTo>
                <a:lnTo>
                  <a:pt x="41148" y="250698"/>
                </a:lnTo>
                <a:lnTo>
                  <a:pt x="41148" y="493014"/>
                </a:lnTo>
                <a:lnTo>
                  <a:pt x="58674" y="508254"/>
                </a:lnTo>
                <a:lnTo>
                  <a:pt x="82296" y="468630"/>
                </a:lnTo>
                <a:lnTo>
                  <a:pt x="93726" y="237744"/>
                </a:lnTo>
                <a:lnTo>
                  <a:pt x="108966" y="211836"/>
                </a:lnTo>
                <a:lnTo>
                  <a:pt x="119634" y="195072"/>
                </a:lnTo>
                <a:lnTo>
                  <a:pt x="134112" y="176784"/>
                </a:lnTo>
                <a:lnTo>
                  <a:pt x="139446" y="167640"/>
                </a:lnTo>
                <a:lnTo>
                  <a:pt x="136398" y="130302"/>
                </a:lnTo>
                <a:lnTo>
                  <a:pt x="118110" y="113538"/>
                </a:lnTo>
                <a:lnTo>
                  <a:pt x="125730" y="101346"/>
                </a:lnTo>
                <a:lnTo>
                  <a:pt x="119634" y="76962"/>
                </a:lnTo>
                <a:lnTo>
                  <a:pt x="98298" y="39624"/>
                </a:lnTo>
                <a:lnTo>
                  <a:pt x="65532" y="22860"/>
                </a:lnTo>
                <a:lnTo>
                  <a:pt x="41148" y="0"/>
                </a:lnTo>
                <a:lnTo>
                  <a:pt x="34290" y="14478"/>
                </a:lnTo>
                <a:lnTo>
                  <a:pt x="36576" y="30480"/>
                </a:lnTo>
                <a:lnTo>
                  <a:pt x="41910" y="44196"/>
                </a:lnTo>
                <a:close/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516766" y="5100211"/>
            <a:ext cx="82003" cy="1338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298182" y="5820917"/>
            <a:ext cx="175260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476234" y="5763767"/>
            <a:ext cx="74930" cy="316230"/>
          </a:xfrm>
          <a:custGeom>
            <a:avLst/>
            <a:gdLst/>
            <a:ahLst/>
            <a:cxnLst/>
            <a:rect l="l" t="t" r="r" b="b"/>
            <a:pathLst>
              <a:path w="74929" h="316229">
                <a:moveTo>
                  <a:pt x="74676" y="316230"/>
                </a:moveTo>
                <a:lnTo>
                  <a:pt x="74676" y="19049"/>
                </a:lnTo>
                <a:lnTo>
                  <a:pt x="0" y="0"/>
                </a:lnTo>
                <a:lnTo>
                  <a:pt x="0" y="275844"/>
                </a:lnTo>
                <a:lnTo>
                  <a:pt x="74676" y="316230"/>
                </a:lnTo>
                <a:close/>
              </a:path>
            </a:pathLst>
          </a:custGeom>
          <a:solidFill>
            <a:srgbClr val="9FB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68336" y="5176265"/>
            <a:ext cx="257175" cy="242570"/>
          </a:xfrm>
          <a:custGeom>
            <a:avLst/>
            <a:gdLst/>
            <a:ahLst/>
            <a:cxnLst/>
            <a:rect l="l" t="t" r="r" b="b"/>
            <a:pathLst>
              <a:path w="257175" h="242570">
                <a:moveTo>
                  <a:pt x="248411" y="0"/>
                </a:moveTo>
                <a:lnTo>
                  <a:pt x="10667" y="45719"/>
                </a:lnTo>
                <a:lnTo>
                  <a:pt x="0" y="68579"/>
                </a:lnTo>
                <a:lnTo>
                  <a:pt x="10667" y="101345"/>
                </a:lnTo>
                <a:lnTo>
                  <a:pt x="16763" y="242315"/>
                </a:lnTo>
                <a:lnTo>
                  <a:pt x="215645" y="185492"/>
                </a:lnTo>
                <a:lnTo>
                  <a:pt x="215645" y="165353"/>
                </a:lnTo>
                <a:lnTo>
                  <a:pt x="225551" y="153426"/>
                </a:lnTo>
                <a:lnTo>
                  <a:pt x="225551" y="96773"/>
                </a:lnTo>
                <a:lnTo>
                  <a:pt x="231647" y="86223"/>
                </a:lnTo>
                <a:lnTo>
                  <a:pt x="231647" y="10667"/>
                </a:lnTo>
                <a:lnTo>
                  <a:pt x="248411" y="0"/>
                </a:lnTo>
                <a:close/>
              </a:path>
              <a:path w="257175" h="242570">
                <a:moveTo>
                  <a:pt x="256793" y="173735"/>
                </a:moveTo>
                <a:lnTo>
                  <a:pt x="215645" y="165353"/>
                </a:lnTo>
                <a:lnTo>
                  <a:pt x="215645" y="185492"/>
                </a:lnTo>
                <a:lnTo>
                  <a:pt x="256793" y="173735"/>
                </a:lnTo>
                <a:close/>
              </a:path>
              <a:path w="257175" h="242570">
                <a:moveTo>
                  <a:pt x="252983" y="120395"/>
                </a:moveTo>
                <a:lnTo>
                  <a:pt x="225551" y="96773"/>
                </a:lnTo>
                <a:lnTo>
                  <a:pt x="225551" y="153426"/>
                </a:lnTo>
                <a:lnTo>
                  <a:pt x="252983" y="120395"/>
                </a:lnTo>
                <a:close/>
              </a:path>
              <a:path w="257175" h="242570">
                <a:moveTo>
                  <a:pt x="256793" y="30479"/>
                </a:moveTo>
                <a:lnTo>
                  <a:pt x="253745" y="13715"/>
                </a:lnTo>
                <a:lnTo>
                  <a:pt x="231647" y="10667"/>
                </a:lnTo>
                <a:lnTo>
                  <a:pt x="231647" y="43433"/>
                </a:lnTo>
                <a:lnTo>
                  <a:pt x="256793" y="30479"/>
                </a:lnTo>
                <a:close/>
              </a:path>
              <a:path w="257175" h="242570">
                <a:moveTo>
                  <a:pt x="245363" y="62483"/>
                </a:moveTo>
                <a:lnTo>
                  <a:pt x="231647" y="43433"/>
                </a:lnTo>
                <a:lnTo>
                  <a:pt x="231647" y="86223"/>
                </a:lnTo>
                <a:lnTo>
                  <a:pt x="245363" y="62483"/>
                </a:lnTo>
                <a:close/>
              </a:path>
            </a:pathLst>
          </a:custGeom>
          <a:solidFill>
            <a:srgbClr val="9FB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268464" y="5007102"/>
            <a:ext cx="223520" cy="281305"/>
          </a:xfrm>
          <a:custGeom>
            <a:avLst/>
            <a:gdLst/>
            <a:ahLst/>
            <a:cxnLst/>
            <a:rect l="l" t="t" r="r" b="b"/>
            <a:pathLst>
              <a:path w="223520" h="281304">
                <a:moveTo>
                  <a:pt x="93725" y="255270"/>
                </a:moveTo>
                <a:lnTo>
                  <a:pt x="93725" y="60960"/>
                </a:lnTo>
                <a:lnTo>
                  <a:pt x="91439" y="99060"/>
                </a:lnTo>
                <a:lnTo>
                  <a:pt x="83057" y="132588"/>
                </a:lnTo>
                <a:lnTo>
                  <a:pt x="49529" y="154686"/>
                </a:lnTo>
                <a:lnTo>
                  <a:pt x="0" y="160020"/>
                </a:lnTo>
                <a:lnTo>
                  <a:pt x="47243" y="198882"/>
                </a:lnTo>
                <a:lnTo>
                  <a:pt x="85343" y="242315"/>
                </a:lnTo>
                <a:lnTo>
                  <a:pt x="93725" y="255270"/>
                </a:lnTo>
                <a:close/>
              </a:path>
              <a:path w="223520" h="281304">
                <a:moveTo>
                  <a:pt x="223265" y="129539"/>
                </a:moveTo>
                <a:lnTo>
                  <a:pt x="214883" y="69342"/>
                </a:lnTo>
                <a:lnTo>
                  <a:pt x="198881" y="30480"/>
                </a:lnTo>
                <a:lnTo>
                  <a:pt x="170687" y="0"/>
                </a:lnTo>
                <a:lnTo>
                  <a:pt x="85343" y="25146"/>
                </a:lnTo>
                <a:lnTo>
                  <a:pt x="93725" y="60960"/>
                </a:lnTo>
                <a:lnTo>
                  <a:pt x="93725" y="255270"/>
                </a:lnTo>
                <a:lnTo>
                  <a:pt x="110489" y="281178"/>
                </a:lnTo>
                <a:lnTo>
                  <a:pt x="160020" y="242315"/>
                </a:lnTo>
                <a:lnTo>
                  <a:pt x="198881" y="204215"/>
                </a:lnTo>
                <a:lnTo>
                  <a:pt x="214883" y="170688"/>
                </a:lnTo>
                <a:lnTo>
                  <a:pt x="223265" y="129539"/>
                </a:lnTo>
                <a:close/>
              </a:path>
            </a:pathLst>
          </a:custGeom>
          <a:solidFill>
            <a:srgbClr val="BF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817610" y="5346953"/>
            <a:ext cx="491490" cy="237490"/>
          </a:xfrm>
          <a:custGeom>
            <a:avLst/>
            <a:gdLst/>
            <a:ahLst/>
            <a:cxnLst/>
            <a:rect l="l" t="t" r="r" b="b"/>
            <a:pathLst>
              <a:path w="491489" h="237489">
                <a:moveTo>
                  <a:pt x="491490" y="236982"/>
                </a:moveTo>
                <a:lnTo>
                  <a:pt x="429768" y="220218"/>
                </a:lnTo>
                <a:lnTo>
                  <a:pt x="374904" y="187451"/>
                </a:lnTo>
                <a:lnTo>
                  <a:pt x="341376" y="143256"/>
                </a:lnTo>
                <a:lnTo>
                  <a:pt x="308610" y="83057"/>
                </a:lnTo>
                <a:lnTo>
                  <a:pt x="242316" y="16763"/>
                </a:lnTo>
                <a:lnTo>
                  <a:pt x="160020" y="0"/>
                </a:lnTo>
                <a:lnTo>
                  <a:pt x="0" y="104394"/>
                </a:lnTo>
                <a:lnTo>
                  <a:pt x="55626" y="115823"/>
                </a:lnTo>
                <a:lnTo>
                  <a:pt x="121158" y="132588"/>
                </a:lnTo>
                <a:lnTo>
                  <a:pt x="187452" y="170688"/>
                </a:lnTo>
                <a:lnTo>
                  <a:pt x="226314" y="231647"/>
                </a:lnTo>
                <a:lnTo>
                  <a:pt x="275844" y="231647"/>
                </a:lnTo>
                <a:lnTo>
                  <a:pt x="363474" y="236982"/>
                </a:lnTo>
                <a:lnTo>
                  <a:pt x="491490" y="236982"/>
                </a:lnTo>
                <a:close/>
              </a:path>
            </a:pathLst>
          </a:custGeom>
          <a:solidFill>
            <a:srgbClr val="BFD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17473"/>
            <a:ext cx="71907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例</a:t>
            </a:r>
            <a:r>
              <a:rPr spc="-225" dirty="0">
                <a:latin typeface="Times New Roman"/>
                <a:cs typeface="Times New Roman"/>
              </a:rPr>
              <a:t>1</a:t>
            </a:r>
            <a:r>
              <a:rPr spc="-225" dirty="0"/>
              <a:t>：</a:t>
            </a:r>
            <a:r>
              <a:rPr spc="-10" dirty="0"/>
              <a:t>如何在书架上摆放图书？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974595"/>
            <a:ext cx="5862320" cy="2738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宋体"/>
                <a:cs typeface="宋体"/>
              </a:rPr>
              <a:t>方</a:t>
            </a:r>
            <a:r>
              <a:rPr sz="2600" b="1" dirty="0">
                <a:latin typeface="宋体"/>
                <a:cs typeface="宋体"/>
              </a:rPr>
              <a:t>法</a:t>
            </a:r>
            <a:r>
              <a:rPr sz="2600" b="1" dirty="0">
                <a:latin typeface="Arial"/>
                <a:cs typeface="Arial"/>
              </a:rPr>
              <a:t>2</a:t>
            </a:r>
            <a:r>
              <a:rPr sz="2600" b="1" dirty="0">
                <a:latin typeface="宋体"/>
                <a:cs typeface="宋体"/>
              </a:rPr>
              <a:t>：</a:t>
            </a:r>
            <a:r>
              <a:rPr sz="2600" b="1" spc="-5" dirty="0">
                <a:latin typeface="宋体"/>
                <a:cs typeface="宋体"/>
              </a:rPr>
              <a:t>按照书名的拼音字母顺序排放</a:t>
            </a:r>
            <a:endParaRPr sz="2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6500"/>
              </a:buClr>
              <a:buFont typeface="Wingdings"/>
              <a:buChar char=""/>
            </a:pPr>
            <a:endParaRPr sz="3200" dirty="0">
              <a:latin typeface="Times New Roman"/>
              <a:cs typeface="Times New Roman"/>
            </a:endParaRPr>
          </a:p>
          <a:p>
            <a:pPr marL="681990" lvl="1" indent="-325120">
              <a:lnSpc>
                <a:spcPct val="100000"/>
              </a:lnSpc>
              <a:buClr>
                <a:srgbClr val="4C6D4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b="1" dirty="0">
                <a:latin typeface="宋体"/>
                <a:cs typeface="宋体"/>
              </a:rPr>
              <a:t>操</a:t>
            </a:r>
            <a:r>
              <a:rPr sz="2200" b="1" spc="-5" dirty="0">
                <a:latin typeface="宋体"/>
                <a:cs typeface="宋体"/>
              </a:rPr>
              <a:t>作</a:t>
            </a:r>
            <a:r>
              <a:rPr sz="2200" b="1" dirty="0">
                <a:latin typeface="Arial"/>
                <a:cs typeface="Arial"/>
              </a:rPr>
              <a:t>1</a:t>
            </a:r>
            <a:r>
              <a:rPr sz="2200" b="1" dirty="0">
                <a:latin typeface="宋体"/>
                <a:cs typeface="宋体"/>
              </a:rPr>
              <a:t>：新书怎么插入？</a:t>
            </a:r>
            <a:endParaRPr sz="2200" dirty="0">
              <a:latin typeface="宋体"/>
              <a:cs typeface="宋体"/>
            </a:endParaRPr>
          </a:p>
          <a:p>
            <a:pPr marL="1035050" lvl="2" indent="-351155">
              <a:lnSpc>
                <a:spcPct val="100000"/>
              </a:lnSpc>
              <a:spcBef>
                <a:spcPts val="490"/>
              </a:spcBef>
              <a:buClr>
                <a:srgbClr val="CC6500"/>
              </a:buClr>
              <a:buSzPct val="65000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000" b="1" dirty="0">
                <a:latin typeface="宋体"/>
                <a:cs typeface="宋体"/>
              </a:rPr>
              <a:t>新进一本《</a:t>
            </a:r>
            <a:r>
              <a:rPr sz="2000" b="1" spc="5" dirty="0">
                <a:latin typeface="宋体"/>
                <a:cs typeface="宋体"/>
              </a:rPr>
              <a:t>阿</a:t>
            </a:r>
            <a:r>
              <a:rPr sz="2000" b="1" spc="-10" dirty="0">
                <a:latin typeface="Arial"/>
                <a:cs typeface="Arial"/>
              </a:rPr>
              <a:t>Q</a:t>
            </a:r>
            <a:r>
              <a:rPr sz="2000" b="1" dirty="0">
                <a:latin typeface="宋体"/>
                <a:cs typeface="宋体"/>
              </a:rPr>
              <a:t>正传》</a:t>
            </a:r>
            <a:r>
              <a:rPr sz="2000" b="1" spc="-5" dirty="0">
                <a:latin typeface="Arial"/>
                <a:cs typeface="Arial"/>
              </a:rPr>
              <a:t>……</a:t>
            </a:r>
            <a:endParaRPr sz="20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CC6500"/>
              </a:buClr>
              <a:buFont typeface="Wingdings"/>
              <a:buChar char=""/>
            </a:pPr>
            <a:endParaRPr sz="2900" dirty="0">
              <a:latin typeface="Times New Roman"/>
              <a:cs typeface="Times New Roman"/>
            </a:endParaRPr>
          </a:p>
          <a:p>
            <a:pPr marL="681990" lvl="1" indent="-325120">
              <a:lnSpc>
                <a:spcPct val="100000"/>
              </a:lnSpc>
              <a:buClr>
                <a:srgbClr val="4C6D4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b="1" dirty="0">
                <a:latin typeface="宋体"/>
                <a:cs typeface="宋体"/>
              </a:rPr>
              <a:t>操</a:t>
            </a:r>
            <a:r>
              <a:rPr sz="2200" b="1" spc="-5" dirty="0">
                <a:latin typeface="宋体"/>
                <a:cs typeface="宋体"/>
              </a:rPr>
              <a:t>作</a:t>
            </a:r>
            <a:r>
              <a:rPr sz="2200" b="1" dirty="0">
                <a:latin typeface="Arial"/>
                <a:cs typeface="Arial"/>
              </a:rPr>
              <a:t>2</a:t>
            </a:r>
            <a:r>
              <a:rPr sz="2200" b="1" dirty="0">
                <a:latin typeface="宋体"/>
                <a:cs typeface="宋体"/>
              </a:rPr>
              <a:t>：怎么找到某本指定的书？</a:t>
            </a:r>
            <a:endParaRPr sz="2200" dirty="0">
              <a:latin typeface="宋体"/>
              <a:cs typeface="宋体"/>
            </a:endParaRPr>
          </a:p>
          <a:p>
            <a:pPr marL="1035050" lvl="2" indent="-351155">
              <a:lnSpc>
                <a:spcPct val="100000"/>
              </a:lnSpc>
              <a:spcBef>
                <a:spcPts val="600"/>
              </a:spcBef>
              <a:buClr>
                <a:srgbClr val="CC6500"/>
              </a:buClr>
              <a:buSzPct val="65000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000" b="1" dirty="0">
                <a:latin typeface="宋体"/>
                <a:cs typeface="宋体"/>
              </a:rPr>
              <a:t>二分查找！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126" name="object 4">
            <a:extLst>
              <a:ext uri="{FF2B5EF4-FFF2-40B4-BE49-F238E27FC236}">
                <a16:creationId xmlns:a16="http://schemas.microsoft.com/office/drawing/2014/main" id="{C68AE1FC-4ED6-41BC-81FB-CC968C9FABC0}"/>
              </a:ext>
            </a:extLst>
          </p:cNvPr>
          <p:cNvSpPr/>
          <p:nvPr/>
        </p:nvSpPr>
        <p:spPr>
          <a:xfrm>
            <a:off x="8068564" y="2515743"/>
            <a:ext cx="218440" cy="560070"/>
          </a:xfrm>
          <a:custGeom>
            <a:avLst/>
            <a:gdLst/>
            <a:ahLst/>
            <a:cxnLst/>
            <a:rect l="l" t="t" r="r" b="b"/>
            <a:pathLst>
              <a:path w="218439" h="560070">
                <a:moveTo>
                  <a:pt x="0" y="0"/>
                </a:moveTo>
                <a:lnTo>
                  <a:pt x="217932" y="560070"/>
                </a:lnTo>
              </a:path>
            </a:pathLst>
          </a:custGeom>
          <a:ln w="14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5">
            <a:extLst>
              <a:ext uri="{FF2B5EF4-FFF2-40B4-BE49-F238E27FC236}">
                <a16:creationId xmlns:a16="http://schemas.microsoft.com/office/drawing/2014/main" id="{F4292069-1892-40B7-B6F4-6E00FAB05F8A}"/>
              </a:ext>
            </a:extLst>
          </p:cNvPr>
          <p:cNvSpPr/>
          <p:nvPr/>
        </p:nvSpPr>
        <p:spPr>
          <a:xfrm>
            <a:off x="8085328" y="2504313"/>
            <a:ext cx="425450" cy="278130"/>
          </a:xfrm>
          <a:custGeom>
            <a:avLst/>
            <a:gdLst/>
            <a:ahLst/>
            <a:cxnLst/>
            <a:rect l="l" t="t" r="r" b="b"/>
            <a:pathLst>
              <a:path w="425450" h="278129">
                <a:moveTo>
                  <a:pt x="360426" y="52578"/>
                </a:moveTo>
                <a:lnTo>
                  <a:pt x="346710" y="35814"/>
                </a:lnTo>
                <a:lnTo>
                  <a:pt x="316992" y="8382"/>
                </a:lnTo>
                <a:lnTo>
                  <a:pt x="283464" y="0"/>
                </a:lnTo>
                <a:lnTo>
                  <a:pt x="256032" y="3048"/>
                </a:lnTo>
                <a:lnTo>
                  <a:pt x="225552" y="19050"/>
                </a:lnTo>
                <a:lnTo>
                  <a:pt x="201168" y="38862"/>
                </a:lnTo>
                <a:lnTo>
                  <a:pt x="176784" y="53340"/>
                </a:lnTo>
                <a:lnTo>
                  <a:pt x="155448" y="54864"/>
                </a:lnTo>
                <a:lnTo>
                  <a:pt x="126492" y="52578"/>
                </a:lnTo>
                <a:lnTo>
                  <a:pt x="90678" y="44196"/>
                </a:lnTo>
                <a:lnTo>
                  <a:pt x="46482" y="38862"/>
                </a:lnTo>
                <a:lnTo>
                  <a:pt x="0" y="41148"/>
                </a:lnTo>
                <a:lnTo>
                  <a:pt x="39624" y="51816"/>
                </a:lnTo>
                <a:lnTo>
                  <a:pt x="65532" y="60960"/>
                </a:lnTo>
                <a:lnTo>
                  <a:pt x="81534" y="76200"/>
                </a:lnTo>
                <a:lnTo>
                  <a:pt x="96774" y="99822"/>
                </a:lnTo>
                <a:lnTo>
                  <a:pt x="107442" y="128778"/>
                </a:lnTo>
                <a:lnTo>
                  <a:pt x="107442" y="212743"/>
                </a:lnTo>
                <a:lnTo>
                  <a:pt x="118110" y="211836"/>
                </a:lnTo>
                <a:lnTo>
                  <a:pt x="153924" y="223266"/>
                </a:lnTo>
                <a:lnTo>
                  <a:pt x="187452" y="228600"/>
                </a:lnTo>
                <a:lnTo>
                  <a:pt x="228600" y="225552"/>
                </a:lnTo>
                <a:lnTo>
                  <a:pt x="250697" y="209550"/>
                </a:lnTo>
                <a:lnTo>
                  <a:pt x="267462" y="196596"/>
                </a:lnTo>
                <a:lnTo>
                  <a:pt x="276606" y="190500"/>
                </a:lnTo>
                <a:lnTo>
                  <a:pt x="291846" y="190500"/>
                </a:lnTo>
                <a:lnTo>
                  <a:pt x="308610" y="204216"/>
                </a:lnTo>
                <a:lnTo>
                  <a:pt x="332994" y="236982"/>
                </a:lnTo>
                <a:lnTo>
                  <a:pt x="346949" y="250472"/>
                </a:lnTo>
                <a:lnTo>
                  <a:pt x="346949" y="123168"/>
                </a:lnTo>
                <a:lnTo>
                  <a:pt x="352806" y="83058"/>
                </a:lnTo>
                <a:lnTo>
                  <a:pt x="360426" y="52578"/>
                </a:lnTo>
                <a:close/>
              </a:path>
              <a:path w="425450" h="278129">
                <a:moveTo>
                  <a:pt x="107442" y="212743"/>
                </a:moveTo>
                <a:lnTo>
                  <a:pt x="107442" y="156972"/>
                </a:lnTo>
                <a:lnTo>
                  <a:pt x="102107" y="187452"/>
                </a:lnTo>
                <a:lnTo>
                  <a:pt x="80772" y="204216"/>
                </a:lnTo>
                <a:lnTo>
                  <a:pt x="57912" y="211836"/>
                </a:lnTo>
                <a:lnTo>
                  <a:pt x="82296" y="214884"/>
                </a:lnTo>
                <a:lnTo>
                  <a:pt x="107442" y="212743"/>
                </a:lnTo>
                <a:close/>
              </a:path>
              <a:path w="425450" h="278129">
                <a:moveTo>
                  <a:pt x="425195" y="278130"/>
                </a:moveTo>
                <a:lnTo>
                  <a:pt x="380238" y="238506"/>
                </a:lnTo>
                <a:lnTo>
                  <a:pt x="361998" y="202346"/>
                </a:lnTo>
                <a:lnTo>
                  <a:pt x="350458" y="163415"/>
                </a:lnTo>
                <a:lnTo>
                  <a:pt x="346949" y="123168"/>
                </a:lnTo>
                <a:lnTo>
                  <a:pt x="346949" y="250472"/>
                </a:lnTo>
                <a:lnTo>
                  <a:pt x="355854" y="259080"/>
                </a:lnTo>
                <a:lnTo>
                  <a:pt x="380238" y="272796"/>
                </a:lnTo>
                <a:lnTo>
                  <a:pt x="425195" y="2781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6">
            <a:extLst>
              <a:ext uri="{FF2B5EF4-FFF2-40B4-BE49-F238E27FC236}">
                <a16:creationId xmlns:a16="http://schemas.microsoft.com/office/drawing/2014/main" id="{7C1370A3-3093-46BE-9ACC-863B99E331E7}"/>
              </a:ext>
            </a:extLst>
          </p:cNvPr>
          <p:cNvSpPr/>
          <p:nvPr/>
        </p:nvSpPr>
        <p:spPr>
          <a:xfrm>
            <a:off x="8085328" y="2504313"/>
            <a:ext cx="425450" cy="278130"/>
          </a:xfrm>
          <a:custGeom>
            <a:avLst/>
            <a:gdLst/>
            <a:ahLst/>
            <a:cxnLst/>
            <a:rect l="l" t="t" r="r" b="b"/>
            <a:pathLst>
              <a:path w="425450" h="278129">
                <a:moveTo>
                  <a:pt x="0" y="41148"/>
                </a:moveTo>
                <a:lnTo>
                  <a:pt x="46482" y="38862"/>
                </a:lnTo>
                <a:lnTo>
                  <a:pt x="90678" y="44196"/>
                </a:lnTo>
                <a:lnTo>
                  <a:pt x="126492" y="52578"/>
                </a:lnTo>
                <a:lnTo>
                  <a:pt x="155448" y="54864"/>
                </a:lnTo>
                <a:lnTo>
                  <a:pt x="176784" y="53340"/>
                </a:lnTo>
                <a:lnTo>
                  <a:pt x="201168" y="38862"/>
                </a:lnTo>
                <a:lnTo>
                  <a:pt x="225552" y="19050"/>
                </a:lnTo>
                <a:lnTo>
                  <a:pt x="256032" y="3048"/>
                </a:lnTo>
                <a:lnTo>
                  <a:pt x="283464" y="0"/>
                </a:lnTo>
                <a:lnTo>
                  <a:pt x="316992" y="8382"/>
                </a:lnTo>
                <a:lnTo>
                  <a:pt x="346710" y="35814"/>
                </a:lnTo>
                <a:lnTo>
                  <a:pt x="360426" y="52578"/>
                </a:lnTo>
                <a:lnTo>
                  <a:pt x="352806" y="83058"/>
                </a:lnTo>
                <a:lnTo>
                  <a:pt x="346949" y="123168"/>
                </a:lnTo>
                <a:lnTo>
                  <a:pt x="350458" y="163415"/>
                </a:lnTo>
                <a:lnTo>
                  <a:pt x="361998" y="202346"/>
                </a:lnTo>
                <a:lnTo>
                  <a:pt x="380238" y="238506"/>
                </a:lnTo>
                <a:lnTo>
                  <a:pt x="405384" y="267462"/>
                </a:lnTo>
                <a:lnTo>
                  <a:pt x="425195" y="278130"/>
                </a:lnTo>
                <a:lnTo>
                  <a:pt x="380238" y="272796"/>
                </a:lnTo>
                <a:lnTo>
                  <a:pt x="355854" y="259080"/>
                </a:lnTo>
                <a:lnTo>
                  <a:pt x="332994" y="236982"/>
                </a:lnTo>
                <a:lnTo>
                  <a:pt x="308610" y="204216"/>
                </a:lnTo>
                <a:lnTo>
                  <a:pt x="291846" y="190500"/>
                </a:lnTo>
                <a:lnTo>
                  <a:pt x="276606" y="190500"/>
                </a:lnTo>
                <a:lnTo>
                  <a:pt x="267462" y="196596"/>
                </a:lnTo>
                <a:lnTo>
                  <a:pt x="250697" y="209550"/>
                </a:lnTo>
                <a:lnTo>
                  <a:pt x="228600" y="225552"/>
                </a:lnTo>
                <a:lnTo>
                  <a:pt x="187452" y="228600"/>
                </a:lnTo>
                <a:lnTo>
                  <a:pt x="153924" y="223266"/>
                </a:lnTo>
                <a:lnTo>
                  <a:pt x="118110" y="211836"/>
                </a:lnTo>
                <a:lnTo>
                  <a:pt x="82296" y="214884"/>
                </a:lnTo>
                <a:lnTo>
                  <a:pt x="57912" y="211836"/>
                </a:lnTo>
                <a:lnTo>
                  <a:pt x="80772" y="204216"/>
                </a:lnTo>
                <a:lnTo>
                  <a:pt x="102107" y="187452"/>
                </a:lnTo>
                <a:lnTo>
                  <a:pt x="107442" y="156972"/>
                </a:lnTo>
                <a:lnTo>
                  <a:pt x="107442" y="128778"/>
                </a:lnTo>
                <a:lnTo>
                  <a:pt x="96774" y="99822"/>
                </a:lnTo>
                <a:lnTo>
                  <a:pt x="81534" y="76200"/>
                </a:lnTo>
                <a:lnTo>
                  <a:pt x="65532" y="60960"/>
                </a:lnTo>
                <a:lnTo>
                  <a:pt x="39624" y="51816"/>
                </a:lnTo>
                <a:lnTo>
                  <a:pt x="0" y="41148"/>
                </a:lnTo>
                <a:close/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7">
            <a:extLst>
              <a:ext uri="{FF2B5EF4-FFF2-40B4-BE49-F238E27FC236}">
                <a16:creationId xmlns:a16="http://schemas.microsoft.com/office/drawing/2014/main" id="{B7214A4C-251F-4453-8D4D-5A4B93EA73F0}"/>
              </a:ext>
            </a:extLst>
          </p:cNvPr>
          <p:cNvSpPr/>
          <p:nvPr/>
        </p:nvSpPr>
        <p:spPr>
          <a:xfrm>
            <a:off x="7043674" y="3091052"/>
            <a:ext cx="1757680" cy="1005205"/>
          </a:xfrm>
          <a:custGeom>
            <a:avLst/>
            <a:gdLst/>
            <a:ahLst/>
            <a:cxnLst/>
            <a:rect l="l" t="t" r="r" b="b"/>
            <a:pathLst>
              <a:path w="1757679" h="1005204">
                <a:moveTo>
                  <a:pt x="161544" y="855154"/>
                </a:moveTo>
                <a:lnTo>
                  <a:pt x="161544" y="637794"/>
                </a:lnTo>
                <a:lnTo>
                  <a:pt x="0" y="688848"/>
                </a:lnTo>
                <a:lnTo>
                  <a:pt x="29718" y="707136"/>
                </a:lnTo>
                <a:lnTo>
                  <a:pt x="29718" y="723773"/>
                </a:lnTo>
                <a:lnTo>
                  <a:pt x="34290" y="726186"/>
                </a:lnTo>
                <a:lnTo>
                  <a:pt x="34290" y="738816"/>
                </a:lnTo>
                <a:lnTo>
                  <a:pt x="99060" y="746760"/>
                </a:lnTo>
                <a:lnTo>
                  <a:pt x="99060" y="849947"/>
                </a:lnTo>
                <a:lnTo>
                  <a:pt x="161544" y="855154"/>
                </a:lnTo>
                <a:close/>
              </a:path>
              <a:path w="1757679" h="1005204">
                <a:moveTo>
                  <a:pt x="29718" y="723773"/>
                </a:moveTo>
                <a:lnTo>
                  <a:pt x="29718" y="707136"/>
                </a:lnTo>
                <a:lnTo>
                  <a:pt x="6858" y="711708"/>
                </a:lnTo>
                <a:lnTo>
                  <a:pt x="29718" y="723773"/>
                </a:lnTo>
                <a:close/>
              </a:path>
              <a:path w="1757679" h="1005204">
                <a:moveTo>
                  <a:pt x="34290" y="738816"/>
                </a:moveTo>
                <a:lnTo>
                  <a:pt x="34290" y="726186"/>
                </a:lnTo>
                <a:lnTo>
                  <a:pt x="18288" y="736854"/>
                </a:lnTo>
                <a:lnTo>
                  <a:pt x="34290" y="738816"/>
                </a:lnTo>
                <a:close/>
              </a:path>
              <a:path w="1757679" h="1005204">
                <a:moveTo>
                  <a:pt x="92202" y="849376"/>
                </a:moveTo>
                <a:lnTo>
                  <a:pt x="92202" y="781812"/>
                </a:lnTo>
                <a:lnTo>
                  <a:pt x="63246" y="793242"/>
                </a:lnTo>
                <a:lnTo>
                  <a:pt x="35052" y="822960"/>
                </a:lnTo>
                <a:lnTo>
                  <a:pt x="67818" y="847344"/>
                </a:lnTo>
                <a:lnTo>
                  <a:pt x="92202" y="849376"/>
                </a:lnTo>
                <a:close/>
              </a:path>
              <a:path w="1757679" h="1005204">
                <a:moveTo>
                  <a:pt x="99060" y="849947"/>
                </a:moveTo>
                <a:lnTo>
                  <a:pt x="99060" y="746760"/>
                </a:lnTo>
                <a:lnTo>
                  <a:pt x="63246" y="769620"/>
                </a:lnTo>
                <a:lnTo>
                  <a:pt x="92202" y="781812"/>
                </a:lnTo>
                <a:lnTo>
                  <a:pt x="92202" y="849376"/>
                </a:lnTo>
                <a:lnTo>
                  <a:pt x="99060" y="849947"/>
                </a:lnTo>
                <a:close/>
              </a:path>
              <a:path w="1757679" h="1005204">
                <a:moveTo>
                  <a:pt x="233934" y="394716"/>
                </a:moveTo>
                <a:lnTo>
                  <a:pt x="233934" y="169164"/>
                </a:lnTo>
                <a:lnTo>
                  <a:pt x="104394" y="193548"/>
                </a:lnTo>
                <a:lnTo>
                  <a:pt x="230124" y="291084"/>
                </a:lnTo>
                <a:lnTo>
                  <a:pt x="230124" y="392599"/>
                </a:lnTo>
                <a:lnTo>
                  <a:pt x="233934" y="394716"/>
                </a:lnTo>
                <a:close/>
              </a:path>
              <a:path w="1757679" h="1005204">
                <a:moveTo>
                  <a:pt x="200406" y="857119"/>
                </a:moveTo>
                <a:lnTo>
                  <a:pt x="200406" y="477012"/>
                </a:lnTo>
                <a:lnTo>
                  <a:pt x="198120" y="502158"/>
                </a:lnTo>
                <a:lnTo>
                  <a:pt x="157734" y="553212"/>
                </a:lnTo>
                <a:lnTo>
                  <a:pt x="160782" y="592074"/>
                </a:lnTo>
                <a:lnTo>
                  <a:pt x="175260" y="608076"/>
                </a:lnTo>
                <a:lnTo>
                  <a:pt x="175260" y="856024"/>
                </a:lnTo>
                <a:lnTo>
                  <a:pt x="200406" y="857119"/>
                </a:lnTo>
                <a:close/>
              </a:path>
              <a:path w="1757679" h="1005204">
                <a:moveTo>
                  <a:pt x="175260" y="856024"/>
                </a:moveTo>
                <a:lnTo>
                  <a:pt x="175260" y="608076"/>
                </a:lnTo>
                <a:lnTo>
                  <a:pt x="160782" y="617982"/>
                </a:lnTo>
                <a:lnTo>
                  <a:pt x="161544" y="637794"/>
                </a:lnTo>
                <a:lnTo>
                  <a:pt x="161544" y="855154"/>
                </a:lnTo>
                <a:lnTo>
                  <a:pt x="168402" y="855726"/>
                </a:lnTo>
                <a:lnTo>
                  <a:pt x="175260" y="856024"/>
                </a:lnTo>
                <a:close/>
              </a:path>
              <a:path w="1757679" h="1005204">
                <a:moveTo>
                  <a:pt x="205740" y="857351"/>
                </a:moveTo>
                <a:lnTo>
                  <a:pt x="205740" y="448818"/>
                </a:lnTo>
                <a:lnTo>
                  <a:pt x="164592" y="455676"/>
                </a:lnTo>
                <a:lnTo>
                  <a:pt x="200406" y="477012"/>
                </a:lnTo>
                <a:lnTo>
                  <a:pt x="200406" y="857119"/>
                </a:lnTo>
                <a:lnTo>
                  <a:pt x="205740" y="857351"/>
                </a:lnTo>
                <a:close/>
              </a:path>
              <a:path w="1757679" h="1005204">
                <a:moveTo>
                  <a:pt x="719328" y="41909"/>
                </a:moveTo>
                <a:lnTo>
                  <a:pt x="368046" y="0"/>
                </a:lnTo>
                <a:lnTo>
                  <a:pt x="173736" y="26670"/>
                </a:lnTo>
                <a:lnTo>
                  <a:pt x="198882" y="37338"/>
                </a:lnTo>
                <a:lnTo>
                  <a:pt x="198882" y="52367"/>
                </a:lnTo>
                <a:lnTo>
                  <a:pt x="208788" y="57150"/>
                </a:lnTo>
                <a:lnTo>
                  <a:pt x="208788" y="88615"/>
                </a:lnTo>
                <a:lnTo>
                  <a:pt x="209550" y="89154"/>
                </a:lnTo>
                <a:lnTo>
                  <a:pt x="209550" y="114412"/>
                </a:lnTo>
                <a:lnTo>
                  <a:pt x="210312" y="115062"/>
                </a:lnTo>
                <a:lnTo>
                  <a:pt x="233934" y="169164"/>
                </a:lnTo>
                <a:lnTo>
                  <a:pt x="233934" y="858578"/>
                </a:lnTo>
                <a:lnTo>
                  <a:pt x="698754" y="878813"/>
                </a:lnTo>
                <a:lnTo>
                  <a:pt x="698754" y="84581"/>
                </a:lnTo>
                <a:lnTo>
                  <a:pt x="699516" y="84353"/>
                </a:lnTo>
                <a:lnTo>
                  <a:pt x="699516" y="52577"/>
                </a:lnTo>
                <a:lnTo>
                  <a:pt x="719328" y="41909"/>
                </a:lnTo>
                <a:close/>
              </a:path>
              <a:path w="1757679" h="1005204">
                <a:moveTo>
                  <a:pt x="208788" y="88615"/>
                </a:moveTo>
                <a:lnTo>
                  <a:pt x="208788" y="57150"/>
                </a:lnTo>
                <a:lnTo>
                  <a:pt x="178308" y="67056"/>
                </a:lnTo>
                <a:lnTo>
                  <a:pt x="208788" y="88615"/>
                </a:lnTo>
                <a:close/>
              </a:path>
              <a:path w="1757679" h="1005204">
                <a:moveTo>
                  <a:pt x="225552" y="390059"/>
                </a:moveTo>
                <a:lnTo>
                  <a:pt x="225552" y="345948"/>
                </a:lnTo>
                <a:lnTo>
                  <a:pt x="179070" y="364236"/>
                </a:lnTo>
                <a:lnTo>
                  <a:pt x="225552" y="390059"/>
                </a:lnTo>
                <a:close/>
              </a:path>
              <a:path w="1757679" h="1005204">
                <a:moveTo>
                  <a:pt x="198882" y="52367"/>
                </a:moveTo>
                <a:lnTo>
                  <a:pt x="198882" y="37338"/>
                </a:lnTo>
                <a:lnTo>
                  <a:pt x="186690" y="46482"/>
                </a:lnTo>
                <a:lnTo>
                  <a:pt x="198882" y="52367"/>
                </a:lnTo>
                <a:close/>
              </a:path>
              <a:path w="1757679" h="1005204">
                <a:moveTo>
                  <a:pt x="230124" y="392599"/>
                </a:moveTo>
                <a:lnTo>
                  <a:pt x="230124" y="291084"/>
                </a:lnTo>
                <a:lnTo>
                  <a:pt x="186690" y="326136"/>
                </a:lnTo>
                <a:lnTo>
                  <a:pt x="225552" y="345948"/>
                </a:lnTo>
                <a:lnTo>
                  <a:pt x="225552" y="390059"/>
                </a:lnTo>
                <a:lnTo>
                  <a:pt x="230124" y="392599"/>
                </a:lnTo>
                <a:close/>
              </a:path>
              <a:path w="1757679" h="1005204">
                <a:moveTo>
                  <a:pt x="209550" y="114412"/>
                </a:moveTo>
                <a:lnTo>
                  <a:pt x="209550" y="89154"/>
                </a:lnTo>
                <a:lnTo>
                  <a:pt x="189738" y="97536"/>
                </a:lnTo>
                <a:lnTo>
                  <a:pt x="209550" y="114412"/>
                </a:lnTo>
                <a:close/>
              </a:path>
              <a:path w="1757679" h="1005204">
                <a:moveTo>
                  <a:pt x="233934" y="858578"/>
                </a:moveTo>
                <a:lnTo>
                  <a:pt x="233934" y="394716"/>
                </a:lnTo>
                <a:lnTo>
                  <a:pt x="202692" y="408431"/>
                </a:lnTo>
                <a:lnTo>
                  <a:pt x="205740" y="448818"/>
                </a:lnTo>
                <a:lnTo>
                  <a:pt x="205740" y="857351"/>
                </a:lnTo>
                <a:lnTo>
                  <a:pt x="233934" y="858578"/>
                </a:lnTo>
                <a:close/>
              </a:path>
              <a:path w="1757679" h="1005204">
                <a:moveTo>
                  <a:pt x="1546098" y="46481"/>
                </a:moveTo>
                <a:lnTo>
                  <a:pt x="1509522" y="34289"/>
                </a:lnTo>
                <a:lnTo>
                  <a:pt x="1274064" y="54863"/>
                </a:lnTo>
                <a:lnTo>
                  <a:pt x="1239012" y="104393"/>
                </a:lnTo>
                <a:lnTo>
                  <a:pt x="1027938" y="108203"/>
                </a:lnTo>
                <a:lnTo>
                  <a:pt x="714756" y="104393"/>
                </a:lnTo>
                <a:lnTo>
                  <a:pt x="698754" y="84581"/>
                </a:lnTo>
                <a:lnTo>
                  <a:pt x="698754" y="878813"/>
                </a:lnTo>
                <a:lnTo>
                  <a:pt x="781050" y="882396"/>
                </a:lnTo>
                <a:lnTo>
                  <a:pt x="781050" y="904113"/>
                </a:lnTo>
                <a:lnTo>
                  <a:pt x="795528" y="911352"/>
                </a:lnTo>
                <a:lnTo>
                  <a:pt x="795528" y="945583"/>
                </a:lnTo>
                <a:lnTo>
                  <a:pt x="1041654" y="944238"/>
                </a:lnTo>
                <a:lnTo>
                  <a:pt x="1041654" y="927354"/>
                </a:lnTo>
                <a:lnTo>
                  <a:pt x="1078230" y="896874"/>
                </a:lnTo>
                <a:lnTo>
                  <a:pt x="1101090" y="899922"/>
                </a:lnTo>
                <a:lnTo>
                  <a:pt x="1128522" y="902208"/>
                </a:lnTo>
                <a:lnTo>
                  <a:pt x="1140714" y="941832"/>
                </a:lnTo>
                <a:lnTo>
                  <a:pt x="1140714" y="1005020"/>
                </a:lnTo>
                <a:lnTo>
                  <a:pt x="1498854" y="977807"/>
                </a:lnTo>
                <a:lnTo>
                  <a:pt x="1498854" y="218693"/>
                </a:lnTo>
                <a:lnTo>
                  <a:pt x="1522476" y="186689"/>
                </a:lnTo>
                <a:lnTo>
                  <a:pt x="1522476" y="160019"/>
                </a:lnTo>
                <a:lnTo>
                  <a:pt x="1532382" y="156552"/>
                </a:lnTo>
                <a:lnTo>
                  <a:pt x="1532382" y="52577"/>
                </a:lnTo>
                <a:lnTo>
                  <a:pt x="1546098" y="46481"/>
                </a:lnTo>
                <a:close/>
              </a:path>
              <a:path w="1757679" h="1005204">
                <a:moveTo>
                  <a:pt x="721614" y="77723"/>
                </a:moveTo>
                <a:lnTo>
                  <a:pt x="720852" y="55625"/>
                </a:lnTo>
                <a:lnTo>
                  <a:pt x="699516" y="52577"/>
                </a:lnTo>
                <a:lnTo>
                  <a:pt x="699516" y="84353"/>
                </a:lnTo>
                <a:lnTo>
                  <a:pt x="721614" y="77723"/>
                </a:lnTo>
                <a:close/>
              </a:path>
              <a:path w="1757679" h="1005204">
                <a:moveTo>
                  <a:pt x="795528" y="945583"/>
                </a:moveTo>
                <a:lnTo>
                  <a:pt x="795528" y="911352"/>
                </a:lnTo>
                <a:lnTo>
                  <a:pt x="762762" y="924306"/>
                </a:lnTo>
                <a:lnTo>
                  <a:pt x="784860" y="945641"/>
                </a:lnTo>
                <a:lnTo>
                  <a:pt x="795528" y="945583"/>
                </a:lnTo>
                <a:close/>
              </a:path>
              <a:path w="1757679" h="1005204">
                <a:moveTo>
                  <a:pt x="781050" y="904113"/>
                </a:moveTo>
                <a:lnTo>
                  <a:pt x="781050" y="882396"/>
                </a:lnTo>
                <a:lnTo>
                  <a:pt x="768096" y="897636"/>
                </a:lnTo>
                <a:lnTo>
                  <a:pt x="781050" y="904113"/>
                </a:lnTo>
                <a:close/>
              </a:path>
              <a:path w="1757679" h="1005204">
                <a:moveTo>
                  <a:pt x="1063752" y="944118"/>
                </a:moveTo>
                <a:lnTo>
                  <a:pt x="1041654" y="927354"/>
                </a:lnTo>
                <a:lnTo>
                  <a:pt x="1041654" y="944238"/>
                </a:lnTo>
                <a:lnTo>
                  <a:pt x="1063752" y="944118"/>
                </a:lnTo>
                <a:close/>
              </a:path>
              <a:path w="1757679" h="1005204">
                <a:moveTo>
                  <a:pt x="1140714" y="980694"/>
                </a:moveTo>
                <a:lnTo>
                  <a:pt x="1140714" y="941832"/>
                </a:lnTo>
                <a:lnTo>
                  <a:pt x="1112520" y="954786"/>
                </a:lnTo>
                <a:lnTo>
                  <a:pt x="1140714" y="980694"/>
                </a:lnTo>
                <a:close/>
              </a:path>
              <a:path w="1757679" h="1005204">
                <a:moveTo>
                  <a:pt x="1140714" y="1005020"/>
                </a:moveTo>
                <a:lnTo>
                  <a:pt x="1140714" y="980694"/>
                </a:lnTo>
                <a:lnTo>
                  <a:pt x="1127760" y="992124"/>
                </a:lnTo>
                <a:lnTo>
                  <a:pt x="1139952" y="1005078"/>
                </a:lnTo>
                <a:lnTo>
                  <a:pt x="1140714" y="1005020"/>
                </a:lnTo>
                <a:close/>
              </a:path>
              <a:path w="1757679" h="1005204">
                <a:moveTo>
                  <a:pt x="1514856" y="259841"/>
                </a:moveTo>
                <a:lnTo>
                  <a:pt x="1499616" y="240791"/>
                </a:lnTo>
                <a:lnTo>
                  <a:pt x="1498854" y="218693"/>
                </a:lnTo>
                <a:lnTo>
                  <a:pt x="1498854" y="977807"/>
                </a:lnTo>
                <a:lnTo>
                  <a:pt x="1507236" y="977170"/>
                </a:lnTo>
                <a:lnTo>
                  <a:pt x="1507236" y="285749"/>
                </a:lnTo>
                <a:lnTo>
                  <a:pt x="1514856" y="259841"/>
                </a:lnTo>
                <a:close/>
              </a:path>
              <a:path w="1757679" h="1005204">
                <a:moveTo>
                  <a:pt x="1514094" y="317753"/>
                </a:moveTo>
                <a:lnTo>
                  <a:pt x="1507236" y="285749"/>
                </a:lnTo>
                <a:lnTo>
                  <a:pt x="1507236" y="373379"/>
                </a:lnTo>
                <a:lnTo>
                  <a:pt x="1514094" y="317753"/>
                </a:lnTo>
                <a:close/>
              </a:path>
              <a:path w="1757679" h="1005204">
                <a:moveTo>
                  <a:pt x="1626108" y="433577"/>
                </a:moveTo>
                <a:lnTo>
                  <a:pt x="1610106" y="422147"/>
                </a:lnTo>
                <a:lnTo>
                  <a:pt x="1507236" y="373379"/>
                </a:lnTo>
                <a:lnTo>
                  <a:pt x="1507236" y="977170"/>
                </a:lnTo>
                <a:lnTo>
                  <a:pt x="1594866" y="970511"/>
                </a:lnTo>
                <a:lnTo>
                  <a:pt x="1594866" y="457961"/>
                </a:lnTo>
                <a:lnTo>
                  <a:pt x="1626108" y="433577"/>
                </a:lnTo>
                <a:close/>
              </a:path>
              <a:path w="1757679" h="1005204">
                <a:moveTo>
                  <a:pt x="1562100" y="62483"/>
                </a:moveTo>
                <a:lnTo>
                  <a:pt x="1532382" y="52577"/>
                </a:lnTo>
                <a:lnTo>
                  <a:pt x="1532382" y="156552"/>
                </a:lnTo>
                <a:lnTo>
                  <a:pt x="1547622" y="151218"/>
                </a:lnTo>
                <a:lnTo>
                  <a:pt x="1547622" y="70865"/>
                </a:lnTo>
                <a:lnTo>
                  <a:pt x="1562100" y="62483"/>
                </a:lnTo>
                <a:close/>
              </a:path>
              <a:path w="1757679" h="1005204">
                <a:moveTo>
                  <a:pt x="1578864" y="75437"/>
                </a:moveTo>
                <a:lnTo>
                  <a:pt x="1547622" y="70865"/>
                </a:lnTo>
                <a:lnTo>
                  <a:pt x="1547622" y="151218"/>
                </a:lnTo>
                <a:lnTo>
                  <a:pt x="1555242" y="148551"/>
                </a:lnTo>
                <a:lnTo>
                  <a:pt x="1555242" y="127253"/>
                </a:lnTo>
                <a:lnTo>
                  <a:pt x="1562100" y="122242"/>
                </a:lnTo>
                <a:lnTo>
                  <a:pt x="1562100" y="92963"/>
                </a:lnTo>
                <a:lnTo>
                  <a:pt x="1578864" y="75437"/>
                </a:lnTo>
                <a:close/>
              </a:path>
              <a:path w="1757679" h="1005204">
                <a:moveTo>
                  <a:pt x="1583436" y="138683"/>
                </a:moveTo>
                <a:lnTo>
                  <a:pt x="1555242" y="127253"/>
                </a:lnTo>
                <a:lnTo>
                  <a:pt x="1555242" y="148551"/>
                </a:lnTo>
                <a:lnTo>
                  <a:pt x="1583436" y="138683"/>
                </a:lnTo>
                <a:close/>
              </a:path>
              <a:path w="1757679" h="1005204">
                <a:moveTo>
                  <a:pt x="1575054" y="112775"/>
                </a:moveTo>
                <a:lnTo>
                  <a:pt x="1562100" y="92963"/>
                </a:lnTo>
                <a:lnTo>
                  <a:pt x="1562100" y="122242"/>
                </a:lnTo>
                <a:lnTo>
                  <a:pt x="1575054" y="112775"/>
                </a:lnTo>
                <a:close/>
              </a:path>
              <a:path w="1757679" h="1005204">
                <a:moveTo>
                  <a:pt x="1613154" y="480059"/>
                </a:moveTo>
                <a:lnTo>
                  <a:pt x="1594866" y="457961"/>
                </a:lnTo>
                <a:lnTo>
                  <a:pt x="1594866" y="970511"/>
                </a:lnTo>
                <a:lnTo>
                  <a:pt x="1595628" y="970454"/>
                </a:lnTo>
                <a:lnTo>
                  <a:pt x="1595628" y="499109"/>
                </a:lnTo>
                <a:lnTo>
                  <a:pt x="1613154" y="480059"/>
                </a:lnTo>
                <a:close/>
              </a:path>
              <a:path w="1757679" h="1005204">
                <a:moveTo>
                  <a:pt x="1639824" y="509777"/>
                </a:moveTo>
                <a:lnTo>
                  <a:pt x="1595628" y="499109"/>
                </a:lnTo>
                <a:lnTo>
                  <a:pt x="1595628" y="970454"/>
                </a:lnTo>
                <a:lnTo>
                  <a:pt x="1597152" y="970338"/>
                </a:lnTo>
                <a:lnTo>
                  <a:pt x="1597152" y="620268"/>
                </a:lnTo>
                <a:lnTo>
                  <a:pt x="1605534" y="531876"/>
                </a:lnTo>
                <a:lnTo>
                  <a:pt x="1639824" y="509777"/>
                </a:lnTo>
                <a:close/>
              </a:path>
              <a:path w="1757679" h="1005204">
                <a:moveTo>
                  <a:pt x="1757172" y="632459"/>
                </a:moveTo>
                <a:lnTo>
                  <a:pt x="1664970" y="615695"/>
                </a:lnTo>
                <a:lnTo>
                  <a:pt x="1597152" y="620268"/>
                </a:lnTo>
                <a:lnTo>
                  <a:pt x="1597152" y="970338"/>
                </a:lnTo>
                <a:lnTo>
                  <a:pt x="1671828" y="964664"/>
                </a:lnTo>
                <a:lnTo>
                  <a:pt x="1671828" y="758951"/>
                </a:lnTo>
                <a:lnTo>
                  <a:pt x="1679448" y="754898"/>
                </a:lnTo>
                <a:lnTo>
                  <a:pt x="1679448" y="726947"/>
                </a:lnTo>
                <a:lnTo>
                  <a:pt x="1696212" y="719301"/>
                </a:lnTo>
                <a:lnTo>
                  <a:pt x="1696212" y="693419"/>
                </a:lnTo>
                <a:lnTo>
                  <a:pt x="1707642" y="687247"/>
                </a:lnTo>
                <a:lnTo>
                  <a:pt x="1707642" y="657605"/>
                </a:lnTo>
                <a:lnTo>
                  <a:pt x="1757172" y="632459"/>
                </a:lnTo>
                <a:close/>
              </a:path>
              <a:path w="1757679" h="1005204">
                <a:moveTo>
                  <a:pt x="1719072" y="765047"/>
                </a:moveTo>
                <a:lnTo>
                  <a:pt x="1671828" y="758951"/>
                </a:lnTo>
                <a:lnTo>
                  <a:pt x="1671828" y="964664"/>
                </a:lnTo>
                <a:lnTo>
                  <a:pt x="1689354" y="963332"/>
                </a:lnTo>
                <a:lnTo>
                  <a:pt x="1689354" y="791718"/>
                </a:lnTo>
                <a:lnTo>
                  <a:pt x="1719072" y="765047"/>
                </a:lnTo>
                <a:close/>
              </a:path>
              <a:path w="1757679" h="1005204">
                <a:moveTo>
                  <a:pt x="1707642" y="739901"/>
                </a:moveTo>
                <a:lnTo>
                  <a:pt x="1679448" y="726947"/>
                </a:lnTo>
                <a:lnTo>
                  <a:pt x="1679448" y="754898"/>
                </a:lnTo>
                <a:lnTo>
                  <a:pt x="1707642" y="739901"/>
                </a:lnTo>
                <a:close/>
              </a:path>
              <a:path w="1757679" h="1005204">
                <a:moveTo>
                  <a:pt x="1749552" y="816102"/>
                </a:moveTo>
                <a:lnTo>
                  <a:pt x="1689354" y="791718"/>
                </a:lnTo>
                <a:lnTo>
                  <a:pt x="1689354" y="963332"/>
                </a:lnTo>
                <a:lnTo>
                  <a:pt x="1698498" y="962637"/>
                </a:lnTo>
                <a:lnTo>
                  <a:pt x="1698498" y="899922"/>
                </a:lnTo>
                <a:lnTo>
                  <a:pt x="1727454" y="871793"/>
                </a:lnTo>
                <a:lnTo>
                  <a:pt x="1727454" y="833628"/>
                </a:lnTo>
                <a:lnTo>
                  <a:pt x="1749552" y="816102"/>
                </a:lnTo>
                <a:close/>
              </a:path>
              <a:path w="1757679" h="1005204">
                <a:moveTo>
                  <a:pt x="1722882" y="707135"/>
                </a:moveTo>
                <a:lnTo>
                  <a:pt x="1696212" y="693419"/>
                </a:lnTo>
                <a:lnTo>
                  <a:pt x="1696212" y="719301"/>
                </a:lnTo>
                <a:lnTo>
                  <a:pt x="1722882" y="707135"/>
                </a:lnTo>
                <a:close/>
              </a:path>
              <a:path w="1757679" h="1005204">
                <a:moveTo>
                  <a:pt x="1701546" y="962406"/>
                </a:moveTo>
                <a:lnTo>
                  <a:pt x="1698498" y="899922"/>
                </a:lnTo>
                <a:lnTo>
                  <a:pt x="1698498" y="962637"/>
                </a:lnTo>
                <a:lnTo>
                  <a:pt x="1701546" y="962406"/>
                </a:lnTo>
                <a:close/>
              </a:path>
              <a:path w="1757679" h="1005204">
                <a:moveTo>
                  <a:pt x="1734312" y="672845"/>
                </a:moveTo>
                <a:lnTo>
                  <a:pt x="1707642" y="657605"/>
                </a:lnTo>
                <a:lnTo>
                  <a:pt x="1707642" y="687247"/>
                </a:lnTo>
                <a:lnTo>
                  <a:pt x="1734312" y="672845"/>
                </a:lnTo>
                <a:close/>
              </a:path>
              <a:path w="1757679" h="1005204">
                <a:moveTo>
                  <a:pt x="1751838" y="848106"/>
                </a:moveTo>
                <a:lnTo>
                  <a:pt x="1727454" y="833628"/>
                </a:lnTo>
                <a:lnTo>
                  <a:pt x="1727454" y="871793"/>
                </a:lnTo>
                <a:lnTo>
                  <a:pt x="1751838" y="848106"/>
                </a:lnTo>
                <a:close/>
              </a:path>
            </a:pathLst>
          </a:custGeom>
          <a:solidFill>
            <a:srgbClr val="BF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8">
            <a:extLst>
              <a:ext uri="{FF2B5EF4-FFF2-40B4-BE49-F238E27FC236}">
                <a16:creationId xmlns:a16="http://schemas.microsoft.com/office/drawing/2014/main" id="{AAEA4DBD-2A7B-4511-AD47-B79227FA4B95}"/>
              </a:ext>
            </a:extLst>
          </p:cNvPr>
          <p:cNvSpPr/>
          <p:nvPr/>
        </p:nvSpPr>
        <p:spPr>
          <a:xfrm>
            <a:off x="7610602" y="338366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0" y="1524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9">
            <a:extLst>
              <a:ext uri="{FF2B5EF4-FFF2-40B4-BE49-F238E27FC236}">
                <a16:creationId xmlns:a16="http://schemas.microsoft.com/office/drawing/2014/main" id="{82F31002-4896-4713-89E6-CF9984F8A416}"/>
              </a:ext>
            </a:extLst>
          </p:cNvPr>
          <p:cNvSpPr/>
          <p:nvPr/>
        </p:nvSpPr>
        <p:spPr>
          <a:xfrm>
            <a:off x="7610602" y="3403473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0">
            <a:extLst>
              <a:ext uri="{FF2B5EF4-FFF2-40B4-BE49-F238E27FC236}">
                <a16:creationId xmlns:a16="http://schemas.microsoft.com/office/drawing/2014/main" id="{8392FA00-4E55-4FBA-9CDB-BC024CD676F5}"/>
              </a:ext>
            </a:extLst>
          </p:cNvPr>
          <p:cNvSpPr/>
          <p:nvPr/>
        </p:nvSpPr>
        <p:spPr>
          <a:xfrm>
            <a:off x="7610602" y="3421761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1">
            <a:extLst>
              <a:ext uri="{FF2B5EF4-FFF2-40B4-BE49-F238E27FC236}">
                <a16:creationId xmlns:a16="http://schemas.microsoft.com/office/drawing/2014/main" id="{5EE27FD9-68B3-4843-992E-42748A5E7227}"/>
              </a:ext>
            </a:extLst>
          </p:cNvPr>
          <p:cNvSpPr/>
          <p:nvPr/>
        </p:nvSpPr>
        <p:spPr>
          <a:xfrm>
            <a:off x="7610602" y="3439287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2">
            <a:extLst>
              <a:ext uri="{FF2B5EF4-FFF2-40B4-BE49-F238E27FC236}">
                <a16:creationId xmlns:a16="http://schemas.microsoft.com/office/drawing/2014/main" id="{5CEF4485-2FC0-45F7-9DE7-E3D52A1CA591}"/>
              </a:ext>
            </a:extLst>
          </p:cNvPr>
          <p:cNvSpPr/>
          <p:nvPr/>
        </p:nvSpPr>
        <p:spPr>
          <a:xfrm>
            <a:off x="7610602" y="3456813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3">
            <a:extLst>
              <a:ext uri="{FF2B5EF4-FFF2-40B4-BE49-F238E27FC236}">
                <a16:creationId xmlns:a16="http://schemas.microsoft.com/office/drawing/2014/main" id="{181F39F1-41DF-4BE1-8913-9EDAF5B2BA86}"/>
              </a:ext>
            </a:extLst>
          </p:cNvPr>
          <p:cNvSpPr/>
          <p:nvPr/>
        </p:nvSpPr>
        <p:spPr>
          <a:xfrm>
            <a:off x="7610602" y="3477387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">
            <a:extLst>
              <a:ext uri="{FF2B5EF4-FFF2-40B4-BE49-F238E27FC236}">
                <a16:creationId xmlns:a16="http://schemas.microsoft.com/office/drawing/2014/main" id="{B36AC3A5-D8A9-4798-BEB9-6DBB14B39FB1}"/>
              </a:ext>
            </a:extLst>
          </p:cNvPr>
          <p:cNvSpPr/>
          <p:nvPr/>
        </p:nvSpPr>
        <p:spPr>
          <a:xfrm>
            <a:off x="7610602" y="3497961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5">
            <a:extLst>
              <a:ext uri="{FF2B5EF4-FFF2-40B4-BE49-F238E27FC236}">
                <a16:creationId xmlns:a16="http://schemas.microsoft.com/office/drawing/2014/main" id="{8FF6D69A-1BE5-43AA-A053-D928DA7BC8E6}"/>
              </a:ext>
            </a:extLst>
          </p:cNvPr>
          <p:cNvSpPr/>
          <p:nvPr/>
        </p:nvSpPr>
        <p:spPr>
          <a:xfrm>
            <a:off x="7610602" y="3517011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6">
            <a:extLst>
              <a:ext uri="{FF2B5EF4-FFF2-40B4-BE49-F238E27FC236}">
                <a16:creationId xmlns:a16="http://schemas.microsoft.com/office/drawing/2014/main" id="{61BC4B11-FB54-48C2-A082-733536E8A472}"/>
              </a:ext>
            </a:extLst>
          </p:cNvPr>
          <p:cNvSpPr/>
          <p:nvPr/>
        </p:nvSpPr>
        <p:spPr>
          <a:xfrm>
            <a:off x="7610602" y="3537584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7">
            <a:extLst>
              <a:ext uri="{FF2B5EF4-FFF2-40B4-BE49-F238E27FC236}">
                <a16:creationId xmlns:a16="http://schemas.microsoft.com/office/drawing/2014/main" id="{1A42CF5F-103A-4337-8DBE-460F881B941F}"/>
              </a:ext>
            </a:extLst>
          </p:cNvPr>
          <p:cNvSpPr/>
          <p:nvPr/>
        </p:nvSpPr>
        <p:spPr>
          <a:xfrm>
            <a:off x="7610602" y="3555873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8">
            <a:extLst>
              <a:ext uri="{FF2B5EF4-FFF2-40B4-BE49-F238E27FC236}">
                <a16:creationId xmlns:a16="http://schemas.microsoft.com/office/drawing/2014/main" id="{E987AF71-4F9A-419B-8985-1F11A61AC0F4}"/>
              </a:ext>
            </a:extLst>
          </p:cNvPr>
          <p:cNvSpPr/>
          <p:nvPr/>
        </p:nvSpPr>
        <p:spPr>
          <a:xfrm>
            <a:off x="7610602" y="3574923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9">
            <a:extLst>
              <a:ext uri="{FF2B5EF4-FFF2-40B4-BE49-F238E27FC236}">
                <a16:creationId xmlns:a16="http://schemas.microsoft.com/office/drawing/2014/main" id="{A23EFCCD-A965-4E96-A09B-31A79FFBFDD8}"/>
              </a:ext>
            </a:extLst>
          </p:cNvPr>
          <p:cNvSpPr/>
          <p:nvPr/>
        </p:nvSpPr>
        <p:spPr>
          <a:xfrm>
            <a:off x="7610602" y="3593973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0">
            <a:extLst>
              <a:ext uri="{FF2B5EF4-FFF2-40B4-BE49-F238E27FC236}">
                <a16:creationId xmlns:a16="http://schemas.microsoft.com/office/drawing/2014/main" id="{00FA2AC2-CBED-4256-A344-247EC2CF3E07}"/>
              </a:ext>
            </a:extLst>
          </p:cNvPr>
          <p:cNvSpPr/>
          <p:nvPr/>
        </p:nvSpPr>
        <p:spPr>
          <a:xfrm>
            <a:off x="7610602" y="3614546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1">
            <a:extLst>
              <a:ext uri="{FF2B5EF4-FFF2-40B4-BE49-F238E27FC236}">
                <a16:creationId xmlns:a16="http://schemas.microsoft.com/office/drawing/2014/main" id="{2B868AB0-DC1B-40B5-9F87-2CEBCA6CB6BC}"/>
              </a:ext>
            </a:extLst>
          </p:cNvPr>
          <p:cNvSpPr/>
          <p:nvPr/>
        </p:nvSpPr>
        <p:spPr>
          <a:xfrm>
            <a:off x="7610602" y="3632073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2">
            <a:extLst>
              <a:ext uri="{FF2B5EF4-FFF2-40B4-BE49-F238E27FC236}">
                <a16:creationId xmlns:a16="http://schemas.microsoft.com/office/drawing/2014/main" id="{81CE8695-4D65-4E5C-B163-26D40BBDC0E6}"/>
              </a:ext>
            </a:extLst>
          </p:cNvPr>
          <p:cNvSpPr/>
          <p:nvPr/>
        </p:nvSpPr>
        <p:spPr>
          <a:xfrm>
            <a:off x="7610602" y="3649599"/>
            <a:ext cx="429895" cy="1270"/>
          </a:xfrm>
          <a:custGeom>
            <a:avLst/>
            <a:gdLst/>
            <a:ahLst/>
            <a:cxnLst/>
            <a:rect l="l" t="t" r="r" b="b"/>
            <a:pathLst>
              <a:path w="429895" h="1270">
                <a:moveTo>
                  <a:pt x="0" y="762"/>
                </a:moveTo>
                <a:lnTo>
                  <a:pt x="429768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23">
            <a:extLst>
              <a:ext uri="{FF2B5EF4-FFF2-40B4-BE49-F238E27FC236}">
                <a16:creationId xmlns:a16="http://schemas.microsoft.com/office/drawing/2014/main" id="{7ED7FFD5-FA9B-422A-857A-BF483FEBE0D8}"/>
              </a:ext>
            </a:extLst>
          </p:cNvPr>
          <p:cNvSpPr/>
          <p:nvPr/>
        </p:nvSpPr>
        <p:spPr>
          <a:xfrm>
            <a:off x="7823200" y="3764661"/>
            <a:ext cx="278130" cy="1905"/>
          </a:xfrm>
          <a:custGeom>
            <a:avLst/>
            <a:gdLst/>
            <a:ahLst/>
            <a:cxnLst/>
            <a:rect l="l" t="t" r="r" b="b"/>
            <a:pathLst>
              <a:path w="278129" h="1904">
                <a:moveTo>
                  <a:pt x="0" y="1524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24">
            <a:extLst>
              <a:ext uri="{FF2B5EF4-FFF2-40B4-BE49-F238E27FC236}">
                <a16:creationId xmlns:a16="http://schemas.microsoft.com/office/drawing/2014/main" id="{E9DD074E-FCCC-4D23-BE76-BEF2B7E50315}"/>
              </a:ext>
            </a:extLst>
          </p:cNvPr>
          <p:cNvSpPr/>
          <p:nvPr/>
        </p:nvSpPr>
        <p:spPr>
          <a:xfrm>
            <a:off x="7823200" y="3784473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25">
            <a:extLst>
              <a:ext uri="{FF2B5EF4-FFF2-40B4-BE49-F238E27FC236}">
                <a16:creationId xmlns:a16="http://schemas.microsoft.com/office/drawing/2014/main" id="{28B8FF6B-31C4-4F24-8E3B-8C3A1730C7A5}"/>
              </a:ext>
            </a:extLst>
          </p:cNvPr>
          <p:cNvSpPr/>
          <p:nvPr/>
        </p:nvSpPr>
        <p:spPr>
          <a:xfrm>
            <a:off x="7823200" y="3802761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26">
            <a:extLst>
              <a:ext uri="{FF2B5EF4-FFF2-40B4-BE49-F238E27FC236}">
                <a16:creationId xmlns:a16="http://schemas.microsoft.com/office/drawing/2014/main" id="{A81115FC-6FCC-425C-91F1-2352B370ED3E}"/>
              </a:ext>
            </a:extLst>
          </p:cNvPr>
          <p:cNvSpPr/>
          <p:nvPr/>
        </p:nvSpPr>
        <p:spPr>
          <a:xfrm>
            <a:off x="7823200" y="3820287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27">
            <a:extLst>
              <a:ext uri="{FF2B5EF4-FFF2-40B4-BE49-F238E27FC236}">
                <a16:creationId xmlns:a16="http://schemas.microsoft.com/office/drawing/2014/main" id="{FD1C50F3-9B7D-429E-A131-C2748AD7673F}"/>
              </a:ext>
            </a:extLst>
          </p:cNvPr>
          <p:cNvSpPr/>
          <p:nvPr/>
        </p:nvSpPr>
        <p:spPr>
          <a:xfrm>
            <a:off x="7823200" y="3837813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28">
            <a:extLst>
              <a:ext uri="{FF2B5EF4-FFF2-40B4-BE49-F238E27FC236}">
                <a16:creationId xmlns:a16="http://schemas.microsoft.com/office/drawing/2014/main" id="{6BC637B2-6426-430B-A3CD-616BF6FB645C}"/>
              </a:ext>
            </a:extLst>
          </p:cNvPr>
          <p:cNvSpPr/>
          <p:nvPr/>
        </p:nvSpPr>
        <p:spPr>
          <a:xfrm>
            <a:off x="7823200" y="3858387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29">
            <a:extLst>
              <a:ext uri="{FF2B5EF4-FFF2-40B4-BE49-F238E27FC236}">
                <a16:creationId xmlns:a16="http://schemas.microsoft.com/office/drawing/2014/main" id="{76CE3EC0-5B96-4263-ADED-C98F1E5880C3}"/>
              </a:ext>
            </a:extLst>
          </p:cNvPr>
          <p:cNvSpPr/>
          <p:nvPr/>
        </p:nvSpPr>
        <p:spPr>
          <a:xfrm>
            <a:off x="7823200" y="3878961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30">
            <a:extLst>
              <a:ext uri="{FF2B5EF4-FFF2-40B4-BE49-F238E27FC236}">
                <a16:creationId xmlns:a16="http://schemas.microsoft.com/office/drawing/2014/main" id="{2A32AB45-BA98-40B6-9CC7-4909DB1D1678}"/>
              </a:ext>
            </a:extLst>
          </p:cNvPr>
          <p:cNvSpPr/>
          <p:nvPr/>
        </p:nvSpPr>
        <p:spPr>
          <a:xfrm>
            <a:off x="7823200" y="3898011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31">
            <a:extLst>
              <a:ext uri="{FF2B5EF4-FFF2-40B4-BE49-F238E27FC236}">
                <a16:creationId xmlns:a16="http://schemas.microsoft.com/office/drawing/2014/main" id="{FEE0FB86-E3D0-4B51-BF85-61E529FF7804}"/>
              </a:ext>
            </a:extLst>
          </p:cNvPr>
          <p:cNvSpPr/>
          <p:nvPr/>
        </p:nvSpPr>
        <p:spPr>
          <a:xfrm>
            <a:off x="7823200" y="3918584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32">
            <a:extLst>
              <a:ext uri="{FF2B5EF4-FFF2-40B4-BE49-F238E27FC236}">
                <a16:creationId xmlns:a16="http://schemas.microsoft.com/office/drawing/2014/main" id="{67FF1D0D-61A9-40CC-B390-A84522BFF45A}"/>
              </a:ext>
            </a:extLst>
          </p:cNvPr>
          <p:cNvSpPr/>
          <p:nvPr/>
        </p:nvSpPr>
        <p:spPr>
          <a:xfrm>
            <a:off x="7823200" y="3936873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33">
            <a:extLst>
              <a:ext uri="{FF2B5EF4-FFF2-40B4-BE49-F238E27FC236}">
                <a16:creationId xmlns:a16="http://schemas.microsoft.com/office/drawing/2014/main" id="{A5FDA757-B0CB-4DC6-A7E4-8BD0EF8C88E2}"/>
              </a:ext>
            </a:extLst>
          </p:cNvPr>
          <p:cNvSpPr/>
          <p:nvPr/>
        </p:nvSpPr>
        <p:spPr>
          <a:xfrm>
            <a:off x="7823200" y="3955923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34">
            <a:extLst>
              <a:ext uri="{FF2B5EF4-FFF2-40B4-BE49-F238E27FC236}">
                <a16:creationId xmlns:a16="http://schemas.microsoft.com/office/drawing/2014/main" id="{85277BD9-0391-4A5A-B1BF-FA4F460E68DC}"/>
              </a:ext>
            </a:extLst>
          </p:cNvPr>
          <p:cNvSpPr/>
          <p:nvPr/>
        </p:nvSpPr>
        <p:spPr>
          <a:xfrm>
            <a:off x="7823200" y="3974973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35">
            <a:extLst>
              <a:ext uri="{FF2B5EF4-FFF2-40B4-BE49-F238E27FC236}">
                <a16:creationId xmlns:a16="http://schemas.microsoft.com/office/drawing/2014/main" id="{818C38A7-0A04-4087-AA71-0749028BB82F}"/>
              </a:ext>
            </a:extLst>
          </p:cNvPr>
          <p:cNvSpPr/>
          <p:nvPr/>
        </p:nvSpPr>
        <p:spPr>
          <a:xfrm>
            <a:off x="7823200" y="3995546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36">
            <a:extLst>
              <a:ext uri="{FF2B5EF4-FFF2-40B4-BE49-F238E27FC236}">
                <a16:creationId xmlns:a16="http://schemas.microsoft.com/office/drawing/2014/main" id="{E7BB8B67-9626-4AC5-8953-9D0EF80783A8}"/>
              </a:ext>
            </a:extLst>
          </p:cNvPr>
          <p:cNvSpPr/>
          <p:nvPr/>
        </p:nvSpPr>
        <p:spPr>
          <a:xfrm>
            <a:off x="7823200" y="4013073"/>
            <a:ext cx="278130" cy="1270"/>
          </a:xfrm>
          <a:custGeom>
            <a:avLst/>
            <a:gdLst/>
            <a:ahLst/>
            <a:cxnLst/>
            <a:rect l="l" t="t" r="r" b="b"/>
            <a:pathLst>
              <a:path w="278129" h="1270">
                <a:moveTo>
                  <a:pt x="0" y="762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37">
            <a:extLst>
              <a:ext uri="{FF2B5EF4-FFF2-40B4-BE49-F238E27FC236}">
                <a16:creationId xmlns:a16="http://schemas.microsoft.com/office/drawing/2014/main" id="{0B45FF7F-0701-4958-9FD1-D2F8EBD0A7D8}"/>
              </a:ext>
            </a:extLst>
          </p:cNvPr>
          <p:cNvSpPr/>
          <p:nvPr/>
        </p:nvSpPr>
        <p:spPr>
          <a:xfrm>
            <a:off x="7823200" y="4030599"/>
            <a:ext cx="278130" cy="1905"/>
          </a:xfrm>
          <a:custGeom>
            <a:avLst/>
            <a:gdLst/>
            <a:ahLst/>
            <a:cxnLst/>
            <a:rect l="l" t="t" r="r" b="b"/>
            <a:pathLst>
              <a:path w="278129" h="1904">
                <a:moveTo>
                  <a:pt x="0" y="1524"/>
                </a:moveTo>
                <a:lnTo>
                  <a:pt x="2781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38">
            <a:extLst>
              <a:ext uri="{FF2B5EF4-FFF2-40B4-BE49-F238E27FC236}">
                <a16:creationId xmlns:a16="http://schemas.microsoft.com/office/drawing/2014/main" id="{4AEDA006-7899-4C86-93E6-8C637C438502}"/>
              </a:ext>
            </a:extLst>
          </p:cNvPr>
          <p:cNvSpPr/>
          <p:nvPr/>
        </p:nvSpPr>
        <p:spPr>
          <a:xfrm>
            <a:off x="8295640" y="3740276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39">
            <a:extLst>
              <a:ext uri="{FF2B5EF4-FFF2-40B4-BE49-F238E27FC236}">
                <a16:creationId xmlns:a16="http://schemas.microsoft.com/office/drawing/2014/main" id="{D3B36A66-7D80-47FC-BF21-15890BF8BDBB}"/>
              </a:ext>
            </a:extLst>
          </p:cNvPr>
          <p:cNvSpPr/>
          <p:nvPr/>
        </p:nvSpPr>
        <p:spPr>
          <a:xfrm>
            <a:off x="8295640" y="3759326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40">
            <a:extLst>
              <a:ext uri="{FF2B5EF4-FFF2-40B4-BE49-F238E27FC236}">
                <a16:creationId xmlns:a16="http://schemas.microsoft.com/office/drawing/2014/main" id="{28005427-498A-401C-974D-62B793D963FC}"/>
              </a:ext>
            </a:extLst>
          </p:cNvPr>
          <p:cNvSpPr/>
          <p:nvPr/>
        </p:nvSpPr>
        <p:spPr>
          <a:xfrm>
            <a:off x="8295640" y="3777614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41">
            <a:extLst>
              <a:ext uri="{FF2B5EF4-FFF2-40B4-BE49-F238E27FC236}">
                <a16:creationId xmlns:a16="http://schemas.microsoft.com/office/drawing/2014/main" id="{033BC146-B684-49EB-8A00-25B70D811FC7}"/>
              </a:ext>
            </a:extLst>
          </p:cNvPr>
          <p:cNvSpPr/>
          <p:nvPr/>
        </p:nvSpPr>
        <p:spPr>
          <a:xfrm>
            <a:off x="8295640" y="3795140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42">
            <a:extLst>
              <a:ext uri="{FF2B5EF4-FFF2-40B4-BE49-F238E27FC236}">
                <a16:creationId xmlns:a16="http://schemas.microsoft.com/office/drawing/2014/main" id="{5E9FCBE9-A5A7-4E71-9160-E3B07A2CB87A}"/>
              </a:ext>
            </a:extLst>
          </p:cNvPr>
          <p:cNvSpPr/>
          <p:nvPr/>
        </p:nvSpPr>
        <p:spPr>
          <a:xfrm>
            <a:off x="8295640" y="3812667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43">
            <a:extLst>
              <a:ext uri="{FF2B5EF4-FFF2-40B4-BE49-F238E27FC236}">
                <a16:creationId xmlns:a16="http://schemas.microsoft.com/office/drawing/2014/main" id="{2E8648FB-5ADA-4637-9ABB-583818DD6A82}"/>
              </a:ext>
            </a:extLst>
          </p:cNvPr>
          <p:cNvSpPr/>
          <p:nvPr/>
        </p:nvSpPr>
        <p:spPr>
          <a:xfrm>
            <a:off x="8295640" y="3834002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44">
            <a:extLst>
              <a:ext uri="{FF2B5EF4-FFF2-40B4-BE49-F238E27FC236}">
                <a16:creationId xmlns:a16="http://schemas.microsoft.com/office/drawing/2014/main" id="{BA494D96-56C6-4C9A-B0A3-0B8A1983EE53}"/>
              </a:ext>
            </a:extLst>
          </p:cNvPr>
          <p:cNvSpPr/>
          <p:nvPr/>
        </p:nvSpPr>
        <p:spPr>
          <a:xfrm>
            <a:off x="8295640" y="3853814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45">
            <a:extLst>
              <a:ext uri="{FF2B5EF4-FFF2-40B4-BE49-F238E27FC236}">
                <a16:creationId xmlns:a16="http://schemas.microsoft.com/office/drawing/2014/main" id="{F101C3D8-E429-4225-9C0A-AC14BB64C558}"/>
              </a:ext>
            </a:extLst>
          </p:cNvPr>
          <p:cNvSpPr/>
          <p:nvPr/>
        </p:nvSpPr>
        <p:spPr>
          <a:xfrm>
            <a:off x="8295640" y="3872864"/>
            <a:ext cx="430530" cy="1905"/>
          </a:xfrm>
          <a:custGeom>
            <a:avLst/>
            <a:gdLst/>
            <a:ahLst/>
            <a:cxnLst/>
            <a:rect l="l" t="t" r="r" b="b"/>
            <a:pathLst>
              <a:path w="430529" h="1904">
                <a:moveTo>
                  <a:pt x="0" y="1524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46">
            <a:extLst>
              <a:ext uri="{FF2B5EF4-FFF2-40B4-BE49-F238E27FC236}">
                <a16:creationId xmlns:a16="http://schemas.microsoft.com/office/drawing/2014/main" id="{F54291A6-0EBE-4849-9DDC-832D0ABA8CCB}"/>
              </a:ext>
            </a:extLst>
          </p:cNvPr>
          <p:cNvSpPr/>
          <p:nvPr/>
        </p:nvSpPr>
        <p:spPr>
          <a:xfrm>
            <a:off x="8295640" y="3893438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47">
            <a:extLst>
              <a:ext uri="{FF2B5EF4-FFF2-40B4-BE49-F238E27FC236}">
                <a16:creationId xmlns:a16="http://schemas.microsoft.com/office/drawing/2014/main" id="{9B4E19CD-0578-4328-AE53-BA76FE6EAEA3}"/>
              </a:ext>
            </a:extLst>
          </p:cNvPr>
          <p:cNvSpPr/>
          <p:nvPr/>
        </p:nvSpPr>
        <p:spPr>
          <a:xfrm>
            <a:off x="8295640" y="3911726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48">
            <a:extLst>
              <a:ext uri="{FF2B5EF4-FFF2-40B4-BE49-F238E27FC236}">
                <a16:creationId xmlns:a16="http://schemas.microsoft.com/office/drawing/2014/main" id="{7291B29B-4917-4D80-832D-C6936D311EE5}"/>
              </a:ext>
            </a:extLst>
          </p:cNvPr>
          <p:cNvSpPr/>
          <p:nvPr/>
        </p:nvSpPr>
        <p:spPr>
          <a:xfrm>
            <a:off x="8295640" y="3930776"/>
            <a:ext cx="430530" cy="1905"/>
          </a:xfrm>
          <a:custGeom>
            <a:avLst/>
            <a:gdLst/>
            <a:ahLst/>
            <a:cxnLst/>
            <a:rect l="l" t="t" r="r" b="b"/>
            <a:pathLst>
              <a:path w="430529" h="1904">
                <a:moveTo>
                  <a:pt x="0" y="1524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49">
            <a:extLst>
              <a:ext uri="{FF2B5EF4-FFF2-40B4-BE49-F238E27FC236}">
                <a16:creationId xmlns:a16="http://schemas.microsoft.com/office/drawing/2014/main" id="{241274C1-CEAA-47C5-9286-5346A351AF1E}"/>
              </a:ext>
            </a:extLst>
          </p:cNvPr>
          <p:cNvSpPr/>
          <p:nvPr/>
        </p:nvSpPr>
        <p:spPr>
          <a:xfrm>
            <a:off x="8295640" y="3950588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50">
            <a:extLst>
              <a:ext uri="{FF2B5EF4-FFF2-40B4-BE49-F238E27FC236}">
                <a16:creationId xmlns:a16="http://schemas.microsoft.com/office/drawing/2014/main" id="{81C79F37-C509-496A-BC2E-7A8049057BCA}"/>
              </a:ext>
            </a:extLst>
          </p:cNvPr>
          <p:cNvSpPr/>
          <p:nvPr/>
        </p:nvSpPr>
        <p:spPr>
          <a:xfrm>
            <a:off x="8295640" y="3970401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51">
            <a:extLst>
              <a:ext uri="{FF2B5EF4-FFF2-40B4-BE49-F238E27FC236}">
                <a16:creationId xmlns:a16="http://schemas.microsoft.com/office/drawing/2014/main" id="{0BB98A1A-B364-4E1D-887E-D3B7623B5F62}"/>
              </a:ext>
            </a:extLst>
          </p:cNvPr>
          <p:cNvSpPr/>
          <p:nvPr/>
        </p:nvSpPr>
        <p:spPr>
          <a:xfrm>
            <a:off x="8295640" y="3987926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52">
            <a:extLst>
              <a:ext uri="{FF2B5EF4-FFF2-40B4-BE49-F238E27FC236}">
                <a16:creationId xmlns:a16="http://schemas.microsoft.com/office/drawing/2014/main" id="{179114C1-6237-46E4-A38A-B53A0DA2A358}"/>
              </a:ext>
            </a:extLst>
          </p:cNvPr>
          <p:cNvSpPr/>
          <p:nvPr/>
        </p:nvSpPr>
        <p:spPr>
          <a:xfrm>
            <a:off x="8295640" y="4005452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53">
            <a:extLst>
              <a:ext uri="{FF2B5EF4-FFF2-40B4-BE49-F238E27FC236}">
                <a16:creationId xmlns:a16="http://schemas.microsoft.com/office/drawing/2014/main" id="{9F4CD2AC-0495-49ED-8752-38507D2DC8A0}"/>
              </a:ext>
            </a:extLst>
          </p:cNvPr>
          <p:cNvSpPr/>
          <p:nvPr/>
        </p:nvSpPr>
        <p:spPr>
          <a:xfrm>
            <a:off x="8102854" y="3305937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54">
            <a:extLst>
              <a:ext uri="{FF2B5EF4-FFF2-40B4-BE49-F238E27FC236}">
                <a16:creationId xmlns:a16="http://schemas.microsoft.com/office/drawing/2014/main" id="{D929A100-34BB-47C1-A679-DFFFFD881A7F}"/>
              </a:ext>
            </a:extLst>
          </p:cNvPr>
          <p:cNvSpPr/>
          <p:nvPr/>
        </p:nvSpPr>
        <p:spPr>
          <a:xfrm>
            <a:off x="8102854" y="3324987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55">
            <a:extLst>
              <a:ext uri="{FF2B5EF4-FFF2-40B4-BE49-F238E27FC236}">
                <a16:creationId xmlns:a16="http://schemas.microsoft.com/office/drawing/2014/main" id="{811E2CEF-214D-4EE8-94A7-34E8C621B993}"/>
              </a:ext>
            </a:extLst>
          </p:cNvPr>
          <p:cNvSpPr/>
          <p:nvPr/>
        </p:nvSpPr>
        <p:spPr>
          <a:xfrm>
            <a:off x="8102854" y="3343275"/>
            <a:ext cx="430530" cy="1905"/>
          </a:xfrm>
          <a:custGeom>
            <a:avLst/>
            <a:gdLst/>
            <a:ahLst/>
            <a:cxnLst/>
            <a:rect l="l" t="t" r="r" b="b"/>
            <a:pathLst>
              <a:path w="430529" h="1904">
                <a:moveTo>
                  <a:pt x="0" y="1524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56">
            <a:extLst>
              <a:ext uri="{FF2B5EF4-FFF2-40B4-BE49-F238E27FC236}">
                <a16:creationId xmlns:a16="http://schemas.microsoft.com/office/drawing/2014/main" id="{91228750-AECC-4D0B-B5E0-D73F377C2564}"/>
              </a:ext>
            </a:extLst>
          </p:cNvPr>
          <p:cNvSpPr/>
          <p:nvPr/>
        </p:nvSpPr>
        <p:spPr>
          <a:xfrm>
            <a:off x="8102854" y="3360801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57">
            <a:extLst>
              <a:ext uri="{FF2B5EF4-FFF2-40B4-BE49-F238E27FC236}">
                <a16:creationId xmlns:a16="http://schemas.microsoft.com/office/drawing/2014/main" id="{D283E82A-2F49-4F3A-8494-B6651FE1DDD6}"/>
              </a:ext>
            </a:extLst>
          </p:cNvPr>
          <p:cNvSpPr/>
          <p:nvPr/>
        </p:nvSpPr>
        <p:spPr>
          <a:xfrm>
            <a:off x="8102854" y="3378326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58">
            <a:extLst>
              <a:ext uri="{FF2B5EF4-FFF2-40B4-BE49-F238E27FC236}">
                <a16:creationId xmlns:a16="http://schemas.microsoft.com/office/drawing/2014/main" id="{52E5D7CB-1B49-4BE5-9BD3-8BBD94DC70FD}"/>
              </a:ext>
            </a:extLst>
          </p:cNvPr>
          <p:cNvSpPr/>
          <p:nvPr/>
        </p:nvSpPr>
        <p:spPr>
          <a:xfrm>
            <a:off x="8102854" y="3399663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59">
            <a:extLst>
              <a:ext uri="{FF2B5EF4-FFF2-40B4-BE49-F238E27FC236}">
                <a16:creationId xmlns:a16="http://schemas.microsoft.com/office/drawing/2014/main" id="{8DD717A1-EF82-4872-963B-2E355E4D42EF}"/>
              </a:ext>
            </a:extLst>
          </p:cNvPr>
          <p:cNvSpPr/>
          <p:nvPr/>
        </p:nvSpPr>
        <p:spPr>
          <a:xfrm>
            <a:off x="8102854" y="3419475"/>
            <a:ext cx="430530" cy="1905"/>
          </a:xfrm>
          <a:custGeom>
            <a:avLst/>
            <a:gdLst/>
            <a:ahLst/>
            <a:cxnLst/>
            <a:rect l="l" t="t" r="r" b="b"/>
            <a:pathLst>
              <a:path w="430529" h="1904">
                <a:moveTo>
                  <a:pt x="0" y="1524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60">
            <a:extLst>
              <a:ext uri="{FF2B5EF4-FFF2-40B4-BE49-F238E27FC236}">
                <a16:creationId xmlns:a16="http://schemas.microsoft.com/office/drawing/2014/main" id="{35112799-22B3-4486-9A72-629D9713A258}"/>
              </a:ext>
            </a:extLst>
          </p:cNvPr>
          <p:cNvSpPr/>
          <p:nvPr/>
        </p:nvSpPr>
        <p:spPr>
          <a:xfrm>
            <a:off x="8102854" y="3439287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61">
            <a:extLst>
              <a:ext uri="{FF2B5EF4-FFF2-40B4-BE49-F238E27FC236}">
                <a16:creationId xmlns:a16="http://schemas.microsoft.com/office/drawing/2014/main" id="{C7F182C4-85B1-4F0D-B7F0-360C70367D1C}"/>
              </a:ext>
            </a:extLst>
          </p:cNvPr>
          <p:cNvSpPr/>
          <p:nvPr/>
        </p:nvSpPr>
        <p:spPr>
          <a:xfrm>
            <a:off x="8102854" y="3459099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62">
            <a:extLst>
              <a:ext uri="{FF2B5EF4-FFF2-40B4-BE49-F238E27FC236}">
                <a16:creationId xmlns:a16="http://schemas.microsoft.com/office/drawing/2014/main" id="{CCF8C5FE-F35F-4757-AC1E-BF0A67271570}"/>
              </a:ext>
            </a:extLst>
          </p:cNvPr>
          <p:cNvSpPr/>
          <p:nvPr/>
        </p:nvSpPr>
        <p:spPr>
          <a:xfrm>
            <a:off x="8102854" y="3477387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63">
            <a:extLst>
              <a:ext uri="{FF2B5EF4-FFF2-40B4-BE49-F238E27FC236}">
                <a16:creationId xmlns:a16="http://schemas.microsoft.com/office/drawing/2014/main" id="{42179FBA-3007-4CCA-9070-F41395C523C4}"/>
              </a:ext>
            </a:extLst>
          </p:cNvPr>
          <p:cNvSpPr/>
          <p:nvPr/>
        </p:nvSpPr>
        <p:spPr>
          <a:xfrm>
            <a:off x="8102854" y="3497199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64">
            <a:extLst>
              <a:ext uri="{FF2B5EF4-FFF2-40B4-BE49-F238E27FC236}">
                <a16:creationId xmlns:a16="http://schemas.microsoft.com/office/drawing/2014/main" id="{17A8A905-F899-4035-A397-2DB4BEFDAD9D}"/>
              </a:ext>
            </a:extLst>
          </p:cNvPr>
          <p:cNvSpPr/>
          <p:nvPr/>
        </p:nvSpPr>
        <p:spPr>
          <a:xfrm>
            <a:off x="8102854" y="3516249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65">
            <a:extLst>
              <a:ext uri="{FF2B5EF4-FFF2-40B4-BE49-F238E27FC236}">
                <a16:creationId xmlns:a16="http://schemas.microsoft.com/office/drawing/2014/main" id="{0A2D6BAE-9E9C-4719-8A9B-98DE4818CB6C}"/>
              </a:ext>
            </a:extLst>
          </p:cNvPr>
          <p:cNvSpPr/>
          <p:nvPr/>
        </p:nvSpPr>
        <p:spPr>
          <a:xfrm>
            <a:off x="8102854" y="3536061"/>
            <a:ext cx="430530" cy="1905"/>
          </a:xfrm>
          <a:custGeom>
            <a:avLst/>
            <a:gdLst/>
            <a:ahLst/>
            <a:cxnLst/>
            <a:rect l="l" t="t" r="r" b="b"/>
            <a:pathLst>
              <a:path w="430529" h="1904">
                <a:moveTo>
                  <a:pt x="0" y="1524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66">
            <a:extLst>
              <a:ext uri="{FF2B5EF4-FFF2-40B4-BE49-F238E27FC236}">
                <a16:creationId xmlns:a16="http://schemas.microsoft.com/office/drawing/2014/main" id="{30AA385D-3ED9-482B-9CB1-947D555A8BCB}"/>
              </a:ext>
            </a:extLst>
          </p:cNvPr>
          <p:cNvSpPr/>
          <p:nvPr/>
        </p:nvSpPr>
        <p:spPr>
          <a:xfrm>
            <a:off x="8102854" y="3553587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67">
            <a:extLst>
              <a:ext uri="{FF2B5EF4-FFF2-40B4-BE49-F238E27FC236}">
                <a16:creationId xmlns:a16="http://schemas.microsoft.com/office/drawing/2014/main" id="{CEB5EA9B-55E8-4570-8F78-0D7F44113893}"/>
              </a:ext>
            </a:extLst>
          </p:cNvPr>
          <p:cNvSpPr/>
          <p:nvPr/>
        </p:nvSpPr>
        <p:spPr>
          <a:xfrm>
            <a:off x="8102854" y="3571113"/>
            <a:ext cx="430530" cy="1270"/>
          </a:xfrm>
          <a:custGeom>
            <a:avLst/>
            <a:gdLst/>
            <a:ahLst/>
            <a:cxnLst/>
            <a:rect l="l" t="t" r="r" b="b"/>
            <a:pathLst>
              <a:path w="430529" h="1270">
                <a:moveTo>
                  <a:pt x="0" y="762"/>
                </a:moveTo>
                <a:lnTo>
                  <a:pt x="43053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68">
            <a:extLst>
              <a:ext uri="{FF2B5EF4-FFF2-40B4-BE49-F238E27FC236}">
                <a16:creationId xmlns:a16="http://schemas.microsoft.com/office/drawing/2014/main" id="{661A7BFC-4E1F-47EB-A9B8-761327A69AEE}"/>
              </a:ext>
            </a:extLst>
          </p:cNvPr>
          <p:cNvSpPr/>
          <p:nvPr/>
        </p:nvSpPr>
        <p:spPr>
          <a:xfrm>
            <a:off x="7223652" y="3688607"/>
            <a:ext cx="226021" cy="27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69">
            <a:extLst>
              <a:ext uri="{FF2B5EF4-FFF2-40B4-BE49-F238E27FC236}">
                <a16:creationId xmlns:a16="http://schemas.microsoft.com/office/drawing/2014/main" id="{1969434B-7FBC-4A70-93E4-0344F56F827D}"/>
              </a:ext>
            </a:extLst>
          </p:cNvPr>
          <p:cNvSpPr/>
          <p:nvPr/>
        </p:nvSpPr>
        <p:spPr>
          <a:xfrm>
            <a:off x="7569454" y="3675507"/>
            <a:ext cx="218440" cy="1905"/>
          </a:xfrm>
          <a:custGeom>
            <a:avLst/>
            <a:gdLst/>
            <a:ahLst/>
            <a:cxnLst/>
            <a:rect l="l" t="t" r="r" b="b"/>
            <a:pathLst>
              <a:path w="218439" h="1904">
                <a:moveTo>
                  <a:pt x="0" y="1524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70">
            <a:extLst>
              <a:ext uri="{FF2B5EF4-FFF2-40B4-BE49-F238E27FC236}">
                <a16:creationId xmlns:a16="http://schemas.microsoft.com/office/drawing/2014/main" id="{81DFE836-3B62-4E90-A2C6-57C72D6F6006}"/>
              </a:ext>
            </a:extLst>
          </p:cNvPr>
          <p:cNvSpPr/>
          <p:nvPr/>
        </p:nvSpPr>
        <p:spPr>
          <a:xfrm>
            <a:off x="7569454" y="3696081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2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71">
            <a:extLst>
              <a:ext uri="{FF2B5EF4-FFF2-40B4-BE49-F238E27FC236}">
                <a16:creationId xmlns:a16="http://schemas.microsoft.com/office/drawing/2014/main" id="{A36883A4-F592-4C8E-8F97-616A1AEDB966}"/>
              </a:ext>
            </a:extLst>
          </p:cNvPr>
          <p:cNvSpPr/>
          <p:nvPr/>
        </p:nvSpPr>
        <p:spPr>
          <a:xfrm>
            <a:off x="7569454" y="3714369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1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72">
            <a:extLst>
              <a:ext uri="{FF2B5EF4-FFF2-40B4-BE49-F238E27FC236}">
                <a16:creationId xmlns:a16="http://schemas.microsoft.com/office/drawing/2014/main" id="{EEED0413-A21D-4B64-AF4B-2B2D71618CE7}"/>
              </a:ext>
            </a:extLst>
          </p:cNvPr>
          <p:cNvSpPr/>
          <p:nvPr/>
        </p:nvSpPr>
        <p:spPr>
          <a:xfrm>
            <a:off x="7569454" y="3731894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1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73">
            <a:extLst>
              <a:ext uri="{FF2B5EF4-FFF2-40B4-BE49-F238E27FC236}">
                <a16:creationId xmlns:a16="http://schemas.microsoft.com/office/drawing/2014/main" id="{E33A1360-882B-49BC-9ABE-AEFD3BEED833}"/>
              </a:ext>
            </a:extLst>
          </p:cNvPr>
          <p:cNvSpPr/>
          <p:nvPr/>
        </p:nvSpPr>
        <p:spPr>
          <a:xfrm>
            <a:off x="7569454" y="3749420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1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74">
            <a:extLst>
              <a:ext uri="{FF2B5EF4-FFF2-40B4-BE49-F238E27FC236}">
                <a16:creationId xmlns:a16="http://schemas.microsoft.com/office/drawing/2014/main" id="{8DE484B5-9500-4613-BC7A-FD052ED84AC3}"/>
              </a:ext>
            </a:extLst>
          </p:cNvPr>
          <p:cNvSpPr/>
          <p:nvPr/>
        </p:nvSpPr>
        <p:spPr>
          <a:xfrm>
            <a:off x="7569454" y="3770757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2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75">
            <a:extLst>
              <a:ext uri="{FF2B5EF4-FFF2-40B4-BE49-F238E27FC236}">
                <a16:creationId xmlns:a16="http://schemas.microsoft.com/office/drawing/2014/main" id="{B032AC98-9109-462C-8A0D-72C52963D173}"/>
              </a:ext>
            </a:extLst>
          </p:cNvPr>
          <p:cNvSpPr/>
          <p:nvPr/>
        </p:nvSpPr>
        <p:spPr>
          <a:xfrm>
            <a:off x="7569454" y="3790569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1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76">
            <a:extLst>
              <a:ext uri="{FF2B5EF4-FFF2-40B4-BE49-F238E27FC236}">
                <a16:creationId xmlns:a16="http://schemas.microsoft.com/office/drawing/2014/main" id="{B5D18943-C455-4957-B3F7-2080441BB280}"/>
              </a:ext>
            </a:extLst>
          </p:cNvPr>
          <p:cNvSpPr/>
          <p:nvPr/>
        </p:nvSpPr>
        <p:spPr>
          <a:xfrm>
            <a:off x="7569454" y="3809619"/>
            <a:ext cx="218440" cy="1905"/>
          </a:xfrm>
          <a:custGeom>
            <a:avLst/>
            <a:gdLst/>
            <a:ahLst/>
            <a:cxnLst/>
            <a:rect l="l" t="t" r="r" b="b"/>
            <a:pathLst>
              <a:path w="218439" h="1904">
                <a:moveTo>
                  <a:pt x="0" y="1523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77">
            <a:extLst>
              <a:ext uri="{FF2B5EF4-FFF2-40B4-BE49-F238E27FC236}">
                <a16:creationId xmlns:a16="http://schemas.microsoft.com/office/drawing/2014/main" id="{90D091F5-E3B0-43D1-A282-9E48D6B8F854}"/>
              </a:ext>
            </a:extLst>
          </p:cNvPr>
          <p:cNvSpPr/>
          <p:nvPr/>
        </p:nvSpPr>
        <p:spPr>
          <a:xfrm>
            <a:off x="7569454" y="3830193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1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78">
            <a:extLst>
              <a:ext uri="{FF2B5EF4-FFF2-40B4-BE49-F238E27FC236}">
                <a16:creationId xmlns:a16="http://schemas.microsoft.com/office/drawing/2014/main" id="{5C5BBCEC-C33D-4063-95A0-1859D773EA6E}"/>
              </a:ext>
            </a:extLst>
          </p:cNvPr>
          <p:cNvSpPr/>
          <p:nvPr/>
        </p:nvSpPr>
        <p:spPr>
          <a:xfrm>
            <a:off x="7569454" y="3848481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2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79">
            <a:extLst>
              <a:ext uri="{FF2B5EF4-FFF2-40B4-BE49-F238E27FC236}">
                <a16:creationId xmlns:a16="http://schemas.microsoft.com/office/drawing/2014/main" id="{0742C9B9-1354-4A2D-AA7B-1423F791784E}"/>
              </a:ext>
            </a:extLst>
          </p:cNvPr>
          <p:cNvSpPr/>
          <p:nvPr/>
        </p:nvSpPr>
        <p:spPr>
          <a:xfrm>
            <a:off x="7569454" y="3867531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2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80">
            <a:extLst>
              <a:ext uri="{FF2B5EF4-FFF2-40B4-BE49-F238E27FC236}">
                <a16:creationId xmlns:a16="http://schemas.microsoft.com/office/drawing/2014/main" id="{6BB4712A-1EC8-4D83-97A9-C8AFFBF80594}"/>
              </a:ext>
            </a:extLst>
          </p:cNvPr>
          <p:cNvSpPr/>
          <p:nvPr/>
        </p:nvSpPr>
        <p:spPr>
          <a:xfrm>
            <a:off x="7569454" y="3887343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1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81">
            <a:extLst>
              <a:ext uri="{FF2B5EF4-FFF2-40B4-BE49-F238E27FC236}">
                <a16:creationId xmlns:a16="http://schemas.microsoft.com/office/drawing/2014/main" id="{9E13EFB8-4412-4E89-AD8C-BD1C9481E683}"/>
              </a:ext>
            </a:extLst>
          </p:cNvPr>
          <p:cNvSpPr/>
          <p:nvPr/>
        </p:nvSpPr>
        <p:spPr>
          <a:xfrm>
            <a:off x="7569454" y="3907155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2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82">
            <a:extLst>
              <a:ext uri="{FF2B5EF4-FFF2-40B4-BE49-F238E27FC236}">
                <a16:creationId xmlns:a16="http://schemas.microsoft.com/office/drawing/2014/main" id="{C80C8A2E-5D65-4514-BBBA-F5C17D3B2CDC}"/>
              </a:ext>
            </a:extLst>
          </p:cNvPr>
          <p:cNvSpPr/>
          <p:nvPr/>
        </p:nvSpPr>
        <p:spPr>
          <a:xfrm>
            <a:off x="7569454" y="3924681"/>
            <a:ext cx="218440" cy="1270"/>
          </a:xfrm>
          <a:custGeom>
            <a:avLst/>
            <a:gdLst/>
            <a:ahLst/>
            <a:cxnLst/>
            <a:rect l="l" t="t" r="r" b="b"/>
            <a:pathLst>
              <a:path w="218439" h="1270">
                <a:moveTo>
                  <a:pt x="0" y="762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83">
            <a:extLst>
              <a:ext uri="{FF2B5EF4-FFF2-40B4-BE49-F238E27FC236}">
                <a16:creationId xmlns:a16="http://schemas.microsoft.com/office/drawing/2014/main" id="{1D93E98B-2E5D-47EA-A2D3-F19FD6DADF63}"/>
              </a:ext>
            </a:extLst>
          </p:cNvPr>
          <p:cNvSpPr/>
          <p:nvPr/>
        </p:nvSpPr>
        <p:spPr>
          <a:xfrm>
            <a:off x="7569454" y="3942207"/>
            <a:ext cx="218440" cy="1905"/>
          </a:xfrm>
          <a:custGeom>
            <a:avLst/>
            <a:gdLst/>
            <a:ahLst/>
            <a:cxnLst/>
            <a:rect l="l" t="t" r="r" b="b"/>
            <a:pathLst>
              <a:path w="218439" h="1904">
                <a:moveTo>
                  <a:pt x="0" y="1524"/>
                </a:moveTo>
                <a:lnTo>
                  <a:pt x="217932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84">
            <a:extLst>
              <a:ext uri="{FF2B5EF4-FFF2-40B4-BE49-F238E27FC236}">
                <a16:creationId xmlns:a16="http://schemas.microsoft.com/office/drawing/2014/main" id="{B45A8BB7-E799-4D5C-BEE0-02500F5E95D0}"/>
              </a:ext>
            </a:extLst>
          </p:cNvPr>
          <p:cNvSpPr/>
          <p:nvPr/>
        </p:nvSpPr>
        <p:spPr>
          <a:xfrm>
            <a:off x="7271512" y="3395090"/>
            <a:ext cx="265430" cy="81280"/>
          </a:xfrm>
          <a:custGeom>
            <a:avLst/>
            <a:gdLst/>
            <a:ahLst/>
            <a:cxnLst/>
            <a:rect l="l" t="t" r="r" b="b"/>
            <a:pathLst>
              <a:path w="265429" h="81279">
                <a:moveTo>
                  <a:pt x="0" y="0"/>
                </a:moveTo>
                <a:lnTo>
                  <a:pt x="157734" y="80772"/>
                </a:lnTo>
                <a:lnTo>
                  <a:pt x="265176" y="80009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85">
            <a:extLst>
              <a:ext uri="{FF2B5EF4-FFF2-40B4-BE49-F238E27FC236}">
                <a16:creationId xmlns:a16="http://schemas.microsoft.com/office/drawing/2014/main" id="{1A4CF3F5-7EAA-4763-81F2-4310F57269E4}"/>
              </a:ext>
            </a:extLst>
          </p:cNvPr>
          <p:cNvSpPr/>
          <p:nvPr/>
        </p:nvSpPr>
        <p:spPr>
          <a:xfrm>
            <a:off x="7271512" y="3419475"/>
            <a:ext cx="265430" cy="81280"/>
          </a:xfrm>
          <a:custGeom>
            <a:avLst/>
            <a:gdLst/>
            <a:ahLst/>
            <a:cxnLst/>
            <a:rect l="l" t="t" r="r" b="b"/>
            <a:pathLst>
              <a:path w="265429" h="81279">
                <a:moveTo>
                  <a:pt x="0" y="0"/>
                </a:moveTo>
                <a:lnTo>
                  <a:pt x="157734" y="80771"/>
                </a:lnTo>
                <a:lnTo>
                  <a:pt x="265176" y="80009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86">
            <a:extLst>
              <a:ext uri="{FF2B5EF4-FFF2-40B4-BE49-F238E27FC236}">
                <a16:creationId xmlns:a16="http://schemas.microsoft.com/office/drawing/2014/main" id="{72A04E83-0A43-4F4E-ADBE-DA543FFE5D66}"/>
              </a:ext>
            </a:extLst>
          </p:cNvPr>
          <p:cNvSpPr/>
          <p:nvPr/>
        </p:nvSpPr>
        <p:spPr>
          <a:xfrm>
            <a:off x="7266940" y="3448431"/>
            <a:ext cx="265430" cy="81280"/>
          </a:xfrm>
          <a:custGeom>
            <a:avLst/>
            <a:gdLst/>
            <a:ahLst/>
            <a:cxnLst/>
            <a:rect l="l" t="t" r="r" b="b"/>
            <a:pathLst>
              <a:path w="265429" h="81279">
                <a:moveTo>
                  <a:pt x="0" y="0"/>
                </a:moveTo>
                <a:lnTo>
                  <a:pt x="157734" y="80772"/>
                </a:lnTo>
                <a:lnTo>
                  <a:pt x="265176" y="79247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87">
            <a:extLst>
              <a:ext uri="{FF2B5EF4-FFF2-40B4-BE49-F238E27FC236}">
                <a16:creationId xmlns:a16="http://schemas.microsoft.com/office/drawing/2014/main" id="{67956C66-B246-4080-913B-80AB88FFCE30}"/>
              </a:ext>
            </a:extLst>
          </p:cNvPr>
          <p:cNvSpPr/>
          <p:nvPr/>
        </p:nvSpPr>
        <p:spPr>
          <a:xfrm>
            <a:off x="7272274" y="3476625"/>
            <a:ext cx="265430" cy="81280"/>
          </a:xfrm>
          <a:custGeom>
            <a:avLst/>
            <a:gdLst/>
            <a:ahLst/>
            <a:cxnLst/>
            <a:rect l="l" t="t" r="r" b="b"/>
            <a:pathLst>
              <a:path w="265429" h="81279">
                <a:moveTo>
                  <a:pt x="0" y="0"/>
                </a:moveTo>
                <a:lnTo>
                  <a:pt x="157734" y="80771"/>
                </a:lnTo>
                <a:lnTo>
                  <a:pt x="265176" y="80009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88">
            <a:extLst>
              <a:ext uri="{FF2B5EF4-FFF2-40B4-BE49-F238E27FC236}">
                <a16:creationId xmlns:a16="http://schemas.microsoft.com/office/drawing/2014/main" id="{C2439F98-2475-4FA3-903A-AD28F3389CBE}"/>
              </a:ext>
            </a:extLst>
          </p:cNvPr>
          <p:cNvSpPr/>
          <p:nvPr/>
        </p:nvSpPr>
        <p:spPr>
          <a:xfrm>
            <a:off x="7275322" y="3509390"/>
            <a:ext cx="265430" cy="81280"/>
          </a:xfrm>
          <a:custGeom>
            <a:avLst/>
            <a:gdLst/>
            <a:ahLst/>
            <a:cxnLst/>
            <a:rect l="l" t="t" r="r" b="b"/>
            <a:pathLst>
              <a:path w="265429" h="81279">
                <a:moveTo>
                  <a:pt x="0" y="0"/>
                </a:moveTo>
                <a:lnTo>
                  <a:pt x="157734" y="80772"/>
                </a:lnTo>
                <a:lnTo>
                  <a:pt x="265176" y="80009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89">
            <a:extLst>
              <a:ext uri="{FF2B5EF4-FFF2-40B4-BE49-F238E27FC236}">
                <a16:creationId xmlns:a16="http://schemas.microsoft.com/office/drawing/2014/main" id="{2C6F3F15-B1A6-4605-BC46-951BCE32FF30}"/>
              </a:ext>
            </a:extLst>
          </p:cNvPr>
          <p:cNvSpPr/>
          <p:nvPr/>
        </p:nvSpPr>
        <p:spPr>
          <a:xfrm>
            <a:off x="7267702" y="3536061"/>
            <a:ext cx="265430" cy="81280"/>
          </a:xfrm>
          <a:custGeom>
            <a:avLst/>
            <a:gdLst/>
            <a:ahLst/>
            <a:cxnLst/>
            <a:rect l="l" t="t" r="r" b="b"/>
            <a:pathLst>
              <a:path w="265429" h="81279">
                <a:moveTo>
                  <a:pt x="0" y="0"/>
                </a:moveTo>
                <a:lnTo>
                  <a:pt x="157734" y="80772"/>
                </a:lnTo>
                <a:lnTo>
                  <a:pt x="265176" y="8001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90">
            <a:extLst>
              <a:ext uri="{FF2B5EF4-FFF2-40B4-BE49-F238E27FC236}">
                <a16:creationId xmlns:a16="http://schemas.microsoft.com/office/drawing/2014/main" id="{6F1882B1-0440-49B7-82C4-47BBED3E9A59}"/>
              </a:ext>
            </a:extLst>
          </p:cNvPr>
          <p:cNvSpPr/>
          <p:nvPr/>
        </p:nvSpPr>
        <p:spPr>
          <a:xfrm>
            <a:off x="7638796" y="3834002"/>
            <a:ext cx="195072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91">
            <a:extLst>
              <a:ext uri="{FF2B5EF4-FFF2-40B4-BE49-F238E27FC236}">
                <a16:creationId xmlns:a16="http://schemas.microsoft.com/office/drawing/2014/main" id="{BFAD74DD-5D8D-4FA0-8F03-88F2A42ACE65}"/>
              </a:ext>
            </a:extLst>
          </p:cNvPr>
          <p:cNvSpPr/>
          <p:nvPr/>
        </p:nvSpPr>
        <p:spPr>
          <a:xfrm>
            <a:off x="7132066" y="3262502"/>
            <a:ext cx="472440" cy="209550"/>
          </a:xfrm>
          <a:custGeom>
            <a:avLst/>
            <a:gdLst/>
            <a:ahLst/>
            <a:cxnLst/>
            <a:rect l="l" t="t" r="r" b="b"/>
            <a:pathLst>
              <a:path w="472439" h="209550">
                <a:moveTo>
                  <a:pt x="472440" y="110489"/>
                </a:moveTo>
                <a:lnTo>
                  <a:pt x="408432" y="41909"/>
                </a:lnTo>
                <a:lnTo>
                  <a:pt x="259842" y="69341"/>
                </a:lnTo>
                <a:lnTo>
                  <a:pt x="157734" y="0"/>
                </a:lnTo>
                <a:lnTo>
                  <a:pt x="0" y="16764"/>
                </a:lnTo>
                <a:lnTo>
                  <a:pt x="293370" y="206502"/>
                </a:lnTo>
                <a:lnTo>
                  <a:pt x="331470" y="209550"/>
                </a:lnTo>
                <a:lnTo>
                  <a:pt x="472440" y="1104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92">
            <a:extLst>
              <a:ext uri="{FF2B5EF4-FFF2-40B4-BE49-F238E27FC236}">
                <a16:creationId xmlns:a16="http://schemas.microsoft.com/office/drawing/2014/main" id="{436DC714-B1F0-4A81-859D-B90F5B48E0CF}"/>
              </a:ext>
            </a:extLst>
          </p:cNvPr>
          <p:cNvSpPr/>
          <p:nvPr/>
        </p:nvSpPr>
        <p:spPr>
          <a:xfrm>
            <a:off x="8227822" y="3721226"/>
            <a:ext cx="572770" cy="0"/>
          </a:xfrm>
          <a:custGeom>
            <a:avLst/>
            <a:gdLst/>
            <a:ahLst/>
            <a:cxnLst/>
            <a:rect l="l" t="t" r="r" b="b"/>
            <a:pathLst>
              <a:path w="572770">
                <a:moveTo>
                  <a:pt x="0" y="0"/>
                </a:moveTo>
                <a:lnTo>
                  <a:pt x="572262" y="0"/>
                </a:lnTo>
              </a:path>
            </a:pathLst>
          </a:custGeom>
          <a:ln w="32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93">
            <a:extLst>
              <a:ext uri="{FF2B5EF4-FFF2-40B4-BE49-F238E27FC236}">
                <a16:creationId xmlns:a16="http://schemas.microsoft.com/office/drawing/2014/main" id="{6794DF7E-8CFF-41C6-BCAF-18193F79C319}"/>
              </a:ext>
            </a:extLst>
          </p:cNvPr>
          <p:cNvSpPr/>
          <p:nvPr/>
        </p:nvSpPr>
        <p:spPr>
          <a:xfrm>
            <a:off x="7814056" y="3669411"/>
            <a:ext cx="290830" cy="97790"/>
          </a:xfrm>
          <a:custGeom>
            <a:avLst/>
            <a:gdLst/>
            <a:ahLst/>
            <a:cxnLst/>
            <a:rect l="l" t="t" r="r" b="b"/>
            <a:pathLst>
              <a:path w="290829" h="97789">
                <a:moveTo>
                  <a:pt x="290322" y="89153"/>
                </a:moveTo>
                <a:lnTo>
                  <a:pt x="234696" y="0"/>
                </a:lnTo>
                <a:lnTo>
                  <a:pt x="0" y="0"/>
                </a:lnTo>
                <a:lnTo>
                  <a:pt x="12192" y="97536"/>
                </a:lnTo>
                <a:lnTo>
                  <a:pt x="290322" y="89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94">
            <a:extLst>
              <a:ext uri="{FF2B5EF4-FFF2-40B4-BE49-F238E27FC236}">
                <a16:creationId xmlns:a16="http://schemas.microsoft.com/office/drawing/2014/main" id="{390E62EE-F8EF-44BF-BB29-4C90069D8660}"/>
              </a:ext>
            </a:extLst>
          </p:cNvPr>
          <p:cNvSpPr/>
          <p:nvPr/>
        </p:nvSpPr>
        <p:spPr>
          <a:xfrm>
            <a:off x="7987030" y="3260978"/>
            <a:ext cx="114300" cy="335280"/>
          </a:xfrm>
          <a:custGeom>
            <a:avLst/>
            <a:gdLst/>
            <a:ahLst/>
            <a:cxnLst/>
            <a:rect l="l" t="t" r="r" b="b"/>
            <a:pathLst>
              <a:path w="114300" h="335279">
                <a:moveTo>
                  <a:pt x="114300" y="45719"/>
                </a:moveTo>
                <a:lnTo>
                  <a:pt x="0" y="0"/>
                </a:lnTo>
                <a:lnTo>
                  <a:pt x="0" y="114300"/>
                </a:lnTo>
                <a:lnTo>
                  <a:pt x="57912" y="116586"/>
                </a:lnTo>
                <a:lnTo>
                  <a:pt x="57912" y="313182"/>
                </a:lnTo>
                <a:lnTo>
                  <a:pt x="111252" y="335280"/>
                </a:lnTo>
                <a:lnTo>
                  <a:pt x="114300" y="45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95">
            <a:extLst>
              <a:ext uri="{FF2B5EF4-FFF2-40B4-BE49-F238E27FC236}">
                <a16:creationId xmlns:a16="http://schemas.microsoft.com/office/drawing/2014/main" id="{6F069DD6-DC5E-4513-9BB5-216E5C209879}"/>
              </a:ext>
            </a:extLst>
          </p:cNvPr>
          <p:cNvSpPr/>
          <p:nvPr/>
        </p:nvSpPr>
        <p:spPr>
          <a:xfrm>
            <a:off x="7632700" y="3248025"/>
            <a:ext cx="361315" cy="138430"/>
          </a:xfrm>
          <a:custGeom>
            <a:avLst/>
            <a:gdLst/>
            <a:ahLst/>
            <a:cxnLst/>
            <a:rect l="l" t="t" r="r" b="b"/>
            <a:pathLst>
              <a:path w="361314" h="138429">
                <a:moveTo>
                  <a:pt x="361187" y="130301"/>
                </a:moveTo>
                <a:lnTo>
                  <a:pt x="359663" y="102869"/>
                </a:lnTo>
                <a:lnTo>
                  <a:pt x="169925" y="0"/>
                </a:lnTo>
                <a:lnTo>
                  <a:pt x="70865" y="0"/>
                </a:lnTo>
                <a:lnTo>
                  <a:pt x="21335" y="90678"/>
                </a:lnTo>
                <a:lnTo>
                  <a:pt x="0" y="137922"/>
                </a:lnTo>
                <a:lnTo>
                  <a:pt x="361187" y="1303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96">
            <a:extLst>
              <a:ext uri="{FF2B5EF4-FFF2-40B4-BE49-F238E27FC236}">
                <a16:creationId xmlns:a16="http://schemas.microsoft.com/office/drawing/2014/main" id="{9486D20B-E1DD-42F6-86D7-EF2371B6D3FD}"/>
              </a:ext>
            </a:extLst>
          </p:cNvPr>
          <p:cNvSpPr/>
          <p:nvPr/>
        </p:nvSpPr>
        <p:spPr>
          <a:xfrm>
            <a:off x="7221220" y="3087243"/>
            <a:ext cx="542290" cy="71755"/>
          </a:xfrm>
          <a:custGeom>
            <a:avLst/>
            <a:gdLst/>
            <a:ahLst/>
            <a:cxnLst/>
            <a:rect l="l" t="t" r="r" b="b"/>
            <a:pathLst>
              <a:path w="542289" h="71754">
                <a:moveTo>
                  <a:pt x="541782" y="44195"/>
                </a:moveTo>
                <a:lnTo>
                  <a:pt x="208788" y="0"/>
                </a:lnTo>
                <a:lnTo>
                  <a:pt x="0" y="29717"/>
                </a:lnTo>
                <a:lnTo>
                  <a:pt x="297180" y="71627"/>
                </a:lnTo>
                <a:lnTo>
                  <a:pt x="541782" y="441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97">
            <a:extLst>
              <a:ext uri="{FF2B5EF4-FFF2-40B4-BE49-F238E27FC236}">
                <a16:creationId xmlns:a16="http://schemas.microsoft.com/office/drawing/2014/main" id="{F2C23196-EC13-4BEB-8C83-934D10F251A5}"/>
              </a:ext>
            </a:extLst>
          </p:cNvPr>
          <p:cNvSpPr/>
          <p:nvPr/>
        </p:nvSpPr>
        <p:spPr>
          <a:xfrm>
            <a:off x="7618984" y="3907155"/>
            <a:ext cx="99060" cy="116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98">
            <a:extLst>
              <a:ext uri="{FF2B5EF4-FFF2-40B4-BE49-F238E27FC236}">
                <a16:creationId xmlns:a16="http://schemas.microsoft.com/office/drawing/2014/main" id="{2BFCCA38-44AF-4119-865F-E7D0A645F0EA}"/>
              </a:ext>
            </a:extLst>
          </p:cNvPr>
          <p:cNvSpPr/>
          <p:nvPr/>
        </p:nvSpPr>
        <p:spPr>
          <a:xfrm>
            <a:off x="7568692" y="3660267"/>
            <a:ext cx="113664" cy="407670"/>
          </a:xfrm>
          <a:custGeom>
            <a:avLst/>
            <a:gdLst/>
            <a:ahLst/>
            <a:cxnLst/>
            <a:rect l="l" t="t" r="r" b="b"/>
            <a:pathLst>
              <a:path w="113664" h="407670">
                <a:moveTo>
                  <a:pt x="113626" y="323553"/>
                </a:moveTo>
                <a:lnTo>
                  <a:pt x="110490" y="294894"/>
                </a:lnTo>
                <a:lnTo>
                  <a:pt x="80772" y="210312"/>
                </a:lnTo>
                <a:lnTo>
                  <a:pt x="44958" y="38862"/>
                </a:lnTo>
                <a:lnTo>
                  <a:pt x="6096" y="0"/>
                </a:lnTo>
                <a:lnTo>
                  <a:pt x="0" y="240792"/>
                </a:lnTo>
                <a:lnTo>
                  <a:pt x="66294" y="407670"/>
                </a:lnTo>
                <a:lnTo>
                  <a:pt x="85344" y="394716"/>
                </a:lnTo>
                <a:lnTo>
                  <a:pt x="104353" y="372528"/>
                </a:lnTo>
                <a:lnTo>
                  <a:pt x="112680" y="349119"/>
                </a:lnTo>
                <a:lnTo>
                  <a:pt x="113626" y="323553"/>
                </a:lnTo>
                <a:close/>
              </a:path>
            </a:pathLst>
          </a:custGeom>
          <a:solidFill>
            <a:srgbClr val="BF7E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99">
            <a:extLst>
              <a:ext uri="{FF2B5EF4-FFF2-40B4-BE49-F238E27FC236}">
                <a16:creationId xmlns:a16="http://schemas.microsoft.com/office/drawing/2014/main" id="{B8A71125-33E0-4D38-A97F-6AB9A47E56B0}"/>
              </a:ext>
            </a:extLst>
          </p:cNvPr>
          <p:cNvSpPr/>
          <p:nvPr/>
        </p:nvSpPr>
        <p:spPr>
          <a:xfrm>
            <a:off x="7568692" y="3660267"/>
            <a:ext cx="113664" cy="407670"/>
          </a:xfrm>
          <a:custGeom>
            <a:avLst/>
            <a:gdLst/>
            <a:ahLst/>
            <a:cxnLst/>
            <a:rect l="l" t="t" r="r" b="b"/>
            <a:pathLst>
              <a:path w="113664" h="407670">
                <a:moveTo>
                  <a:pt x="44958" y="38862"/>
                </a:moveTo>
                <a:lnTo>
                  <a:pt x="80772" y="210312"/>
                </a:lnTo>
                <a:lnTo>
                  <a:pt x="110490" y="294894"/>
                </a:lnTo>
                <a:lnTo>
                  <a:pt x="113626" y="323553"/>
                </a:lnTo>
                <a:lnTo>
                  <a:pt x="112680" y="349119"/>
                </a:lnTo>
                <a:lnTo>
                  <a:pt x="104353" y="372528"/>
                </a:lnTo>
                <a:lnTo>
                  <a:pt x="85344" y="394716"/>
                </a:lnTo>
                <a:lnTo>
                  <a:pt x="66294" y="407670"/>
                </a:lnTo>
                <a:lnTo>
                  <a:pt x="0" y="240792"/>
                </a:lnTo>
                <a:lnTo>
                  <a:pt x="6096" y="0"/>
                </a:lnTo>
                <a:lnTo>
                  <a:pt x="44958" y="38862"/>
                </a:lnTo>
                <a:close/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100">
            <a:extLst>
              <a:ext uri="{FF2B5EF4-FFF2-40B4-BE49-F238E27FC236}">
                <a16:creationId xmlns:a16="http://schemas.microsoft.com/office/drawing/2014/main" id="{B8BCA26A-FC14-45EB-9F82-2ED111D58606}"/>
              </a:ext>
            </a:extLst>
          </p:cNvPr>
          <p:cNvSpPr/>
          <p:nvPr/>
        </p:nvSpPr>
        <p:spPr>
          <a:xfrm>
            <a:off x="7436435" y="3605402"/>
            <a:ext cx="195580" cy="369570"/>
          </a:xfrm>
          <a:custGeom>
            <a:avLst/>
            <a:gdLst/>
            <a:ahLst/>
            <a:cxnLst/>
            <a:rect l="l" t="t" r="r" b="b"/>
            <a:pathLst>
              <a:path w="195579" h="369570">
                <a:moveTo>
                  <a:pt x="195502" y="167640"/>
                </a:moveTo>
                <a:lnTo>
                  <a:pt x="184834" y="90678"/>
                </a:lnTo>
                <a:lnTo>
                  <a:pt x="158164" y="40386"/>
                </a:lnTo>
                <a:lnTo>
                  <a:pt x="118540" y="8382"/>
                </a:lnTo>
                <a:lnTo>
                  <a:pt x="78154" y="0"/>
                </a:lnTo>
                <a:lnTo>
                  <a:pt x="47674" y="10668"/>
                </a:lnTo>
                <a:lnTo>
                  <a:pt x="33196" y="26670"/>
                </a:lnTo>
                <a:lnTo>
                  <a:pt x="10699" y="66062"/>
                </a:lnTo>
                <a:lnTo>
                  <a:pt x="45" y="112772"/>
                </a:lnTo>
                <a:lnTo>
                  <a:pt x="0" y="163436"/>
                </a:lnTo>
                <a:lnTo>
                  <a:pt x="9327" y="214689"/>
                </a:lnTo>
                <a:lnTo>
                  <a:pt x="26794" y="263165"/>
                </a:lnTo>
                <a:lnTo>
                  <a:pt x="51164" y="305500"/>
                </a:lnTo>
                <a:lnTo>
                  <a:pt x="81202" y="338328"/>
                </a:lnTo>
                <a:lnTo>
                  <a:pt x="119302" y="369570"/>
                </a:lnTo>
                <a:lnTo>
                  <a:pt x="166546" y="338328"/>
                </a:lnTo>
                <a:lnTo>
                  <a:pt x="177214" y="284226"/>
                </a:lnTo>
                <a:lnTo>
                  <a:pt x="193216" y="196596"/>
                </a:lnTo>
                <a:lnTo>
                  <a:pt x="195502" y="167640"/>
                </a:lnTo>
                <a:close/>
              </a:path>
            </a:pathLst>
          </a:custGeom>
          <a:solidFill>
            <a:srgbClr val="3F1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101">
            <a:extLst>
              <a:ext uri="{FF2B5EF4-FFF2-40B4-BE49-F238E27FC236}">
                <a16:creationId xmlns:a16="http://schemas.microsoft.com/office/drawing/2014/main" id="{3E59BAE9-77B8-4109-9A0B-5C1A82323309}"/>
              </a:ext>
            </a:extLst>
          </p:cNvPr>
          <p:cNvSpPr/>
          <p:nvPr/>
        </p:nvSpPr>
        <p:spPr>
          <a:xfrm>
            <a:off x="7436435" y="3605402"/>
            <a:ext cx="195580" cy="369570"/>
          </a:xfrm>
          <a:custGeom>
            <a:avLst/>
            <a:gdLst/>
            <a:ahLst/>
            <a:cxnLst/>
            <a:rect l="l" t="t" r="r" b="b"/>
            <a:pathLst>
              <a:path w="195579" h="369570">
                <a:moveTo>
                  <a:pt x="47674" y="10668"/>
                </a:moveTo>
                <a:lnTo>
                  <a:pt x="33196" y="26670"/>
                </a:lnTo>
                <a:lnTo>
                  <a:pt x="10699" y="66062"/>
                </a:lnTo>
                <a:lnTo>
                  <a:pt x="45" y="112772"/>
                </a:lnTo>
                <a:lnTo>
                  <a:pt x="0" y="163436"/>
                </a:lnTo>
                <a:lnTo>
                  <a:pt x="9327" y="214689"/>
                </a:lnTo>
                <a:lnTo>
                  <a:pt x="26794" y="263165"/>
                </a:lnTo>
                <a:lnTo>
                  <a:pt x="51164" y="305500"/>
                </a:lnTo>
                <a:lnTo>
                  <a:pt x="81202" y="338328"/>
                </a:lnTo>
                <a:lnTo>
                  <a:pt x="119302" y="369570"/>
                </a:lnTo>
                <a:lnTo>
                  <a:pt x="166546" y="338328"/>
                </a:lnTo>
                <a:lnTo>
                  <a:pt x="177214" y="284226"/>
                </a:lnTo>
                <a:lnTo>
                  <a:pt x="185596" y="239268"/>
                </a:lnTo>
                <a:lnTo>
                  <a:pt x="193216" y="196596"/>
                </a:lnTo>
                <a:lnTo>
                  <a:pt x="195502" y="167640"/>
                </a:lnTo>
                <a:lnTo>
                  <a:pt x="193216" y="131826"/>
                </a:lnTo>
                <a:lnTo>
                  <a:pt x="184834" y="90678"/>
                </a:lnTo>
                <a:lnTo>
                  <a:pt x="158164" y="40386"/>
                </a:lnTo>
                <a:lnTo>
                  <a:pt x="118540" y="8382"/>
                </a:lnTo>
                <a:lnTo>
                  <a:pt x="78154" y="0"/>
                </a:lnTo>
                <a:lnTo>
                  <a:pt x="47674" y="10668"/>
                </a:lnTo>
                <a:close/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102">
            <a:extLst>
              <a:ext uri="{FF2B5EF4-FFF2-40B4-BE49-F238E27FC236}">
                <a16:creationId xmlns:a16="http://schemas.microsoft.com/office/drawing/2014/main" id="{0FF10490-9E01-4B9B-B89B-EC4B98D7840C}"/>
              </a:ext>
            </a:extLst>
          </p:cNvPr>
          <p:cNvSpPr/>
          <p:nvPr/>
        </p:nvSpPr>
        <p:spPr>
          <a:xfrm>
            <a:off x="7505592" y="3901820"/>
            <a:ext cx="162921" cy="177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103">
            <a:extLst>
              <a:ext uri="{FF2B5EF4-FFF2-40B4-BE49-F238E27FC236}">
                <a16:creationId xmlns:a16="http://schemas.microsoft.com/office/drawing/2014/main" id="{EF170275-86CA-48FA-91AE-D8AB88F44191}"/>
              </a:ext>
            </a:extLst>
          </p:cNvPr>
          <p:cNvSpPr/>
          <p:nvPr/>
        </p:nvSpPr>
        <p:spPr>
          <a:xfrm>
            <a:off x="7752334" y="2872358"/>
            <a:ext cx="331470" cy="434340"/>
          </a:xfrm>
          <a:custGeom>
            <a:avLst/>
            <a:gdLst/>
            <a:ahLst/>
            <a:cxnLst/>
            <a:rect l="l" t="t" r="r" b="b"/>
            <a:pathLst>
              <a:path w="331470" h="434339">
                <a:moveTo>
                  <a:pt x="323849" y="169164"/>
                </a:moveTo>
                <a:lnTo>
                  <a:pt x="300227" y="108204"/>
                </a:lnTo>
                <a:lnTo>
                  <a:pt x="270509" y="80010"/>
                </a:lnTo>
                <a:lnTo>
                  <a:pt x="256793" y="73914"/>
                </a:lnTo>
                <a:lnTo>
                  <a:pt x="246125" y="81534"/>
                </a:lnTo>
                <a:lnTo>
                  <a:pt x="246125" y="94488"/>
                </a:lnTo>
                <a:lnTo>
                  <a:pt x="242315" y="119634"/>
                </a:lnTo>
                <a:lnTo>
                  <a:pt x="225551" y="91440"/>
                </a:lnTo>
                <a:lnTo>
                  <a:pt x="192023" y="43434"/>
                </a:lnTo>
                <a:lnTo>
                  <a:pt x="171449" y="12954"/>
                </a:lnTo>
                <a:lnTo>
                  <a:pt x="144779" y="0"/>
                </a:lnTo>
                <a:lnTo>
                  <a:pt x="126491" y="3048"/>
                </a:lnTo>
                <a:lnTo>
                  <a:pt x="112775" y="6858"/>
                </a:lnTo>
                <a:lnTo>
                  <a:pt x="92963" y="20574"/>
                </a:lnTo>
                <a:lnTo>
                  <a:pt x="80771" y="49530"/>
                </a:lnTo>
                <a:lnTo>
                  <a:pt x="71747" y="102208"/>
                </a:lnTo>
                <a:lnTo>
                  <a:pt x="66718" y="128191"/>
                </a:lnTo>
                <a:lnTo>
                  <a:pt x="60197" y="155448"/>
                </a:lnTo>
                <a:lnTo>
                  <a:pt x="57911" y="174498"/>
                </a:lnTo>
                <a:lnTo>
                  <a:pt x="51053" y="143256"/>
                </a:lnTo>
                <a:lnTo>
                  <a:pt x="44195" y="129540"/>
                </a:lnTo>
                <a:lnTo>
                  <a:pt x="36575" y="124968"/>
                </a:lnTo>
                <a:lnTo>
                  <a:pt x="24383" y="137160"/>
                </a:lnTo>
                <a:lnTo>
                  <a:pt x="16763" y="162306"/>
                </a:lnTo>
                <a:lnTo>
                  <a:pt x="5333" y="185928"/>
                </a:lnTo>
                <a:lnTo>
                  <a:pt x="0" y="214884"/>
                </a:lnTo>
                <a:lnTo>
                  <a:pt x="2285" y="236982"/>
                </a:lnTo>
                <a:lnTo>
                  <a:pt x="14477" y="250698"/>
                </a:lnTo>
                <a:lnTo>
                  <a:pt x="35051" y="249936"/>
                </a:lnTo>
                <a:lnTo>
                  <a:pt x="35051" y="362331"/>
                </a:lnTo>
                <a:lnTo>
                  <a:pt x="50291" y="371856"/>
                </a:lnTo>
                <a:lnTo>
                  <a:pt x="68579" y="378714"/>
                </a:lnTo>
                <a:lnTo>
                  <a:pt x="89153" y="380238"/>
                </a:lnTo>
                <a:lnTo>
                  <a:pt x="107441" y="385572"/>
                </a:lnTo>
                <a:lnTo>
                  <a:pt x="126491" y="403098"/>
                </a:lnTo>
                <a:lnTo>
                  <a:pt x="142493" y="416814"/>
                </a:lnTo>
                <a:lnTo>
                  <a:pt x="166877" y="429768"/>
                </a:lnTo>
                <a:lnTo>
                  <a:pt x="192785" y="434340"/>
                </a:lnTo>
                <a:lnTo>
                  <a:pt x="217169" y="429768"/>
                </a:lnTo>
                <a:lnTo>
                  <a:pt x="235457" y="415290"/>
                </a:lnTo>
                <a:lnTo>
                  <a:pt x="248411" y="389382"/>
                </a:lnTo>
                <a:lnTo>
                  <a:pt x="263651" y="375666"/>
                </a:lnTo>
                <a:lnTo>
                  <a:pt x="287273" y="356616"/>
                </a:lnTo>
                <a:lnTo>
                  <a:pt x="297941" y="348234"/>
                </a:lnTo>
                <a:lnTo>
                  <a:pt x="297941" y="188214"/>
                </a:lnTo>
                <a:lnTo>
                  <a:pt x="311657" y="187452"/>
                </a:lnTo>
                <a:lnTo>
                  <a:pt x="323849" y="169164"/>
                </a:lnTo>
                <a:close/>
              </a:path>
              <a:path w="331470" h="434339">
                <a:moveTo>
                  <a:pt x="35051" y="362331"/>
                </a:moveTo>
                <a:lnTo>
                  <a:pt x="35051" y="249936"/>
                </a:lnTo>
                <a:lnTo>
                  <a:pt x="28955" y="264414"/>
                </a:lnTo>
                <a:lnTo>
                  <a:pt x="23621" y="285750"/>
                </a:lnTo>
                <a:lnTo>
                  <a:pt x="19049" y="307848"/>
                </a:lnTo>
                <a:lnTo>
                  <a:pt x="19049" y="324612"/>
                </a:lnTo>
                <a:lnTo>
                  <a:pt x="22859" y="343662"/>
                </a:lnTo>
                <a:lnTo>
                  <a:pt x="32003" y="360426"/>
                </a:lnTo>
                <a:lnTo>
                  <a:pt x="35051" y="362331"/>
                </a:lnTo>
                <a:close/>
              </a:path>
              <a:path w="331470" h="434339">
                <a:moveTo>
                  <a:pt x="331469" y="267462"/>
                </a:moveTo>
                <a:lnTo>
                  <a:pt x="327659" y="240030"/>
                </a:lnTo>
                <a:lnTo>
                  <a:pt x="314705" y="213360"/>
                </a:lnTo>
                <a:lnTo>
                  <a:pt x="297941" y="188214"/>
                </a:lnTo>
                <a:lnTo>
                  <a:pt x="297941" y="348234"/>
                </a:lnTo>
                <a:lnTo>
                  <a:pt x="308609" y="339852"/>
                </a:lnTo>
                <a:lnTo>
                  <a:pt x="319277" y="324612"/>
                </a:lnTo>
                <a:lnTo>
                  <a:pt x="329183" y="295656"/>
                </a:lnTo>
                <a:lnTo>
                  <a:pt x="331469" y="267462"/>
                </a:lnTo>
                <a:close/>
              </a:path>
            </a:pathLst>
          </a:custGeom>
          <a:solidFill>
            <a:srgbClr val="F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104">
            <a:extLst>
              <a:ext uri="{FF2B5EF4-FFF2-40B4-BE49-F238E27FC236}">
                <a16:creationId xmlns:a16="http://schemas.microsoft.com/office/drawing/2014/main" id="{5C0B1ACE-941F-4C66-B42C-7E22543F6F72}"/>
              </a:ext>
            </a:extLst>
          </p:cNvPr>
          <p:cNvSpPr/>
          <p:nvPr/>
        </p:nvSpPr>
        <p:spPr>
          <a:xfrm>
            <a:off x="7752334" y="2872358"/>
            <a:ext cx="331470" cy="434340"/>
          </a:xfrm>
          <a:custGeom>
            <a:avLst/>
            <a:gdLst/>
            <a:ahLst/>
            <a:cxnLst/>
            <a:rect l="l" t="t" r="r" b="b"/>
            <a:pathLst>
              <a:path w="331470" h="434339">
                <a:moveTo>
                  <a:pt x="126491" y="3048"/>
                </a:moveTo>
                <a:lnTo>
                  <a:pt x="80771" y="49530"/>
                </a:lnTo>
                <a:lnTo>
                  <a:pt x="71747" y="102208"/>
                </a:lnTo>
                <a:lnTo>
                  <a:pt x="66718" y="128191"/>
                </a:lnTo>
                <a:lnTo>
                  <a:pt x="60197" y="155448"/>
                </a:lnTo>
                <a:lnTo>
                  <a:pt x="57911" y="174498"/>
                </a:lnTo>
                <a:lnTo>
                  <a:pt x="51053" y="143256"/>
                </a:lnTo>
                <a:lnTo>
                  <a:pt x="44195" y="129540"/>
                </a:lnTo>
                <a:lnTo>
                  <a:pt x="36575" y="124968"/>
                </a:lnTo>
                <a:lnTo>
                  <a:pt x="24383" y="137160"/>
                </a:lnTo>
                <a:lnTo>
                  <a:pt x="16763" y="162306"/>
                </a:lnTo>
                <a:lnTo>
                  <a:pt x="5333" y="185928"/>
                </a:lnTo>
                <a:lnTo>
                  <a:pt x="0" y="214884"/>
                </a:lnTo>
                <a:lnTo>
                  <a:pt x="2285" y="236982"/>
                </a:lnTo>
                <a:lnTo>
                  <a:pt x="14477" y="250698"/>
                </a:lnTo>
                <a:lnTo>
                  <a:pt x="35051" y="249936"/>
                </a:lnTo>
                <a:lnTo>
                  <a:pt x="28955" y="264414"/>
                </a:lnTo>
                <a:lnTo>
                  <a:pt x="23621" y="285750"/>
                </a:lnTo>
                <a:lnTo>
                  <a:pt x="19049" y="307848"/>
                </a:lnTo>
                <a:lnTo>
                  <a:pt x="19049" y="324612"/>
                </a:lnTo>
                <a:lnTo>
                  <a:pt x="50291" y="371856"/>
                </a:lnTo>
                <a:lnTo>
                  <a:pt x="89153" y="380238"/>
                </a:lnTo>
                <a:lnTo>
                  <a:pt x="107441" y="385572"/>
                </a:lnTo>
                <a:lnTo>
                  <a:pt x="126491" y="403098"/>
                </a:lnTo>
                <a:lnTo>
                  <a:pt x="142493" y="416814"/>
                </a:lnTo>
                <a:lnTo>
                  <a:pt x="166877" y="429768"/>
                </a:lnTo>
                <a:lnTo>
                  <a:pt x="192785" y="434340"/>
                </a:lnTo>
                <a:lnTo>
                  <a:pt x="217169" y="429768"/>
                </a:lnTo>
                <a:lnTo>
                  <a:pt x="235457" y="415290"/>
                </a:lnTo>
                <a:lnTo>
                  <a:pt x="248411" y="389382"/>
                </a:lnTo>
                <a:lnTo>
                  <a:pt x="263651" y="375666"/>
                </a:lnTo>
                <a:lnTo>
                  <a:pt x="287273" y="356616"/>
                </a:lnTo>
                <a:lnTo>
                  <a:pt x="308609" y="339852"/>
                </a:lnTo>
                <a:lnTo>
                  <a:pt x="319277" y="324612"/>
                </a:lnTo>
                <a:lnTo>
                  <a:pt x="329183" y="295656"/>
                </a:lnTo>
                <a:lnTo>
                  <a:pt x="331469" y="267462"/>
                </a:lnTo>
                <a:lnTo>
                  <a:pt x="327659" y="240030"/>
                </a:lnTo>
                <a:lnTo>
                  <a:pt x="314705" y="213360"/>
                </a:lnTo>
                <a:lnTo>
                  <a:pt x="297941" y="188214"/>
                </a:lnTo>
                <a:lnTo>
                  <a:pt x="311657" y="187452"/>
                </a:lnTo>
                <a:lnTo>
                  <a:pt x="323849" y="169164"/>
                </a:lnTo>
                <a:lnTo>
                  <a:pt x="314705" y="133350"/>
                </a:lnTo>
                <a:lnTo>
                  <a:pt x="300227" y="108204"/>
                </a:lnTo>
                <a:lnTo>
                  <a:pt x="286511" y="92202"/>
                </a:lnTo>
                <a:lnTo>
                  <a:pt x="270509" y="80010"/>
                </a:lnTo>
                <a:lnTo>
                  <a:pt x="256793" y="73914"/>
                </a:lnTo>
                <a:lnTo>
                  <a:pt x="246125" y="81534"/>
                </a:lnTo>
                <a:lnTo>
                  <a:pt x="246125" y="94488"/>
                </a:lnTo>
                <a:lnTo>
                  <a:pt x="242315" y="119634"/>
                </a:lnTo>
                <a:lnTo>
                  <a:pt x="225551" y="91440"/>
                </a:lnTo>
                <a:lnTo>
                  <a:pt x="192023" y="43434"/>
                </a:lnTo>
                <a:lnTo>
                  <a:pt x="171449" y="12954"/>
                </a:lnTo>
                <a:lnTo>
                  <a:pt x="144779" y="0"/>
                </a:lnTo>
                <a:lnTo>
                  <a:pt x="126491" y="3048"/>
                </a:lnTo>
                <a:close/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105">
            <a:extLst>
              <a:ext uri="{FF2B5EF4-FFF2-40B4-BE49-F238E27FC236}">
                <a16:creationId xmlns:a16="http://schemas.microsoft.com/office/drawing/2014/main" id="{129B0BCE-28B2-47F4-86E8-ED7C596FE6C7}"/>
              </a:ext>
            </a:extLst>
          </p:cNvPr>
          <p:cNvSpPr/>
          <p:nvPr/>
        </p:nvSpPr>
        <p:spPr>
          <a:xfrm>
            <a:off x="7843203" y="2938652"/>
            <a:ext cx="128270" cy="154305"/>
          </a:xfrm>
          <a:custGeom>
            <a:avLst/>
            <a:gdLst/>
            <a:ahLst/>
            <a:cxnLst/>
            <a:rect l="l" t="t" r="r" b="b"/>
            <a:pathLst>
              <a:path w="128270" h="154304">
                <a:moveTo>
                  <a:pt x="127825" y="111252"/>
                </a:moveTo>
                <a:lnTo>
                  <a:pt x="117919" y="50292"/>
                </a:lnTo>
                <a:lnTo>
                  <a:pt x="102679" y="10668"/>
                </a:lnTo>
                <a:lnTo>
                  <a:pt x="80581" y="0"/>
                </a:lnTo>
                <a:lnTo>
                  <a:pt x="72199" y="6096"/>
                </a:lnTo>
                <a:lnTo>
                  <a:pt x="66865" y="22098"/>
                </a:lnTo>
                <a:lnTo>
                  <a:pt x="60769" y="41910"/>
                </a:lnTo>
                <a:lnTo>
                  <a:pt x="47815" y="14478"/>
                </a:lnTo>
                <a:lnTo>
                  <a:pt x="35623" y="9144"/>
                </a:lnTo>
                <a:lnTo>
                  <a:pt x="21907" y="9906"/>
                </a:lnTo>
                <a:lnTo>
                  <a:pt x="12763" y="22098"/>
                </a:lnTo>
                <a:lnTo>
                  <a:pt x="3633" y="48242"/>
                </a:lnTo>
                <a:lnTo>
                  <a:pt x="0" y="74814"/>
                </a:lnTo>
                <a:lnTo>
                  <a:pt x="461" y="101888"/>
                </a:lnTo>
                <a:lnTo>
                  <a:pt x="3633" y="129605"/>
                </a:lnTo>
                <a:lnTo>
                  <a:pt x="8953" y="153924"/>
                </a:lnTo>
                <a:lnTo>
                  <a:pt x="66865" y="121158"/>
                </a:lnTo>
                <a:lnTo>
                  <a:pt x="127825" y="111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106">
            <a:extLst>
              <a:ext uri="{FF2B5EF4-FFF2-40B4-BE49-F238E27FC236}">
                <a16:creationId xmlns:a16="http://schemas.microsoft.com/office/drawing/2014/main" id="{02436414-DF7A-4B63-B308-AC7F50A7888E}"/>
              </a:ext>
            </a:extLst>
          </p:cNvPr>
          <p:cNvSpPr/>
          <p:nvPr/>
        </p:nvSpPr>
        <p:spPr>
          <a:xfrm>
            <a:off x="7843203" y="2938652"/>
            <a:ext cx="128270" cy="154305"/>
          </a:xfrm>
          <a:custGeom>
            <a:avLst/>
            <a:gdLst/>
            <a:ahLst/>
            <a:cxnLst/>
            <a:rect l="l" t="t" r="r" b="b"/>
            <a:pathLst>
              <a:path w="128270" h="154304">
                <a:moveTo>
                  <a:pt x="60769" y="41910"/>
                </a:moveTo>
                <a:lnTo>
                  <a:pt x="53149" y="25908"/>
                </a:lnTo>
                <a:lnTo>
                  <a:pt x="47815" y="14478"/>
                </a:lnTo>
                <a:lnTo>
                  <a:pt x="35623" y="9144"/>
                </a:lnTo>
                <a:lnTo>
                  <a:pt x="21907" y="9906"/>
                </a:lnTo>
                <a:lnTo>
                  <a:pt x="12763" y="22098"/>
                </a:lnTo>
                <a:lnTo>
                  <a:pt x="3633" y="48242"/>
                </a:lnTo>
                <a:lnTo>
                  <a:pt x="0" y="74814"/>
                </a:lnTo>
                <a:lnTo>
                  <a:pt x="461" y="101888"/>
                </a:lnTo>
                <a:lnTo>
                  <a:pt x="3619" y="129540"/>
                </a:lnTo>
                <a:lnTo>
                  <a:pt x="8953" y="153924"/>
                </a:lnTo>
                <a:lnTo>
                  <a:pt x="66865" y="121158"/>
                </a:lnTo>
                <a:lnTo>
                  <a:pt x="127825" y="111252"/>
                </a:lnTo>
                <a:lnTo>
                  <a:pt x="117919" y="50292"/>
                </a:lnTo>
                <a:lnTo>
                  <a:pt x="102679" y="10668"/>
                </a:lnTo>
                <a:lnTo>
                  <a:pt x="80581" y="0"/>
                </a:lnTo>
                <a:lnTo>
                  <a:pt x="72199" y="6096"/>
                </a:lnTo>
                <a:lnTo>
                  <a:pt x="66865" y="22098"/>
                </a:lnTo>
                <a:lnTo>
                  <a:pt x="60769" y="41910"/>
                </a:lnTo>
                <a:close/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107">
            <a:extLst>
              <a:ext uri="{FF2B5EF4-FFF2-40B4-BE49-F238E27FC236}">
                <a16:creationId xmlns:a16="http://schemas.microsoft.com/office/drawing/2014/main" id="{554BEFA2-7CBF-445C-84F9-CD604F3D7423}"/>
              </a:ext>
            </a:extLst>
          </p:cNvPr>
          <p:cNvSpPr/>
          <p:nvPr/>
        </p:nvSpPr>
        <p:spPr>
          <a:xfrm>
            <a:off x="7873492" y="2998851"/>
            <a:ext cx="29209" cy="56515"/>
          </a:xfrm>
          <a:custGeom>
            <a:avLst/>
            <a:gdLst/>
            <a:ahLst/>
            <a:cxnLst/>
            <a:rect l="l" t="t" r="r" b="b"/>
            <a:pathLst>
              <a:path w="29210" h="56514">
                <a:moveTo>
                  <a:pt x="28955" y="28194"/>
                </a:moveTo>
                <a:lnTo>
                  <a:pt x="27765" y="17359"/>
                </a:lnTo>
                <a:lnTo>
                  <a:pt x="24574" y="8382"/>
                </a:lnTo>
                <a:lnTo>
                  <a:pt x="19954" y="2262"/>
                </a:lnTo>
                <a:lnTo>
                  <a:pt x="14477" y="0"/>
                </a:lnTo>
                <a:lnTo>
                  <a:pt x="9001" y="2262"/>
                </a:lnTo>
                <a:lnTo>
                  <a:pt x="4381" y="8382"/>
                </a:lnTo>
                <a:lnTo>
                  <a:pt x="1190" y="17359"/>
                </a:lnTo>
                <a:lnTo>
                  <a:pt x="0" y="28194"/>
                </a:lnTo>
                <a:lnTo>
                  <a:pt x="1190" y="39028"/>
                </a:lnTo>
                <a:lnTo>
                  <a:pt x="4381" y="48006"/>
                </a:lnTo>
                <a:lnTo>
                  <a:pt x="9001" y="54125"/>
                </a:lnTo>
                <a:lnTo>
                  <a:pt x="14477" y="56388"/>
                </a:lnTo>
                <a:lnTo>
                  <a:pt x="19954" y="54125"/>
                </a:lnTo>
                <a:lnTo>
                  <a:pt x="24574" y="48006"/>
                </a:lnTo>
                <a:lnTo>
                  <a:pt x="27765" y="39028"/>
                </a:lnTo>
                <a:lnTo>
                  <a:pt x="28955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108">
            <a:extLst>
              <a:ext uri="{FF2B5EF4-FFF2-40B4-BE49-F238E27FC236}">
                <a16:creationId xmlns:a16="http://schemas.microsoft.com/office/drawing/2014/main" id="{DF8090EB-3E61-4C0F-82B6-D185F8CDB42D}"/>
              </a:ext>
            </a:extLst>
          </p:cNvPr>
          <p:cNvSpPr/>
          <p:nvPr/>
        </p:nvSpPr>
        <p:spPr>
          <a:xfrm>
            <a:off x="7907782" y="2990469"/>
            <a:ext cx="33655" cy="57150"/>
          </a:xfrm>
          <a:custGeom>
            <a:avLst/>
            <a:gdLst/>
            <a:ahLst/>
            <a:cxnLst/>
            <a:rect l="l" t="t" r="r" b="b"/>
            <a:pathLst>
              <a:path w="33654" h="57150">
                <a:moveTo>
                  <a:pt x="33527" y="28955"/>
                </a:moveTo>
                <a:lnTo>
                  <a:pt x="32194" y="17680"/>
                </a:lnTo>
                <a:lnTo>
                  <a:pt x="28574" y="8477"/>
                </a:lnTo>
                <a:lnTo>
                  <a:pt x="23240" y="2274"/>
                </a:lnTo>
                <a:lnTo>
                  <a:pt x="16763" y="0"/>
                </a:lnTo>
                <a:lnTo>
                  <a:pt x="10286" y="2274"/>
                </a:lnTo>
                <a:lnTo>
                  <a:pt x="4952" y="8477"/>
                </a:lnTo>
                <a:lnTo>
                  <a:pt x="1333" y="17680"/>
                </a:lnTo>
                <a:lnTo>
                  <a:pt x="0" y="28955"/>
                </a:lnTo>
                <a:lnTo>
                  <a:pt x="1333" y="39790"/>
                </a:lnTo>
                <a:lnTo>
                  <a:pt x="4952" y="48767"/>
                </a:lnTo>
                <a:lnTo>
                  <a:pt x="10286" y="54887"/>
                </a:lnTo>
                <a:lnTo>
                  <a:pt x="16763" y="57149"/>
                </a:lnTo>
                <a:lnTo>
                  <a:pt x="23240" y="54887"/>
                </a:lnTo>
                <a:lnTo>
                  <a:pt x="28574" y="48767"/>
                </a:lnTo>
                <a:lnTo>
                  <a:pt x="32194" y="39790"/>
                </a:lnTo>
                <a:lnTo>
                  <a:pt x="33527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109">
            <a:extLst>
              <a:ext uri="{FF2B5EF4-FFF2-40B4-BE49-F238E27FC236}">
                <a16:creationId xmlns:a16="http://schemas.microsoft.com/office/drawing/2014/main" id="{76C7DE64-C631-4AE3-A38B-FDA48FDEF8C0}"/>
              </a:ext>
            </a:extLst>
          </p:cNvPr>
          <p:cNvSpPr/>
          <p:nvPr/>
        </p:nvSpPr>
        <p:spPr>
          <a:xfrm>
            <a:off x="7871206" y="3167252"/>
            <a:ext cx="168910" cy="41275"/>
          </a:xfrm>
          <a:custGeom>
            <a:avLst/>
            <a:gdLst/>
            <a:ahLst/>
            <a:cxnLst/>
            <a:rect l="l" t="t" r="r" b="b"/>
            <a:pathLst>
              <a:path w="168910" h="41275">
                <a:moveTo>
                  <a:pt x="0" y="17525"/>
                </a:moveTo>
                <a:lnTo>
                  <a:pt x="32766" y="41147"/>
                </a:lnTo>
                <a:lnTo>
                  <a:pt x="69342" y="12191"/>
                </a:lnTo>
                <a:lnTo>
                  <a:pt x="89916" y="25907"/>
                </a:lnTo>
                <a:lnTo>
                  <a:pt x="110489" y="3047"/>
                </a:lnTo>
                <a:lnTo>
                  <a:pt x="129539" y="6095"/>
                </a:lnTo>
                <a:lnTo>
                  <a:pt x="134874" y="0"/>
                </a:lnTo>
                <a:lnTo>
                  <a:pt x="168402" y="12191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110">
            <a:extLst>
              <a:ext uri="{FF2B5EF4-FFF2-40B4-BE49-F238E27FC236}">
                <a16:creationId xmlns:a16="http://schemas.microsoft.com/office/drawing/2014/main" id="{5205EB9C-C9C9-4720-A2C3-BD8C5E1A278C}"/>
              </a:ext>
            </a:extLst>
          </p:cNvPr>
          <p:cNvSpPr/>
          <p:nvPr/>
        </p:nvSpPr>
        <p:spPr>
          <a:xfrm>
            <a:off x="7758430" y="2803017"/>
            <a:ext cx="208915" cy="144145"/>
          </a:xfrm>
          <a:custGeom>
            <a:avLst/>
            <a:gdLst/>
            <a:ahLst/>
            <a:cxnLst/>
            <a:rect l="l" t="t" r="r" b="b"/>
            <a:pathLst>
              <a:path w="208914" h="144145">
                <a:moveTo>
                  <a:pt x="192786" y="0"/>
                </a:moveTo>
                <a:lnTo>
                  <a:pt x="134112" y="49529"/>
                </a:lnTo>
                <a:lnTo>
                  <a:pt x="124206" y="38099"/>
                </a:lnTo>
                <a:lnTo>
                  <a:pt x="110490" y="31241"/>
                </a:lnTo>
                <a:lnTo>
                  <a:pt x="93726" y="28193"/>
                </a:lnTo>
                <a:lnTo>
                  <a:pt x="76962" y="31241"/>
                </a:lnTo>
                <a:lnTo>
                  <a:pt x="64770" y="40385"/>
                </a:lnTo>
                <a:lnTo>
                  <a:pt x="55626" y="55625"/>
                </a:lnTo>
                <a:lnTo>
                  <a:pt x="48006" y="73913"/>
                </a:lnTo>
                <a:lnTo>
                  <a:pt x="44196" y="89153"/>
                </a:lnTo>
                <a:lnTo>
                  <a:pt x="38862" y="108203"/>
                </a:lnTo>
                <a:lnTo>
                  <a:pt x="32004" y="118871"/>
                </a:lnTo>
                <a:lnTo>
                  <a:pt x="19812" y="128015"/>
                </a:lnTo>
                <a:lnTo>
                  <a:pt x="0" y="144017"/>
                </a:lnTo>
                <a:lnTo>
                  <a:pt x="35814" y="131825"/>
                </a:lnTo>
                <a:lnTo>
                  <a:pt x="57150" y="125729"/>
                </a:lnTo>
                <a:lnTo>
                  <a:pt x="57150" y="134111"/>
                </a:lnTo>
                <a:lnTo>
                  <a:pt x="67818" y="127253"/>
                </a:lnTo>
                <a:lnTo>
                  <a:pt x="91440" y="117347"/>
                </a:lnTo>
                <a:lnTo>
                  <a:pt x="112776" y="108965"/>
                </a:lnTo>
                <a:lnTo>
                  <a:pt x="129540" y="102869"/>
                </a:lnTo>
                <a:lnTo>
                  <a:pt x="140970" y="92201"/>
                </a:lnTo>
                <a:lnTo>
                  <a:pt x="143256" y="100583"/>
                </a:lnTo>
                <a:lnTo>
                  <a:pt x="151638" y="108965"/>
                </a:lnTo>
                <a:lnTo>
                  <a:pt x="160020" y="113356"/>
                </a:lnTo>
                <a:lnTo>
                  <a:pt x="160020" y="54863"/>
                </a:lnTo>
                <a:lnTo>
                  <a:pt x="192786" y="0"/>
                </a:lnTo>
                <a:close/>
              </a:path>
              <a:path w="208914" h="144145">
                <a:moveTo>
                  <a:pt x="57150" y="134111"/>
                </a:moveTo>
                <a:lnTo>
                  <a:pt x="57150" y="125729"/>
                </a:lnTo>
                <a:lnTo>
                  <a:pt x="46482" y="140969"/>
                </a:lnTo>
                <a:lnTo>
                  <a:pt x="57150" y="134111"/>
                </a:lnTo>
                <a:close/>
              </a:path>
              <a:path w="208914" h="144145">
                <a:moveTo>
                  <a:pt x="208788" y="63245"/>
                </a:moveTo>
                <a:lnTo>
                  <a:pt x="187452" y="53339"/>
                </a:lnTo>
                <a:lnTo>
                  <a:pt x="173736" y="50291"/>
                </a:lnTo>
                <a:lnTo>
                  <a:pt x="160020" y="54863"/>
                </a:lnTo>
                <a:lnTo>
                  <a:pt x="160020" y="113356"/>
                </a:lnTo>
                <a:lnTo>
                  <a:pt x="167640" y="117347"/>
                </a:lnTo>
                <a:lnTo>
                  <a:pt x="183642" y="121081"/>
                </a:lnTo>
                <a:lnTo>
                  <a:pt x="183642" y="64007"/>
                </a:lnTo>
                <a:lnTo>
                  <a:pt x="208788" y="63245"/>
                </a:lnTo>
                <a:close/>
              </a:path>
              <a:path w="208914" h="144145">
                <a:moveTo>
                  <a:pt x="205740" y="114299"/>
                </a:moveTo>
                <a:lnTo>
                  <a:pt x="205740" y="80771"/>
                </a:lnTo>
                <a:lnTo>
                  <a:pt x="197358" y="71627"/>
                </a:lnTo>
                <a:lnTo>
                  <a:pt x="183642" y="64007"/>
                </a:lnTo>
                <a:lnTo>
                  <a:pt x="183642" y="121081"/>
                </a:lnTo>
                <a:lnTo>
                  <a:pt x="190500" y="122681"/>
                </a:lnTo>
                <a:lnTo>
                  <a:pt x="204216" y="134111"/>
                </a:lnTo>
                <a:lnTo>
                  <a:pt x="205740" y="114299"/>
                </a:lnTo>
                <a:close/>
              </a:path>
            </a:pathLst>
          </a:custGeom>
          <a:solidFill>
            <a:srgbClr val="7E5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111">
            <a:extLst>
              <a:ext uri="{FF2B5EF4-FFF2-40B4-BE49-F238E27FC236}">
                <a16:creationId xmlns:a16="http://schemas.microsoft.com/office/drawing/2014/main" id="{A12806EA-2656-44A7-A34D-FA46DD6F52E6}"/>
              </a:ext>
            </a:extLst>
          </p:cNvPr>
          <p:cNvSpPr/>
          <p:nvPr/>
        </p:nvSpPr>
        <p:spPr>
          <a:xfrm>
            <a:off x="7758430" y="2803017"/>
            <a:ext cx="208915" cy="144145"/>
          </a:xfrm>
          <a:custGeom>
            <a:avLst/>
            <a:gdLst/>
            <a:ahLst/>
            <a:cxnLst/>
            <a:rect l="l" t="t" r="r" b="b"/>
            <a:pathLst>
              <a:path w="208914" h="144145">
                <a:moveTo>
                  <a:pt x="134112" y="49529"/>
                </a:moveTo>
                <a:lnTo>
                  <a:pt x="124206" y="38099"/>
                </a:lnTo>
                <a:lnTo>
                  <a:pt x="110490" y="31241"/>
                </a:lnTo>
                <a:lnTo>
                  <a:pt x="93726" y="28193"/>
                </a:lnTo>
                <a:lnTo>
                  <a:pt x="76962" y="31241"/>
                </a:lnTo>
                <a:lnTo>
                  <a:pt x="64770" y="40385"/>
                </a:lnTo>
                <a:lnTo>
                  <a:pt x="55626" y="55625"/>
                </a:lnTo>
                <a:lnTo>
                  <a:pt x="48006" y="73913"/>
                </a:lnTo>
                <a:lnTo>
                  <a:pt x="44196" y="89153"/>
                </a:lnTo>
                <a:lnTo>
                  <a:pt x="38862" y="108203"/>
                </a:lnTo>
                <a:lnTo>
                  <a:pt x="32004" y="118871"/>
                </a:lnTo>
                <a:lnTo>
                  <a:pt x="19812" y="128015"/>
                </a:lnTo>
                <a:lnTo>
                  <a:pt x="0" y="144017"/>
                </a:lnTo>
                <a:lnTo>
                  <a:pt x="35814" y="131825"/>
                </a:lnTo>
                <a:lnTo>
                  <a:pt x="57150" y="125729"/>
                </a:lnTo>
                <a:lnTo>
                  <a:pt x="46482" y="140969"/>
                </a:lnTo>
                <a:lnTo>
                  <a:pt x="67818" y="127253"/>
                </a:lnTo>
                <a:lnTo>
                  <a:pt x="91440" y="117347"/>
                </a:lnTo>
                <a:lnTo>
                  <a:pt x="112776" y="108965"/>
                </a:lnTo>
                <a:lnTo>
                  <a:pt x="129540" y="102869"/>
                </a:lnTo>
                <a:lnTo>
                  <a:pt x="140970" y="92201"/>
                </a:lnTo>
                <a:lnTo>
                  <a:pt x="143256" y="100583"/>
                </a:lnTo>
                <a:lnTo>
                  <a:pt x="151638" y="108965"/>
                </a:lnTo>
                <a:lnTo>
                  <a:pt x="167640" y="117347"/>
                </a:lnTo>
                <a:lnTo>
                  <a:pt x="190500" y="122681"/>
                </a:lnTo>
                <a:lnTo>
                  <a:pt x="204216" y="134111"/>
                </a:lnTo>
                <a:lnTo>
                  <a:pt x="205740" y="114299"/>
                </a:lnTo>
                <a:lnTo>
                  <a:pt x="205740" y="80771"/>
                </a:lnTo>
                <a:lnTo>
                  <a:pt x="197358" y="71627"/>
                </a:lnTo>
                <a:lnTo>
                  <a:pt x="183642" y="64007"/>
                </a:lnTo>
                <a:lnTo>
                  <a:pt x="208788" y="63245"/>
                </a:lnTo>
                <a:lnTo>
                  <a:pt x="187452" y="53339"/>
                </a:lnTo>
                <a:lnTo>
                  <a:pt x="173736" y="50291"/>
                </a:lnTo>
                <a:lnTo>
                  <a:pt x="160020" y="54863"/>
                </a:lnTo>
                <a:lnTo>
                  <a:pt x="192786" y="0"/>
                </a:lnTo>
                <a:lnTo>
                  <a:pt x="134112" y="49529"/>
                </a:lnTo>
                <a:close/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112">
            <a:extLst>
              <a:ext uri="{FF2B5EF4-FFF2-40B4-BE49-F238E27FC236}">
                <a16:creationId xmlns:a16="http://schemas.microsoft.com/office/drawing/2014/main" id="{5F2F791F-927B-442E-B054-84B2102659B4}"/>
              </a:ext>
            </a:extLst>
          </p:cNvPr>
          <p:cNvSpPr/>
          <p:nvPr/>
        </p:nvSpPr>
        <p:spPr>
          <a:xfrm>
            <a:off x="7779766" y="3039999"/>
            <a:ext cx="288925" cy="199390"/>
          </a:xfrm>
          <a:custGeom>
            <a:avLst/>
            <a:gdLst/>
            <a:ahLst/>
            <a:cxnLst/>
            <a:rect l="l" t="t" r="r" b="b"/>
            <a:pathLst>
              <a:path w="288925" h="199389">
                <a:moveTo>
                  <a:pt x="288798" y="58673"/>
                </a:moveTo>
                <a:lnTo>
                  <a:pt x="265176" y="16763"/>
                </a:lnTo>
                <a:lnTo>
                  <a:pt x="207264" y="0"/>
                </a:lnTo>
                <a:lnTo>
                  <a:pt x="162481" y="2339"/>
                </a:lnTo>
                <a:lnTo>
                  <a:pt x="116780" y="15806"/>
                </a:lnTo>
                <a:lnTo>
                  <a:pt x="73810" y="38618"/>
                </a:lnTo>
                <a:lnTo>
                  <a:pt x="37223" y="68995"/>
                </a:lnTo>
                <a:lnTo>
                  <a:pt x="10667" y="105155"/>
                </a:lnTo>
                <a:lnTo>
                  <a:pt x="0" y="132587"/>
                </a:lnTo>
                <a:lnTo>
                  <a:pt x="3048" y="163067"/>
                </a:lnTo>
                <a:lnTo>
                  <a:pt x="8382" y="176783"/>
                </a:lnTo>
                <a:lnTo>
                  <a:pt x="19050" y="188976"/>
                </a:lnTo>
                <a:lnTo>
                  <a:pt x="34290" y="198881"/>
                </a:lnTo>
                <a:lnTo>
                  <a:pt x="61722" y="198881"/>
                </a:lnTo>
                <a:lnTo>
                  <a:pt x="102870" y="173735"/>
                </a:lnTo>
                <a:lnTo>
                  <a:pt x="124205" y="118871"/>
                </a:lnTo>
                <a:lnTo>
                  <a:pt x="131064" y="76961"/>
                </a:lnTo>
                <a:lnTo>
                  <a:pt x="140970" y="28193"/>
                </a:lnTo>
                <a:lnTo>
                  <a:pt x="160020" y="50291"/>
                </a:lnTo>
                <a:lnTo>
                  <a:pt x="201168" y="102107"/>
                </a:lnTo>
                <a:lnTo>
                  <a:pt x="215646" y="113537"/>
                </a:lnTo>
                <a:lnTo>
                  <a:pt x="237744" y="117347"/>
                </a:lnTo>
                <a:lnTo>
                  <a:pt x="259842" y="116585"/>
                </a:lnTo>
                <a:lnTo>
                  <a:pt x="275082" y="108203"/>
                </a:lnTo>
                <a:lnTo>
                  <a:pt x="284226" y="94487"/>
                </a:lnTo>
                <a:lnTo>
                  <a:pt x="288036" y="72389"/>
                </a:lnTo>
                <a:lnTo>
                  <a:pt x="288798" y="58673"/>
                </a:lnTo>
                <a:close/>
              </a:path>
            </a:pathLst>
          </a:custGeom>
          <a:solidFill>
            <a:srgbClr val="3F7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113">
            <a:extLst>
              <a:ext uri="{FF2B5EF4-FFF2-40B4-BE49-F238E27FC236}">
                <a16:creationId xmlns:a16="http://schemas.microsoft.com/office/drawing/2014/main" id="{6912B560-3714-43D9-AC2B-C7FF3AA0C65B}"/>
              </a:ext>
            </a:extLst>
          </p:cNvPr>
          <p:cNvSpPr/>
          <p:nvPr/>
        </p:nvSpPr>
        <p:spPr>
          <a:xfrm>
            <a:off x="7779766" y="3039999"/>
            <a:ext cx="288925" cy="199390"/>
          </a:xfrm>
          <a:custGeom>
            <a:avLst/>
            <a:gdLst/>
            <a:ahLst/>
            <a:cxnLst/>
            <a:rect l="l" t="t" r="r" b="b"/>
            <a:pathLst>
              <a:path w="288925" h="199389">
                <a:moveTo>
                  <a:pt x="0" y="132587"/>
                </a:moveTo>
                <a:lnTo>
                  <a:pt x="37223" y="68995"/>
                </a:lnTo>
                <a:lnTo>
                  <a:pt x="73810" y="38618"/>
                </a:lnTo>
                <a:lnTo>
                  <a:pt x="116780" y="15806"/>
                </a:lnTo>
                <a:lnTo>
                  <a:pt x="162481" y="2339"/>
                </a:lnTo>
                <a:lnTo>
                  <a:pt x="207264" y="0"/>
                </a:lnTo>
                <a:lnTo>
                  <a:pt x="249936" y="6857"/>
                </a:lnTo>
                <a:lnTo>
                  <a:pt x="265176" y="16763"/>
                </a:lnTo>
                <a:lnTo>
                  <a:pt x="278130" y="28955"/>
                </a:lnTo>
                <a:lnTo>
                  <a:pt x="284226" y="44957"/>
                </a:lnTo>
                <a:lnTo>
                  <a:pt x="288798" y="58673"/>
                </a:lnTo>
                <a:lnTo>
                  <a:pt x="288036" y="72389"/>
                </a:lnTo>
                <a:lnTo>
                  <a:pt x="259842" y="116585"/>
                </a:lnTo>
                <a:lnTo>
                  <a:pt x="215646" y="113537"/>
                </a:lnTo>
                <a:lnTo>
                  <a:pt x="160020" y="50291"/>
                </a:lnTo>
                <a:lnTo>
                  <a:pt x="140970" y="28193"/>
                </a:lnTo>
                <a:lnTo>
                  <a:pt x="131064" y="76961"/>
                </a:lnTo>
                <a:lnTo>
                  <a:pt x="124205" y="118871"/>
                </a:lnTo>
                <a:lnTo>
                  <a:pt x="116586" y="146303"/>
                </a:lnTo>
                <a:lnTo>
                  <a:pt x="102870" y="173735"/>
                </a:lnTo>
                <a:lnTo>
                  <a:pt x="80772" y="191261"/>
                </a:lnTo>
                <a:lnTo>
                  <a:pt x="61722" y="198881"/>
                </a:lnTo>
                <a:lnTo>
                  <a:pt x="34290" y="198881"/>
                </a:lnTo>
                <a:lnTo>
                  <a:pt x="19050" y="188976"/>
                </a:lnTo>
                <a:lnTo>
                  <a:pt x="8382" y="176783"/>
                </a:lnTo>
                <a:lnTo>
                  <a:pt x="3048" y="163067"/>
                </a:lnTo>
                <a:lnTo>
                  <a:pt x="0" y="132587"/>
                </a:lnTo>
                <a:close/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114">
            <a:extLst>
              <a:ext uri="{FF2B5EF4-FFF2-40B4-BE49-F238E27FC236}">
                <a16:creationId xmlns:a16="http://schemas.microsoft.com/office/drawing/2014/main" id="{D688BB49-F201-45AE-8DC3-C4C7D91B5A93}"/>
              </a:ext>
            </a:extLst>
          </p:cNvPr>
          <p:cNvSpPr/>
          <p:nvPr/>
        </p:nvSpPr>
        <p:spPr>
          <a:xfrm>
            <a:off x="7873638" y="3098057"/>
            <a:ext cx="121627" cy="728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115">
            <a:extLst>
              <a:ext uri="{FF2B5EF4-FFF2-40B4-BE49-F238E27FC236}">
                <a16:creationId xmlns:a16="http://schemas.microsoft.com/office/drawing/2014/main" id="{92369FF6-3A9C-4CDE-95AC-56D5B69A79E2}"/>
              </a:ext>
            </a:extLst>
          </p:cNvPr>
          <p:cNvSpPr/>
          <p:nvPr/>
        </p:nvSpPr>
        <p:spPr>
          <a:xfrm>
            <a:off x="6769354" y="3504819"/>
            <a:ext cx="426720" cy="115570"/>
          </a:xfrm>
          <a:custGeom>
            <a:avLst/>
            <a:gdLst/>
            <a:ahLst/>
            <a:cxnLst/>
            <a:rect l="l" t="t" r="r" b="b"/>
            <a:pathLst>
              <a:path w="426720" h="115570">
                <a:moveTo>
                  <a:pt x="426720" y="0"/>
                </a:moveTo>
                <a:lnTo>
                  <a:pt x="360426" y="0"/>
                </a:lnTo>
                <a:lnTo>
                  <a:pt x="288798" y="3047"/>
                </a:lnTo>
                <a:lnTo>
                  <a:pt x="237036" y="10026"/>
                </a:lnTo>
                <a:lnTo>
                  <a:pt x="184692" y="36812"/>
                </a:lnTo>
                <a:lnTo>
                  <a:pt x="144018" y="68580"/>
                </a:lnTo>
                <a:lnTo>
                  <a:pt x="129539" y="82296"/>
                </a:lnTo>
                <a:lnTo>
                  <a:pt x="115823" y="87630"/>
                </a:lnTo>
                <a:lnTo>
                  <a:pt x="99060" y="89916"/>
                </a:lnTo>
                <a:lnTo>
                  <a:pt x="74676" y="91439"/>
                </a:lnTo>
                <a:lnTo>
                  <a:pt x="53340" y="89916"/>
                </a:lnTo>
                <a:lnTo>
                  <a:pt x="44958" y="87630"/>
                </a:lnTo>
                <a:lnTo>
                  <a:pt x="35814" y="83058"/>
                </a:lnTo>
                <a:lnTo>
                  <a:pt x="0" y="57150"/>
                </a:lnTo>
                <a:lnTo>
                  <a:pt x="50292" y="107441"/>
                </a:lnTo>
                <a:lnTo>
                  <a:pt x="85344" y="107441"/>
                </a:lnTo>
                <a:lnTo>
                  <a:pt x="108204" y="105155"/>
                </a:lnTo>
                <a:lnTo>
                  <a:pt x="133350" y="96012"/>
                </a:lnTo>
                <a:lnTo>
                  <a:pt x="174498" y="115061"/>
                </a:lnTo>
                <a:lnTo>
                  <a:pt x="203454" y="82295"/>
                </a:lnTo>
                <a:lnTo>
                  <a:pt x="240181" y="57976"/>
                </a:lnTo>
                <a:lnTo>
                  <a:pt x="280749" y="40305"/>
                </a:lnTo>
                <a:lnTo>
                  <a:pt x="323436" y="27626"/>
                </a:lnTo>
                <a:lnTo>
                  <a:pt x="366522" y="18287"/>
                </a:lnTo>
                <a:lnTo>
                  <a:pt x="413004" y="11429"/>
                </a:lnTo>
                <a:lnTo>
                  <a:pt x="426720" y="0"/>
                </a:lnTo>
                <a:close/>
              </a:path>
            </a:pathLst>
          </a:custGeom>
          <a:solidFill>
            <a:srgbClr val="BF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116">
            <a:extLst>
              <a:ext uri="{FF2B5EF4-FFF2-40B4-BE49-F238E27FC236}">
                <a16:creationId xmlns:a16="http://schemas.microsoft.com/office/drawing/2014/main" id="{8F12628F-C904-4112-B31D-CDBB3DDBC779}"/>
              </a:ext>
            </a:extLst>
          </p:cNvPr>
          <p:cNvSpPr/>
          <p:nvPr/>
        </p:nvSpPr>
        <p:spPr>
          <a:xfrm>
            <a:off x="8140338" y="3406666"/>
            <a:ext cx="235927" cy="2763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117">
            <a:extLst>
              <a:ext uri="{FF2B5EF4-FFF2-40B4-BE49-F238E27FC236}">
                <a16:creationId xmlns:a16="http://schemas.microsoft.com/office/drawing/2014/main" id="{DB970E4D-7BEE-430C-BC72-7649D51EA1F1}"/>
              </a:ext>
            </a:extLst>
          </p:cNvPr>
          <p:cNvSpPr/>
          <p:nvPr/>
        </p:nvSpPr>
        <p:spPr>
          <a:xfrm>
            <a:off x="8218678" y="2969132"/>
            <a:ext cx="139700" cy="508634"/>
          </a:xfrm>
          <a:custGeom>
            <a:avLst/>
            <a:gdLst/>
            <a:ahLst/>
            <a:cxnLst/>
            <a:rect l="l" t="t" r="r" b="b"/>
            <a:pathLst>
              <a:path w="139700" h="508635">
                <a:moveTo>
                  <a:pt x="12954" y="232479"/>
                </a:moveTo>
                <a:lnTo>
                  <a:pt x="12954" y="151638"/>
                </a:lnTo>
                <a:lnTo>
                  <a:pt x="4572" y="171450"/>
                </a:lnTo>
                <a:lnTo>
                  <a:pt x="0" y="189738"/>
                </a:lnTo>
                <a:lnTo>
                  <a:pt x="0" y="203454"/>
                </a:lnTo>
                <a:lnTo>
                  <a:pt x="5334" y="217932"/>
                </a:lnTo>
                <a:lnTo>
                  <a:pt x="12954" y="232479"/>
                </a:lnTo>
                <a:close/>
              </a:path>
              <a:path w="139700" h="508635">
                <a:moveTo>
                  <a:pt x="22098" y="241822"/>
                </a:moveTo>
                <a:lnTo>
                  <a:pt x="22098" y="89154"/>
                </a:lnTo>
                <a:lnTo>
                  <a:pt x="15240" y="104394"/>
                </a:lnTo>
                <a:lnTo>
                  <a:pt x="9906" y="113538"/>
                </a:lnTo>
                <a:lnTo>
                  <a:pt x="9906" y="124968"/>
                </a:lnTo>
                <a:lnTo>
                  <a:pt x="12954" y="151638"/>
                </a:lnTo>
                <a:lnTo>
                  <a:pt x="12954" y="232479"/>
                </a:lnTo>
                <a:lnTo>
                  <a:pt x="13716" y="233934"/>
                </a:lnTo>
                <a:lnTo>
                  <a:pt x="22098" y="241822"/>
                </a:lnTo>
                <a:close/>
              </a:path>
              <a:path w="139700" h="508635">
                <a:moveTo>
                  <a:pt x="51054" y="65532"/>
                </a:moveTo>
                <a:lnTo>
                  <a:pt x="41148" y="46482"/>
                </a:lnTo>
                <a:lnTo>
                  <a:pt x="28956" y="35052"/>
                </a:lnTo>
                <a:lnTo>
                  <a:pt x="19050" y="33528"/>
                </a:lnTo>
                <a:lnTo>
                  <a:pt x="16002" y="41148"/>
                </a:lnTo>
                <a:lnTo>
                  <a:pt x="19050" y="57912"/>
                </a:lnTo>
                <a:lnTo>
                  <a:pt x="22098" y="89154"/>
                </a:lnTo>
                <a:lnTo>
                  <a:pt x="22098" y="241822"/>
                </a:lnTo>
                <a:lnTo>
                  <a:pt x="26670" y="246126"/>
                </a:lnTo>
                <a:lnTo>
                  <a:pt x="41148" y="250698"/>
                </a:lnTo>
                <a:lnTo>
                  <a:pt x="41148" y="493014"/>
                </a:lnTo>
                <a:lnTo>
                  <a:pt x="41910" y="493676"/>
                </a:lnTo>
                <a:lnTo>
                  <a:pt x="41910" y="98298"/>
                </a:lnTo>
                <a:lnTo>
                  <a:pt x="49530" y="82296"/>
                </a:lnTo>
                <a:lnTo>
                  <a:pt x="51054" y="65532"/>
                </a:lnTo>
                <a:close/>
              </a:path>
              <a:path w="139700" h="508635">
                <a:moveTo>
                  <a:pt x="125730" y="101346"/>
                </a:moveTo>
                <a:lnTo>
                  <a:pt x="119634" y="76962"/>
                </a:lnTo>
                <a:lnTo>
                  <a:pt x="98298" y="39624"/>
                </a:lnTo>
                <a:lnTo>
                  <a:pt x="65532" y="22860"/>
                </a:lnTo>
                <a:lnTo>
                  <a:pt x="41148" y="0"/>
                </a:lnTo>
                <a:lnTo>
                  <a:pt x="34290" y="14478"/>
                </a:lnTo>
                <a:lnTo>
                  <a:pt x="36576" y="30480"/>
                </a:lnTo>
                <a:lnTo>
                  <a:pt x="41910" y="44196"/>
                </a:lnTo>
                <a:lnTo>
                  <a:pt x="54864" y="54102"/>
                </a:lnTo>
                <a:lnTo>
                  <a:pt x="67056" y="62484"/>
                </a:lnTo>
                <a:lnTo>
                  <a:pt x="78486" y="76200"/>
                </a:lnTo>
                <a:lnTo>
                  <a:pt x="78486" y="475020"/>
                </a:lnTo>
                <a:lnTo>
                  <a:pt x="82296" y="468630"/>
                </a:lnTo>
                <a:lnTo>
                  <a:pt x="93726" y="237744"/>
                </a:lnTo>
                <a:lnTo>
                  <a:pt x="108966" y="211836"/>
                </a:lnTo>
                <a:lnTo>
                  <a:pt x="118110" y="197466"/>
                </a:lnTo>
                <a:lnTo>
                  <a:pt x="118110" y="113538"/>
                </a:lnTo>
                <a:lnTo>
                  <a:pt x="125730" y="101346"/>
                </a:lnTo>
                <a:close/>
              </a:path>
              <a:path w="139700" h="508635">
                <a:moveTo>
                  <a:pt x="78486" y="475020"/>
                </a:moveTo>
                <a:lnTo>
                  <a:pt x="78486" y="76200"/>
                </a:lnTo>
                <a:lnTo>
                  <a:pt x="51054" y="113538"/>
                </a:lnTo>
                <a:lnTo>
                  <a:pt x="41910" y="98298"/>
                </a:lnTo>
                <a:lnTo>
                  <a:pt x="41910" y="493676"/>
                </a:lnTo>
                <a:lnTo>
                  <a:pt x="58674" y="508254"/>
                </a:lnTo>
                <a:lnTo>
                  <a:pt x="78486" y="475020"/>
                </a:lnTo>
                <a:close/>
              </a:path>
              <a:path w="139700" h="508635">
                <a:moveTo>
                  <a:pt x="139446" y="167640"/>
                </a:moveTo>
                <a:lnTo>
                  <a:pt x="136398" y="130302"/>
                </a:lnTo>
                <a:lnTo>
                  <a:pt x="118110" y="113538"/>
                </a:lnTo>
                <a:lnTo>
                  <a:pt x="118110" y="197466"/>
                </a:lnTo>
                <a:lnTo>
                  <a:pt x="119634" y="195072"/>
                </a:lnTo>
                <a:lnTo>
                  <a:pt x="134112" y="176784"/>
                </a:lnTo>
                <a:lnTo>
                  <a:pt x="139446" y="167640"/>
                </a:lnTo>
                <a:close/>
              </a:path>
            </a:pathLst>
          </a:custGeom>
          <a:solidFill>
            <a:srgbClr val="F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118">
            <a:extLst>
              <a:ext uri="{FF2B5EF4-FFF2-40B4-BE49-F238E27FC236}">
                <a16:creationId xmlns:a16="http://schemas.microsoft.com/office/drawing/2014/main" id="{FFB6A256-F126-43D1-9706-3314EED5E867}"/>
              </a:ext>
            </a:extLst>
          </p:cNvPr>
          <p:cNvSpPr/>
          <p:nvPr/>
        </p:nvSpPr>
        <p:spPr>
          <a:xfrm>
            <a:off x="8218678" y="2969132"/>
            <a:ext cx="139700" cy="508634"/>
          </a:xfrm>
          <a:custGeom>
            <a:avLst/>
            <a:gdLst/>
            <a:ahLst/>
            <a:cxnLst/>
            <a:rect l="l" t="t" r="r" b="b"/>
            <a:pathLst>
              <a:path w="139700" h="508635">
                <a:moveTo>
                  <a:pt x="41910" y="44196"/>
                </a:moveTo>
                <a:lnTo>
                  <a:pt x="54864" y="54102"/>
                </a:lnTo>
                <a:lnTo>
                  <a:pt x="67056" y="62484"/>
                </a:lnTo>
                <a:lnTo>
                  <a:pt x="78486" y="76200"/>
                </a:lnTo>
                <a:lnTo>
                  <a:pt x="51054" y="113538"/>
                </a:lnTo>
                <a:lnTo>
                  <a:pt x="41910" y="98298"/>
                </a:lnTo>
                <a:lnTo>
                  <a:pt x="49530" y="82296"/>
                </a:lnTo>
                <a:lnTo>
                  <a:pt x="51054" y="65532"/>
                </a:lnTo>
                <a:lnTo>
                  <a:pt x="41148" y="46482"/>
                </a:lnTo>
                <a:lnTo>
                  <a:pt x="28956" y="35052"/>
                </a:lnTo>
                <a:lnTo>
                  <a:pt x="19050" y="33528"/>
                </a:lnTo>
                <a:lnTo>
                  <a:pt x="16002" y="41148"/>
                </a:lnTo>
                <a:lnTo>
                  <a:pt x="19050" y="57912"/>
                </a:lnTo>
                <a:lnTo>
                  <a:pt x="20574" y="73914"/>
                </a:lnTo>
                <a:lnTo>
                  <a:pt x="22098" y="89154"/>
                </a:lnTo>
                <a:lnTo>
                  <a:pt x="15240" y="104394"/>
                </a:lnTo>
                <a:lnTo>
                  <a:pt x="9906" y="113538"/>
                </a:lnTo>
                <a:lnTo>
                  <a:pt x="9906" y="124968"/>
                </a:lnTo>
                <a:lnTo>
                  <a:pt x="12954" y="151638"/>
                </a:lnTo>
                <a:lnTo>
                  <a:pt x="4572" y="171450"/>
                </a:lnTo>
                <a:lnTo>
                  <a:pt x="0" y="189738"/>
                </a:lnTo>
                <a:lnTo>
                  <a:pt x="0" y="203454"/>
                </a:lnTo>
                <a:lnTo>
                  <a:pt x="5334" y="217932"/>
                </a:lnTo>
                <a:lnTo>
                  <a:pt x="13716" y="233934"/>
                </a:lnTo>
                <a:lnTo>
                  <a:pt x="26670" y="246126"/>
                </a:lnTo>
                <a:lnTo>
                  <a:pt x="41148" y="250698"/>
                </a:lnTo>
                <a:lnTo>
                  <a:pt x="41148" y="493014"/>
                </a:lnTo>
                <a:lnTo>
                  <a:pt x="58674" y="508254"/>
                </a:lnTo>
                <a:lnTo>
                  <a:pt x="82296" y="468630"/>
                </a:lnTo>
                <a:lnTo>
                  <a:pt x="93726" y="237744"/>
                </a:lnTo>
                <a:lnTo>
                  <a:pt x="108966" y="211836"/>
                </a:lnTo>
                <a:lnTo>
                  <a:pt x="119634" y="195072"/>
                </a:lnTo>
                <a:lnTo>
                  <a:pt x="134112" y="176784"/>
                </a:lnTo>
                <a:lnTo>
                  <a:pt x="139446" y="167640"/>
                </a:lnTo>
                <a:lnTo>
                  <a:pt x="136398" y="130302"/>
                </a:lnTo>
                <a:lnTo>
                  <a:pt x="118110" y="113538"/>
                </a:lnTo>
                <a:lnTo>
                  <a:pt x="125730" y="101346"/>
                </a:lnTo>
                <a:lnTo>
                  <a:pt x="119634" y="76962"/>
                </a:lnTo>
                <a:lnTo>
                  <a:pt x="98298" y="39624"/>
                </a:lnTo>
                <a:lnTo>
                  <a:pt x="65532" y="22860"/>
                </a:lnTo>
                <a:lnTo>
                  <a:pt x="41148" y="0"/>
                </a:lnTo>
                <a:lnTo>
                  <a:pt x="34290" y="14478"/>
                </a:lnTo>
                <a:lnTo>
                  <a:pt x="36576" y="30480"/>
                </a:lnTo>
                <a:lnTo>
                  <a:pt x="41910" y="44196"/>
                </a:lnTo>
                <a:close/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119">
            <a:extLst>
              <a:ext uri="{FF2B5EF4-FFF2-40B4-BE49-F238E27FC236}">
                <a16:creationId xmlns:a16="http://schemas.microsoft.com/office/drawing/2014/main" id="{AB1D17D0-6E98-4F79-A0C1-96C2EE211001}"/>
              </a:ext>
            </a:extLst>
          </p:cNvPr>
          <p:cNvSpPr/>
          <p:nvPr/>
        </p:nvSpPr>
        <p:spPr>
          <a:xfrm>
            <a:off x="8261496" y="3055384"/>
            <a:ext cx="82003" cy="1338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120">
            <a:extLst>
              <a:ext uri="{FF2B5EF4-FFF2-40B4-BE49-F238E27FC236}">
                <a16:creationId xmlns:a16="http://schemas.microsoft.com/office/drawing/2014/main" id="{6913D24D-2F29-43FE-8098-07F6390AA520}"/>
              </a:ext>
            </a:extLst>
          </p:cNvPr>
          <p:cNvSpPr/>
          <p:nvPr/>
        </p:nvSpPr>
        <p:spPr>
          <a:xfrm>
            <a:off x="7042912" y="3776090"/>
            <a:ext cx="175260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121">
            <a:extLst>
              <a:ext uri="{FF2B5EF4-FFF2-40B4-BE49-F238E27FC236}">
                <a16:creationId xmlns:a16="http://schemas.microsoft.com/office/drawing/2014/main" id="{CD41D72C-6F1D-4FA1-A3DF-DB581F9B8A42}"/>
              </a:ext>
            </a:extLst>
          </p:cNvPr>
          <p:cNvSpPr/>
          <p:nvPr/>
        </p:nvSpPr>
        <p:spPr>
          <a:xfrm>
            <a:off x="8220964" y="3718940"/>
            <a:ext cx="74930" cy="316230"/>
          </a:xfrm>
          <a:custGeom>
            <a:avLst/>
            <a:gdLst/>
            <a:ahLst/>
            <a:cxnLst/>
            <a:rect l="l" t="t" r="r" b="b"/>
            <a:pathLst>
              <a:path w="74929" h="316229">
                <a:moveTo>
                  <a:pt x="74676" y="316230"/>
                </a:moveTo>
                <a:lnTo>
                  <a:pt x="74676" y="19049"/>
                </a:lnTo>
                <a:lnTo>
                  <a:pt x="0" y="0"/>
                </a:lnTo>
                <a:lnTo>
                  <a:pt x="0" y="275844"/>
                </a:lnTo>
                <a:lnTo>
                  <a:pt x="74676" y="316230"/>
                </a:lnTo>
                <a:close/>
              </a:path>
            </a:pathLst>
          </a:custGeom>
          <a:solidFill>
            <a:srgbClr val="9FB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122">
            <a:extLst>
              <a:ext uri="{FF2B5EF4-FFF2-40B4-BE49-F238E27FC236}">
                <a16:creationId xmlns:a16="http://schemas.microsoft.com/office/drawing/2014/main" id="{006E7CC4-5448-41E1-98EC-0080D2BCE3EA}"/>
              </a:ext>
            </a:extLst>
          </p:cNvPr>
          <p:cNvSpPr/>
          <p:nvPr/>
        </p:nvSpPr>
        <p:spPr>
          <a:xfrm>
            <a:off x="7513066" y="3131438"/>
            <a:ext cx="257175" cy="242570"/>
          </a:xfrm>
          <a:custGeom>
            <a:avLst/>
            <a:gdLst/>
            <a:ahLst/>
            <a:cxnLst/>
            <a:rect l="l" t="t" r="r" b="b"/>
            <a:pathLst>
              <a:path w="257175" h="242570">
                <a:moveTo>
                  <a:pt x="248411" y="0"/>
                </a:moveTo>
                <a:lnTo>
                  <a:pt x="10667" y="45719"/>
                </a:lnTo>
                <a:lnTo>
                  <a:pt x="0" y="68579"/>
                </a:lnTo>
                <a:lnTo>
                  <a:pt x="10667" y="101345"/>
                </a:lnTo>
                <a:lnTo>
                  <a:pt x="16763" y="242315"/>
                </a:lnTo>
                <a:lnTo>
                  <a:pt x="215645" y="185492"/>
                </a:lnTo>
                <a:lnTo>
                  <a:pt x="215645" y="165353"/>
                </a:lnTo>
                <a:lnTo>
                  <a:pt x="225551" y="153426"/>
                </a:lnTo>
                <a:lnTo>
                  <a:pt x="225551" y="96773"/>
                </a:lnTo>
                <a:lnTo>
                  <a:pt x="231647" y="86223"/>
                </a:lnTo>
                <a:lnTo>
                  <a:pt x="231647" y="10667"/>
                </a:lnTo>
                <a:lnTo>
                  <a:pt x="248411" y="0"/>
                </a:lnTo>
                <a:close/>
              </a:path>
              <a:path w="257175" h="242570">
                <a:moveTo>
                  <a:pt x="256793" y="173735"/>
                </a:moveTo>
                <a:lnTo>
                  <a:pt x="215645" y="165353"/>
                </a:lnTo>
                <a:lnTo>
                  <a:pt x="215645" y="185492"/>
                </a:lnTo>
                <a:lnTo>
                  <a:pt x="256793" y="173735"/>
                </a:lnTo>
                <a:close/>
              </a:path>
              <a:path w="257175" h="242570">
                <a:moveTo>
                  <a:pt x="252983" y="120395"/>
                </a:moveTo>
                <a:lnTo>
                  <a:pt x="225551" y="96773"/>
                </a:lnTo>
                <a:lnTo>
                  <a:pt x="225551" y="153426"/>
                </a:lnTo>
                <a:lnTo>
                  <a:pt x="252983" y="120395"/>
                </a:lnTo>
                <a:close/>
              </a:path>
              <a:path w="257175" h="242570">
                <a:moveTo>
                  <a:pt x="256793" y="30479"/>
                </a:moveTo>
                <a:lnTo>
                  <a:pt x="253745" y="13715"/>
                </a:lnTo>
                <a:lnTo>
                  <a:pt x="231647" y="10667"/>
                </a:lnTo>
                <a:lnTo>
                  <a:pt x="231647" y="43433"/>
                </a:lnTo>
                <a:lnTo>
                  <a:pt x="256793" y="30479"/>
                </a:lnTo>
                <a:close/>
              </a:path>
              <a:path w="257175" h="242570">
                <a:moveTo>
                  <a:pt x="245363" y="62483"/>
                </a:moveTo>
                <a:lnTo>
                  <a:pt x="231647" y="43433"/>
                </a:lnTo>
                <a:lnTo>
                  <a:pt x="231647" y="86223"/>
                </a:lnTo>
                <a:lnTo>
                  <a:pt x="245363" y="62483"/>
                </a:lnTo>
                <a:close/>
              </a:path>
            </a:pathLst>
          </a:custGeom>
          <a:solidFill>
            <a:srgbClr val="9FB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123">
            <a:extLst>
              <a:ext uri="{FF2B5EF4-FFF2-40B4-BE49-F238E27FC236}">
                <a16:creationId xmlns:a16="http://schemas.microsoft.com/office/drawing/2014/main" id="{9AD7354F-D084-4AEC-8609-88A4BF2C84A3}"/>
              </a:ext>
            </a:extLst>
          </p:cNvPr>
          <p:cNvSpPr/>
          <p:nvPr/>
        </p:nvSpPr>
        <p:spPr>
          <a:xfrm>
            <a:off x="7013194" y="2962275"/>
            <a:ext cx="223520" cy="281305"/>
          </a:xfrm>
          <a:custGeom>
            <a:avLst/>
            <a:gdLst/>
            <a:ahLst/>
            <a:cxnLst/>
            <a:rect l="l" t="t" r="r" b="b"/>
            <a:pathLst>
              <a:path w="223520" h="281304">
                <a:moveTo>
                  <a:pt x="93725" y="255270"/>
                </a:moveTo>
                <a:lnTo>
                  <a:pt x="93725" y="60960"/>
                </a:lnTo>
                <a:lnTo>
                  <a:pt x="91439" y="99060"/>
                </a:lnTo>
                <a:lnTo>
                  <a:pt x="83057" y="132588"/>
                </a:lnTo>
                <a:lnTo>
                  <a:pt x="49529" y="154686"/>
                </a:lnTo>
                <a:lnTo>
                  <a:pt x="0" y="160020"/>
                </a:lnTo>
                <a:lnTo>
                  <a:pt x="47243" y="198882"/>
                </a:lnTo>
                <a:lnTo>
                  <a:pt x="85343" y="242315"/>
                </a:lnTo>
                <a:lnTo>
                  <a:pt x="93725" y="255270"/>
                </a:lnTo>
                <a:close/>
              </a:path>
              <a:path w="223520" h="281304">
                <a:moveTo>
                  <a:pt x="223265" y="129539"/>
                </a:moveTo>
                <a:lnTo>
                  <a:pt x="214883" y="69342"/>
                </a:lnTo>
                <a:lnTo>
                  <a:pt x="198881" y="30480"/>
                </a:lnTo>
                <a:lnTo>
                  <a:pt x="170687" y="0"/>
                </a:lnTo>
                <a:lnTo>
                  <a:pt x="85343" y="25146"/>
                </a:lnTo>
                <a:lnTo>
                  <a:pt x="93725" y="60960"/>
                </a:lnTo>
                <a:lnTo>
                  <a:pt x="93725" y="255270"/>
                </a:lnTo>
                <a:lnTo>
                  <a:pt x="110489" y="281178"/>
                </a:lnTo>
                <a:lnTo>
                  <a:pt x="160020" y="242315"/>
                </a:lnTo>
                <a:lnTo>
                  <a:pt x="198881" y="204215"/>
                </a:lnTo>
                <a:lnTo>
                  <a:pt x="214883" y="170688"/>
                </a:lnTo>
                <a:lnTo>
                  <a:pt x="223265" y="129539"/>
                </a:lnTo>
                <a:close/>
              </a:path>
            </a:pathLst>
          </a:custGeom>
          <a:solidFill>
            <a:srgbClr val="BF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124">
            <a:extLst>
              <a:ext uri="{FF2B5EF4-FFF2-40B4-BE49-F238E27FC236}">
                <a16:creationId xmlns:a16="http://schemas.microsoft.com/office/drawing/2014/main" id="{FF69BA50-8F3F-4B4E-AC31-34B07350FEDD}"/>
              </a:ext>
            </a:extLst>
          </p:cNvPr>
          <p:cNvSpPr/>
          <p:nvPr/>
        </p:nvSpPr>
        <p:spPr>
          <a:xfrm>
            <a:off x="8562340" y="3302126"/>
            <a:ext cx="491490" cy="237490"/>
          </a:xfrm>
          <a:custGeom>
            <a:avLst/>
            <a:gdLst/>
            <a:ahLst/>
            <a:cxnLst/>
            <a:rect l="l" t="t" r="r" b="b"/>
            <a:pathLst>
              <a:path w="491489" h="237489">
                <a:moveTo>
                  <a:pt x="491490" y="236982"/>
                </a:moveTo>
                <a:lnTo>
                  <a:pt x="429768" y="220218"/>
                </a:lnTo>
                <a:lnTo>
                  <a:pt x="374904" y="187451"/>
                </a:lnTo>
                <a:lnTo>
                  <a:pt x="341376" y="143256"/>
                </a:lnTo>
                <a:lnTo>
                  <a:pt x="308610" y="83057"/>
                </a:lnTo>
                <a:lnTo>
                  <a:pt x="242316" y="16763"/>
                </a:lnTo>
                <a:lnTo>
                  <a:pt x="160020" y="0"/>
                </a:lnTo>
                <a:lnTo>
                  <a:pt x="0" y="104394"/>
                </a:lnTo>
                <a:lnTo>
                  <a:pt x="55626" y="115823"/>
                </a:lnTo>
                <a:lnTo>
                  <a:pt x="121158" y="132588"/>
                </a:lnTo>
                <a:lnTo>
                  <a:pt x="187452" y="170688"/>
                </a:lnTo>
                <a:lnTo>
                  <a:pt x="226314" y="231647"/>
                </a:lnTo>
                <a:lnTo>
                  <a:pt x="275844" y="231647"/>
                </a:lnTo>
                <a:lnTo>
                  <a:pt x="363474" y="236982"/>
                </a:lnTo>
                <a:lnTo>
                  <a:pt x="491490" y="236982"/>
                </a:lnTo>
                <a:close/>
              </a:path>
            </a:pathLst>
          </a:custGeom>
          <a:solidFill>
            <a:srgbClr val="BFD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17473"/>
            <a:ext cx="71907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例</a:t>
            </a:r>
            <a:r>
              <a:rPr spc="-225" dirty="0">
                <a:latin typeface="Times New Roman"/>
                <a:cs typeface="Times New Roman"/>
              </a:rPr>
              <a:t>1</a:t>
            </a:r>
            <a:r>
              <a:rPr spc="-225" dirty="0"/>
              <a:t>：</a:t>
            </a:r>
            <a:r>
              <a:rPr spc="-10" dirty="0"/>
              <a:t>如何在书架上摆放图书？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954468"/>
            <a:ext cx="7853045" cy="43192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55600" marR="5080" indent="-342900">
              <a:lnSpc>
                <a:spcPct val="102600"/>
              </a:lnSpc>
              <a:spcBef>
                <a:spcPts val="175"/>
              </a:spcBef>
              <a:buClr>
                <a:srgbClr val="CC65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宋体"/>
                <a:cs typeface="宋体"/>
              </a:rPr>
              <a:t>方</a:t>
            </a:r>
            <a:r>
              <a:rPr sz="2600" b="1" dirty="0">
                <a:latin typeface="宋体"/>
                <a:cs typeface="宋体"/>
              </a:rPr>
              <a:t>法</a:t>
            </a:r>
            <a:r>
              <a:rPr sz="2600" b="1" dirty="0">
                <a:latin typeface="Arial"/>
                <a:cs typeface="Arial"/>
              </a:rPr>
              <a:t>3</a:t>
            </a:r>
            <a:r>
              <a:rPr sz="2600" b="1" dirty="0">
                <a:latin typeface="宋体"/>
                <a:cs typeface="宋体"/>
              </a:rPr>
              <a:t>：</a:t>
            </a:r>
            <a:r>
              <a:rPr sz="2600" b="1" spc="-5" dirty="0">
                <a:latin typeface="宋体"/>
                <a:cs typeface="宋体"/>
              </a:rPr>
              <a:t>把书架划分成几块区域，每块区域指定摆放 某种类别的图书；在每种类别内，按照书名的拼音 字母顺序排放</a:t>
            </a:r>
            <a:endParaRPr sz="2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6500"/>
              </a:buClr>
              <a:buFont typeface="Wingdings"/>
              <a:buChar char=""/>
            </a:pPr>
            <a:endParaRPr sz="3050" dirty="0">
              <a:latin typeface="Times New Roman"/>
              <a:cs typeface="Times New Roman"/>
            </a:endParaRPr>
          </a:p>
          <a:p>
            <a:pPr marL="681990" lvl="1" indent="-325120">
              <a:lnSpc>
                <a:spcPct val="100000"/>
              </a:lnSpc>
              <a:buClr>
                <a:srgbClr val="4C6D4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b="1" dirty="0">
                <a:latin typeface="宋体"/>
                <a:cs typeface="宋体"/>
              </a:rPr>
              <a:t>操</a:t>
            </a:r>
            <a:r>
              <a:rPr sz="2200" b="1" spc="-5" dirty="0">
                <a:latin typeface="宋体"/>
                <a:cs typeface="宋体"/>
              </a:rPr>
              <a:t>作</a:t>
            </a:r>
            <a:r>
              <a:rPr sz="2200" b="1" dirty="0">
                <a:latin typeface="Arial"/>
                <a:cs typeface="Arial"/>
              </a:rPr>
              <a:t>1</a:t>
            </a:r>
            <a:r>
              <a:rPr sz="2200" b="1" dirty="0">
                <a:latin typeface="宋体"/>
                <a:cs typeface="宋体"/>
              </a:rPr>
              <a:t>：新书怎么插入？</a:t>
            </a:r>
            <a:endParaRPr sz="2200" dirty="0">
              <a:latin typeface="宋体"/>
              <a:cs typeface="宋体"/>
            </a:endParaRPr>
          </a:p>
          <a:p>
            <a:pPr marL="1035050" lvl="2" indent="-351155">
              <a:lnSpc>
                <a:spcPct val="100000"/>
              </a:lnSpc>
              <a:spcBef>
                <a:spcPts val="595"/>
              </a:spcBef>
              <a:buClr>
                <a:srgbClr val="CC6500"/>
              </a:buClr>
              <a:buSzPct val="65000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000" b="1" dirty="0">
                <a:latin typeface="宋体"/>
                <a:cs typeface="宋体"/>
              </a:rPr>
              <a:t>先定类别，二分查找确定位置，移出空位</a:t>
            </a:r>
            <a:endParaRPr sz="2000" dirty="0">
              <a:latin typeface="宋体"/>
              <a:cs typeface="宋体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CC6500"/>
              </a:buClr>
              <a:buFont typeface="Wingdings"/>
              <a:buChar char=""/>
            </a:pPr>
            <a:endParaRPr sz="2850" dirty="0">
              <a:latin typeface="Times New Roman"/>
              <a:cs typeface="Times New Roman"/>
            </a:endParaRPr>
          </a:p>
          <a:p>
            <a:pPr marL="681990" lvl="1" indent="-325120">
              <a:lnSpc>
                <a:spcPct val="100000"/>
              </a:lnSpc>
              <a:buClr>
                <a:srgbClr val="4C6D4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b="1" dirty="0">
                <a:latin typeface="宋体"/>
                <a:cs typeface="宋体"/>
              </a:rPr>
              <a:t>操</a:t>
            </a:r>
            <a:r>
              <a:rPr sz="2200" b="1" spc="-5" dirty="0">
                <a:latin typeface="宋体"/>
                <a:cs typeface="宋体"/>
              </a:rPr>
              <a:t>作</a:t>
            </a:r>
            <a:r>
              <a:rPr sz="2200" b="1" dirty="0">
                <a:latin typeface="Arial"/>
                <a:cs typeface="Arial"/>
              </a:rPr>
              <a:t>2</a:t>
            </a:r>
            <a:r>
              <a:rPr sz="2200" b="1" dirty="0">
                <a:latin typeface="宋体"/>
                <a:cs typeface="宋体"/>
              </a:rPr>
              <a:t>：怎么找到某本指定的书？</a:t>
            </a:r>
            <a:endParaRPr sz="2200" dirty="0">
              <a:latin typeface="宋体"/>
              <a:cs typeface="宋体"/>
            </a:endParaRPr>
          </a:p>
          <a:p>
            <a:pPr marL="1035050" lvl="2" indent="-351155">
              <a:lnSpc>
                <a:spcPct val="100000"/>
              </a:lnSpc>
              <a:spcBef>
                <a:spcPts val="595"/>
              </a:spcBef>
              <a:buClr>
                <a:srgbClr val="CC6500"/>
              </a:buClr>
              <a:buSzPct val="65000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000" b="1" dirty="0">
                <a:latin typeface="宋体"/>
                <a:cs typeface="宋体"/>
              </a:rPr>
              <a:t>先定类别，再二分查找</a:t>
            </a:r>
            <a:endParaRPr sz="2000" dirty="0">
              <a:latin typeface="宋体"/>
              <a:cs typeface="宋体"/>
            </a:endParaRPr>
          </a:p>
          <a:p>
            <a:pPr lvl="2">
              <a:lnSpc>
                <a:spcPct val="100000"/>
              </a:lnSpc>
              <a:buClr>
                <a:srgbClr val="CC6500"/>
              </a:buClr>
              <a:buFont typeface="Wingdings"/>
              <a:buChar char=""/>
            </a:pPr>
            <a:endParaRPr sz="2950" dirty="0">
              <a:latin typeface="Times New Roman"/>
              <a:cs typeface="Times New Roman"/>
            </a:endParaRPr>
          </a:p>
          <a:p>
            <a:pPr marL="681990" lvl="1" indent="-325120">
              <a:lnSpc>
                <a:spcPct val="100000"/>
              </a:lnSpc>
              <a:buClr>
                <a:srgbClr val="4C6D4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b="1" dirty="0">
                <a:latin typeface="宋体"/>
                <a:cs typeface="宋体"/>
              </a:rPr>
              <a:t>问题：空间如何分配？类别应该分多细？</a:t>
            </a:r>
            <a:endParaRPr sz="22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</TotalTime>
  <Words>2570</Words>
  <Application>Microsoft Office PowerPoint</Application>
  <PresentationFormat>自定义</PresentationFormat>
  <Paragraphs>516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等线</vt:lpstr>
      <vt:lpstr>楷体</vt:lpstr>
      <vt:lpstr>宋体</vt:lpstr>
      <vt:lpstr>Arial</vt:lpstr>
      <vt:lpstr>Calibri</vt:lpstr>
      <vt:lpstr>Courier New</vt:lpstr>
      <vt:lpstr>MT Extra</vt:lpstr>
      <vt:lpstr>Symbol</vt:lpstr>
      <vt:lpstr>Times New Roman</vt:lpstr>
      <vt:lpstr>Wingdings</vt:lpstr>
      <vt:lpstr>Office Theme</vt:lpstr>
      <vt:lpstr>数据结构 Data Structures</vt:lpstr>
      <vt:lpstr>1.1 什么是数据结构</vt:lpstr>
      <vt:lpstr>官方统一定义—— 没有……</vt:lpstr>
      <vt:lpstr>例1：如何在书架上摆放图书？</vt:lpstr>
      <vt:lpstr>例1：如何在书架上摆放图书？</vt:lpstr>
      <vt:lpstr>例1：如何在书架上摆放图书？</vt:lpstr>
      <vt:lpstr>例1：如何在书架上摆放图书？</vt:lpstr>
      <vt:lpstr>例1：如何在书架上摆放图书？</vt:lpstr>
      <vt:lpstr>例1：如何在书架上摆放图书？</vt:lpstr>
      <vt:lpstr>解决问题方法的效率， 跟数据的组织方式有关</vt:lpstr>
      <vt:lpstr>例2：写程序实现一个函数PrintN，使得 传入一个正整数为N的参数后，能顺序 打印从1到N的全部正整数</vt:lpstr>
      <vt:lpstr>例2：写程序实现一个函数PrintN，使得 传入一个正整数为N的参数后，能顺序 打印从1到N的全部正整数</vt:lpstr>
      <vt:lpstr>解决问题方法的效率， 跟空间的利用效率有关</vt:lpstr>
      <vt:lpstr>例3：写程序计算给定多项式在给定点x</vt:lpstr>
      <vt:lpstr>PowerPoint 演示文稿</vt:lpstr>
      <vt:lpstr>PowerPoint 演示文稿</vt:lpstr>
      <vt:lpstr>PowerPoint 演示文稿</vt:lpstr>
      <vt:lpstr>让被测函数重复运行充分多次，使得测出的总的时钟打点 间隔充分长，最后计算被测函数平均每次运行的时间即可!</vt:lpstr>
      <vt:lpstr>解决问题方法的效率， 跟算法的巧妙程度有关</vt:lpstr>
      <vt:lpstr>所以到底什么是数据结构？？？</vt:lpstr>
      <vt:lpstr>抽象数据类型（Abstract Data Type）</vt:lpstr>
      <vt:lpstr>例4：“矩阵”的抽象数据类型定义</vt:lpstr>
      <vt:lpstr>PowerPoint 演示文稿</vt:lpstr>
      <vt:lpstr>PowerPoint 演示文稿</vt:lpstr>
      <vt:lpstr>例1：选择排序算法的伪码描述</vt:lpstr>
      <vt:lpstr>例1：选择排序算法的伪码描述</vt:lpstr>
      <vt:lpstr>什么是好的算法？</vt:lpstr>
      <vt:lpstr>例2</vt:lpstr>
      <vt:lpstr>例3</vt:lpstr>
      <vt:lpstr>什么是好的算法？</vt:lpstr>
      <vt:lpstr>复杂度的渐进表示法</vt:lpstr>
      <vt:lpstr>输入规模 n</vt:lpstr>
      <vt:lpstr>输入规模 n</vt:lpstr>
      <vt:lpstr>PowerPoint 演示文稿</vt:lpstr>
      <vt:lpstr>PowerPoint 演示文稿</vt:lpstr>
      <vt:lpstr>复杂度分析小窍门</vt:lpstr>
      <vt:lpstr>习题：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复件 第一讲-1.ppt</dc:title>
  <dc:creator>Dell780</dc:creator>
  <cp:lastModifiedBy>1908951850@qq.com</cp:lastModifiedBy>
  <cp:revision>54</cp:revision>
  <dcterms:created xsi:type="dcterms:W3CDTF">2020-09-10T10:37:57Z</dcterms:created>
  <dcterms:modified xsi:type="dcterms:W3CDTF">2020-09-15T10:20:43Z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2014-10-01T00:00:00Z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2020-09-10T00:00:00Z</vt:filetime>
  </property>
</Properties>
</file>