
<file path=[Content_Types].xml><?xml version="1.0" encoding="utf-8"?>
<Types xmlns="http://schemas.openxmlformats.org/package/2006/content-types">
  <Default Extension="bin" ContentType="audio/unknown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1" r:id="rId1"/>
  </p:sldMasterIdLst>
  <p:notesMasterIdLst>
    <p:notesMasterId r:id="rId30"/>
  </p:notesMasterIdLst>
  <p:sldIdLst>
    <p:sldId id="648" r:id="rId2"/>
    <p:sldId id="741" r:id="rId3"/>
    <p:sldId id="745" r:id="rId4"/>
    <p:sldId id="749" r:id="rId5"/>
    <p:sldId id="750" r:id="rId6"/>
    <p:sldId id="751" r:id="rId7"/>
    <p:sldId id="744" r:id="rId8"/>
    <p:sldId id="746" r:id="rId9"/>
    <p:sldId id="747" r:id="rId10"/>
    <p:sldId id="748" r:id="rId11"/>
    <p:sldId id="752" r:id="rId12"/>
    <p:sldId id="753" r:id="rId13"/>
    <p:sldId id="754" r:id="rId14"/>
    <p:sldId id="755" r:id="rId15"/>
    <p:sldId id="757" r:id="rId16"/>
    <p:sldId id="756" r:id="rId17"/>
    <p:sldId id="758" r:id="rId18"/>
    <p:sldId id="759" r:id="rId19"/>
    <p:sldId id="760" r:id="rId20"/>
    <p:sldId id="761" r:id="rId21"/>
    <p:sldId id="762" r:id="rId22"/>
    <p:sldId id="763" r:id="rId23"/>
    <p:sldId id="764" r:id="rId24"/>
    <p:sldId id="765" r:id="rId25"/>
    <p:sldId id="766" r:id="rId26"/>
    <p:sldId id="767" r:id="rId27"/>
    <p:sldId id="772" r:id="rId28"/>
    <p:sldId id="76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6366" autoAdjust="0"/>
  </p:normalViewPr>
  <p:slideViewPr>
    <p:cSldViewPr snapToGrid="0">
      <p:cViewPr varScale="1">
        <p:scale>
          <a:sx n="114" d="100"/>
          <a:sy n="114" d="100"/>
        </p:scale>
        <p:origin x="45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A28F9-3648-4CF0-92CF-299B9AE5609E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540F5-F88A-45E2-A95B-B6E46A8C3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2356848-E717-4F48-9A38-22F1A7C6819C}" type="datetime1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8DBB-5AAA-4A90-B803-2E7D683D51C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667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19E5-101E-473F-B2D1-9B02A9EE8DB6}" type="datetime1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8DBB-5AAA-4A90-B803-2E7D683D5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390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7A2E-5B8B-4FCC-92A4-20708154C235}" type="datetime1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8DBB-5AAA-4A90-B803-2E7D683D51C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090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7C1C-C19A-48BF-8404-1E9907A45656}" type="datetime1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8DBB-5AAA-4A90-B803-2E7D683D5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028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5BC5-D80C-4F4C-9EF4-2FA6540E9AA2}" type="datetime1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8DBB-5AAA-4A90-B803-2E7D683D51C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9132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B42F-92D0-4AC6-8905-882E46D6D250}" type="datetime1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8DBB-5AAA-4A90-B803-2E7D683D5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445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1161-0ED0-4775-9854-0CB583753A90}" type="datetime1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8DBB-5AAA-4A90-B803-2E7D683D5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75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D631-998E-4513-970B-58C7020BC27B}" type="datetime1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8DBB-5AAA-4A90-B803-2E7D683D5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345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696B-C3BF-4BE6-8E27-35393CA3D27A}" type="datetime1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8DBB-5AAA-4A90-B803-2E7D683D5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13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CE4C-ADE3-4D9B-8030-678FD9D375EB}" type="datetime1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8DBB-5AAA-4A90-B803-2E7D683D5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430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9232-7210-4893-8026-AF237903E4E8}" type="datetime1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8DBB-5AAA-4A90-B803-2E7D683D51C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342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21BF3DB-E312-487A-AC64-3E2413164D1D}" type="datetime1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A608DBB-5AAA-4A90-B803-2E7D683D51C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559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bin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audio" Target="../media/audio1.wav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4">
            <a:extLst>
              <a:ext uri="{FF2B5EF4-FFF2-40B4-BE49-F238E27FC236}">
                <a16:creationId xmlns:a16="http://schemas.microsoft.com/office/drawing/2014/main" id="{88AA4194-7B92-4220-86C4-8C1745ED8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0"/>
            <a:ext cx="1011685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28725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6713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4400" dirty="0"/>
              <a:t>Hash</a:t>
            </a:r>
            <a:r>
              <a:rPr lang="zh-CN" altLang="en-US" sz="4400" dirty="0"/>
              <a:t>法</a:t>
            </a:r>
            <a:endParaRPr lang="zh-CN" altLang="en-US" sz="4400" b="1" dirty="0">
              <a:solidFill>
                <a:schemeClr val="tx2"/>
              </a:solidFill>
              <a:ea typeface="楷体_GB2312" panose="02010609030101010101" pitchFamily="49" charset="-122"/>
            </a:endParaRP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AEA4F082-1873-4BEC-8618-85F35E623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25212"/>
              </p:ext>
            </p:extLst>
          </p:nvPr>
        </p:nvGraphicFramePr>
        <p:xfrm>
          <a:off x="1450642" y="981076"/>
          <a:ext cx="5693107" cy="20744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93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861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24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3175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663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3175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 Box 2">
            <a:extLst>
              <a:ext uri="{FF2B5EF4-FFF2-40B4-BE49-F238E27FC236}">
                <a16:creationId xmlns:a16="http://schemas.microsoft.com/office/drawing/2014/main" id="{08169409-532E-41FE-A790-97A6AE411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157" y="981076"/>
            <a:ext cx="8737768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4675" indent="-574675" eaLnBrk="0" hangingPunct="0">
              <a:defRPr kumimoji="1" sz="3200" b="1">
                <a:solidFill>
                  <a:schemeClr val="hlin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Wingdings" panose="05000000000000000000" pitchFamily="2" charset="2"/>
              </a:defRPr>
            </a:lvl1pPr>
            <a:lvl2pPr marL="742950" indent="-285750" eaLnBrk="0" hangingPunct="0">
              <a:defRPr kumimoji="1" sz="3200" b="1">
                <a:solidFill>
                  <a:schemeClr val="hlin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Wingdings" panose="05000000000000000000" pitchFamily="2" charset="2"/>
              </a:defRPr>
            </a:lvl2pPr>
            <a:lvl3pPr marL="1143000" indent="-228600" eaLnBrk="0" hangingPunct="0">
              <a:defRPr kumimoji="1" sz="3200" b="1">
                <a:solidFill>
                  <a:schemeClr val="hlin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Wingdings" panose="05000000000000000000" pitchFamily="2" charset="2"/>
              </a:defRPr>
            </a:lvl3pPr>
            <a:lvl4pPr marL="1600200" indent="-228600" eaLnBrk="0" hangingPunct="0">
              <a:defRPr kumimoji="1" sz="3200" b="1">
                <a:solidFill>
                  <a:schemeClr val="hlin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Wingdings" panose="05000000000000000000" pitchFamily="2" charset="2"/>
              </a:defRPr>
            </a:lvl4pPr>
            <a:lvl5pPr marL="2057400" indent="-228600" eaLnBrk="0" hangingPunct="0">
              <a:defRPr kumimoji="1" sz="3200" b="1">
                <a:solidFill>
                  <a:schemeClr val="hlin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Wingdings" panose="05000000000000000000" pitchFamily="2" charset="2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hlin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Wingdings" panose="05000000000000000000" pitchFamily="2" charset="2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hlin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Wingdings" panose="05000000000000000000" pitchFamily="2" charset="2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hlin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Wingdings" panose="05000000000000000000" pitchFamily="2" charset="2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hlin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Wingdings" panose="05000000000000000000" pitchFamily="2" charset="2"/>
              </a:defRPr>
            </a:lvl9pPr>
          </a:lstStyle>
          <a:p>
            <a:pPr algn="l" eaLnBrk="1" hangingPunct="1"/>
            <a:r>
              <a:rPr lang="zh-CN" altLang="en-US" sz="3600" dirty="0">
                <a:solidFill>
                  <a:srgbClr val="FC012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已知几种查找方法：</a:t>
            </a:r>
            <a:endParaRPr lang="en-US" altLang="zh-CN" sz="3600" dirty="0">
              <a:solidFill>
                <a:srgbClr val="FC012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 eaLnBrk="1" hangingPunct="1"/>
            <a:endParaRPr lang="en-US" altLang="zh-CN" sz="3600" dirty="0">
              <a:solidFill>
                <a:srgbClr val="FC0128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顺序查找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二分查找（静态查找）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zh-CN" sz="3600" spc="125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sz="3600" spc="125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二叉搜索树</a:t>
            </a:r>
            <a:endParaRPr lang="en-US" altLang="zh-CN" sz="3600" spc="45"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pPr marL="0" indent="0" eaLnBrk="1" hangingPunct="1"/>
            <a:r>
              <a:rPr lang="zh-CN" altLang="en-US" sz="3600" spc="5" dirty="0">
                <a:latin typeface="黑体" panose="02010609060101010101" pitchFamily="49" charset="-122"/>
                <a:ea typeface="黑体" panose="02010609060101010101" pitchFamily="49" charset="-122"/>
                <a:cs typeface="宋体"/>
              </a:rPr>
              <a:t>    平衡二叉树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31F3F0-6394-4512-ABE9-8BEC9FF3680D}"/>
              </a:ext>
            </a:extLst>
          </p:cNvPr>
          <p:cNvSpPr txBox="1"/>
          <p:nvPr/>
        </p:nvSpPr>
        <p:spPr>
          <a:xfrm>
            <a:off x="6503566" y="2155441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kumimoji="1" lang="en-US" altLang="zh-CN" sz="3600" b="1" spc="3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  <a:sym typeface="Wingdings" panose="05000000000000000000" pitchFamily="2" charset="2"/>
              </a:rPr>
              <a:t>O(N 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3B9EDE5-5EAE-46FF-812E-4EEAA7A9D0F3}"/>
              </a:ext>
            </a:extLst>
          </p:cNvPr>
          <p:cNvSpPr txBox="1"/>
          <p:nvPr/>
        </p:nvSpPr>
        <p:spPr>
          <a:xfrm>
            <a:off x="6328794" y="3197066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kumimoji="1" lang="en-US" altLang="zh-CN" sz="3600" b="1" spc="3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  <a:sym typeface="Wingdings" panose="05000000000000000000" pitchFamily="2" charset="2"/>
              </a:rPr>
              <a:t>O(log2 N)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87CA76F-82F7-427C-9A70-7E7E36C54646}"/>
              </a:ext>
            </a:extLst>
          </p:cNvPr>
          <p:cNvSpPr txBox="1"/>
          <p:nvPr/>
        </p:nvSpPr>
        <p:spPr>
          <a:xfrm>
            <a:off x="6639624" y="4119013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kumimoji="1" lang="en-US" altLang="zh-CN" sz="3600" b="1" spc="3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  <a:sym typeface="Wingdings" panose="05000000000000000000" pitchFamily="2" charset="2"/>
              </a:rPr>
              <a:t>O(h )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91B1CCD-8338-4BDC-85AE-82FAB12F3F02}"/>
              </a:ext>
            </a:extLst>
          </p:cNvPr>
          <p:cNvSpPr txBox="1"/>
          <p:nvPr/>
        </p:nvSpPr>
        <p:spPr>
          <a:xfrm>
            <a:off x="6328794" y="4812202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kumimoji="1" lang="en-US" altLang="zh-CN" sz="3600" b="1" spc="3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  <a:sym typeface="Wingdings" panose="05000000000000000000" pitchFamily="2" charset="2"/>
              </a:rPr>
              <a:t>O(log2 N)</a:t>
            </a:r>
          </a:p>
        </p:txBody>
      </p:sp>
    </p:spTree>
    <p:extLst>
      <p:ext uri="{BB962C8B-B14F-4D97-AF65-F5344CB8AC3E}">
        <p14:creationId xmlns:p14="http://schemas.microsoft.com/office/powerpoint/2010/main" val="166538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>
            <a:extLst>
              <a:ext uri="{FF2B5EF4-FFF2-40B4-BE49-F238E27FC236}">
                <a16:creationId xmlns:a16="http://schemas.microsoft.com/office/drawing/2014/main" id="{4F2A037C-4D22-4EB3-A069-AECB697C1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0"/>
            <a:ext cx="1011685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28725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6713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4400" dirty="0">
                <a:solidFill>
                  <a:srgbClr val="7030A0"/>
                </a:solidFill>
              </a:rPr>
              <a:t>Hash</a:t>
            </a:r>
            <a:r>
              <a:rPr lang="zh-CN" altLang="en-US" sz="4400" dirty="0">
                <a:solidFill>
                  <a:srgbClr val="7030A0"/>
                </a:solidFill>
              </a:rPr>
              <a:t>法</a:t>
            </a:r>
            <a:r>
              <a:rPr lang="en-US" altLang="zh-CN" sz="4400" dirty="0">
                <a:solidFill>
                  <a:srgbClr val="7030A0"/>
                </a:solidFill>
              </a:rPr>
              <a:t>-------</a:t>
            </a:r>
            <a:r>
              <a:rPr lang="zh-CN" altLang="en-US" sz="4400" dirty="0">
                <a:solidFill>
                  <a:schemeClr val="accent1"/>
                </a:solidFill>
              </a:rPr>
              <a:t>散列函数</a:t>
            </a:r>
            <a:endParaRPr lang="zh-CN" altLang="en-US" sz="4400" b="1" dirty="0">
              <a:solidFill>
                <a:srgbClr val="7030A0"/>
              </a:solidFill>
              <a:ea typeface="楷体_GB2312" panose="0201060903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41EEEE-132F-4842-989C-80422539AB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65" t="1228" b="3033"/>
          <a:stretch/>
        </p:blipFill>
        <p:spPr>
          <a:xfrm>
            <a:off x="1484851" y="1131269"/>
            <a:ext cx="9459256" cy="459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250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>
            <a:extLst>
              <a:ext uri="{FF2B5EF4-FFF2-40B4-BE49-F238E27FC236}">
                <a16:creationId xmlns:a16="http://schemas.microsoft.com/office/drawing/2014/main" id="{4F2A037C-4D22-4EB3-A069-AECB697C1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0"/>
            <a:ext cx="1011685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28725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6713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4400" dirty="0">
                <a:solidFill>
                  <a:srgbClr val="7030A0"/>
                </a:solidFill>
              </a:rPr>
              <a:t>Hash</a:t>
            </a:r>
            <a:r>
              <a:rPr lang="zh-CN" altLang="en-US" sz="4400" dirty="0">
                <a:solidFill>
                  <a:srgbClr val="7030A0"/>
                </a:solidFill>
              </a:rPr>
              <a:t>法</a:t>
            </a:r>
            <a:r>
              <a:rPr lang="en-US" altLang="zh-CN" sz="4400" dirty="0">
                <a:solidFill>
                  <a:srgbClr val="7030A0"/>
                </a:solidFill>
              </a:rPr>
              <a:t>-------</a:t>
            </a:r>
            <a:r>
              <a:rPr lang="zh-CN" altLang="en-US" sz="4400" dirty="0">
                <a:solidFill>
                  <a:schemeClr val="accent1"/>
                </a:solidFill>
              </a:rPr>
              <a:t>散列函数</a:t>
            </a:r>
            <a:endParaRPr lang="zh-CN" altLang="en-US" sz="4400" b="1" dirty="0">
              <a:solidFill>
                <a:srgbClr val="7030A0"/>
              </a:solidFill>
              <a:ea typeface="楷体_GB2312" panose="02010609030101010101" pitchFamily="49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18D70E4-764E-422C-8F29-DA3C64A2C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2274838"/>
            <a:ext cx="1066482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4675" indent="-574675" eaLnBrk="0" hangingPunct="0">
              <a:defRPr kumimoji="1" sz="3200" b="1">
                <a:solidFill>
                  <a:schemeClr val="hlin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Wingdings" panose="05000000000000000000" pitchFamily="2" charset="2"/>
              </a:defRPr>
            </a:lvl1pPr>
            <a:lvl2pPr marL="742950" indent="-285750" eaLnBrk="0" hangingPunct="0">
              <a:defRPr kumimoji="1" sz="3200" b="1">
                <a:solidFill>
                  <a:schemeClr val="hlin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Wingdings" panose="05000000000000000000" pitchFamily="2" charset="2"/>
              </a:defRPr>
            </a:lvl2pPr>
            <a:lvl3pPr marL="1143000" indent="-228600" eaLnBrk="0" hangingPunct="0">
              <a:defRPr kumimoji="1" sz="3200" b="1">
                <a:solidFill>
                  <a:schemeClr val="hlin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Wingdings" panose="05000000000000000000" pitchFamily="2" charset="2"/>
              </a:defRPr>
            </a:lvl3pPr>
            <a:lvl4pPr marL="1600200" indent="-228600" eaLnBrk="0" hangingPunct="0">
              <a:defRPr kumimoji="1" sz="3200" b="1">
                <a:solidFill>
                  <a:schemeClr val="hlin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Wingdings" panose="05000000000000000000" pitchFamily="2" charset="2"/>
              </a:defRPr>
            </a:lvl4pPr>
            <a:lvl5pPr marL="2057400" indent="-228600" eaLnBrk="0" hangingPunct="0">
              <a:defRPr kumimoji="1" sz="3200" b="1">
                <a:solidFill>
                  <a:schemeClr val="hlin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Wingdings" panose="05000000000000000000" pitchFamily="2" charset="2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hlin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Wingdings" panose="05000000000000000000" pitchFamily="2" charset="2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hlin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Wingdings" panose="05000000000000000000" pitchFamily="2" charset="2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hlin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Wingdings" panose="05000000000000000000" pitchFamily="2" charset="2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hlin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Wingdings" panose="05000000000000000000" pitchFamily="2" charset="2"/>
              </a:defRPr>
            </a:lvl9pPr>
          </a:lstStyle>
          <a:p>
            <a:pPr algn="just" eaLnBrk="1" hangingPunct="1"/>
            <a:r>
              <a:rPr lang="en-US" altLang="zh-CN" dirty="0"/>
              <a:t>       </a:t>
            </a:r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</a:rPr>
              <a:t>实际造表时，</a:t>
            </a:r>
            <a:r>
              <a:rPr lang="zh-CN" altLang="en-US" sz="3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采用何种</a:t>
            </a:r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</a:rPr>
              <a:t>构造散列函数的</a:t>
            </a:r>
            <a:r>
              <a:rPr lang="zh-CN" altLang="en-US" sz="3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方法</a:t>
            </a:r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</a:rPr>
              <a:t>取决于建表的关键字集合的情况（包括关键字的范围和形态），总的原则</a:t>
            </a:r>
            <a:r>
              <a:rPr lang="zh-CN" altLang="en-US" sz="3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是使产生冲突的可能性降到尽可能地小</a:t>
            </a:r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5096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>
            <a:extLst>
              <a:ext uri="{FF2B5EF4-FFF2-40B4-BE49-F238E27FC236}">
                <a16:creationId xmlns:a16="http://schemas.microsoft.com/office/drawing/2014/main" id="{4F2A037C-4D22-4EB3-A069-AECB697C1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0"/>
            <a:ext cx="1011685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28725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6713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4400" dirty="0">
                <a:solidFill>
                  <a:srgbClr val="7030A0"/>
                </a:solidFill>
              </a:rPr>
              <a:t>Hash</a:t>
            </a:r>
            <a:r>
              <a:rPr lang="zh-CN" altLang="en-US" sz="4400" dirty="0">
                <a:solidFill>
                  <a:srgbClr val="7030A0"/>
                </a:solidFill>
              </a:rPr>
              <a:t>法</a:t>
            </a:r>
            <a:r>
              <a:rPr lang="en-US" altLang="zh-CN" sz="4400" dirty="0">
                <a:solidFill>
                  <a:srgbClr val="7030A0"/>
                </a:solidFill>
              </a:rPr>
              <a:t>-------</a:t>
            </a:r>
            <a:r>
              <a:rPr lang="zh-CN" altLang="en-US" sz="4400" dirty="0">
                <a:solidFill>
                  <a:srgbClr val="FC0128"/>
                </a:solidFill>
              </a:rPr>
              <a:t>处理冲突的方法</a:t>
            </a:r>
            <a:endParaRPr lang="zh-CN" altLang="en-US" sz="4400" b="1" dirty="0">
              <a:solidFill>
                <a:srgbClr val="7030A0"/>
              </a:solidFill>
              <a:ea typeface="楷体_GB2312" panose="02010609030101010101" pitchFamily="49" charset="-122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B42F254B-D3C4-4A64-8099-C4320BED88F9}"/>
              </a:ext>
            </a:extLst>
          </p:cNvPr>
          <p:cNvSpPr/>
          <p:nvPr/>
        </p:nvSpPr>
        <p:spPr>
          <a:xfrm>
            <a:off x="965173" y="1557683"/>
            <a:ext cx="7165848" cy="899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4108DC5E-7141-492A-85EB-C03FB957FF89}"/>
              </a:ext>
            </a:extLst>
          </p:cNvPr>
          <p:cNvSpPr/>
          <p:nvPr/>
        </p:nvSpPr>
        <p:spPr>
          <a:xfrm>
            <a:off x="948409" y="1460147"/>
            <a:ext cx="6361176" cy="1161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0895CFFB-3F7C-41E9-93FB-3FA63CB7B2A8}"/>
              </a:ext>
            </a:extLst>
          </p:cNvPr>
          <p:cNvSpPr/>
          <p:nvPr/>
        </p:nvSpPr>
        <p:spPr>
          <a:xfrm>
            <a:off x="890879" y="1483770"/>
            <a:ext cx="7162800" cy="8953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E49C1A9D-2041-478F-BC6D-30CA3E78CAB4}"/>
              </a:ext>
            </a:extLst>
          </p:cNvPr>
          <p:cNvSpPr txBox="1"/>
          <p:nvPr/>
        </p:nvSpPr>
        <p:spPr>
          <a:xfrm>
            <a:off x="1013434" y="903914"/>
            <a:ext cx="7134859" cy="1498487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766445" indent="-424180">
              <a:lnSpc>
                <a:spcPct val="100000"/>
              </a:lnSpc>
              <a:spcBef>
                <a:spcPts val="905"/>
              </a:spcBef>
              <a:buClr>
                <a:srgbClr val="3333FF"/>
              </a:buClr>
              <a:buFont typeface="Wingdings"/>
              <a:buChar char=""/>
              <a:tabLst>
                <a:tab pos="765810" algn="l"/>
                <a:tab pos="766445" algn="l"/>
              </a:tabLst>
            </a:pPr>
            <a:r>
              <a:rPr sz="2400" b="1" dirty="0">
                <a:latin typeface="宋体"/>
                <a:cs typeface="宋体"/>
              </a:rPr>
              <a:t>处理冲突的方法</a:t>
            </a:r>
            <a:endParaRPr sz="24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000" b="1" spc="5" dirty="0">
                <a:latin typeface="宋体"/>
                <a:cs typeface="宋体"/>
              </a:rPr>
              <a:t>常用处理冲突的思路：</a:t>
            </a:r>
            <a:endParaRPr sz="2000" dirty="0">
              <a:latin typeface="宋体"/>
              <a:cs typeface="宋体"/>
            </a:endParaRPr>
          </a:p>
          <a:p>
            <a:pPr marL="1099185" lvl="1" indent="-342900">
              <a:lnSpc>
                <a:spcPct val="100000"/>
              </a:lnSpc>
              <a:buFont typeface="Wingdings"/>
              <a:buChar char=""/>
              <a:tabLst>
                <a:tab pos="1099820" algn="l"/>
                <a:tab pos="2416175" algn="l"/>
              </a:tabLst>
            </a:pPr>
            <a:r>
              <a:rPr sz="2000" b="1" spc="5" dirty="0">
                <a:latin typeface="宋体"/>
                <a:cs typeface="宋体"/>
              </a:rPr>
              <a:t>换个位置</a:t>
            </a:r>
            <a:r>
              <a:rPr sz="2000" b="1" dirty="0">
                <a:latin typeface="Arial"/>
                <a:cs typeface="Arial"/>
              </a:rPr>
              <a:t>:	</a:t>
            </a:r>
            <a:r>
              <a:rPr sz="2000" b="1" spc="5" dirty="0">
                <a:solidFill>
                  <a:srgbClr val="3333FF"/>
                </a:solidFill>
                <a:latin typeface="宋体"/>
                <a:cs typeface="宋体"/>
              </a:rPr>
              <a:t>开放地址法</a:t>
            </a:r>
            <a:endParaRPr sz="2000" dirty="0">
              <a:latin typeface="宋体"/>
              <a:cs typeface="宋体"/>
            </a:endParaRPr>
          </a:p>
          <a:p>
            <a:pPr marL="1099185" lvl="1" indent="-342900">
              <a:lnSpc>
                <a:spcPct val="100000"/>
              </a:lnSpc>
              <a:buFont typeface="Wingdings"/>
              <a:buChar char=""/>
              <a:tabLst>
                <a:tab pos="1099820" algn="l"/>
                <a:tab pos="4972050" algn="l"/>
              </a:tabLst>
            </a:pPr>
            <a:r>
              <a:rPr sz="2000" b="1" dirty="0">
                <a:latin typeface="宋体"/>
                <a:cs typeface="宋体"/>
              </a:rPr>
              <a:t>同一位置的冲突对象组织在</a:t>
            </a:r>
            <a:r>
              <a:rPr sz="2000" b="1" spc="-10" dirty="0">
                <a:latin typeface="宋体"/>
                <a:cs typeface="宋体"/>
              </a:rPr>
              <a:t>一</a:t>
            </a:r>
            <a:r>
              <a:rPr sz="2000" b="1" spc="5" dirty="0">
                <a:latin typeface="宋体"/>
                <a:cs typeface="宋体"/>
              </a:rPr>
              <a:t>起</a:t>
            </a:r>
            <a:r>
              <a:rPr sz="2000" b="1" dirty="0">
                <a:latin typeface="Arial"/>
                <a:cs typeface="Arial"/>
              </a:rPr>
              <a:t>:	</a:t>
            </a:r>
            <a:r>
              <a:rPr sz="2000" b="1" dirty="0" err="1">
                <a:solidFill>
                  <a:srgbClr val="3333FF"/>
                </a:solidFill>
                <a:latin typeface="宋体"/>
                <a:cs typeface="宋体"/>
              </a:rPr>
              <a:t>链地址法</a:t>
            </a:r>
            <a:endParaRPr sz="2000" dirty="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36332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>
            <a:extLst>
              <a:ext uri="{FF2B5EF4-FFF2-40B4-BE49-F238E27FC236}">
                <a16:creationId xmlns:a16="http://schemas.microsoft.com/office/drawing/2014/main" id="{4F2A037C-4D22-4EB3-A069-AECB697C1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0"/>
            <a:ext cx="1011685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28725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6713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4400" dirty="0">
                <a:solidFill>
                  <a:srgbClr val="7030A0"/>
                </a:solidFill>
              </a:rPr>
              <a:t>Hash</a:t>
            </a:r>
            <a:r>
              <a:rPr lang="zh-CN" altLang="en-US" sz="4400" dirty="0">
                <a:solidFill>
                  <a:srgbClr val="7030A0"/>
                </a:solidFill>
              </a:rPr>
              <a:t>法</a:t>
            </a:r>
            <a:r>
              <a:rPr lang="en-US" altLang="zh-CN" sz="4400" dirty="0">
                <a:solidFill>
                  <a:srgbClr val="7030A0"/>
                </a:solidFill>
              </a:rPr>
              <a:t>-------</a:t>
            </a:r>
            <a:r>
              <a:rPr lang="zh-CN" altLang="en-US" sz="4400" dirty="0">
                <a:solidFill>
                  <a:srgbClr val="FC0128"/>
                </a:solidFill>
              </a:rPr>
              <a:t>处理冲突的方法</a:t>
            </a:r>
            <a:endParaRPr lang="zh-CN" altLang="en-US" sz="4400" b="1" dirty="0">
              <a:solidFill>
                <a:srgbClr val="7030A0"/>
              </a:solidFill>
              <a:ea typeface="楷体_GB2312" panose="02010609030101010101" pitchFamily="49" charset="-122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FE89DF66-DE04-4393-A6DF-D82FF33C476E}"/>
              </a:ext>
            </a:extLst>
          </p:cNvPr>
          <p:cNvSpPr txBox="1"/>
          <p:nvPr/>
        </p:nvSpPr>
        <p:spPr>
          <a:xfrm>
            <a:off x="1204580" y="1264499"/>
            <a:ext cx="7946390" cy="1736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65" indent="-354965">
              <a:lnSpc>
                <a:spcPct val="100000"/>
              </a:lnSpc>
              <a:spcBef>
                <a:spcPts val="100"/>
              </a:spcBef>
              <a:buClr>
                <a:srgbClr val="3333FF"/>
              </a:buClr>
              <a:buFont typeface="Wingdings"/>
              <a:buChar char=""/>
              <a:tabLst>
                <a:tab pos="368300" algn="l"/>
              </a:tabLst>
            </a:pPr>
            <a:r>
              <a:rPr sz="2400" b="1" spc="-5" dirty="0">
                <a:latin typeface="宋体"/>
                <a:cs typeface="宋体"/>
              </a:rPr>
              <a:t>开放定址法</a:t>
            </a:r>
            <a:r>
              <a:rPr sz="2400" b="1" dirty="0">
                <a:latin typeface="宋体"/>
                <a:cs typeface="宋体"/>
              </a:rPr>
              <a:t>（</a:t>
            </a:r>
            <a:r>
              <a:rPr sz="2400" b="1" dirty="0">
                <a:latin typeface="Arial"/>
                <a:cs typeface="Arial"/>
              </a:rPr>
              <a:t>Open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Addressing</a:t>
            </a:r>
            <a:r>
              <a:rPr sz="2400" b="1" spc="-5" dirty="0">
                <a:latin typeface="宋体"/>
                <a:cs typeface="宋体"/>
              </a:rPr>
              <a:t>）</a:t>
            </a:r>
            <a:endParaRPr sz="2400" dirty="0">
              <a:latin typeface="宋体"/>
              <a:cs typeface="宋体"/>
            </a:endParaRPr>
          </a:p>
          <a:p>
            <a:pPr marL="283845">
              <a:lnSpc>
                <a:spcPts val="2390"/>
              </a:lnSpc>
              <a:spcBef>
                <a:spcPts val="1925"/>
              </a:spcBef>
            </a:pPr>
            <a:r>
              <a:rPr sz="2000" b="1" dirty="0">
                <a:solidFill>
                  <a:srgbClr val="4B6C80"/>
                </a:solidFill>
                <a:latin typeface="Wingdings"/>
                <a:cs typeface="Wingdings"/>
              </a:rPr>
              <a:t></a:t>
            </a:r>
            <a:r>
              <a:rPr sz="2000" b="1" spc="30" dirty="0">
                <a:solidFill>
                  <a:srgbClr val="4B6C80"/>
                </a:solidFill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宋体"/>
                <a:cs typeface="宋体"/>
              </a:rPr>
              <a:t>若发生了</a:t>
            </a:r>
            <a:r>
              <a:rPr sz="2000" b="1" spc="-5" dirty="0">
                <a:latin typeface="宋体"/>
                <a:cs typeface="宋体"/>
              </a:rPr>
              <a:t>第</a:t>
            </a:r>
            <a:r>
              <a:rPr sz="2000" b="1" spc="-484" dirty="0">
                <a:latin typeface="宋体"/>
                <a:cs typeface="宋体"/>
              </a:rPr>
              <a:t> </a:t>
            </a:r>
            <a:r>
              <a:rPr sz="2000" b="1" dirty="0">
                <a:solidFill>
                  <a:srgbClr val="3333FF"/>
                </a:solidFill>
                <a:latin typeface="Arial"/>
                <a:cs typeface="Arial"/>
              </a:rPr>
              <a:t>i</a:t>
            </a:r>
            <a:r>
              <a:rPr sz="2000" b="1" spc="-2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latin typeface="宋体"/>
                <a:cs typeface="宋体"/>
              </a:rPr>
              <a:t>次冲突，试探的下一个地</a:t>
            </a:r>
            <a:r>
              <a:rPr sz="2000" b="1" spc="-5" dirty="0">
                <a:latin typeface="宋体"/>
                <a:cs typeface="宋体"/>
              </a:rPr>
              <a:t>址</a:t>
            </a:r>
            <a:r>
              <a:rPr sz="2000" b="1" spc="5" dirty="0">
                <a:latin typeface="宋体"/>
                <a:cs typeface="宋体"/>
              </a:rPr>
              <a:t>将增</a:t>
            </a:r>
            <a:r>
              <a:rPr sz="2000" b="1" dirty="0">
                <a:latin typeface="宋体"/>
                <a:cs typeface="宋体"/>
              </a:rPr>
              <a:t>加</a:t>
            </a:r>
            <a:r>
              <a:rPr sz="2000" b="1" dirty="0">
                <a:solidFill>
                  <a:srgbClr val="3333FF"/>
                </a:solidFill>
                <a:latin typeface="Arial"/>
                <a:cs typeface="Arial"/>
              </a:rPr>
              <a:t>d</a:t>
            </a:r>
            <a:r>
              <a:rPr sz="1950" b="1" baseline="-21367" dirty="0">
                <a:solidFill>
                  <a:srgbClr val="3333FF"/>
                </a:solidFill>
                <a:latin typeface="Arial"/>
                <a:cs typeface="Arial"/>
              </a:rPr>
              <a:t>i</a:t>
            </a:r>
            <a:r>
              <a:rPr sz="2000" b="1" dirty="0">
                <a:latin typeface="宋体"/>
                <a:cs typeface="宋体"/>
              </a:rPr>
              <a:t>，</a:t>
            </a:r>
            <a:r>
              <a:rPr sz="2000" b="1" spc="5" dirty="0">
                <a:latin typeface="宋体"/>
                <a:cs typeface="宋体"/>
              </a:rPr>
              <a:t>基本公</a:t>
            </a:r>
            <a:r>
              <a:rPr sz="2000" b="1" spc="-5" dirty="0">
                <a:latin typeface="宋体"/>
                <a:cs typeface="宋体"/>
              </a:rPr>
              <a:t>式</a:t>
            </a:r>
            <a:r>
              <a:rPr sz="2000" b="1" spc="5" dirty="0">
                <a:latin typeface="宋体"/>
                <a:cs typeface="宋体"/>
              </a:rPr>
              <a:t>是</a:t>
            </a:r>
            <a:r>
              <a:rPr sz="2000" b="1" spc="-5" dirty="0">
                <a:latin typeface="宋体"/>
                <a:cs typeface="宋体"/>
              </a:rPr>
              <a:t>：</a:t>
            </a:r>
            <a:endParaRPr sz="2000" dirty="0">
              <a:latin typeface="宋体"/>
              <a:cs typeface="宋体"/>
            </a:endParaRPr>
          </a:p>
          <a:p>
            <a:pPr marL="295275" algn="ctr">
              <a:lnSpc>
                <a:spcPts val="2390"/>
              </a:lnSpc>
              <a:tabLst>
                <a:tab pos="4823460" algn="l"/>
              </a:tabLst>
            </a:pPr>
            <a:r>
              <a:rPr sz="2000" b="1" spc="-5" dirty="0">
                <a:solidFill>
                  <a:srgbClr val="3333FF"/>
                </a:solidFill>
                <a:latin typeface="Arial"/>
                <a:cs typeface="Arial"/>
              </a:rPr>
              <a:t>h</a:t>
            </a:r>
            <a:r>
              <a:rPr sz="1950" b="1" spc="-7" baseline="-21367" dirty="0">
                <a:solidFill>
                  <a:srgbClr val="3333FF"/>
                </a:solidFill>
                <a:latin typeface="Arial"/>
                <a:cs typeface="Arial"/>
              </a:rPr>
              <a:t>i</a:t>
            </a:r>
            <a:r>
              <a:rPr sz="2000" b="1" spc="-5" dirty="0">
                <a:solidFill>
                  <a:srgbClr val="3333FF"/>
                </a:solidFill>
                <a:latin typeface="Arial"/>
                <a:cs typeface="Arial"/>
              </a:rPr>
              <a:t>(key) </a:t>
            </a:r>
            <a:r>
              <a:rPr sz="2000" b="1" dirty="0">
                <a:solidFill>
                  <a:srgbClr val="3333FF"/>
                </a:solidFill>
                <a:latin typeface="Arial"/>
                <a:cs typeface="Arial"/>
              </a:rPr>
              <a:t>= (h(key)+d</a:t>
            </a:r>
            <a:r>
              <a:rPr sz="1950" b="1" baseline="-21367" dirty="0">
                <a:solidFill>
                  <a:srgbClr val="3333FF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3333FF"/>
                </a:solidFill>
                <a:latin typeface="Arial"/>
                <a:cs typeface="Arial"/>
              </a:rPr>
              <a:t>)</a:t>
            </a:r>
            <a:r>
              <a:rPr sz="2000" b="1" spc="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FF"/>
                </a:solidFill>
                <a:latin typeface="Arial"/>
                <a:cs typeface="Arial"/>
              </a:rPr>
              <a:t>mod</a:t>
            </a:r>
            <a:r>
              <a:rPr sz="2000" b="1" spc="-1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3333FF"/>
                </a:solidFill>
                <a:latin typeface="Arial"/>
                <a:cs typeface="Arial"/>
              </a:rPr>
              <a:t>TableSize	</a:t>
            </a:r>
            <a:r>
              <a:rPr sz="2000" b="1" dirty="0">
                <a:solidFill>
                  <a:srgbClr val="3333FF"/>
                </a:solidFill>
                <a:latin typeface="Arial"/>
                <a:cs typeface="Arial"/>
              </a:rPr>
              <a:t>( </a:t>
            </a:r>
            <a:r>
              <a:rPr sz="2000" b="1" spc="-5" dirty="0">
                <a:solidFill>
                  <a:srgbClr val="3333FF"/>
                </a:solidFill>
                <a:latin typeface="Arial"/>
                <a:cs typeface="Arial"/>
              </a:rPr>
              <a:t>1≤ </a:t>
            </a:r>
            <a:r>
              <a:rPr sz="2000" b="1" dirty="0">
                <a:solidFill>
                  <a:srgbClr val="3333FF"/>
                </a:solidFill>
                <a:latin typeface="Arial"/>
                <a:cs typeface="Arial"/>
              </a:rPr>
              <a:t>i &lt; </a:t>
            </a:r>
            <a:r>
              <a:rPr sz="2000" b="1" spc="-20" dirty="0">
                <a:solidFill>
                  <a:srgbClr val="3333FF"/>
                </a:solidFill>
                <a:latin typeface="Arial"/>
                <a:cs typeface="Arial"/>
              </a:rPr>
              <a:t>TableSize</a:t>
            </a:r>
            <a:r>
              <a:rPr sz="2000" b="1" spc="-100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FF"/>
                </a:solidFill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  <a:p>
            <a:pPr marL="250190">
              <a:lnSpc>
                <a:spcPct val="100000"/>
              </a:lnSpc>
              <a:spcBef>
                <a:spcPts val="1490"/>
              </a:spcBef>
            </a:pPr>
            <a:r>
              <a:rPr sz="2000" b="1" dirty="0">
                <a:solidFill>
                  <a:srgbClr val="4B6C80"/>
                </a:solidFill>
                <a:latin typeface="Wingdings"/>
                <a:cs typeface="Wingdings"/>
              </a:rPr>
              <a:t></a:t>
            </a:r>
            <a:r>
              <a:rPr sz="2000" b="1" spc="35" dirty="0">
                <a:solidFill>
                  <a:srgbClr val="4B6C8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333FF"/>
                </a:solidFill>
                <a:latin typeface="Arial"/>
                <a:cs typeface="Arial"/>
              </a:rPr>
              <a:t>d</a:t>
            </a:r>
            <a:r>
              <a:rPr sz="1950" b="1" baseline="-21367" dirty="0">
                <a:solidFill>
                  <a:srgbClr val="3333FF"/>
                </a:solidFill>
                <a:latin typeface="Arial"/>
                <a:cs typeface="Arial"/>
              </a:rPr>
              <a:t>i</a:t>
            </a:r>
            <a:r>
              <a:rPr sz="1950" b="1" spc="270" baseline="-21367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latin typeface="宋体"/>
                <a:cs typeface="宋体"/>
              </a:rPr>
              <a:t>决定了不同的解决冲突方</a:t>
            </a:r>
            <a:r>
              <a:rPr sz="2000" b="1" spc="-5" dirty="0">
                <a:latin typeface="宋体"/>
                <a:cs typeface="宋体"/>
              </a:rPr>
              <a:t>案</a:t>
            </a:r>
            <a:r>
              <a:rPr sz="2000" b="1" spc="-20" dirty="0">
                <a:latin typeface="宋体"/>
                <a:cs typeface="宋体"/>
              </a:rPr>
              <a:t>：</a:t>
            </a:r>
            <a:r>
              <a:rPr sz="2000" b="1" spc="5" dirty="0">
                <a:solidFill>
                  <a:srgbClr val="3333FF"/>
                </a:solidFill>
                <a:latin typeface="宋体"/>
                <a:cs typeface="宋体"/>
              </a:rPr>
              <a:t>线性</a:t>
            </a:r>
            <a:r>
              <a:rPr sz="2000" b="1" spc="-5" dirty="0">
                <a:solidFill>
                  <a:srgbClr val="3333FF"/>
                </a:solidFill>
                <a:latin typeface="宋体"/>
                <a:cs typeface="宋体"/>
              </a:rPr>
              <a:t>探</a:t>
            </a:r>
            <a:r>
              <a:rPr sz="2000" b="1" spc="5" dirty="0">
                <a:solidFill>
                  <a:srgbClr val="3333FF"/>
                </a:solidFill>
                <a:latin typeface="宋体"/>
                <a:cs typeface="宋体"/>
              </a:rPr>
              <a:t>测、</a:t>
            </a:r>
            <a:r>
              <a:rPr sz="2000" b="1" spc="-5" dirty="0">
                <a:solidFill>
                  <a:srgbClr val="3333FF"/>
                </a:solidFill>
                <a:latin typeface="宋体"/>
                <a:cs typeface="宋体"/>
              </a:rPr>
              <a:t>平</a:t>
            </a:r>
            <a:r>
              <a:rPr sz="2000" b="1" spc="5" dirty="0">
                <a:solidFill>
                  <a:srgbClr val="3333FF"/>
                </a:solidFill>
                <a:latin typeface="宋体"/>
                <a:cs typeface="宋体"/>
              </a:rPr>
              <a:t>方探</a:t>
            </a:r>
            <a:r>
              <a:rPr sz="2000" b="1" spc="-5" dirty="0">
                <a:solidFill>
                  <a:srgbClr val="3333FF"/>
                </a:solidFill>
                <a:latin typeface="宋体"/>
                <a:cs typeface="宋体"/>
              </a:rPr>
              <a:t>测</a:t>
            </a:r>
            <a:r>
              <a:rPr sz="2000" b="1" spc="5" dirty="0">
                <a:solidFill>
                  <a:srgbClr val="3333FF"/>
                </a:solidFill>
                <a:latin typeface="宋体"/>
                <a:cs typeface="宋体"/>
              </a:rPr>
              <a:t>、双散</a:t>
            </a:r>
            <a:r>
              <a:rPr sz="2000" b="1" spc="-10" dirty="0">
                <a:solidFill>
                  <a:srgbClr val="3333FF"/>
                </a:solidFill>
                <a:latin typeface="宋体"/>
                <a:cs typeface="宋体"/>
              </a:rPr>
              <a:t>列</a:t>
            </a:r>
            <a:r>
              <a:rPr sz="2000" b="1" spc="-5" dirty="0">
                <a:latin typeface="宋体"/>
                <a:cs typeface="宋体"/>
              </a:rPr>
              <a:t>。</a:t>
            </a:r>
            <a:endParaRPr sz="2000" dirty="0">
              <a:latin typeface="宋体"/>
              <a:cs typeface="宋体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7F4514D6-E82D-4AD2-82DB-BE77745FFBB3}"/>
              </a:ext>
            </a:extLst>
          </p:cNvPr>
          <p:cNvSpPr/>
          <p:nvPr/>
        </p:nvSpPr>
        <p:spPr>
          <a:xfrm>
            <a:off x="2258278" y="3244701"/>
            <a:ext cx="3692475" cy="9197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BF9A0C0A-E5C6-4D5E-81AC-2BE9FADA5C84}"/>
              </a:ext>
            </a:extLst>
          </p:cNvPr>
          <p:cNvSpPr/>
          <p:nvPr/>
        </p:nvSpPr>
        <p:spPr>
          <a:xfrm>
            <a:off x="2258278" y="3244701"/>
            <a:ext cx="3692525" cy="920115"/>
          </a:xfrm>
          <a:custGeom>
            <a:avLst/>
            <a:gdLst/>
            <a:ahLst/>
            <a:cxnLst/>
            <a:rect l="l" t="t" r="r" b="b"/>
            <a:pathLst>
              <a:path w="3692525" h="920114">
                <a:moveTo>
                  <a:pt x="3692475" y="0"/>
                </a:moveTo>
                <a:lnTo>
                  <a:pt x="2142694" y="469519"/>
                </a:lnTo>
                <a:lnTo>
                  <a:pt x="2188720" y="486617"/>
                </a:lnTo>
                <a:lnTo>
                  <a:pt x="2229096" y="504207"/>
                </a:lnTo>
                <a:lnTo>
                  <a:pt x="2263870" y="522221"/>
                </a:lnTo>
                <a:lnTo>
                  <a:pt x="2316805" y="559251"/>
                </a:lnTo>
                <a:lnTo>
                  <a:pt x="2347910" y="597167"/>
                </a:lnTo>
                <a:lnTo>
                  <a:pt x="2357573" y="635431"/>
                </a:lnTo>
                <a:lnTo>
                  <a:pt x="2354483" y="654524"/>
                </a:lnTo>
                <a:lnTo>
                  <a:pt x="2332703" y="692296"/>
                </a:lnTo>
                <a:lnTo>
                  <a:pt x="2290445" y="729066"/>
                </a:lnTo>
                <a:lnTo>
                  <a:pt x="2228093" y="764295"/>
                </a:lnTo>
                <a:lnTo>
                  <a:pt x="2189503" y="781162"/>
                </a:lnTo>
                <a:lnTo>
                  <a:pt x="2146034" y="797442"/>
                </a:lnTo>
                <a:lnTo>
                  <a:pt x="2097734" y="813067"/>
                </a:lnTo>
                <a:lnTo>
                  <a:pt x="2044653" y="827969"/>
                </a:lnTo>
                <a:lnTo>
                  <a:pt x="1986837" y="842080"/>
                </a:lnTo>
                <a:lnTo>
                  <a:pt x="1924336" y="855334"/>
                </a:lnTo>
                <a:lnTo>
                  <a:pt x="1857198" y="867663"/>
                </a:lnTo>
                <a:lnTo>
                  <a:pt x="1808256" y="875584"/>
                </a:lnTo>
                <a:lnTo>
                  <a:pt x="1758290" y="882837"/>
                </a:lnTo>
                <a:lnTo>
                  <a:pt x="1707394" y="889427"/>
                </a:lnTo>
                <a:lnTo>
                  <a:pt x="1655662" y="895358"/>
                </a:lnTo>
                <a:lnTo>
                  <a:pt x="1603188" y="900633"/>
                </a:lnTo>
                <a:lnTo>
                  <a:pt x="1550067" y="905258"/>
                </a:lnTo>
                <a:lnTo>
                  <a:pt x="1496392" y="909235"/>
                </a:lnTo>
                <a:lnTo>
                  <a:pt x="1442258" y="912569"/>
                </a:lnTo>
                <a:lnTo>
                  <a:pt x="1387759" y="915263"/>
                </a:lnTo>
                <a:lnTo>
                  <a:pt x="1332988" y="917323"/>
                </a:lnTo>
                <a:lnTo>
                  <a:pt x="1278040" y="918750"/>
                </a:lnTo>
                <a:lnTo>
                  <a:pt x="1223009" y="919551"/>
                </a:lnTo>
                <a:lnTo>
                  <a:pt x="1167989" y="919728"/>
                </a:lnTo>
                <a:lnTo>
                  <a:pt x="1113074" y="919285"/>
                </a:lnTo>
                <a:lnTo>
                  <a:pt x="1058359" y="918227"/>
                </a:lnTo>
                <a:lnTo>
                  <a:pt x="1003937" y="916558"/>
                </a:lnTo>
                <a:lnTo>
                  <a:pt x="949902" y="914281"/>
                </a:lnTo>
                <a:lnTo>
                  <a:pt x="896349" y="911400"/>
                </a:lnTo>
                <a:lnTo>
                  <a:pt x="843372" y="907919"/>
                </a:lnTo>
                <a:lnTo>
                  <a:pt x="791064" y="903843"/>
                </a:lnTo>
                <a:lnTo>
                  <a:pt x="739521" y="899175"/>
                </a:lnTo>
                <a:lnTo>
                  <a:pt x="688835" y="893920"/>
                </a:lnTo>
                <a:lnTo>
                  <a:pt x="639102" y="888080"/>
                </a:lnTo>
                <a:lnTo>
                  <a:pt x="590414" y="881661"/>
                </a:lnTo>
                <a:lnTo>
                  <a:pt x="542867" y="874666"/>
                </a:lnTo>
                <a:lnTo>
                  <a:pt x="496554" y="867099"/>
                </a:lnTo>
                <a:lnTo>
                  <a:pt x="451570" y="858963"/>
                </a:lnTo>
                <a:lnTo>
                  <a:pt x="408009" y="850264"/>
                </a:lnTo>
                <a:lnTo>
                  <a:pt x="365964" y="841005"/>
                </a:lnTo>
                <a:lnTo>
                  <a:pt x="325530" y="831190"/>
                </a:lnTo>
                <a:lnTo>
                  <a:pt x="286801" y="820823"/>
                </a:lnTo>
                <a:lnTo>
                  <a:pt x="249871" y="809908"/>
                </a:lnTo>
                <a:lnTo>
                  <a:pt x="168809" y="781350"/>
                </a:lnTo>
                <a:lnTo>
                  <a:pt x="128437" y="763760"/>
                </a:lnTo>
                <a:lnTo>
                  <a:pt x="93666" y="745746"/>
                </a:lnTo>
                <a:lnTo>
                  <a:pt x="40741" y="708716"/>
                </a:lnTo>
                <a:lnTo>
                  <a:pt x="9648" y="670800"/>
                </a:lnTo>
                <a:lnTo>
                  <a:pt x="0" y="632536"/>
                </a:lnTo>
                <a:lnTo>
                  <a:pt x="3096" y="613443"/>
                </a:lnTo>
                <a:lnTo>
                  <a:pt x="24891" y="575671"/>
                </a:lnTo>
                <a:lnTo>
                  <a:pt x="67164" y="538901"/>
                </a:lnTo>
                <a:lnTo>
                  <a:pt x="129530" y="503672"/>
                </a:lnTo>
                <a:lnTo>
                  <a:pt x="168126" y="486805"/>
                </a:lnTo>
                <a:lnTo>
                  <a:pt x="211601" y="470525"/>
                </a:lnTo>
                <a:lnTo>
                  <a:pt x="259906" y="454900"/>
                </a:lnTo>
                <a:lnTo>
                  <a:pt x="312992" y="439998"/>
                </a:lnTo>
                <a:lnTo>
                  <a:pt x="370811" y="425887"/>
                </a:lnTo>
                <a:lnTo>
                  <a:pt x="433316" y="412633"/>
                </a:lnTo>
                <a:lnTo>
                  <a:pt x="500457" y="400304"/>
                </a:lnTo>
                <a:lnTo>
                  <a:pt x="546352" y="392853"/>
                </a:lnTo>
                <a:lnTo>
                  <a:pt x="593304" y="385975"/>
                </a:lnTo>
                <a:lnTo>
                  <a:pt x="641228" y="379671"/>
                </a:lnTo>
                <a:lnTo>
                  <a:pt x="690041" y="373940"/>
                </a:lnTo>
                <a:lnTo>
                  <a:pt x="739659" y="368784"/>
                </a:lnTo>
                <a:lnTo>
                  <a:pt x="789996" y="364203"/>
                </a:lnTo>
                <a:lnTo>
                  <a:pt x="840970" y="360197"/>
                </a:lnTo>
                <a:lnTo>
                  <a:pt x="892495" y="356767"/>
                </a:lnTo>
                <a:lnTo>
                  <a:pt x="944489" y="353913"/>
                </a:lnTo>
                <a:lnTo>
                  <a:pt x="996866" y="351635"/>
                </a:lnTo>
                <a:lnTo>
                  <a:pt x="1049543" y="349934"/>
                </a:lnTo>
                <a:lnTo>
                  <a:pt x="1102435" y="348811"/>
                </a:lnTo>
                <a:lnTo>
                  <a:pt x="1155459" y="348265"/>
                </a:lnTo>
                <a:lnTo>
                  <a:pt x="1208530" y="348298"/>
                </a:lnTo>
                <a:lnTo>
                  <a:pt x="1261565" y="348909"/>
                </a:lnTo>
                <a:lnTo>
                  <a:pt x="1314478" y="350100"/>
                </a:lnTo>
                <a:lnTo>
                  <a:pt x="1367187" y="351870"/>
                </a:lnTo>
                <a:lnTo>
                  <a:pt x="1419606" y="354220"/>
                </a:lnTo>
                <a:lnTo>
                  <a:pt x="1471653" y="357151"/>
                </a:lnTo>
                <a:lnTo>
                  <a:pt x="1523242" y="360662"/>
                </a:lnTo>
                <a:lnTo>
                  <a:pt x="1574289" y="364755"/>
                </a:lnTo>
                <a:lnTo>
                  <a:pt x="1624712" y="369430"/>
                </a:lnTo>
                <a:lnTo>
                  <a:pt x="1674424" y="374686"/>
                </a:lnTo>
                <a:lnTo>
                  <a:pt x="1723343" y="380525"/>
                </a:lnTo>
                <a:lnTo>
                  <a:pt x="1771384" y="386948"/>
                </a:lnTo>
                <a:lnTo>
                  <a:pt x="1818463" y="393954"/>
                </a:lnTo>
                <a:lnTo>
                  <a:pt x="369247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51570E30-45CA-4BAD-ACAA-3511D5B178AD}"/>
              </a:ext>
            </a:extLst>
          </p:cNvPr>
          <p:cNvSpPr/>
          <p:nvPr/>
        </p:nvSpPr>
        <p:spPr>
          <a:xfrm>
            <a:off x="4830658" y="3259179"/>
            <a:ext cx="2530684" cy="9052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DDC9EB61-3153-49D6-8356-8D31D65FE303}"/>
              </a:ext>
            </a:extLst>
          </p:cNvPr>
          <p:cNvSpPr/>
          <p:nvPr/>
        </p:nvSpPr>
        <p:spPr>
          <a:xfrm>
            <a:off x="4830658" y="3259179"/>
            <a:ext cx="2531110" cy="905510"/>
          </a:xfrm>
          <a:custGeom>
            <a:avLst/>
            <a:gdLst/>
            <a:ahLst/>
            <a:cxnLst/>
            <a:rect l="l" t="t" r="r" b="b"/>
            <a:pathLst>
              <a:path w="2531110" h="905510">
                <a:moveTo>
                  <a:pt x="2530684" y="0"/>
                </a:moveTo>
                <a:lnTo>
                  <a:pt x="1918163" y="397128"/>
                </a:lnTo>
                <a:lnTo>
                  <a:pt x="1984609" y="411124"/>
                </a:lnTo>
                <a:lnTo>
                  <a:pt x="2045724" y="426044"/>
                </a:lnTo>
                <a:lnTo>
                  <a:pt x="2101474" y="441810"/>
                </a:lnTo>
                <a:lnTo>
                  <a:pt x="2151824" y="458344"/>
                </a:lnTo>
                <a:lnTo>
                  <a:pt x="2196741" y="475570"/>
                </a:lnTo>
                <a:lnTo>
                  <a:pt x="2236189" y="493408"/>
                </a:lnTo>
                <a:lnTo>
                  <a:pt x="2270135" y="511783"/>
                </a:lnTo>
                <a:lnTo>
                  <a:pt x="2321380" y="549830"/>
                </a:lnTo>
                <a:lnTo>
                  <a:pt x="2350201" y="589089"/>
                </a:lnTo>
                <a:lnTo>
                  <a:pt x="2356323" y="628940"/>
                </a:lnTo>
                <a:lnTo>
                  <a:pt x="2350785" y="648894"/>
                </a:lnTo>
                <a:lnTo>
                  <a:pt x="2322342" y="688469"/>
                </a:lnTo>
                <a:lnTo>
                  <a:pt x="2270510" y="727085"/>
                </a:lnTo>
                <a:lnTo>
                  <a:pt x="2235738" y="745840"/>
                </a:lnTo>
                <a:lnTo>
                  <a:pt x="2195015" y="764121"/>
                </a:lnTo>
                <a:lnTo>
                  <a:pt x="2148308" y="781853"/>
                </a:lnTo>
                <a:lnTo>
                  <a:pt x="2095582" y="798956"/>
                </a:lnTo>
                <a:lnTo>
                  <a:pt x="2057526" y="809835"/>
                </a:lnTo>
                <a:lnTo>
                  <a:pt x="2017728" y="820140"/>
                </a:lnTo>
                <a:lnTo>
                  <a:pt x="1976284" y="829870"/>
                </a:lnTo>
                <a:lnTo>
                  <a:pt x="1933287" y="839021"/>
                </a:lnTo>
                <a:lnTo>
                  <a:pt x="1888834" y="847591"/>
                </a:lnTo>
                <a:lnTo>
                  <a:pt x="1843019" y="855578"/>
                </a:lnTo>
                <a:lnTo>
                  <a:pt x="1795936" y="862979"/>
                </a:lnTo>
                <a:lnTo>
                  <a:pt x="1747681" y="869793"/>
                </a:lnTo>
                <a:lnTo>
                  <a:pt x="1698350" y="876016"/>
                </a:lnTo>
                <a:lnTo>
                  <a:pt x="1648035" y="881646"/>
                </a:lnTo>
                <a:lnTo>
                  <a:pt x="1596834" y="886681"/>
                </a:lnTo>
                <a:lnTo>
                  <a:pt x="1544840" y="891117"/>
                </a:lnTo>
                <a:lnTo>
                  <a:pt x="1492149" y="894954"/>
                </a:lnTo>
                <a:lnTo>
                  <a:pt x="1438856" y="898188"/>
                </a:lnTo>
                <a:lnTo>
                  <a:pt x="1385055" y="900817"/>
                </a:lnTo>
                <a:lnTo>
                  <a:pt x="1330842" y="902838"/>
                </a:lnTo>
                <a:lnTo>
                  <a:pt x="1276311" y="904250"/>
                </a:lnTo>
                <a:lnTo>
                  <a:pt x="1221557" y="905049"/>
                </a:lnTo>
                <a:lnTo>
                  <a:pt x="1166676" y="905233"/>
                </a:lnTo>
                <a:lnTo>
                  <a:pt x="1111762" y="904799"/>
                </a:lnTo>
                <a:lnTo>
                  <a:pt x="1056910" y="903746"/>
                </a:lnTo>
                <a:lnTo>
                  <a:pt x="1002215" y="902071"/>
                </a:lnTo>
                <a:lnTo>
                  <a:pt x="947773" y="899771"/>
                </a:lnTo>
                <a:lnTo>
                  <a:pt x="893678" y="896844"/>
                </a:lnTo>
                <a:lnTo>
                  <a:pt x="840024" y="893288"/>
                </a:lnTo>
                <a:lnTo>
                  <a:pt x="786908" y="889100"/>
                </a:lnTo>
                <a:lnTo>
                  <a:pt x="734424" y="884277"/>
                </a:lnTo>
                <a:lnTo>
                  <a:pt x="682666" y="878818"/>
                </a:lnTo>
                <a:lnTo>
                  <a:pt x="631730" y="872719"/>
                </a:lnTo>
                <a:lnTo>
                  <a:pt x="581711" y="865978"/>
                </a:lnTo>
                <a:lnTo>
                  <a:pt x="532704" y="858594"/>
                </a:lnTo>
                <a:lnTo>
                  <a:pt x="484804" y="850563"/>
                </a:lnTo>
                <a:lnTo>
                  <a:pt x="438105" y="841882"/>
                </a:lnTo>
                <a:lnTo>
                  <a:pt x="371660" y="827887"/>
                </a:lnTo>
                <a:lnTo>
                  <a:pt x="310547" y="812967"/>
                </a:lnTo>
                <a:lnTo>
                  <a:pt x="254800" y="797201"/>
                </a:lnTo>
                <a:lnTo>
                  <a:pt x="204454" y="780667"/>
                </a:lnTo>
                <a:lnTo>
                  <a:pt x="159542" y="763441"/>
                </a:lnTo>
                <a:lnTo>
                  <a:pt x="120099" y="745603"/>
                </a:lnTo>
                <a:lnTo>
                  <a:pt x="86159" y="727228"/>
                </a:lnTo>
                <a:lnTo>
                  <a:pt x="34926" y="689181"/>
                </a:lnTo>
                <a:lnTo>
                  <a:pt x="6114" y="649922"/>
                </a:lnTo>
                <a:lnTo>
                  <a:pt x="0" y="610071"/>
                </a:lnTo>
                <a:lnTo>
                  <a:pt x="5539" y="590117"/>
                </a:lnTo>
                <a:lnTo>
                  <a:pt x="33981" y="550542"/>
                </a:lnTo>
                <a:lnTo>
                  <a:pt x="85804" y="511926"/>
                </a:lnTo>
                <a:lnTo>
                  <a:pt x="120569" y="493171"/>
                </a:lnTo>
                <a:lnTo>
                  <a:pt x="161281" y="474890"/>
                </a:lnTo>
                <a:lnTo>
                  <a:pt x="207976" y="457158"/>
                </a:lnTo>
                <a:lnTo>
                  <a:pt x="260686" y="440054"/>
                </a:lnTo>
                <a:lnTo>
                  <a:pt x="297825" y="429431"/>
                </a:lnTo>
                <a:lnTo>
                  <a:pt x="336763" y="419330"/>
                </a:lnTo>
                <a:lnTo>
                  <a:pt x="377408" y="409756"/>
                </a:lnTo>
                <a:lnTo>
                  <a:pt x="419671" y="400716"/>
                </a:lnTo>
                <a:lnTo>
                  <a:pt x="463460" y="392217"/>
                </a:lnTo>
                <a:lnTo>
                  <a:pt x="508686" y="384266"/>
                </a:lnTo>
                <a:lnTo>
                  <a:pt x="555258" y="376869"/>
                </a:lnTo>
                <a:lnTo>
                  <a:pt x="603086" y="370034"/>
                </a:lnTo>
                <a:lnTo>
                  <a:pt x="652078" y="363765"/>
                </a:lnTo>
                <a:lnTo>
                  <a:pt x="702146" y="358071"/>
                </a:lnTo>
                <a:lnTo>
                  <a:pt x="753198" y="352958"/>
                </a:lnTo>
                <a:lnTo>
                  <a:pt x="805144" y="348432"/>
                </a:lnTo>
                <a:lnTo>
                  <a:pt x="857893" y="344501"/>
                </a:lnTo>
                <a:lnTo>
                  <a:pt x="911356" y="341170"/>
                </a:lnTo>
                <a:lnTo>
                  <a:pt x="965441" y="338446"/>
                </a:lnTo>
                <a:lnTo>
                  <a:pt x="1020059" y="336337"/>
                </a:lnTo>
                <a:lnTo>
                  <a:pt x="1075119" y="334848"/>
                </a:lnTo>
                <a:lnTo>
                  <a:pt x="1130530" y="333986"/>
                </a:lnTo>
                <a:lnTo>
                  <a:pt x="1186202" y="333758"/>
                </a:lnTo>
                <a:lnTo>
                  <a:pt x="1242044" y="334171"/>
                </a:lnTo>
                <a:lnTo>
                  <a:pt x="1297967" y="335231"/>
                </a:lnTo>
                <a:lnTo>
                  <a:pt x="1353880" y="336945"/>
                </a:lnTo>
                <a:lnTo>
                  <a:pt x="1409692" y="339319"/>
                </a:lnTo>
                <a:lnTo>
                  <a:pt x="1465313" y="342360"/>
                </a:lnTo>
                <a:lnTo>
                  <a:pt x="1520653" y="346075"/>
                </a:lnTo>
                <a:lnTo>
                  <a:pt x="253068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83C32772-91E2-49C0-9699-380075C1EBB0}"/>
              </a:ext>
            </a:extLst>
          </p:cNvPr>
          <p:cNvSpPr txBox="1"/>
          <p:nvPr/>
        </p:nvSpPr>
        <p:spPr>
          <a:xfrm>
            <a:off x="3108494" y="3709774"/>
            <a:ext cx="34385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  <a:tab pos="2375535" algn="l"/>
                <a:tab pos="2718435" algn="l"/>
              </a:tabLst>
            </a:pPr>
            <a:r>
              <a:rPr sz="2000" b="1" dirty="0">
                <a:latin typeface="Arial"/>
                <a:cs typeface="Arial"/>
              </a:rPr>
              <a:t>d</a:t>
            </a:r>
            <a:r>
              <a:rPr sz="1950" b="1" baseline="-19230" dirty="0">
                <a:latin typeface="Arial"/>
                <a:cs typeface="Arial"/>
              </a:rPr>
              <a:t>i	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	d</a:t>
            </a:r>
            <a:r>
              <a:rPr sz="1950" b="1" baseline="-21367" dirty="0">
                <a:latin typeface="Arial"/>
                <a:cs typeface="Arial"/>
              </a:rPr>
              <a:t>i	</a:t>
            </a:r>
            <a:r>
              <a:rPr sz="2000" b="1" dirty="0">
                <a:latin typeface="Arial"/>
                <a:cs typeface="Arial"/>
              </a:rPr>
              <a:t>= </a:t>
            </a:r>
            <a:r>
              <a:rPr sz="2000" b="1" spc="-5" dirty="0">
                <a:latin typeface="宋体"/>
                <a:cs typeface="宋体"/>
              </a:rPr>
              <a:t>±</a:t>
            </a:r>
            <a:r>
              <a:rPr sz="2000" b="1" spc="-555" dirty="0">
                <a:latin typeface="宋体"/>
                <a:cs typeface="宋体"/>
              </a:rPr>
              <a:t> </a:t>
            </a:r>
            <a:r>
              <a:rPr sz="2000" b="1" spc="5" dirty="0">
                <a:latin typeface="Arial"/>
                <a:cs typeface="Arial"/>
              </a:rPr>
              <a:t>i</a:t>
            </a:r>
            <a:r>
              <a:rPr sz="1950" b="1" spc="7" baseline="25641" dirty="0">
                <a:latin typeface="Arial"/>
                <a:cs typeface="Arial"/>
              </a:rPr>
              <a:t>2</a:t>
            </a:r>
            <a:endParaRPr sz="1950" baseline="25641" dirty="0">
              <a:latin typeface="Arial"/>
              <a:cs typeface="Arial"/>
            </a:endParaRPr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E85AC3C2-DCC4-4CA5-8C93-391CE516F72B}"/>
              </a:ext>
            </a:extLst>
          </p:cNvPr>
          <p:cNvSpPr/>
          <p:nvPr/>
        </p:nvSpPr>
        <p:spPr>
          <a:xfrm>
            <a:off x="7259022" y="3288261"/>
            <a:ext cx="2357335" cy="8762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2CEAC1AD-2433-481B-944D-37312686C93A}"/>
              </a:ext>
            </a:extLst>
          </p:cNvPr>
          <p:cNvSpPr/>
          <p:nvPr/>
        </p:nvSpPr>
        <p:spPr>
          <a:xfrm>
            <a:off x="7259022" y="3288261"/>
            <a:ext cx="2357755" cy="876300"/>
          </a:xfrm>
          <a:custGeom>
            <a:avLst/>
            <a:gdLst/>
            <a:ahLst/>
            <a:cxnLst/>
            <a:rect l="l" t="t" r="r" b="b"/>
            <a:pathLst>
              <a:path w="2357754" h="876300">
                <a:moveTo>
                  <a:pt x="1398990" y="0"/>
                </a:moveTo>
                <a:lnTo>
                  <a:pt x="1506940" y="315975"/>
                </a:lnTo>
                <a:lnTo>
                  <a:pt x="1580676" y="321791"/>
                </a:lnTo>
                <a:lnTo>
                  <a:pt x="1651758" y="328659"/>
                </a:lnTo>
                <a:lnTo>
                  <a:pt x="1720082" y="336534"/>
                </a:lnTo>
                <a:lnTo>
                  <a:pt x="1785541" y="345368"/>
                </a:lnTo>
                <a:lnTo>
                  <a:pt x="1848029" y="355116"/>
                </a:lnTo>
                <a:lnTo>
                  <a:pt x="1907440" y="365730"/>
                </a:lnTo>
                <a:lnTo>
                  <a:pt x="1963669" y="377165"/>
                </a:lnTo>
                <a:lnTo>
                  <a:pt x="2016608" y="389372"/>
                </a:lnTo>
                <a:lnTo>
                  <a:pt x="2066154" y="402307"/>
                </a:lnTo>
                <a:lnTo>
                  <a:pt x="2112198" y="415921"/>
                </a:lnTo>
                <a:lnTo>
                  <a:pt x="2154636" y="430170"/>
                </a:lnTo>
                <a:lnTo>
                  <a:pt x="2193361" y="445005"/>
                </a:lnTo>
                <a:lnTo>
                  <a:pt x="2228268" y="460380"/>
                </a:lnTo>
                <a:lnTo>
                  <a:pt x="2286201" y="492564"/>
                </a:lnTo>
                <a:lnTo>
                  <a:pt x="2327589" y="526351"/>
                </a:lnTo>
                <a:lnTo>
                  <a:pt x="2351583" y="561365"/>
                </a:lnTo>
                <a:lnTo>
                  <a:pt x="2357335" y="597236"/>
                </a:lnTo>
                <a:lnTo>
                  <a:pt x="2353105" y="615375"/>
                </a:lnTo>
                <a:lnTo>
                  <a:pt x="2329906" y="651830"/>
                </a:lnTo>
                <a:lnTo>
                  <a:pt x="2291044" y="684986"/>
                </a:lnTo>
                <a:lnTo>
                  <a:pt x="2242679" y="713510"/>
                </a:lnTo>
                <a:lnTo>
                  <a:pt x="2183048" y="740142"/>
                </a:lnTo>
                <a:lnTo>
                  <a:pt x="2113043" y="764763"/>
                </a:lnTo>
                <a:lnTo>
                  <a:pt x="2074429" y="776282"/>
                </a:lnTo>
                <a:lnTo>
                  <a:pt x="2033555" y="787254"/>
                </a:lnTo>
                <a:lnTo>
                  <a:pt x="1990533" y="797663"/>
                </a:lnTo>
                <a:lnTo>
                  <a:pt x="1945474" y="807495"/>
                </a:lnTo>
                <a:lnTo>
                  <a:pt x="1898490" y="816735"/>
                </a:lnTo>
                <a:lnTo>
                  <a:pt x="1849691" y="825369"/>
                </a:lnTo>
                <a:lnTo>
                  <a:pt x="1799190" y="833380"/>
                </a:lnTo>
                <a:lnTo>
                  <a:pt x="1747097" y="840755"/>
                </a:lnTo>
                <a:lnTo>
                  <a:pt x="1693525" y="847479"/>
                </a:lnTo>
                <a:lnTo>
                  <a:pt x="1638584" y="853536"/>
                </a:lnTo>
                <a:lnTo>
                  <a:pt x="1582385" y="858912"/>
                </a:lnTo>
                <a:lnTo>
                  <a:pt x="1525041" y="863591"/>
                </a:lnTo>
                <a:lnTo>
                  <a:pt x="1466663" y="867560"/>
                </a:lnTo>
                <a:lnTo>
                  <a:pt x="1407361" y="870803"/>
                </a:lnTo>
                <a:lnTo>
                  <a:pt x="1347247" y="873305"/>
                </a:lnTo>
                <a:lnTo>
                  <a:pt x="1286433" y="875051"/>
                </a:lnTo>
                <a:lnTo>
                  <a:pt x="1225030" y="876027"/>
                </a:lnTo>
                <a:lnTo>
                  <a:pt x="1163149" y="876218"/>
                </a:lnTo>
                <a:lnTo>
                  <a:pt x="1100902" y="875608"/>
                </a:lnTo>
                <a:lnTo>
                  <a:pt x="1038400" y="874183"/>
                </a:lnTo>
                <a:lnTo>
                  <a:pt x="975754" y="871929"/>
                </a:lnTo>
                <a:lnTo>
                  <a:pt x="913076" y="868829"/>
                </a:lnTo>
                <a:lnTo>
                  <a:pt x="850477" y="864870"/>
                </a:lnTo>
                <a:lnTo>
                  <a:pt x="776728" y="859054"/>
                </a:lnTo>
                <a:lnTo>
                  <a:pt x="705634" y="852186"/>
                </a:lnTo>
                <a:lnTo>
                  <a:pt x="637300" y="844311"/>
                </a:lnTo>
                <a:lnTo>
                  <a:pt x="571833" y="835477"/>
                </a:lnTo>
                <a:lnTo>
                  <a:pt x="509339" y="825729"/>
                </a:lnTo>
                <a:lnTo>
                  <a:pt x="449923" y="815115"/>
                </a:lnTo>
                <a:lnTo>
                  <a:pt x="393691" y="803680"/>
                </a:lnTo>
                <a:lnTo>
                  <a:pt x="340749" y="791473"/>
                </a:lnTo>
                <a:lnTo>
                  <a:pt x="291202" y="778538"/>
                </a:lnTo>
                <a:lnTo>
                  <a:pt x="245157" y="764924"/>
                </a:lnTo>
                <a:lnTo>
                  <a:pt x="202719" y="750675"/>
                </a:lnTo>
                <a:lnTo>
                  <a:pt x="163993" y="735840"/>
                </a:lnTo>
                <a:lnTo>
                  <a:pt x="129087" y="720465"/>
                </a:lnTo>
                <a:lnTo>
                  <a:pt x="71153" y="688281"/>
                </a:lnTo>
                <a:lnTo>
                  <a:pt x="29763" y="654494"/>
                </a:lnTo>
                <a:lnTo>
                  <a:pt x="5763" y="619480"/>
                </a:lnTo>
                <a:lnTo>
                  <a:pt x="0" y="583609"/>
                </a:lnTo>
                <a:lnTo>
                  <a:pt x="4221" y="565470"/>
                </a:lnTo>
                <a:lnTo>
                  <a:pt x="27399" y="529015"/>
                </a:lnTo>
                <a:lnTo>
                  <a:pt x="67484" y="495041"/>
                </a:lnTo>
                <a:lnTo>
                  <a:pt x="119712" y="464890"/>
                </a:lnTo>
                <a:lnTo>
                  <a:pt x="184982" y="436711"/>
                </a:lnTo>
                <a:lnTo>
                  <a:pt x="222201" y="423423"/>
                </a:lnTo>
                <a:lnTo>
                  <a:pt x="262312" y="410703"/>
                </a:lnTo>
                <a:lnTo>
                  <a:pt x="305194" y="398576"/>
                </a:lnTo>
                <a:lnTo>
                  <a:pt x="350722" y="387066"/>
                </a:lnTo>
                <a:lnTo>
                  <a:pt x="398775" y="376199"/>
                </a:lnTo>
                <a:lnTo>
                  <a:pt x="449230" y="365999"/>
                </a:lnTo>
                <a:lnTo>
                  <a:pt x="501963" y="356492"/>
                </a:lnTo>
                <a:lnTo>
                  <a:pt x="556854" y="347702"/>
                </a:lnTo>
                <a:lnTo>
                  <a:pt x="613778" y="339654"/>
                </a:lnTo>
                <a:lnTo>
                  <a:pt x="672613" y="332373"/>
                </a:lnTo>
                <a:lnTo>
                  <a:pt x="733236" y="325885"/>
                </a:lnTo>
                <a:lnTo>
                  <a:pt x="795525" y="320213"/>
                </a:lnTo>
                <a:lnTo>
                  <a:pt x="859357" y="315384"/>
                </a:lnTo>
                <a:lnTo>
                  <a:pt x="924609" y="311421"/>
                </a:lnTo>
                <a:lnTo>
                  <a:pt x="991159" y="308350"/>
                </a:lnTo>
                <a:lnTo>
                  <a:pt x="1058884" y="306197"/>
                </a:lnTo>
                <a:lnTo>
                  <a:pt x="139899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436571AA-685C-4DBE-B97D-982FDB3758BA}"/>
              </a:ext>
            </a:extLst>
          </p:cNvPr>
          <p:cNvSpPr txBox="1"/>
          <p:nvPr/>
        </p:nvSpPr>
        <p:spPr>
          <a:xfrm>
            <a:off x="7920904" y="3553692"/>
            <a:ext cx="1035050" cy="61150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 indent="259079">
              <a:lnSpc>
                <a:spcPts val="2210"/>
              </a:lnSpc>
              <a:spcBef>
                <a:spcPts val="335"/>
              </a:spcBef>
              <a:tabLst>
                <a:tab pos="614045" algn="l"/>
              </a:tabLst>
            </a:pPr>
            <a:r>
              <a:rPr sz="2000" b="1" dirty="0">
                <a:latin typeface="Arial"/>
                <a:cs typeface="Arial"/>
              </a:rPr>
              <a:t>d</a:t>
            </a:r>
            <a:r>
              <a:rPr sz="1950" b="1" baseline="-21367" dirty="0">
                <a:latin typeface="Arial"/>
                <a:cs typeface="Arial"/>
              </a:rPr>
              <a:t>i	</a:t>
            </a:r>
            <a:r>
              <a:rPr sz="2000" b="1" dirty="0">
                <a:latin typeface="Arial"/>
                <a:cs typeface="Arial"/>
              </a:rPr>
              <a:t>=  i*</a:t>
            </a:r>
            <a:r>
              <a:rPr sz="2000" b="1" spc="-5" dirty="0">
                <a:latin typeface="Arial"/>
                <a:cs typeface="Arial"/>
              </a:rPr>
              <a:t>h</a:t>
            </a:r>
            <a:r>
              <a:rPr sz="1950" b="1" spc="22" baseline="-21367" dirty="0">
                <a:latin typeface="Arial"/>
                <a:cs typeface="Arial"/>
              </a:rPr>
              <a:t>2</a:t>
            </a:r>
            <a:r>
              <a:rPr sz="2000" b="1" dirty="0">
                <a:latin typeface="Arial"/>
                <a:cs typeface="Arial"/>
              </a:rPr>
              <a:t>(ke</a:t>
            </a:r>
            <a:r>
              <a:rPr sz="2000" b="1" spc="-35" dirty="0">
                <a:latin typeface="Arial"/>
                <a:cs typeface="Arial"/>
              </a:rPr>
              <a:t>y</a:t>
            </a:r>
            <a:r>
              <a:rPr sz="2000" b="1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544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4" grpId="0"/>
      <p:bldP spid="15" grpId="0" animBg="1"/>
      <p:bldP spid="16" grpId="0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>
            <a:extLst>
              <a:ext uri="{FF2B5EF4-FFF2-40B4-BE49-F238E27FC236}">
                <a16:creationId xmlns:a16="http://schemas.microsoft.com/office/drawing/2014/main" id="{4F2A037C-4D22-4EB3-A069-AECB697C1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0"/>
            <a:ext cx="1011685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28725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6713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4400" dirty="0">
                <a:solidFill>
                  <a:srgbClr val="7030A0"/>
                </a:solidFill>
              </a:rPr>
              <a:t>Hash</a:t>
            </a:r>
            <a:r>
              <a:rPr lang="zh-CN" altLang="en-US" sz="4400" dirty="0">
                <a:solidFill>
                  <a:srgbClr val="7030A0"/>
                </a:solidFill>
              </a:rPr>
              <a:t>法</a:t>
            </a:r>
            <a:r>
              <a:rPr lang="en-US" altLang="zh-CN" sz="4400" dirty="0">
                <a:solidFill>
                  <a:srgbClr val="7030A0"/>
                </a:solidFill>
              </a:rPr>
              <a:t>-------</a:t>
            </a:r>
            <a:r>
              <a:rPr lang="zh-CN" altLang="en-US" sz="4400" dirty="0">
                <a:solidFill>
                  <a:srgbClr val="FC0128"/>
                </a:solidFill>
              </a:rPr>
              <a:t>处理冲突的方法</a:t>
            </a:r>
            <a:endParaRPr lang="zh-CN" altLang="en-US" sz="4400" b="1" dirty="0">
              <a:solidFill>
                <a:srgbClr val="7030A0"/>
              </a:solidFill>
              <a:ea typeface="楷体_GB2312" panose="02010609030101010101" pitchFamily="49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420A7C8-6EE4-4D1D-8B15-403FA59D2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400" y="1104900"/>
            <a:ext cx="10116855" cy="4570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4675" indent="-574675" eaLnBrk="0" hangingPunct="0">
              <a:defRPr kumimoji="1" sz="3200" b="1">
                <a:solidFill>
                  <a:schemeClr val="hlin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Wingdings" panose="05000000000000000000" pitchFamily="2" charset="2"/>
              </a:defRPr>
            </a:lvl1pPr>
            <a:lvl2pPr marL="742950" indent="-285750" eaLnBrk="0" hangingPunct="0">
              <a:defRPr kumimoji="1" sz="3200" b="1">
                <a:solidFill>
                  <a:schemeClr val="hlin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Wingdings" panose="05000000000000000000" pitchFamily="2" charset="2"/>
              </a:defRPr>
            </a:lvl2pPr>
            <a:lvl3pPr marL="1143000" indent="-228600" eaLnBrk="0" hangingPunct="0">
              <a:defRPr kumimoji="1" sz="3200" b="1">
                <a:solidFill>
                  <a:schemeClr val="hlin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Wingdings" panose="05000000000000000000" pitchFamily="2" charset="2"/>
              </a:defRPr>
            </a:lvl3pPr>
            <a:lvl4pPr marL="1600200" indent="-228600" eaLnBrk="0" hangingPunct="0">
              <a:defRPr kumimoji="1" sz="3200" b="1">
                <a:solidFill>
                  <a:schemeClr val="hlin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Wingdings" panose="05000000000000000000" pitchFamily="2" charset="2"/>
              </a:defRPr>
            </a:lvl4pPr>
            <a:lvl5pPr marL="2057400" indent="-228600" eaLnBrk="0" hangingPunct="0">
              <a:defRPr kumimoji="1" sz="3200" b="1">
                <a:solidFill>
                  <a:schemeClr val="hlin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Wingdings" panose="05000000000000000000" pitchFamily="2" charset="2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hlin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Wingdings" panose="05000000000000000000" pitchFamily="2" charset="2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hlin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Wingdings" panose="05000000000000000000" pitchFamily="2" charset="2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hlin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Wingdings" panose="05000000000000000000" pitchFamily="2" charset="2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hlin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Wingdings" panose="05000000000000000000" pitchFamily="2" charset="2"/>
              </a:defRPr>
            </a:lvl9pPr>
          </a:lstStyle>
          <a:p>
            <a:pPr algn="l" eaLnBrk="1" hangingPunct="1">
              <a:spcBef>
                <a:spcPts val="600"/>
              </a:spcBef>
            </a:pPr>
            <a:r>
              <a:rPr lang="en-US" altLang="en-US" dirty="0" err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增量f</a:t>
            </a:r>
            <a:r>
              <a:rPr lang="en-US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en-US" dirty="0" err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en-US" altLang="en-US" dirty="0" err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有三种取法</a:t>
            </a:r>
            <a:r>
              <a:rPr lang="en-US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</a:p>
          <a:p>
            <a:pPr algn="l" eaLnBrk="1" hangingPunct="1">
              <a:spcBef>
                <a:spcPts val="600"/>
              </a:spcBef>
            </a:pPr>
            <a:endParaRPr lang="en-US" altLang="en-US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 eaLnBrk="1" hangingPunct="1">
              <a:spcBef>
                <a:spcPts val="600"/>
              </a:spcBef>
            </a:pPr>
            <a:r>
              <a:rPr lang="en-US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(1) </a:t>
            </a:r>
            <a:r>
              <a:rPr lang="en-US" altLang="en-US" dirty="0" err="1">
                <a:solidFill>
                  <a:srgbClr val="7030A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线性探测</a:t>
            </a:r>
            <a:r>
              <a:rPr lang="en-US" altLang="en-US" dirty="0" err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再散列</a:t>
            </a:r>
            <a:endParaRPr lang="en-US" altLang="en-US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 eaLnBrk="1" hangingPunct="1">
              <a:spcBef>
                <a:spcPts val="600"/>
              </a:spcBef>
            </a:pPr>
            <a:r>
              <a:rPr lang="en-US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</a:t>
            </a: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</a:t>
            </a:r>
            <a:r>
              <a:rPr lang="en-US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f(</a:t>
            </a:r>
            <a:r>
              <a:rPr lang="en-US" altLang="en-US" dirty="0" err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)= </a:t>
            </a:r>
            <a:r>
              <a:rPr lang="en-US" altLang="en-US" dirty="0" err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endParaRPr lang="en-US" altLang="en-US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 eaLnBrk="1" hangingPunct="1">
              <a:spcBef>
                <a:spcPts val="600"/>
              </a:spcBef>
            </a:pPr>
            <a:r>
              <a:rPr lang="en-US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(2) </a:t>
            </a:r>
            <a:r>
              <a:rPr lang="zh-CN" altLang="en-US" dirty="0">
                <a:solidFill>
                  <a:srgbClr val="7030A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二次</a:t>
            </a:r>
            <a:r>
              <a:rPr lang="en-US" altLang="en-US" dirty="0" err="1">
                <a:solidFill>
                  <a:srgbClr val="7030A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探测</a:t>
            </a:r>
            <a:r>
              <a:rPr lang="en-US" altLang="en-US" dirty="0" err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再散列</a:t>
            </a:r>
            <a:endParaRPr lang="en-US" altLang="en-US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 eaLnBrk="1" hangingPunct="1">
              <a:spcBef>
                <a:spcPts val="600"/>
              </a:spcBef>
            </a:pPr>
            <a:r>
              <a:rPr lang="en-US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</a:t>
            </a: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</a:t>
            </a:r>
            <a:r>
              <a:rPr lang="en-US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f(</a:t>
            </a:r>
            <a:r>
              <a:rPr lang="en-US" altLang="en-US" dirty="0" err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)=i</a:t>
            </a:r>
            <a:r>
              <a:rPr lang="en-US" altLang="en-US" baseline="30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en-US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… ,</a:t>
            </a: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如</a:t>
            </a:r>
            <a:r>
              <a:rPr lang="en-US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1,4,9,…  </a:t>
            </a: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或者</a:t>
            </a:r>
            <a:r>
              <a:rPr lang="en-US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f(</a:t>
            </a:r>
            <a:r>
              <a:rPr lang="en-US" altLang="en-US" dirty="0" err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)=±i</a:t>
            </a:r>
            <a:r>
              <a:rPr lang="en-US" altLang="en-US" baseline="30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en-US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…</a:t>
            </a: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，如</a:t>
            </a:r>
            <a:r>
              <a:rPr lang="en-US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1,-1,4,-4,…</a:t>
            </a:r>
            <a:r>
              <a:rPr lang="en-US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(3)</a:t>
            </a: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双</a:t>
            </a:r>
            <a:r>
              <a:rPr lang="en-US" altLang="en-US" dirty="0" err="1">
                <a:solidFill>
                  <a:srgbClr val="7030A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散列</a:t>
            </a:r>
            <a:r>
              <a:rPr lang="zh-CN" altLang="en-US" dirty="0">
                <a:solidFill>
                  <a:srgbClr val="7030A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法</a:t>
            </a:r>
            <a:endParaRPr lang="en-US" altLang="en-US" dirty="0">
              <a:solidFill>
                <a:srgbClr val="7030A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 eaLnBrk="1" hangingPunct="1">
              <a:spcBef>
                <a:spcPts val="600"/>
              </a:spcBef>
            </a:pPr>
            <a:r>
              <a:rPr lang="en-US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f(</a:t>
            </a:r>
            <a:r>
              <a:rPr lang="en-US" altLang="en-US" dirty="0" err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)=i×H</a:t>
            </a:r>
            <a:r>
              <a:rPr lang="en-US" altLang="en-US" baseline="-25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en-US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(key)</a:t>
            </a:r>
            <a:endParaRPr lang="en-US" altLang="zh-CN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428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>
            <a:extLst>
              <a:ext uri="{FF2B5EF4-FFF2-40B4-BE49-F238E27FC236}">
                <a16:creationId xmlns:a16="http://schemas.microsoft.com/office/drawing/2014/main" id="{4F2A037C-4D22-4EB3-A069-AECB697C1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0"/>
            <a:ext cx="1011685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28725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6713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4400" dirty="0">
                <a:solidFill>
                  <a:srgbClr val="7030A0"/>
                </a:solidFill>
              </a:rPr>
              <a:t>Hash</a:t>
            </a:r>
            <a:r>
              <a:rPr lang="zh-CN" altLang="en-US" sz="4400" dirty="0">
                <a:solidFill>
                  <a:srgbClr val="7030A0"/>
                </a:solidFill>
              </a:rPr>
              <a:t>法</a:t>
            </a:r>
            <a:r>
              <a:rPr lang="en-US" altLang="zh-CN" sz="4400" dirty="0">
                <a:solidFill>
                  <a:srgbClr val="7030A0"/>
                </a:solidFill>
              </a:rPr>
              <a:t>-------</a:t>
            </a:r>
            <a:r>
              <a:rPr lang="zh-CN" altLang="en-US" sz="4400" dirty="0">
                <a:solidFill>
                  <a:srgbClr val="FC0128"/>
                </a:solidFill>
              </a:rPr>
              <a:t>处理冲突的方法</a:t>
            </a:r>
            <a:endParaRPr lang="zh-CN" altLang="en-US" sz="4400" b="1" dirty="0">
              <a:solidFill>
                <a:srgbClr val="7030A0"/>
              </a:solidFill>
              <a:ea typeface="楷体_GB2312" panose="0201060903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52171A8-4BA8-45B6-8A49-977BFDB98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30" y="838200"/>
            <a:ext cx="10838095" cy="5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263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>
            <a:extLst>
              <a:ext uri="{FF2B5EF4-FFF2-40B4-BE49-F238E27FC236}">
                <a16:creationId xmlns:a16="http://schemas.microsoft.com/office/drawing/2014/main" id="{4F2A037C-4D22-4EB3-A069-AECB697C1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0"/>
            <a:ext cx="1011685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28725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6713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4400" dirty="0">
                <a:solidFill>
                  <a:srgbClr val="7030A0"/>
                </a:solidFill>
              </a:rPr>
              <a:t>Hash</a:t>
            </a:r>
            <a:r>
              <a:rPr lang="zh-CN" altLang="en-US" sz="4400" dirty="0">
                <a:solidFill>
                  <a:srgbClr val="7030A0"/>
                </a:solidFill>
              </a:rPr>
              <a:t>法</a:t>
            </a:r>
            <a:r>
              <a:rPr lang="en-US" altLang="zh-CN" sz="4400" dirty="0">
                <a:solidFill>
                  <a:srgbClr val="7030A0"/>
                </a:solidFill>
              </a:rPr>
              <a:t>-------</a:t>
            </a:r>
            <a:r>
              <a:rPr lang="zh-CN" altLang="en-US" sz="4400" dirty="0">
                <a:solidFill>
                  <a:srgbClr val="FC0128"/>
                </a:solidFill>
              </a:rPr>
              <a:t>处理冲突的方法</a:t>
            </a:r>
            <a:endParaRPr lang="zh-CN" altLang="en-US" sz="4400" b="1" dirty="0">
              <a:solidFill>
                <a:srgbClr val="7030A0"/>
              </a:solidFill>
              <a:ea typeface="楷体_GB2312" panose="0201060903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F4A2F6B-BAAB-4BAD-ACCA-0A6175D5D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047" y="838200"/>
            <a:ext cx="9761905" cy="589523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D9E289E-670E-45E9-AD36-E4ECE078F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62" y="2028830"/>
            <a:ext cx="9917109" cy="41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75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>
            <a:extLst>
              <a:ext uri="{FF2B5EF4-FFF2-40B4-BE49-F238E27FC236}">
                <a16:creationId xmlns:a16="http://schemas.microsoft.com/office/drawing/2014/main" id="{4F2A037C-4D22-4EB3-A069-AECB697C1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0"/>
            <a:ext cx="1011685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28725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6713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4400" dirty="0">
                <a:solidFill>
                  <a:srgbClr val="7030A0"/>
                </a:solidFill>
              </a:rPr>
              <a:t>Hash</a:t>
            </a:r>
            <a:r>
              <a:rPr lang="zh-CN" altLang="en-US" sz="4400" dirty="0">
                <a:solidFill>
                  <a:srgbClr val="7030A0"/>
                </a:solidFill>
              </a:rPr>
              <a:t>法</a:t>
            </a:r>
            <a:r>
              <a:rPr lang="en-US" altLang="zh-CN" sz="4400" dirty="0">
                <a:solidFill>
                  <a:srgbClr val="7030A0"/>
                </a:solidFill>
              </a:rPr>
              <a:t>-------</a:t>
            </a:r>
            <a:r>
              <a:rPr lang="zh-CN" altLang="en-US" sz="4400" dirty="0">
                <a:solidFill>
                  <a:srgbClr val="FC0128"/>
                </a:solidFill>
              </a:rPr>
              <a:t>处理冲突的方法</a:t>
            </a:r>
            <a:endParaRPr lang="zh-CN" altLang="en-US" sz="4400" b="1" dirty="0">
              <a:solidFill>
                <a:srgbClr val="7030A0"/>
              </a:solidFill>
              <a:ea typeface="楷体_GB2312" panose="0201060903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F4A2F6B-BAAB-4BAD-ACCA-0A6175D5D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047" y="838200"/>
            <a:ext cx="9761905" cy="5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10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>
            <a:extLst>
              <a:ext uri="{FF2B5EF4-FFF2-40B4-BE49-F238E27FC236}">
                <a16:creationId xmlns:a16="http://schemas.microsoft.com/office/drawing/2014/main" id="{4F2A037C-4D22-4EB3-A069-AECB697C1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0"/>
            <a:ext cx="1011685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28725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6713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4400" dirty="0">
                <a:solidFill>
                  <a:srgbClr val="7030A0"/>
                </a:solidFill>
              </a:rPr>
              <a:t>Hash</a:t>
            </a:r>
            <a:r>
              <a:rPr lang="zh-CN" altLang="en-US" sz="4400" dirty="0">
                <a:solidFill>
                  <a:srgbClr val="7030A0"/>
                </a:solidFill>
              </a:rPr>
              <a:t>法</a:t>
            </a:r>
            <a:r>
              <a:rPr lang="en-US" altLang="zh-CN" sz="4400" dirty="0">
                <a:solidFill>
                  <a:srgbClr val="7030A0"/>
                </a:solidFill>
              </a:rPr>
              <a:t>-------</a:t>
            </a:r>
            <a:r>
              <a:rPr lang="zh-CN" altLang="en-US" sz="4400" dirty="0">
                <a:solidFill>
                  <a:srgbClr val="FC0128"/>
                </a:solidFill>
              </a:rPr>
              <a:t>处理冲突的方法</a:t>
            </a:r>
            <a:endParaRPr lang="zh-CN" altLang="en-US" sz="4400" b="1" dirty="0">
              <a:solidFill>
                <a:srgbClr val="7030A0"/>
              </a:solidFill>
              <a:ea typeface="楷体_GB2312" panose="0201060903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4157AB-B149-4D62-AAD1-AD68346CF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21" y="1052677"/>
            <a:ext cx="9542857" cy="2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50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>
            <a:extLst>
              <a:ext uri="{FF2B5EF4-FFF2-40B4-BE49-F238E27FC236}">
                <a16:creationId xmlns:a16="http://schemas.microsoft.com/office/drawing/2014/main" id="{4F2A037C-4D22-4EB3-A069-AECB697C1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0"/>
            <a:ext cx="1011685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28725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6713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4400" dirty="0">
                <a:solidFill>
                  <a:srgbClr val="7030A0"/>
                </a:solidFill>
              </a:rPr>
              <a:t>Hash</a:t>
            </a:r>
            <a:r>
              <a:rPr lang="zh-CN" altLang="en-US" sz="4400" dirty="0">
                <a:solidFill>
                  <a:srgbClr val="7030A0"/>
                </a:solidFill>
              </a:rPr>
              <a:t>法</a:t>
            </a:r>
            <a:r>
              <a:rPr lang="en-US" altLang="zh-CN" sz="4400" dirty="0">
                <a:solidFill>
                  <a:srgbClr val="7030A0"/>
                </a:solidFill>
              </a:rPr>
              <a:t>-------</a:t>
            </a:r>
            <a:r>
              <a:rPr lang="zh-CN" altLang="en-US" sz="4400" dirty="0">
                <a:solidFill>
                  <a:srgbClr val="FC0128"/>
                </a:solidFill>
              </a:rPr>
              <a:t>处理冲突的方法</a:t>
            </a:r>
            <a:endParaRPr lang="zh-CN" altLang="en-US" sz="4400" b="1" dirty="0">
              <a:solidFill>
                <a:srgbClr val="7030A0"/>
              </a:solidFill>
              <a:ea typeface="楷体_GB2312" panose="0201060903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4157AB-B149-4D62-AAD1-AD68346CF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21" y="1052677"/>
            <a:ext cx="9542857" cy="263809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EC34FF6-2DED-45E5-9DDD-E8CC4A689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047" y="3690772"/>
            <a:ext cx="10161905" cy="13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501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EEB7AB7E-8B8B-413D-99A8-C6454D991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0"/>
            <a:ext cx="1011685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28725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6713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4400" dirty="0">
                <a:solidFill>
                  <a:srgbClr val="7030A0"/>
                </a:solidFill>
              </a:rPr>
              <a:t>Hash</a:t>
            </a:r>
            <a:r>
              <a:rPr lang="zh-CN" altLang="en-US" sz="4400" dirty="0">
                <a:solidFill>
                  <a:srgbClr val="7030A0"/>
                </a:solidFill>
              </a:rPr>
              <a:t>法</a:t>
            </a:r>
            <a:endParaRPr lang="zh-CN" altLang="en-US" sz="4400" b="1" dirty="0">
              <a:solidFill>
                <a:srgbClr val="7030A0"/>
              </a:solidFill>
              <a:ea typeface="楷体_GB2312" panose="02010609030101010101" pitchFamily="49" charset="-122"/>
            </a:endParaRP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4FBFA623-B8A9-4810-AD06-A74D80E36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681" y="838200"/>
            <a:ext cx="1070944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4675" indent="-574675" eaLnBrk="0" hangingPunct="0">
              <a:defRPr kumimoji="1" sz="3200" b="1">
                <a:solidFill>
                  <a:schemeClr val="hlin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Wingdings" panose="05000000000000000000" pitchFamily="2" charset="2"/>
              </a:defRPr>
            </a:lvl1pPr>
            <a:lvl2pPr marL="742950" indent="-285750" eaLnBrk="0" hangingPunct="0">
              <a:defRPr kumimoji="1" sz="3200" b="1">
                <a:solidFill>
                  <a:schemeClr val="hlin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Wingdings" panose="05000000000000000000" pitchFamily="2" charset="2"/>
              </a:defRPr>
            </a:lvl2pPr>
            <a:lvl3pPr marL="1143000" indent="-228600" eaLnBrk="0" hangingPunct="0">
              <a:defRPr kumimoji="1" sz="3200" b="1">
                <a:solidFill>
                  <a:schemeClr val="hlin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Wingdings" panose="05000000000000000000" pitchFamily="2" charset="2"/>
              </a:defRPr>
            </a:lvl3pPr>
            <a:lvl4pPr marL="1600200" indent="-228600" eaLnBrk="0" hangingPunct="0">
              <a:defRPr kumimoji="1" sz="3200" b="1">
                <a:solidFill>
                  <a:schemeClr val="hlin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Wingdings" panose="05000000000000000000" pitchFamily="2" charset="2"/>
              </a:defRPr>
            </a:lvl4pPr>
            <a:lvl5pPr marL="2057400" indent="-228600" eaLnBrk="0" hangingPunct="0">
              <a:defRPr kumimoji="1" sz="3200" b="1">
                <a:solidFill>
                  <a:schemeClr val="hlin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Wingdings" panose="05000000000000000000" pitchFamily="2" charset="2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hlin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Wingdings" panose="05000000000000000000" pitchFamily="2" charset="2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hlin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Wingdings" panose="05000000000000000000" pitchFamily="2" charset="2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hlin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Wingdings" panose="05000000000000000000" pitchFamily="2" charset="2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hlin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Wingdings" panose="05000000000000000000" pitchFamily="2" charset="2"/>
              </a:defRPr>
            </a:lvl9pPr>
          </a:lstStyle>
          <a:p>
            <a:pPr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宋体"/>
              </a:rPr>
              <a:t>【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宋体"/>
              </a:rPr>
              <a:t>问</a:t>
            </a:r>
            <a:r>
              <a:rPr lang="zh-CN" altLang="en-US" spc="5" dirty="0">
                <a:latin typeface="黑体" panose="02010609060101010101" pitchFamily="49" charset="-122"/>
                <a:ea typeface="黑体" panose="02010609060101010101" pitchFamily="49" charset="-122"/>
                <a:cs typeface="宋体"/>
              </a:rPr>
              <a:t>题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宋体"/>
              </a:rPr>
              <a:t>】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/>
              </a:rPr>
              <a:t>如何快速搜索到需</a:t>
            </a:r>
            <a:r>
              <a:rPr lang="zh-CN" altLang="en-US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/>
              </a:rPr>
              <a:t>要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/>
              </a:rPr>
              <a:t>的关</a:t>
            </a:r>
            <a:r>
              <a:rPr lang="zh-CN" altLang="en-US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/>
              </a:rPr>
              <a:t>键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/>
              </a:rPr>
              <a:t>词</a:t>
            </a:r>
            <a:r>
              <a:rPr lang="zh-CN" altLang="en-US" spc="1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/>
              </a:rPr>
              <a:t>？</a:t>
            </a:r>
            <a:r>
              <a:rPr lang="zh-CN" altLang="en-US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/>
              </a:rPr>
              <a:t>如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/>
              </a:rPr>
              <a:t>果关键</a:t>
            </a:r>
            <a:r>
              <a:rPr lang="zh-CN" altLang="en-US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/>
              </a:rPr>
              <a:t>词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/>
              </a:rPr>
              <a:t>不方</a:t>
            </a:r>
            <a:r>
              <a:rPr lang="zh-CN" altLang="en-US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/>
              </a:rPr>
              <a:t>便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/>
              </a:rPr>
              <a:t>比较怎</a:t>
            </a:r>
            <a:r>
              <a:rPr lang="zh-CN" altLang="en-US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/>
              </a:rPr>
              <a:t>么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/>
              </a:rPr>
              <a:t>办</a:t>
            </a:r>
            <a:r>
              <a:rPr lang="zh-CN" altLang="en-US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/>
              </a:rPr>
              <a:t>？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CEE96CB-7DD1-4C87-881D-3264876861A7}"/>
              </a:ext>
            </a:extLst>
          </p:cNvPr>
          <p:cNvSpPr/>
          <p:nvPr/>
        </p:nvSpPr>
        <p:spPr>
          <a:xfrm>
            <a:off x="577681" y="1960832"/>
            <a:ext cx="10295107" cy="176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2445" marR="5080">
              <a:lnSpc>
                <a:spcPct val="100000"/>
              </a:lnSpc>
              <a:spcBef>
                <a:spcPts val="1540"/>
              </a:spcBef>
              <a:buClr>
                <a:srgbClr val="4B6C80"/>
              </a:buClr>
              <a:tabLst>
                <a:tab pos="784225" algn="l"/>
              </a:tabLst>
            </a:pPr>
            <a:r>
              <a:rPr kumimoji="1" lang="zh-CN" altLang="en-US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查找的本质</a:t>
            </a:r>
            <a:r>
              <a:rPr kumimoji="1" lang="en-US" altLang="zh-CN" sz="28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: </a:t>
            </a:r>
            <a:r>
              <a:rPr kumimoji="1" lang="zh-CN" altLang="en-US" sz="28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已知对象找位置。</a:t>
            </a:r>
          </a:p>
          <a:p>
            <a:pPr marL="512445" marR="5080">
              <a:lnSpc>
                <a:spcPct val="100000"/>
              </a:lnSpc>
              <a:spcBef>
                <a:spcPts val="1540"/>
              </a:spcBef>
              <a:buClr>
                <a:srgbClr val="4B6C80"/>
              </a:buClr>
              <a:buFont typeface="Wingdings"/>
              <a:buChar char=""/>
              <a:tabLst>
                <a:tab pos="784225" algn="l"/>
              </a:tabLst>
            </a:pP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有序安排对象：</a:t>
            </a:r>
            <a:r>
              <a:rPr kumimoji="1" lang="zh-CN" altLang="en-US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全序、半序</a:t>
            </a:r>
          </a:p>
          <a:p>
            <a:pPr marL="512445" marR="5080">
              <a:lnSpc>
                <a:spcPct val="100000"/>
              </a:lnSpc>
              <a:spcBef>
                <a:spcPts val="1540"/>
              </a:spcBef>
              <a:buClr>
                <a:srgbClr val="4B6C80"/>
              </a:buClr>
              <a:buFont typeface="Wingdings"/>
              <a:buChar char=""/>
              <a:tabLst>
                <a:tab pos="784225" algn="l"/>
              </a:tabLst>
            </a:pP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直接“算出”对象位置：</a:t>
            </a:r>
            <a:r>
              <a:rPr kumimoji="1"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散列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D5C0C37-6305-4C28-910D-18AFF9D49534}"/>
              </a:ext>
            </a:extLst>
          </p:cNvPr>
          <p:cNvSpPr/>
          <p:nvPr/>
        </p:nvSpPr>
        <p:spPr>
          <a:xfrm>
            <a:off x="477312" y="3976934"/>
            <a:ext cx="10910179" cy="1931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9880" indent="-297180">
              <a:lnSpc>
                <a:spcPct val="100000"/>
              </a:lnSpc>
              <a:spcBef>
                <a:spcPts val="1050"/>
              </a:spcBef>
              <a:buClr>
                <a:srgbClr val="3333FF"/>
              </a:buClr>
              <a:buFont typeface="Wingdings"/>
              <a:buChar char=""/>
              <a:tabLst>
                <a:tab pos="309880" algn="l"/>
              </a:tabLst>
            </a:pPr>
            <a:r>
              <a:rPr lang="zh-CN" altLang="en-US" sz="2800" b="1" spc="5" dirty="0">
                <a:latin typeface="黑体" panose="02010609060101010101" pitchFamily="49" charset="-122"/>
                <a:ea typeface="黑体" panose="02010609060101010101" pitchFamily="49" charset="-122"/>
                <a:cs typeface="宋体"/>
              </a:rPr>
              <a:t>散列查找法的两项基本工</a:t>
            </a:r>
            <a:r>
              <a:rPr lang="zh-CN" altLang="en-US" sz="2800" b="1" spc="-5" dirty="0">
                <a:latin typeface="黑体" panose="02010609060101010101" pitchFamily="49" charset="-122"/>
                <a:ea typeface="黑体" panose="02010609060101010101" pitchFamily="49" charset="-122"/>
                <a:cs typeface="宋体"/>
              </a:rPr>
              <a:t>作：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宋体"/>
            </a:endParaRPr>
          </a:p>
          <a:p>
            <a:pPr marL="1099185" lvl="1" indent="-342900">
              <a:lnSpc>
                <a:spcPct val="100000"/>
              </a:lnSpc>
              <a:buFont typeface="Wingdings"/>
              <a:buChar char=""/>
              <a:tabLst>
                <a:tab pos="1099820" algn="l"/>
              </a:tabLst>
            </a:pPr>
            <a:r>
              <a:rPr lang="zh-CN" altLang="en-US" sz="2800" b="1" spc="5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/>
              </a:rPr>
              <a:t>计算位置</a:t>
            </a:r>
            <a:r>
              <a:rPr lang="zh-CN" altLang="en-US" sz="2800" b="1" spc="5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/>
              </a:rPr>
              <a:t>：构造散列函数</a:t>
            </a:r>
            <a:r>
              <a:rPr lang="zh-CN" altLang="en-US" sz="2800" b="1" spc="5" dirty="0">
                <a:latin typeface="黑体" panose="02010609060101010101" pitchFamily="49" charset="-122"/>
                <a:ea typeface="黑体" panose="02010609060101010101" pitchFamily="49" charset="-122"/>
                <a:cs typeface="宋体"/>
              </a:rPr>
              <a:t>确</a:t>
            </a:r>
            <a:r>
              <a:rPr lang="zh-CN" altLang="en-US" sz="2800" b="1" spc="-5" dirty="0">
                <a:latin typeface="黑体" panose="02010609060101010101" pitchFamily="49" charset="-122"/>
                <a:ea typeface="黑体" panose="02010609060101010101" pitchFamily="49" charset="-122"/>
                <a:cs typeface="宋体"/>
              </a:rPr>
              <a:t>定</a:t>
            </a:r>
            <a:r>
              <a:rPr lang="zh-CN" altLang="en-US" sz="2800" b="1" spc="5" dirty="0">
                <a:latin typeface="黑体" panose="02010609060101010101" pitchFamily="49" charset="-122"/>
                <a:ea typeface="黑体" panose="02010609060101010101" pitchFamily="49" charset="-122"/>
                <a:cs typeface="宋体"/>
              </a:rPr>
              <a:t>关键</a:t>
            </a:r>
            <a:r>
              <a:rPr lang="zh-CN" altLang="en-US" sz="2800" b="1" spc="-5" dirty="0">
                <a:latin typeface="黑体" panose="02010609060101010101" pitchFamily="49" charset="-122"/>
                <a:ea typeface="黑体" panose="02010609060101010101" pitchFamily="49" charset="-122"/>
                <a:cs typeface="宋体"/>
              </a:rPr>
              <a:t>词</a:t>
            </a:r>
            <a:r>
              <a:rPr lang="zh-CN" altLang="en-US" sz="2800" b="1" spc="5" dirty="0">
                <a:latin typeface="黑体" panose="02010609060101010101" pitchFamily="49" charset="-122"/>
                <a:ea typeface="黑体" panose="02010609060101010101" pitchFamily="49" charset="-122"/>
                <a:cs typeface="宋体"/>
              </a:rPr>
              <a:t>存储</a:t>
            </a:r>
            <a:r>
              <a:rPr lang="zh-CN" altLang="en-US" sz="2800" b="1" spc="-5" dirty="0">
                <a:latin typeface="黑体" panose="02010609060101010101" pitchFamily="49" charset="-122"/>
                <a:ea typeface="黑体" panose="02010609060101010101" pitchFamily="49" charset="-122"/>
                <a:cs typeface="宋体"/>
              </a:rPr>
              <a:t>位</a:t>
            </a:r>
            <a:r>
              <a:rPr lang="zh-CN" altLang="en-US" sz="2800" b="1" spc="5" dirty="0">
                <a:latin typeface="黑体" panose="02010609060101010101" pitchFamily="49" charset="-122"/>
                <a:ea typeface="黑体" panose="02010609060101010101" pitchFamily="49" charset="-122"/>
                <a:cs typeface="宋体"/>
              </a:rPr>
              <a:t>置</a:t>
            </a:r>
            <a:r>
              <a:rPr lang="zh-CN" altLang="en-US" sz="2800" b="1" spc="-5" dirty="0">
                <a:latin typeface="黑体" panose="02010609060101010101" pitchFamily="49" charset="-122"/>
                <a:ea typeface="黑体" panose="02010609060101010101" pitchFamily="49" charset="-122"/>
                <a:cs typeface="宋体"/>
              </a:rPr>
              <a:t>；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宋体"/>
            </a:endParaRPr>
          </a:p>
          <a:p>
            <a:pPr marL="1099185" lvl="1" indent="-342900">
              <a:lnSpc>
                <a:spcPct val="100000"/>
              </a:lnSpc>
              <a:buFont typeface="Wingdings"/>
              <a:buChar char=""/>
              <a:tabLst>
                <a:tab pos="1099820" algn="l"/>
              </a:tabLst>
            </a:pPr>
            <a:r>
              <a:rPr lang="zh-CN" altLang="en-US" sz="2800" b="1" spc="5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/>
              </a:rPr>
              <a:t>解决冲突</a:t>
            </a:r>
            <a:r>
              <a:rPr lang="zh-CN" altLang="en-US" sz="2800" b="1" spc="5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/>
              </a:rPr>
              <a:t>：应用某种策略</a:t>
            </a:r>
            <a:r>
              <a:rPr lang="zh-CN" altLang="en-US" sz="2800" b="1" spc="5" dirty="0">
                <a:latin typeface="黑体" panose="02010609060101010101" pitchFamily="49" charset="-122"/>
                <a:ea typeface="黑体" panose="02010609060101010101" pitchFamily="49" charset="-122"/>
                <a:cs typeface="宋体"/>
              </a:rPr>
              <a:t>解</a:t>
            </a:r>
            <a:r>
              <a:rPr lang="zh-CN" altLang="en-US" sz="2800" b="1" spc="-5" dirty="0">
                <a:latin typeface="黑体" panose="02010609060101010101" pitchFamily="49" charset="-122"/>
                <a:ea typeface="黑体" panose="02010609060101010101" pitchFamily="49" charset="-122"/>
                <a:cs typeface="宋体"/>
              </a:rPr>
              <a:t>决</a:t>
            </a:r>
            <a:r>
              <a:rPr lang="zh-CN" altLang="en-US" sz="2800" b="1" spc="5" dirty="0">
                <a:latin typeface="黑体" panose="02010609060101010101" pitchFamily="49" charset="-122"/>
                <a:ea typeface="黑体" panose="02010609060101010101" pitchFamily="49" charset="-122"/>
                <a:cs typeface="宋体"/>
              </a:rPr>
              <a:t>多个</a:t>
            </a:r>
            <a:r>
              <a:rPr lang="zh-CN" altLang="en-US" sz="2800" b="1" spc="-5" dirty="0">
                <a:latin typeface="黑体" panose="02010609060101010101" pitchFamily="49" charset="-122"/>
                <a:ea typeface="黑体" panose="02010609060101010101" pitchFamily="49" charset="-122"/>
                <a:cs typeface="宋体"/>
              </a:rPr>
              <a:t>关</a:t>
            </a:r>
            <a:r>
              <a:rPr lang="zh-CN" altLang="en-US" sz="2800" b="1" spc="5" dirty="0">
                <a:latin typeface="黑体" panose="02010609060101010101" pitchFamily="49" charset="-122"/>
                <a:ea typeface="黑体" panose="02010609060101010101" pitchFamily="49" charset="-122"/>
                <a:cs typeface="宋体"/>
              </a:rPr>
              <a:t>键词</a:t>
            </a:r>
            <a:r>
              <a:rPr lang="zh-CN" altLang="en-US" sz="2800" b="1" spc="-5" dirty="0">
                <a:latin typeface="黑体" panose="02010609060101010101" pitchFamily="49" charset="-122"/>
                <a:ea typeface="黑体" panose="02010609060101010101" pitchFamily="49" charset="-122"/>
                <a:cs typeface="宋体"/>
              </a:rPr>
              <a:t>位</a:t>
            </a:r>
            <a:r>
              <a:rPr lang="zh-CN" altLang="en-US" sz="2800" b="1" spc="5" dirty="0">
                <a:latin typeface="黑体" panose="02010609060101010101" pitchFamily="49" charset="-122"/>
                <a:ea typeface="黑体" panose="02010609060101010101" pitchFamily="49" charset="-122"/>
                <a:cs typeface="宋体"/>
              </a:rPr>
              <a:t>置相同</a:t>
            </a:r>
            <a:r>
              <a:rPr lang="zh-CN" altLang="en-US" sz="2800" b="1" spc="-5" dirty="0">
                <a:latin typeface="黑体" panose="02010609060101010101" pitchFamily="49" charset="-122"/>
                <a:ea typeface="黑体" panose="02010609060101010101" pitchFamily="49" charset="-122"/>
                <a:cs typeface="宋体"/>
              </a:rPr>
              <a:t>的</a:t>
            </a:r>
            <a:r>
              <a:rPr lang="zh-CN" altLang="en-US" sz="2800" b="1" spc="5" dirty="0">
                <a:latin typeface="黑体" panose="02010609060101010101" pitchFamily="49" charset="-122"/>
                <a:ea typeface="黑体" panose="02010609060101010101" pitchFamily="49" charset="-122"/>
                <a:cs typeface="宋体"/>
              </a:rPr>
              <a:t>问</a:t>
            </a:r>
            <a:r>
              <a:rPr lang="zh-CN" altLang="en-US" sz="2800" b="1" spc="-5" dirty="0">
                <a:latin typeface="黑体" panose="02010609060101010101" pitchFamily="49" charset="-122"/>
                <a:ea typeface="黑体" panose="02010609060101010101" pitchFamily="49" charset="-122"/>
                <a:cs typeface="宋体"/>
              </a:rPr>
              <a:t>题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宋体"/>
            </a:endParaRPr>
          </a:p>
          <a:p>
            <a:pPr marL="373380" indent="-297815">
              <a:lnSpc>
                <a:spcPct val="100000"/>
              </a:lnSpc>
              <a:spcBef>
                <a:spcPts val="865"/>
              </a:spcBef>
              <a:buClr>
                <a:srgbClr val="3333FF"/>
              </a:buClr>
              <a:buFont typeface="Wingdings"/>
              <a:buChar char=""/>
              <a:tabLst>
                <a:tab pos="374015" algn="l"/>
              </a:tabLst>
            </a:pPr>
            <a:r>
              <a:rPr lang="zh-CN" altLang="en-US" sz="2800" b="1" spc="5" dirty="0">
                <a:latin typeface="黑体" panose="02010609060101010101" pitchFamily="49" charset="-122"/>
                <a:ea typeface="黑体" panose="02010609060101010101" pitchFamily="49" charset="-122"/>
                <a:cs typeface="宋体"/>
              </a:rPr>
              <a:t>时间复杂</a:t>
            </a:r>
            <a:r>
              <a:rPr lang="zh-CN" altLang="en-US" sz="2800" b="1" spc="-5" dirty="0">
                <a:latin typeface="黑体" panose="02010609060101010101" pitchFamily="49" charset="-122"/>
                <a:ea typeface="黑体" panose="02010609060101010101" pitchFamily="49" charset="-122"/>
                <a:cs typeface="宋体"/>
              </a:rPr>
              <a:t>度</a:t>
            </a:r>
            <a:r>
              <a:rPr lang="zh-CN" altLang="en-US" sz="2800" b="1" spc="5" dirty="0">
                <a:latin typeface="黑体" panose="02010609060101010101" pitchFamily="49" charset="-122"/>
                <a:ea typeface="黑体" panose="02010609060101010101" pitchFamily="49" charset="-122"/>
                <a:cs typeface="宋体"/>
              </a:rPr>
              <a:t>几乎是常量</a:t>
            </a:r>
            <a:r>
              <a:rPr lang="zh-CN" altLang="en-US" sz="2800" b="1" spc="-55" dirty="0">
                <a:latin typeface="黑体" panose="02010609060101010101" pitchFamily="49" charset="-122"/>
                <a:ea typeface="黑体" panose="02010609060101010101" pitchFamily="49" charset="-122"/>
                <a:cs typeface="宋体"/>
              </a:rPr>
              <a:t>：</a:t>
            </a:r>
            <a:r>
              <a:rPr lang="en-US" altLang="zh-CN" sz="2800" b="1" i="1" spc="-55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O</a:t>
            </a:r>
            <a:r>
              <a:rPr lang="zh-CN" altLang="en-US" sz="2800" b="1" i="1" spc="-55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/>
              </a:rPr>
              <a:t>（</a:t>
            </a:r>
            <a:r>
              <a:rPr lang="en-US" altLang="zh-CN" sz="2800" b="1" i="1" spc="-55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1</a:t>
            </a:r>
            <a:r>
              <a:rPr lang="zh-CN" altLang="en-US" sz="2800" b="1" i="1" spc="-55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/>
              </a:rPr>
              <a:t>），</a:t>
            </a:r>
            <a:r>
              <a:rPr lang="zh-CN" altLang="en-US" sz="2800" b="1" i="1" spc="-105" dirty="0">
                <a:latin typeface="黑体" panose="02010609060101010101" pitchFamily="49" charset="-122"/>
                <a:ea typeface="黑体" panose="02010609060101010101" pitchFamily="49" charset="-122"/>
                <a:cs typeface="宋体"/>
              </a:rPr>
              <a:t>即</a:t>
            </a:r>
            <a:r>
              <a:rPr lang="zh-CN" altLang="en-US" sz="2800" b="1" i="1" spc="-95" dirty="0">
                <a:latin typeface="黑体" panose="02010609060101010101" pitchFamily="49" charset="-122"/>
                <a:ea typeface="黑体" panose="02010609060101010101" pitchFamily="49" charset="-122"/>
                <a:cs typeface="宋体"/>
              </a:rPr>
              <a:t>查找</a:t>
            </a:r>
            <a:r>
              <a:rPr lang="zh-CN" altLang="en-US" sz="2800" b="1" i="1" spc="-105" dirty="0">
                <a:latin typeface="黑体" panose="02010609060101010101" pitchFamily="49" charset="-122"/>
                <a:ea typeface="黑体" panose="02010609060101010101" pitchFamily="49" charset="-122"/>
                <a:cs typeface="宋体"/>
              </a:rPr>
              <a:t>时</a:t>
            </a:r>
            <a:r>
              <a:rPr lang="zh-CN" altLang="en-US" sz="2800" b="1" i="1" spc="-95" dirty="0">
                <a:latin typeface="黑体" panose="02010609060101010101" pitchFamily="49" charset="-122"/>
                <a:ea typeface="黑体" panose="02010609060101010101" pitchFamily="49" charset="-122"/>
                <a:cs typeface="宋体"/>
              </a:rPr>
              <a:t>间与问</a:t>
            </a:r>
            <a:r>
              <a:rPr lang="zh-CN" altLang="en-US" sz="2800" b="1" i="1" spc="-105" dirty="0">
                <a:latin typeface="黑体" panose="02010609060101010101" pitchFamily="49" charset="-122"/>
                <a:ea typeface="黑体" panose="02010609060101010101" pitchFamily="49" charset="-122"/>
                <a:cs typeface="宋体"/>
              </a:rPr>
              <a:t>题</a:t>
            </a:r>
            <a:r>
              <a:rPr lang="zh-CN" altLang="en-US" sz="2800" b="1" i="1" spc="-95" dirty="0">
                <a:latin typeface="黑体" panose="02010609060101010101" pitchFamily="49" charset="-122"/>
                <a:ea typeface="黑体" panose="02010609060101010101" pitchFamily="49" charset="-122"/>
                <a:cs typeface="宋体"/>
              </a:rPr>
              <a:t>规模</a:t>
            </a:r>
            <a:r>
              <a:rPr lang="zh-CN" altLang="en-US" sz="2800" b="1" i="1" spc="-105" dirty="0">
                <a:latin typeface="黑体" panose="02010609060101010101" pitchFamily="49" charset="-122"/>
                <a:ea typeface="黑体" panose="02010609060101010101" pitchFamily="49" charset="-122"/>
                <a:cs typeface="宋体"/>
              </a:rPr>
              <a:t>无</a:t>
            </a:r>
            <a:r>
              <a:rPr lang="zh-CN" altLang="en-US" sz="2800" b="1" i="1" spc="-95" dirty="0">
                <a:latin typeface="黑体" panose="02010609060101010101" pitchFamily="49" charset="-122"/>
                <a:ea typeface="黑体" panose="02010609060101010101" pitchFamily="49" charset="-122"/>
                <a:cs typeface="宋体"/>
              </a:rPr>
              <a:t>关</a:t>
            </a:r>
            <a:r>
              <a:rPr lang="zh-CN" altLang="en-US" sz="2800" b="1" i="1" spc="-105" dirty="0">
                <a:latin typeface="黑体" panose="02010609060101010101" pitchFamily="49" charset="-122"/>
                <a:ea typeface="黑体" panose="02010609060101010101" pitchFamily="49" charset="-122"/>
                <a:cs typeface="宋体"/>
              </a:rPr>
              <a:t>！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504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>
            <a:extLst>
              <a:ext uri="{FF2B5EF4-FFF2-40B4-BE49-F238E27FC236}">
                <a16:creationId xmlns:a16="http://schemas.microsoft.com/office/drawing/2014/main" id="{4F2A037C-4D22-4EB3-A069-AECB697C1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0"/>
            <a:ext cx="1011685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28725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6713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4400" dirty="0">
                <a:solidFill>
                  <a:srgbClr val="7030A0"/>
                </a:solidFill>
              </a:rPr>
              <a:t>Hash</a:t>
            </a:r>
            <a:r>
              <a:rPr lang="zh-CN" altLang="en-US" sz="4400" dirty="0">
                <a:solidFill>
                  <a:srgbClr val="7030A0"/>
                </a:solidFill>
              </a:rPr>
              <a:t>法</a:t>
            </a:r>
            <a:r>
              <a:rPr lang="en-US" altLang="zh-CN" sz="4400" dirty="0">
                <a:solidFill>
                  <a:srgbClr val="7030A0"/>
                </a:solidFill>
              </a:rPr>
              <a:t>-------</a:t>
            </a:r>
            <a:r>
              <a:rPr lang="zh-CN" altLang="en-US" sz="4400" dirty="0">
                <a:solidFill>
                  <a:srgbClr val="FC0128"/>
                </a:solidFill>
              </a:rPr>
              <a:t>处理冲突的方法</a:t>
            </a:r>
            <a:endParaRPr lang="zh-CN" altLang="en-US" sz="4400" b="1" dirty="0">
              <a:solidFill>
                <a:srgbClr val="7030A0"/>
              </a:solidFill>
              <a:ea typeface="楷体_GB2312" panose="0201060903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4157AB-B149-4D62-AAD1-AD68346CF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21" y="1052677"/>
            <a:ext cx="9542857" cy="263809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EC34FF6-2DED-45E5-9DDD-E8CC4A689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047" y="3690772"/>
            <a:ext cx="10161905" cy="132381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5F5491F-22F1-407D-81E1-5A136196E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9808" y="5219905"/>
            <a:ext cx="9352381" cy="1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768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>
            <a:extLst>
              <a:ext uri="{FF2B5EF4-FFF2-40B4-BE49-F238E27FC236}">
                <a16:creationId xmlns:a16="http://schemas.microsoft.com/office/drawing/2014/main" id="{4F2A037C-4D22-4EB3-A069-AECB697C1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0"/>
            <a:ext cx="1011685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28725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6713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4400" dirty="0">
                <a:solidFill>
                  <a:srgbClr val="7030A0"/>
                </a:solidFill>
              </a:rPr>
              <a:t>Hash</a:t>
            </a:r>
            <a:r>
              <a:rPr lang="zh-CN" altLang="en-US" sz="4400" dirty="0">
                <a:solidFill>
                  <a:srgbClr val="7030A0"/>
                </a:solidFill>
              </a:rPr>
              <a:t>法</a:t>
            </a:r>
            <a:r>
              <a:rPr lang="en-US" altLang="zh-CN" sz="4400" dirty="0">
                <a:solidFill>
                  <a:srgbClr val="7030A0"/>
                </a:solidFill>
              </a:rPr>
              <a:t>-------</a:t>
            </a:r>
            <a:r>
              <a:rPr lang="zh-CN" altLang="en-US" sz="4400" dirty="0">
                <a:solidFill>
                  <a:srgbClr val="FC0128"/>
                </a:solidFill>
              </a:rPr>
              <a:t>处理冲突的方法</a:t>
            </a:r>
            <a:endParaRPr lang="zh-CN" altLang="en-US" sz="4400" b="1" dirty="0">
              <a:solidFill>
                <a:srgbClr val="7030A0"/>
              </a:solidFill>
              <a:ea typeface="楷体_GB2312" panose="0201060903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4C376D-479D-4175-9D6D-8664B231C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197" y="1038326"/>
            <a:ext cx="9400000" cy="160952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752A29C-E88C-4859-9E26-713E2F601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095" y="3110019"/>
            <a:ext cx="9723809" cy="1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200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>
            <a:extLst>
              <a:ext uri="{FF2B5EF4-FFF2-40B4-BE49-F238E27FC236}">
                <a16:creationId xmlns:a16="http://schemas.microsoft.com/office/drawing/2014/main" id="{4F2A037C-4D22-4EB3-A069-AECB697C1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0"/>
            <a:ext cx="1011685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28725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6713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4400" dirty="0">
                <a:solidFill>
                  <a:srgbClr val="7030A0"/>
                </a:solidFill>
              </a:rPr>
              <a:t>Hash</a:t>
            </a:r>
            <a:r>
              <a:rPr lang="zh-CN" altLang="en-US" sz="4400" dirty="0">
                <a:solidFill>
                  <a:srgbClr val="7030A0"/>
                </a:solidFill>
              </a:rPr>
              <a:t>法</a:t>
            </a:r>
            <a:r>
              <a:rPr lang="en-US" altLang="zh-CN" sz="4400" dirty="0">
                <a:solidFill>
                  <a:srgbClr val="7030A0"/>
                </a:solidFill>
              </a:rPr>
              <a:t>-------</a:t>
            </a:r>
            <a:r>
              <a:rPr lang="zh-CN" altLang="en-US" sz="4400" dirty="0">
                <a:solidFill>
                  <a:srgbClr val="FC0128"/>
                </a:solidFill>
              </a:rPr>
              <a:t>处理冲突的方法</a:t>
            </a:r>
            <a:endParaRPr lang="zh-CN" altLang="en-US" sz="4400" b="1" dirty="0">
              <a:solidFill>
                <a:srgbClr val="7030A0"/>
              </a:solidFill>
              <a:ea typeface="楷体_GB2312" panose="0201060903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4C376D-479D-4175-9D6D-8664B231C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197" y="1038326"/>
            <a:ext cx="9400000" cy="160952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752A29C-E88C-4859-9E26-713E2F601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095" y="3110019"/>
            <a:ext cx="9723809" cy="1695238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FE22678-9483-45CC-A307-5F2F6458C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530" y="5057845"/>
            <a:ext cx="8933333" cy="1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33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>
            <a:extLst>
              <a:ext uri="{FF2B5EF4-FFF2-40B4-BE49-F238E27FC236}">
                <a16:creationId xmlns:a16="http://schemas.microsoft.com/office/drawing/2014/main" id="{4F2A037C-4D22-4EB3-A069-AECB697C1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0"/>
            <a:ext cx="1011685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28725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6713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4400" dirty="0">
                <a:solidFill>
                  <a:srgbClr val="7030A0"/>
                </a:solidFill>
              </a:rPr>
              <a:t>Hash</a:t>
            </a:r>
            <a:r>
              <a:rPr lang="zh-CN" altLang="en-US" sz="4400" dirty="0">
                <a:solidFill>
                  <a:srgbClr val="7030A0"/>
                </a:solidFill>
              </a:rPr>
              <a:t>法</a:t>
            </a:r>
            <a:r>
              <a:rPr lang="en-US" altLang="zh-CN" sz="4400" dirty="0">
                <a:solidFill>
                  <a:srgbClr val="7030A0"/>
                </a:solidFill>
              </a:rPr>
              <a:t>-------</a:t>
            </a:r>
            <a:r>
              <a:rPr lang="zh-CN" altLang="en-US" sz="4400" dirty="0">
                <a:solidFill>
                  <a:srgbClr val="FC0128"/>
                </a:solidFill>
              </a:rPr>
              <a:t>处理冲突的方法</a:t>
            </a:r>
            <a:endParaRPr lang="zh-CN" altLang="en-US" sz="4400" b="1" dirty="0">
              <a:solidFill>
                <a:srgbClr val="7030A0"/>
              </a:solidFill>
              <a:ea typeface="楷体_GB2312" panose="0201060903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E7B764C-420A-4520-9AA5-22A2FF768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796" y="2176737"/>
            <a:ext cx="9752381" cy="439047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2D8B213-DF0F-48DB-B0F2-BBDC0C58F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796" y="719594"/>
            <a:ext cx="8857143" cy="14571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CC51A10-4715-4D0F-832B-ECE41F609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207" y="1716940"/>
            <a:ext cx="8728732" cy="42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05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>
            <a:extLst>
              <a:ext uri="{FF2B5EF4-FFF2-40B4-BE49-F238E27FC236}">
                <a16:creationId xmlns:a16="http://schemas.microsoft.com/office/drawing/2014/main" id="{4F2A037C-4D22-4EB3-A069-AECB697C1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0"/>
            <a:ext cx="1011685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28725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6713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4400" dirty="0">
                <a:solidFill>
                  <a:srgbClr val="7030A0"/>
                </a:solidFill>
              </a:rPr>
              <a:t>Hash</a:t>
            </a:r>
            <a:r>
              <a:rPr lang="zh-CN" altLang="en-US" sz="4400" dirty="0">
                <a:solidFill>
                  <a:srgbClr val="7030A0"/>
                </a:solidFill>
              </a:rPr>
              <a:t>法</a:t>
            </a:r>
            <a:r>
              <a:rPr lang="en-US" altLang="zh-CN" sz="4400" dirty="0">
                <a:solidFill>
                  <a:srgbClr val="7030A0"/>
                </a:solidFill>
              </a:rPr>
              <a:t>-------</a:t>
            </a:r>
            <a:r>
              <a:rPr lang="zh-CN" altLang="en-US" sz="4400" dirty="0">
                <a:solidFill>
                  <a:srgbClr val="FC0128"/>
                </a:solidFill>
              </a:rPr>
              <a:t>处理冲突的方法</a:t>
            </a:r>
            <a:endParaRPr lang="zh-CN" altLang="en-US" sz="4400" b="1" dirty="0">
              <a:solidFill>
                <a:srgbClr val="7030A0"/>
              </a:solidFill>
              <a:ea typeface="楷体_GB2312" panose="0201060903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E7B764C-420A-4520-9AA5-22A2FF768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771" y="2467524"/>
            <a:ext cx="9752381" cy="439047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2D8B213-DF0F-48DB-B0F2-BBDC0C58F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796" y="719594"/>
            <a:ext cx="8857143" cy="1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371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>
            <a:extLst>
              <a:ext uri="{FF2B5EF4-FFF2-40B4-BE49-F238E27FC236}">
                <a16:creationId xmlns:a16="http://schemas.microsoft.com/office/drawing/2014/main" id="{4F2A037C-4D22-4EB3-A069-AECB697C1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0"/>
            <a:ext cx="1011685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28725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6713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4400" dirty="0">
                <a:solidFill>
                  <a:srgbClr val="7030A0"/>
                </a:solidFill>
              </a:rPr>
              <a:t>Hash</a:t>
            </a:r>
            <a:r>
              <a:rPr lang="zh-CN" altLang="en-US" sz="4400" dirty="0">
                <a:solidFill>
                  <a:srgbClr val="7030A0"/>
                </a:solidFill>
              </a:rPr>
              <a:t>法</a:t>
            </a:r>
            <a:r>
              <a:rPr lang="en-US" altLang="zh-CN" sz="4400" dirty="0">
                <a:solidFill>
                  <a:srgbClr val="7030A0"/>
                </a:solidFill>
              </a:rPr>
              <a:t>-------</a:t>
            </a:r>
            <a:r>
              <a:rPr lang="zh-CN" altLang="en-US" sz="4400" dirty="0">
                <a:solidFill>
                  <a:srgbClr val="FC0128"/>
                </a:solidFill>
              </a:rPr>
              <a:t>处理冲突的方法</a:t>
            </a:r>
            <a:endParaRPr lang="zh-CN" altLang="en-US" sz="4400" b="1" dirty="0">
              <a:solidFill>
                <a:srgbClr val="7030A0"/>
              </a:solidFill>
              <a:ea typeface="楷体_GB2312" panose="0201060903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E7B764C-420A-4520-9AA5-22A2FF768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771" y="2467524"/>
            <a:ext cx="9752381" cy="439047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2D8B213-DF0F-48DB-B0F2-BBDC0C58F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796" y="719594"/>
            <a:ext cx="8857143" cy="145714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B3E304EE-ED9B-4857-9F24-007D7C388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4557" y="2122141"/>
            <a:ext cx="7247619" cy="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5065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>
            <a:extLst>
              <a:ext uri="{FF2B5EF4-FFF2-40B4-BE49-F238E27FC236}">
                <a16:creationId xmlns:a16="http://schemas.microsoft.com/office/drawing/2014/main" id="{4F2A037C-4D22-4EB3-A069-AECB697C1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0"/>
            <a:ext cx="1011685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28725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6713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4400" dirty="0">
                <a:solidFill>
                  <a:srgbClr val="7030A0"/>
                </a:solidFill>
              </a:rPr>
              <a:t>Hash</a:t>
            </a:r>
            <a:r>
              <a:rPr lang="zh-CN" altLang="en-US" sz="4400" dirty="0">
                <a:solidFill>
                  <a:srgbClr val="7030A0"/>
                </a:solidFill>
              </a:rPr>
              <a:t>法</a:t>
            </a:r>
            <a:r>
              <a:rPr lang="en-US" altLang="zh-CN" sz="4400" dirty="0">
                <a:solidFill>
                  <a:srgbClr val="7030A0"/>
                </a:solidFill>
              </a:rPr>
              <a:t>-------</a:t>
            </a:r>
            <a:r>
              <a:rPr lang="zh-CN" altLang="en-US" sz="4400" dirty="0">
                <a:solidFill>
                  <a:srgbClr val="FC0128"/>
                </a:solidFill>
              </a:rPr>
              <a:t>处理冲突的方法</a:t>
            </a:r>
            <a:endParaRPr lang="zh-CN" altLang="en-US" sz="4400" b="1" dirty="0">
              <a:solidFill>
                <a:srgbClr val="7030A0"/>
              </a:solidFill>
              <a:ea typeface="楷体_GB2312" panose="0201060903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8A057C-D9C8-4926-8016-CCFEC8FB8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354" y="725903"/>
            <a:ext cx="9891063" cy="613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059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>
            <a:extLst>
              <a:ext uri="{FF2B5EF4-FFF2-40B4-BE49-F238E27FC236}">
                <a16:creationId xmlns:a16="http://schemas.microsoft.com/office/drawing/2014/main" id="{4F2A037C-4D22-4EB3-A069-AECB697C1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0"/>
            <a:ext cx="1011685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28725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6713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4400" dirty="0">
                <a:solidFill>
                  <a:srgbClr val="7030A0"/>
                </a:solidFill>
              </a:rPr>
              <a:t>Hash</a:t>
            </a:r>
            <a:r>
              <a:rPr lang="zh-CN" altLang="en-US" sz="4400" dirty="0">
                <a:solidFill>
                  <a:srgbClr val="7030A0"/>
                </a:solidFill>
              </a:rPr>
              <a:t>法</a:t>
            </a:r>
            <a:r>
              <a:rPr lang="en-US" altLang="zh-CN" sz="4400" dirty="0">
                <a:solidFill>
                  <a:srgbClr val="7030A0"/>
                </a:solidFill>
              </a:rPr>
              <a:t>-------</a:t>
            </a:r>
            <a:r>
              <a:rPr lang="zh-CN" altLang="en-US" sz="4400" dirty="0">
                <a:solidFill>
                  <a:srgbClr val="FC0128"/>
                </a:solidFill>
              </a:rPr>
              <a:t>处理冲突的方法</a:t>
            </a:r>
            <a:endParaRPr lang="zh-CN" altLang="en-US" sz="4400" b="1" dirty="0">
              <a:solidFill>
                <a:srgbClr val="7030A0"/>
              </a:solidFill>
              <a:ea typeface="楷体_GB2312" panose="02010609030101010101" pitchFamily="49" charset="-122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A184125E-6A4C-4FA4-8DB8-B580B15934D6}"/>
              </a:ext>
            </a:extLst>
          </p:cNvPr>
          <p:cNvSpPr txBox="1"/>
          <p:nvPr/>
        </p:nvSpPr>
        <p:spPr>
          <a:xfrm>
            <a:off x="1296186" y="2824606"/>
            <a:ext cx="28422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latin typeface="宋体"/>
                <a:cs typeface="宋体"/>
              </a:rPr>
              <a:t>用</a:t>
            </a:r>
            <a:r>
              <a:rPr sz="2000" b="1" spc="5" dirty="0">
                <a:solidFill>
                  <a:srgbClr val="3333FF"/>
                </a:solidFill>
                <a:latin typeface="宋体"/>
                <a:cs typeface="宋体"/>
              </a:rPr>
              <a:t>分离链接法</a:t>
            </a:r>
            <a:r>
              <a:rPr sz="2000" b="1" spc="5" dirty="0">
                <a:latin typeface="宋体"/>
                <a:cs typeface="宋体"/>
              </a:rPr>
              <a:t>处理冲突。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E03A8389-AA1B-413C-B496-D2D95483652B}"/>
              </a:ext>
            </a:extLst>
          </p:cNvPr>
          <p:cNvSpPr txBox="1"/>
          <p:nvPr/>
        </p:nvSpPr>
        <p:spPr>
          <a:xfrm>
            <a:off x="1739365" y="5387340"/>
            <a:ext cx="353758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6535" indent="-203835">
              <a:lnSpc>
                <a:spcPct val="100000"/>
              </a:lnSpc>
              <a:spcBef>
                <a:spcPts val="100"/>
              </a:spcBef>
              <a:buClr>
                <a:srgbClr val="4B6C80"/>
              </a:buClr>
              <a:buSzPct val="95000"/>
              <a:buFont typeface="Wingdings"/>
              <a:buChar char=""/>
              <a:tabLst>
                <a:tab pos="217170" algn="l"/>
              </a:tabLst>
            </a:pPr>
            <a:r>
              <a:rPr sz="2000" b="1" spc="5" dirty="0">
                <a:latin typeface="宋体"/>
                <a:cs typeface="宋体"/>
              </a:rPr>
              <a:t>查找成功的平</a:t>
            </a:r>
            <a:r>
              <a:rPr sz="2000" b="1" spc="-5" dirty="0">
                <a:latin typeface="宋体"/>
                <a:cs typeface="宋体"/>
              </a:rPr>
              <a:t>均</a:t>
            </a:r>
            <a:r>
              <a:rPr sz="2000" b="1" spc="5" dirty="0">
                <a:latin typeface="宋体"/>
                <a:cs typeface="宋体"/>
              </a:rPr>
              <a:t>查找</a:t>
            </a:r>
            <a:r>
              <a:rPr sz="2000" b="1" spc="-5" dirty="0">
                <a:latin typeface="宋体"/>
                <a:cs typeface="宋体"/>
              </a:rPr>
              <a:t>次</a:t>
            </a:r>
            <a:r>
              <a:rPr sz="2000" b="1" spc="25" dirty="0">
                <a:latin typeface="宋体"/>
                <a:cs typeface="宋体"/>
              </a:rPr>
              <a:t>数</a:t>
            </a:r>
            <a:r>
              <a:rPr sz="2000" b="1" spc="-5" dirty="0">
                <a:latin typeface="宋体"/>
                <a:cs typeface="宋体"/>
              </a:rPr>
              <a:t>：</a:t>
            </a:r>
            <a:endParaRPr sz="2000" dirty="0">
              <a:latin typeface="宋体"/>
              <a:cs typeface="宋体"/>
            </a:endParaRPr>
          </a:p>
          <a:p>
            <a:pPr marL="28194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solidFill>
                  <a:srgbClr val="3333FF"/>
                </a:solidFill>
                <a:latin typeface="Arial"/>
                <a:cs typeface="Arial"/>
              </a:rPr>
              <a:t>ASL </a:t>
            </a:r>
            <a:r>
              <a:rPr sz="2000" b="1" dirty="0">
                <a:latin typeface="Arial"/>
                <a:cs typeface="Arial"/>
              </a:rPr>
              <a:t>s=</a:t>
            </a:r>
            <a:r>
              <a:rPr sz="2000" b="1" dirty="0">
                <a:latin typeface="宋体"/>
                <a:cs typeface="宋体"/>
              </a:rPr>
              <a:t>（</a:t>
            </a:r>
            <a:r>
              <a:rPr sz="2000" b="1" dirty="0">
                <a:latin typeface="Arial"/>
                <a:cs typeface="Arial"/>
              </a:rPr>
              <a:t>9+5*2</a:t>
            </a:r>
            <a:r>
              <a:rPr sz="2000" b="1" dirty="0">
                <a:latin typeface="宋体"/>
                <a:cs typeface="宋体"/>
              </a:rPr>
              <a:t>）</a:t>
            </a:r>
            <a:r>
              <a:rPr sz="2000" b="1" dirty="0">
                <a:latin typeface="Arial"/>
                <a:cs typeface="Arial"/>
              </a:rPr>
              <a:t>/ 14 ≈</a:t>
            </a:r>
            <a:r>
              <a:rPr sz="2000" b="1" spc="-165" dirty="0"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FF"/>
                </a:solidFill>
                <a:latin typeface="Arial"/>
                <a:cs typeface="Arial"/>
              </a:rPr>
              <a:t>1.36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E0D65F15-45EA-43FC-81EB-49D3352E7992}"/>
              </a:ext>
            </a:extLst>
          </p:cNvPr>
          <p:cNvSpPr/>
          <p:nvPr/>
        </p:nvSpPr>
        <p:spPr>
          <a:xfrm>
            <a:off x="1793671" y="3271774"/>
            <a:ext cx="2000250" cy="1200150"/>
          </a:xfrm>
          <a:custGeom>
            <a:avLst/>
            <a:gdLst/>
            <a:ahLst/>
            <a:cxnLst/>
            <a:rect l="l" t="t" r="r" b="b"/>
            <a:pathLst>
              <a:path w="2000250" h="1200150">
                <a:moveTo>
                  <a:pt x="0" y="1200150"/>
                </a:moveTo>
                <a:lnTo>
                  <a:pt x="2000250" y="1200150"/>
                </a:lnTo>
                <a:lnTo>
                  <a:pt x="2000250" y="0"/>
                </a:lnTo>
                <a:lnTo>
                  <a:pt x="0" y="0"/>
                </a:lnTo>
                <a:lnTo>
                  <a:pt x="0" y="120015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CF9FECD6-01AF-499F-AA74-470084FEF0C6}"/>
              </a:ext>
            </a:extLst>
          </p:cNvPr>
          <p:cNvSpPr/>
          <p:nvPr/>
        </p:nvSpPr>
        <p:spPr>
          <a:xfrm>
            <a:off x="6522642" y="2781236"/>
            <a:ext cx="733425" cy="3714750"/>
          </a:xfrm>
          <a:custGeom>
            <a:avLst/>
            <a:gdLst/>
            <a:ahLst/>
            <a:cxnLst/>
            <a:rect l="l" t="t" r="r" b="b"/>
            <a:pathLst>
              <a:path w="733425" h="3714750">
                <a:moveTo>
                  <a:pt x="0" y="3714750"/>
                </a:moveTo>
                <a:lnTo>
                  <a:pt x="733120" y="3714750"/>
                </a:lnTo>
                <a:lnTo>
                  <a:pt x="733120" y="0"/>
                </a:lnTo>
                <a:lnTo>
                  <a:pt x="0" y="0"/>
                </a:lnTo>
                <a:lnTo>
                  <a:pt x="0" y="37147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083DF330-CEC1-405C-A34A-991DB8097D42}"/>
              </a:ext>
            </a:extLst>
          </p:cNvPr>
          <p:cNvSpPr txBox="1"/>
          <p:nvPr/>
        </p:nvSpPr>
        <p:spPr>
          <a:xfrm>
            <a:off x="7062647" y="5810097"/>
            <a:ext cx="12636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^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D4343F0A-373C-45ED-BCDF-C8876120B4EF}"/>
              </a:ext>
            </a:extLst>
          </p:cNvPr>
          <p:cNvSpPr/>
          <p:nvPr/>
        </p:nvSpPr>
        <p:spPr>
          <a:xfrm>
            <a:off x="6522642" y="3780408"/>
            <a:ext cx="718185" cy="0"/>
          </a:xfrm>
          <a:custGeom>
            <a:avLst/>
            <a:gdLst/>
            <a:ahLst/>
            <a:cxnLst/>
            <a:rect l="l" t="t" r="r" b="b"/>
            <a:pathLst>
              <a:path w="718185">
                <a:moveTo>
                  <a:pt x="0" y="0"/>
                </a:moveTo>
                <a:lnTo>
                  <a:pt x="71818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9238661D-9F13-4307-8C83-28D8BE68F230}"/>
              </a:ext>
            </a:extLst>
          </p:cNvPr>
          <p:cNvSpPr/>
          <p:nvPr/>
        </p:nvSpPr>
        <p:spPr>
          <a:xfrm>
            <a:off x="6522642" y="3460750"/>
            <a:ext cx="721360" cy="0"/>
          </a:xfrm>
          <a:custGeom>
            <a:avLst/>
            <a:gdLst/>
            <a:ahLst/>
            <a:cxnLst/>
            <a:rect l="l" t="t" r="r" b="b"/>
            <a:pathLst>
              <a:path w="721360">
                <a:moveTo>
                  <a:pt x="0" y="0"/>
                </a:moveTo>
                <a:lnTo>
                  <a:pt x="72123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B43A877B-8E7C-4159-9D99-D872B8D12F9B}"/>
              </a:ext>
            </a:extLst>
          </p:cNvPr>
          <p:cNvSpPr/>
          <p:nvPr/>
        </p:nvSpPr>
        <p:spPr>
          <a:xfrm>
            <a:off x="6522642" y="4113783"/>
            <a:ext cx="722630" cy="0"/>
          </a:xfrm>
          <a:custGeom>
            <a:avLst/>
            <a:gdLst/>
            <a:ahLst/>
            <a:cxnLst/>
            <a:rect l="l" t="t" r="r" b="b"/>
            <a:pathLst>
              <a:path w="722629">
                <a:moveTo>
                  <a:pt x="0" y="0"/>
                </a:moveTo>
                <a:lnTo>
                  <a:pt x="72224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0D1DD6C7-A847-4C2B-B2E7-B03AB06CC713}"/>
              </a:ext>
            </a:extLst>
          </p:cNvPr>
          <p:cNvSpPr/>
          <p:nvPr/>
        </p:nvSpPr>
        <p:spPr>
          <a:xfrm>
            <a:off x="6522642" y="5779643"/>
            <a:ext cx="733425" cy="13335"/>
          </a:xfrm>
          <a:custGeom>
            <a:avLst/>
            <a:gdLst/>
            <a:ahLst/>
            <a:cxnLst/>
            <a:rect l="l" t="t" r="r" b="b"/>
            <a:pathLst>
              <a:path w="733425" h="13335">
                <a:moveTo>
                  <a:pt x="0" y="12826"/>
                </a:moveTo>
                <a:lnTo>
                  <a:pt x="73317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5579CED2-B50C-48BB-AAEB-247800F6BC27}"/>
              </a:ext>
            </a:extLst>
          </p:cNvPr>
          <p:cNvSpPr/>
          <p:nvPr/>
        </p:nvSpPr>
        <p:spPr>
          <a:xfrm>
            <a:off x="6522642" y="4451477"/>
            <a:ext cx="725170" cy="7620"/>
          </a:xfrm>
          <a:custGeom>
            <a:avLst/>
            <a:gdLst/>
            <a:ahLst/>
            <a:cxnLst/>
            <a:rect l="l" t="t" r="r" b="b"/>
            <a:pathLst>
              <a:path w="725170" h="7620">
                <a:moveTo>
                  <a:pt x="0" y="7620"/>
                </a:moveTo>
                <a:lnTo>
                  <a:pt x="72516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3EA109C3-4B5E-4DF5-96A5-838EF6D558FA}"/>
              </a:ext>
            </a:extLst>
          </p:cNvPr>
          <p:cNvSpPr/>
          <p:nvPr/>
        </p:nvSpPr>
        <p:spPr>
          <a:xfrm>
            <a:off x="6522642" y="6119901"/>
            <a:ext cx="733425" cy="0"/>
          </a:xfrm>
          <a:custGeom>
            <a:avLst/>
            <a:gdLst/>
            <a:ahLst/>
            <a:cxnLst/>
            <a:rect l="l" t="t" r="r" b="b"/>
            <a:pathLst>
              <a:path w="733425">
                <a:moveTo>
                  <a:pt x="0" y="0"/>
                </a:moveTo>
                <a:lnTo>
                  <a:pt x="73317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3">
            <a:extLst>
              <a:ext uri="{FF2B5EF4-FFF2-40B4-BE49-F238E27FC236}">
                <a16:creationId xmlns:a16="http://schemas.microsoft.com/office/drawing/2014/main" id="{A2F8C03C-1A34-4F64-97CA-1287736E608A}"/>
              </a:ext>
            </a:extLst>
          </p:cNvPr>
          <p:cNvSpPr/>
          <p:nvPr/>
        </p:nvSpPr>
        <p:spPr>
          <a:xfrm>
            <a:off x="8689263" y="4848898"/>
            <a:ext cx="777240" cy="241935"/>
          </a:xfrm>
          <a:custGeom>
            <a:avLst/>
            <a:gdLst/>
            <a:ahLst/>
            <a:cxnLst/>
            <a:rect l="l" t="t" r="r" b="b"/>
            <a:pathLst>
              <a:path w="777240" h="241935">
                <a:moveTo>
                  <a:pt x="0" y="241896"/>
                </a:moveTo>
                <a:lnTo>
                  <a:pt x="776833" y="241896"/>
                </a:lnTo>
                <a:lnTo>
                  <a:pt x="776833" y="0"/>
                </a:lnTo>
                <a:lnTo>
                  <a:pt x="0" y="0"/>
                </a:lnTo>
                <a:lnTo>
                  <a:pt x="0" y="24189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4">
            <a:extLst>
              <a:ext uri="{FF2B5EF4-FFF2-40B4-BE49-F238E27FC236}">
                <a16:creationId xmlns:a16="http://schemas.microsoft.com/office/drawing/2014/main" id="{8E462086-02FE-4596-9FF6-DDBC1225B446}"/>
              </a:ext>
            </a:extLst>
          </p:cNvPr>
          <p:cNvSpPr/>
          <p:nvPr/>
        </p:nvSpPr>
        <p:spPr>
          <a:xfrm>
            <a:off x="7585632" y="2883827"/>
            <a:ext cx="777240" cy="241935"/>
          </a:xfrm>
          <a:custGeom>
            <a:avLst/>
            <a:gdLst/>
            <a:ahLst/>
            <a:cxnLst/>
            <a:rect l="l" t="t" r="r" b="b"/>
            <a:pathLst>
              <a:path w="777240" h="241935">
                <a:moveTo>
                  <a:pt x="0" y="241896"/>
                </a:moveTo>
                <a:lnTo>
                  <a:pt x="776833" y="241896"/>
                </a:lnTo>
                <a:lnTo>
                  <a:pt x="776833" y="0"/>
                </a:lnTo>
                <a:lnTo>
                  <a:pt x="0" y="0"/>
                </a:lnTo>
                <a:lnTo>
                  <a:pt x="0" y="24189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5">
            <a:extLst>
              <a:ext uri="{FF2B5EF4-FFF2-40B4-BE49-F238E27FC236}">
                <a16:creationId xmlns:a16="http://schemas.microsoft.com/office/drawing/2014/main" id="{D063D15A-3BDB-4354-B52C-8FC383C75369}"/>
              </a:ext>
            </a:extLst>
          </p:cNvPr>
          <p:cNvSpPr/>
          <p:nvPr/>
        </p:nvSpPr>
        <p:spPr>
          <a:xfrm>
            <a:off x="7999272" y="2883788"/>
            <a:ext cx="0" cy="243204"/>
          </a:xfrm>
          <a:custGeom>
            <a:avLst/>
            <a:gdLst/>
            <a:ahLst/>
            <a:cxnLst/>
            <a:rect l="l" t="t" r="r" b="b"/>
            <a:pathLst>
              <a:path h="243205">
                <a:moveTo>
                  <a:pt x="0" y="0"/>
                </a:moveTo>
                <a:lnTo>
                  <a:pt x="0" y="2428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6">
            <a:extLst>
              <a:ext uri="{FF2B5EF4-FFF2-40B4-BE49-F238E27FC236}">
                <a16:creationId xmlns:a16="http://schemas.microsoft.com/office/drawing/2014/main" id="{8574A734-AFA8-48E8-A4B9-72ACD70741DF}"/>
              </a:ext>
            </a:extLst>
          </p:cNvPr>
          <p:cNvSpPr/>
          <p:nvPr/>
        </p:nvSpPr>
        <p:spPr>
          <a:xfrm>
            <a:off x="7585632" y="3806990"/>
            <a:ext cx="777240" cy="241935"/>
          </a:xfrm>
          <a:custGeom>
            <a:avLst/>
            <a:gdLst/>
            <a:ahLst/>
            <a:cxnLst/>
            <a:rect l="l" t="t" r="r" b="b"/>
            <a:pathLst>
              <a:path w="777240" h="241935">
                <a:moveTo>
                  <a:pt x="0" y="241896"/>
                </a:moveTo>
                <a:lnTo>
                  <a:pt x="776833" y="241896"/>
                </a:lnTo>
                <a:lnTo>
                  <a:pt x="776833" y="0"/>
                </a:lnTo>
                <a:lnTo>
                  <a:pt x="0" y="0"/>
                </a:lnTo>
                <a:lnTo>
                  <a:pt x="0" y="24189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7">
            <a:extLst>
              <a:ext uri="{FF2B5EF4-FFF2-40B4-BE49-F238E27FC236}">
                <a16:creationId xmlns:a16="http://schemas.microsoft.com/office/drawing/2014/main" id="{379C5F0A-BAE7-49ED-99DB-B2BEB30E7B86}"/>
              </a:ext>
            </a:extLst>
          </p:cNvPr>
          <p:cNvSpPr/>
          <p:nvPr/>
        </p:nvSpPr>
        <p:spPr>
          <a:xfrm>
            <a:off x="7999272" y="3806952"/>
            <a:ext cx="0" cy="243204"/>
          </a:xfrm>
          <a:custGeom>
            <a:avLst/>
            <a:gdLst/>
            <a:ahLst/>
            <a:cxnLst/>
            <a:rect l="l" t="t" r="r" b="b"/>
            <a:pathLst>
              <a:path h="243204">
                <a:moveTo>
                  <a:pt x="0" y="0"/>
                </a:moveTo>
                <a:lnTo>
                  <a:pt x="0" y="24269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>
            <a:extLst>
              <a:ext uri="{FF2B5EF4-FFF2-40B4-BE49-F238E27FC236}">
                <a16:creationId xmlns:a16="http://schemas.microsoft.com/office/drawing/2014/main" id="{718C246A-10AA-467C-826B-878521AA29C7}"/>
              </a:ext>
            </a:extLst>
          </p:cNvPr>
          <p:cNvSpPr/>
          <p:nvPr/>
        </p:nvSpPr>
        <p:spPr>
          <a:xfrm>
            <a:off x="7585632" y="3191548"/>
            <a:ext cx="777240" cy="241935"/>
          </a:xfrm>
          <a:custGeom>
            <a:avLst/>
            <a:gdLst/>
            <a:ahLst/>
            <a:cxnLst/>
            <a:rect l="l" t="t" r="r" b="b"/>
            <a:pathLst>
              <a:path w="777240" h="241935">
                <a:moveTo>
                  <a:pt x="0" y="241896"/>
                </a:moveTo>
                <a:lnTo>
                  <a:pt x="776833" y="241896"/>
                </a:lnTo>
                <a:lnTo>
                  <a:pt x="776833" y="0"/>
                </a:lnTo>
                <a:lnTo>
                  <a:pt x="0" y="0"/>
                </a:lnTo>
                <a:lnTo>
                  <a:pt x="0" y="24189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9">
            <a:extLst>
              <a:ext uri="{FF2B5EF4-FFF2-40B4-BE49-F238E27FC236}">
                <a16:creationId xmlns:a16="http://schemas.microsoft.com/office/drawing/2014/main" id="{DB8D28B1-ECDF-4F84-9978-A64F4051EDB0}"/>
              </a:ext>
            </a:extLst>
          </p:cNvPr>
          <p:cNvSpPr/>
          <p:nvPr/>
        </p:nvSpPr>
        <p:spPr>
          <a:xfrm>
            <a:off x="7999272" y="3191509"/>
            <a:ext cx="0" cy="243204"/>
          </a:xfrm>
          <a:custGeom>
            <a:avLst/>
            <a:gdLst/>
            <a:ahLst/>
            <a:cxnLst/>
            <a:rect l="l" t="t" r="r" b="b"/>
            <a:pathLst>
              <a:path h="243205">
                <a:moveTo>
                  <a:pt x="0" y="0"/>
                </a:moveTo>
                <a:lnTo>
                  <a:pt x="0" y="24269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0">
            <a:extLst>
              <a:ext uri="{FF2B5EF4-FFF2-40B4-BE49-F238E27FC236}">
                <a16:creationId xmlns:a16="http://schemas.microsoft.com/office/drawing/2014/main" id="{1B74BCE8-69E8-45A0-A597-716F1AAA9CEA}"/>
              </a:ext>
            </a:extLst>
          </p:cNvPr>
          <p:cNvSpPr/>
          <p:nvPr/>
        </p:nvSpPr>
        <p:spPr>
          <a:xfrm>
            <a:off x="8683293" y="2883827"/>
            <a:ext cx="777240" cy="241935"/>
          </a:xfrm>
          <a:custGeom>
            <a:avLst/>
            <a:gdLst/>
            <a:ahLst/>
            <a:cxnLst/>
            <a:rect l="l" t="t" r="r" b="b"/>
            <a:pathLst>
              <a:path w="777240" h="241935">
                <a:moveTo>
                  <a:pt x="0" y="241896"/>
                </a:moveTo>
                <a:lnTo>
                  <a:pt x="776833" y="241896"/>
                </a:lnTo>
                <a:lnTo>
                  <a:pt x="776833" y="0"/>
                </a:lnTo>
                <a:lnTo>
                  <a:pt x="0" y="0"/>
                </a:lnTo>
                <a:lnTo>
                  <a:pt x="0" y="24189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1">
            <a:extLst>
              <a:ext uri="{FF2B5EF4-FFF2-40B4-BE49-F238E27FC236}">
                <a16:creationId xmlns:a16="http://schemas.microsoft.com/office/drawing/2014/main" id="{547C33C4-997E-490C-92A8-D7C1A37E7718}"/>
              </a:ext>
            </a:extLst>
          </p:cNvPr>
          <p:cNvSpPr txBox="1"/>
          <p:nvPr/>
        </p:nvSpPr>
        <p:spPr>
          <a:xfrm>
            <a:off x="7619541" y="2861182"/>
            <a:ext cx="1708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09980" algn="l"/>
                <a:tab pos="1593850" algn="l"/>
              </a:tabLst>
            </a:pPr>
            <a:r>
              <a:rPr sz="1600" b="1" spc="-10" dirty="0">
                <a:latin typeface="Calibri"/>
                <a:cs typeface="Calibri"/>
              </a:rPr>
              <a:t>2</a:t>
            </a:r>
            <a:r>
              <a:rPr sz="1600" b="1" spc="-5" dirty="0">
                <a:latin typeface="Calibri"/>
                <a:cs typeface="Calibri"/>
              </a:rPr>
              <a:t>2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10" dirty="0">
                <a:latin typeface="Calibri"/>
                <a:cs typeface="Calibri"/>
              </a:rPr>
              <a:t>1</a:t>
            </a:r>
            <a:r>
              <a:rPr sz="1600" b="1" spc="-5" dirty="0">
                <a:latin typeface="Calibri"/>
                <a:cs typeface="Calibri"/>
              </a:rPr>
              <a:t>1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5" dirty="0">
                <a:latin typeface="Calibri"/>
                <a:cs typeface="Calibri"/>
              </a:rPr>
              <a:t>^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6" name="object 22">
            <a:extLst>
              <a:ext uri="{FF2B5EF4-FFF2-40B4-BE49-F238E27FC236}">
                <a16:creationId xmlns:a16="http://schemas.microsoft.com/office/drawing/2014/main" id="{6FFE9366-5939-45A4-A378-0BAA32EF7B16}"/>
              </a:ext>
            </a:extLst>
          </p:cNvPr>
          <p:cNvSpPr/>
          <p:nvPr/>
        </p:nvSpPr>
        <p:spPr>
          <a:xfrm>
            <a:off x="9097060" y="2883788"/>
            <a:ext cx="0" cy="243204"/>
          </a:xfrm>
          <a:custGeom>
            <a:avLst/>
            <a:gdLst/>
            <a:ahLst/>
            <a:cxnLst/>
            <a:rect l="l" t="t" r="r" b="b"/>
            <a:pathLst>
              <a:path h="243205">
                <a:moveTo>
                  <a:pt x="0" y="0"/>
                </a:moveTo>
                <a:lnTo>
                  <a:pt x="0" y="2428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3">
            <a:extLst>
              <a:ext uri="{FF2B5EF4-FFF2-40B4-BE49-F238E27FC236}">
                <a16:creationId xmlns:a16="http://schemas.microsoft.com/office/drawing/2014/main" id="{CFD449CC-DC03-402F-8B45-5122CE1EC313}"/>
              </a:ext>
            </a:extLst>
          </p:cNvPr>
          <p:cNvSpPr/>
          <p:nvPr/>
        </p:nvSpPr>
        <p:spPr>
          <a:xfrm>
            <a:off x="8683293" y="3806990"/>
            <a:ext cx="777240" cy="241935"/>
          </a:xfrm>
          <a:custGeom>
            <a:avLst/>
            <a:gdLst/>
            <a:ahLst/>
            <a:cxnLst/>
            <a:rect l="l" t="t" r="r" b="b"/>
            <a:pathLst>
              <a:path w="777240" h="241935">
                <a:moveTo>
                  <a:pt x="0" y="241896"/>
                </a:moveTo>
                <a:lnTo>
                  <a:pt x="776833" y="241896"/>
                </a:lnTo>
                <a:lnTo>
                  <a:pt x="776833" y="0"/>
                </a:lnTo>
                <a:lnTo>
                  <a:pt x="0" y="0"/>
                </a:lnTo>
                <a:lnTo>
                  <a:pt x="0" y="24189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4">
            <a:extLst>
              <a:ext uri="{FF2B5EF4-FFF2-40B4-BE49-F238E27FC236}">
                <a16:creationId xmlns:a16="http://schemas.microsoft.com/office/drawing/2014/main" id="{9ABE3AA2-ACF9-4D28-9038-12D248DFF27B}"/>
              </a:ext>
            </a:extLst>
          </p:cNvPr>
          <p:cNvSpPr/>
          <p:nvPr/>
        </p:nvSpPr>
        <p:spPr>
          <a:xfrm>
            <a:off x="9097060" y="3806952"/>
            <a:ext cx="0" cy="243204"/>
          </a:xfrm>
          <a:custGeom>
            <a:avLst/>
            <a:gdLst/>
            <a:ahLst/>
            <a:cxnLst/>
            <a:rect l="l" t="t" r="r" b="b"/>
            <a:pathLst>
              <a:path h="243204">
                <a:moveTo>
                  <a:pt x="0" y="0"/>
                </a:moveTo>
                <a:lnTo>
                  <a:pt x="0" y="24269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5">
            <a:extLst>
              <a:ext uri="{FF2B5EF4-FFF2-40B4-BE49-F238E27FC236}">
                <a16:creationId xmlns:a16="http://schemas.microsoft.com/office/drawing/2014/main" id="{0FCDCAE3-F17B-44DB-9037-34A558995201}"/>
              </a:ext>
            </a:extLst>
          </p:cNvPr>
          <p:cNvSpPr/>
          <p:nvPr/>
        </p:nvSpPr>
        <p:spPr>
          <a:xfrm>
            <a:off x="7585632" y="4217200"/>
            <a:ext cx="777240" cy="241935"/>
          </a:xfrm>
          <a:custGeom>
            <a:avLst/>
            <a:gdLst/>
            <a:ahLst/>
            <a:cxnLst/>
            <a:rect l="l" t="t" r="r" b="b"/>
            <a:pathLst>
              <a:path w="777240" h="241935">
                <a:moveTo>
                  <a:pt x="0" y="241896"/>
                </a:moveTo>
                <a:lnTo>
                  <a:pt x="776833" y="241896"/>
                </a:lnTo>
                <a:lnTo>
                  <a:pt x="776833" y="0"/>
                </a:lnTo>
                <a:lnTo>
                  <a:pt x="0" y="0"/>
                </a:lnTo>
                <a:lnTo>
                  <a:pt x="0" y="24189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6">
            <a:extLst>
              <a:ext uri="{FF2B5EF4-FFF2-40B4-BE49-F238E27FC236}">
                <a16:creationId xmlns:a16="http://schemas.microsoft.com/office/drawing/2014/main" id="{1AEDCF5E-315C-43B5-94A9-2D4F1EDCA78F}"/>
              </a:ext>
            </a:extLst>
          </p:cNvPr>
          <p:cNvSpPr/>
          <p:nvPr/>
        </p:nvSpPr>
        <p:spPr>
          <a:xfrm>
            <a:off x="8683293" y="4217200"/>
            <a:ext cx="777240" cy="241935"/>
          </a:xfrm>
          <a:custGeom>
            <a:avLst/>
            <a:gdLst/>
            <a:ahLst/>
            <a:cxnLst/>
            <a:rect l="l" t="t" r="r" b="b"/>
            <a:pathLst>
              <a:path w="777240" h="241935">
                <a:moveTo>
                  <a:pt x="0" y="241896"/>
                </a:moveTo>
                <a:lnTo>
                  <a:pt x="776833" y="241896"/>
                </a:lnTo>
                <a:lnTo>
                  <a:pt x="776833" y="0"/>
                </a:lnTo>
                <a:lnTo>
                  <a:pt x="0" y="0"/>
                </a:lnTo>
                <a:lnTo>
                  <a:pt x="0" y="24189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7">
            <a:extLst>
              <a:ext uri="{FF2B5EF4-FFF2-40B4-BE49-F238E27FC236}">
                <a16:creationId xmlns:a16="http://schemas.microsoft.com/office/drawing/2014/main" id="{5ACBFE10-483F-4BE8-9850-C88F0B1BD666}"/>
              </a:ext>
            </a:extLst>
          </p:cNvPr>
          <p:cNvSpPr/>
          <p:nvPr/>
        </p:nvSpPr>
        <p:spPr>
          <a:xfrm>
            <a:off x="7585632" y="5140363"/>
            <a:ext cx="777240" cy="241935"/>
          </a:xfrm>
          <a:custGeom>
            <a:avLst/>
            <a:gdLst/>
            <a:ahLst/>
            <a:cxnLst/>
            <a:rect l="l" t="t" r="r" b="b"/>
            <a:pathLst>
              <a:path w="777240" h="241935">
                <a:moveTo>
                  <a:pt x="0" y="241896"/>
                </a:moveTo>
                <a:lnTo>
                  <a:pt x="776833" y="241896"/>
                </a:lnTo>
                <a:lnTo>
                  <a:pt x="776833" y="0"/>
                </a:lnTo>
                <a:lnTo>
                  <a:pt x="0" y="0"/>
                </a:lnTo>
                <a:lnTo>
                  <a:pt x="0" y="24189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8">
            <a:extLst>
              <a:ext uri="{FF2B5EF4-FFF2-40B4-BE49-F238E27FC236}">
                <a16:creationId xmlns:a16="http://schemas.microsoft.com/office/drawing/2014/main" id="{27C140BD-7FAB-47EB-BD2D-F7187B255D13}"/>
              </a:ext>
            </a:extLst>
          </p:cNvPr>
          <p:cNvSpPr/>
          <p:nvPr/>
        </p:nvSpPr>
        <p:spPr>
          <a:xfrm>
            <a:off x="8683293" y="5140363"/>
            <a:ext cx="777240" cy="241935"/>
          </a:xfrm>
          <a:custGeom>
            <a:avLst/>
            <a:gdLst/>
            <a:ahLst/>
            <a:cxnLst/>
            <a:rect l="l" t="t" r="r" b="b"/>
            <a:pathLst>
              <a:path w="777240" h="241935">
                <a:moveTo>
                  <a:pt x="0" y="241896"/>
                </a:moveTo>
                <a:lnTo>
                  <a:pt x="776833" y="241896"/>
                </a:lnTo>
                <a:lnTo>
                  <a:pt x="776833" y="0"/>
                </a:lnTo>
                <a:lnTo>
                  <a:pt x="0" y="0"/>
                </a:lnTo>
                <a:lnTo>
                  <a:pt x="0" y="24189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29">
            <a:extLst>
              <a:ext uri="{FF2B5EF4-FFF2-40B4-BE49-F238E27FC236}">
                <a16:creationId xmlns:a16="http://schemas.microsoft.com/office/drawing/2014/main" id="{924EE033-1639-4CAC-981B-605D4301F60C}"/>
              </a:ext>
            </a:extLst>
          </p:cNvPr>
          <p:cNvSpPr/>
          <p:nvPr/>
        </p:nvSpPr>
        <p:spPr>
          <a:xfrm>
            <a:off x="7585632" y="5550573"/>
            <a:ext cx="777240" cy="241935"/>
          </a:xfrm>
          <a:custGeom>
            <a:avLst/>
            <a:gdLst/>
            <a:ahLst/>
            <a:cxnLst/>
            <a:rect l="l" t="t" r="r" b="b"/>
            <a:pathLst>
              <a:path w="777240" h="241935">
                <a:moveTo>
                  <a:pt x="0" y="241896"/>
                </a:moveTo>
                <a:lnTo>
                  <a:pt x="776833" y="241896"/>
                </a:lnTo>
                <a:lnTo>
                  <a:pt x="776833" y="0"/>
                </a:lnTo>
                <a:lnTo>
                  <a:pt x="0" y="0"/>
                </a:lnTo>
                <a:lnTo>
                  <a:pt x="0" y="24189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0">
            <a:extLst>
              <a:ext uri="{FF2B5EF4-FFF2-40B4-BE49-F238E27FC236}">
                <a16:creationId xmlns:a16="http://schemas.microsoft.com/office/drawing/2014/main" id="{2E51D2D8-5C7E-4FD5-AC1D-1F29E781F97D}"/>
              </a:ext>
            </a:extLst>
          </p:cNvPr>
          <p:cNvSpPr txBox="1"/>
          <p:nvPr/>
        </p:nvSpPr>
        <p:spPr>
          <a:xfrm>
            <a:off x="7619541" y="5528437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8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5" name="object 31">
            <a:extLst>
              <a:ext uri="{FF2B5EF4-FFF2-40B4-BE49-F238E27FC236}">
                <a16:creationId xmlns:a16="http://schemas.microsoft.com/office/drawing/2014/main" id="{4802DAB5-BB42-4AC1-85A2-90EE1CA6B913}"/>
              </a:ext>
            </a:extLst>
          </p:cNvPr>
          <p:cNvSpPr txBox="1"/>
          <p:nvPr/>
        </p:nvSpPr>
        <p:spPr>
          <a:xfrm>
            <a:off x="8092363" y="5528437"/>
            <a:ext cx="12636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^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6" name="object 32">
            <a:extLst>
              <a:ext uri="{FF2B5EF4-FFF2-40B4-BE49-F238E27FC236}">
                <a16:creationId xmlns:a16="http://schemas.microsoft.com/office/drawing/2014/main" id="{9C153A03-3C5D-42F1-8894-A441518B166B}"/>
              </a:ext>
            </a:extLst>
          </p:cNvPr>
          <p:cNvSpPr/>
          <p:nvPr/>
        </p:nvSpPr>
        <p:spPr>
          <a:xfrm>
            <a:off x="7999272" y="5550662"/>
            <a:ext cx="0" cy="243204"/>
          </a:xfrm>
          <a:custGeom>
            <a:avLst/>
            <a:gdLst/>
            <a:ahLst/>
            <a:cxnLst/>
            <a:rect l="l" t="t" r="r" b="b"/>
            <a:pathLst>
              <a:path h="243204">
                <a:moveTo>
                  <a:pt x="0" y="0"/>
                </a:moveTo>
                <a:lnTo>
                  <a:pt x="0" y="24269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3">
            <a:extLst>
              <a:ext uri="{FF2B5EF4-FFF2-40B4-BE49-F238E27FC236}">
                <a16:creationId xmlns:a16="http://schemas.microsoft.com/office/drawing/2014/main" id="{812714BB-488C-42C6-91B8-46C52BFD5CEB}"/>
              </a:ext>
            </a:extLst>
          </p:cNvPr>
          <p:cNvSpPr/>
          <p:nvPr/>
        </p:nvSpPr>
        <p:spPr>
          <a:xfrm>
            <a:off x="7585632" y="6166053"/>
            <a:ext cx="777240" cy="241935"/>
          </a:xfrm>
          <a:custGeom>
            <a:avLst/>
            <a:gdLst/>
            <a:ahLst/>
            <a:cxnLst/>
            <a:rect l="l" t="t" r="r" b="b"/>
            <a:pathLst>
              <a:path w="777240" h="241935">
                <a:moveTo>
                  <a:pt x="0" y="241896"/>
                </a:moveTo>
                <a:lnTo>
                  <a:pt x="776833" y="241896"/>
                </a:lnTo>
                <a:lnTo>
                  <a:pt x="776833" y="0"/>
                </a:lnTo>
                <a:lnTo>
                  <a:pt x="0" y="0"/>
                </a:lnTo>
                <a:lnTo>
                  <a:pt x="0" y="24189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4">
            <a:extLst>
              <a:ext uri="{FF2B5EF4-FFF2-40B4-BE49-F238E27FC236}">
                <a16:creationId xmlns:a16="http://schemas.microsoft.com/office/drawing/2014/main" id="{BCF4B373-0F83-4345-AE71-CE23BA8DA57A}"/>
              </a:ext>
            </a:extLst>
          </p:cNvPr>
          <p:cNvSpPr txBox="1"/>
          <p:nvPr/>
        </p:nvSpPr>
        <p:spPr>
          <a:xfrm>
            <a:off x="7619541" y="6144158"/>
            <a:ext cx="6102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95934" algn="l"/>
              </a:tabLst>
            </a:pPr>
            <a:r>
              <a:rPr sz="1600" b="1" spc="-10" dirty="0">
                <a:latin typeface="Calibri"/>
                <a:cs typeface="Calibri"/>
              </a:rPr>
              <a:t>2</a:t>
            </a:r>
            <a:r>
              <a:rPr sz="1600" b="1" spc="-5" dirty="0">
                <a:latin typeface="Calibri"/>
                <a:cs typeface="Calibri"/>
              </a:rPr>
              <a:t>1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5" dirty="0">
                <a:latin typeface="Calibri"/>
                <a:cs typeface="Calibri"/>
              </a:rPr>
              <a:t>^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9" name="object 35">
            <a:extLst>
              <a:ext uri="{FF2B5EF4-FFF2-40B4-BE49-F238E27FC236}">
                <a16:creationId xmlns:a16="http://schemas.microsoft.com/office/drawing/2014/main" id="{91078CBC-531E-4B4F-B23C-CB0A5AEFA492}"/>
              </a:ext>
            </a:extLst>
          </p:cNvPr>
          <p:cNvSpPr/>
          <p:nvPr/>
        </p:nvSpPr>
        <p:spPr>
          <a:xfrm>
            <a:off x="7999272" y="6166053"/>
            <a:ext cx="0" cy="243204"/>
          </a:xfrm>
          <a:custGeom>
            <a:avLst/>
            <a:gdLst/>
            <a:ahLst/>
            <a:cxnLst/>
            <a:rect l="l" t="t" r="r" b="b"/>
            <a:pathLst>
              <a:path h="243204">
                <a:moveTo>
                  <a:pt x="0" y="0"/>
                </a:moveTo>
                <a:lnTo>
                  <a:pt x="0" y="24274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6">
            <a:extLst>
              <a:ext uri="{FF2B5EF4-FFF2-40B4-BE49-F238E27FC236}">
                <a16:creationId xmlns:a16="http://schemas.microsoft.com/office/drawing/2014/main" id="{A5EF3420-7A0F-4AB2-8B82-F71F38190C2A}"/>
              </a:ext>
            </a:extLst>
          </p:cNvPr>
          <p:cNvSpPr/>
          <p:nvPr/>
        </p:nvSpPr>
        <p:spPr>
          <a:xfrm>
            <a:off x="7088936" y="2948304"/>
            <a:ext cx="497205" cy="76200"/>
          </a:xfrm>
          <a:custGeom>
            <a:avLst/>
            <a:gdLst/>
            <a:ahLst/>
            <a:cxnLst/>
            <a:rect l="l" t="t" r="r" b="b"/>
            <a:pathLst>
              <a:path w="497204" h="76200">
                <a:moveTo>
                  <a:pt x="420496" y="0"/>
                </a:moveTo>
                <a:lnTo>
                  <a:pt x="420496" y="76200"/>
                </a:lnTo>
                <a:lnTo>
                  <a:pt x="487298" y="42799"/>
                </a:lnTo>
                <a:lnTo>
                  <a:pt x="433196" y="42799"/>
                </a:lnTo>
                <a:lnTo>
                  <a:pt x="433196" y="33274"/>
                </a:lnTo>
                <a:lnTo>
                  <a:pt x="487044" y="33274"/>
                </a:lnTo>
                <a:lnTo>
                  <a:pt x="420496" y="0"/>
                </a:lnTo>
                <a:close/>
              </a:path>
              <a:path w="497204" h="76200">
                <a:moveTo>
                  <a:pt x="420496" y="33274"/>
                </a:moveTo>
                <a:lnTo>
                  <a:pt x="0" y="33274"/>
                </a:lnTo>
                <a:lnTo>
                  <a:pt x="0" y="42799"/>
                </a:lnTo>
                <a:lnTo>
                  <a:pt x="420496" y="42799"/>
                </a:lnTo>
                <a:lnTo>
                  <a:pt x="420496" y="33274"/>
                </a:lnTo>
                <a:close/>
              </a:path>
              <a:path w="497204" h="76200">
                <a:moveTo>
                  <a:pt x="487044" y="33274"/>
                </a:moveTo>
                <a:lnTo>
                  <a:pt x="433196" y="33274"/>
                </a:lnTo>
                <a:lnTo>
                  <a:pt x="433196" y="42799"/>
                </a:lnTo>
                <a:lnTo>
                  <a:pt x="487298" y="42799"/>
                </a:lnTo>
                <a:lnTo>
                  <a:pt x="496696" y="38100"/>
                </a:lnTo>
                <a:lnTo>
                  <a:pt x="487044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7">
            <a:extLst>
              <a:ext uri="{FF2B5EF4-FFF2-40B4-BE49-F238E27FC236}">
                <a16:creationId xmlns:a16="http://schemas.microsoft.com/office/drawing/2014/main" id="{7B2CF159-00DC-4FCA-8ABD-EB9D77353050}"/>
              </a:ext>
            </a:extLst>
          </p:cNvPr>
          <p:cNvSpPr/>
          <p:nvPr/>
        </p:nvSpPr>
        <p:spPr>
          <a:xfrm>
            <a:off x="7088936" y="3256025"/>
            <a:ext cx="497205" cy="76200"/>
          </a:xfrm>
          <a:custGeom>
            <a:avLst/>
            <a:gdLst/>
            <a:ahLst/>
            <a:cxnLst/>
            <a:rect l="l" t="t" r="r" b="b"/>
            <a:pathLst>
              <a:path w="497204" h="76200">
                <a:moveTo>
                  <a:pt x="420496" y="0"/>
                </a:moveTo>
                <a:lnTo>
                  <a:pt x="420496" y="76200"/>
                </a:lnTo>
                <a:lnTo>
                  <a:pt x="487298" y="42799"/>
                </a:lnTo>
                <a:lnTo>
                  <a:pt x="433196" y="42799"/>
                </a:lnTo>
                <a:lnTo>
                  <a:pt x="433196" y="33274"/>
                </a:lnTo>
                <a:lnTo>
                  <a:pt x="487044" y="33274"/>
                </a:lnTo>
                <a:lnTo>
                  <a:pt x="420496" y="0"/>
                </a:lnTo>
                <a:close/>
              </a:path>
              <a:path w="497204" h="76200">
                <a:moveTo>
                  <a:pt x="420496" y="33274"/>
                </a:moveTo>
                <a:lnTo>
                  <a:pt x="0" y="33274"/>
                </a:lnTo>
                <a:lnTo>
                  <a:pt x="0" y="42799"/>
                </a:lnTo>
                <a:lnTo>
                  <a:pt x="420496" y="42799"/>
                </a:lnTo>
                <a:lnTo>
                  <a:pt x="420496" y="33274"/>
                </a:lnTo>
                <a:close/>
              </a:path>
              <a:path w="497204" h="76200">
                <a:moveTo>
                  <a:pt x="487044" y="33274"/>
                </a:moveTo>
                <a:lnTo>
                  <a:pt x="433196" y="33274"/>
                </a:lnTo>
                <a:lnTo>
                  <a:pt x="433196" y="42799"/>
                </a:lnTo>
                <a:lnTo>
                  <a:pt x="487298" y="42799"/>
                </a:lnTo>
                <a:lnTo>
                  <a:pt x="496696" y="38100"/>
                </a:lnTo>
                <a:lnTo>
                  <a:pt x="487044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38">
            <a:extLst>
              <a:ext uri="{FF2B5EF4-FFF2-40B4-BE49-F238E27FC236}">
                <a16:creationId xmlns:a16="http://schemas.microsoft.com/office/drawing/2014/main" id="{69AA8719-3E7D-419C-8CCA-AF7B2D707E5D}"/>
              </a:ext>
            </a:extLst>
          </p:cNvPr>
          <p:cNvSpPr/>
          <p:nvPr/>
        </p:nvSpPr>
        <p:spPr>
          <a:xfrm>
            <a:off x="7088936" y="3871468"/>
            <a:ext cx="497205" cy="76200"/>
          </a:xfrm>
          <a:custGeom>
            <a:avLst/>
            <a:gdLst/>
            <a:ahLst/>
            <a:cxnLst/>
            <a:rect l="l" t="t" r="r" b="b"/>
            <a:pathLst>
              <a:path w="497204" h="76200">
                <a:moveTo>
                  <a:pt x="420496" y="0"/>
                </a:moveTo>
                <a:lnTo>
                  <a:pt x="420496" y="76199"/>
                </a:lnTo>
                <a:lnTo>
                  <a:pt x="487298" y="42798"/>
                </a:lnTo>
                <a:lnTo>
                  <a:pt x="433196" y="42798"/>
                </a:lnTo>
                <a:lnTo>
                  <a:pt x="433196" y="33273"/>
                </a:lnTo>
                <a:lnTo>
                  <a:pt x="487044" y="33273"/>
                </a:lnTo>
                <a:lnTo>
                  <a:pt x="420496" y="0"/>
                </a:lnTo>
                <a:close/>
              </a:path>
              <a:path w="497204" h="76200">
                <a:moveTo>
                  <a:pt x="420496" y="33273"/>
                </a:moveTo>
                <a:lnTo>
                  <a:pt x="0" y="33273"/>
                </a:lnTo>
                <a:lnTo>
                  <a:pt x="0" y="42798"/>
                </a:lnTo>
                <a:lnTo>
                  <a:pt x="420496" y="42798"/>
                </a:lnTo>
                <a:lnTo>
                  <a:pt x="420496" y="33273"/>
                </a:lnTo>
                <a:close/>
              </a:path>
              <a:path w="497204" h="76200">
                <a:moveTo>
                  <a:pt x="487044" y="33273"/>
                </a:moveTo>
                <a:lnTo>
                  <a:pt x="433196" y="33273"/>
                </a:lnTo>
                <a:lnTo>
                  <a:pt x="433196" y="42798"/>
                </a:lnTo>
                <a:lnTo>
                  <a:pt x="487298" y="42798"/>
                </a:lnTo>
                <a:lnTo>
                  <a:pt x="496696" y="38099"/>
                </a:lnTo>
                <a:lnTo>
                  <a:pt x="487044" y="332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39">
            <a:extLst>
              <a:ext uri="{FF2B5EF4-FFF2-40B4-BE49-F238E27FC236}">
                <a16:creationId xmlns:a16="http://schemas.microsoft.com/office/drawing/2014/main" id="{0A751FD9-DF3D-46E4-B48E-07051BCC5EB1}"/>
              </a:ext>
            </a:extLst>
          </p:cNvPr>
          <p:cNvSpPr/>
          <p:nvPr/>
        </p:nvSpPr>
        <p:spPr>
          <a:xfrm>
            <a:off x="7088936" y="4281677"/>
            <a:ext cx="497205" cy="76200"/>
          </a:xfrm>
          <a:custGeom>
            <a:avLst/>
            <a:gdLst/>
            <a:ahLst/>
            <a:cxnLst/>
            <a:rect l="l" t="t" r="r" b="b"/>
            <a:pathLst>
              <a:path w="497204" h="76200">
                <a:moveTo>
                  <a:pt x="420496" y="0"/>
                </a:moveTo>
                <a:lnTo>
                  <a:pt x="420496" y="76200"/>
                </a:lnTo>
                <a:lnTo>
                  <a:pt x="487044" y="42926"/>
                </a:lnTo>
                <a:lnTo>
                  <a:pt x="433196" y="42926"/>
                </a:lnTo>
                <a:lnTo>
                  <a:pt x="433196" y="33401"/>
                </a:lnTo>
                <a:lnTo>
                  <a:pt x="487298" y="33401"/>
                </a:lnTo>
                <a:lnTo>
                  <a:pt x="420496" y="0"/>
                </a:lnTo>
                <a:close/>
              </a:path>
              <a:path w="497204" h="76200">
                <a:moveTo>
                  <a:pt x="420496" y="33401"/>
                </a:moveTo>
                <a:lnTo>
                  <a:pt x="0" y="33401"/>
                </a:lnTo>
                <a:lnTo>
                  <a:pt x="0" y="42926"/>
                </a:lnTo>
                <a:lnTo>
                  <a:pt x="420496" y="42926"/>
                </a:lnTo>
                <a:lnTo>
                  <a:pt x="420496" y="33401"/>
                </a:lnTo>
                <a:close/>
              </a:path>
              <a:path w="497204" h="76200">
                <a:moveTo>
                  <a:pt x="487298" y="33401"/>
                </a:moveTo>
                <a:lnTo>
                  <a:pt x="433196" y="33401"/>
                </a:lnTo>
                <a:lnTo>
                  <a:pt x="433196" y="42926"/>
                </a:lnTo>
                <a:lnTo>
                  <a:pt x="487044" y="42926"/>
                </a:lnTo>
                <a:lnTo>
                  <a:pt x="496696" y="38100"/>
                </a:lnTo>
                <a:lnTo>
                  <a:pt x="487298" y="334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0">
            <a:extLst>
              <a:ext uri="{FF2B5EF4-FFF2-40B4-BE49-F238E27FC236}">
                <a16:creationId xmlns:a16="http://schemas.microsoft.com/office/drawing/2014/main" id="{D00DFFD2-891E-4AF7-AA7D-5423707075D5}"/>
              </a:ext>
            </a:extLst>
          </p:cNvPr>
          <p:cNvSpPr/>
          <p:nvPr/>
        </p:nvSpPr>
        <p:spPr>
          <a:xfrm>
            <a:off x="7088936" y="4589399"/>
            <a:ext cx="497205" cy="76200"/>
          </a:xfrm>
          <a:custGeom>
            <a:avLst/>
            <a:gdLst/>
            <a:ahLst/>
            <a:cxnLst/>
            <a:rect l="l" t="t" r="r" b="b"/>
            <a:pathLst>
              <a:path w="497204" h="76200">
                <a:moveTo>
                  <a:pt x="420496" y="0"/>
                </a:moveTo>
                <a:lnTo>
                  <a:pt x="420496" y="76200"/>
                </a:lnTo>
                <a:lnTo>
                  <a:pt x="487044" y="42925"/>
                </a:lnTo>
                <a:lnTo>
                  <a:pt x="433196" y="42925"/>
                </a:lnTo>
                <a:lnTo>
                  <a:pt x="433196" y="33400"/>
                </a:lnTo>
                <a:lnTo>
                  <a:pt x="487298" y="33400"/>
                </a:lnTo>
                <a:lnTo>
                  <a:pt x="420496" y="0"/>
                </a:lnTo>
                <a:close/>
              </a:path>
              <a:path w="497204" h="76200">
                <a:moveTo>
                  <a:pt x="420496" y="33400"/>
                </a:moveTo>
                <a:lnTo>
                  <a:pt x="0" y="33400"/>
                </a:lnTo>
                <a:lnTo>
                  <a:pt x="0" y="42925"/>
                </a:lnTo>
                <a:lnTo>
                  <a:pt x="420496" y="42925"/>
                </a:lnTo>
                <a:lnTo>
                  <a:pt x="420496" y="33400"/>
                </a:lnTo>
                <a:close/>
              </a:path>
              <a:path w="497204" h="76200">
                <a:moveTo>
                  <a:pt x="487298" y="33400"/>
                </a:moveTo>
                <a:lnTo>
                  <a:pt x="433196" y="33400"/>
                </a:lnTo>
                <a:lnTo>
                  <a:pt x="433196" y="42925"/>
                </a:lnTo>
                <a:lnTo>
                  <a:pt x="487044" y="42925"/>
                </a:lnTo>
                <a:lnTo>
                  <a:pt x="496696" y="38100"/>
                </a:lnTo>
                <a:lnTo>
                  <a:pt x="487298" y="33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1">
            <a:extLst>
              <a:ext uri="{FF2B5EF4-FFF2-40B4-BE49-F238E27FC236}">
                <a16:creationId xmlns:a16="http://schemas.microsoft.com/office/drawing/2014/main" id="{DBB1A4B1-938C-4194-841A-7B46206A136E}"/>
              </a:ext>
            </a:extLst>
          </p:cNvPr>
          <p:cNvSpPr/>
          <p:nvPr/>
        </p:nvSpPr>
        <p:spPr>
          <a:xfrm>
            <a:off x="7088936" y="4897120"/>
            <a:ext cx="497205" cy="76200"/>
          </a:xfrm>
          <a:custGeom>
            <a:avLst/>
            <a:gdLst/>
            <a:ahLst/>
            <a:cxnLst/>
            <a:rect l="l" t="t" r="r" b="b"/>
            <a:pathLst>
              <a:path w="497204" h="76200">
                <a:moveTo>
                  <a:pt x="420496" y="0"/>
                </a:moveTo>
                <a:lnTo>
                  <a:pt x="420496" y="76199"/>
                </a:lnTo>
                <a:lnTo>
                  <a:pt x="487298" y="42798"/>
                </a:lnTo>
                <a:lnTo>
                  <a:pt x="433196" y="42798"/>
                </a:lnTo>
                <a:lnTo>
                  <a:pt x="433196" y="33273"/>
                </a:lnTo>
                <a:lnTo>
                  <a:pt x="487044" y="33273"/>
                </a:lnTo>
                <a:lnTo>
                  <a:pt x="420496" y="0"/>
                </a:lnTo>
                <a:close/>
              </a:path>
              <a:path w="497204" h="76200">
                <a:moveTo>
                  <a:pt x="420496" y="33273"/>
                </a:moveTo>
                <a:lnTo>
                  <a:pt x="0" y="33273"/>
                </a:lnTo>
                <a:lnTo>
                  <a:pt x="0" y="42798"/>
                </a:lnTo>
                <a:lnTo>
                  <a:pt x="420496" y="42798"/>
                </a:lnTo>
                <a:lnTo>
                  <a:pt x="420496" y="33273"/>
                </a:lnTo>
                <a:close/>
              </a:path>
              <a:path w="497204" h="76200">
                <a:moveTo>
                  <a:pt x="487044" y="33273"/>
                </a:moveTo>
                <a:lnTo>
                  <a:pt x="433196" y="33273"/>
                </a:lnTo>
                <a:lnTo>
                  <a:pt x="433196" y="42798"/>
                </a:lnTo>
                <a:lnTo>
                  <a:pt x="487298" y="42798"/>
                </a:lnTo>
                <a:lnTo>
                  <a:pt x="496696" y="38099"/>
                </a:lnTo>
                <a:lnTo>
                  <a:pt x="487044" y="332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2">
            <a:extLst>
              <a:ext uri="{FF2B5EF4-FFF2-40B4-BE49-F238E27FC236}">
                <a16:creationId xmlns:a16="http://schemas.microsoft.com/office/drawing/2014/main" id="{763EE048-AD97-4966-B453-AD9370637CF4}"/>
              </a:ext>
            </a:extLst>
          </p:cNvPr>
          <p:cNvSpPr/>
          <p:nvPr/>
        </p:nvSpPr>
        <p:spPr>
          <a:xfrm>
            <a:off x="7088936" y="5204840"/>
            <a:ext cx="497205" cy="76200"/>
          </a:xfrm>
          <a:custGeom>
            <a:avLst/>
            <a:gdLst/>
            <a:ahLst/>
            <a:cxnLst/>
            <a:rect l="l" t="t" r="r" b="b"/>
            <a:pathLst>
              <a:path w="497204" h="76200">
                <a:moveTo>
                  <a:pt x="420496" y="0"/>
                </a:moveTo>
                <a:lnTo>
                  <a:pt x="420496" y="76199"/>
                </a:lnTo>
                <a:lnTo>
                  <a:pt x="487298" y="42798"/>
                </a:lnTo>
                <a:lnTo>
                  <a:pt x="433196" y="42798"/>
                </a:lnTo>
                <a:lnTo>
                  <a:pt x="433196" y="33273"/>
                </a:lnTo>
                <a:lnTo>
                  <a:pt x="487044" y="33273"/>
                </a:lnTo>
                <a:lnTo>
                  <a:pt x="420496" y="0"/>
                </a:lnTo>
                <a:close/>
              </a:path>
              <a:path w="497204" h="76200">
                <a:moveTo>
                  <a:pt x="420496" y="33273"/>
                </a:moveTo>
                <a:lnTo>
                  <a:pt x="0" y="33273"/>
                </a:lnTo>
                <a:lnTo>
                  <a:pt x="0" y="42798"/>
                </a:lnTo>
                <a:lnTo>
                  <a:pt x="420496" y="42798"/>
                </a:lnTo>
                <a:lnTo>
                  <a:pt x="420496" y="33273"/>
                </a:lnTo>
                <a:close/>
              </a:path>
              <a:path w="497204" h="76200">
                <a:moveTo>
                  <a:pt x="487044" y="33273"/>
                </a:moveTo>
                <a:lnTo>
                  <a:pt x="433196" y="33273"/>
                </a:lnTo>
                <a:lnTo>
                  <a:pt x="433196" y="42798"/>
                </a:lnTo>
                <a:lnTo>
                  <a:pt x="487298" y="42798"/>
                </a:lnTo>
                <a:lnTo>
                  <a:pt x="496696" y="38099"/>
                </a:lnTo>
                <a:lnTo>
                  <a:pt x="487044" y="332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3">
            <a:extLst>
              <a:ext uri="{FF2B5EF4-FFF2-40B4-BE49-F238E27FC236}">
                <a16:creationId xmlns:a16="http://schemas.microsoft.com/office/drawing/2014/main" id="{EC6F0AEF-12D5-429B-BCC5-B7693389B91E}"/>
              </a:ext>
            </a:extLst>
          </p:cNvPr>
          <p:cNvSpPr/>
          <p:nvPr/>
        </p:nvSpPr>
        <p:spPr>
          <a:xfrm>
            <a:off x="7088936" y="5615051"/>
            <a:ext cx="497205" cy="76200"/>
          </a:xfrm>
          <a:custGeom>
            <a:avLst/>
            <a:gdLst/>
            <a:ahLst/>
            <a:cxnLst/>
            <a:rect l="l" t="t" r="r" b="b"/>
            <a:pathLst>
              <a:path w="497204" h="76200">
                <a:moveTo>
                  <a:pt x="420496" y="0"/>
                </a:moveTo>
                <a:lnTo>
                  <a:pt x="420496" y="76200"/>
                </a:lnTo>
                <a:lnTo>
                  <a:pt x="487044" y="42926"/>
                </a:lnTo>
                <a:lnTo>
                  <a:pt x="433196" y="42926"/>
                </a:lnTo>
                <a:lnTo>
                  <a:pt x="433196" y="33401"/>
                </a:lnTo>
                <a:lnTo>
                  <a:pt x="487298" y="33401"/>
                </a:lnTo>
                <a:lnTo>
                  <a:pt x="420496" y="0"/>
                </a:lnTo>
                <a:close/>
              </a:path>
              <a:path w="497204" h="76200">
                <a:moveTo>
                  <a:pt x="420496" y="33401"/>
                </a:moveTo>
                <a:lnTo>
                  <a:pt x="0" y="33401"/>
                </a:lnTo>
                <a:lnTo>
                  <a:pt x="0" y="42926"/>
                </a:lnTo>
                <a:lnTo>
                  <a:pt x="420496" y="42926"/>
                </a:lnTo>
                <a:lnTo>
                  <a:pt x="420496" y="33401"/>
                </a:lnTo>
                <a:close/>
              </a:path>
              <a:path w="497204" h="76200">
                <a:moveTo>
                  <a:pt x="487298" y="33401"/>
                </a:moveTo>
                <a:lnTo>
                  <a:pt x="433196" y="33401"/>
                </a:lnTo>
                <a:lnTo>
                  <a:pt x="433196" y="42926"/>
                </a:lnTo>
                <a:lnTo>
                  <a:pt x="487044" y="42926"/>
                </a:lnTo>
                <a:lnTo>
                  <a:pt x="496696" y="38100"/>
                </a:lnTo>
                <a:lnTo>
                  <a:pt x="487298" y="334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4">
            <a:extLst>
              <a:ext uri="{FF2B5EF4-FFF2-40B4-BE49-F238E27FC236}">
                <a16:creationId xmlns:a16="http://schemas.microsoft.com/office/drawing/2014/main" id="{946A25D1-6948-443C-A7F4-957D9BBAD575}"/>
              </a:ext>
            </a:extLst>
          </p:cNvPr>
          <p:cNvSpPr/>
          <p:nvPr/>
        </p:nvSpPr>
        <p:spPr>
          <a:xfrm>
            <a:off x="7088936" y="6230518"/>
            <a:ext cx="497205" cy="76200"/>
          </a:xfrm>
          <a:custGeom>
            <a:avLst/>
            <a:gdLst/>
            <a:ahLst/>
            <a:cxnLst/>
            <a:rect l="l" t="t" r="r" b="b"/>
            <a:pathLst>
              <a:path w="497204" h="76200">
                <a:moveTo>
                  <a:pt x="420496" y="0"/>
                </a:moveTo>
                <a:lnTo>
                  <a:pt x="420496" y="76200"/>
                </a:lnTo>
                <a:lnTo>
                  <a:pt x="487171" y="42862"/>
                </a:lnTo>
                <a:lnTo>
                  <a:pt x="433196" y="42862"/>
                </a:lnTo>
                <a:lnTo>
                  <a:pt x="433196" y="33337"/>
                </a:lnTo>
                <a:lnTo>
                  <a:pt x="487171" y="33337"/>
                </a:lnTo>
                <a:lnTo>
                  <a:pt x="420496" y="0"/>
                </a:lnTo>
                <a:close/>
              </a:path>
              <a:path w="497204" h="76200">
                <a:moveTo>
                  <a:pt x="420496" y="33337"/>
                </a:moveTo>
                <a:lnTo>
                  <a:pt x="0" y="33337"/>
                </a:lnTo>
                <a:lnTo>
                  <a:pt x="0" y="42862"/>
                </a:lnTo>
                <a:lnTo>
                  <a:pt x="420496" y="42862"/>
                </a:lnTo>
                <a:lnTo>
                  <a:pt x="420496" y="33337"/>
                </a:lnTo>
                <a:close/>
              </a:path>
              <a:path w="497204" h="76200">
                <a:moveTo>
                  <a:pt x="487171" y="33337"/>
                </a:moveTo>
                <a:lnTo>
                  <a:pt x="433196" y="33337"/>
                </a:lnTo>
                <a:lnTo>
                  <a:pt x="433196" y="42862"/>
                </a:lnTo>
                <a:lnTo>
                  <a:pt x="487171" y="42862"/>
                </a:lnTo>
                <a:lnTo>
                  <a:pt x="496696" y="38100"/>
                </a:lnTo>
                <a:lnTo>
                  <a:pt x="487171" y="33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5">
            <a:extLst>
              <a:ext uri="{FF2B5EF4-FFF2-40B4-BE49-F238E27FC236}">
                <a16:creationId xmlns:a16="http://schemas.microsoft.com/office/drawing/2014/main" id="{628811AC-08B3-44FA-B8AA-60D5F7B613F2}"/>
              </a:ext>
            </a:extLst>
          </p:cNvPr>
          <p:cNvSpPr/>
          <p:nvPr/>
        </p:nvSpPr>
        <p:spPr>
          <a:xfrm>
            <a:off x="8181643" y="2948304"/>
            <a:ext cx="497205" cy="76200"/>
          </a:xfrm>
          <a:custGeom>
            <a:avLst/>
            <a:gdLst/>
            <a:ahLst/>
            <a:cxnLst/>
            <a:rect l="l" t="t" r="r" b="b"/>
            <a:pathLst>
              <a:path w="497204" h="76200">
                <a:moveTo>
                  <a:pt x="420497" y="0"/>
                </a:moveTo>
                <a:lnTo>
                  <a:pt x="420497" y="76200"/>
                </a:lnTo>
                <a:lnTo>
                  <a:pt x="487299" y="42799"/>
                </a:lnTo>
                <a:lnTo>
                  <a:pt x="433197" y="42799"/>
                </a:lnTo>
                <a:lnTo>
                  <a:pt x="433197" y="33274"/>
                </a:lnTo>
                <a:lnTo>
                  <a:pt x="487045" y="33274"/>
                </a:lnTo>
                <a:lnTo>
                  <a:pt x="420497" y="0"/>
                </a:lnTo>
                <a:close/>
              </a:path>
              <a:path w="497204" h="76200">
                <a:moveTo>
                  <a:pt x="420497" y="33274"/>
                </a:moveTo>
                <a:lnTo>
                  <a:pt x="0" y="33274"/>
                </a:lnTo>
                <a:lnTo>
                  <a:pt x="0" y="42799"/>
                </a:lnTo>
                <a:lnTo>
                  <a:pt x="420497" y="42799"/>
                </a:lnTo>
                <a:lnTo>
                  <a:pt x="420497" y="33274"/>
                </a:lnTo>
                <a:close/>
              </a:path>
              <a:path w="497204" h="76200">
                <a:moveTo>
                  <a:pt x="487045" y="33274"/>
                </a:moveTo>
                <a:lnTo>
                  <a:pt x="433197" y="33274"/>
                </a:lnTo>
                <a:lnTo>
                  <a:pt x="433197" y="42799"/>
                </a:lnTo>
                <a:lnTo>
                  <a:pt x="487299" y="42799"/>
                </a:lnTo>
                <a:lnTo>
                  <a:pt x="496697" y="38100"/>
                </a:lnTo>
                <a:lnTo>
                  <a:pt x="487045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6">
            <a:extLst>
              <a:ext uri="{FF2B5EF4-FFF2-40B4-BE49-F238E27FC236}">
                <a16:creationId xmlns:a16="http://schemas.microsoft.com/office/drawing/2014/main" id="{BFF918C5-66CF-447A-B491-627AA080C568}"/>
              </a:ext>
            </a:extLst>
          </p:cNvPr>
          <p:cNvSpPr/>
          <p:nvPr/>
        </p:nvSpPr>
        <p:spPr>
          <a:xfrm>
            <a:off x="8181643" y="3871468"/>
            <a:ext cx="497205" cy="76200"/>
          </a:xfrm>
          <a:custGeom>
            <a:avLst/>
            <a:gdLst/>
            <a:ahLst/>
            <a:cxnLst/>
            <a:rect l="l" t="t" r="r" b="b"/>
            <a:pathLst>
              <a:path w="497204" h="76200">
                <a:moveTo>
                  <a:pt x="420497" y="0"/>
                </a:moveTo>
                <a:lnTo>
                  <a:pt x="420497" y="76199"/>
                </a:lnTo>
                <a:lnTo>
                  <a:pt x="487299" y="42798"/>
                </a:lnTo>
                <a:lnTo>
                  <a:pt x="433197" y="42798"/>
                </a:lnTo>
                <a:lnTo>
                  <a:pt x="433197" y="33273"/>
                </a:lnTo>
                <a:lnTo>
                  <a:pt x="487045" y="33273"/>
                </a:lnTo>
                <a:lnTo>
                  <a:pt x="420497" y="0"/>
                </a:lnTo>
                <a:close/>
              </a:path>
              <a:path w="497204" h="76200">
                <a:moveTo>
                  <a:pt x="420497" y="33273"/>
                </a:moveTo>
                <a:lnTo>
                  <a:pt x="0" y="33273"/>
                </a:lnTo>
                <a:lnTo>
                  <a:pt x="0" y="42798"/>
                </a:lnTo>
                <a:lnTo>
                  <a:pt x="420497" y="42798"/>
                </a:lnTo>
                <a:lnTo>
                  <a:pt x="420497" y="33273"/>
                </a:lnTo>
                <a:close/>
              </a:path>
              <a:path w="497204" h="76200">
                <a:moveTo>
                  <a:pt x="487045" y="33273"/>
                </a:moveTo>
                <a:lnTo>
                  <a:pt x="433197" y="33273"/>
                </a:lnTo>
                <a:lnTo>
                  <a:pt x="433197" y="42798"/>
                </a:lnTo>
                <a:lnTo>
                  <a:pt x="487299" y="42798"/>
                </a:lnTo>
                <a:lnTo>
                  <a:pt x="496697" y="38099"/>
                </a:lnTo>
                <a:lnTo>
                  <a:pt x="487045" y="332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7">
            <a:extLst>
              <a:ext uri="{FF2B5EF4-FFF2-40B4-BE49-F238E27FC236}">
                <a16:creationId xmlns:a16="http://schemas.microsoft.com/office/drawing/2014/main" id="{23FF08EB-708E-46EC-881C-488101B64225}"/>
              </a:ext>
            </a:extLst>
          </p:cNvPr>
          <p:cNvSpPr/>
          <p:nvPr/>
        </p:nvSpPr>
        <p:spPr>
          <a:xfrm>
            <a:off x="8181643" y="4281677"/>
            <a:ext cx="497205" cy="76200"/>
          </a:xfrm>
          <a:custGeom>
            <a:avLst/>
            <a:gdLst/>
            <a:ahLst/>
            <a:cxnLst/>
            <a:rect l="l" t="t" r="r" b="b"/>
            <a:pathLst>
              <a:path w="497204" h="76200">
                <a:moveTo>
                  <a:pt x="420497" y="0"/>
                </a:moveTo>
                <a:lnTo>
                  <a:pt x="420497" y="76200"/>
                </a:lnTo>
                <a:lnTo>
                  <a:pt x="487045" y="42926"/>
                </a:lnTo>
                <a:lnTo>
                  <a:pt x="433197" y="42926"/>
                </a:lnTo>
                <a:lnTo>
                  <a:pt x="433197" y="33401"/>
                </a:lnTo>
                <a:lnTo>
                  <a:pt x="487299" y="33401"/>
                </a:lnTo>
                <a:lnTo>
                  <a:pt x="420497" y="0"/>
                </a:lnTo>
                <a:close/>
              </a:path>
              <a:path w="497204" h="76200">
                <a:moveTo>
                  <a:pt x="420497" y="33401"/>
                </a:moveTo>
                <a:lnTo>
                  <a:pt x="0" y="33401"/>
                </a:lnTo>
                <a:lnTo>
                  <a:pt x="0" y="42926"/>
                </a:lnTo>
                <a:lnTo>
                  <a:pt x="420497" y="42926"/>
                </a:lnTo>
                <a:lnTo>
                  <a:pt x="420497" y="33401"/>
                </a:lnTo>
                <a:close/>
              </a:path>
              <a:path w="497204" h="76200">
                <a:moveTo>
                  <a:pt x="487299" y="33401"/>
                </a:moveTo>
                <a:lnTo>
                  <a:pt x="433197" y="33401"/>
                </a:lnTo>
                <a:lnTo>
                  <a:pt x="433197" y="42926"/>
                </a:lnTo>
                <a:lnTo>
                  <a:pt x="487045" y="42926"/>
                </a:lnTo>
                <a:lnTo>
                  <a:pt x="496697" y="38100"/>
                </a:lnTo>
                <a:lnTo>
                  <a:pt x="487299" y="334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48">
            <a:extLst>
              <a:ext uri="{FF2B5EF4-FFF2-40B4-BE49-F238E27FC236}">
                <a16:creationId xmlns:a16="http://schemas.microsoft.com/office/drawing/2014/main" id="{D10E100A-100B-4791-A6EB-B3F05B6EDAC7}"/>
              </a:ext>
            </a:extLst>
          </p:cNvPr>
          <p:cNvSpPr/>
          <p:nvPr/>
        </p:nvSpPr>
        <p:spPr>
          <a:xfrm>
            <a:off x="8181643" y="5204840"/>
            <a:ext cx="497205" cy="76200"/>
          </a:xfrm>
          <a:custGeom>
            <a:avLst/>
            <a:gdLst/>
            <a:ahLst/>
            <a:cxnLst/>
            <a:rect l="l" t="t" r="r" b="b"/>
            <a:pathLst>
              <a:path w="497204" h="76200">
                <a:moveTo>
                  <a:pt x="420497" y="0"/>
                </a:moveTo>
                <a:lnTo>
                  <a:pt x="420497" y="76199"/>
                </a:lnTo>
                <a:lnTo>
                  <a:pt x="487299" y="42798"/>
                </a:lnTo>
                <a:lnTo>
                  <a:pt x="433197" y="42798"/>
                </a:lnTo>
                <a:lnTo>
                  <a:pt x="433197" y="33273"/>
                </a:lnTo>
                <a:lnTo>
                  <a:pt x="487045" y="33273"/>
                </a:lnTo>
                <a:lnTo>
                  <a:pt x="420497" y="0"/>
                </a:lnTo>
                <a:close/>
              </a:path>
              <a:path w="497204" h="76200">
                <a:moveTo>
                  <a:pt x="420497" y="33273"/>
                </a:moveTo>
                <a:lnTo>
                  <a:pt x="0" y="33273"/>
                </a:lnTo>
                <a:lnTo>
                  <a:pt x="0" y="42798"/>
                </a:lnTo>
                <a:lnTo>
                  <a:pt x="420497" y="42798"/>
                </a:lnTo>
                <a:lnTo>
                  <a:pt x="420497" y="33273"/>
                </a:lnTo>
                <a:close/>
              </a:path>
              <a:path w="497204" h="76200">
                <a:moveTo>
                  <a:pt x="487045" y="33273"/>
                </a:moveTo>
                <a:lnTo>
                  <a:pt x="433197" y="33273"/>
                </a:lnTo>
                <a:lnTo>
                  <a:pt x="433197" y="42798"/>
                </a:lnTo>
                <a:lnTo>
                  <a:pt x="487299" y="42798"/>
                </a:lnTo>
                <a:lnTo>
                  <a:pt x="496697" y="38099"/>
                </a:lnTo>
                <a:lnTo>
                  <a:pt x="487045" y="332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49">
            <a:extLst>
              <a:ext uri="{FF2B5EF4-FFF2-40B4-BE49-F238E27FC236}">
                <a16:creationId xmlns:a16="http://schemas.microsoft.com/office/drawing/2014/main" id="{EB0F7D35-BA0D-474B-9651-CCC7A5F4782E}"/>
              </a:ext>
            </a:extLst>
          </p:cNvPr>
          <p:cNvSpPr/>
          <p:nvPr/>
        </p:nvSpPr>
        <p:spPr>
          <a:xfrm>
            <a:off x="8187613" y="4913376"/>
            <a:ext cx="497205" cy="76200"/>
          </a:xfrm>
          <a:custGeom>
            <a:avLst/>
            <a:gdLst/>
            <a:ahLst/>
            <a:cxnLst/>
            <a:rect l="l" t="t" r="r" b="b"/>
            <a:pathLst>
              <a:path w="497204" h="76200">
                <a:moveTo>
                  <a:pt x="420497" y="0"/>
                </a:moveTo>
                <a:lnTo>
                  <a:pt x="420497" y="76200"/>
                </a:lnTo>
                <a:lnTo>
                  <a:pt x="487299" y="42799"/>
                </a:lnTo>
                <a:lnTo>
                  <a:pt x="433197" y="42799"/>
                </a:lnTo>
                <a:lnTo>
                  <a:pt x="433197" y="33274"/>
                </a:lnTo>
                <a:lnTo>
                  <a:pt x="487045" y="33274"/>
                </a:lnTo>
                <a:lnTo>
                  <a:pt x="420497" y="0"/>
                </a:lnTo>
                <a:close/>
              </a:path>
              <a:path w="497204" h="76200">
                <a:moveTo>
                  <a:pt x="420497" y="33274"/>
                </a:moveTo>
                <a:lnTo>
                  <a:pt x="0" y="33274"/>
                </a:lnTo>
                <a:lnTo>
                  <a:pt x="0" y="42799"/>
                </a:lnTo>
                <a:lnTo>
                  <a:pt x="420497" y="42799"/>
                </a:lnTo>
                <a:lnTo>
                  <a:pt x="420497" y="33274"/>
                </a:lnTo>
                <a:close/>
              </a:path>
              <a:path w="497204" h="76200">
                <a:moveTo>
                  <a:pt x="487045" y="33274"/>
                </a:moveTo>
                <a:lnTo>
                  <a:pt x="433197" y="33274"/>
                </a:lnTo>
                <a:lnTo>
                  <a:pt x="433197" y="42799"/>
                </a:lnTo>
                <a:lnTo>
                  <a:pt x="487299" y="42799"/>
                </a:lnTo>
                <a:lnTo>
                  <a:pt x="496697" y="38100"/>
                </a:lnTo>
                <a:lnTo>
                  <a:pt x="487045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0">
            <a:extLst>
              <a:ext uri="{FF2B5EF4-FFF2-40B4-BE49-F238E27FC236}">
                <a16:creationId xmlns:a16="http://schemas.microsoft.com/office/drawing/2014/main" id="{402606A5-6185-406E-A820-B961CDFE8402}"/>
              </a:ext>
            </a:extLst>
          </p:cNvPr>
          <p:cNvSpPr/>
          <p:nvPr/>
        </p:nvSpPr>
        <p:spPr>
          <a:xfrm>
            <a:off x="6884211" y="2781300"/>
            <a:ext cx="45085" cy="3714750"/>
          </a:xfrm>
          <a:custGeom>
            <a:avLst/>
            <a:gdLst/>
            <a:ahLst/>
            <a:cxnLst/>
            <a:rect l="l" t="t" r="r" b="b"/>
            <a:pathLst>
              <a:path w="45085" h="3714750">
                <a:moveTo>
                  <a:pt x="0" y="0"/>
                </a:moveTo>
                <a:lnTo>
                  <a:pt x="44704" y="371468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1">
            <a:extLst>
              <a:ext uri="{FF2B5EF4-FFF2-40B4-BE49-F238E27FC236}">
                <a16:creationId xmlns:a16="http://schemas.microsoft.com/office/drawing/2014/main" id="{5AEEB8EB-7200-4250-8528-F7CE0CB709AD}"/>
              </a:ext>
            </a:extLst>
          </p:cNvPr>
          <p:cNvSpPr txBox="1"/>
          <p:nvPr/>
        </p:nvSpPr>
        <p:spPr>
          <a:xfrm>
            <a:off x="6305218" y="2818129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6" name="object 52">
            <a:extLst>
              <a:ext uri="{FF2B5EF4-FFF2-40B4-BE49-F238E27FC236}">
                <a16:creationId xmlns:a16="http://schemas.microsoft.com/office/drawing/2014/main" id="{A14DF1E3-FA68-40CE-88F5-142034DF36E4}"/>
              </a:ext>
            </a:extLst>
          </p:cNvPr>
          <p:cNvSpPr txBox="1"/>
          <p:nvPr/>
        </p:nvSpPr>
        <p:spPr>
          <a:xfrm>
            <a:off x="6259499" y="5343448"/>
            <a:ext cx="128270" cy="740410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600" b="1" spc="-5" dirty="0">
                <a:latin typeface="Calibri"/>
                <a:cs typeface="Calibri"/>
              </a:rPr>
              <a:t>8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1600" b="1" spc="-5" dirty="0">
                <a:latin typeface="Calibri"/>
                <a:cs typeface="Calibri"/>
              </a:rPr>
              <a:t>9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7" name="object 53">
            <a:extLst>
              <a:ext uri="{FF2B5EF4-FFF2-40B4-BE49-F238E27FC236}">
                <a16:creationId xmlns:a16="http://schemas.microsoft.com/office/drawing/2014/main" id="{016DC47E-8499-4438-BBA9-DDFDB62BF70B}"/>
              </a:ext>
            </a:extLst>
          </p:cNvPr>
          <p:cNvSpPr txBox="1"/>
          <p:nvPr/>
        </p:nvSpPr>
        <p:spPr>
          <a:xfrm>
            <a:off x="6188251" y="6209995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10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8" name="object 54">
            <a:extLst>
              <a:ext uri="{FF2B5EF4-FFF2-40B4-BE49-F238E27FC236}">
                <a16:creationId xmlns:a16="http://schemas.microsoft.com/office/drawing/2014/main" id="{DAEA8972-5AD2-4EB1-AC4C-62B09D9F4226}"/>
              </a:ext>
            </a:extLst>
          </p:cNvPr>
          <p:cNvSpPr/>
          <p:nvPr/>
        </p:nvSpPr>
        <p:spPr>
          <a:xfrm>
            <a:off x="4708701" y="3209848"/>
            <a:ext cx="685800" cy="285750"/>
          </a:xfrm>
          <a:custGeom>
            <a:avLst/>
            <a:gdLst/>
            <a:ahLst/>
            <a:cxnLst/>
            <a:rect l="l" t="t" r="r" b="b"/>
            <a:pathLst>
              <a:path w="685800" h="285750">
                <a:moveTo>
                  <a:pt x="0" y="285572"/>
                </a:moveTo>
                <a:lnTo>
                  <a:pt x="685495" y="285572"/>
                </a:lnTo>
                <a:lnTo>
                  <a:pt x="685495" y="0"/>
                </a:lnTo>
                <a:lnTo>
                  <a:pt x="0" y="0"/>
                </a:lnTo>
                <a:lnTo>
                  <a:pt x="0" y="2855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5">
            <a:extLst>
              <a:ext uri="{FF2B5EF4-FFF2-40B4-BE49-F238E27FC236}">
                <a16:creationId xmlns:a16="http://schemas.microsoft.com/office/drawing/2014/main" id="{C2505591-89B1-4CB4-AAB9-7F5E99B72222}"/>
              </a:ext>
            </a:extLst>
          </p:cNvPr>
          <p:cNvSpPr/>
          <p:nvPr/>
        </p:nvSpPr>
        <p:spPr>
          <a:xfrm>
            <a:off x="4708701" y="3209848"/>
            <a:ext cx="685800" cy="285750"/>
          </a:xfrm>
          <a:custGeom>
            <a:avLst/>
            <a:gdLst/>
            <a:ahLst/>
            <a:cxnLst/>
            <a:rect l="l" t="t" r="r" b="b"/>
            <a:pathLst>
              <a:path w="685800" h="285750">
                <a:moveTo>
                  <a:pt x="0" y="285572"/>
                </a:moveTo>
                <a:lnTo>
                  <a:pt x="685495" y="285572"/>
                </a:lnTo>
                <a:lnTo>
                  <a:pt x="685495" y="0"/>
                </a:lnTo>
                <a:lnTo>
                  <a:pt x="0" y="0"/>
                </a:lnTo>
                <a:lnTo>
                  <a:pt x="0" y="28557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0" name="object 56">
            <a:extLst>
              <a:ext uri="{FF2B5EF4-FFF2-40B4-BE49-F238E27FC236}">
                <a16:creationId xmlns:a16="http://schemas.microsoft.com/office/drawing/2014/main" id="{D7CB715C-266B-48AD-80CB-6B03A3AC0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260137"/>
              </p:ext>
            </p:extLst>
          </p:nvPr>
        </p:nvGraphicFramePr>
        <p:xfrm>
          <a:off x="1720315" y="3123946"/>
          <a:ext cx="7742551" cy="23270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4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2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2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08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63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76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3962"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994"/>
                        </a:spcBef>
                        <a:tabLst>
                          <a:tab pos="2622550" algn="l"/>
                          <a:tab pos="3215005" algn="l"/>
                        </a:tabLst>
                      </a:pPr>
                      <a:r>
                        <a:rPr sz="1800" b="1" spc="-5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struct</a:t>
                      </a:r>
                      <a:r>
                        <a:rPr sz="1800" b="1" spc="1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HashTbl</a:t>
                      </a:r>
                      <a:r>
                        <a:rPr sz="1800" b="1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{	</a:t>
                      </a:r>
                      <a:r>
                        <a:rPr sz="2700" b="1" spc="-15" baseline="7716" dirty="0">
                          <a:latin typeface="宋体"/>
                          <a:cs typeface="宋体"/>
                        </a:rPr>
                        <a:t>H	</a:t>
                      </a:r>
                      <a:r>
                        <a:rPr sz="2700" b="1" baseline="15432" dirty="0">
                          <a:latin typeface="宋体"/>
                          <a:cs typeface="宋体"/>
                        </a:rPr>
                        <a:t>11</a:t>
                      </a:r>
                      <a:endParaRPr sz="2700" baseline="15432">
                        <a:latin typeface="宋体"/>
                        <a:cs typeface="宋体"/>
                      </a:endParaRPr>
                    </a:p>
                    <a:p>
                      <a:pPr marL="419100" marR="176022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int </a:t>
                      </a:r>
                      <a:r>
                        <a:rPr sz="1800" b="1" spc="-15" dirty="0">
                          <a:latin typeface="Arial"/>
                          <a:cs typeface="Arial"/>
                        </a:rPr>
                        <a:t>TableSize; 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List</a:t>
                      </a:r>
                      <a:r>
                        <a:rPr sz="18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TheLists;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6446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} *H;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6364" marB="0"/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ts val="1889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  <a:p>
                      <a:pPr marR="140970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 marR="139700" algn="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  <a:p>
                      <a:pPr marR="139700" algn="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 marR="117475" algn="r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^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1839"/>
                        </a:lnSpc>
                      </a:pPr>
                      <a:r>
                        <a:rPr sz="1600" b="1" spc="-15" dirty="0">
                          <a:latin typeface="Calibri"/>
                          <a:cs typeface="Calibri"/>
                        </a:rPr>
                        <a:t>89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46355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4635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37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ts val="1839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^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43815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47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4381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92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16205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^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11620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^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6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ts val="1780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1820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16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37795" algn="r">
                        <a:lnSpc>
                          <a:spcPts val="1820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^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443">
                <a:tc>
                  <a:txBody>
                    <a:bodyPr/>
                    <a:lstStyle/>
                    <a:p>
                      <a:pPr marL="235585" indent="-203835">
                        <a:lnSpc>
                          <a:spcPts val="2140"/>
                        </a:lnSpc>
                        <a:buClr>
                          <a:srgbClr val="4B6C80"/>
                        </a:buClr>
                        <a:buSzPct val="95000"/>
                        <a:buFont typeface="Wingdings"/>
                        <a:buChar char=""/>
                        <a:tabLst>
                          <a:tab pos="236220" algn="l"/>
                        </a:tabLst>
                      </a:pPr>
                      <a:r>
                        <a:rPr sz="2000" b="1" spc="5" dirty="0">
                          <a:latin typeface="宋体"/>
                          <a:cs typeface="宋体"/>
                        </a:rPr>
                        <a:t>表中有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b="1" spc="5" dirty="0">
                          <a:latin typeface="宋体"/>
                          <a:cs typeface="宋体"/>
                        </a:rPr>
                        <a:t>个结</a:t>
                      </a:r>
                      <a:r>
                        <a:rPr sz="2000" b="1" spc="-5" dirty="0">
                          <a:latin typeface="宋体"/>
                          <a:cs typeface="宋体"/>
                        </a:rPr>
                        <a:t>点</a:t>
                      </a:r>
                      <a:r>
                        <a:rPr sz="2000" b="1" spc="5" dirty="0">
                          <a:latin typeface="宋体"/>
                          <a:cs typeface="宋体"/>
                        </a:rPr>
                        <a:t>只</a:t>
                      </a:r>
                      <a:r>
                        <a:rPr sz="2000" b="1" spc="15" dirty="0">
                          <a:latin typeface="宋体"/>
                          <a:cs typeface="宋体"/>
                        </a:rPr>
                        <a:t>需</a:t>
                      </a:r>
                      <a:r>
                        <a:rPr sz="2000" b="1" spc="-1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b="1" spc="5" dirty="0">
                          <a:latin typeface="宋体"/>
                          <a:cs typeface="宋体"/>
                        </a:rPr>
                        <a:t>次查找，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1839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94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50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^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0655">
                <a:tc>
                  <a:txBody>
                    <a:bodyPr/>
                    <a:lstStyle/>
                    <a:p>
                      <a:pPr marL="302895" indent="-271145">
                        <a:lnSpc>
                          <a:spcPts val="2375"/>
                        </a:lnSpc>
                        <a:buClr>
                          <a:srgbClr val="4B6C80"/>
                        </a:buClr>
                        <a:buFont typeface="Wingdings"/>
                        <a:buChar char=""/>
                        <a:tabLst>
                          <a:tab pos="303530" algn="l"/>
                        </a:tabLst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spc="5" dirty="0">
                          <a:latin typeface="宋体"/>
                          <a:cs typeface="宋体"/>
                        </a:rPr>
                        <a:t>个结点需要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b="1" spc="5" dirty="0">
                          <a:latin typeface="宋体"/>
                          <a:cs typeface="宋体"/>
                        </a:rPr>
                        <a:t>次查找，</a:t>
                      </a:r>
                      <a:endParaRPr sz="2000" dirty="0">
                        <a:latin typeface="宋体"/>
                        <a:cs typeface="宋体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514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29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^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1" name="object 57">
            <a:extLst>
              <a:ext uri="{FF2B5EF4-FFF2-40B4-BE49-F238E27FC236}">
                <a16:creationId xmlns:a16="http://schemas.microsoft.com/office/drawing/2014/main" id="{5616AA4F-DB1C-4D67-B98B-3DE16C13E3B9}"/>
              </a:ext>
            </a:extLst>
          </p:cNvPr>
          <p:cNvSpPr/>
          <p:nvPr/>
        </p:nvSpPr>
        <p:spPr>
          <a:xfrm>
            <a:off x="4708701" y="3507562"/>
            <a:ext cx="685800" cy="274320"/>
          </a:xfrm>
          <a:custGeom>
            <a:avLst/>
            <a:gdLst/>
            <a:ahLst/>
            <a:cxnLst/>
            <a:rect l="l" t="t" r="r" b="b"/>
            <a:pathLst>
              <a:path w="685800" h="274320">
                <a:moveTo>
                  <a:pt x="0" y="274116"/>
                </a:moveTo>
                <a:lnTo>
                  <a:pt x="685495" y="274116"/>
                </a:lnTo>
                <a:lnTo>
                  <a:pt x="685495" y="0"/>
                </a:lnTo>
                <a:lnTo>
                  <a:pt x="0" y="0"/>
                </a:lnTo>
                <a:lnTo>
                  <a:pt x="0" y="2741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58">
            <a:extLst>
              <a:ext uri="{FF2B5EF4-FFF2-40B4-BE49-F238E27FC236}">
                <a16:creationId xmlns:a16="http://schemas.microsoft.com/office/drawing/2014/main" id="{43EF9850-E4DE-459B-99DC-AD4B176DFB87}"/>
              </a:ext>
            </a:extLst>
          </p:cNvPr>
          <p:cNvSpPr/>
          <p:nvPr/>
        </p:nvSpPr>
        <p:spPr>
          <a:xfrm>
            <a:off x="4708701" y="3507562"/>
            <a:ext cx="685800" cy="274320"/>
          </a:xfrm>
          <a:custGeom>
            <a:avLst/>
            <a:gdLst/>
            <a:ahLst/>
            <a:cxnLst/>
            <a:rect l="l" t="t" r="r" b="b"/>
            <a:pathLst>
              <a:path w="685800" h="274320">
                <a:moveTo>
                  <a:pt x="0" y="274116"/>
                </a:moveTo>
                <a:lnTo>
                  <a:pt x="685495" y="274116"/>
                </a:lnTo>
                <a:lnTo>
                  <a:pt x="685495" y="0"/>
                </a:lnTo>
                <a:lnTo>
                  <a:pt x="0" y="0"/>
                </a:lnTo>
                <a:lnTo>
                  <a:pt x="0" y="27411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59">
            <a:extLst>
              <a:ext uri="{FF2B5EF4-FFF2-40B4-BE49-F238E27FC236}">
                <a16:creationId xmlns:a16="http://schemas.microsoft.com/office/drawing/2014/main" id="{DC7EB9F9-4CE5-418C-9AAC-983875884DFF}"/>
              </a:ext>
            </a:extLst>
          </p:cNvPr>
          <p:cNvSpPr/>
          <p:nvPr/>
        </p:nvSpPr>
        <p:spPr>
          <a:xfrm>
            <a:off x="4512613" y="3314826"/>
            <a:ext cx="196087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0">
            <a:extLst>
              <a:ext uri="{FF2B5EF4-FFF2-40B4-BE49-F238E27FC236}">
                <a16:creationId xmlns:a16="http://schemas.microsoft.com/office/drawing/2014/main" id="{23279C6E-2783-4B6C-8145-6E2643C92864}"/>
              </a:ext>
            </a:extLst>
          </p:cNvPr>
          <p:cNvSpPr/>
          <p:nvPr/>
        </p:nvSpPr>
        <p:spPr>
          <a:xfrm>
            <a:off x="5108371" y="2781405"/>
            <a:ext cx="1357630" cy="873125"/>
          </a:xfrm>
          <a:custGeom>
            <a:avLst/>
            <a:gdLst/>
            <a:ahLst/>
            <a:cxnLst/>
            <a:rect l="l" t="t" r="r" b="b"/>
            <a:pathLst>
              <a:path w="1357629" h="873125">
                <a:moveTo>
                  <a:pt x="662813" y="841142"/>
                </a:moveTo>
                <a:lnTo>
                  <a:pt x="0" y="841142"/>
                </a:lnTo>
                <a:lnTo>
                  <a:pt x="0" y="872892"/>
                </a:lnTo>
                <a:lnTo>
                  <a:pt x="687451" y="872892"/>
                </a:lnTo>
                <a:lnTo>
                  <a:pt x="694563" y="865907"/>
                </a:lnTo>
                <a:lnTo>
                  <a:pt x="694563" y="857017"/>
                </a:lnTo>
                <a:lnTo>
                  <a:pt x="662813" y="857017"/>
                </a:lnTo>
                <a:lnTo>
                  <a:pt x="662813" y="841142"/>
                </a:lnTo>
                <a:close/>
              </a:path>
              <a:path w="1357629" h="873125">
                <a:moveTo>
                  <a:pt x="1267209" y="55393"/>
                </a:moveTo>
                <a:lnTo>
                  <a:pt x="669925" y="55393"/>
                </a:lnTo>
                <a:lnTo>
                  <a:pt x="662813" y="62505"/>
                </a:lnTo>
                <a:lnTo>
                  <a:pt x="662813" y="857017"/>
                </a:lnTo>
                <a:lnTo>
                  <a:pt x="678688" y="841142"/>
                </a:lnTo>
                <a:lnTo>
                  <a:pt x="694563" y="841142"/>
                </a:lnTo>
                <a:lnTo>
                  <a:pt x="694563" y="87143"/>
                </a:lnTo>
                <a:lnTo>
                  <a:pt x="678688" y="87143"/>
                </a:lnTo>
                <a:lnTo>
                  <a:pt x="694563" y="71268"/>
                </a:lnTo>
                <a:lnTo>
                  <a:pt x="1294392" y="71268"/>
                </a:lnTo>
                <a:lnTo>
                  <a:pt x="1267209" y="55393"/>
                </a:lnTo>
                <a:close/>
              </a:path>
              <a:path w="1357629" h="873125">
                <a:moveTo>
                  <a:pt x="694563" y="841142"/>
                </a:moveTo>
                <a:lnTo>
                  <a:pt x="678688" y="841142"/>
                </a:lnTo>
                <a:lnTo>
                  <a:pt x="662813" y="857017"/>
                </a:lnTo>
                <a:lnTo>
                  <a:pt x="694563" y="857017"/>
                </a:lnTo>
                <a:lnTo>
                  <a:pt x="694563" y="841142"/>
                </a:lnTo>
                <a:close/>
              </a:path>
              <a:path w="1357629" h="873125">
                <a:moveTo>
                  <a:pt x="1294392" y="71268"/>
                </a:moveTo>
                <a:lnTo>
                  <a:pt x="1222628" y="113178"/>
                </a:lnTo>
                <a:lnTo>
                  <a:pt x="1217896" y="117320"/>
                </a:lnTo>
                <a:lnTo>
                  <a:pt x="1215247" y="122783"/>
                </a:lnTo>
                <a:lnTo>
                  <a:pt x="1214860" y="128841"/>
                </a:lnTo>
                <a:lnTo>
                  <a:pt x="1216914" y="134768"/>
                </a:lnTo>
                <a:lnTo>
                  <a:pt x="1221110" y="139501"/>
                </a:lnTo>
                <a:lnTo>
                  <a:pt x="1226581" y="142150"/>
                </a:lnTo>
                <a:lnTo>
                  <a:pt x="1232648" y="142537"/>
                </a:lnTo>
                <a:lnTo>
                  <a:pt x="1238630" y="140483"/>
                </a:lnTo>
                <a:lnTo>
                  <a:pt x="1330140" y="87143"/>
                </a:lnTo>
                <a:lnTo>
                  <a:pt x="1325879" y="87143"/>
                </a:lnTo>
                <a:lnTo>
                  <a:pt x="1325879" y="84984"/>
                </a:lnTo>
                <a:lnTo>
                  <a:pt x="1317878" y="84984"/>
                </a:lnTo>
                <a:lnTo>
                  <a:pt x="1294392" y="71268"/>
                </a:lnTo>
                <a:close/>
              </a:path>
              <a:path w="1357629" h="873125">
                <a:moveTo>
                  <a:pt x="694563" y="71268"/>
                </a:moveTo>
                <a:lnTo>
                  <a:pt x="678688" y="87143"/>
                </a:lnTo>
                <a:lnTo>
                  <a:pt x="694563" y="87143"/>
                </a:lnTo>
                <a:lnTo>
                  <a:pt x="694563" y="71268"/>
                </a:lnTo>
                <a:close/>
              </a:path>
              <a:path w="1357629" h="873125">
                <a:moveTo>
                  <a:pt x="1294392" y="71268"/>
                </a:moveTo>
                <a:lnTo>
                  <a:pt x="694563" y="71268"/>
                </a:lnTo>
                <a:lnTo>
                  <a:pt x="694563" y="87143"/>
                </a:lnTo>
                <a:lnTo>
                  <a:pt x="1267209" y="87143"/>
                </a:lnTo>
                <a:lnTo>
                  <a:pt x="1294392" y="71268"/>
                </a:lnTo>
                <a:close/>
              </a:path>
              <a:path w="1357629" h="873125">
                <a:moveTo>
                  <a:pt x="1330140" y="55393"/>
                </a:moveTo>
                <a:lnTo>
                  <a:pt x="1325879" y="55393"/>
                </a:lnTo>
                <a:lnTo>
                  <a:pt x="1325879" y="87143"/>
                </a:lnTo>
                <a:lnTo>
                  <a:pt x="1330140" y="87143"/>
                </a:lnTo>
                <a:lnTo>
                  <a:pt x="1357376" y="71268"/>
                </a:lnTo>
                <a:lnTo>
                  <a:pt x="1330140" y="55393"/>
                </a:lnTo>
                <a:close/>
              </a:path>
              <a:path w="1357629" h="873125">
                <a:moveTo>
                  <a:pt x="1317878" y="57552"/>
                </a:moveTo>
                <a:lnTo>
                  <a:pt x="1294392" y="71268"/>
                </a:lnTo>
                <a:lnTo>
                  <a:pt x="1317878" y="84984"/>
                </a:lnTo>
                <a:lnTo>
                  <a:pt x="1317878" y="57552"/>
                </a:lnTo>
                <a:close/>
              </a:path>
              <a:path w="1357629" h="873125">
                <a:moveTo>
                  <a:pt x="1325879" y="57552"/>
                </a:moveTo>
                <a:lnTo>
                  <a:pt x="1317878" y="57552"/>
                </a:lnTo>
                <a:lnTo>
                  <a:pt x="1317878" y="84984"/>
                </a:lnTo>
                <a:lnTo>
                  <a:pt x="1325879" y="84984"/>
                </a:lnTo>
                <a:lnTo>
                  <a:pt x="1325879" y="57552"/>
                </a:lnTo>
                <a:close/>
              </a:path>
              <a:path w="1357629" h="873125">
                <a:moveTo>
                  <a:pt x="1232648" y="0"/>
                </a:moveTo>
                <a:lnTo>
                  <a:pt x="1226581" y="386"/>
                </a:lnTo>
                <a:lnTo>
                  <a:pt x="1221110" y="3036"/>
                </a:lnTo>
                <a:lnTo>
                  <a:pt x="1216914" y="7768"/>
                </a:lnTo>
                <a:lnTo>
                  <a:pt x="1214860" y="13696"/>
                </a:lnTo>
                <a:lnTo>
                  <a:pt x="1215247" y="19754"/>
                </a:lnTo>
                <a:lnTo>
                  <a:pt x="1217896" y="25217"/>
                </a:lnTo>
                <a:lnTo>
                  <a:pt x="1222628" y="29358"/>
                </a:lnTo>
                <a:lnTo>
                  <a:pt x="1294392" y="71268"/>
                </a:lnTo>
                <a:lnTo>
                  <a:pt x="1317878" y="57552"/>
                </a:lnTo>
                <a:lnTo>
                  <a:pt x="1325879" y="57552"/>
                </a:lnTo>
                <a:lnTo>
                  <a:pt x="1325879" y="55393"/>
                </a:lnTo>
                <a:lnTo>
                  <a:pt x="1330140" y="55393"/>
                </a:lnTo>
                <a:lnTo>
                  <a:pt x="1238630" y="2053"/>
                </a:lnTo>
                <a:lnTo>
                  <a:pt x="12326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1">
            <a:extLst>
              <a:ext uri="{FF2B5EF4-FFF2-40B4-BE49-F238E27FC236}">
                <a16:creationId xmlns:a16="http://schemas.microsoft.com/office/drawing/2014/main" id="{D2E1E07B-9A7E-4459-AA13-7343166983F2}"/>
              </a:ext>
            </a:extLst>
          </p:cNvPr>
          <p:cNvSpPr/>
          <p:nvPr/>
        </p:nvSpPr>
        <p:spPr>
          <a:xfrm>
            <a:off x="1530780" y="1346199"/>
            <a:ext cx="7979664" cy="789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2">
            <a:extLst>
              <a:ext uri="{FF2B5EF4-FFF2-40B4-BE49-F238E27FC236}">
                <a16:creationId xmlns:a16="http://schemas.microsoft.com/office/drawing/2014/main" id="{DBB04AA7-D807-4E07-8CF7-CD1D78EE1EC6}"/>
              </a:ext>
            </a:extLst>
          </p:cNvPr>
          <p:cNvSpPr/>
          <p:nvPr/>
        </p:nvSpPr>
        <p:spPr>
          <a:xfrm>
            <a:off x="1507921" y="1498599"/>
            <a:ext cx="8049768" cy="5516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3">
            <a:extLst>
              <a:ext uri="{FF2B5EF4-FFF2-40B4-BE49-F238E27FC236}">
                <a16:creationId xmlns:a16="http://schemas.microsoft.com/office/drawing/2014/main" id="{B17B39FE-6B24-42ED-805F-235C1B137C04}"/>
              </a:ext>
            </a:extLst>
          </p:cNvPr>
          <p:cNvSpPr/>
          <p:nvPr/>
        </p:nvSpPr>
        <p:spPr>
          <a:xfrm>
            <a:off x="1455533" y="1271524"/>
            <a:ext cx="7977187" cy="7858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4">
            <a:extLst>
              <a:ext uri="{FF2B5EF4-FFF2-40B4-BE49-F238E27FC236}">
                <a16:creationId xmlns:a16="http://schemas.microsoft.com/office/drawing/2014/main" id="{604D4162-FDC7-4C0E-B9A1-FA980753138F}"/>
              </a:ext>
            </a:extLst>
          </p:cNvPr>
          <p:cNvSpPr txBox="1"/>
          <p:nvPr/>
        </p:nvSpPr>
        <p:spPr>
          <a:xfrm>
            <a:off x="1205661" y="838200"/>
            <a:ext cx="8230234" cy="201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100"/>
              </a:spcBef>
              <a:buSzPct val="95833"/>
              <a:buFont typeface="Wingdings"/>
              <a:buChar char=""/>
              <a:tabLst>
                <a:tab pos="285750" algn="l"/>
              </a:tabLst>
            </a:pPr>
            <a:r>
              <a:rPr sz="2400" b="1" dirty="0">
                <a:latin typeface="宋体"/>
                <a:cs typeface="宋体"/>
              </a:rPr>
              <a:t>分离链接法</a:t>
            </a:r>
            <a:r>
              <a:rPr sz="2400" b="1" spc="-5" dirty="0">
                <a:latin typeface="宋体"/>
                <a:cs typeface="宋体"/>
              </a:rPr>
              <a:t>（</a:t>
            </a:r>
            <a:r>
              <a:rPr sz="2400" b="1" spc="-5" dirty="0">
                <a:latin typeface="Arial"/>
                <a:cs typeface="Arial"/>
              </a:rPr>
              <a:t>Separate Chaining</a:t>
            </a:r>
            <a:r>
              <a:rPr sz="2400" b="1" spc="-5" dirty="0">
                <a:latin typeface="宋体"/>
                <a:cs typeface="宋体"/>
              </a:rPr>
              <a:t>）</a:t>
            </a:r>
            <a:endParaRPr sz="2400" dirty="0">
              <a:latin typeface="宋体"/>
              <a:cs typeface="宋体"/>
            </a:endParaRPr>
          </a:p>
          <a:p>
            <a:pPr marL="202565" algn="ctr">
              <a:lnSpc>
                <a:spcPct val="100000"/>
              </a:lnSpc>
              <a:spcBef>
                <a:spcPts val="2295"/>
              </a:spcBef>
            </a:pPr>
            <a:r>
              <a:rPr sz="2000" b="1" spc="5" dirty="0">
                <a:latin typeface="宋体"/>
                <a:cs typeface="宋体"/>
              </a:rPr>
              <a:t>分离链接法：将相应位置上</a:t>
            </a:r>
            <a:r>
              <a:rPr sz="2000" b="1" spc="-5" dirty="0">
                <a:latin typeface="宋体"/>
                <a:cs typeface="宋体"/>
              </a:rPr>
              <a:t>冲</a:t>
            </a:r>
            <a:r>
              <a:rPr sz="2000" b="1" spc="5" dirty="0">
                <a:latin typeface="宋体"/>
                <a:cs typeface="宋体"/>
              </a:rPr>
              <a:t>突的</a:t>
            </a:r>
            <a:r>
              <a:rPr sz="2000" b="1" spc="-5" dirty="0">
                <a:latin typeface="宋体"/>
                <a:cs typeface="宋体"/>
              </a:rPr>
              <a:t>所</a:t>
            </a:r>
            <a:r>
              <a:rPr sz="2000" b="1" spc="5" dirty="0">
                <a:latin typeface="宋体"/>
                <a:cs typeface="宋体"/>
              </a:rPr>
              <a:t>有关</a:t>
            </a:r>
            <a:r>
              <a:rPr sz="2000" b="1" spc="-5" dirty="0">
                <a:latin typeface="宋体"/>
                <a:cs typeface="宋体"/>
              </a:rPr>
              <a:t>键</a:t>
            </a:r>
            <a:r>
              <a:rPr sz="2000" b="1" spc="5" dirty="0">
                <a:latin typeface="宋体"/>
                <a:cs typeface="宋体"/>
              </a:rPr>
              <a:t>词存</a:t>
            </a:r>
            <a:r>
              <a:rPr sz="2000" b="1" spc="-40" dirty="0">
                <a:latin typeface="宋体"/>
                <a:cs typeface="宋体"/>
              </a:rPr>
              <a:t>储</a:t>
            </a:r>
            <a:r>
              <a:rPr sz="2000" b="1" spc="-5" dirty="0">
                <a:solidFill>
                  <a:srgbClr val="3333FF"/>
                </a:solidFill>
                <a:latin typeface="宋体"/>
                <a:cs typeface="宋体"/>
              </a:rPr>
              <a:t>在</a:t>
            </a:r>
            <a:r>
              <a:rPr sz="2000" b="1" spc="5" dirty="0">
                <a:solidFill>
                  <a:srgbClr val="3333FF"/>
                </a:solidFill>
                <a:latin typeface="宋体"/>
                <a:cs typeface="宋体"/>
              </a:rPr>
              <a:t>同一</a:t>
            </a:r>
            <a:r>
              <a:rPr sz="2000" b="1" spc="-5" dirty="0">
                <a:solidFill>
                  <a:srgbClr val="3333FF"/>
                </a:solidFill>
                <a:latin typeface="宋体"/>
                <a:cs typeface="宋体"/>
              </a:rPr>
              <a:t>个</a:t>
            </a:r>
            <a:r>
              <a:rPr sz="2000" b="1" spc="5" dirty="0">
                <a:solidFill>
                  <a:srgbClr val="3333FF"/>
                </a:solidFill>
                <a:latin typeface="宋体"/>
                <a:cs typeface="宋体"/>
              </a:rPr>
              <a:t>单链表</a:t>
            </a:r>
            <a:r>
              <a:rPr sz="2000" b="1" spc="-5" dirty="0">
                <a:solidFill>
                  <a:srgbClr val="3333FF"/>
                </a:solidFill>
                <a:latin typeface="宋体"/>
                <a:cs typeface="宋体"/>
              </a:rPr>
              <a:t>中</a:t>
            </a:r>
            <a:endParaRPr sz="20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02870">
              <a:lnSpc>
                <a:spcPct val="100000"/>
              </a:lnSpc>
            </a:pPr>
            <a:r>
              <a:rPr sz="2000" b="1" dirty="0">
                <a:solidFill>
                  <a:srgbClr val="3333FF"/>
                </a:solidFill>
                <a:latin typeface="宋体"/>
                <a:cs typeface="宋体"/>
              </a:rPr>
              <a:t>【例</a:t>
            </a:r>
            <a:r>
              <a:rPr sz="2000" b="1" spc="-5" dirty="0">
                <a:solidFill>
                  <a:srgbClr val="3333FF"/>
                </a:solidFill>
                <a:latin typeface="宋体"/>
                <a:cs typeface="宋体"/>
              </a:rPr>
              <a:t>】</a:t>
            </a:r>
            <a:r>
              <a:rPr sz="2000" b="1" spc="-445" dirty="0">
                <a:solidFill>
                  <a:srgbClr val="3333FF"/>
                </a:solidFill>
                <a:latin typeface="宋体"/>
                <a:cs typeface="宋体"/>
              </a:rPr>
              <a:t> </a:t>
            </a:r>
            <a:r>
              <a:rPr sz="2000" b="1" spc="-5" dirty="0">
                <a:latin typeface="宋体"/>
                <a:cs typeface="宋体"/>
              </a:rPr>
              <a:t>设关键</a:t>
            </a:r>
            <a:r>
              <a:rPr sz="2000" b="1" spc="5" dirty="0">
                <a:latin typeface="宋体"/>
                <a:cs typeface="宋体"/>
              </a:rPr>
              <a:t>字</a:t>
            </a:r>
            <a:r>
              <a:rPr sz="2000" b="1" dirty="0">
                <a:latin typeface="宋体"/>
                <a:cs typeface="宋体"/>
              </a:rPr>
              <a:t>序列</a:t>
            </a:r>
            <a:r>
              <a:rPr sz="2000" b="1" spc="-5" dirty="0">
                <a:latin typeface="宋体"/>
                <a:cs typeface="宋体"/>
              </a:rPr>
              <a:t>为</a:t>
            </a:r>
            <a:r>
              <a:rPr sz="2000" b="1" spc="-450" dirty="0">
                <a:latin typeface="宋体"/>
                <a:cs typeface="宋体"/>
              </a:rPr>
              <a:t> </a:t>
            </a:r>
            <a:r>
              <a:rPr sz="2000" b="1" spc="-5" dirty="0">
                <a:latin typeface="Arial"/>
                <a:cs typeface="Arial"/>
              </a:rPr>
              <a:t>47, </a:t>
            </a:r>
            <a:r>
              <a:rPr sz="2000" b="1" dirty="0">
                <a:latin typeface="Arial"/>
                <a:cs typeface="Arial"/>
              </a:rPr>
              <a:t>7,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29,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35" dirty="0">
                <a:latin typeface="Arial"/>
                <a:cs typeface="Arial"/>
              </a:rPr>
              <a:t>11,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16,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92,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22,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8,</a:t>
            </a:r>
            <a:r>
              <a:rPr sz="2000" b="1" spc="-5" dirty="0">
                <a:latin typeface="Arial"/>
                <a:cs typeface="Arial"/>
              </a:rPr>
              <a:t> 3,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50,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37,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89,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94, 21;</a:t>
            </a:r>
            <a:endParaRPr sz="2000" dirty="0">
              <a:latin typeface="Arial"/>
              <a:cs typeface="Arial"/>
            </a:endParaRPr>
          </a:p>
          <a:p>
            <a:pPr marL="102870">
              <a:lnSpc>
                <a:spcPct val="100000"/>
              </a:lnSpc>
            </a:pPr>
            <a:r>
              <a:rPr sz="2000" b="1" spc="5" dirty="0">
                <a:latin typeface="宋体"/>
                <a:cs typeface="宋体"/>
              </a:rPr>
              <a:t>散列函数取为</a:t>
            </a:r>
            <a:r>
              <a:rPr sz="2000" b="1" spc="-5" dirty="0">
                <a:latin typeface="宋体"/>
                <a:cs typeface="宋体"/>
              </a:rPr>
              <a:t>：</a:t>
            </a:r>
            <a:r>
              <a:rPr sz="2000" b="1" spc="-5" dirty="0">
                <a:solidFill>
                  <a:srgbClr val="3333FF"/>
                </a:solidFill>
                <a:latin typeface="Arial"/>
                <a:cs typeface="Arial"/>
              </a:rPr>
              <a:t>h(key)</a:t>
            </a:r>
            <a:r>
              <a:rPr sz="2000" b="1" spc="-30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FF"/>
                </a:solidFill>
                <a:latin typeface="Arial"/>
                <a:cs typeface="Arial"/>
              </a:rPr>
              <a:t>=</a:t>
            </a:r>
            <a:r>
              <a:rPr sz="2000" b="1" spc="-1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FF"/>
                </a:solidFill>
                <a:latin typeface="Arial"/>
                <a:cs typeface="Arial"/>
              </a:rPr>
              <a:t>key</a:t>
            </a:r>
            <a:r>
              <a:rPr sz="2000" b="1" spc="-1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FF"/>
                </a:solidFill>
                <a:latin typeface="Arial"/>
                <a:cs typeface="Arial"/>
              </a:rPr>
              <a:t>mod</a:t>
            </a:r>
            <a:r>
              <a:rPr sz="2000" b="1" spc="-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000" b="1" spc="-40" dirty="0">
                <a:solidFill>
                  <a:srgbClr val="3333FF"/>
                </a:solidFill>
                <a:latin typeface="Arial"/>
                <a:cs typeface="Arial"/>
              </a:rPr>
              <a:t>11</a:t>
            </a:r>
            <a:r>
              <a:rPr sz="2000" b="1" spc="-40" dirty="0">
                <a:latin typeface="宋体"/>
                <a:cs typeface="宋体"/>
              </a:rPr>
              <a:t>；</a:t>
            </a:r>
            <a:endParaRPr sz="2000" dirty="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715639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>
            <a:extLst>
              <a:ext uri="{FF2B5EF4-FFF2-40B4-BE49-F238E27FC236}">
                <a16:creationId xmlns:a16="http://schemas.microsoft.com/office/drawing/2014/main" id="{4F2A037C-4D22-4EB3-A069-AECB697C1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0"/>
            <a:ext cx="1011685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28725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6713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4400" dirty="0">
                <a:solidFill>
                  <a:srgbClr val="7030A0"/>
                </a:solidFill>
              </a:rPr>
              <a:t>Hash</a:t>
            </a:r>
            <a:r>
              <a:rPr lang="zh-CN" altLang="en-US" sz="4400" dirty="0">
                <a:solidFill>
                  <a:srgbClr val="7030A0"/>
                </a:solidFill>
              </a:rPr>
              <a:t>法</a:t>
            </a:r>
            <a:r>
              <a:rPr lang="en-US" altLang="zh-CN" sz="4400" dirty="0">
                <a:solidFill>
                  <a:srgbClr val="7030A0"/>
                </a:solidFill>
              </a:rPr>
              <a:t>-------</a:t>
            </a:r>
            <a:r>
              <a:rPr lang="zh-CN" altLang="en-US" sz="4400" dirty="0">
                <a:solidFill>
                  <a:srgbClr val="FC0128"/>
                </a:solidFill>
              </a:rPr>
              <a:t>处理冲突的方法</a:t>
            </a:r>
            <a:endParaRPr lang="zh-CN" altLang="en-US" sz="4400" b="1" dirty="0">
              <a:solidFill>
                <a:srgbClr val="7030A0"/>
              </a:solidFill>
              <a:ea typeface="楷体_GB2312" panose="0201060903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B045F81-B035-4A47-AE27-05E8FFC99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809" y="990835"/>
            <a:ext cx="10152381" cy="3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47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E607CD3-3041-4B1B-934F-711BE39EA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1" y="2713831"/>
            <a:ext cx="86042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4675" indent="-574675" eaLnBrk="0" hangingPunct="0">
              <a:defRPr kumimoji="1" sz="3200" b="1">
                <a:solidFill>
                  <a:schemeClr val="hlin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Wingdings" panose="05000000000000000000" pitchFamily="2" charset="2"/>
              </a:defRPr>
            </a:lvl1pPr>
            <a:lvl2pPr marL="742950" indent="-285750" eaLnBrk="0" hangingPunct="0">
              <a:defRPr kumimoji="1" sz="3200" b="1">
                <a:solidFill>
                  <a:schemeClr val="hlin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Wingdings" panose="05000000000000000000" pitchFamily="2" charset="2"/>
              </a:defRPr>
            </a:lvl2pPr>
            <a:lvl3pPr marL="1143000" indent="-228600" eaLnBrk="0" hangingPunct="0">
              <a:defRPr kumimoji="1" sz="3200" b="1">
                <a:solidFill>
                  <a:schemeClr val="hlin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Wingdings" panose="05000000000000000000" pitchFamily="2" charset="2"/>
              </a:defRPr>
            </a:lvl3pPr>
            <a:lvl4pPr marL="1600200" indent="-228600" eaLnBrk="0" hangingPunct="0">
              <a:defRPr kumimoji="1" sz="3200" b="1">
                <a:solidFill>
                  <a:schemeClr val="hlin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Wingdings" panose="05000000000000000000" pitchFamily="2" charset="2"/>
              </a:defRPr>
            </a:lvl4pPr>
            <a:lvl5pPr marL="2057400" indent="-228600" eaLnBrk="0" hangingPunct="0">
              <a:defRPr kumimoji="1" sz="3200" b="1">
                <a:solidFill>
                  <a:schemeClr val="hlin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Wingdings" panose="05000000000000000000" pitchFamily="2" charset="2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hlin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Wingdings" panose="05000000000000000000" pitchFamily="2" charset="2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hlin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Wingdings" panose="05000000000000000000" pitchFamily="2" charset="2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hlin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Wingdings" panose="05000000000000000000" pitchFamily="2" charset="2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hlin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Wingdings" panose="05000000000000000000" pitchFamily="2" charset="2"/>
              </a:defRPr>
            </a:lvl9pPr>
          </a:lstStyle>
          <a:p>
            <a:pPr algn="l" eaLnBrk="1" hangingPunct="1"/>
            <a:r>
              <a:rPr lang="en-US" altLang="zh-CN" dirty="0"/>
              <a:t>      </a:t>
            </a:r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</a:rPr>
              <a:t>简单地说，</a:t>
            </a:r>
            <a:r>
              <a:rPr lang="zh-CN" altLang="en-US" sz="3600" dirty="0">
                <a:solidFill>
                  <a:srgbClr val="FC0128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散列表是基于散列函数建立的一种查找表</a:t>
            </a:r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529039A-1049-4B25-AE18-F4CAB823F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0"/>
            <a:ext cx="1011685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28725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6713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4400" dirty="0">
                <a:solidFill>
                  <a:srgbClr val="7030A0"/>
                </a:solidFill>
              </a:rPr>
              <a:t>Hash</a:t>
            </a:r>
            <a:r>
              <a:rPr lang="zh-CN" altLang="en-US" sz="4400" dirty="0">
                <a:solidFill>
                  <a:srgbClr val="7030A0"/>
                </a:solidFill>
              </a:rPr>
              <a:t>法</a:t>
            </a:r>
            <a:endParaRPr lang="zh-CN" altLang="en-US" sz="4400" b="1" dirty="0">
              <a:solidFill>
                <a:srgbClr val="7030A0"/>
              </a:solidFill>
              <a:ea typeface="楷体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126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E607CD3-3041-4B1B-934F-711BE39EA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489" y="1366897"/>
            <a:ext cx="860425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4675" indent="-574675" eaLnBrk="0" hangingPunct="0">
              <a:defRPr kumimoji="1" sz="3200" b="1">
                <a:solidFill>
                  <a:schemeClr val="hlin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Wingdings" panose="05000000000000000000" pitchFamily="2" charset="2"/>
              </a:defRPr>
            </a:lvl1pPr>
            <a:lvl2pPr marL="742950" indent="-285750" eaLnBrk="0" hangingPunct="0">
              <a:defRPr kumimoji="1" sz="3200" b="1">
                <a:solidFill>
                  <a:schemeClr val="hlin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Wingdings" panose="05000000000000000000" pitchFamily="2" charset="2"/>
              </a:defRPr>
            </a:lvl2pPr>
            <a:lvl3pPr marL="1143000" indent="-228600" eaLnBrk="0" hangingPunct="0">
              <a:defRPr kumimoji="1" sz="3200" b="1">
                <a:solidFill>
                  <a:schemeClr val="hlin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Wingdings" panose="05000000000000000000" pitchFamily="2" charset="2"/>
              </a:defRPr>
            </a:lvl3pPr>
            <a:lvl4pPr marL="1600200" indent="-228600" eaLnBrk="0" hangingPunct="0">
              <a:defRPr kumimoji="1" sz="3200" b="1">
                <a:solidFill>
                  <a:schemeClr val="hlin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Wingdings" panose="05000000000000000000" pitchFamily="2" charset="2"/>
              </a:defRPr>
            </a:lvl4pPr>
            <a:lvl5pPr marL="2057400" indent="-228600" eaLnBrk="0" hangingPunct="0">
              <a:defRPr kumimoji="1" sz="3200" b="1">
                <a:solidFill>
                  <a:schemeClr val="hlin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Wingdings" panose="05000000000000000000" pitchFamily="2" charset="2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hlin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Wingdings" panose="05000000000000000000" pitchFamily="2" charset="2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hlin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Wingdings" panose="05000000000000000000" pitchFamily="2" charset="2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hlin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Wingdings" panose="05000000000000000000" pitchFamily="2" charset="2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hlin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Wingdings" panose="05000000000000000000" pitchFamily="2" charset="2"/>
              </a:defRPr>
            </a:lvl9pPr>
          </a:lstStyle>
          <a:p>
            <a:pPr eaLnBrk="1" hangingPunct="1"/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1)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散列函数是一个映象，即：</a:t>
            </a:r>
          </a:p>
          <a:p>
            <a:pPr eaLnBrk="1" hangingPunct="1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  将关键字的集合映射到某个地址集合上，它的设置很灵活，只要这个地址集合的大小不超出允许范围即可；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529039A-1049-4B25-AE18-F4CAB823F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0"/>
            <a:ext cx="1011685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28725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6713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4400" dirty="0">
                <a:solidFill>
                  <a:srgbClr val="7030A0"/>
                </a:solidFill>
              </a:rPr>
              <a:t>Hash</a:t>
            </a:r>
            <a:r>
              <a:rPr lang="zh-CN" altLang="en-US" sz="4400" dirty="0">
                <a:solidFill>
                  <a:srgbClr val="7030A0"/>
                </a:solidFill>
              </a:rPr>
              <a:t>法</a:t>
            </a:r>
            <a:endParaRPr lang="zh-CN" altLang="en-US" sz="4400" b="1" dirty="0">
              <a:solidFill>
                <a:srgbClr val="7030A0"/>
              </a:solidFill>
              <a:ea typeface="楷体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391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4529039A-1049-4B25-AE18-F4CAB823F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0"/>
            <a:ext cx="1011685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28725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6713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4400" dirty="0">
                <a:solidFill>
                  <a:srgbClr val="7030A0"/>
                </a:solidFill>
              </a:rPr>
              <a:t>Hash</a:t>
            </a:r>
            <a:r>
              <a:rPr lang="zh-CN" altLang="en-US" sz="4400" dirty="0">
                <a:solidFill>
                  <a:srgbClr val="7030A0"/>
                </a:solidFill>
              </a:rPr>
              <a:t>法</a:t>
            </a:r>
            <a:endParaRPr lang="zh-CN" altLang="en-US" sz="4400" b="1" dirty="0">
              <a:solidFill>
                <a:srgbClr val="7030A0"/>
              </a:solidFill>
              <a:ea typeface="楷体_GB2312" panose="02010609030101010101" pitchFamily="49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4127DF8-99EE-4699-9523-189D1EB06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1" y="854333"/>
            <a:ext cx="10481583" cy="2062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74675" indent="-574675" algn="l">
              <a:defRPr/>
            </a:pPr>
            <a:r>
              <a:rPr kumimoji="1"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      2) </a:t>
            </a:r>
            <a:r>
              <a:rPr kumimoji="1"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由于散列函数是一个压缩映象，因此，在一般情况下，很容易产生“冲突”现象，即：</a:t>
            </a:r>
            <a:r>
              <a:rPr kumimoji="1"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key≠key2</a:t>
            </a:r>
            <a:r>
              <a:rPr kumimoji="1"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，而</a:t>
            </a:r>
            <a:r>
              <a:rPr kumimoji="1"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f(key1)=f(key2)</a:t>
            </a:r>
            <a:r>
              <a:rPr kumimoji="1"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并且，改进散列函数只能减少冲突，而不能避免冲突。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DF810FC-2E7A-48E6-9CEB-4D59730BA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3546475"/>
            <a:ext cx="867568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4675" indent="-574675" eaLnBrk="0" hangingPunct="0">
              <a:defRPr kumimoji="1" sz="3200" b="1">
                <a:solidFill>
                  <a:schemeClr val="hlin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Wingdings" panose="05000000000000000000" pitchFamily="2" charset="2"/>
              </a:defRPr>
            </a:lvl1pPr>
            <a:lvl2pPr marL="742950" indent="-285750" eaLnBrk="0" hangingPunct="0">
              <a:defRPr kumimoji="1" sz="3200" b="1">
                <a:solidFill>
                  <a:schemeClr val="hlin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Wingdings" panose="05000000000000000000" pitchFamily="2" charset="2"/>
              </a:defRPr>
            </a:lvl2pPr>
            <a:lvl3pPr marL="1143000" indent="-228600" eaLnBrk="0" hangingPunct="0">
              <a:defRPr kumimoji="1" sz="3200" b="1">
                <a:solidFill>
                  <a:schemeClr val="hlin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Wingdings" panose="05000000000000000000" pitchFamily="2" charset="2"/>
              </a:defRPr>
            </a:lvl3pPr>
            <a:lvl4pPr marL="1600200" indent="-228600" eaLnBrk="0" hangingPunct="0">
              <a:defRPr kumimoji="1" sz="3200" b="1">
                <a:solidFill>
                  <a:schemeClr val="hlin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Wingdings" panose="05000000000000000000" pitchFamily="2" charset="2"/>
              </a:defRPr>
            </a:lvl4pPr>
            <a:lvl5pPr marL="2057400" indent="-228600" eaLnBrk="0" hangingPunct="0">
              <a:defRPr kumimoji="1" sz="3200" b="1">
                <a:solidFill>
                  <a:schemeClr val="hlin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Wingdings" panose="05000000000000000000" pitchFamily="2" charset="2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hlin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Wingdings" panose="05000000000000000000" pitchFamily="2" charset="2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hlin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Wingdings" panose="05000000000000000000" pitchFamily="2" charset="2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hlin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Wingdings" panose="05000000000000000000" pitchFamily="2" charset="2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hlin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Wingdings" panose="05000000000000000000" pitchFamily="2" charset="2"/>
              </a:defRPr>
            </a:lvl9pPr>
          </a:lstStyle>
          <a:p>
            <a:pPr algn="l" eaLnBrk="1" hangingPunct="1"/>
            <a:r>
              <a:rPr lang="en-US" altLang="zh-CN" dirty="0"/>
              <a:t>      </a:t>
            </a: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因此，在设计散列函数时，一方面要考虑选择一个</a:t>
            </a:r>
            <a:r>
              <a:rPr lang="zh-CN" altLang="en-US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“好”的散列函数</a:t>
            </a: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；另一方面要选择一种</a:t>
            </a:r>
            <a:r>
              <a:rPr lang="zh-CN" altLang="en-US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处理冲突的方法</a:t>
            </a: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7071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4529039A-1049-4B25-AE18-F4CAB823F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0"/>
            <a:ext cx="1011685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28725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6713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4400" dirty="0">
                <a:solidFill>
                  <a:srgbClr val="7030A0"/>
                </a:solidFill>
              </a:rPr>
              <a:t>Hash</a:t>
            </a:r>
            <a:r>
              <a:rPr lang="zh-CN" altLang="en-US" sz="4400" dirty="0">
                <a:solidFill>
                  <a:srgbClr val="7030A0"/>
                </a:solidFill>
              </a:rPr>
              <a:t>法</a:t>
            </a:r>
            <a:r>
              <a:rPr lang="en-US" altLang="zh-CN" sz="4400" dirty="0">
                <a:solidFill>
                  <a:srgbClr val="7030A0"/>
                </a:solidFill>
              </a:rPr>
              <a:t>-------</a:t>
            </a:r>
            <a:r>
              <a:rPr lang="zh-CN" altLang="en-US" sz="4400" dirty="0">
                <a:solidFill>
                  <a:schemeClr val="accent1"/>
                </a:solidFill>
              </a:rPr>
              <a:t>散列函数</a:t>
            </a:r>
            <a:endParaRPr lang="zh-CN" altLang="en-US" sz="4400" b="1" dirty="0">
              <a:solidFill>
                <a:srgbClr val="7030A0"/>
              </a:solidFill>
              <a:ea typeface="楷体_GB2312" panose="02010609030101010101" pitchFamily="49" charset="-122"/>
            </a:endParaRPr>
          </a:p>
        </p:txBody>
      </p:sp>
      <p:sp>
        <p:nvSpPr>
          <p:cNvPr id="6" name="AutoShape 3" descr="白色大理石">
            <a:extLst>
              <a:ext uri="{FF2B5EF4-FFF2-40B4-BE49-F238E27FC236}">
                <a16:creationId xmlns:a16="http://schemas.microsoft.com/office/drawing/2014/main" id="{2CFDEC1B-EEC4-4B91-BC51-01B03FE3A6C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00136" y="1143000"/>
            <a:ext cx="2971801" cy="533400"/>
          </a:xfrm>
          <a:prstGeom prst="cube">
            <a:avLst>
              <a:gd name="adj" fmla="val 13986"/>
            </a:avLst>
          </a:prstGeom>
          <a:blipFill dpi="0" rotWithShape="0">
            <a:blip r:embed="rId5" cstate="print"/>
            <a:srcRect/>
            <a:tile tx="0" ty="0" sx="100000" sy="100000" flip="none" algn="tl"/>
          </a:blip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1. 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除留余数法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F7C77674-6A8A-423C-8DBF-0AC83D84A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337" y="1752600"/>
            <a:ext cx="548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hlin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Wingdings" panose="05000000000000000000" pitchFamily="2" charset="2"/>
              </a:defRPr>
            </a:lvl1pPr>
            <a:lvl2pPr marL="742950" indent="-285750" eaLnBrk="0" hangingPunct="0">
              <a:defRPr kumimoji="1" sz="3200" b="1">
                <a:solidFill>
                  <a:schemeClr val="hlin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Wingdings" panose="05000000000000000000" pitchFamily="2" charset="2"/>
              </a:defRPr>
            </a:lvl2pPr>
            <a:lvl3pPr marL="1143000" indent="-228600" eaLnBrk="0" hangingPunct="0">
              <a:defRPr kumimoji="1" sz="3200" b="1">
                <a:solidFill>
                  <a:schemeClr val="hlin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Wingdings" panose="05000000000000000000" pitchFamily="2" charset="2"/>
              </a:defRPr>
            </a:lvl3pPr>
            <a:lvl4pPr marL="1600200" indent="-228600" eaLnBrk="0" hangingPunct="0">
              <a:defRPr kumimoji="1" sz="3200" b="1">
                <a:solidFill>
                  <a:schemeClr val="hlin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Wingdings" panose="05000000000000000000" pitchFamily="2" charset="2"/>
              </a:defRPr>
            </a:lvl4pPr>
            <a:lvl5pPr marL="2057400" indent="-228600" eaLnBrk="0" hangingPunct="0">
              <a:defRPr kumimoji="1" sz="3200" b="1">
                <a:solidFill>
                  <a:schemeClr val="hlin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Wingdings" panose="05000000000000000000" pitchFamily="2" charset="2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hlin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Wingdings" panose="05000000000000000000" pitchFamily="2" charset="2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hlin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Wingdings" panose="05000000000000000000" pitchFamily="2" charset="2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hlin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Wingdings" panose="05000000000000000000" pitchFamily="2" charset="2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hlin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Wingdings" panose="05000000000000000000" pitchFamily="2" charset="2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 % M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  Hence the table size is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400" baseline="30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Oval 5" descr="白色大理石">
            <a:extLst>
              <a:ext uri="{FF2B5EF4-FFF2-40B4-BE49-F238E27FC236}">
                <a16:creationId xmlns:a16="http://schemas.microsoft.com/office/drawing/2014/main" id="{7523A6A6-7E9B-4254-AFFD-C224E27AE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800" y="1377950"/>
            <a:ext cx="2743200" cy="1066800"/>
          </a:xfrm>
          <a:prstGeom prst="ellipse">
            <a:avLst/>
          </a:prstGeom>
          <a:blipFill dpi="0" rotWithShape="0">
            <a:blip r:embed="rId5" cstate="print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2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关键</a:t>
            </a:r>
            <a:r>
              <a:rPr lang="zh-CN" altLang="en-US" sz="2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是</a:t>
            </a:r>
            <a:r>
              <a:rPr lang="en-US" altLang="zh-CN" sz="240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M</a:t>
            </a:r>
            <a:r>
              <a:rPr lang="zh-CN" altLang="en-US" sz="2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的选择</a:t>
            </a:r>
          </a:p>
        </p:txBody>
      </p:sp>
      <p:sp>
        <p:nvSpPr>
          <p:cNvPr id="9" name="AutoShape 8" descr="新闻纸">
            <a:extLst>
              <a:ext uri="{FF2B5EF4-FFF2-40B4-BE49-F238E27FC236}">
                <a16:creationId xmlns:a16="http://schemas.microsoft.com/office/drawing/2014/main" id="{9BADFF97-5A01-4AFE-BDDE-918E1807B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250" y="3106738"/>
            <a:ext cx="9118600" cy="2016125"/>
          </a:xfrm>
          <a:prstGeom prst="roundRect">
            <a:avLst>
              <a:gd name="adj" fmla="val 16667"/>
            </a:avLst>
          </a:prstGeom>
          <a:blipFill dpi="0" rotWithShape="0">
            <a:blip r:embed="rId6" cstate="print"/>
            <a:srcRect/>
            <a:tile tx="0" ty="0" sx="100000" sy="100000" flip="none" algn="tl"/>
          </a:blipFill>
          <a:ln w="254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宋体" pitchFamily="2" charset="-122"/>
              </a:rPr>
              <a:t>实际情况：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宋体" pitchFamily="2" charset="-122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1) 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不能选择偶数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;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2) 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不能选择具有小素数因子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的奇数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422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7" grpId="0" autoUpdateAnimBg="0"/>
      <p:bldP spid="8" grpId="0" animBg="1" autoUpdateAnimBg="0"/>
      <p:bldP spid="9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8B043642-19FC-451D-B383-C44CCC30332A}"/>
              </a:ext>
            </a:extLst>
          </p:cNvPr>
          <p:cNvSpPr txBox="1"/>
          <p:nvPr/>
        </p:nvSpPr>
        <p:spPr>
          <a:xfrm>
            <a:off x="854066" y="934408"/>
            <a:ext cx="11094086" cy="1983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kumimoji="1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[例] 有n = 11个数据对象的集合{18，23，11，20，2，7，27，30，42，15，34}。</a:t>
            </a:r>
          </a:p>
          <a:p>
            <a:pPr marL="501650" marR="973455" indent="-70485">
              <a:lnSpc>
                <a:spcPct val="100000"/>
              </a:lnSpc>
              <a:tabLst>
                <a:tab pos="4069715" algn="l"/>
              </a:tabLst>
            </a:pPr>
            <a:r>
              <a:rPr kumimoji="1"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sz="3200" b="1" dirty="0" err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TableSize</a:t>
            </a:r>
            <a:r>
              <a:rPr kumimoji="1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= 17，</a:t>
            </a:r>
            <a:endParaRPr kumimoji="1" lang="en-US" altLang="zh-CN" sz="3200" b="1" dirty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01650" marR="973455" indent="-70485">
              <a:lnSpc>
                <a:spcPct val="100000"/>
              </a:lnSpc>
              <a:tabLst>
                <a:tab pos="4069715" algn="l"/>
              </a:tabLst>
            </a:pPr>
            <a:r>
              <a:rPr kumimoji="1" sz="3200" b="1" dirty="0" err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选取散列函数h</a:t>
            </a:r>
            <a:r>
              <a:rPr kumimoji="1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： h(key) = key 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%</a:t>
            </a:r>
            <a:r>
              <a:rPr kumimoji="1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TableSize	(求余)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95363B7-09B5-47E9-B49C-94FC5A8FB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01570"/>
              </p:ext>
            </p:extLst>
          </p:nvPr>
        </p:nvGraphicFramePr>
        <p:xfrm>
          <a:off x="1291594" y="3256718"/>
          <a:ext cx="7923845" cy="9438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1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8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8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81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74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81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816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816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816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816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679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747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747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747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747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747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5122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solidFill>
                            <a:srgbClr val="3333FF"/>
                          </a:solidFill>
                          <a:latin typeface="宋体"/>
                          <a:cs typeface="宋体"/>
                        </a:rPr>
                        <a:t>地址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solidFill>
                            <a:srgbClr val="A2A2C2"/>
                          </a:solidFill>
                          <a:latin typeface="宋体"/>
                          <a:cs typeface="宋体"/>
                        </a:rPr>
                        <a:t>0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solidFill>
                            <a:srgbClr val="A2A2C2"/>
                          </a:solidFill>
                          <a:latin typeface="宋体"/>
                          <a:cs typeface="宋体"/>
                        </a:rPr>
                        <a:t>1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solidFill>
                            <a:srgbClr val="A2A2C2"/>
                          </a:solidFill>
                          <a:latin typeface="宋体"/>
                          <a:cs typeface="宋体"/>
                        </a:rPr>
                        <a:t>2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solidFill>
                            <a:srgbClr val="A2A2C2"/>
                          </a:solidFill>
                          <a:latin typeface="宋体"/>
                          <a:cs typeface="宋体"/>
                        </a:rPr>
                        <a:t>3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solidFill>
                            <a:srgbClr val="A2A2C2"/>
                          </a:solidFill>
                          <a:latin typeface="宋体"/>
                          <a:cs typeface="宋体"/>
                        </a:rPr>
                        <a:t>4</a:t>
                      </a:r>
                      <a:endParaRPr sz="1800" dirty="0">
                        <a:latin typeface="宋体"/>
                        <a:cs typeface="宋体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solidFill>
                            <a:srgbClr val="A2A2C2"/>
                          </a:solidFill>
                          <a:latin typeface="宋体"/>
                          <a:cs typeface="宋体"/>
                        </a:rPr>
                        <a:t>5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solidFill>
                            <a:srgbClr val="A2A2C2"/>
                          </a:solidFill>
                          <a:latin typeface="宋体"/>
                          <a:cs typeface="宋体"/>
                        </a:rPr>
                        <a:t>6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solidFill>
                            <a:srgbClr val="A2A2C2"/>
                          </a:solidFill>
                          <a:latin typeface="宋体"/>
                          <a:cs typeface="宋体"/>
                        </a:rPr>
                        <a:t>7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solidFill>
                            <a:srgbClr val="A2A2C2"/>
                          </a:solidFill>
                          <a:latin typeface="宋体"/>
                          <a:cs typeface="宋体"/>
                        </a:rPr>
                        <a:t>8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solidFill>
                            <a:srgbClr val="A2A2C2"/>
                          </a:solidFill>
                          <a:latin typeface="宋体"/>
                          <a:cs typeface="宋体"/>
                        </a:rPr>
                        <a:t>9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solidFill>
                            <a:srgbClr val="A2A2C2"/>
                          </a:solidFill>
                          <a:latin typeface="宋体"/>
                          <a:cs typeface="宋体"/>
                        </a:rPr>
                        <a:t>10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solidFill>
                            <a:srgbClr val="A2A2C2"/>
                          </a:solidFill>
                          <a:latin typeface="宋体"/>
                          <a:cs typeface="宋体"/>
                        </a:rPr>
                        <a:t>11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solidFill>
                            <a:srgbClr val="A2A2C2"/>
                          </a:solidFill>
                          <a:latin typeface="宋体"/>
                          <a:cs typeface="宋体"/>
                        </a:rPr>
                        <a:t>12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solidFill>
                            <a:srgbClr val="A2A2C2"/>
                          </a:solidFill>
                          <a:latin typeface="宋体"/>
                          <a:cs typeface="宋体"/>
                        </a:rPr>
                        <a:t>13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solidFill>
                            <a:srgbClr val="A2A2C2"/>
                          </a:solidFill>
                          <a:latin typeface="宋体"/>
                          <a:cs typeface="宋体"/>
                        </a:rPr>
                        <a:t>14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solidFill>
                            <a:srgbClr val="A2A2C2"/>
                          </a:solidFill>
                          <a:latin typeface="宋体"/>
                          <a:cs typeface="宋体"/>
                        </a:rPr>
                        <a:t>15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solidFill>
                            <a:srgbClr val="A2A2C2"/>
                          </a:solidFill>
                          <a:latin typeface="宋体"/>
                          <a:cs typeface="宋体"/>
                        </a:rPr>
                        <a:t>16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5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3333FF"/>
                          </a:solidFill>
                          <a:latin typeface="宋体"/>
                          <a:cs typeface="宋体"/>
                        </a:rPr>
                        <a:t>关键词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latin typeface="宋体"/>
                          <a:cs typeface="宋体"/>
                        </a:rPr>
                        <a:t>34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latin typeface="宋体"/>
                          <a:cs typeface="宋体"/>
                        </a:rPr>
                        <a:t>18</a:t>
                      </a:r>
                      <a:endParaRPr sz="1800" dirty="0">
                        <a:latin typeface="宋体"/>
                        <a:cs typeface="宋体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latin typeface="宋体"/>
                          <a:cs typeface="宋体"/>
                        </a:rPr>
                        <a:t>2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latin typeface="宋体"/>
                          <a:cs typeface="宋体"/>
                        </a:rPr>
                        <a:t>20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latin typeface="宋体"/>
                          <a:cs typeface="宋体"/>
                        </a:rPr>
                        <a:t>23</a:t>
                      </a:r>
                      <a:endParaRPr sz="1800" dirty="0">
                        <a:latin typeface="宋体"/>
                        <a:cs typeface="宋体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latin typeface="宋体"/>
                          <a:cs typeface="宋体"/>
                        </a:rPr>
                        <a:t>7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latin typeface="宋体"/>
                          <a:cs typeface="宋体"/>
                        </a:rPr>
                        <a:t>42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latin typeface="宋体"/>
                          <a:cs typeface="宋体"/>
                        </a:rPr>
                        <a:t>27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latin typeface="宋体"/>
                          <a:cs typeface="宋体"/>
                        </a:rPr>
                        <a:t>11</a:t>
                      </a:r>
                      <a:endParaRPr sz="1800" dirty="0">
                        <a:latin typeface="宋体"/>
                        <a:cs typeface="宋体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latin typeface="宋体"/>
                          <a:cs typeface="宋体"/>
                        </a:rPr>
                        <a:t>30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latin typeface="宋体"/>
                          <a:cs typeface="宋体"/>
                        </a:rPr>
                        <a:t>15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4">
            <a:extLst>
              <a:ext uri="{FF2B5EF4-FFF2-40B4-BE49-F238E27FC236}">
                <a16:creationId xmlns:a16="http://schemas.microsoft.com/office/drawing/2014/main" id="{5D3D8AC7-35C4-4C95-AE18-3FC786E4E8DB}"/>
              </a:ext>
            </a:extLst>
          </p:cNvPr>
          <p:cNvSpPr txBox="1"/>
          <p:nvPr/>
        </p:nvSpPr>
        <p:spPr>
          <a:xfrm>
            <a:off x="635952" y="4738830"/>
            <a:ext cx="9533587" cy="22422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0525" indent="-342900">
              <a:lnSpc>
                <a:spcPts val="2390"/>
              </a:lnSpc>
              <a:spcBef>
                <a:spcPts val="105"/>
              </a:spcBef>
              <a:buFont typeface="Wingdings"/>
              <a:buChar char=""/>
              <a:tabLst>
                <a:tab pos="391160" algn="l"/>
              </a:tabLst>
            </a:pPr>
            <a:r>
              <a:rPr sz="2800" b="1" spc="5" dirty="0" err="1">
                <a:solidFill>
                  <a:srgbClr val="FF0000"/>
                </a:solidFill>
                <a:latin typeface="宋体"/>
                <a:cs typeface="宋体"/>
              </a:rPr>
              <a:t>存放</a:t>
            </a:r>
            <a:r>
              <a:rPr sz="2800" b="1" spc="5" dirty="0">
                <a:latin typeface="宋体"/>
                <a:cs typeface="宋体"/>
              </a:rPr>
              <a:t>：</a:t>
            </a:r>
            <a:endParaRPr lang="en-US" altLang="zh-CN" sz="2800" b="1" spc="5" dirty="0">
              <a:latin typeface="宋体"/>
              <a:cs typeface="宋体"/>
            </a:endParaRPr>
          </a:p>
          <a:p>
            <a:pPr marL="47625">
              <a:lnSpc>
                <a:spcPts val="2390"/>
              </a:lnSpc>
              <a:spcBef>
                <a:spcPts val="105"/>
              </a:spcBef>
              <a:tabLst>
                <a:tab pos="391160" algn="l"/>
              </a:tabLst>
            </a:pPr>
            <a:endParaRPr sz="2800" dirty="0">
              <a:latin typeface="宋体"/>
              <a:cs typeface="宋体"/>
            </a:endParaRPr>
          </a:p>
          <a:p>
            <a:pPr marL="466725">
              <a:lnSpc>
                <a:spcPts val="2390"/>
              </a:lnSpc>
              <a:tabLst>
                <a:tab pos="1641475" algn="l"/>
                <a:tab pos="2816225" algn="l"/>
                <a:tab pos="4034154" algn="l"/>
                <a:tab pos="5139055" algn="l"/>
              </a:tabLst>
            </a:pPr>
            <a:r>
              <a:rPr sz="2800" b="1" dirty="0">
                <a:latin typeface="Arial"/>
                <a:cs typeface="Arial"/>
              </a:rPr>
              <a:t>h(18)=1,</a:t>
            </a:r>
            <a:r>
              <a:rPr lang="en-US" altLang="zh-CN" sz="2800" b="1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h(23)=6,</a:t>
            </a:r>
            <a:r>
              <a:rPr lang="en-US" altLang="zh-CN" sz="2800" b="1" dirty="0">
                <a:latin typeface="Arial"/>
                <a:cs typeface="Arial"/>
              </a:rPr>
              <a:t> </a:t>
            </a:r>
            <a:r>
              <a:rPr sz="2800" b="1" spc="-30" dirty="0">
                <a:latin typeface="Arial"/>
                <a:cs typeface="Arial"/>
              </a:rPr>
              <a:t>h(11)=11,	</a:t>
            </a:r>
            <a:r>
              <a:rPr sz="2800" b="1" dirty="0">
                <a:latin typeface="Arial"/>
                <a:cs typeface="Arial"/>
              </a:rPr>
              <a:t>h(20)=3,	h(2)=2,</a:t>
            </a:r>
            <a:r>
              <a:rPr sz="2800" b="1" spc="-6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…….</a:t>
            </a:r>
            <a:endParaRPr lang="en-US" altLang="zh-CN" sz="2800" b="1" dirty="0">
              <a:latin typeface="Arial"/>
              <a:cs typeface="Arial"/>
            </a:endParaRPr>
          </a:p>
          <a:p>
            <a:pPr marL="466725">
              <a:lnSpc>
                <a:spcPts val="2390"/>
              </a:lnSpc>
              <a:tabLst>
                <a:tab pos="1641475" algn="l"/>
                <a:tab pos="2816225" algn="l"/>
                <a:tab pos="4034154" algn="l"/>
                <a:tab pos="5139055" algn="l"/>
              </a:tabLst>
            </a:pPr>
            <a:endParaRPr sz="2800" dirty="0">
              <a:latin typeface="Arial"/>
              <a:cs typeface="Arial"/>
            </a:endParaRPr>
          </a:p>
          <a:p>
            <a:pPr marL="466725">
              <a:lnSpc>
                <a:spcPct val="100000"/>
              </a:lnSpc>
              <a:spcBef>
                <a:spcPts val="20"/>
              </a:spcBef>
            </a:pPr>
            <a:r>
              <a:rPr sz="2800" b="1" spc="5" dirty="0">
                <a:latin typeface="宋体"/>
                <a:cs typeface="宋体"/>
              </a:rPr>
              <a:t>如果新插入</a:t>
            </a:r>
            <a:r>
              <a:rPr sz="2800" b="1" dirty="0">
                <a:latin typeface="Arial"/>
                <a:cs typeface="Arial"/>
              </a:rPr>
              <a:t>35</a:t>
            </a:r>
            <a:r>
              <a:rPr sz="2800" b="1" dirty="0">
                <a:latin typeface="宋体"/>
                <a:cs typeface="宋体"/>
              </a:rPr>
              <a:t>，</a:t>
            </a:r>
            <a:r>
              <a:rPr sz="2800" b="1" spc="-475" dirty="0">
                <a:latin typeface="宋体"/>
                <a:cs typeface="宋体"/>
              </a:rPr>
              <a:t> </a:t>
            </a:r>
            <a:r>
              <a:rPr sz="2800" b="1" dirty="0">
                <a:latin typeface="Arial"/>
                <a:cs typeface="Arial"/>
              </a:rPr>
              <a:t>h(35)=1,</a:t>
            </a:r>
            <a:r>
              <a:rPr sz="2800" b="1" spc="-50" dirty="0">
                <a:latin typeface="Arial"/>
                <a:cs typeface="Arial"/>
              </a:rPr>
              <a:t> </a:t>
            </a:r>
            <a:r>
              <a:rPr sz="2800" b="1" spc="5" dirty="0">
                <a:latin typeface="宋体"/>
                <a:cs typeface="宋体"/>
              </a:rPr>
              <a:t>该位置已有对象</a:t>
            </a:r>
            <a:r>
              <a:rPr sz="2800" b="1" spc="10" dirty="0">
                <a:latin typeface="宋体"/>
                <a:cs typeface="宋体"/>
              </a:rPr>
              <a:t>！</a:t>
            </a:r>
            <a:r>
              <a:rPr sz="3600" b="1" spc="5" dirty="0">
                <a:solidFill>
                  <a:srgbClr val="FF0000"/>
                </a:solidFill>
                <a:latin typeface="宋体"/>
                <a:cs typeface="宋体"/>
              </a:rPr>
              <a:t>冲突</a:t>
            </a:r>
            <a:r>
              <a:rPr sz="3600" b="1" spc="-5" dirty="0">
                <a:solidFill>
                  <a:srgbClr val="FF0000"/>
                </a:solidFill>
                <a:latin typeface="宋体"/>
                <a:cs typeface="宋体"/>
              </a:rPr>
              <a:t>！！</a:t>
            </a:r>
            <a:endParaRPr sz="2800" dirty="0">
              <a:solidFill>
                <a:srgbClr val="FF0000"/>
              </a:solidFill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737DB3E-F8FC-480F-8160-733CACA94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0"/>
            <a:ext cx="1011685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28725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6713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4400" dirty="0">
                <a:solidFill>
                  <a:srgbClr val="7030A0"/>
                </a:solidFill>
              </a:rPr>
              <a:t>Hash</a:t>
            </a:r>
            <a:r>
              <a:rPr lang="zh-CN" altLang="en-US" sz="4400" dirty="0">
                <a:solidFill>
                  <a:srgbClr val="7030A0"/>
                </a:solidFill>
              </a:rPr>
              <a:t>法</a:t>
            </a:r>
            <a:r>
              <a:rPr lang="en-US" altLang="zh-CN" sz="4400" dirty="0">
                <a:solidFill>
                  <a:srgbClr val="7030A0"/>
                </a:solidFill>
              </a:rPr>
              <a:t>-------</a:t>
            </a:r>
            <a:r>
              <a:rPr lang="zh-CN" altLang="en-US" sz="4400" dirty="0">
                <a:solidFill>
                  <a:schemeClr val="accent1"/>
                </a:solidFill>
              </a:rPr>
              <a:t>散列函数</a:t>
            </a:r>
            <a:endParaRPr lang="zh-CN" altLang="en-US" sz="4400" b="1" dirty="0">
              <a:solidFill>
                <a:srgbClr val="7030A0"/>
              </a:solidFill>
              <a:ea typeface="楷体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983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95363B7-09B5-47E9-B49C-94FC5A8FB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823983"/>
              </p:ext>
            </p:extLst>
          </p:nvPr>
        </p:nvGraphicFramePr>
        <p:xfrm>
          <a:off x="1444846" y="838200"/>
          <a:ext cx="7923845" cy="9438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1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8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8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81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74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81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816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816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816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816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679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747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747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747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747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747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5122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solidFill>
                            <a:srgbClr val="3333FF"/>
                          </a:solidFill>
                          <a:latin typeface="宋体"/>
                          <a:cs typeface="宋体"/>
                        </a:rPr>
                        <a:t>地址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solidFill>
                            <a:srgbClr val="A2A2C2"/>
                          </a:solidFill>
                          <a:latin typeface="宋体"/>
                          <a:cs typeface="宋体"/>
                        </a:rPr>
                        <a:t>0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solidFill>
                            <a:srgbClr val="A2A2C2"/>
                          </a:solidFill>
                          <a:latin typeface="宋体"/>
                          <a:cs typeface="宋体"/>
                        </a:rPr>
                        <a:t>1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solidFill>
                            <a:srgbClr val="A2A2C2"/>
                          </a:solidFill>
                          <a:latin typeface="宋体"/>
                          <a:cs typeface="宋体"/>
                        </a:rPr>
                        <a:t>2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solidFill>
                            <a:srgbClr val="A2A2C2"/>
                          </a:solidFill>
                          <a:latin typeface="宋体"/>
                          <a:cs typeface="宋体"/>
                        </a:rPr>
                        <a:t>3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solidFill>
                            <a:srgbClr val="A2A2C2"/>
                          </a:solidFill>
                          <a:latin typeface="宋体"/>
                          <a:cs typeface="宋体"/>
                        </a:rPr>
                        <a:t>4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solidFill>
                            <a:srgbClr val="A2A2C2"/>
                          </a:solidFill>
                          <a:latin typeface="宋体"/>
                          <a:cs typeface="宋体"/>
                        </a:rPr>
                        <a:t>5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solidFill>
                            <a:srgbClr val="A2A2C2"/>
                          </a:solidFill>
                          <a:latin typeface="宋体"/>
                          <a:cs typeface="宋体"/>
                        </a:rPr>
                        <a:t>6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solidFill>
                            <a:srgbClr val="A2A2C2"/>
                          </a:solidFill>
                          <a:latin typeface="宋体"/>
                          <a:cs typeface="宋体"/>
                        </a:rPr>
                        <a:t>7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solidFill>
                            <a:srgbClr val="A2A2C2"/>
                          </a:solidFill>
                          <a:latin typeface="宋体"/>
                          <a:cs typeface="宋体"/>
                        </a:rPr>
                        <a:t>8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solidFill>
                            <a:srgbClr val="A2A2C2"/>
                          </a:solidFill>
                          <a:latin typeface="宋体"/>
                          <a:cs typeface="宋体"/>
                        </a:rPr>
                        <a:t>9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solidFill>
                            <a:srgbClr val="A2A2C2"/>
                          </a:solidFill>
                          <a:latin typeface="宋体"/>
                          <a:cs typeface="宋体"/>
                        </a:rPr>
                        <a:t>10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solidFill>
                            <a:srgbClr val="A2A2C2"/>
                          </a:solidFill>
                          <a:latin typeface="宋体"/>
                          <a:cs typeface="宋体"/>
                        </a:rPr>
                        <a:t>11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solidFill>
                            <a:srgbClr val="A2A2C2"/>
                          </a:solidFill>
                          <a:latin typeface="宋体"/>
                          <a:cs typeface="宋体"/>
                        </a:rPr>
                        <a:t>12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solidFill>
                            <a:srgbClr val="A2A2C2"/>
                          </a:solidFill>
                          <a:latin typeface="宋体"/>
                          <a:cs typeface="宋体"/>
                        </a:rPr>
                        <a:t>13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solidFill>
                            <a:srgbClr val="A2A2C2"/>
                          </a:solidFill>
                          <a:latin typeface="宋体"/>
                          <a:cs typeface="宋体"/>
                        </a:rPr>
                        <a:t>14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solidFill>
                            <a:srgbClr val="A2A2C2"/>
                          </a:solidFill>
                          <a:latin typeface="宋体"/>
                          <a:cs typeface="宋体"/>
                        </a:rPr>
                        <a:t>15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solidFill>
                            <a:srgbClr val="A2A2C2"/>
                          </a:solidFill>
                          <a:latin typeface="宋体"/>
                          <a:cs typeface="宋体"/>
                        </a:rPr>
                        <a:t>16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5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3333FF"/>
                          </a:solidFill>
                          <a:latin typeface="宋体"/>
                          <a:cs typeface="宋体"/>
                        </a:rPr>
                        <a:t>关键词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latin typeface="宋体"/>
                          <a:cs typeface="宋体"/>
                        </a:rPr>
                        <a:t>34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latin typeface="宋体"/>
                          <a:cs typeface="宋体"/>
                        </a:rPr>
                        <a:t>18</a:t>
                      </a:r>
                      <a:endParaRPr sz="1800" dirty="0">
                        <a:latin typeface="宋体"/>
                        <a:cs typeface="宋体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latin typeface="宋体"/>
                          <a:cs typeface="宋体"/>
                        </a:rPr>
                        <a:t>2</a:t>
                      </a:r>
                      <a:endParaRPr sz="1800" dirty="0">
                        <a:latin typeface="宋体"/>
                        <a:cs typeface="宋体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latin typeface="宋体"/>
                          <a:cs typeface="宋体"/>
                        </a:rPr>
                        <a:t>20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latin typeface="宋体"/>
                          <a:cs typeface="宋体"/>
                        </a:rPr>
                        <a:t>23</a:t>
                      </a:r>
                      <a:endParaRPr sz="1800" dirty="0">
                        <a:latin typeface="宋体"/>
                        <a:cs typeface="宋体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latin typeface="宋体"/>
                          <a:cs typeface="宋体"/>
                        </a:rPr>
                        <a:t>7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latin typeface="宋体"/>
                          <a:cs typeface="宋体"/>
                        </a:rPr>
                        <a:t>42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latin typeface="宋体"/>
                          <a:cs typeface="宋体"/>
                        </a:rPr>
                        <a:t>27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latin typeface="宋体"/>
                          <a:cs typeface="宋体"/>
                        </a:rPr>
                        <a:t>11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latin typeface="宋体"/>
                          <a:cs typeface="宋体"/>
                        </a:rPr>
                        <a:t>30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latin typeface="宋体"/>
                          <a:cs typeface="宋体"/>
                        </a:rPr>
                        <a:t>15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4">
            <a:extLst>
              <a:ext uri="{FF2B5EF4-FFF2-40B4-BE49-F238E27FC236}">
                <a16:creationId xmlns:a16="http://schemas.microsoft.com/office/drawing/2014/main" id="{6C8EA3CE-9A79-406D-9830-9CCB183BD94B}"/>
              </a:ext>
            </a:extLst>
          </p:cNvPr>
          <p:cNvSpPr txBox="1"/>
          <p:nvPr/>
        </p:nvSpPr>
        <p:spPr>
          <a:xfrm>
            <a:off x="717298" y="2084857"/>
            <a:ext cx="11246102" cy="27834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0525" indent="-342900">
              <a:lnSpc>
                <a:spcPts val="2390"/>
              </a:lnSpc>
              <a:spcBef>
                <a:spcPts val="105"/>
              </a:spcBef>
              <a:buFont typeface="Wingdings"/>
              <a:buChar char=""/>
              <a:tabLst>
                <a:tab pos="391160" algn="l"/>
              </a:tabLst>
            </a:pPr>
            <a:r>
              <a:rPr sz="2800" b="1" spc="5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存放：</a:t>
            </a:r>
            <a:endParaRPr sz="2800" dirty="0">
              <a:solidFill>
                <a:srgbClr val="FF0000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pPr marL="466725">
              <a:lnSpc>
                <a:spcPts val="2390"/>
              </a:lnSpc>
              <a:tabLst>
                <a:tab pos="1641475" algn="l"/>
                <a:tab pos="2816225" algn="l"/>
                <a:tab pos="4034154" algn="l"/>
                <a:tab pos="5139055" algn="l"/>
              </a:tabLst>
            </a:pPr>
            <a:r>
              <a:rPr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h(18)=1,h(23)=6,</a:t>
            </a:r>
            <a:r>
              <a:rPr sz="2800" b="1" spc="-3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h(11)=11,</a:t>
            </a:r>
            <a:r>
              <a:rPr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h(20)=3,h(2)=2,</a:t>
            </a:r>
            <a:r>
              <a:rPr sz="2800" b="1" spc="-65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…….</a:t>
            </a:r>
            <a:endParaRPr sz="2800" dirty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pPr marL="466725">
              <a:lnSpc>
                <a:spcPct val="100000"/>
              </a:lnSpc>
              <a:spcBef>
                <a:spcPts val="20"/>
              </a:spcBef>
            </a:pPr>
            <a:r>
              <a:rPr sz="2800" b="1" spc="5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如果新插入</a:t>
            </a:r>
            <a:r>
              <a:rPr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35，</a:t>
            </a:r>
            <a:r>
              <a:rPr sz="2800" b="1" spc="-475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h(35)=1,</a:t>
            </a:r>
            <a:r>
              <a:rPr sz="2800" b="1" spc="-5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5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该位置已有对象</a:t>
            </a:r>
            <a:r>
              <a:rPr sz="2800" b="1" spc="1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！</a:t>
            </a:r>
            <a:r>
              <a:rPr sz="2800" b="1" spc="5" dirty="0">
                <a:solidFill>
                  <a:srgbClr val="296F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冲突</a:t>
            </a:r>
            <a:r>
              <a:rPr sz="2800" b="1" spc="-5" dirty="0">
                <a:solidFill>
                  <a:srgbClr val="296F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！！</a:t>
            </a:r>
            <a:endParaRPr sz="2800" dirty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00" dirty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pPr marL="390525" indent="-342900">
              <a:lnSpc>
                <a:spcPct val="100000"/>
              </a:lnSpc>
              <a:buFont typeface="Wingdings"/>
              <a:buChar char=""/>
              <a:tabLst>
                <a:tab pos="391160" algn="l"/>
              </a:tabLst>
            </a:pPr>
            <a:r>
              <a:rPr sz="2800" b="1" spc="5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查找</a:t>
            </a:r>
            <a:r>
              <a:rPr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:</a:t>
            </a:r>
            <a:endParaRPr sz="2800" dirty="0">
              <a:solidFill>
                <a:srgbClr val="FF0000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pPr marL="344805" indent="-297180">
              <a:lnSpc>
                <a:spcPct val="100000"/>
              </a:lnSpc>
              <a:buClr>
                <a:srgbClr val="3333FF"/>
              </a:buClr>
              <a:buFont typeface="Wingdings"/>
              <a:buChar char=""/>
              <a:tabLst>
                <a:tab pos="345440" algn="l"/>
                <a:tab pos="1546860" algn="l"/>
              </a:tabLst>
            </a:pPr>
            <a:r>
              <a:rPr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key</a:t>
            </a:r>
            <a:r>
              <a:rPr sz="2800" b="1" spc="-1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sz="2800" b="1" spc="-15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22,	h(22)=</a:t>
            </a:r>
            <a:r>
              <a:rPr sz="2800" b="1" spc="-4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5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5，</a:t>
            </a:r>
            <a:r>
              <a:rPr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该地址空，不在表中</a:t>
            </a:r>
            <a:endParaRPr sz="2800" dirty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pPr marL="344805" indent="-297180">
              <a:lnSpc>
                <a:spcPct val="100000"/>
              </a:lnSpc>
              <a:buClr>
                <a:srgbClr val="3333FF"/>
              </a:buClr>
              <a:buFont typeface="Wingdings"/>
              <a:buChar char=""/>
              <a:tabLst>
                <a:tab pos="345440" algn="l"/>
                <a:tab pos="1546860" algn="l"/>
              </a:tabLst>
            </a:pPr>
            <a:r>
              <a:rPr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key</a:t>
            </a:r>
            <a:r>
              <a:rPr sz="2800" b="1" spc="-1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sz="2800" b="1" spc="-2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30,	h(30)=</a:t>
            </a:r>
            <a:r>
              <a:rPr sz="2800" b="1" spc="-35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5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13，该地址存放是</a:t>
            </a:r>
            <a:r>
              <a:rPr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30，</a:t>
            </a:r>
            <a:r>
              <a:rPr sz="2800" b="1" spc="-5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找</a:t>
            </a:r>
            <a:r>
              <a:rPr sz="2800" b="1" spc="5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到</a:t>
            </a:r>
            <a:r>
              <a:rPr sz="2800" b="1" spc="-5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！</a:t>
            </a:r>
            <a:endParaRPr sz="2800" dirty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0E661D6-519A-4322-AE8A-61CA79E40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0"/>
            <a:ext cx="1011685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28725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6713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4400" dirty="0">
                <a:solidFill>
                  <a:srgbClr val="7030A0"/>
                </a:solidFill>
              </a:rPr>
              <a:t>Hash</a:t>
            </a:r>
            <a:r>
              <a:rPr lang="zh-CN" altLang="en-US" sz="4400" dirty="0">
                <a:solidFill>
                  <a:srgbClr val="7030A0"/>
                </a:solidFill>
              </a:rPr>
              <a:t>法</a:t>
            </a:r>
            <a:r>
              <a:rPr lang="en-US" altLang="zh-CN" sz="4400" dirty="0">
                <a:solidFill>
                  <a:srgbClr val="7030A0"/>
                </a:solidFill>
              </a:rPr>
              <a:t>-------</a:t>
            </a:r>
            <a:r>
              <a:rPr lang="zh-CN" altLang="en-US" sz="4400" dirty="0">
                <a:solidFill>
                  <a:schemeClr val="accent1"/>
                </a:solidFill>
              </a:rPr>
              <a:t>散列函数</a:t>
            </a:r>
            <a:endParaRPr lang="zh-CN" altLang="en-US" sz="4400" b="1" dirty="0">
              <a:solidFill>
                <a:srgbClr val="7030A0"/>
              </a:solidFill>
              <a:ea typeface="楷体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2215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95363B7-09B5-47E9-B49C-94FC5A8FB8B2}"/>
              </a:ext>
            </a:extLst>
          </p:cNvPr>
          <p:cNvGraphicFramePr>
            <a:graphicFrameLocks noGrp="1"/>
          </p:cNvGraphicFramePr>
          <p:nvPr/>
        </p:nvGraphicFramePr>
        <p:xfrm>
          <a:off x="1444846" y="838200"/>
          <a:ext cx="7923845" cy="9438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1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8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8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81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74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81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816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816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816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816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679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747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747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747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747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747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5122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solidFill>
                            <a:srgbClr val="3333FF"/>
                          </a:solidFill>
                          <a:latin typeface="宋体"/>
                          <a:cs typeface="宋体"/>
                        </a:rPr>
                        <a:t>地址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solidFill>
                            <a:srgbClr val="A2A2C2"/>
                          </a:solidFill>
                          <a:latin typeface="宋体"/>
                          <a:cs typeface="宋体"/>
                        </a:rPr>
                        <a:t>0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solidFill>
                            <a:srgbClr val="A2A2C2"/>
                          </a:solidFill>
                          <a:latin typeface="宋体"/>
                          <a:cs typeface="宋体"/>
                        </a:rPr>
                        <a:t>1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solidFill>
                            <a:srgbClr val="A2A2C2"/>
                          </a:solidFill>
                          <a:latin typeface="宋体"/>
                          <a:cs typeface="宋体"/>
                        </a:rPr>
                        <a:t>2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solidFill>
                            <a:srgbClr val="A2A2C2"/>
                          </a:solidFill>
                          <a:latin typeface="宋体"/>
                          <a:cs typeface="宋体"/>
                        </a:rPr>
                        <a:t>3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solidFill>
                            <a:srgbClr val="A2A2C2"/>
                          </a:solidFill>
                          <a:latin typeface="宋体"/>
                          <a:cs typeface="宋体"/>
                        </a:rPr>
                        <a:t>4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solidFill>
                            <a:srgbClr val="A2A2C2"/>
                          </a:solidFill>
                          <a:latin typeface="宋体"/>
                          <a:cs typeface="宋体"/>
                        </a:rPr>
                        <a:t>5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solidFill>
                            <a:srgbClr val="A2A2C2"/>
                          </a:solidFill>
                          <a:latin typeface="宋体"/>
                          <a:cs typeface="宋体"/>
                        </a:rPr>
                        <a:t>6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solidFill>
                            <a:srgbClr val="A2A2C2"/>
                          </a:solidFill>
                          <a:latin typeface="宋体"/>
                          <a:cs typeface="宋体"/>
                        </a:rPr>
                        <a:t>7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solidFill>
                            <a:srgbClr val="A2A2C2"/>
                          </a:solidFill>
                          <a:latin typeface="宋体"/>
                          <a:cs typeface="宋体"/>
                        </a:rPr>
                        <a:t>8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solidFill>
                            <a:srgbClr val="A2A2C2"/>
                          </a:solidFill>
                          <a:latin typeface="宋体"/>
                          <a:cs typeface="宋体"/>
                        </a:rPr>
                        <a:t>9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solidFill>
                            <a:srgbClr val="A2A2C2"/>
                          </a:solidFill>
                          <a:latin typeface="宋体"/>
                          <a:cs typeface="宋体"/>
                        </a:rPr>
                        <a:t>10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solidFill>
                            <a:srgbClr val="A2A2C2"/>
                          </a:solidFill>
                          <a:latin typeface="宋体"/>
                          <a:cs typeface="宋体"/>
                        </a:rPr>
                        <a:t>11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solidFill>
                            <a:srgbClr val="A2A2C2"/>
                          </a:solidFill>
                          <a:latin typeface="宋体"/>
                          <a:cs typeface="宋体"/>
                        </a:rPr>
                        <a:t>12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solidFill>
                            <a:srgbClr val="A2A2C2"/>
                          </a:solidFill>
                          <a:latin typeface="宋体"/>
                          <a:cs typeface="宋体"/>
                        </a:rPr>
                        <a:t>13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solidFill>
                            <a:srgbClr val="A2A2C2"/>
                          </a:solidFill>
                          <a:latin typeface="宋体"/>
                          <a:cs typeface="宋体"/>
                        </a:rPr>
                        <a:t>14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solidFill>
                            <a:srgbClr val="A2A2C2"/>
                          </a:solidFill>
                          <a:latin typeface="宋体"/>
                          <a:cs typeface="宋体"/>
                        </a:rPr>
                        <a:t>15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solidFill>
                            <a:srgbClr val="A2A2C2"/>
                          </a:solidFill>
                          <a:latin typeface="宋体"/>
                          <a:cs typeface="宋体"/>
                        </a:rPr>
                        <a:t>16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5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3333FF"/>
                          </a:solidFill>
                          <a:latin typeface="宋体"/>
                          <a:cs typeface="宋体"/>
                        </a:rPr>
                        <a:t>关键词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latin typeface="宋体"/>
                          <a:cs typeface="宋体"/>
                        </a:rPr>
                        <a:t>34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latin typeface="宋体"/>
                          <a:cs typeface="宋体"/>
                        </a:rPr>
                        <a:t>18</a:t>
                      </a:r>
                      <a:endParaRPr sz="1800" dirty="0">
                        <a:latin typeface="宋体"/>
                        <a:cs typeface="宋体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latin typeface="宋体"/>
                          <a:cs typeface="宋体"/>
                        </a:rPr>
                        <a:t>2</a:t>
                      </a:r>
                      <a:endParaRPr sz="1800" dirty="0">
                        <a:latin typeface="宋体"/>
                        <a:cs typeface="宋体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latin typeface="宋体"/>
                          <a:cs typeface="宋体"/>
                        </a:rPr>
                        <a:t>20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latin typeface="宋体"/>
                          <a:cs typeface="宋体"/>
                        </a:rPr>
                        <a:t>23</a:t>
                      </a:r>
                      <a:endParaRPr sz="1800" dirty="0">
                        <a:latin typeface="宋体"/>
                        <a:cs typeface="宋体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latin typeface="宋体"/>
                          <a:cs typeface="宋体"/>
                        </a:rPr>
                        <a:t>7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latin typeface="宋体"/>
                          <a:cs typeface="宋体"/>
                        </a:rPr>
                        <a:t>42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latin typeface="宋体"/>
                          <a:cs typeface="宋体"/>
                        </a:rPr>
                        <a:t>27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latin typeface="宋体"/>
                          <a:cs typeface="宋体"/>
                        </a:rPr>
                        <a:t>11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latin typeface="宋体"/>
                          <a:cs typeface="宋体"/>
                        </a:rPr>
                        <a:t>30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latin typeface="宋体"/>
                          <a:cs typeface="宋体"/>
                        </a:rPr>
                        <a:t>15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4">
            <a:extLst>
              <a:ext uri="{FF2B5EF4-FFF2-40B4-BE49-F238E27FC236}">
                <a16:creationId xmlns:a16="http://schemas.microsoft.com/office/drawing/2014/main" id="{6C8EA3CE-9A79-406D-9830-9CCB183BD94B}"/>
              </a:ext>
            </a:extLst>
          </p:cNvPr>
          <p:cNvSpPr txBox="1"/>
          <p:nvPr/>
        </p:nvSpPr>
        <p:spPr>
          <a:xfrm>
            <a:off x="717298" y="2084857"/>
            <a:ext cx="11246102" cy="424282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0525" indent="-342900">
              <a:lnSpc>
                <a:spcPts val="2390"/>
              </a:lnSpc>
              <a:spcBef>
                <a:spcPts val="105"/>
              </a:spcBef>
              <a:buFont typeface="Wingdings"/>
              <a:buChar char=""/>
              <a:tabLst>
                <a:tab pos="391160" algn="l"/>
              </a:tabLst>
            </a:pPr>
            <a:r>
              <a:rPr sz="2800" b="1" spc="5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存放：</a:t>
            </a:r>
            <a:endParaRPr sz="2800" dirty="0">
              <a:solidFill>
                <a:srgbClr val="FF0000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pPr marL="466725">
              <a:lnSpc>
                <a:spcPts val="2390"/>
              </a:lnSpc>
              <a:tabLst>
                <a:tab pos="1641475" algn="l"/>
                <a:tab pos="2816225" algn="l"/>
                <a:tab pos="4034154" algn="l"/>
                <a:tab pos="5139055" algn="l"/>
              </a:tabLst>
            </a:pPr>
            <a:r>
              <a:rPr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h(18)=1,h(23)=6,</a:t>
            </a:r>
            <a:r>
              <a:rPr sz="2800" b="1" spc="-3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h(11)=11,</a:t>
            </a:r>
            <a:r>
              <a:rPr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h(20)=3,h(2)=2,</a:t>
            </a:r>
            <a:r>
              <a:rPr sz="2800" b="1" spc="-65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…….</a:t>
            </a:r>
            <a:endParaRPr sz="2800" dirty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pPr marL="466725">
              <a:lnSpc>
                <a:spcPct val="100000"/>
              </a:lnSpc>
              <a:spcBef>
                <a:spcPts val="20"/>
              </a:spcBef>
            </a:pPr>
            <a:r>
              <a:rPr sz="2800" b="1" spc="5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如果新插入</a:t>
            </a:r>
            <a:r>
              <a:rPr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35，</a:t>
            </a:r>
            <a:r>
              <a:rPr sz="2800" b="1" spc="-475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h(35)=1,</a:t>
            </a:r>
            <a:r>
              <a:rPr sz="2800" b="1" spc="-5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5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该位置已有对象</a:t>
            </a:r>
            <a:r>
              <a:rPr sz="2800" b="1" spc="1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！</a:t>
            </a:r>
            <a:r>
              <a:rPr sz="2800" b="1" spc="5" dirty="0">
                <a:solidFill>
                  <a:srgbClr val="296F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冲突</a:t>
            </a:r>
            <a:r>
              <a:rPr sz="2800" b="1" spc="-5" dirty="0">
                <a:solidFill>
                  <a:srgbClr val="296F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！！</a:t>
            </a:r>
            <a:endParaRPr sz="2800" dirty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00" dirty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pPr marL="390525" indent="-342900">
              <a:lnSpc>
                <a:spcPct val="100000"/>
              </a:lnSpc>
              <a:buFont typeface="Wingdings"/>
              <a:buChar char=""/>
              <a:tabLst>
                <a:tab pos="391160" algn="l"/>
              </a:tabLst>
            </a:pPr>
            <a:r>
              <a:rPr sz="2800" b="1" spc="5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查找</a:t>
            </a:r>
            <a:r>
              <a:rPr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:</a:t>
            </a:r>
            <a:endParaRPr sz="2800" dirty="0">
              <a:solidFill>
                <a:srgbClr val="FF0000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pPr marL="344805" indent="-297180">
              <a:lnSpc>
                <a:spcPct val="100000"/>
              </a:lnSpc>
              <a:buClr>
                <a:srgbClr val="3333FF"/>
              </a:buClr>
              <a:buFont typeface="Wingdings"/>
              <a:buChar char=""/>
              <a:tabLst>
                <a:tab pos="345440" algn="l"/>
                <a:tab pos="1546860" algn="l"/>
              </a:tabLst>
            </a:pPr>
            <a:r>
              <a:rPr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key</a:t>
            </a:r>
            <a:r>
              <a:rPr sz="2800" b="1" spc="-1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sz="2800" b="1" spc="-15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22,	h(22)=</a:t>
            </a:r>
            <a:r>
              <a:rPr sz="2800" b="1" spc="-4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5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5，</a:t>
            </a:r>
            <a:r>
              <a:rPr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该地址空，不在表中</a:t>
            </a:r>
            <a:endParaRPr sz="2800" dirty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pPr marL="344805" indent="-297180">
              <a:lnSpc>
                <a:spcPct val="100000"/>
              </a:lnSpc>
              <a:buClr>
                <a:srgbClr val="3333FF"/>
              </a:buClr>
              <a:buFont typeface="Wingdings"/>
              <a:buChar char=""/>
              <a:tabLst>
                <a:tab pos="345440" algn="l"/>
                <a:tab pos="1546860" algn="l"/>
              </a:tabLst>
            </a:pPr>
            <a:r>
              <a:rPr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key</a:t>
            </a:r>
            <a:r>
              <a:rPr sz="2800" b="1" spc="-1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sz="2800" b="1" spc="-2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30,	h(30)=</a:t>
            </a:r>
            <a:r>
              <a:rPr sz="2800" b="1" spc="-35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5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13，该地址存放是</a:t>
            </a:r>
            <a:r>
              <a:rPr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30，</a:t>
            </a:r>
            <a:r>
              <a:rPr sz="2800" b="1" spc="-5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找</a:t>
            </a:r>
            <a:r>
              <a:rPr sz="2800" b="1" spc="5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到</a:t>
            </a:r>
            <a:r>
              <a:rPr sz="2800" b="1" spc="-5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！</a:t>
            </a:r>
            <a:endParaRPr sz="2800" dirty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pPr marL="12700" marR="5080">
              <a:lnSpc>
                <a:spcPct val="100000"/>
              </a:lnSpc>
              <a:spcBef>
                <a:spcPts val="1315"/>
              </a:spcBef>
            </a:pPr>
            <a:r>
              <a:rPr lang="zh-CN" altLang="en-US" sz="2800" b="1" spc="5" dirty="0">
                <a:solidFill>
                  <a:srgbClr val="3333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装填因子</a:t>
            </a: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Loading</a:t>
            </a:r>
            <a:r>
              <a:rPr lang="zh-CN" altLang="en-US" sz="2800" b="1" spc="-7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Factor</a:t>
            </a: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）：</a:t>
            </a:r>
            <a:r>
              <a:rPr lang="zh-CN" altLang="en-US" sz="2800" b="1" spc="5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设散列表空</a:t>
            </a:r>
            <a:r>
              <a:rPr lang="zh-CN" altLang="en-US" sz="2800" b="1" spc="-5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间</a:t>
            </a:r>
            <a:r>
              <a:rPr lang="zh-CN" altLang="en-US" sz="2800" b="1" spc="5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大小为</a:t>
            </a:r>
            <a:r>
              <a:rPr lang="en-US" altLang="zh-CN" sz="2800" b="1" spc="-1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800" b="1" spc="-1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800" b="1" spc="5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填入表 中元素个数</a:t>
            </a:r>
            <a:r>
              <a:rPr lang="zh-CN" altLang="en-US" sz="2800" b="1" spc="-5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800" b="1" spc="5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则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称</a:t>
            </a:r>
            <a:r>
              <a:rPr lang="en-US" altLang="zh-CN" sz="2800" b="1" spc="-5" dirty="0">
                <a:solidFill>
                  <a:srgbClr val="3333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α</a:t>
            </a:r>
            <a:r>
              <a:rPr lang="zh-CN" altLang="en-US" sz="2800" b="1" spc="-5" dirty="0">
                <a:solidFill>
                  <a:srgbClr val="3333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zh-CN" altLang="en-US" sz="2800" b="1" spc="-5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 spc="-5" dirty="0">
                <a:solidFill>
                  <a:srgbClr val="3333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800" b="1" spc="-1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spc="-15" dirty="0">
                <a:solidFill>
                  <a:srgbClr val="3333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800" b="1" spc="5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为散列表的装填因子</a:t>
            </a:r>
            <a:endParaRPr lang="zh-CN" altLang="en-US" sz="2800" dirty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pPr marL="562610" lvl="1" indent="-271145">
              <a:lnSpc>
                <a:spcPct val="100000"/>
              </a:lnSpc>
              <a:buClr>
                <a:srgbClr val="4B6C80"/>
              </a:buClr>
              <a:buFont typeface="Wingdings"/>
              <a:buChar char=""/>
              <a:tabLst>
                <a:tab pos="563245" algn="l"/>
              </a:tabLst>
            </a:pPr>
            <a:r>
              <a:rPr lang="en-US" altLang="zh-CN" sz="2800" b="1" spc="-25" dirty="0">
                <a:solidFill>
                  <a:srgbClr val="3333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α</a:t>
            </a:r>
            <a:r>
              <a:rPr lang="zh-CN" altLang="en-US" sz="2800" b="1" spc="-25" dirty="0">
                <a:solidFill>
                  <a:srgbClr val="3333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800" b="1" spc="-25" dirty="0">
                <a:solidFill>
                  <a:srgbClr val="3333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11</a:t>
            </a:r>
            <a:r>
              <a:rPr lang="zh-CN" altLang="en-US" sz="2800" b="1" spc="-3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800" b="1" spc="-1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spc="-5" dirty="0">
                <a:solidFill>
                  <a:srgbClr val="3333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17</a:t>
            </a:r>
            <a:r>
              <a:rPr lang="zh-CN" altLang="en-US" sz="2800" b="1" spc="-15" dirty="0">
                <a:solidFill>
                  <a:srgbClr val="3333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≈</a:t>
            </a:r>
            <a:r>
              <a:rPr lang="zh-CN" altLang="en-US" sz="2800" b="1" spc="5" dirty="0">
                <a:solidFill>
                  <a:srgbClr val="3333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spc="-5" dirty="0">
                <a:solidFill>
                  <a:srgbClr val="3333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0.65</a:t>
            </a:r>
            <a:r>
              <a:rPr lang="zh-CN" altLang="en-US" sz="2800" b="1" spc="-5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20C0C6-9DE7-4E8E-B5F6-4EDDA2FEA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0"/>
            <a:ext cx="1011685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28725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6713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4400" dirty="0">
                <a:solidFill>
                  <a:srgbClr val="7030A0"/>
                </a:solidFill>
              </a:rPr>
              <a:t>Hash</a:t>
            </a:r>
            <a:r>
              <a:rPr lang="zh-CN" altLang="en-US" sz="4400" dirty="0">
                <a:solidFill>
                  <a:srgbClr val="7030A0"/>
                </a:solidFill>
              </a:rPr>
              <a:t>法</a:t>
            </a:r>
            <a:r>
              <a:rPr lang="en-US" altLang="zh-CN" sz="4400" dirty="0">
                <a:solidFill>
                  <a:srgbClr val="7030A0"/>
                </a:solidFill>
              </a:rPr>
              <a:t>-------</a:t>
            </a:r>
            <a:r>
              <a:rPr lang="zh-CN" altLang="en-US" sz="4400" dirty="0">
                <a:solidFill>
                  <a:schemeClr val="accent1"/>
                </a:solidFill>
              </a:rPr>
              <a:t>散列函数</a:t>
            </a:r>
            <a:endParaRPr lang="zh-CN" altLang="en-US" sz="4400" b="1" dirty="0">
              <a:solidFill>
                <a:srgbClr val="7030A0"/>
              </a:solidFill>
              <a:ea typeface="楷体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90034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18598</TotalTime>
  <Words>1175</Words>
  <Application>Microsoft Office PowerPoint</Application>
  <PresentationFormat>宽屏</PresentationFormat>
  <Paragraphs>244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等线</vt:lpstr>
      <vt:lpstr>黑体</vt:lpstr>
      <vt:lpstr>楷体_GB2312</vt:lpstr>
      <vt:lpstr>宋体</vt:lpstr>
      <vt:lpstr>Arial</vt:lpstr>
      <vt:lpstr>Calibri</vt:lpstr>
      <vt:lpstr>Times New Roman</vt:lpstr>
      <vt:lpstr>Tw Cen MT</vt:lpstr>
      <vt:lpstr>Tw Cen MT Condensed</vt:lpstr>
      <vt:lpstr>Wingdings</vt:lpstr>
      <vt:lpstr>Wingdings 3</vt:lpstr>
      <vt:lpstr>积分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liqimicky@outlook.com</dc:creator>
  <cp:lastModifiedBy>micky0123123@outlook.com</cp:lastModifiedBy>
  <cp:revision>1385</cp:revision>
  <dcterms:created xsi:type="dcterms:W3CDTF">2019-08-27T12:24:27Z</dcterms:created>
  <dcterms:modified xsi:type="dcterms:W3CDTF">2021-12-14T04:52:05Z</dcterms:modified>
</cp:coreProperties>
</file>