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159" y="1536134"/>
            <a:ext cx="5770245" cy="283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5421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第十讲</a:t>
            </a:r>
            <a:r>
              <a:rPr sz="5000" b="1" spc="-9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排序（下）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算法实现</a:t>
            </a:r>
          </a:p>
        </p:txBody>
      </p:sp>
      <p:sp>
        <p:nvSpPr>
          <p:cNvPr id="4" name="object 4"/>
          <p:cNvSpPr/>
          <p:nvPr/>
        </p:nvSpPr>
        <p:spPr>
          <a:xfrm>
            <a:off x="1613039" y="1491996"/>
            <a:ext cx="7391387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9129" y="5989320"/>
            <a:ext cx="575310" cy="379730"/>
          </a:xfrm>
          <a:custGeom>
            <a:avLst/>
            <a:gdLst/>
            <a:ahLst/>
            <a:cxnLst/>
            <a:rect l="l" t="t" r="r" b="b"/>
            <a:pathLst>
              <a:path w="575309" h="379729">
                <a:moveTo>
                  <a:pt x="575310" y="0"/>
                </a:moveTo>
                <a:lnTo>
                  <a:pt x="505787" y="21014"/>
                </a:lnTo>
                <a:lnTo>
                  <a:pt x="441162" y="36879"/>
                </a:lnTo>
                <a:lnTo>
                  <a:pt x="381705" y="47695"/>
                </a:lnTo>
                <a:lnTo>
                  <a:pt x="327686" y="53563"/>
                </a:lnTo>
                <a:lnTo>
                  <a:pt x="279373" y="54583"/>
                </a:lnTo>
                <a:lnTo>
                  <a:pt x="237038" y="50856"/>
                </a:lnTo>
                <a:lnTo>
                  <a:pt x="200949" y="42481"/>
                </a:lnTo>
                <a:lnTo>
                  <a:pt x="171376" y="29560"/>
                </a:lnTo>
                <a:lnTo>
                  <a:pt x="148589" y="12191"/>
                </a:lnTo>
                <a:lnTo>
                  <a:pt x="0" y="379475"/>
                </a:lnTo>
                <a:lnTo>
                  <a:pt x="57531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039" y="1491996"/>
            <a:ext cx="7391400" cy="4876800"/>
          </a:xfrm>
          <a:custGeom>
            <a:avLst/>
            <a:gdLst/>
            <a:ahLst/>
            <a:cxnLst/>
            <a:rect l="l" t="t" r="r" b="b"/>
            <a:pathLst>
              <a:path w="7391400" h="4876800">
                <a:moveTo>
                  <a:pt x="0" y="0"/>
                </a:moveTo>
                <a:lnTo>
                  <a:pt x="0" y="4876800"/>
                </a:lnTo>
                <a:lnTo>
                  <a:pt x="6816090" y="4876800"/>
                </a:lnTo>
                <a:lnTo>
                  <a:pt x="7391400" y="4497324"/>
                </a:lnTo>
                <a:lnTo>
                  <a:pt x="7391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9129" y="5989320"/>
            <a:ext cx="575310" cy="379730"/>
          </a:xfrm>
          <a:custGeom>
            <a:avLst/>
            <a:gdLst/>
            <a:ahLst/>
            <a:cxnLst/>
            <a:rect l="l" t="t" r="r" b="b"/>
            <a:pathLst>
              <a:path w="575309" h="379729">
                <a:moveTo>
                  <a:pt x="0" y="379475"/>
                </a:moveTo>
                <a:lnTo>
                  <a:pt x="148589" y="12191"/>
                </a:lnTo>
                <a:lnTo>
                  <a:pt x="171376" y="29560"/>
                </a:lnTo>
                <a:lnTo>
                  <a:pt x="200949" y="42481"/>
                </a:lnTo>
                <a:lnTo>
                  <a:pt x="237038" y="50856"/>
                </a:lnTo>
                <a:lnTo>
                  <a:pt x="279373" y="54583"/>
                </a:lnTo>
                <a:lnTo>
                  <a:pt x="327686" y="53563"/>
                </a:lnTo>
                <a:lnTo>
                  <a:pt x="381705" y="47695"/>
                </a:lnTo>
                <a:lnTo>
                  <a:pt x="441162" y="36879"/>
                </a:lnTo>
                <a:lnTo>
                  <a:pt x="505787" y="21014"/>
                </a:lnTo>
                <a:lnTo>
                  <a:pt x="5753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10" dirty="0">
                <a:solidFill>
                  <a:srgbClr val="0000FF"/>
                </a:solidFill>
              </a:rPr>
              <a:t>void </a:t>
            </a:r>
            <a:r>
              <a:rPr spc="-10" dirty="0"/>
              <a:t>Quicksort( ElementType A[], </a:t>
            </a:r>
            <a:r>
              <a:rPr spc="-5" dirty="0">
                <a:solidFill>
                  <a:srgbClr val="0000FF"/>
                </a:solidFill>
              </a:rPr>
              <a:t>int </a:t>
            </a:r>
            <a:r>
              <a:rPr spc="-10" dirty="0"/>
              <a:t>Left, </a:t>
            </a:r>
            <a:r>
              <a:rPr spc="-5" dirty="0">
                <a:solidFill>
                  <a:srgbClr val="0000FF"/>
                </a:solidFill>
              </a:rPr>
              <a:t>int </a:t>
            </a:r>
            <a:r>
              <a:rPr spc="-10" dirty="0"/>
              <a:t>Right</a:t>
            </a:r>
            <a:r>
              <a:rPr spc="95" dirty="0"/>
              <a:t> </a:t>
            </a:r>
            <a:r>
              <a:rPr spc="-5" dirty="0"/>
              <a:t>)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31470" algn="l"/>
              </a:tabLst>
            </a:pPr>
            <a:r>
              <a:rPr spc="-5" dirty="0"/>
              <a:t>{	</a:t>
            </a:r>
            <a:r>
              <a:rPr spc="-5" dirty="0">
                <a:solidFill>
                  <a:srgbClr val="0000FF"/>
                </a:solidFill>
              </a:rPr>
              <a:t>if </a:t>
            </a:r>
            <a:r>
              <a:rPr spc="-5" dirty="0"/>
              <a:t>( </a:t>
            </a:r>
            <a:r>
              <a:rPr spc="-10" dirty="0"/>
              <a:t>Cutoff </a:t>
            </a:r>
            <a:r>
              <a:rPr spc="-5" dirty="0"/>
              <a:t>&lt;= </a:t>
            </a:r>
            <a:r>
              <a:rPr spc="-10" dirty="0"/>
              <a:t>Right-Left </a:t>
            </a:r>
            <a:r>
              <a:rPr spc="-5" dirty="0"/>
              <a:t>)</a:t>
            </a:r>
            <a:r>
              <a:rPr dirty="0"/>
              <a:t> </a:t>
            </a:r>
            <a:r>
              <a:rPr spc="-5" dirty="0"/>
              <a:t>{</a:t>
            </a:r>
          </a:p>
          <a:p>
            <a:pPr marL="650875" marR="1493520">
              <a:lnSpc>
                <a:spcPct val="119600"/>
              </a:lnSpc>
              <a:tabLst>
                <a:tab pos="1820545" algn="l"/>
              </a:tabLst>
            </a:pPr>
            <a:r>
              <a:rPr spc="-10" dirty="0"/>
              <a:t>Pivot </a:t>
            </a:r>
            <a:r>
              <a:rPr spc="-5" dirty="0"/>
              <a:t>= </a:t>
            </a:r>
            <a:r>
              <a:rPr spc="-10" dirty="0"/>
              <a:t>Median3( </a:t>
            </a:r>
            <a:r>
              <a:rPr spc="-5" dirty="0"/>
              <a:t>A, </a:t>
            </a:r>
            <a:r>
              <a:rPr spc="-10" dirty="0"/>
              <a:t>Left, Right );  </a:t>
            </a:r>
            <a:r>
              <a:rPr spc="-5" dirty="0"/>
              <a:t>i</a:t>
            </a:r>
            <a:r>
              <a:rPr spc="5" dirty="0"/>
              <a:t> </a:t>
            </a:r>
            <a:r>
              <a:rPr spc="-5" dirty="0"/>
              <a:t>=</a:t>
            </a:r>
            <a:r>
              <a:rPr spc="5" dirty="0"/>
              <a:t> </a:t>
            </a:r>
            <a:r>
              <a:rPr spc="-10" dirty="0"/>
              <a:t>Left;	</a:t>
            </a:r>
            <a:r>
              <a:rPr spc="-5" dirty="0"/>
              <a:t>j = </a:t>
            </a:r>
            <a:r>
              <a:rPr spc="-10" dirty="0"/>
              <a:t>Right </a:t>
            </a:r>
            <a:r>
              <a:rPr spc="-5" dirty="0"/>
              <a:t>–</a:t>
            </a:r>
            <a:r>
              <a:rPr spc="-25" dirty="0"/>
              <a:t> </a:t>
            </a:r>
            <a:r>
              <a:rPr spc="-5" dirty="0"/>
              <a:t>1;</a:t>
            </a:r>
          </a:p>
          <a:p>
            <a:pPr marL="650875">
              <a:lnSpc>
                <a:spcPct val="100000"/>
              </a:lnSpc>
              <a:spcBef>
                <a:spcPts val="340"/>
              </a:spcBef>
            </a:pPr>
            <a:r>
              <a:rPr spc="-5" dirty="0">
                <a:solidFill>
                  <a:srgbClr val="0000FF"/>
                </a:solidFill>
              </a:rPr>
              <a:t>for</a:t>
            </a:r>
            <a:r>
              <a:rPr spc="-5" dirty="0"/>
              <a:t>( ; ; )</a:t>
            </a:r>
            <a:r>
              <a:rPr spc="-15" dirty="0"/>
              <a:t> </a:t>
            </a:r>
            <a:r>
              <a:rPr spc="-5" dirty="0"/>
              <a:t>{</a:t>
            </a:r>
          </a:p>
          <a:p>
            <a:pPr marL="1033780">
              <a:lnSpc>
                <a:spcPct val="100000"/>
              </a:lnSpc>
              <a:spcBef>
                <a:spcPts val="330"/>
              </a:spcBef>
            </a:pPr>
            <a:r>
              <a:rPr spc="-10" dirty="0">
                <a:solidFill>
                  <a:srgbClr val="0000FF"/>
                </a:solidFill>
              </a:rPr>
              <a:t>while </a:t>
            </a:r>
            <a:r>
              <a:rPr spc="-5" dirty="0"/>
              <a:t>( A[ ++i ] &lt; </a:t>
            </a:r>
            <a:r>
              <a:rPr spc="-10" dirty="0"/>
              <a:t>Pivot </a:t>
            </a:r>
            <a:r>
              <a:rPr spc="-5" dirty="0"/>
              <a:t>) {</a:t>
            </a:r>
            <a:r>
              <a:rPr spc="-20" dirty="0"/>
              <a:t> </a:t>
            </a:r>
            <a:r>
              <a:rPr spc="-5" dirty="0"/>
              <a:t>}</a:t>
            </a:r>
          </a:p>
          <a:p>
            <a:pPr marL="1033780" marR="1536700">
              <a:lnSpc>
                <a:spcPct val="119600"/>
              </a:lnSpc>
              <a:spcBef>
                <a:spcPts val="5"/>
              </a:spcBef>
            </a:pPr>
            <a:r>
              <a:rPr spc="-10" dirty="0">
                <a:solidFill>
                  <a:srgbClr val="0000FF"/>
                </a:solidFill>
              </a:rPr>
              <a:t>while </a:t>
            </a:r>
            <a:r>
              <a:rPr spc="-5" dirty="0"/>
              <a:t>( A[ ––j ] &gt; </a:t>
            </a:r>
            <a:r>
              <a:rPr spc="-10" dirty="0"/>
              <a:t>Pivot </a:t>
            </a:r>
            <a:r>
              <a:rPr spc="-5" dirty="0"/>
              <a:t>) { }  </a:t>
            </a:r>
            <a:r>
              <a:rPr spc="-5" dirty="0">
                <a:solidFill>
                  <a:srgbClr val="0000FF"/>
                </a:solidFill>
              </a:rPr>
              <a:t>if </a:t>
            </a:r>
            <a:r>
              <a:rPr spc="-5" dirty="0"/>
              <a:t>( i &lt; j</a:t>
            </a:r>
            <a:r>
              <a:rPr spc="-25" dirty="0"/>
              <a:t> </a:t>
            </a:r>
            <a:r>
              <a:rPr spc="-5" dirty="0"/>
              <a:t>)</a:t>
            </a:r>
          </a:p>
          <a:p>
            <a:pPr marL="1033780" marR="2175510" indent="318770">
              <a:lnSpc>
                <a:spcPts val="2020"/>
              </a:lnSpc>
              <a:spcBef>
                <a:spcPts val="114"/>
              </a:spcBef>
              <a:tabLst>
                <a:tab pos="1671320" algn="l"/>
              </a:tabLst>
            </a:pPr>
            <a:r>
              <a:rPr spc="-10" dirty="0"/>
              <a:t>Swap( &amp;A[i], &amp;A[j] );  </a:t>
            </a:r>
            <a:r>
              <a:rPr spc="-10" dirty="0">
                <a:solidFill>
                  <a:srgbClr val="0000FF"/>
                </a:solidFill>
              </a:rPr>
              <a:t>else	</a:t>
            </a:r>
            <a:r>
              <a:rPr spc="-5" dirty="0">
                <a:solidFill>
                  <a:srgbClr val="0000FF"/>
                </a:solidFill>
              </a:rPr>
              <a:t>break</a:t>
            </a:r>
            <a:r>
              <a:rPr spc="-5" dirty="0"/>
              <a:t>;</a:t>
            </a:r>
          </a:p>
          <a:p>
            <a:pPr marL="650875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70721" y="4348746"/>
            <a:ext cx="3110865" cy="79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Swap( &amp;A[i], </a:t>
            </a:r>
            <a:r>
              <a:rPr sz="1400" b="1" spc="-5" dirty="0">
                <a:latin typeface="Courier New"/>
                <a:cs typeface="Courier New"/>
              </a:rPr>
              <a:t>&amp;A[ </a:t>
            </a:r>
            <a:r>
              <a:rPr sz="1400" b="1" spc="-10" dirty="0">
                <a:latin typeface="Courier New"/>
                <a:cs typeface="Courier New"/>
              </a:rPr>
              <a:t>Right-1 </a:t>
            </a:r>
            <a:r>
              <a:rPr sz="1400" b="1" spc="-5" dirty="0">
                <a:latin typeface="Courier New"/>
                <a:cs typeface="Courier New"/>
              </a:rPr>
              <a:t>] </a:t>
            </a:r>
            <a:r>
              <a:rPr sz="1400" b="1" spc="-10" dirty="0">
                <a:latin typeface="Courier New"/>
                <a:cs typeface="Courier New"/>
              </a:rPr>
              <a:t>);  Quicksort( </a:t>
            </a:r>
            <a:r>
              <a:rPr sz="1400" b="1" spc="-5" dirty="0">
                <a:latin typeface="Courier New"/>
                <a:cs typeface="Courier New"/>
              </a:rPr>
              <a:t>A, </a:t>
            </a:r>
            <a:r>
              <a:rPr sz="1400" b="1" spc="-10" dirty="0">
                <a:latin typeface="Courier New"/>
                <a:cs typeface="Courier New"/>
              </a:rPr>
              <a:t>Left, </a:t>
            </a:r>
            <a:r>
              <a:rPr sz="1400" b="1" spc="-5" dirty="0">
                <a:latin typeface="Courier New"/>
                <a:cs typeface="Courier New"/>
              </a:rPr>
              <a:t>i-1 </a:t>
            </a:r>
            <a:r>
              <a:rPr sz="1400" b="1" spc="-10" dirty="0">
                <a:latin typeface="Courier New"/>
                <a:cs typeface="Courier New"/>
              </a:rPr>
              <a:t>);  Quicksort( </a:t>
            </a:r>
            <a:r>
              <a:rPr sz="1400" b="1" spc="-5" dirty="0">
                <a:latin typeface="Courier New"/>
                <a:cs typeface="Courier New"/>
              </a:rPr>
              <a:t>A, </a:t>
            </a:r>
            <a:r>
              <a:rPr sz="1400" b="1" spc="-10" dirty="0">
                <a:latin typeface="Courier New"/>
                <a:cs typeface="Courier New"/>
              </a:rPr>
              <a:t>i+1, Right 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1440" y="5115336"/>
            <a:ext cx="451484" cy="536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2159" y="5626651"/>
            <a:ext cx="4811395" cy="536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430"/>
              </a:spcBef>
            </a:pPr>
            <a:r>
              <a:rPr sz="1400" b="1" spc="-10" dirty="0">
                <a:latin typeface="Courier New"/>
                <a:cs typeface="Courier New"/>
              </a:rPr>
              <a:t>Insertion_Sort( A+Left, Right-Left+1</a:t>
            </a:r>
            <a:r>
              <a:rPr sz="1400" b="1" spc="4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5439" y="4463796"/>
            <a:ext cx="3810000" cy="990600"/>
          </a:xfrm>
          <a:custGeom>
            <a:avLst/>
            <a:gdLst/>
            <a:ahLst/>
            <a:cxnLst/>
            <a:rect l="l" t="t" r="r" b="b"/>
            <a:pathLst>
              <a:path w="3810000" h="990600">
                <a:moveTo>
                  <a:pt x="3809987" y="913637"/>
                </a:moveTo>
                <a:lnTo>
                  <a:pt x="3809987" y="0"/>
                </a:lnTo>
                <a:lnTo>
                  <a:pt x="0" y="0"/>
                </a:lnTo>
                <a:lnTo>
                  <a:pt x="0" y="990600"/>
                </a:lnTo>
                <a:lnTo>
                  <a:pt x="3513581" y="990600"/>
                </a:lnTo>
                <a:lnTo>
                  <a:pt x="3809987" y="913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89021" y="5377434"/>
            <a:ext cx="296545" cy="77470"/>
          </a:xfrm>
          <a:custGeom>
            <a:avLst/>
            <a:gdLst/>
            <a:ahLst/>
            <a:cxnLst/>
            <a:rect l="l" t="t" r="r" b="b"/>
            <a:pathLst>
              <a:path w="296545" h="77470">
                <a:moveTo>
                  <a:pt x="296418" y="0"/>
                </a:moveTo>
                <a:lnTo>
                  <a:pt x="219253" y="8179"/>
                </a:lnTo>
                <a:lnTo>
                  <a:pt x="155733" y="11144"/>
                </a:lnTo>
                <a:lnTo>
                  <a:pt x="107501" y="9108"/>
                </a:lnTo>
                <a:lnTo>
                  <a:pt x="76200" y="2286"/>
                </a:lnTo>
                <a:lnTo>
                  <a:pt x="0" y="76962"/>
                </a:lnTo>
                <a:lnTo>
                  <a:pt x="2964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5439" y="4463796"/>
            <a:ext cx="3810000" cy="990600"/>
          </a:xfrm>
          <a:custGeom>
            <a:avLst/>
            <a:gdLst/>
            <a:ahLst/>
            <a:cxnLst/>
            <a:rect l="l" t="t" r="r" b="b"/>
            <a:pathLst>
              <a:path w="3810000" h="990600">
                <a:moveTo>
                  <a:pt x="0" y="0"/>
                </a:moveTo>
                <a:lnTo>
                  <a:pt x="0" y="990600"/>
                </a:lnTo>
                <a:lnTo>
                  <a:pt x="3513582" y="990599"/>
                </a:lnTo>
                <a:lnTo>
                  <a:pt x="3810000" y="913637"/>
                </a:lnTo>
                <a:lnTo>
                  <a:pt x="38100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9021" y="5377434"/>
            <a:ext cx="296545" cy="77470"/>
          </a:xfrm>
          <a:custGeom>
            <a:avLst/>
            <a:gdLst/>
            <a:ahLst/>
            <a:cxnLst/>
            <a:rect l="l" t="t" r="r" b="b"/>
            <a:pathLst>
              <a:path w="296545" h="77470">
                <a:moveTo>
                  <a:pt x="0" y="76962"/>
                </a:moveTo>
                <a:lnTo>
                  <a:pt x="76200" y="2286"/>
                </a:lnTo>
                <a:lnTo>
                  <a:pt x="107501" y="9108"/>
                </a:lnTo>
                <a:lnTo>
                  <a:pt x="155733" y="11144"/>
                </a:lnTo>
                <a:lnTo>
                  <a:pt x="219253" y="8179"/>
                </a:lnTo>
                <a:lnTo>
                  <a:pt x="296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94559" y="4521961"/>
            <a:ext cx="352552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200" b="1" dirty="0">
                <a:latin typeface="Courier New"/>
                <a:cs typeface="Courier New"/>
              </a:rPr>
              <a:t>Quick_Sort(ElementType A[],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b="1" spc="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N)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88290">
              <a:lnSpc>
                <a:spcPts val="1435"/>
              </a:lnSpc>
            </a:pPr>
            <a:r>
              <a:rPr sz="1200" b="1" dirty="0">
                <a:latin typeface="Courier New"/>
                <a:cs typeface="Courier New"/>
              </a:rPr>
              <a:t>Quicksort( A, 0, N-1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37815415-868D-485D-868B-F57C6836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7625"/>
            <a:ext cx="9746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0ED0CCE-6527-45E6-A449-7C5B2D47A213}"/>
              </a:ext>
            </a:extLst>
          </p:cNvPr>
          <p:cNvSpPr txBox="1"/>
          <p:nvPr/>
        </p:nvSpPr>
        <p:spPr>
          <a:xfrm>
            <a:off x="1460500" y="1495425"/>
            <a:ext cx="8458200" cy="34849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下列排序算法中不稳定的有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插入排序  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冒泡排序   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归并排序  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在下面的排序方法中，辅助空间为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希尔排序     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堆排序     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选择排序     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endParaRPr lang="en-US" altLang="zh-CN" sz="1800" b="1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对数组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{8, 9, 5, 3, 1, 10, 7}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由小到大进行冒泡排序，共需进行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次元素交换。</a:t>
            </a:r>
          </a:p>
          <a:p>
            <a:pPr algn="just"/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8       B. 10      C. 12     D. 14</a:t>
            </a: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下述几种排序算法中，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不能保证每趟排序至少能将一个元素放到其最终位置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B. 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3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0ED0CCE-6527-45E6-A449-7C5B2D47A213}"/>
              </a:ext>
            </a:extLst>
          </p:cNvPr>
          <p:cNvSpPr txBox="1"/>
          <p:nvPr/>
        </p:nvSpPr>
        <p:spPr>
          <a:xfrm>
            <a:off x="1308100" y="885825"/>
            <a:ext cx="8458200" cy="3046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编写单链表归并函数</a:t>
            </a:r>
            <a:r>
              <a:rPr lang="en-US" altLang="zh-CN" b="1" dirty="0" err="1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MergeList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，该函数的功能为：已知带头结点的单链表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的元素按值非递减排列，归并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得到新的单链表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的元素也按值非递减排列并有头结点，归并结束后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不存在，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表的结点构成。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其中结点数据结构定义为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lang="en-US" altLang="zh-CN" b="1" dirty="0" err="1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typedef struct </a:t>
            </a:r>
            <a:r>
              <a:rPr lang="en-US" altLang="zh-CN" b="1" dirty="0" err="1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listPointer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b="1" dirty="0" err="1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int data;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listPointer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link;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};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BB7BDD-A2B4-4786-A75B-5CF2D116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800225"/>
            <a:ext cx="5996940" cy="5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3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55724"/>
            <a:ext cx="36442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80" dirty="0">
                <a:latin typeface="Times New Roman"/>
                <a:cs typeface="Times New Roman"/>
              </a:rPr>
              <a:t>10.1</a:t>
            </a:r>
            <a:r>
              <a:rPr sz="4800" spc="-75" dirty="0">
                <a:latin typeface="Times New Roman"/>
                <a:cs typeface="Times New Roman"/>
              </a:rPr>
              <a:t> </a:t>
            </a:r>
            <a:r>
              <a:rPr sz="5000" spc="-25" dirty="0"/>
              <a:t>快速排序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算法概述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1892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分而治之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E4671E44-F5A8-41F2-99D1-571656AA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50" y="3067305"/>
            <a:ext cx="2133600" cy="1905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Times New Roman" charset="0"/>
              </a:rPr>
              <a:t>13   81</a:t>
            </a:r>
          </a:p>
          <a:p>
            <a:pPr algn="ctr">
              <a:defRPr/>
            </a:pPr>
            <a:r>
              <a:rPr lang="en-US" altLang="zh-CN" sz="1800" b="1">
                <a:latin typeface="Times New Roman" charset="0"/>
              </a:rPr>
              <a:t>92     43      65</a:t>
            </a:r>
          </a:p>
          <a:p>
            <a:pPr algn="ctr">
              <a:defRPr/>
            </a:pPr>
            <a:r>
              <a:rPr lang="en-US" altLang="zh-CN" sz="1800" b="1">
                <a:latin typeface="Times New Roman" charset="0"/>
              </a:rPr>
              <a:t>31   57   26</a:t>
            </a:r>
          </a:p>
          <a:p>
            <a:pPr algn="ctr">
              <a:defRPr/>
            </a:pPr>
            <a:r>
              <a:rPr lang="en-US" altLang="zh-CN" sz="1800" b="1">
                <a:latin typeface="Times New Roman" charset="0"/>
              </a:rPr>
              <a:t>75     0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31955604-CD55-466A-8004-C3FDC2EF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550" y="3753105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8" name="AutoShape 8">
            <a:extLst>
              <a:ext uri="{FF2B5EF4-FFF2-40B4-BE49-F238E27FC236}">
                <a16:creationId xmlns:a16="http://schemas.microsoft.com/office/drawing/2014/main" id="{E5B24AA5-31F4-4C8A-840D-7B1982EB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950" y="3295905"/>
            <a:ext cx="6096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15">
            <a:extLst>
              <a:ext uri="{FF2B5EF4-FFF2-40B4-BE49-F238E27FC236}">
                <a16:creationId xmlns:a16="http://schemas.microsoft.com/office/drawing/2014/main" id="{6CAA511C-B48C-4614-A14C-75156791A3E1}"/>
              </a:ext>
            </a:extLst>
          </p:cNvPr>
          <p:cNvGrpSpPr>
            <a:grpSpLocks/>
          </p:cNvGrpSpPr>
          <p:nvPr/>
        </p:nvGrpSpPr>
        <p:grpSpPr bwMode="auto">
          <a:xfrm>
            <a:off x="4441950" y="2991105"/>
            <a:ext cx="2971800" cy="914400"/>
            <a:chOff x="2352" y="2832"/>
            <a:chExt cx="1872" cy="576"/>
          </a:xfrm>
        </p:grpSpPr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4C15B5D9-E5E8-4500-9AD1-6E91B659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816" cy="5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13  43 </a:t>
              </a:r>
            </a:p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31  57  26  </a:t>
              </a:r>
            </a:p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AB98446A-1CF0-40A6-A8C0-A751D79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65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0B06360B-ADB1-40A2-94EC-25D16C3F8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720" cy="5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81</a:t>
              </a:r>
            </a:p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92  75</a:t>
              </a:r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32C03601-F284-4D2F-85AA-34D115F7A4CA}"/>
              </a:ext>
            </a:extLst>
          </p:cNvPr>
          <p:cNvGrpSpPr>
            <a:grpSpLocks/>
          </p:cNvGrpSpPr>
          <p:nvPr/>
        </p:nvGrpSpPr>
        <p:grpSpPr bwMode="auto">
          <a:xfrm>
            <a:off x="4441950" y="4057905"/>
            <a:ext cx="4038600" cy="533400"/>
            <a:chOff x="2304" y="3600"/>
            <a:chExt cx="2544" cy="336"/>
          </a:xfrm>
        </p:grpSpPr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765884FA-5DCE-43EA-9AD2-146282B2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129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0 13 26 31 43 57</a:t>
              </a:r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70609B43-EE33-4098-A5F3-15FD76E8C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65</a:t>
              </a:r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2E06AE99-554F-456B-A9F8-3B478F4A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00"/>
              <a:ext cx="86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>
                  <a:latin typeface="Times New Roman" charset="0"/>
                </a:rPr>
                <a:t>75  81 92</a:t>
              </a:r>
            </a:p>
          </p:txBody>
        </p:sp>
      </p:grpSp>
      <p:sp>
        <p:nvSpPr>
          <p:cNvPr id="47" name="AutoShape 17">
            <a:extLst>
              <a:ext uri="{FF2B5EF4-FFF2-40B4-BE49-F238E27FC236}">
                <a16:creationId xmlns:a16="http://schemas.microsoft.com/office/drawing/2014/main" id="{21693601-6F8C-4060-B5A9-728FAEF0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950" y="4134105"/>
            <a:ext cx="6096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20">
            <a:extLst>
              <a:ext uri="{FF2B5EF4-FFF2-40B4-BE49-F238E27FC236}">
                <a16:creationId xmlns:a16="http://schemas.microsoft.com/office/drawing/2014/main" id="{97EE30F0-391E-4428-9D81-5FFC46FA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950" y="4819905"/>
            <a:ext cx="42672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Times New Roman" charset="0"/>
              </a:rPr>
              <a:t>0 13 26 31 43 57 65 75  81 92</a:t>
            </a:r>
          </a:p>
        </p:txBody>
      </p:sp>
      <p:sp>
        <p:nvSpPr>
          <p:cNvPr id="49" name="AutoShape 23">
            <a:extLst>
              <a:ext uri="{FF2B5EF4-FFF2-40B4-BE49-F238E27FC236}">
                <a16:creationId xmlns:a16="http://schemas.microsoft.com/office/drawing/2014/main" id="{26CA3DB9-A7AB-496E-A669-160084AF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950" y="4896105"/>
            <a:ext cx="6096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算法概述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1892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分而治之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1239" y="2558795"/>
            <a:ext cx="5791187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1322" y="5510021"/>
            <a:ext cx="451484" cy="249554"/>
          </a:xfrm>
          <a:custGeom>
            <a:avLst/>
            <a:gdLst/>
            <a:ahLst/>
            <a:cxnLst/>
            <a:rect l="l" t="t" r="r" b="b"/>
            <a:pathLst>
              <a:path w="451484" h="249554">
                <a:moveTo>
                  <a:pt x="451104" y="0"/>
                </a:moveTo>
                <a:lnTo>
                  <a:pt x="381708" y="17099"/>
                </a:lnTo>
                <a:lnTo>
                  <a:pt x="318804" y="28653"/>
                </a:lnTo>
                <a:lnTo>
                  <a:pt x="262818" y="34809"/>
                </a:lnTo>
                <a:lnTo>
                  <a:pt x="214177" y="35714"/>
                </a:lnTo>
                <a:lnTo>
                  <a:pt x="173307" y="31513"/>
                </a:lnTo>
                <a:lnTo>
                  <a:pt x="140634" y="22353"/>
                </a:lnTo>
                <a:lnTo>
                  <a:pt x="116585" y="8382"/>
                </a:lnTo>
                <a:lnTo>
                  <a:pt x="0" y="249174"/>
                </a:lnTo>
                <a:lnTo>
                  <a:pt x="45110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1239" y="2558795"/>
            <a:ext cx="5791200" cy="3200400"/>
          </a:xfrm>
          <a:custGeom>
            <a:avLst/>
            <a:gdLst/>
            <a:ahLst/>
            <a:cxnLst/>
            <a:rect l="l" t="t" r="r" b="b"/>
            <a:pathLst>
              <a:path w="5791200" h="3200400">
                <a:moveTo>
                  <a:pt x="0" y="0"/>
                </a:moveTo>
                <a:lnTo>
                  <a:pt x="0" y="3200400"/>
                </a:lnTo>
                <a:lnTo>
                  <a:pt x="5340096" y="3200399"/>
                </a:lnTo>
                <a:lnTo>
                  <a:pt x="5791200" y="2951225"/>
                </a:lnTo>
                <a:lnTo>
                  <a:pt x="5791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1336" y="5510021"/>
            <a:ext cx="451484" cy="249554"/>
          </a:xfrm>
          <a:custGeom>
            <a:avLst/>
            <a:gdLst/>
            <a:ahLst/>
            <a:cxnLst/>
            <a:rect l="l" t="t" r="r" b="b"/>
            <a:pathLst>
              <a:path w="451484" h="249554">
                <a:moveTo>
                  <a:pt x="0" y="249173"/>
                </a:moveTo>
                <a:lnTo>
                  <a:pt x="116585" y="8381"/>
                </a:lnTo>
                <a:lnTo>
                  <a:pt x="140634" y="22353"/>
                </a:lnTo>
                <a:lnTo>
                  <a:pt x="173307" y="31513"/>
                </a:lnTo>
                <a:lnTo>
                  <a:pt x="214177" y="35714"/>
                </a:lnTo>
                <a:lnTo>
                  <a:pt x="262818" y="34809"/>
                </a:lnTo>
                <a:lnTo>
                  <a:pt x="318804" y="28653"/>
                </a:lnTo>
                <a:lnTo>
                  <a:pt x="381708" y="17099"/>
                </a:lnTo>
                <a:lnTo>
                  <a:pt x="4511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70359" y="2598977"/>
            <a:ext cx="4916805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Quicksort( ElementType 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9581" y="2989874"/>
            <a:ext cx="25685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  <a:tabLst>
                <a:tab pos="1711960" algn="l"/>
              </a:tabLst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6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 N &lt; 2 )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retur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5271" y="3236459"/>
            <a:ext cx="19386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宋体"/>
                <a:cs typeface="宋体"/>
              </a:rPr>
              <a:t>从</a:t>
            </a:r>
            <a:r>
              <a:rPr sz="1600" b="1" spc="-5" dirty="0">
                <a:latin typeface="Courier New"/>
                <a:cs typeface="Courier New"/>
              </a:rPr>
              <a:t>A[]</a:t>
            </a:r>
            <a:r>
              <a:rPr sz="1600" b="1" spc="-10" dirty="0">
                <a:latin typeface="宋体"/>
                <a:cs typeface="宋体"/>
              </a:rPr>
              <a:t>中选一个主</a:t>
            </a:r>
            <a:r>
              <a:rPr sz="1600" b="1" spc="-5" dirty="0">
                <a:latin typeface="宋体"/>
                <a:cs typeface="宋体"/>
              </a:rPr>
              <a:t>元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9581" y="3233794"/>
            <a:ext cx="11252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22" baseline="1736" dirty="0">
                <a:latin typeface="Courier New"/>
                <a:cs typeface="Courier New"/>
              </a:rPr>
              <a:t>pivot</a:t>
            </a:r>
            <a:r>
              <a:rPr sz="2400" b="1" spc="-104" baseline="1736" dirty="0">
                <a:latin typeface="Courier New"/>
                <a:cs typeface="Courier New"/>
              </a:rPr>
              <a:t> </a:t>
            </a:r>
            <a:r>
              <a:rPr sz="2400" b="1" baseline="1736" dirty="0">
                <a:latin typeface="Courier New"/>
                <a:cs typeface="Courier New"/>
              </a:rPr>
              <a:t>=</a:t>
            </a:r>
            <a:endParaRPr sz="2400" baseline="1736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2065" y="3574747"/>
            <a:ext cx="4709160" cy="206005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46125" marR="5080" indent="-612140">
              <a:lnSpc>
                <a:spcPct val="116199"/>
              </a:lnSpc>
              <a:spcBef>
                <a:spcPts val="190"/>
              </a:spcBef>
            </a:pPr>
            <a:r>
              <a:rPr sz="1600" b="1" dirty="0" err="1">
                <a:latin typeface="宋体"/>
                <a:cs typeface="宋体"/>
              </a:rPr>
              <a:t>将</a:t>
            </a:r>
            <a:r>
              <a:rPr sz="1600" b="1" dirty="0" err="1">
                <a:latin typeface="Courier New"/>
                <a:cs typeface="Courier New"/>
              </a:rPr>
              <a:t>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A[]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pivot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宋体"/>
                <a:cs typeface="宋体"/>
              </a:rPr>
              <a:t>分</a:t>
            </a:r>
            <a:r>
              <a:rPr sz="1600" b="1" dirty="0">
                <a:latin typeface="宋体"/>
                <a:cs typeface="宋体"/>
              </a:rPr>
              <a:t>成</a:t>
            </a:r>
            <a:r>
              <a:rPr sz="1600" b="1" spc="-10" dirty="0">
                <a:latin typeface="Courier New"/>
                <a:cs typeface="Courier New"/>
              </a:rPr>
              <a:t>2</a:t>
            </a:r>
            <a:r>
              <a:rPr sz="1600" b="1" spc="-10" dirty="0">
                <a:latin typeface="宋体"/>
                <a:cs typeface="宋体"/>
              </a:rPr>
              <a:t>个独立子</a:t>
            </a:r>
            <a:r>
              <a:rPr sz="1600" b="1" spc="-5" dirty="0">
                <a:latin typeface="宋体"/>
                <a:cs typeface="宋体"/>
              </a:rPr>
              <a:t>集</a:t>
            </a:r>
            <a:r>
              <a:rPr sz="1600" b="1" dirty="0">
                <a:latin typeface="Courier New"/>
                <a:cs typeface="Courier New"/>
              </a:rPr>
              <a:t>:  </a:t>
            </a:r>
            <a:r>
              <a:rPr sz="1600" b="1" spc="-5" dirty="0">
                <a:latin typeface="Courier New"/>
                <a:cs typeface="Courier New"/>
              </a:rPr>
              <a:t>A1={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dirty="0">
                <a:latin typeface="Courier New"/>
                <a:cs typeface="Courier New"/>
              </a:rPr>
              <a:t>S | a </a:t>
            </a:r>
            <a:r>
              <a:rPr sz="1600" b="1" dirty="0">
                <a:latin typeface="Symbol"/>
                <a:cs typeface="Symbol"/>
              </a:rPr>
              <a:t>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pivot </a:t>
            </a:r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宋体"/>
                <a:cs typeface="宋体"/>
              </a:rPr>
              <a:t>和</a:t>
            </a:r>
            <a:endParaRPr sz="1600" dirty="0">
              <a:latin typeface="宋体"/>
              <a:cs typeface="宋体"/>
            </a:endParaRPr>
          </a:p>
          <a:p>
            <a:pPr marL="379095" marR="1132205" indent="367030">
              <a:lnSpc>
                <a:spcPts val="2320"/>
              </a:lnSpc>
              <a:spcBef>
                <a:spcPts val="135"/>
              </a:spcBef>
            </a:pPr>
            <a:r>
              <a:rPr sz="1600" b="1" spc="-5" dirty="0">
                <a:latin typeface="Courier New"/>
                <a:cs typeface="Courier New"/>
              </a:rPr>
              <a:t>A2={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dirty="0">
                <a:latin typeface="Courier New"/>
                <a:cs typeface="Courier New"/>
              </a:rPr>
              <a:t>S | a </a:t>
            </a:r>
            <a:r>
              <a:rPr sz="1600" b="1" dirty="0">
                <a:latin typeface="Symbol"/>
                <a:cs typeface="Symbol"/>
              </a:rPr>
              <a:t>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pivot };  </a:t>
            </a:r>
            <a:r>
              <a:rPr sz="1600" b="1" dirty="0">
                <a:latin typeface="Courier New"/>
                <a:cs typeface="Courier New"/>
              </a:rPr>
              <a:t>A[] =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Quicksort(A1,N1)</a:t>
            </a:r>
            <a:r>
              <a:rPr sz="1600" b="1" dirty="0">
                <a:latin typeface="Symbol"/>
                <a:cs typeface="Symbol"/>
              </a:rPr>
              <a:t></a:t>
            </a:r>
            <a:endParaRPr sz="1600" dirty="0">
              <a:latin typeface="Symbol"/>
              <a:cs typeface="Symbol"/>
            </a:endParaRPr>
          </a:p>
          <a:p>
            <a:pPr marL="1112520" marR="1474470" indent="1101090">
              <a:lnSpc>
                <a:spcPts val="2240"/>
              </a:lnSpc>
              <a:spcBef>
                <a:spcPts val="50"/>
              </a:spcBef>
            </a:pPr>
            <a:r>
              <a:rPr sz="1600" b="1" dirty="0">
                <a:latin typeface="Courier New"/>
                <a:cs typeface="Courier New"/>
              </a:rPr>
              <a:t>{pivot</a:t>
            </a:r>
            <a:r>
              <a:rPr sz="1600" b="1" spc="-5" dirty="0">
                <a:latin typeface="Courier New"/>
                <a:cs typeface="Courier New"/>
              </a:rPr>
              <a:t>}</a:t>
            </a:r>
            <a:r>
              <a:rPr sz="1600" b="1" dirty="0">
                <a:latin typeface="Symbol"/>
                <a:cs typeface="Symbol"/>
              </a:rPr>
              <a:t>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Quicksort(A2,N2);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08439" y="2939795"/>
            <a:ext cx="2667000" cy="304800"/>
          </a:xfrm>
          <a:custGeom>
            <a:avLst/>
            <a:gdLst/>
            <a:ahLst/>
            <a:cxnLst/>
            <a:rect l="l" t="t" r="r" b="b"/>
            <a:pathLst>
              <a:path w="2667000" h="304800">
                <a:moveTo>
                  <a:pt x="0" y="0"/>
                </a:moveTo>
                <a:lnTo>
                  <a:pt x="0" y="304800"/>
                </a:lnTo>
                <a:lnTo>
                  <a:pt x="2666999" y="304800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9935" y="1320505"/>
            <a:ext cx="412877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700"/>
              </a:lnSpc>
              <a:spcBef>
                <a:spcPts val="100"/>
              </a:spcBef>
              <a:tabLst>
                <a:tab pos="2164715" algn="l"/>
              </a:tabLst>
            </a:pPr>
            <a:r>
              <a:rPr sz="2000" b="1" spc="-10" dirty="0">
                <a:latin typeface="宋体"/>
                <a:cs typeface="宋体"/>
              </a:rPr>
              <a:t>什么是快速排序算法的最好情况？  每次正好中分	</a:t>
            </a:r>
            <a:r>
              <a:rPr sz="2000" b="1" i="1" spc="-5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(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) = </a:t>
            </a:r>
            <a:r>
              <a:rPr sz="2000" b="1" i="1" spc="-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( 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log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3039" y="2025395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5750" y="114300"/>
                </a:moveTo>
                <a:lnTo>
                  <a:pt x="28575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285750" y="114300"/>
                </a:lnTo>
                <a:close/>
              </a:path>
              <a:path w="381000" h="152400">
                <a:moveTo>
                  <a:pt x="381000" y="76199"/>
                </a:moveTo>
                <a:lnTo>
                  <a:pt x="285750" y="0"/>
                </a:lnTo>
                <a:lnTo>
                  <a:pt x="285750" y="152400"/>
                </a:lnTo>
                <a:lnTo>
                  <a:pt x="381000" y="76199"/>
                </a:lnTo>
                <a:close/>
              </a:path>
            </a:pathLst>
          </a:custGeom>
          <a:solidFill>
            <a:srgbClr val="4C6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C4D4F5B5-E2B6-48B1-84BE-C5933955D9E7}"/>
              </a:ext>
            </a:extLst>
          </p:cNvPr>
          <p:cNvSpPr txBox="1"/>
          <p:nvPr/>
        </p:nvSpPr>
        <p:spPr>
          <a:xfrm>
            <a:off x="2638890" y="3197896"/>
            <a:ext cx="624078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FF0000"/>
                </a:solidFill>
                <a:latin typeface="Webdings"/>
                <a:cs typeface="Webdings"/>
              </a:rPr>
              <a:t></a:t>
            </a:r>
            <a:endParaRPr sz="2400" baseline="1736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ED36E2C2-6E1B-4EF5-A1BE-30E55AA62DD6}"/>
              </a:ext>
            </a:extLst>
          </p:cNvPr>
          <p:cNvSpPr txBox="1"/>
          <p:nvPr/>
        </p:nvSpPr>
        <p:spPr>
          <a:xfrm>
            <a:off x="2676102" y="3585820"/>
            <a:ext cx="624078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FF0000"/>
                </a:solidFill>
                <a:latin typeface="Webdings"/>
                <a:cs typeface="Webdings"/>
              </a:rPr>
              <a:t></a:t>
            </a:r>
            <a:endParaRPr sz="2400" baseline="1736" dirty="0">
              <a:latin typeface="Courier New"/>
              <a:cs typeface="Courier New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A8F50FF-377B-464F-98CA-817E35FE9A04}"/>
              </a:ext>
            </a:extLst>
          </p:cNvPr>
          <p:cNvSpPr txBox="1"/>
          <p:nvPr/>
        </p:nvSpPr>
        <p:spPr>
          <a:xfrm>
            <a:off x="2934328" y="2977575"/>
            <a:ext cx="4317372" cy="24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  <a:tabLst>
                <a:tab pos="1711960" algn="l"/>
              </a:tabLst>
            </a:pP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( N &lt; 2 )	</a:t>
            </a:r>
            <a:r>
              <a:rPr b="1" dirty="0">
                <a:solidFill>
                  <a:srgbClr val="0000FF"/>
                </a:solidFill>
                <a:latin typeface="Courier New"/>
                <a:cs typeface="Courier New"/>
              </a:rPr>
              <a:t>retur</a:t>
            </a:r>
            <a:r>
              <a:rPr b="1" spc="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1625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选主元</a:t>
            </a:r>
          </a:p>
        </p:txBody>
      </p:sp>
      <p:sp>
        <p:nvSpPr>
          <p:cNvPr id="4" name="object 4"/>
          <p:cNvSpPr/>
          <p:nvPr/>
        </p:nvSpPr>
        <p:spPr>
          <a:xfrm>
            <a:off x="2298700" y="248602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1091"/>
                </a:lnTo>
                <a:lnTo>
                  <a:pt x="19372" y="329237"/>
                </a:lnTo>
                <a:lnTo>
                  <a:pt x="41867" y="371678"/>
                </a:lnTo>
                <a:lnTo>
                  <a:pt x="71374" y="407054"/>
                </a:lnTo>
                <a:lnTo>
                  <a:pt x="106746" y="434006"/>
                </a:lnTo>
                <a:lnTo>
                  <a:pt x="146837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6635" y="301599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1091"/>
                </a:lnTo>
                <a:lnTo>
                  <a:pt x="19372" y="329237"/>
                </a:lnTo>
                <a:lnTo>
                  <a:pt x="41867" y="371678"/>
                </a:lnTo>
                <a:lnTo>
                  <a:pt x="71374" y="407054"/>
                </a:lnTo>
                <a:lnTo>
                  <a:pt x="106746" y="434006"/>
                </a:lnTo>
                <a:lnTo>
                  <a:pt x="146837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6700" y="1724025"/>
            <a:ext cx="6164580" cy="438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宋体"/>
                <a:cs typeface="宋体"/>
              </a:rPr>
              <a:t>令 </a:t>
            </a:r>
            <a:r>
              <a:rPr sz="3200" b="1" dirty="0">
                <a:latin typeface="Courier New"/>
                <a:cs typeface="Courier New"/>
              </a:rPr>
              <a:t>pivot </a:t>
            </a:r>
            <a:r>
              <a:rPr sz="3200" b="1" spc="-5" dirty="0">
                <a:latin typeface="Courier New"/>
                <a:cs typeface="Courier New"/>
              </a:rPr>
              <a:t>=</a:t>
            </a:r>
            <a:r>
              <a:rPr sz="3200" b="1" spc="-70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A[0]</a:t>
            </a:r>
            <a:r>
              <a:rPr sz="3200" b="1" spc="-5" dirty="0">
                <a:latin typeface="宋体"/>
                <a:cs typeface="宋体"/>
              </a:rPr>
              <a:t>？</a:t>
            </a:r>
            <a:endParaRPr sz="3200" dirty="0">
              <a:latin typeface="宋体"/>
              <a:cs typeface="宋体"/>
            </a:endParaRPr>
          </a:p>
          <a:p>
            <a:pPr marL="850900">
              <a:lnSpc>
                <a:spcPct val="100000"/>
              </a:lnSpc>
              <a:spcBef>
                <a:spcPts val="2185"/>
              </a:spcBef>
            </a:pPr>
            <a:r>
              <a:rPr lang="en-US" altLang="zh-CN" sz="2800" b="1" dirty="0">
                <a:latin typeface="Courier New"/>
                <a:cs typeface="Courier New"/>
              </a:rPr>
              <a:t>1 </a:t>
            </a:r>
            <a:r>
              <a:rPr sz="2800" b="1" dirty="0">
                <a:latin typeface="Courier New"/>
                <a:cs typeface="Courier New"/>
              </a:rPr>
              <a:t>2 3 4 5 6 </a:t>
            </a:r>
            <a:r>
              <a:rPr sz="2800" b="1" spc="-5" dirty="0">
                <a:latin typeface="Courier New"/>
                <a:cs typeface="Courier New"/>
              </a:rPr>
              <a:t>…… </a:t>
            </a:r>
            <a:r>
              <a:rPr sz="2800" b="1" spc="-10" dirty="0">
                <a:latin typeface="Courier New"/>
                <a:cs typeface="Courier New"/>
              </a:rPr>
              <a:t>N-1</a:t>
            </a:r>
            <a:r>
              <a:rPr sz="2800" b="1" spc="-1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N</a:t>
            </a:r>
            <a:endParaRPr sz="2800" dirty="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  <a:spcBef>
                <a:spcPts val="840"/>
              </a:spcBef>
            </a:pPr>
            <a:r>
              <a:rPr sz="2800" b="1" dirty="0">
                <a:latin typeface="Courier New"/>
                <a:cs typeface="Courier New"/>
              </a:rPr>
              <a:t>2 3 4 5 6 </a:t>
            </a:r>
            <a:r>
              <a:rPr sz="2800" b="1" spc="-5" dirty="0">
                <a:latin typeface="Courier New"/>
                <a:cs typeface="Courier New"/>
              </a:rPr>
              <a:t>…… </a:t>
            </a:r>
            <a:r>
              <a:rPr sz="2800" b="1" spc="-10" dirty="0">
                <a:latin typeface="Courier New"/>
                <a:cs typeface="Courier New"/>
              </a:rPr>
              <a:t>N-1</a:t>
            </a:r>
            <a:r>
              <a:rPr sz="2800" b="1" spc="-12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N</a:t>
            </a:r>
            <a:endParaRPr sz="2800" dirty="0">
              <a:latin typeface="Courier New"/>
              <a:cs typeface="Courier New"/>
            </a:endParaRPr>
          </a:p>
          <a:p>
            <a:pPr marL="1765300">
              <a:lnSpc>
                <a:spcPct val="100000"/>
              </a:lnSpc>
              <a:spcBef>
                <a:spcPts val="840"/>
              </a:spcBef>
            </a:pPr>
            <a:r>
              <a:rPr sz="2800" b="1" dirty="0">
                <a:latin typeface="Courier New"/>
                <a:cs typeface="Courier New"/>
              </a:rPr>
              <a:t>3 4 5 6 </a:t>
            </a:r>
            <a:r>
              <a:rPr sz="2800" b="1" spc="-5" dirty="0">
                <a:latin typeface="Courier New"/>
                <a:cs typeface="Courier New"/>
              </a:rPr>
              <a:t>…… </a:t>
            </a:r>
            <a:r>
              <a:rPr sz="2800" b="1" spc="-10" dirty="0">
                <a:latin typeface="Courier New"/>
                <a:cs typeface="Courier New"/>
              </a:rPr>
              <a:t>N-1</a:t>
            </a:r>
            <a:r>
              <a:rPr sz="2800" b="1" spc="-1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N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) =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) + </a:t>
            </a: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– 1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75387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) + </a:t>
            </a:r>
            <a:r>
              <a:rPr sz="2400" b="1" i="1" spc="-5" dirty="0">
                <a:latin typeface="Times New Roman"/>
                <a:cs typeface="Times New Roman"/>
              </a:rPr>
              <a:t>O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– 1 ) + </a:t>
            </a:r>
            <a:r>
              <a:rPr sz="2400" b="1" i="1" spc="-5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– 2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764664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) + </a:t>
            </a:r>
            <a:r>
              <a:rPr sz="2400" b="1" i="1" spc="-5" dirty="0">
                <a:latin typeface="Times New Roman"/>
                <a:cs typeface="Times New Roman"/>
              </a:rPr>
              <a:t>O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– 1 ) + </a:t>
            </a:r>
            <a:r>
              <a:rPr sz="2400" b="1" i="1" dirty="0">
                <a:latin typeface="Times New Roman"/>
                <a:cs typeface="Times New Roman"/>
              </a:rPr>
              <a:t>… +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b="1" spc="284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2346959"/>
            <a:ext cx="1828800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1625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选主元</a:t>
            </a:r>
          </a:p>
        </p:txBody>
      </p:sp>
      <p:sp>
        <p:nvSpPr>
          <p:cNvPr id="7" name="object 7"/>
          <p:cNvSpPr/>
          <p:nvPr/>
        </p:nvSpPr>
        <p:spPr>
          <a:xfrm>
            <a:off x="1689239" y="3168395"/>
            <a:ext cx="739138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5329" y="6189726"/>
            <a:ext cx="575310" cy="255270"/>
          </a:xfrm>
          <a:custGeom>
            <a:avLst/>
            <a:gdLst/>
            <a:ahLst/>
            <a:cxnLst/>
            <a:rect l="l" t="t" r="r" b="b"/>
            <a:pathLst>
              <a:path w="575309" h="255270">
                <a:moveTo>
                  <a:pt x="575310" y="0"/>
                </a:moveTo>
                <a:lnTo>
                  <a:pt x="505787" y="14235"/>
                </a:lnTo>
                <a:lnTo>
                  <a:pt x="441162" y="24983"/>
                </a:lnTo>
                <a:lnTo>
                  <a:pt x="381705" y="32314"/>
                </a:lnTo>
                <a:lnTo>
                  <a:pt x="327686" y="36295"/>
                </a:lnTo>
                <a:lnTo>
                  <a:pt x="279373" y="36997"/>
                </a:lnTo>
                <a:lnTo>
                  <a:pt x="237038" y="34487"/>
                </a:lnTo>
                <a:lnTo>
                  <a:pt x="200949" y="28835"/>
                </a:lnTo>
                <a:lnTo>
                  <a:pt x="171376" y="20110"/>
                </a:lnTo>
                <a:lnTo>
                  <a:pt x="148589" y="8382"/>
                </a:lnTo>
                <a:lnTo>
                  <a:pt x="0" y="255270"/>
                </a:lnTo>
                <a:lnTo>
                  <a:pt x="57531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9239" y="3168395"/>
            <a:ext cx="7391400" cy="3276600"/>
          </a:xfrm>
          <a:custGeom>
            <a:avLst/>
            <a:gdLst/>
            <a:ahLst/>
            <a:cxnLst/>
            <a:rect l="l" t="t" r="r" b="b"/>
            <a:pathLst>
              <a:path w="7391400" h="3276600">
                <a:moveTo>
                  <a:pt x="0" y="0"/>
                </a:moveTo>
                <a:lnTo>
                  <a:pt x="0" y="3276600"/>
                </a:lnTo>
                <a:lnTo>
                  <a:pt x="6816090" y="3276600"/>
                </a:lnTo>
                <a:lnTo>
                  <a:pt x="7391400" y="3021330"/>
                </a:lnTo>
                <a:lnTo>
                  <a:pt x="7391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5329" y="6189726"/>
            <a:ext cx="575310" cy="255270"/>
          </a:xfrm>
          <a:custGeom>
            <a:avLst/>
            <a:gdLst/>
            <a:ahLst/>
            <a:cxnLst/>
            <a:rect l="l" t="t" r="r" b="b"/>
            <a:pathLst>
              <a:path w="575309" h="255270">
                <a:moveTo>
                  <a:pt x="0" y="255270"/>
                </a:moveTo>
                <a:lnTo>
                  <a:pt x="148589" y="8382"/>
                </a:lnTo>
                <a:lnTo>
                  <a:pt x="171376" y="20110"/>
                </a:lnTo>
                <a:lnTo>
                  <a:pt x="200949" y="28835"/>
                </a:lnTo>
                <a:lnTo>
                  <a:pt x="237038" y="34487"/>
                </a:lnTo>
                <a:lnTo>
                  <a:pt x="279373" y="36997"/>
                </a:lnTo>
                <a:lnTo>
                  <a:pt x="327686" y="36295"/>
                </a:lnTo>
                <a:lnTo>
                  <a:pt x="381705" y="32314"/>
                </a:lnTo>
                <a:lnTo>
                  <a:pt x="441162" y="24983"/>
                </a:lnTo>
                <a:lnTo>
                  <a:pt x="505787" y="14235"/>
                </a:lnTo>
                <a:lnTo>
                  <a:pt x="5753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1535" y="1383283"/>
            <a:ext cx="6943090" cy="489585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/>
                <a:cs typeface="宋体"/>
              </a:rPr>
              <a:t>随机取</a:t>
            </a:r>
            <a:r>
              <a:rPr sz="2400" b="1" spc="-55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pivot</a:t>
            </a:r>
            <a:r>
              <a:rPr sz="2400" b="1" spc="-10" dirty="0">
                <a:latin typeface="宋体"/>
                <a:cs typeface="宋体"/>
              </a:rPr>
              <a:t>？</a:t>
            </a:r>
            <a:r>
              <a:rPr sz="2400" b="1" spc="-10" dirty="0">
                <a:latin typeface="Courier New"/>
                <a:cs typeface="Courier New"/>
              </a:rPr>
              <a:t>rand()</a:t>
            </a:r>
            <a:r>
              <a:rPr sz="2400" b="1" spc="-10" dirty="0">
                <a:latin typeface="宋体"/>
                <a:cs typeface="宋体"/>
              </a:rPr>
              <a:t>函数不便宜啊！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/>
                <a:cs typeface="宋体"/>
              </a:rPr>
              <a:t>取头、中、尾的中位数</a:t>
            </a:r>
            <a:endParaRPr sz="24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75"/>
              </a:spcBef>
              <a:buClr>
                <a:srgbClr val="4C6D4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b="1" spc="-5" dirty="0">
                <a:latin typeface="宋体"/>
                <a:cs typeface="宋体"/>
              </a:rPr>
              <a:t>例</a:t>
            </a:r>
            <a:r>
              <a:rPr sz="2000" b="1" spc="-10" dirty="0">
                <a:latin typeface="宋体"/>
                <a:cs typeface="宋体"/>
              </a:rPr>
              <a:t>如</a:t>
            </a:r>
            <a:r>
              <a:rPr sz="2000" b="1" spc="185" dirty="0">
                <a:latin typeface="宋体"/>
                <a:cs typeface="宋体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8</a:t>
            </a:r>
            <a:r>
              <a:rPr sz="2000" b="1" spc="-5" dirty="0">
                <a:latin typeface="宋体"/>
                <a:cs typeface="宋体"/>
              </a:rPr>
              <a:t>、</a:t>
            </a:r>
            <a:r>
              <a:rPr sz="2000" b="1" spc="-5" dirty="0">
                <a:latin typeface="Courier New"/>
                <a:cs typeface="Courier New"/>
              </a:rPr>
              <a:t>12</a:t>
            </a:r>
            <a:r>
              <a:rPr sz="2000" b="1" spc="-5" dirty="0">
                <a:latin typeface="宋体"/>
                <a:cs typeface="宋体"/>
              </a:rPr>
              <a:t>、</a:t>
            </a:r>
            <a:r>
              <a:rPr sz="2000" b="1" spc="-5" dirty="0">
                <a:latin typeface="Courier New"/>
                <a:cs typeface="Courier New"/>
              </a:rPr>
              <a:t>3</a:t>
            </a:r>
            <a:r>
              <a:rPr sz="2000" b="1" spc="-10" dirty="0">
                <a:latin typeface="宋体"/>
                <a:cs typeface="宋体"/>
              </a:rPr>
              <a:t>的中位数就</a:t>
            </a:r>
            <a:r>
              <a:rPr sz="2000" b="1" spc="-5" dirty="0">
                <a:latin typeface="宋体"/>
                <a:cs typeface="宋体"/>
              </a:rPr>
              <a:t>是</a:t>
            </a:r>
            <a:r>
              <a:rPr sz="2000" b="1" spc="-5" dirty="0">
                <a:latin typeface="Courier New"/>
                <a:cs typeface="Courier New"/>
              </a:rPr>
              <a:t>8</a:t>
            </a:r>
            <a:endParaRPr sz="2000" dirty="0">
              <a:latin typeface="Courier New"/>
              <a:cs typeface="Courier New"/>
            </a:endParaRPr>
          </a:p>
          <a:p>
            <a:pPr marL="681990" lvl="1" indent="-325120">
              <a:lnSpc>
                <a:spcPct val="100000"/>
              </a:lnSpc>
              <a:spcBef>
                <a:spcPts val="475"/>
              </a:spcBef>
              <a:buClr>
                <a:srgbClr val="4C6D4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b="1" spc="-10" dirty="0" err="1">
                <a:latin typeface="宋体"/>
                <a:cs typeface="宋体"/>
              </a:rPr>
              <a:t>测试一</a:t>
            </a:r>
            <a:r>
              <a:rPr sz="2000" b="1" spc="-5" dirty="0" err="1">
                <a:latin typeface="宋体"/>
                <a:cs typeface="宋体"/>
              </a:rPr>
              <a:t>下</a:t>
            </a:r>
            <a:r>
              <a:rPr sz="2000" b="1" spc="-10" dirty="0" err="1">
                <a:latin typeface="Courier New"/>
                <a:cs typeface="Courier New"/>
              </a:rPr>
              <a:t>pivot</a:t>
            </a:r>
            <a:r>
              <a:rPr sz="2000" b="1" spc="-10" dirty="0" err="1">
                <a:latin typeface="宋体"/>
                <a:cs typeface="宋体"/>
              </a:rPr>
              <a:t>不同的取法对运行速度有多大影响</a:t>
            </a:r>
            <a:r>
              <a:rPr sz="2000" b="1" spc="-10" dirty="0"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  <a:p>
            <a:pPr marL="509270">
              <a:lnSpc>
                <a:spcPct val="100000"/>
              </a:lnSpc>
              <a:spcBef>
                <a:spcPts val="1650"/>
              </a:spcBef>
            </a:pPr>
            <a:r>
              <a:rPr sz="1400" b="1" spc="-10" dirty="0">
                <a:latin typeface="Courier New"/>
                <a:cs typeface="Courier New"/>
              </a:rPr>
              <a:t>ElementType Median3( ElementType A[],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Left,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b="1" spc="-10" dirty="0">
                <a:latin typeface="Courier New"/>
                <a:cs typeface="Courier New"/>
              </a:rPr>
              <a:t>Right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935355" marR="2276475" indent="-426720">
              <a:lnSpc>
                <a:spcPct val="109300"/>
              </a:lnSpc>
              <a:tabLst>
                <a:tab pos="935355" algn="l"/>
                <a:tab pos="1467485" algn="l"/>
              </a:tabLst>
            </a:pPr>
            <a:r>
              <a:rPr sz="1400" b="1" spc="-5" dirty="0">
                <a:latin typeface="Courier New"/>
                <a:cs typeface="Courier New"/>
              </a:rPr>
              <a:t>{	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1400" b="1" spc="-10" dirty="0">
                <a:latin typeface="Courier New"/>
                <a:cs typeface="Courier New"/>
              </a:rPr>
              <a:t>Center </a:t>
            </a:r>
            <a:r>
              <a:rPr sz="1400" b="1" spc="-5" dirty="0">
                <a:latin typeface="Courier New"/>
                <a:cs typeface="Courier New"/>
              </a:rPr>
              <a:t>= ( </a:t>
            </a:r>
            <a:r>
              <a:rPr sz="1400" b="1" spc="-10" dirty="0">
                <a:latin typeface="Courier New"/>
                <a:cs typeface="Courier New"/>
              </a:rPr>
              <a:t>Left </a:t>
            </a:r>
            <a:r>
              <a:rPr sz="1400" b="1" spc="-5" dirty="0">
                <a:latin typeface="Courier New"/>
                <a:cs typeface="Courier New"/>
              </a:rPr>
              <a:t>+ </a:t>
            </a:r>
            <a:r>
              <a:rPr sz="1400" b="1" spc="-10" dirty="0">
                <a:latin typeface="Courier New"/>
                <a:cs typeface="Courier New"/>
              </a:rPr>
              <a:t>Right </a:t>
            </a:r>
            <a:r>
              <a:rPr sz="1400" b="1" spc="-5" dirty="0">
                <a:latin typeface="Courier New"/>
                <a:cs typeface="Courier New"/>
              </a:rPr>
              <a:t>) / </a:t>
            </a:r>
            <a:r>
              <a:rPr sz="1400" b="1" spc="-10" dirty="0">
                <a:latin typeface="Courier New"/>
                <a:cs typeface="Courier New"/>
              </a:rPr>
              <a:t>2; 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b="1" spc="-5" dirty="0">
                <a:latin typeface="Courier New"/>
                <a:cs typeface="Courier New"/>
              </a:rPr>
              <a:t>( A[ </a:t>
            </a:r>
            <a:r>
              <a:rPr sz="1400" b="1" spc="-10" dirty="0">
                <a:latin typeface="Courier New"/>
                <a:cs typeface="Courier New"/>
              </a:rPr>
              <a:t>Left </a:t>
            </a:r>
            <a:r>
              <a:rPr sz="1400" b="1" spc="-5" dirty="0">
                <a:latin typeface="Courier New"/>
                <a:cs typeface="Courier New"/>
              </a:rPr>
              <a:t>] &gt; A[ </a:t>
            </a:r>
            <a:r>
              <a:rPr sz="1400" b="1" spc="-10" dirty="0">
                <a:latin typeface="Courier New"/>
                <a:cs typeface="Courier New"/>
              </a:rPr>
              <a:t>Center 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935355" marR="2063750" indent="424815">
              <a:lnSpc>
                <a:spcPct val="1093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Swap( </a:t>
            </a:r>
            <a:r>
              <a:rPr sz="1400" b="1" spc="-5" dirty="0">
                <a:latin typeface="Courier New"/>
                <a:cs typeface="Courier New"/>
              </a:rPr>
              <a:t>&amp;A[ </a:t>
            </a:r>
            <a:r>
              <a:rPr sz="1400" b="1" spc="-10" dirty="0">
                <a:latin typeface="Courier New"/>
                <a:cs typeface="Courier New"/>
              </a:rPr>
              <a:t>Left </a:t>
            </a:r>
            <a:r>
              <a:rPr sz="1400" b="1" spc="-5" dirty="0">
                <a:latin typeface="Courier New"/>
                <a:cs typeface="Courier New"/>
              </a:rPr>
              <a:t>], &amp;A[ </a:t>
            </a:r>
            <a:r>
              <a:rPr sz="1400" b="1" spc="-10" dirty="0">
                <a:latin typeface="Courier New"/>
                <a:cs typeface="Courier New"/>
              </a:rPr>
              <a:t>Center </a:t>
            </a:r>
            <a:r>
              <a:rPr sz="1400" b="1" spc="-5" dirty="0">
                <a:latin typeface="Courier New"/>
                <a:cs typeface="Courier New"/>
              </a:rPr>
              <a:t>] </a:t>
            </a:r>
            <a:r>
              <a:rPr sz="1400" b="1" spc="-10" dirty="0"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b="1" spc="-5" dirty="0">
                <a:latin typeface="Courier New"/>
                <a:cs typeface="Courier New"/>
              </a:rPr>
              <a:t>( A[ </a:t>
            </a:r>
            <a:r>
              <a:rPr sz="1400" b="1" spc="-10" dirty="0">
                <a:latin typeface="Courier New"/>
                <a:cs typeface="Courier New"/>
              </a:rPr>
              <a:t>Left </a:t>
            </a:r>
            <a:r>
              <a:rPr sz="1400" b="1" spc="-5" dirty="0">
                <a:latin typeface="Courier New"/>
                <a:cs typeface="Courier New"/>
              </a:rPr>
              <a:t>] &gt; A[ </a:t>
            </a:r>
            <a:r>
              <a:rPr sz="1400" b="1" spc="-10" dirty="0">
                <a:latin typeface="Courier New"/>
                <a:cs typeface="Courier New"/>
              </a:rPr>
              <a:t>Right 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935355" marR="2169160" indent="424815">
              <a:lnSpc>
                <a:spcPct val="109300"/>
              </a:lnSpc>
            </a:pPr>
            <a:r>
              <a:rPr sz="1400" b="1" spc="-10" dirty="0">
                <a:latin typeface="Courier New"/>
                <a:cs typeface="Courier New"/>
              </a:rPr>
              <a:t>Swap( </a:t>
            </a:r>
            <a:r>
              <a:rPr sz="1400" b="1" spc="-5" dirty="0">
                <a:latin typeface="Courier New"/>
                <a:cs typeface="Courier New"/>
              </a:rPr>
              <a:t>&amp;A[ </a:t>
            </a:r>
            <a:r>
              <a:rPr sz="1400" b="1" spc="-10" dirty="0">
                <a:latin typeface="Courier New"/>
                <a:cs typeface="Courier New"/>
              </a:rPr>
              <a:t>Left </a:t>
            </a:r>
            <a:r>
              <a:rPr sz="1400" b="1" spc="-5" dirty="0">
                <a:latin typeface="Courier New"/>
                <a:cs typeface="Courier New"/>
              </a:rPr>
              <a:t>], &amp;A[ </a:t>
            </a:r>
            <a:r>
              <a:rPr sz="1400" b="1" spc="-10" dirty="0">
                <a:latin typeface="Courier New"/>
                <a:cs typeface="Courier New"/>
              </a:rPr>
              <a:t>Right </a:t>
            </a:r>
            <a:r>
              <a:rPr sz="1400" b="1" spc="-5" dirty="0">
                <a:latin typeface="Courier New"/>
                <a:cs typeface="Courier New"/>
              </a:rPr>
              <a:t>] </a:t>
            </a:r>
            <a:r>
              <a:rPr sz="1400" b="1" spc="-10" dirty="0"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b="1" spc="-5" dirty="0">
                <a:latin typeface="Courier New"/>
                <a:cs typeface="Courier New"/>
              </a:rPr>
              <a:t>( A[ </a:t>
            </a:r>
            <a:r>
              <a:rPr sz="1400" b="1" spc="-10" dirty="0">
                <a:latin typeface="Courier New"/>
                <a:cs typeface="Courier New"/>
              </a:rPr>
              <a:t>Center </a:t>
            </a:r>
            <a:r>
              <a:rPr sz="1400" b="1" spc="-5" dirty="0">
                <a:latin typeface="Courier New"/>
                <a:cs typeface="Courier New"/>
              </a:rPr>
              <a:t>] &gt; A[ </a:t>
            </a:r>
            <a:r>
              <a:rPr sz="1400" b="1" spc="-10" dirty="0">
                <a:latin typeface="Courier New"/>
                <a:cs typeface="Courier New"/>
              </a:rPr>
              <a:t>Right 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360805">
              <a:lnSpc>
                <a:spcPct val="100000"/>
              </a:lnSpc>
              <a:spcBef>
                <a:spcPts val="160"/>
              </a:spcBef>
            </a:pPr>
            <a:r>
              <a:rPr sz="1400" b="1" spc="-10" dirty="0">
                <a:latin typeface="Courier New"/>
                <a:cs typeface="Courier New"/>
              </a:rPr>
              <a:t>Swap( </a:t>
            </a:r>
            <a:r>
              <a:rPr sz="1400" b="1" spc="-5" dirty="0">
                <a:latin typeface="Courier New"/>
                <a:cs typeface="Courier New"/>
              </a:rPr>
              <a:t>&amp;A[ </a:t>
            </a:r>
            <a:r>
              <a:rPr sz="1400" b="1" spc="-10" dirty="0">
                <a:latin typeface="Courier New"/>
                <a:cs typeface="Courier New"/>
              </a:rPr>
              <a:t>Center </a:t>
            </a:r>
            <a:r>
              <a:rPr sz="1400" b="1" spc="-5" dirty="0">
                <a:latin typeface="Courier New"/>
                <a:cs typeface="Courier New"/>
              </a:rPr>
              <a:t>], &amp;A[ </a:t>
            </a:r>
            <a:r>
              <a:rPr sz="1400" b="1" spc="-10" dirty="0">
                <a:latin typeface="Courier New"/>
                <a:cs typeface="Courier New"/>
              </a:rPr>
              <a:t>Right 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935355">
              <a:lnSpc>
                <a:spcPct val="100000"/>
              </a:lnSpc>
              <a:spcBef>
                <a:spcPts val="155"/>
              </a:spcBef>
            </a:pP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/* A[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Left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] &lt;= A[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Center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] &lt;= A[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Right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]</a:t>
            </a:r>
            <a:r>
              <a:rPr sz="14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400" dirty="0">
              <a:latin typeface="Courier New"/>
              <a:cs typeface="Courier New"/>
            </a:endParaRPr>
          </a:p>
          <a:p>
            <a:pPr marL="935355">
              <a:lnSpc>
                <a:spcPct val="100000"/>
              </a:lnSpc>
              <a:spcBef>
                <a:spcPts val="155"/>
              </a:spcBef>
            </a:pPr>
            <a:r>
              <a:rPr sz="1400" b="1" spc="-10" dirty="0">
                <a:latin typeface="Courier New"/>
                <a:cs typeface="Courier New"/>
              </a:rPr>
              <a:t>Swap( </a:t>
            </a:r>
            <a:r>
              <a:rPr sz="1400" b="1" spc="-5" dirty="0">
                <a:latin typeface="Courier New"/>
                <a:cs typeface="Courier New"/>
              </a:rPr>
              <a:t>&amp;A[</a:t>
            </a:r>
            <a:r>
              <a:rPr sz="1400" b="1" spc="-10" dirty="0">
                <a:latin typeface="Courier New"/>
                <a:cs typeface="Courier New"/>
              </a:rPr>
              <a:t> Center </a:t>
            </a:r>
            <a:r>
              <a:rPr sz="1400" b="1" spc="-5" dirty="0">
                <a:latin typeface="Courier New"/>
                <a:cs typeface="Courier New"/>
              </a:rPr>
              <a:t>], &amp;A[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Right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-1 </a:t>
            </a:r>
            <a:r>
              <a:rPr sz="1400" b="1" spc="-5" dirty="0">
                <a:latin typeface="Courier New"/>
                <a:cs typeface="Courier New"/>
              </a:rPr>
              <a:t>] );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/* </a:t>
            </a:r>
            <a:r>
              <a:rPr sz="1400" b="1" spc="-10" dirty="0">
                <a:solidFill>
                  <a:srgbClr val="009A00"/>
                </a:solidFill>
                <a:latin typeface="宋体"/>
                <a:cs typeface="宋体"/>
              </a:rPr>
              <a:t>将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pivot</a:t>
            </a:r>
            <a:r>
              <a:rPr sz="1400" b="1" spc="-10" dirty="0">
                <a:solidFill>
                  <a:srgbClr val="009A00"/>
                </a:solidFill>
                <a:latin typeface="宋体"/>
                <a:cs typeface="宋体"/>
              </a:rPr>
              <a:t>藏到右边</a:t>
            </a:r>
            <a:r>
              <a:rPr sz="1400" b="1" spc="14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400" dirty="0">
              <a:latin typeface="Courier New"/>
              <a:cs typeface="Courier New"/>
            </a:endParaRPr>
          </a:p>
          <a:p>
            <a:pPr marL="935355" marR="1601470">
              <a:lnSpc>
                <a:spcPts val="1839"/>
              </a:lnSpc>
              <a:spcBef>
                <a:spcPts val="85"/>
              </a:spcBef>
              <a:tabLst>
                <a:tab pos="1786889" algn="l"/>
                <a:tab pos="3381375" algn="l"/>
              </a:tabLst>
            </a:pP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4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9A00"/>
                </a:solidFill>
                <a:latin typeface="宋体"/>
                <a:cs typeface="宋体"/>
              </a:rPr>
              <a:t>只需要考虑</a:t>
            </a:r>
            <a:r>
              <a:rPr sz="1400" b="1" spc="14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A[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 Left+1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]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…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A[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 Right–2 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]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 */ 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1400" b="1" spc="-5" dirty="0">
                <a:latin typeface="Courier New"/>
                <a:cs typeface="Courier New"/>
              </a:rPr>
              <a:t>A[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Right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];	</a:t>
            </a:r>
            <a:r>
              <a:rPr sz="14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4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9A00"/>
                </a:solidFill>
                <a:latin typeface="宋体"/>
                <a:cs typeface="宋体"/>
              </a:rPr>
              <a:t>返回</a:t>
            </a:r>
            <a:r>
              <a:rPr sz="1400" b="1" spc="114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pivot</a:t>
            </a:r>
            <a:r>
              <a:rPr sz="1400" b="1" spc="-2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400" dirty="0">
              <a:latin typeface="Courier New"/>
              <a:cs typeface="Courier New"/>
            </a:endParaRPr>
          </a:p>
          <a:p>
            <a:pPr marL="509905">
              <a:lnSpc>
                <a:spcPct val="100000"/>
              </a:lnSpc>
              <a:spcBef>
                <a:spcPts val="7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子集划分</a:t>
            </a:r>
          </a:p>
        </p:txBody>
      </p:sp>
      <p:grpSp>
        <p:nvGrpSpPr>
          <p:cNvPr id="109" name="Group 24">
            <a:extLst>
              <a:ext uri="{FF2B5EF4-FFF2-40B4-BE49-F238E27FC236}">
                <a16:creationId xmlns:a16="http://schemas.microsoft.com/office/drawing/2014/main" id="{4090A2B0-E8E4-43E6-B139-4911E989EC2B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098675"/>
            <a:ext cx="6858000" cy="457200"/>
            <a:chOff x="576" y="864"/>
            <a:chExt cx="4320" cy="288"/>
          </a:xfrm>
        </p:grpSpPr>
        <p:sp>
          <p:nvSpPr>
            <p:cNvPr id="110" name="Rectangle 4">
              <a:extLst>
                <a:ext uri="{FF2B5EF4-FFF2-40B4-BE49-F238E27FC236}">
                  <a16:creationId xmlns:a16="http://schemas.microsoft.com/office/drawing/2014/main" id="{2FBFACF7-A3CC-4726-BFB0-D31A93E9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E41ECF92-5814-447A-BC0F-749D614B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12" name="Rectangle 6">
              <a:extLst>
                <a:ext uri="{FF2B5EF4-FFF2-40B4-BE49-F238E27FC236}">
                  <a16:creationId xmlns:a16="http://schemas.microsoft.com/office/drawing/2014/main" id="{7A98FE03-57E3-480C-946E-3154A8F4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113" name="Rectangle 7">
              <a:extLst>
                <a:ext uri="{FF2B5EF4-FFF2-40B4-BE49-F238E27FC236}">
                  <a16:creationId xmlns:a16="http://schemas.microsoft.com/office/drawing/2014/main" id="{F3515CDB-EDEC-4954-93F1-59DA6A11F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6E378F58-BBA7-4DAC-8DB0-C9F4CA036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115" name="Rectangle 9">
              <a:extLst>
                <a:ext uri="{FF2B5EF4-FFF2-40B4-BE49-F238E27FC236}">
                  <a16:creationId xmlns:a16="http://schemas.microsoft.com/office/drawing/2014/main" id="{82380EE8-4669-4DF7-ADD8-8ABAD3CC6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16" name="Rectangle 10">
              <a:extLst>
                <a:ext uri="{FF2B5EF4-FFF2-40B4-BE49-F238E27FC236}">
                  <a16:creationId xmlns:a16="http://schemas.microsoft.com/office/drawing/2014/main" id="{625B88DE-B50F-47AB-8793-E0F1BB01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117" name="Rectangle 11">
              <a:extLst>
                <a:ext uri="{FF2B5EF4-FFF2-40B4-BE49-F238E27FC236}">
                  <a16:creationId xmlns:a16="http://schemas.microsoft.com/office/drawing/2014/main" id="{EFB9808C-8D0D-438D-AEF6-12FEEC0FD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18" name="Rectangle 12">
              <a:extLst>
                <a:ext uri="{FF2B5EF4-FFF2-40B4-BE49-F238E27FC236}">
                  <a16:creationId xmlns:a16="http://schemas.microsoft.com/office/drawing/2014/main" id="{BA7A343B-0BE5-4C77-95E0-1AC68D879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119" name="Rectangle 13">
              <a:extLst>
                <a:ext uri="{FF2B5EF4-FFF2-40B4-BE49-F238E27FC236}">
                  <a16:creationId xmlns:a16="http://schemas.microsoft.com/office/drawing/2014/main" id="{60FC928C-34F7-4B2D-862E-605F1F12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120" name="Group 47">
            <a:extLst>
              <a:ext uri="{FF2B5EF4-FFF2-40B4-BE49-F238E27FC236}">
                <a16:creationId xmlns:a16="http://schemas.microsoft.com/office/drawing/2014/main" id="{9CDD1B4A-C043-4293-819B-8D42FBDEF471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098675"/>
            <a:ext cx="2743200" cy="457200"/>
            <a:chOff x="1920" y="3360"/>
            <a:chExt cx="1728" cy="288"/>
          </a:xfrm>
        </p:grpSpPr>
        <p:sp>
          <p:nvSpPr>
            <p:cNvPr id="121" name="Rectangle 17">
              <a:extLst>
                <a:ext uri="{FF2B5EF4-FFF2-40B4-BE49-F238E27FC236}">
                  <a16:creationId xmlns:a16="http://schemas.microsoft.com/office/drawing/2014/main" id="{9CB3EADD-DA9F-4B3C-A5A1-CEB0C9C8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122" name="Rectangle 20">
              <a:extLst>
                <a:ext uri="{FF2B5EF4-FFF2-40B4-BE49-F238E27FC236}">
                  <a16:creationId xmlns:a16="http://schemas.microsoft.com/office/drawing/2014/main" id="{256B8886-5FFE-4391-B23A-D21A5128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grpSp>
        <p:nvGrpSpPr>
          <p:cNvPr id="123" name="Group 33">
            <a:extLst>
              <a:ext uri="{FF2B5EF4-FFF2-40B4-BE49-F238E27FC236}">
                <a16:creationId xmlns:a16="http://schemas.microsoft.com/office/drawing/2014/main" id="{3EA5112A-0CE2-43D3-A69D-6B797391629E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098675"/>
            <a:ext cx="5486400" cy="457200"/>
            <a:chOff x="624" y="3312"/>
            <a:chExt cx="3456" cy="288"/>
          </a:xfrm>
        </p:grpSpPr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613AFFC8-3AB7-43E5-A30A-CEF92E25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F3B7330A-7492-4F50-870D-9E9B25ED9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8</a:t>
              </a:r>
            </a:p>
          </p:txBody>
        </p:sp>
      </p:grpSp>
      <p:grpSp>
        <p:nvGrpSpPr>
          <p:cNvPr id="126" name="Group 61">
            <a:extLst>
              <a:ext uri="{FF2B5EF4-FFF2-40B4-BE49-F238E27FC236}">
                <a16:creationId xmlns:a16="http://schemas.microsoft.com/office/drawing/2014/main" id="{4D2235FB-6FA7-43DD-A2E6-1F8BF42D3AB0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2098675"/>
            <a:ext cx="2743200" cy="457200"/>
            <a:chOff x="3216" y="3360"/>
            <a:chExt cx="1728" cy="288"/>
          </a:xfrm>
        </p:grpSpPr>
        <p:sp>
          <p:nvSpPr>
            <p:cNvPr id="127" name="Rectangle 18">
              <a:extLst>
                <a:ext uri="{FF2B5EF4-FFF2-40B4-BE49-F238E27FC236}">
                  <a16:creationId xmlns:a16="http://schemas.microsoft.com/office/drawing/2014/main" id="{5ABCDC2C-D9E3-4A68-AB4C-9236BE0D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2DD0623F-EE93-4B99-9A56-7822031E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sp>
        <p:nvSpPr>
          <p:cNvPr id="129" name="AutoShape 25">
            <a:extLst>
              <a:ext uri="{FF2B5EF4-FFF2-40B4-BE49-F238E27FC236}">
                <a16:creationId xmlns:a16="http://schemas.microsoft.com/office/drawing/2014/main" id="{562FF80B-E1F7-40AD-A3EA-7712C685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13075"/>
            <a:ext cx="381000" cy="381000"/>
          </a:xfrm>
          <a:prstGeom prst="wedgeRectCallout">
            <a:avLst>
              <a:gd name="adj1" fmla="val 2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30" name="AutoShape 26">
            <a:extLst>
              <a:ext uri="{FF2B5EF4-FFF2-40B4-BE49-F238E27FC236}">
                <a16:creationId xmlns:a16="http://schemas.microsoft.com/office/drawing/2014/main" id="{FA65C102-6BAB-46EA-87D1-AEF6155B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013075"/>
            <a:ext cx="381000" cy="381000"/>
          </a:xfrm>
          <a:prstGeom prst="wedgeRectCallout">
            <a:avLst>
              <a:gd name="adj1" fmla="val -12917"/>
              <a:gd name="adj2" fmla="val -154583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131" name="Text Box 27">
            <a:extLst>
              <a:ext uri="{FF2B5EF4-FFF2-40B4-BE49-F238E27FC236}">
                <a16:creationId xmlns:a16="http://schemas.microsoft.com/office/drawing/2014/main" id="{CFE71F73-501A-43B0-A69C-8F6D28254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32" name="Text Box 28">
            <a:extLst>
              <a:ext uri="{FF2B5EF4-FFF2-40B4-BE49-F238E27FC236}">
                <a16:creationId xmlns:a16="http://schemas.microsoft.com/office/drawing/2014/main" id="{2E0D7AEB-C8AF-4E47-BE60-35C1EC07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&gt;</a:t>
            </a:r>
          </a:p>
        </p:txBody>
      </p:sp>
      <p:sp>
        <p:nvSpPr>
          <p:cNvPr id="133" name="AutoShape 29">
            <a:extLst>
              <a:ext uri="{FF2B5EF4-FFF2-40B4-BE49-F238E27FC236}">
                <a16:creationId xmlns:a16="http://schemas.microsoft.com/office/drawing/2014/main" id="{9423FC7E-AEC1-4F44-86BF-0BF56255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013075"/>
            <a:ext cx="381000" cy="381000"/>
          </a:xfrm>
          <a:prstGeom prst="wedgeRectCallout">
            <a:avLst>
              <a:gd name="adj1" fmla="val 1667"/>
              <a:gd name="adj2" fmla="val -152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134" name="Rectangle 30">
            <a:extLst>
              <a:ext uri="{FF2B5EF4-FFF2-40B4-BE49-F238E27FC236}">
                <a16:creationId xmlns:a16="http://schemas.microsoft.com/office/drawing/2014/main" id="{3AE50DEB-A167-4FF3-B895-987B347A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" name="Text Box 31">
            <a:extLst>
              <a:ext uri="{FF2B5EF4-FFF2-40B4-BE49-F238E27FC236}">
                <a16:creationId xmlns:a16="http://schemas.microsoft.com/office/drawing/2014/main" id="{026B3107-670A-4365-B9A1-23FF181D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136" name="AutoShape 32">
            <a:extLst>
              <a:ext uri="{FF2B5EF4-FFF2-40B4-BE49-F238E27FC236}">
                <a16:creationId xmlns:a16="http://schemas.microsoft.com/office/drawing/2014/main" id="{46F49CA4-9BF5-4F56-9408-C83B5E8E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3089275"/>
            <a:ext cx="3962400" cy="228600"/>
          </a:xfrm>
          <a:prstGeom prst="leftRightArrow">
            <a:avLst>
              <a:gd name="adj1" fmla="val 38889"/>
              <a:gd name="adj2" fmla="val 16667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Text Box 34">
            <a:extLst>
              <a:ext uri="{FF2B5EF4-FFF2-40B4-BE49-F238E27FC236}">
                <a16:creationId xmlns:a16="http://schemas.microsoft.com/office/drawing/2014/main" id="{BC3E5B4B-1103-45D0-B0A2-59698583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138" name="Rectangle 35">
            <a:extLst>
              <a:ext uri="{FF2B5EF4-FFF2-40B4-BE49-F238E27FC236}">
                <a16:creationId xmlns:a16="http://schemas.microsoft.com/office/drawing/2014/main" id="{E0C16FF2-71F4-401C-89B2-7B7329B2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" name="AutoShape 36">
            <a:extLst>
              <a:ext uri="{FF2B5EF4-FFF2-40B4-BE49-F238E27FC236}">
                <a16:creationId xmlns:a16="http://schemas.microsoft.com/office/drawing/2014/main" id="{9AE8EAE4-996A-486E-A4D5-41776DB2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013075"/>
            <a:ext cx="381000" cy="381000"/>
          </a:xfrm>
          <a:prstGeom prst="wedgeRectCallout">
            <a:avLst>
              <a:gd name="adj1" fmla="val -9167"/>
              <a:gd name="adj2" fmla="val -15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40" name="AutoShape 37">
            <a:extLst>
              <a:ext uri="{FF2B5EF4-FFF2-40B4-BE49-F238E27FC236}">
                <a16:creationId xmlns:a16="http://schemas.microsoft.com/office/drawing/2014/main" id="{61B5D722-4C38-49CD-8C83-D8D23367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013075"/>
            <a:ext cx="381000" cy="381000"/>
          </a:xfrm>
          <a:prstGeom prst="wedgeRectCallout">
            <a:avLst>
              <a:gd name="adj1" fmla="val -25000"/>
              <a:gd name="adj2" fmla="val -14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41" name="Rectangle 38">
            <a:extLst>
              <a:ext uri="{FF2B5EF4-FFF2-40B4-BE49-F238E27FC236}">
                <a16:creationId xmlns:a16="http://schemas.microsoft.com/office/drawing/2014/main" id="{C8AA4E02-2225-4EA9-ACA7-985AD0A5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" name="Text Box 39">
            <a:extLst>
              <a:ext uri="{FF2B5EF4-FFF2-40B4-BE49-F238E27FC236}">
                <a16:creationId xmlns:a16="http://schemas.microsoft.com/office/drawing/2014/main" id="{C3C8F405-8E09-4EE7-9F22-4F12B7E8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143" name="AutoShape 40">
            <a:extLst>
              <a:ext uri="{FF2B5EF4-FFF2-40B4-BE49-F238E27FC236}">
                <a16:creationId xmlns:a16="http://schemas.microsoft.com/office/drawing/2014/main" id="{45D6DED1-179A-4017-9F40-229843AF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013075"/>
            <a:ext cx="381000" cy="381000"/>
          </a:xfrm>
          <a:prstGeom prst="wedgeRectCallout">
            <a:avLst>
              <a:gd name="adj1" fmla="val -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44" name="Rectangle 41">
            <a:extLst>
              <a:ext uri="{FF2B5EF4-FFF2-40B4-BE49-F238E27FC236}">
                <a16:creationId xmlns:a16="http://schemas.microsoft.com/office/drawing/2014/main" id="{A4DF27A6-BC21-434E-96F3-605866068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C25D6672-3260-4710-A704-F78E54DF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46" name="AutoShape 43">
            <a:extLst>
              <a:ext uri="{FF2B5EF4-FFF2-40B4-BE49-F238E27FC236}">
                <a16:creationId xmlns:a16="http://schemas.microsoft.com/office/drawing/2014/main" id="{1A0E8B7F-13C6-4FFF-B6B7-EB71E907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3013075"/>
            <a:ext cx="381000" cy="381000"/>
          </a:xfrm>
          <a:prstGeom prst="wedgeRectCallout">
            <a:avLst>
              <a:gd name="adj1" fmla="val -20833"/>
              <a:gd name="adj2" fmla="val -147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147" name="Rectangle 44">
            <a:extLst>
              <a:ext uri="{FF2B5EF4-FFF2-40B4-BE49-F238E27FC236}">
                <a16:creationId xmlns:a16="http://schemas.microsoft.com/office/drawing/2014/main" id="{BF300F48-6F1F-417D-BE67-5BC1C2B94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" name="Text Box 45">
            <a:extLst>
              <a:ext uri="{FF2B5EF4-FFF2-40B4-BE49-F238E27FC236}">
                <a16:creationId xmlns:a16="http://schemas.microsoft.com/office/drawing/2014/main" id="{DCC946D6-9484-49C7-9027-3FAE95E0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149" name="AutoShape 46">
            <a:extLst>
              <a:ext uri="{FF2B5EF4-FFF2-40B4-BE49-F238E27FC236}">
                <a16:creationId xmlns:a16="http://schemas.microsoft.com/office/drawing/2014/main" id="{0A1232BF-8C6C-4856-AFAA-FD757494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013075"/>
            <a:ext cx="1447800" cy="304800"/>
          </a:xfrm>
          <a:prstGeom prst="leftRightArrow">
            <a:avLst>
              <a:gd name="adj1" fmla="val 20833"/>
              <a:gd name="adj2" fmla="val 9792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" name="AutoShape 48">
            <a:extLst>
              <a:ext uri="{FF2B5EF4-FFF2-40B4-BE49-F238E27FC236}">
                <a16:creationId xmlns:a16="http://schemas.microsoft.com/office/drawing/2014/main" id="{F5C4C5F3-C67E-494B-B4D7-D2B6CE21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013075"/>
            <a:ext cx="381000" cy="381000"/>
          </a:xfrm>
          <a:prstGeom prst="wedgeRectCallout">
            <a:avLst>
              <a:gd name="adj1" fmla="val -2917"/>
              <a:gd name="adj2" fmla="val -16083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51" name="Rectangle 49">
            <a:extLst>
              <a:ext uri="{FF2B5EF4-FFF2-40B4-BE49-F238E27FC236}">
                <a16:creationId xmlns:a16="http://schemas.microsoft.com/office/drawing/2014/main" id="{B1088D0E-752C-46FF-B43B-F72E6D48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" name="Text Box 50">
            <a:extLst>
              <a:ext uri="{FF2B5EF4-FFF2-40B4-BE49-F238E27FC236}">
                <a16:creationId xmlns:a16="http://schemas.microsoft.com/office/drawing/2014/main" id="{D21B6FE6-AA32-44A0-82D4-CB503F74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153" name="AutoShape 51">
            <a:extLst>
              <a:ext uri="{FF2B5EF4-FFF2-40B4-BE49-F238E27FC236}">
                <a16:creationId xmlns:a16="http://schemas.microsoft.com/office/drawing/2014/main" id="{31761431-FE33-4C3D-B925-EBB4EE89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13075"/>
            <a:ext cx="381000" cy="381000"/>
          </a:xfrm>
          <a:prstGeom prst="wedgeRectCallout">
            <a:avLst>
              <a:gd name="adj1" fmla="val -7500"/>
              <a:gd name="adj2" fmla="val -159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54" name="Rectangle 52">
            <a:extLst>
              <a:ext uri="{FF2B5EF4-FFF2-40B4-BE49-F238E27FC236}">
                <a16:creationId xmlns:a16="http://schemas.microsoft.com/office/drawing/2014/main" id="{CC77BE5F-D97E-4D44-A768-0190ECEC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" name="Text Box 53">
            <a:extLst>
              <a:ext uri="{FF2B5EF4-FFF2-40B4-BE49-F238E27FC236}">
                <a16:creationId xmlns:a16="http://schemas.microsoft.com/office/drawing/2014/main" id="{35475721-169E-46F2-B067-218B2636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156" name="Rectangle 58">
            <a:extLst>
              <a:ext uri="{FF2B5EF4-FFF2-40B4-BE49-F238E27FC236}">
                <a16:creationId xmlns:a16="http://schemas.microsoft.com/office/drawing/2014/main" id="{9EEA6E7B-2012-43DD-8A0A-EB6DC15D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" name="Rectangle 55">
            <a:extLst>
              <a:ext uri="{FF2B5EF4-FFF2-40B4-BE49-F238E27FC236}">
                <a16:creationId xmlns:a16="http://schemas.microsoft.com/office/drawing/2014/main" id="{CAE125FC-FB9D-4979-8186-600DF911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" name="Text Box 56">
            <a:extLst>
              <a:ext uri="{FF2B5EF4-FFF2-40B4-BE49-F238E27FC236}">
                <a16:creationId xmlns:a16="http://schemas.microsoft.com/office/drawing/2014/main" id="{1857AA59-74FA-4A8B-8FC8-1578A116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14128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59" name="AutoShape 57">
            <a:extLst>
              <a:ext uri="{FF2B5EF4-FFF2-40B4-BE49-F238E27FC236}">
                <a16:creationId xmlns:a16="http://schemas.microsoft.com/office/drawing/2014/main" id="{7BB011D7-0A3A-4E1B-BD0B-772714288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13075"/>
            <a:ext cx="381000" cy="381000"/>
          </a:xfrm>
          <a:prstGeom prst="wedgeRectCallout">
            <a:avLst>
              <a:gd name="adj1" fmla="val 0"/>
              <a:gd name="adj2" fmla="val -15666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160" name="AutoShape 54">
            <a:extLst>
              <a:ext uri="{FF2B5EF4-FFF2-40B4-BE49-F238E27FC236}">
                <a16:creationId xmlns:a16="http://schemas.microsoft.com/office/drawing/2014/main" id="{A11F01B9-9566-4CED-9131-7B368A3D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013075"/>
            <a:ext cx="381000" cy="381000"/>
          </a:xfrm>
          <a:prstGeom prst="wedgeRectCallout">
            <a:avLst>
              <a:gd name="adj1" fmla="val -167500"/>
              <a:gd name="adj2" fmla="val -16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61" name="Text Box 59">
            <a:extLst>
              <a:ext uri="{FF2B5EF4-FFF2-40B4-BE49-F238E27FC236}">
                <a16:creationId xmlns:a16="http://schemas.microsoft.com/office/drawing/2014/main" id="{91A150C9-FF2E-4F55-A193-EE9E2F32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14128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162" name="Freeform 60">
            <a:extLst>
              <a:ext uri="{FF2B5EF4-FFF2-40B4-BE49-F238E27FC236}">
                <a16:creationId xmlns:a16="http://schemas.microsoft.com/office/drawing/2014/main" id="{EA8D2932-0ED8-40D3-B8F0-3E905412834A}"/>
              </a:ext>
            </a:extLst>
          </p:cNvPr>
          <p:cNvSpPr>
            <a:spLocks/>
          </p:cNvSpPr>
          <p:nvPr/>
        </p:nvSpPr>
        <p:spPr bwMode="auto">
          <a:xfrm>
            <a:off x="6038850" y="2555875"/>
            <a:ext cx="2057400" cy="342900"/>
          </a:xfrm>
          <a:custGeom>
            <a:avLst/>
            <a:gdLst>
              <a:gd name="T0" fmla="*/ 0 w 1296"/>
              <a:gd name="T1" fmla="*/ 0 h 216"/>
              <a:gd name="T2" fmla="*/ 2147483647 w 1296"/>
              <a:gd name="T3" fmla="*/ 2147483647 h 216"/>
              <a:gd name="T4" fmla="*/ 2147483647 w 1296"/>
              <a:gd name="T5" fmla="*/ 2147483647 h 216"/>
              <a:gd name="T6" fmla="*/ 2147483647 w 12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216"/>
              <a:gd name="T14" fmla="*/ 1296 w 12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216">
                <a:moveTo>
                  <a:pt x="0" y="0"/>
                </a:moveTo>
                <a:cubicBezTo>
                  <a:pt x="96" y="56"/>
                  <a:pt x="192" y="112"/>
                  <a:pt x="336" y="144"/>
                </a:cubicBezTo>
                <a:cubicBezTo>
                  <a:pt x="480" y="176"/>
                  <a:pt x="704" y="216"/>
                  <a:pt x="864" y="192"/>
                </a:cubicBezTo>
                <a:cubicBezTo>
                  <a:pt x="1024" y="168"/>
                  <a:pt x="1160" y="84"/>
                  <a:pt x="12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utoUpdateAnimBg="0"/>
      <p:bldP spid="130" grpId="0" animBg="1" autoUpdateAnimBg="0"/>
      <p:bldP spid="131" grpId="0" autoUpdateAnimBg="0"/>
      <p:bldP spid="132" grpId="0" autoUpdateAnimBg="0"/>
      <p:bldP spid="133" grpId="0" animBg="1" autoUpdateAnimBg="0"/>
      <p:bldP spid="134" grpId="0" animBg="1"/>
      <p:bldP spid="135" grpId="0" autoUpdateAnimBg="0"/>
      <p:bldP spid="136" grpId="0" animBg="1"/>
      <p:bldP spid="137" grpId="0" autoUpdateAnimBg="0"/>
      <p:bldP spid="138" grpId="0" animBg="1"/>
      <p:bldP spid="139" grpId="0" animBg="1" autoUpdateAnimBg="0"/>
      <p:bldP spid="140" grpId="0" animBg="1" autoUpdateAnimBg="0"/>
      <p:bldP spid="141" grpId="0" animBg="1"/>
      <p:bldP spid="142" grpId="0" autoUpdateAnimBg="0"/>
      <p:bldP spid="143" grpId="0" animBg="1" autoUpdateAnimBg="0"/>
      <p:bldP spid="144" grpId="0" animBg="1"/>
      <p:bldP spid="145" grpId="0" autoUpdateAnimBg="0"/>
      <p:bldP spid="146" grpId="0" animBg="1" autoUpdateAnimBg="0"/>
      <p:bldP spid="147" grpId="0" animBg="1"/>
      <p:bldP spid="148" grpId="0" autoUpdateAnimBg="0"/>
      <p:bldP spid="149" grpId="0" animBg="1"/>
      <p:bldP spid="150" grpId="0" animBg="1" autoUpdateAnimBg="0"/>
      <p:bldP spid="151" grpId="0" animBg="1"/>
      <p:bldP spid="152" grpId="0" autoUpdateAnimBg="0"/>
      <p:bldP spid="153" grpId="0" animBg="1" autoUpdateAnimBg="0"/>
      <p:bldP spid="154" grpId="0" animBg="1"/>
      <p:bldP spid="155" grpId="0" autoUpdateAnimBg="0"/>
      <p:bldP spid="156" grpId="0" animBg="1"/>
      <p:bldP spid="157" grpId="0" animBg="1"/>
      <p:bldP spid="158" grpId="0" autoUpdateAnimBg="0"/>
      <p:bldP spid="159" grpId="0" animBg="1" autoUpdateAnimBg="0"/>
      <p:bldP spid="160" grpId="0" animBg="1" autoUpdateAnimBg="0"/>
      <p:bldP spid="1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子集划分</a:t>
            </a:r>
          </a:p>
        </p:txBody>
      </p:sp>
      <p:grpSp>
        <p:nvGrpSpPr>
          <p:cNvPr id="54" name="Group 24">
            <a:extLst>
              <a:ext uri="{FF2B5EF4-FFF2-40B4-BE49-F238E27FC236}">
                <a16:creationId xmlns:a16="http://schemas.microsoft.com/office/drawing/2014/main" id="{8352C3E2-57F2-47F7-B44A-1EA7BE205ADC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098675"/>
            <a:ext cx="6858000" cy="457200"/>
            <a:chOff x="576" y="864"/>
            <a:chExt cx="4320" cy="288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AE82DF67-C0A8-4760-9F75-E37651328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E6A846B5-B9AD-4D2A-8EE0-BCF8750C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2A8CDAEC-125F-4510-A986-FDA011847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4B31858C-0B5D-4067-8F25-4E47F83B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ADEE3CB3-839F-4E82-BEBE-52F552BC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933DD2BD-6DBE-4D70-B102-7A189759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BC518E9E-280A-4797-A837-E6D96EDB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CFED743D-A8E4-42B5-9AFA-EA5E1D68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3E3BE1ED-E1A9-4F23-AAC6-88A8BFF6D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1A79FF82-F382-4253-AC07-BB7154760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65" name="Group 47">
            <a:extLst>
              <a:ext uri="{FF2B5EF4-FFF2-40B4-BE49-F238E27FC236}">
                <a16:creationId xmlns:a16="http://schemas.microsoft.com/office/drawing/2014/main" id="{D5E264D4-3C8B-4FFB-B6C5-B6BED238344F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098675"/>
            <a:ext cx="2743200" cy="457200"/>
            <a:chOff x="1920" y="3360"/>
            <a:chExt cx="1728" cy="288"/>
          </a:xfrm>
        </p:grpSpPr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60456134-2EC1-4A2E-B16B-E72478B5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C88641FF-9A74-4C94-AC7B-69FB0934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grpSp>
        <p:nvGrpSpPr>
          <p:cNvPr id="68" name="Group 33">
            <a:extLst>
              <a:ext uri="{FF2B5EF4-FFF2-40B4-BE49-F238E27FC236}">
                <a16:creationId xmlns:a16="http://schemas.microsoft.com/office/drawing/2014/main" id="{CE91B3C0-9501-4CCF-896B-5E362476F6D1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098675"/>
            <a:ext cx="5486400" cy="457200"/>
            <a:chOff x="624" y="3312"/>
            <a:chExt cx="3456" cy="288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E9DE9135-0409-4188-BB9F-AE88AD21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CD7EB404-4C1F-45D0-AA0C-D0C633FB5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8</a:t>
              </a:r>
            </a:p>
          </p:txBody>
        </p:sp>
      </p:grpSp>
      <p:grpSp>
        <p:nvGrpSpPr>
          <p:cNvPr id="71" name="Group 61">
            <a:extLst>
              <a:ext uri="{FF2B5EF4-FFF2-40B4-BE49-F238E27FC236}">
                <a16:creationId xmlns:a16="http://schemas.microsoft.com/office/drawing/2014/main" id="{529059C8-A4DF-480B-ADB6-ED21F0447F4A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2098675"/>
            <a:ext cx="2743200" cy="457200"/>
            <a:chOff x="3216" y="3360"/>
            <a:chExt cx="1728" cy="288"/>
          </a:xfrm>
        </p:grpSpPr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E138F148-64DE-4BAE-B02C-A4136218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D5EAE78B-A859-4B59-9827-1317AADC4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sp>
        <p:nvSpPr>
          <p:cNvPr id="74" name="AutoShape 25">
            <a:extLst>
              <a:ext uri="{FF2B5EF4-FFF2-40B4-BE49-F238E27FC236}">
                <a16:creationId xmlns:a16="http://schemas.microsoft.com/office/drawing/2014/main" id="{59A12CA5-29F9-4FC9-AE0F-8C736348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13075"/>
            <a:ext cx="381000" cy="381000"/>
          </a:xfrm>
          <a:prstGeom prst="wedgeRectCallout">
            <a:avLst>
              <a:gd name="adj1" fmla="val 2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5" name="AutoShape 26">
            <a:extLst>
              <a:ext uri="{FF2B5EF4-FFF2-40B4-BE49-F238E27FC236}">
                <a16:creationId xmlns:a16="http://schemas.microsoft.com/office/drawing/2014/main" id="{8B5E2F29-ACDB-4EDA-A55D-23EDA7FC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013075"/>
            <a:ext cx="381000" cy="381000"/>
          </a:xfrm>
          <a:prstGeom prst="wedgeRectCallout">
            <a:avLst>
              <a:gd name="adj1" fmla="val -12917"/>
              <a:gd name="adj2" fmla="val -154583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6" name="Text Box 27">
            <a:extLst>
              <a:ext uri="{FF2B5EF4-FFF2-40B4-BE49-F238E27FC236}">
                <a16:creationId xmlns:a16="http://schemas.microsoft.com/office/drawing/2014/main" id="{495DEA2B-C486-414F-BA08-176D9C33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7" name="Text Box 28">
            <a:extLst>
              <a:ext uri="{FF2B5EF4-FFF2-40B4-BE49-F238E27FC236}">
                <a16:creationId xmlns:a16="http://schemas.microsoft.com/office/drawing/2014/main" id="{EB439335-772E-43F5-9B22-B76E7E48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&gt;</a:t>
            </a:r>
          </a:p>
        </p:txBody>
      </p:sp>
      <p:sp>
        <p:nvSpPr>
          <p:cNvPr id="78" name="AutoShape 29">
            <a:extLst>
              <a:ext uri="{FF2B5EF4-FFF2-40B4-BE49-F238E27FC236}">
                <a16:creationId xmlns:a16="http://schemas.microsoft.com/office/drawing/2014/main" id="{3AEF5121-BB53-4D52-8B25-E8AF0489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013075"/>
            <a:ext cx="381000" cy="381000"/>
          </a:xfrm>
          <a:prstGeom prst="wedgeRectCallout">
            <a:avLst>
              <a:gd name="adj1" fmla="val 1667"/>
              <a:gd name="adj2" fmla="val -152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5FC0FCCE-B573-4DFC-AB6C-E38492C28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26ADA457-E018-4AA8-B84E-1AD1F3B7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81" name="AutoShape 32">
            <a:extLst>
              <a:ext uri="{FF2B5EF4-FFF2-40B4-BE49-F238E27FC236}">
                <a16:creationId xmlns:a16="http://schemas.microsoft.com/office/drawing/2014/main" id="{B7E4FC22-07B9-4C69-B613-6F2D87F5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3089275"/>
            <a:ext cx="3962400" cy="228600"/>
          </a:xfrm>
          <a:prstGeom prst="leftRightArrow">
            <a:avLst>
              <a:gd name="adj1" fmla="val 38889"/>
              <a:gd name="adj2" fmla="val 16667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Text Box 34">
            <a:extLst>
              <a:ext uri="{FF2B5EF4-FFF2-40B4-BE49-F238E27FC236}">
                <a16:creationId xmlns:a16="http://schemas.microsoft.com/office/drawing/2014/main" id="{42D3366D-421B-4F1E-B766-DA6CACFC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83" name="Rectangle 35">
            <a:extLst>
              <a:ext uri="{FF2B5EF4-FFF2-40B4-BE49-F238E27FC236}">
                <a16:creationId xmlns:a16="http://schemas.microsoft.com/office/drawing/2014/main" id="{35685892-0068-4085-B179-E64D39996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" name="AutoShape 36">
            <a:extLst>
              <a:ext uri="{FF2B5EF4-FFF2-40B4-BE49-F238E27FC236}">
                <a16:creationId xmlns:a16="http://schemas.microsoft.com/office/drawing/2014/main" id="{16BD6C45-73CA-49B2-9C48-142DF379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013075"/>
            <a:ext cx="381000" cy="381000"/>
          </a:xfrm>
          <a:prstGeom prst="wedgeRectCallout">
            <a:avLst>
              <a:gd name="adj1" fmla="val -9167"/>
              <a:gd name="adj2" fmla="val -15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85" name="AutoShape 37">
            <a:extLst>
              <a:ext uri="{FF2B5EF4-FFF2-40B4-BE49-F238E27FC236}">
                <a16:creationId xmlns:a16="http://schemas.microsoft.com/office/drawing/2014/main" id="{0991AFC0-C5EB-43CA-9C10-B936CC9D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013075"/>
            <a:ext cx="381000" cy="381000"/>
          </a:xfrm>
          <a:prstGeom prst="wedgeRectCallout">
            <a:avLst>
              <a:gd name="adj1" fmla="val -25000"/>
              <a:gd name="adj2" fmla="val -14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86" name="Rectangle 38">
            <a:extLst>
              <a:ext uri="{FF2B5EF4-FFF2-40B4-BE49-F238E27FC236}">
                <a16:creationId xmlns:a16="http://schemas.microsoft.com/office/drawing/2014/main" id="{AACCD4EF-C300-4C40-99D8-B3C21E2CA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" name="Text Box 39">
            <a:extLst>
              <a:ext uri="{FF2B5EF4-FFF2-40B4-BE49-F238E27FC236}">
                <a16:creationId xmlns:a16="http://schemas.microsoft.com/office/drawing/2014/main" id="{836F5423-322A-4482-B047-33AC7A6EB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88" name="AutoShape 40">
            <a:extLst>
              <a:ext uri="{FF2B5EF4-FFF2-40B4-BE49-F238E27FC236}">
                <a16:creationId xmlns:a16="http://schemas.microsoft.com/office/drawing/2014/main" id="{D46C7641-6CFF-46A2-A522-3A44F0A8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013075"/>
            <a:ext cx="381000" cy="381000"/>
          </a:xfrm>
          <a:prstGeom prst="wedgeRectCallout">
            <a:avLst>
              <a:gd name="adj1" fmla="val -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89" name="Rectangle 41">
            <a:extLst>
              <a:ext uri="{FF2B5EF4-FFF2-40B4-BE49-F238E27FC236}">
                <a16:creationId xmlns:a16="http://schemas.microsoft.com/office/drawing/2014/main" id="{4C103D11-F9F7-4EE8-BA7B-D140B755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Text Box 42">
            <a:extLst>
              <a:ext uri="{FF2B5EF4-FFF2-40B4-BE49-F238E27FC236}">
                <a16:creationId xmlns:a16="http://schemas.microsoft.com/office/drawing/2014/main" id="{1C7551FF-51E3-4F3D-97F7-E6CA2E7F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1" name="AutoShape 43">
            <a:extLst>
              <a:ext uri="{FF2B5EF4-FFF2-40B4-BE49-F238E27FC236}">
                <a16:creationId xmlns:a16="http://schemas.microsoft.com/office/drawing/2014/main" id="{22A6FE90-B311-4090-8ECC-8F804BC17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3013075"/>
            <a:ext cx="381000" cy="381000"/>
          </a:xfrm>
          <a:prstGeom prst="wedgeRectCallout">
            <a:avLst>
              <a:gd name="adj1" fmla="val -20833"/>
              <a:gd name="adj2" fmla="val -147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92" name="Rectangle 44">
            <a:extLst>
              <a:ext uri="{FF2B5EF4-FFF2-40B4-BE49-F238E27FC236}">
                <a16:creationId xmlns:a16="http://schemas.microsoft.com/office/drawing/2014/main" id="{21278D0D-3D71-4DAD-A2D9-07E0FA55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" name="Text Box 45">
            <a:extLst>
              <a:ext uri="{FF2B5EF4-FFF2-40B4-BE49-F238E27FC236}">
                <a16:creationId xmlns:a16="http://schemas.microsoft.com/office/drawing/2014/main" id="{6E79C269-C869-4CD0-A160-CF06A42E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94" name="AutoShape 46">
            <a:extLst>
              <a:ext uri="{FF2B5EF4-FFF2-40B4-BE49-F238E27FC236}">
                <a16:creationId xmlns:a16="http://schemas.microsoft.com/office/drawing/2014/main" id="{C60AC67D-BA71-4C82-98EA-6A82B323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013075"/>
            <a:ext cx="1447800" cy="304800"/>
          </a:xfrm>
          <a:prstGeom prst="leftRightArrow">
            <a:avLst>
              <a:gd name="adj1" fmla="val 20833"/>
              <a:gd name="adj2" fmla="val 9792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" name="AutoShape 48">
            <a:extLst>
              <a:ext uri="{FF2B5EF4-FFF2-40B4-BE49-F238E27FC236}">
                <a16:creationId xmlns:a16="http://schemas.microsoft.com/office/drawing/2014/main" id="{55DF9A60-BD82-4FC3-8D9E-9B288904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013075"/>
            <a:ext cx="381000" cy="381000"/>
          </a:xfrm>
          <a:prstGeom prst="wedgeRectCallout">
            <a:avLst>
              <a:gd name="adj1" fmla="val -2917"/>
              <a:gd name="adj2" fmla="val -16083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96" name="Rectangle 49">
            <a:extLst>
              <a:ext uri="{FF2B5EF4-FFF2-40B4-BE49-F238E27FC236}">
                <a16:creationId xmlns:a16="http://schemas.microsoft.com/office/drawing/2014/main" id="{56FC19BE-6AE1-4C66-BF5E-6AA29FC4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" name="Text Box 50">
            <a:extLst>
              <a:ext uri="{FF2B5EF4-FFF2-40B4-BE49-F238E27FC236}">
                <a16:creationId xmlns:a16="http://schemas.microsoft.com/office/drawing/2014/main" id="{E53455E4-987E-4C5D-A945-268946FC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98" name="AutoShape 51">
            <a:extLst>
              <a:ext uri="{FF2B5EF4-FFF2-40B4-BE49-F238E27FC236}">
                <a16:creationId xmlns:a16="http://schemas.microsoft.com/office/drawing/2014/main" id="{88E5E96D-C3F5-4B33-81C1-CE58FCE1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13075"/>
            <a:ext cx="381000" cy="381000"/>
          </a:xfrm>
          <a:prstGeom prst="wedgeRectCallout">
            <a:avLst>
              <a:gd name="adj1" fmla="val -7500"/>
              <a:gd name="adj2" fmla="val -159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99" name="Rectangle 52">
            <a:extLst>
              <a:ext uri="{FF2B5EF4-FFF2-40B4-BE49-F238E27FC236}">
                <a16:creationId xmlns:a16="http://schemas.microsoft.com/office/drawing/2014/main" id="{C712EC1C-FC7D-4C33-B951-8CF4E0F11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" name="Text Box 53">
            <a:extLst>
              <a:ext uri="{FF2B5EF4-FFF2-40B4-BE49-F238E27FC236}">
                <a16:creationId xmlns:a16="http://schemas.microsoft.com/office/drawing/2014/main" id="{74F64621-5358-4068-95CF-FFD5E7A7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16414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101" name="Rectangle 58">
            <a:extLst>
              <a:ext uri="{FF2B5EF4-FFF2-40B4-BE49-F238E27FC236}">
                <a16:creationId xmlns:a16="http://schemas.microsoft.com/office/drawing/2014/main" id="{FBFD7507-9038-4375-9E5B-3F7E86E0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9E1A2628-EB24-4EE6-8910-2E12ABEA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2590800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" name="Text Box 56">
            <a:extLst>
              <a:ext uri="{FF2B5EF4-FFF2-40B4-BE49-F238E27FC236}">
                <a16:creationId xmlns:a16="http://schemas.microsoft.com/office/drawing/2014/main" id="{5B956DB2-3D4B-41FC-8374-275FAD8B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14128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4" name="AutoShape 57">
            <a:extLst>
              <a:ext uri="{FF2B5EF4-FFF2-40B4-BE49-F238E27FC236}">
                <a16:creationId xmlns:a16="http://schemas.microsoft.com/office/drawing/2014/main" id="{C9749071-09F9-4F78-99AB-D1FBA626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13075"/>
            <a:ext cx="381000" cy="381000"/>
          </a:xfrm>
          <a:prstGeom prst="wedgeRectCallout">
            <a:avLst>
              <a:gd name="adj1" fmla="val 0"/>
              <a:gd name="adj2" fmla="val -15666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105" name="AutoShape 54">
            <a:extLst>
              <a:ext uri="{FF2B5EF4-FFF2-40B4-BE49-F238E27FC236}">
                <a16:creationId xmlns:a16="http://schemas.microsoft.com/office/drawing/2014/main" id="{A05AE31B-F638-428F-B818-1DB372A0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013075"/>
            <a:ext cx="381000" cy="381000"/>
          </a:xfrm>
          <a:prstGeom prst="wedgeRectCallout">
            <a:avLst>
              <a:gd name="adj1" fmla="val -167500"/>
              <a:gd name="adj2" fmla="val -16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06" name="Text Box 59">
            <a:extLst>
              <a:ext uri="{FF2B5EF4-FFF2-40B4-BE49-F238E27FC236}">
                <a16:creationId xmlns:a16="http://schemas.microsoft.com/office/drawing/2014/main" id="{602B7211-2530-4942-93BE-742A9FB04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14128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107" name="Freeform 60">
            <a:extLst>
              <a:ext uri="{FF2B5EF4-FFF2-40B4-BE49-F238E27FC236}">
                <a16:creationId xmlns:a16="http://schemas.microsoft.com/office/drawing/2014/main" id="{0BB28312-D3B9-4B97-9053-9501E2DA595C}"/>
              </a:ext>
            </a:extLst>
          </p:cNvPr>
          <p:cNvSpPr>
            <a:spLocks/>
          </p:cNvSpPr>
          <p:nvPr/>
        </p:nvSpPr>
        <p:spPr bwMode="auto">
          <a:xfrm>
            <a:off x="6038850" y="2555875"/>
            <a:ext cx="2057400" cy="342900"/>
          </a:xfrm>
          <a:custGeom>
            <a:avLst/>
            <a:gdLst>
              <a:gd name="T0" fmla="*/ 0 w 1296"/>
              <a:gd name="T1" fmla="*/ 0 h 216"/>
              <a:gd name="T2" fmla="*/ 2147483647 w 1296"/>
              <a:gd name="T3" fmla="*/ 2147483647 h 216"/>
              <a:gd name="T4" fmla="*/ 2147483647 w 1296"/>
              <a:gd name="T5" fmla="*/ 2147483647 h 216"/>
              <a:gd name="T6" fmla="*/ 2147483647 w 12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216"/>
              <a:gd name="T14" fmla="*/ 1296 w 12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216">
                <a:moveTo>
                  <a:pt x="0" y="0"/>
                </a:moveTo>
                <a:cubicBezTo>
                  <a:pt x="96" y="56"/>
                  <a:pt x="192" y="112"/>
                  <a:pt x="336" y="144"/>
                </a:cubicBezTo>
                <a:cubicBezTo>
                  <a:pt x="480" y="176"/>
                  <a:pt x="704" y="216"/>
                  <a:pt x="864" y="192"/>
                </a:cubicBezTo>
                <a:cubicBezTo>
                  <a:pt x="1024" y="168"/>
                  <a:pt x="1160" y="84"/>
                  <a:pt x="12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object 53">
            <a:extLst>
              <a:ext uri="{FF2B5EF4-FFF2-40B4-BE49-F238E27FC236}">
                <a16:creationId xmlns:a16="http://schemas.microsoft.com/office/drawing/2014/main" id="{201CBB81-E5E2-49F8-875F-615EC5B3A493}"/>
              </a:ext>
            </a:extLst>
          </p:cNvPr>
          <p:cNvSpPr txBox="1"/>
          <p:nvPr/>
        </p:nvSpPr>
        <p:spPr>
          <a:xfrm>
            <a:off x="1551623" y="4609465"/>
            <a:ext cx="5243830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4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/>
                <a:cs typeface="宋体"/>
              </a:rPr>
              <a:t>如果有元素正好等</a:t>
            </a:r>
            <a:r>
              <a:rPr sz="2400" b="1" spc="-5" dirty="0">
                <a:latin typeface="宋体"/>
                <a:cs typeface="宋体"/>
              </a:rPr>
              <a:t>于</a:t>
            </a:r>
            <a:r>
              <a:rPr sz="2400" b="1" spc="-10" dirty="0">
                <a:latin typeface="Courier New"/>
                <a:cs typeface="Courier New"/>
              </a:rPr>
              <a:t>pivot</a:t>
            </a:r>
            <a:r>
              <a:rPr sz="2400" b="1" spc="-10" dirty="0">
                <a:latin typeface="宋体"/>
                <a:cs typeface="宋体"/>
              </a:rPr>
              <a:t>怎么办？</a:t>
            </a:r>
            <a:endParaRPr sz="2400" dirty="0">
              <a:latin typeface="宋体"/>
              <a:cs typeface="宋体"/>
            </a:endParaRPr>
          </a:p>
          <a:p>
            <a:pPr marL="681990" lvl="1" indent="-325120">
              <a:lnSpc>
                <a:spcPts val="4460"/>
              </a:lnSpc>
              <a:buClr>
                <a:srgbClr val="4C6D4E"/>
              </a:buClr>
              <a:buSzPct val="58333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400" b="1" spc="-10" dirty="0" err="1">
                <a:latin typeface="宋体"/>
                <a:cs typeface="宋体"/>
              </a:rPr>
              <a:t>停下来交换</a:t>
            </a:r>
            <a:r>
              <a:rPr sz="2400" b="1" spc="55" dirty="0">
                <a:latin typeface="宋体"/>
                <a:cs typeface="宋体"/>
              </a:rPr>
              <a:t>？</a:t>
            </a:r>
            <a:endParaRPr sz="6000" baseline="-13194" dirty="0">
              <a:latin typeface="Wingdings"/>
              <a:cs typeface="Wingdings"/>
            </a:endParaRPr>
          </a:p>
          <a:p>
            <a:pPr marL="681990" lvl="1" indent="-325120">
              <a:lnSpc>
                <a:spcPct val="100000"/>
              </a:lnSpc>
              <a:spcBef>
                <a:spcPts val="250"/>
              </a:spcBef>
              <a:buClr>
                <a:srgbClr val="4C6D4E"/>
              </a:buClr>
              <a:buSzPct val="58333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400" b="1" spc="-10" dirty="0">
                <a:latin typeface="宋体"/>
                <a:cs typeface="宋体"/>
              </a:rPr>
              <a:t>不理它，继续移动指针？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A38A53A-E3B6-4D80-B4C7-74A86E36E983}"/>
              </a:ext>
            </a:extLst>
          </p:cNvPr>
          <p:cNvSpPr txBox="1"/>
          <p:nvPr/>
        </p:nvSpPr>
        <p:spPr>
          <a:xfrm>
            <a:off x="4188568" y="4754969"/>
            <a:ext cx="5345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spc="82" baseline="-13194" dirty="0">
                <a:solidFill>
                  <a:srgbClr val="FF0000"/>
                </a:solidFill>
                <a:latin typeface="Wingdings"/>
                <a:cs typeface="Wingdings"/>
              </a:rPr>
              <a:t>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071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utoUpdateAnimBg="0"/>
      <p:bldP spid="106" grpId="0" autoUpdateAnimBg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292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小规模数据的处理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54930"/>
            <a:ext cx="7964805" cy="41205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快速排序的问题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26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15" dirty="0">
                <a:latin typeface="宋体"/>
                <a:cs typeface="宋体"/>
              </a:rPr>
              <a:t>用递</a:t>
            </a:r>
            <a:r>
              <a:rPr sz="2600" b="1" spc="-10" dirty="0">
                <a:latin typeface="宋体"/>
                <a:cs typeface="宋体"/>
              </a:rPr>
              <a:t>归</a:t>
            </a:r>
            <a:r>
              <a:rPr sz="2600" b="1" spc="-5" dirty="0">
                <a:latin typeface="Courier New"/>
                <a:cs typeface="Courier New"/>
              </a:rPr>
              <a:t>……</a:t>
            </a:r>
            <a:endParaRPr sz="2600" dirty="0">
              <a:latin typeface="Courier New"/>
              <a:cs typeface="Courier New"/>
            </a:endParaRPr>
          </a:p>
          <a:p>
            <a:pPr marL="681990" marR="203835" lvl="1" indent="-325120">
              <a:lnSpc>
                <a:spcPct val="111700"/>
              </a:lnSpc>
              <a:spcBef>
                <a:spcPts val="26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15" dirty="0">
                <a:latin typeface="宋体"/>
                <a:cs typeface="宋体"/>
              </a:rPr>
              <a:t>对小规模的数据（例</a:t>
            </a:r>
            <a:r>
              <a:rPr sz="2600" b="1" spc="-20" dirty="0">
                <a:latin typeface="宋体"/>
                <a:cs typeface="宋体"/>
              </a:rPr>
              <a:t>如</a:t>
            </a:r>
            <a:r>
              <a:rPr sz="2600" b="1" spc="-5" dirty="0">
                <a:latin typeface="Courier New"/>
                <a:cs typeface="Courier New"/>
              </a:rPr>
              <a:t>N</a:t>
            </a:r>
            <a:r>
              <a:rPr sz="2600" b="1" spc="-10" dirty="0">
                <a:latin typeface="宋体"/>
                <a:cs typeface="宋体"/>
              </a:rPr>
              <a:t>不到</a:t>
            </a:r>
            <a:r>
              <a:rPr sz="2600" b="1" spc="-5" dirty="0">
                <a:latin typeface="Courier New"/>
                <a:cs typeface="Courier New"/>
              </a:rPr>
              <a:t>100</a:t>
            </a:r>
            <a:r>
              <a:rPr sz="2600" b="1" spc="-5" dirty="0">
                <a:latin typeface="宋体"/>
                <a:cs typeface="宋体"/>
              </a:rPr>
              <a:t>）</a:t>
            </a:r>
            <a:r>
              <a:rPr sz="2600" b="1" spc="-15" dirty="0">
                <a:latin typeface="宋体"/>
                <a:cs typeface="宋体"/>
              </a:rPr>
              <a:t>可能还不如插 入排序快</a:t>
            </a:r>
            <a:endParaRPr sz="26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解决方案</a:t>
            </a:r>
            <a:endParaRPr sz="3000" dirty="0">
              <a:latin typeface="宋体"/>
              <a:cs typeface="宋体"/>
            </a:endParaRPr>
          </a:p>
          <a:p>
            <a:pPr marL="681990" marR="5715" lvl="1" indent="-325120">
              <a:lnSpc>
                <a:spcPct val="100000"/>
              </a:lnSpc>
              <a:spcBef>
                <a:spcPts val="62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15" dirty="0">
                <a:latin typeface="宋体"/>
                <a:cs typeface="宋体"/>
              </a:rPr>
              <a:t>当递归的数据规模充分小，则停止递归，直接调用 简单排序（例如插入排序）</a:t>
            </a:r>
            <a:endParaRPr sz="2600" dirty="0">
              <a:latin typeface="宋体"/>
              <a:cs typeface="宋体"/>
            </a:endParaRPr>
          </a:p>
          <a:p>
            <a:pPr marL="681990" marR="5080" lvl="1" indent="-325120">
              <a:lnSpc>
                <a:spcPct val="100000"/>
              </a:lnSpc>
              <a:spcBef>
                <a:spcPts val="27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15" dirty="0">
                <a:latin typeface="宋体"/>
                <a:cs typeface="宋体"/>
              </a:rPr>
              <a:t>在程序中定义一</a:t>
            </a:r>
            <a:r>
              <a:rPr sz="2600" b="1" spc="-20" dirty="0">
                <a:latin typeface="宋体"/>
                <a:cs typeface="宋体"/>
              </a:rPr>
              <a:t>个</a:t>
            </a:r>
            <a:r>
              <a:rPr sz="2600" b="1" spc="-5" dirty="0">
                <a:latin typeface="Courier New"/>
                <a:cs typeface="Courier New"/>
              </a:rPr>
              <a:t>Cutoff</a:t>
            </a:r>
            <a:r>
              <a:rPr sz="2600" b="1" spc="-15" dirty="0">
                <a:latin typeface="宋体"/>
                <a:cs typeface="宋体"/>
              </a:rPr>
              <a:t>的阈值</a:t>
            </a:r>
            <a:r>
              <a:rPr sz="2600" b="1" spc="240" dirty="0">
                <a:latin typeface="宋体"/>
                <a:cs typeface="宋体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——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spc="-15" dirty="0">
                <a:latin typeface="宋体"/>
                <a:cs typeface="宋体"/>
              </a:rPr>
              <a:t>课后去实践 一下，比较不同</a:t>
            </a:r>
            <a:r>
              <a:rPr sz="2600" b="1" spc="-20" dirty="0">
                <a:latin typeface="宋体"/>
                <a:cs typeface="宋体"/>
              </a:rPr>
              <a:t>的</a:t>
            </a:r>
            <a:r>
              <a:rPr sz="2600" b="1" spc="-5" dirty="0">
                <a:latin typeface="Courier New"/>
                <a:cs typeface="Courier New"/>
              </a:rPr>
              <a:t>Cutoff</a:t>
            </a:r>
            <a:r>
              <a:rPr sz="2600" b="1" spc="-15" dirty="0">
                <a:latin typeface="宋体"/>
                <a:cs typeface="宋体"/>
              </a:rPr>
              <a:t>对效率的影响</a:t>
            </a:r>
            <a:endParaRPr sz="26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973</Words>
  <Application>Microsoft Office PowerPoint</Application>
  <PresentationFormat>自定义</PresentationFormat>
  <Paragraphs>183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楷体</vt:lpstr>
      <vt:lpstr>宋体</vt:lpstr>
      <vt:lpstr>Calibri</vt:lpstr>
      <vt:lpstr>Courier New</vt:lpstr>
      <vt:lpstr>Symbol</vt:lpstr>
      <vt:lpstr>Times New Roman</vt:lpstr>
      <vt:lpstr>Webdings</vt:lpstr>
      <vt:lpstr>Wingdings</vt:lpstr>
      <vt:lpstr>Office Theme</vt:lpstr>
      <vt:lpstr>PowerPoint 演示文稿</vt:lpstr>
      <vt:lpstr>10.1 快速排序</vt:lpstr>
      <vt:lpstr>算法概述</vt:lpstr>
      <vt:lpstr>算法概述</vt:lpstr>
      <vt:lpstr>选主元</vt:lpstr>
      <vt:lpstr>选主元</vt:lpstr>
      <vt:lpstr>子集划分</vt:lpstr>
      <vt:lpstr>子集划分</vt:lpstr>
      <vt:lpstr>小规模数据的处理</vt:lpstr>
      <vt:lpstr>算法实现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第八讲-1-快速排序.ppt</dc:title>
  <dc:creator>Dell780</dc:creator>
  <cp:lastModifiedBy>1908951850@qq.com</cp:lastModifiedBy>
  <cp:revision>23</cp:revision>
  <dcterms:created xsi:type="dcterms:W3CDTF">2019-12-05T02:32:17Z</dcterms:created>
  <dcterms:modified xsi:type="dcterms:W3CDTF">2020-12-22T10:07:39Z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2019-12-05T00:00:00Z</vt:filetime>
  </property>
</Properties>
</file>