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9" r:id="rId23"/>
    <p:sldId id="277" r:id="rId24"/>
    <p:sldId id="280" r:id="rId2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 autoAdjust="0"/>
  </p:normalViewPr>
  <p:slideViewPr>
    <p:cSldViewPr>
      <p:cViewPr>
        <p:scale>
          <a:sx n="100" d="100"/>
          <a:sy n="100" d="100"/>
        </p:scale>
        <p:origin x="1914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75876-5077-4116-812D-65FC08D25FAC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52BA7-596A-43BC-AB29-73AB51BF3D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Queue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CreateQueue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 </a:t>
            </a:r>
            <a:r>
              <a:rPr lang="en-US" altLang="zh-CN" b="1" i="0" dirty="0"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MaxSize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 )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{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Queue Q = (Queue)</a:t>
            </a:r>
            <a:r>
              <a:rPr lang="en-US" altLang="zh-CN" b="1" i="0" dirty="0">
                <a:solidFill>
                  <a:srgbClr val="FF1493"/>
                </a:solidFill>
                <a:effectLst/>
                <a:latin typeface="Monaco"/>
              </a:rPr>
              <a:t>malloc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US" altLang="zh-CN" b="1" i="0" dirty="0" err="1">
                <a:solidFill>
                  <a:srgbClr val="FF7800"/>
                </a:solidFill>
                <a:effectLst/>
                <a:latin typeface="Monaco"/>
              </a:rPr>
              <a:t>sizeof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US" altLang="zh-CN" b="1" i="0" dirty="0">
                <a:solidFill>
                  <a:srgbClr val="FF7800"/>
                </a:solidFill>
                <a:effectLst/>
                <a:latin typeface="Monaco"/>
              </a:rPr>
              <a:t>struct</a:t>
            </a: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QNode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Q-&gt;Data =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ElementType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 *)</a:t>
            </a:r>
            <a:r>
              <a:rPr lang="en-US" altLang="zh-CN" b="1" i="0" dirty="0">
                <a:solidFill>
                  <a:srgbClr val="FF1493"/>
                </a:solidFill>
                <a:effectLst/>
                <a:latin typeface="Monaco"/>
              </a:rPr>
              <a:t>malloc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MaxSize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 * </a:t>
            </a:r>
            <a:r>
              <a:rPr lang="en-US" altLang="zh-CN" b="1" i="0" dirty="0" err="1">
                <a:solidFill>
                  <a:srgbClr val="FF7800"/>
                </a:solidFill>
                <a:effectLst/>
                <a:latin typeface="Monaco"/>
              </a:rPr>
              <a:t>sizeof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Monaco"/>
              </a:rPr>
              <a:t>ElementType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));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Q-&gt;Front = Q-&gt;Rear = 0;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   </a:t>
            </a:r>
            <a:r>
              <a:rPr lang="en-US" altLang="zh-CN" b="1" i="0" dirty="0">
                <a:solidFill>
                  <a:srgbClr val="FF7800"/>
                </a:solidFill>
                <a:effectLst/>
                <a:latin typeface="Monaco"/>
              </a:rPr>
              <a:t>return</a:t>
            </a:r>
            <a:r>
              <a:rPr lang="en-US" altLang="zh-CN" b="0" i="0" dirty="0">
                <a:solidFill>
                  <a:srgbClr val="AFAFAF"/>
                </a:solidFill>
                <a:effectLst/>
                <a:latin typeface="Monaco"/>
              </a:rPr>
              <a:t>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Q;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Monaco"/>
              </a:rPr>
              <a:t>}</a:t>
            </a:r>
            <a:endParaRPr lang="en-US" altLang="zh-CN" b="0" i="0" dirty="0">
              <a:solidFill>
                <a:srgbClr val="AFAFAF"/>
              </a:solidFill>
              <a:effectLst/>
              <a:latin typeface="Monaco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7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6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9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01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21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2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52BA7-596A-43BC-AB29-73AB51BF3D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4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1073" y="588238"/>
            <a:ext cx="2641853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3059048"/>
            <a:ext cx="540194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5765"/>
            <a:ext cx="4201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>
                <a:solidFill>
                  <a:srgbClr val="003399"/>
                </a:solidFill>
              </a:rPr>
              <a:t>3.3</a:t>
            </a:r>
            <a:r>
              <a:rPr sz="4400" spc="-204" dirty="0">
                <a:solidFill>
                  <a:srgbClr val="003399"/>
                </a:solidFill>
              </a:rPr>
              <a:t> </a:t>
            </a:r>
            <a:r>
              <a:rPr sz="4400" spc="-5" dirty="0">
                <a:solidFill>
                  <a:srgbClr val="003399"/>
                </a:solidFill>
                <a:latin typeface="宋体"/>
                <a:cs typeface="宋体"/>
              </a:rPr>
              <a:t>二叉树的遍历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1660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399"/>
                </a:solidFill>
                <a:latin typeface="宋体"/>
                <a:cs typeface="宋体"/>
              </a:rPr>
              <a:t>层序遍历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967" y="1095501"/>
            <a:ext cx="748284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队列实现</a:t>
            </a:r>
            <a:r>
              <a:rPr sz="2000" b="1" spc="5" dirty="0">
                <a:latin typeface="宋体"/>
                <a:cs typeface="宋体"/>
              </a:rPr>
              <a:t>：遍历从根结点</a:t>
            </a:r>
            <a:r>
              <a:rPr sz="2000" b="1" spc="-5" dirty="0">
                <a:latin typeface="宋体"/>
                <a:cs typeface="宋体"/>
              </a:rPr>
              <a:t>开</a:t>
            </a:r>
            <a:r>
              <a:rPr sz="2000" b="1" spc="5" dirty="0">
                <a:latin typeface="宋体"/>
                <a:cs typeface="宋体"/>
              </a:rPr>
              <a:t>始，</a:t>
            </a:r>
            <a:r>
              <a:rPr sz="2000" b="1" spc="-5" dirty="0">
                <a:latin typeface="宋体"/>
                <a:cs typeface="宋体"/>
              </a:rPr>
              <a:t>首</a:t>
            </a:r>
            <a:r>
              <a:rPr sz="2000" b="1" spc="5" dirty="0">
                <a:latin typeface="宋体"/>
                <a:cs typeface="宋体"/>
              </a:rPr>
              <a:t>先</a:t>
            </a:r>
            <a:r>
              <a:rPr sz="2000" b="1" spc="25" dirty="0">
                <a:latin typeface="宋体"/>
                <a:cs typeface="宋体"/>
              </a:rPr>
              <a:t>将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根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点入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队</a:t>
            </a:r>
            <a:r>
              <a:rPr sz="2000" b="1" spc="5" dirty="0">
                <a:latin typeface="宋体"/>
                <a:cs typeface="宋体"/>
              </a:rPr>
              <a:t>，然后</a:t>
            </a:r>
            <a:r>
              <a:rPr sz="2000" b="1" spc="-5" dirty="0">
                <a:latin typeface="宋体"/>
                <a:cs typeface="宋体"/>
              </a:rPr>
              <a:t>开</a:t>
            </a:r>
            <a:r>
              <a:rPr sz="2000" b="1" spc="5" dirty="0">
                <a:latin typeface="宋体"/>
                <a:cs typeface="宋体"/>
              </a:rPr>
              <a:t>始</a:t>
            </a:r>
            <a:r>
              <a:rPr sz="2000" b="1" spc="-5" dirty="0">
                <a:latin typeface="宋体"/>
                <a:cs typeface="宋体"/>
              </a:rPr>
              <a:t>执 </a:t>
            </a:r>
            <a:r>
              <a:rPr sz="2000" b="1" spc="5" dirty="0">
                <a:latin typeface="宋体"/>
                <a:cs typeface="宋体"/>
              </a:rPr>
              <a:t>行循环：结点出队、访问该</a:t>
            </a:r>
            <a:r>
              <a:rPr sz="2000" b="1" spc="-5" dirty="0">
                <a:latin typeface="宋体"/>
                <a:cs typeface="宋体"/>
              </a:rPr>
              <a:t>结</a:t>
            </a:r>
            <a:r>
              <a:rPr sz="2000" b="1" spc="5" dirty="0">
                <a:latin typeface="宋体"/>
                <a:cs typeface="宋体"/>
              </a:rPr>
              <a:t>点、</a:t>
            </a:r>
            <a:r>
              <a:rPr sz="2000" b="1" spc="-5" dirty="0">
                <a:latin typeface="宋体"/>
                <a:cs typeface="宋体"/>
              </a:rPr>
              <a:t>其</a:t>
            </a:r>
            <a:r>
              <a:rPr sz="2000" b="1" spc="5" dirty="0">
                <a:latin typeface="宋体"/>
                <a:cs typeface="宋体"/>
              </a:rPr>
              <a:t>左右</a:t>
            </a:r>
            <a:r>
              <a:rPr sz="2000" b="1" spc="-5" dirty="0">
                <a:latin typeface="宋体"/>
                <a:cs typeface="宋体"/>
              </a:rPr>
              <a:t>儿</a:t>
            </a:r>
            <a:r>
              <a:rPr sz="2000" b="1" spc="5" dirty="0">
                <a:latin typeface="宋体"/>
                <a:cs typeface="宋体"/>
              </a:rPr>
              <a:t>子入队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85" y="3098899"/>
            <a:ext cx="1929130" cy="400050"/>
          </a:xfrm>
          <a:custGeom>
            <a:avLst/>
            <a:gdLst/>
            <a:ahLst/>
            <a:cxnLst/>
            <a:rect l="l" t="t" r="r" b="b"/>
            <a:pathLst>
              <a:path w="1929130" h="400050">
                <a:moveTo>
                  <a:pt x="0" y="400050"/>
                </a:moveTo>
                <a:lnTo>
                  <a:pt x="1928876" y="400050"/>
                </a:lnTo>
                <a:lnTo>
                  <a:pt x="1928876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540" y="3147441"/>
            <a:ext cx="1357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层序</a:t>
            </a:r>
            <a:r>
              <a:rPr sz="2000" b="1" spc="5" dirty="0">
                <a:latin typeface="宋体"/>
                <a:cs typeface="宋体"/>
              </a:rPr>
              <a:t>遍</a:t>
            </a:r>
            <a:r>
              <a:rPr sz="2000" b="1" spc="-5" dirty="0">
                <a:latin typeface="宋体"/>
                <a:cs typeface="宋体"/>
              </a:rPr>
              <a:t>历</a:t>
            </a:r>
            <a:r>
              <a:rPr sz="2000" b="1" spc="-64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Calibri"/>
                <a:cs typeface="Calibri"/>
              </a:rPr>
              <a:t>=&gt;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5451" y="3685032"/>
            <a:ext cx="251460" cy="24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451" y="3685032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174"/>
                </a:moveTo>
                <a:lnTo>
                  <a:pt x="9876" y="74634"/>
                </a:lnTo>
                <a:lnTo>
                  <a:pt x="36814" y="35798"/>
                </a:lnTo>
                <a:lnTo>
                  <a:pt x="76777" y="9606"/>
                </a:lnTo>
                <a:lnTo>
                  <a:pt x="125729" y="0"/>
                </a:lnTo>
                <a:lnTo>
                  <a:pt x="174682" y="9606"/>
                </a:lnTo>
                <a:lnTo>
                  <a:pt x="214645" y="35798"/>
                </a:lnTo>
                <a:lnTo>
                  <a:pt x="241583" y="74634"/>
                </a:lnTo>
                <a:lnTo>
                  <a:pt x="251460" y="122174"/>
                </a:lnTo>
                <a:lnTo>
                  <a:pt x="241583" y="169640"/>
                </a:lnTo>
                <a:lnTo>
                  <a:pt x="214645" y="208438"/>
                </a:lnTo>
                <a:lnTo>
                  <a:pt x="174682" y="234616"/>
                </a:lnTo>
                <a:lnTo>
                  <a:pt x="125729" y="244221"/>
                </a:lnTo>
                <a:lnTo>
                  <a:pt x="76777" y="234616"/>
                </a:lnTo>
                <a:lnTo>
                  <a:pt x="36814" y="208438"/>
                </a:lnTo>
                <a:lnTo>
                  <a:pt x="9876" y="169640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62473" y="36098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8195" y="4399534"/>
            <a:ext cx="251459" cy="244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8195" y="4399534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59" h="244475">
                <a:moveTo>
                  <a:pt x="0" y="122047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59" y="122047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4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05727" y="43246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33947" y="2399029"/>
            <a:ext cx="251460" cy="244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3947" y="2399029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047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60" y="122047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4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1225" y="23235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76821" y="2970657"/>
            <a:ext cx="251459" cy="244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6821" y="2970657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59" h="244475">
                <a:moveTo>
                  <a:pt x="0" y="122046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59" y="122046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3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34098" y="28953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62575" y="2970657"/>
            <a:ext cx="251460" cy="2440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2575" y="2970657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046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60" y="122046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3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19725" y="28953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62575" y="4399534"/>
            <a:ext cx="251460" cy="244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2575" y="4399534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047"/>
                </a:moveTo>
                <a:lnTo>
                  <a:pt x="9876" y="74527"/>
                </a:lnTo>
                <a:lnTo>
                  <a:pt x="36814" y="35734"/>
                </a:lnTo>
                <a:lnTo>
                  <a:pt x="76777" y="9586"/>
                </a:lnTo>
                <a:lnTo>
                  <a:pt x="125729" y="0"/>
                </a:lnTo>
                <a:lnTo>
                  <a:pt x="174682" y="9586"/>
                </a:lnTo>
                <a:lnTo>
                  <a:pt x="214645" y="35734"/>
                </a:lnTo>
                <a:lnTo>
                  <a:pt x="241583" y="74527"/>
                </a:lnTo>
                <a:lnTo>
                  <a:pt x="251460" y="122047"/>
                </a:lnTo>
                <a:lnTo>
                  <a:pt x="241583" y="169566"/>
                </a:lnTo>
                <a:lnTo>
                  <a:pt x="214645" y="208359"/>
                </a:lnTo>
                <a:lnTo>
                  <a:pt x="174682" y="234507"/>
                </a:lnTo>
                <a:lnTo>
                  <a:pt x="125729" y="244094"/>
                </a:lnTo>
                <a:lnTo>
                  <a:pt x="76777" y="234507"/>
                </a:lnTo>
                <a:lnTo>
                  <a:pt x="36814" y="208359"/>
                </a:lnTo>
                <a:lnTo>
                  <a:pt x="9876" y="169566"/>
                </a:lnTo>
                <a:lnTo>
                  <a:pt x="0" y="12204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19725" y="432460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88938" y="3543808"/>
            <a:ext cx="251460" cy="244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88938" y="3543808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59" h="244475">
                <a:moveTo>
                  <a:pt x="0" y="122046"/>
                </a:moveTo>
                <a:lnTo>
                  <a:pt x="9876" y="74580"/>
                </a:lnTo>
                <a:lnTo>
                  <a:pt x="36814" y="35782"/>
                </a:lnTo>
                <a:lnTo>
                  <a:pt x="76777" y="9604"/>
                </a:lnTo>
                <a:lnTo>
                  <a:pt x="125730" y="0"/>
                </a:lnTo>
                <a:lnTo>
                  <a:pt x="174682" y="9604"/>
                </a:lnTo>
                <a:lnTo>
                  <a:pt x="214645" y="35782"/>
                </a:lnTo>
                <a:lnTo>
                  <a:pt x="241583" y="74580"/>
                </a:lnTo>
                <a:lnTo>
                  <a:pt x="251460" y="122046"/>
                </a:lnTo>
                <a:lnTo>
                  <a:pt x="241583" y="169586"/>
                </a:lnTo>
                <a:lnTo>
                  <a:pt x="214645" y="208422"/>
                </a:lnTo>
                <a:lnTo>
                  <a:pt x="174682" y="234614"/>
                </a:lnTo>
                <a:lnTo>
                  <a:pt x="125730" y="244220"/>
                </a:lnTo>
                <a:lnTo>
                  <a:pt x="76777" y="234614"/>
                </a:lnTo>
                <a:lnTo>
                  <a:pt x="36814" y="208422"/>
                </a:lnTo>
                <a:lnTo>
                  <a:pt x="9876" y="169586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91072" y="3685032"/>
            <a:ext cx="251460" cy="24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1072" y="3685032"/>
            <a:ext cx="251460" cy="244475"/>
          </a:xfrm>
          <a:custGeom>
            <a:avLst/>
            <a:gdLst/>
            <a:ahLst/>
            <a:cxnLst/>
            <a:rect l="l" t="t" r="r" b="b"/>
            <a:pathLst>
              <a:path w="251460" h="244475">
                <a:moveTo>
                  <a:pt x="0" y="122174"/>
                </a:moveTo>
                <a:lnTo>
                  <a:pt x="9876" y="74634"/>
                </a:lnTo>
                <a:lnTo>
                  <a:pt x="36814" y="35798"/>
                </a:lnTo>
                <a:lnTo>
                  <a:pt x="76777" y="9606"/>
                </a:lnTo>
                <a:lnTo>
                  <a:pt x="125729" y="0"/>
                </a:lnTo>
                <a:lnTo>
                  <a:pt x="174682" y="9606"/>
                </a:lnTo>
                <a:lnTo>
                  <a:pt x="214645" y="35798"/>
                </a:lnTo>
                <a:lnTo>
                  <a:pt x="241583" y="74634"/>
                </a:lnTo>
                <a:lnTo>
                  <a:pt x="251460" y="122174"/>
                </a:lnTo>
                <a:lnTo>
                  <a:pt x="241583" y="169640"/>
                </a:lnTo>
                <a:lnTo>
                  <a:pt x="214645" y="208438"/>
                </a:lnTo>
                <a:lnTo>
                  <a:pt x="174682" y="234616"/>
                </a:lnTo>
                <a:lnTo>
                  <a:pt x="125729" y="244221"/>
                </a:lnTo>
                <a:lnTo>
                  <a:pt x="76777" y="234616"/>
                </a:lnTo>
                <a:lnTo>
                  <a:pt x="36814" y="208438"/>
                </a:lnTo>
                <a:lnTo>
                  <a:pt x="9876" y="169640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48350" y="36098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51547" y="3714115"/>
            <a:ext cx="251586" cy="2442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51547" y="3714115"/>
            <a:ext cx="252095" cy="244475"/>
          </a:xfrm>
          <a:custGeom>
            <a:avLst/>
            <a:gdLst/>
            <a:ahLst/>
            <a:cxnLst/>
            <a:rect l="l" t="t" r="r" b="b"/>
            <a:pathLst>
              <a:path w="252095" h="244475">
                <a:moveTo>
                  <a:pt x="0" y="122174"/>
                </a:moveTo>
                <a:lnTo>
                  <a:pt x="9894" y="74634"/>
                </a:lnTo>
                <a:lnTo>
                  <a:pt x="36861" y="35798"/>
                </a:lnTo>
                <a:lnTo>
                  <a:pt x="76831" y="9606"/>
                </a:lnTo>
                <a:lnTo>
                  <a:pt x="125729" y="0"/>
                </a:lnTo>
                <a:lnTo>
                  <a:pt x="174702" y="9606"/>
                </a:lnTo>
                <a:lnTo>
                  <a:pt x="214709" y="35798"/>
                </a:lnTo>
                <a:lnTo>
                  <a:pt x="241690" y="74634"/>
                </a:lnTo>
                <a:lnTo>
                  <a:pt x="251586" y="122174"/>
                </a:lnTo>
                <a:lnTo>
                  <a:pt x="241690" y="169640"/>
                </a:lnTo>
                <a:lnTo>
                  <a:pt x="214709" y="208438"/>
                </a:lnTo>
                <a:lnTo>
                  <a:pt x="174702" y="234616"/>
                </a:lnTo>
                <a:lnTo>
                  <a:pt x="125729" y="244221"/>
                </a:lnTo>
                <a:lnTo>
                  <a:pt x="76831" y="234616"/>
                </a:lnTo>
                <a:lnTo>
                  <a:pt x="36861" y="208438"/>
                </a:lnTo>
                <a:lnTo>
                  <a:pt x="9894" y="169640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08952" y="363905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83707" y="4330725"/>
            <a:ext cx="184150" cy="269240"/>
          </a:xfrm>
          <a:custGeom>
            <a:avLst/>
            <a:gdLst/>
            <a:ahLst/>
            <a:cxnLst/>
            <a:rect l="l" t="t" r="r" b="b"/>
            <a:pathLst>
              <a:path w="184150" h="269239">
                <a:moveTo>
                  <a:pt x="0" y="269087"/>
                </a:moveTo>
                <a:lnTo>
                  <a:pt x="183667" y="269087"/>
                </a:lnTo>
                <a:lnTo>
                  <a:pt x="183667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87644" y="425818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483730" y="1990725"/>
            <a:ext cx="99695" cy="207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04839" y="3656355"/>
            <a:ext cx="207645" cy="269240"/>
          </a:xfrm>
          <a:custGeom>
            <a:avLst/>
            <a:gdLst/>
            <a:ahLst/>
            <a:cxnLst/>
            <a:rect l="l" t="t" r="r" b="b"/>
            <a:pathLst>
              <a:path w="207645" h="269239">
                <a:moveTo>
                  <a:pt x="0" y="269087"/>
                </a:moveTo>
                <a:lnTo>
                  <a:pt x="207060" y="269087"/>
                </a:lnTo>
                <a:lnTo>
                  <a:pt x="207060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225285" y="358368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99807" y="2954680"/>
            <a:ext cx="172085" cy="231775"/>
          </a:xfrm>
          <a:custGeom>
            <a:avLst/>
            <a:gdLst/>
            <a:ahLst/>
            <a:cxnLst/>
            <a:rect l="l" t="t" r="r" b="b"/>
            <a:pathLst>
              <a:path w="172084" h="231775">
                <a:moveTo>
                  <a:pt x="0" y="231622"/>
                </a:moveTo>
                <a:lnTo>
                  <a:pt x="171957" y="231622"/>
                </a:lnTo>
                <a:lnTo>
                  <a:pt x="171957" y="0"/>
                </a:lnTo>
                <a:lnTo>
                  <a:pt x="0" y="0"/>
                </a:lnTo>
                <a:lnTo>
                  <a:pt x="0" y="231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91553" y="288162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18759" y="2971647"/>
            <a:ext cx="259715" cy="262890"/>
          </a:xfrm>
          <a:custGeom>
            <a:avLst/>
            <a:gdLst/>
            <a:ahLst/>
            <a:cxnLst/>
            <a:rect l="l" t="t" r="r" b="b"/>
            <a:pathLst>
              <a:path w="259714" h="262889">
                <a:moveTo>
                  <a:pt x="0" y="262280"/>
                </a:moveTo>
                <a:lnTo>
                  <a:pt x="259702" y="262280"/>
                </a:lnTo>
                <a:lnTo>
                  <a:pt x="259702" y="0"/>
                </a:lnTo>
                <a:lnTo>
                  <a:pt x="0" y="0"/>
                </a:lnTo>
                <a:lnTo>
                  <a:pt x="0" y="262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54700" y="289877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7858" y="3639311"/>
            <a:ext cx="210820" cy="303530"/>
          </a:xfrm>
          <a:custGeom>
            <a:avLst/>
            <a:gdLst/>
            <a:ahLst/>
            <a:cxnLst/>
            <a:rect l="l" t="t" r="r" b="b"/>
            <a:pathLst>
              <a:path w="210820" h="303529">
                <a:moveTo>
                  <a:pt x="0" y="303149"/>
                </a:moveTo>
                <a:lnTo>
                  <a:pt x="210565" y="303149"/>
                </a:lnTo>
                <a:lnTo>
                  <a:pt x="210565" y="0"/>
                </a:lnTo>
                <a:lnTo>
                  <a:pt x="0" y="0"/>
                </a:lnTo>
                <a:lnTo>
                  <a:pt x="0" y="303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79541" y="356654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47103" y="4211573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182499" y="0"/>
                </a:moveTo>
                <a:lnTo>
                  <a:pt x="133967" y="6322"/>
                </a:lnTo>
                <a:lnTo>
                  <a:pt x="90367" y="24167"/>
                </a:lnTo>
                <a:lnTo>
                  <a:pt x="53435" y="51847"/>
                </a:lnTo>
                <a:lnTo>
                  <a:pt x="24906" y="87677"/>
                </a:lnTo>
                <a:lnTo>
                  <a:pt x="6515" y="129969"/>
                </a:lnTo>
                <a:lnTo>
                  <a:pt x="0" y="177037"/>
                </a:lnTo>
                <a:lnTo>
                  <a:pt x="6515" y="224160"/>
                </a:lnTo>
                <a:lnTo>
                  <a:pt x="24906" y="266488"/>
                </a:lnTo>
                <a:lnTo>
                  <a:pt x="53435" y="302339"/>
                </a:lnTo>
                <a:lnTo>
                  <a:pt x="90367" y="330030"/>
                </a:lnTo>
                <a:lnTo>
                  <a:pt x="133967" y="347879"/>
                </a:lnTo>
                <a:lnTo>
                  <a:pt x="182499" y="354202"/>
                </a:lnTo>
                <a:lnTo>
                  <a:pt x="231030" y="347879"/>
                </a:lnTo>
                <a:lnTo>
                  <a:pt x="274630" y="330030"/>
                </a:lnTo>
                <a:lnTo>
                  <a:pt x="311562" y="302339"/>
                </a:lnTo>
                <a:lnTo>
                  <a:pt x="340091" y="266488"/>
                </a:lnTo>
                <a:lnTo>
                  <a:pt x="358482" y="224160"/>
                </a:lnTo>
                <a:lnTo>
                  <a:pt x="364998" y="177037"/>
                </a:lnTo>
                <a:lnTo>
                  <a:pt x="358482" y="129969"/>
                </a:lnTo>
                <a:lnTo>
                  <a:pt x="340091" y="87677"/>
                </a:lnTo>
                <a:lnTo>
                  <a:pt x="311562" y="51847"/>
                </a:lnTo>
                <a:lnTo>
                  <a:pt x="274630" y="24167"/>
                </a:lnTo>
                <a:lnTo>
                  <a:pt x="231030" y="6322"/>
                </a:lnTo>
                <a:lnTo>
                  <a:pt x="182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47103" y="4211573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037"/>
                </a:moveTo>
                <a:lnTo>
                  <a:pt x="6515" y="129969"/>
                </a:lnTo>
                <a:lnTo>
                  <a:pt x="24906" y="87677"/>
                </a:lnTo>
                <a:lnTo>
                  <a:pt x="53435" y="51847"/>
                </a:lnTo>
                <a:lnTo>
                  <a:pt x="90367" y="24167"/>
                </a:lnTo>
                <a:lnTo>
                  <a:pt x="133967" y="6322"/>
                </a:lnTo>
                <a:lnTo>
                  <a:pt x="182499" y="0"/>
                </a:lnTo>
                <a:lnTo>
                  <a:pt x="231030" y="6322"/>
                </a:lnTo>
                <a:lnTo>
                  <a:pt x="274630" y="24167"/>
                </a:lnTo>
                <a:lnTo>
                  <a:pt x="311562" y="51847"/>
                </a:lnTo>
                <a:lnTo>
                  <a:pt x="340091" y="87677"/>
                </a:lnTo>
                <a:lnTo>
                  <a:pt x="358482" y="129969"/>
                </a:lnTo>
                <a:lnTo>
                  <a:pt x="364998" y="177037"/>
                </a:lnTo>
                <a:lnTo>
                  <a:pt x="358482" y="224160"/>
                </a:lnTo>
                <a:lnTo>
                  <a:pt x="340091" y="266488"/>
                </a:lnTo>
                <a:lnTo>
                  <a:pt x="311562" y="302339"/>
                </a:lnTo>
                <a:lnTo>
                  <a:pt x="274630" y="330030"/>
                </a:lnTo>
                <a:lnTo>
                  <a:pt x="231030" y="347879"/>
                </a:lnTo>
                <a:lnTo>
                  <a:pt x="182499" y="354202"/>
                </a:lnTo>
                <a:lnTo>
                  <a:pt x="133967" y="347879"/>
                </a:lnTo>
                <a:lnTo>
                  <a:pt x="90367" y="330030"/>
                </a:lnTo>
                <a:lnTo>
                  <a:pt x="53435" y="302339"/>
                </a:lnTo>
                <a:lnTo>
                  <a:pt x="24906" y="266488"/>
                </a:lnTo>
                <a:lnTo>
                  <a:pt x="6515" y="224160"/>
                </a:lnTo>
                <a:lnTo>
                  <a:pt x="0" y="177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95950" y="4279646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164"/>
                </a:moveTo>
                <a:lnTo>
                  <a:pt x="6524" y="130086"/>
                </a:lnTo>
                <a:lnTo>
                  <a:pt x="24934" y="87771"/>
                </a:lnTo>
                <a:lnTo>
                  <a:pt x="53482" y="51911"/>
                </a:lnTo>
                <a:lnTo>
                  <a:pt x="90424" y="24200"/>
                </a:lnTo>
                <a:lnTo>
                  <a:pt x="134011" y="6332"/>
                </a:lnTo>
                <a:lnTo>
                  <a:pt x="182499" y="0"/>
                </a:lnTo>
                <a:lnTo>
                  <a:pt x="231030" y="6332"/>
                </a:lnTo>
                <a:lnTo>
                  <a:pt x="274630" y="24200"/>
                </a:lnTo>
                <a:lnTo>
                  <a:pt x="311562" y="51911"/>
                </a:lnTo>
                <a:lnTo>
                  <a:pt x="340091" y="87771"/>
                </a:lnTo>
                <a:lnTo>
                  <a:pt x="358482" y="130086"/>
                </a:lnTo>
                <a:lnTo>
                  <a:pt x="364998" y="177164"/>
                </a:lnTo>
                <a:lnTo>
                  <a:pt x="358482" y="224243"/>
                </a:lnTo>
                <a:lnTo>
                  <a:pt x="340091" y="266558"/>
                </a:lnTo>
                <a:lnTo>
                  <a:pt x="311562" y="302418"/>
                </a:lnTo>
                <a:lnTo>
                  <a:pt x="274630" y="330129"/>
                </a:lnTo>
                <a:lnTo>
                  <a:pt x="231030" y="347997"/>
                </a:lnTo>
                <a:lnTo>
                  <a:pt x="182499" y="354329"/>
                </a:lnTo>
                <a:lnTo>
                  <a:pt x="134011" y="347997"/>
                </a:lnTo>
                <a:lnTo>
                  <a:pt x="90424" y="330129"/>
                </a:lnTo>
                <a:lnTo>
                  <a:pt x="53482" y="302418"/>
                </a:lnTo>
                <a:lnTo>
                  <a:pt x="24934" y="266558"/>
                </a:lnTo>
                <a:lnTo>
                  <a:pt x="6524" y="224243"/>
                </a:lnTo>
                <a:lnTo>
                  <a:pt x="0" y="1771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62575" y="3571240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037"/>
                </a:moveTo>
                <a:lnTo>
                  <a:pt x="6515" y="129969"/>
                </a:lnTo>
                <a:lnTo>
                  <a:pt x="24906" y="87677"/>
                </a:lnTo>
                <a:lnTo>
                  <a:pt x="53435" y="51847"/>
                </a:lnTo>
                <a:lnTo>
                  <a:pt x="90367" y="24167"/>
                </a:lnTo>
                <a:lnTo>
                  <a:pt x="133967" y="6322"/>
                </a:lnTo>
                <a:lnTo>
                  <a:pt x="182499" y="0"/>
                </a:lnTo>
                <a:lnTo>
                  <a:pt x="231030" y="6322"/>
                </a:lnTo>
                <a:lnTo>
                  <a:pt x="274630" y="24167"/>
                </a:lnTo>
                <a:lnTo>
                  <a:pt x="311562" y="51847"/>
                </a:lnTo>
                <a:lnTo>
                  <a:pt x="340091" y="87677"/>
                </a:lnTo>
                <a:lnTo>
                  <a:pt x="358482" y="129969"/>
                </a:lnTo>
                <a:lnTo>
                  <a:pt x="364998" y="177037"/>
                </a:lnTo>
                <a:lnTo>
                  <a:pt x="358482" y="224116"/>
                </a:lnTo>
                <a:lnTo>
                  <a:pt x="340091" y="266431"/>
                </a:lnTo>
                <a:lnTo>
                  <a:pt x="311562" y="302291"/>
                </a:lnTo>
                <a:lnTo>
                  <a:pt x="274630" y="330002"/>
                </a:lnTo>
                <a:lnTo>
                  <a:pt x="231030" y="347870"/>
                </a:lnTo>
                <a:lnTo>
                  <a:pt x="182499" y="354203"/>
                </a:lnTo>
                <a:lnTo>
                  <a:pt x="133967" y="347870"/>
                </a:lnTo>
                <a:lnTo>
                  <a:pt x="90367" y="330002"/>
                </a:lnTo>
                <a:lnTo>
                  <a:pt x="53435" y="302291"/>
                </a:lnTo>
                <a:lnTo>
                  <a:pt x="24906" y="266431"/>
                </a:lnTo>
                <a:lnTo>
                  <a:pt x="6515" y="224116"/>
                </a:lnTo>
                <a:lnTo>
                  <a:pt x="0" y="177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66180" y="2896742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30">
                <a:moveTo>
                  <a:pt x="0" y="177165"/>
                </a:moveTo>
                <a:lnTo>
                  <a:pt x="6515" y="130086"/>
                </a:lnTo>
                <a:lnTo>
                  <a:pt x="24906" y="87771"/>
                </a:lnTo>
                <a:lnTo>
                  <a:pt x="53435" y="51911"/>
                </a:lnTo>
                <a:lnTo>
                  <a:pt x="90367" y="24200"/>
                </a:lnTo>
                <a:lnTo>
                  <a:pt x="133967" y="6332"/>
                </a:lnTo>
                <a:lnTo>
                  <a:pt x="182499" y="0"/>
                </a:lnTo>
                <a:lnTo>
                  <a:pt x="230986" y="6332"/>
                </a:lnTo>
                <a:lnTo>
                  <a:pt x="274574" y="24200"/>
                </a:lnTo>
                <a:lnTo>
                  <a:pt x="311515" y="51911"/>
                </a:lnTo>
                <a:lnTo>
                  <a:pt x="340063" y="87771"/>
                </a:lnTo>
                <a:lnTo>
                  <a:pt x="358473" y="130086"/>
                </a:lnTo>
                <a:lnTo>
                  <a:pt x="364998" y="177165"/>
                </a:lnTo>
                <a:lnTo>
                  <a:pt x="358473" y="224233"/>
                </a:lnTo>
                <a:lnTo>
                  <a:pt x="340063" y="266525"/>
                </a:lnTo>
                <a:lnTo>
                  <a:pt x="311515" y="302355"/>
                </a:lnTo>
                <a:lnTo>
                  <a:pt x="274574" y="330035"/>
                </a:lnTo>
                <a:lnTo>
                  <a:pt x="230986" y="347880"/>
                </a:lnTo>
                <a:lnTo>
                  <a:pt x="182499" y="354203"/>
                </a:lnTo>
                <a:lnTo>
                  <a:pt x="133967" y="347880"/>
                </a:lnTo>
                <a:lnTo>
                  <a:pt x="90367" y="330035"/>
                </a:lnTo>
                <a:lnTo>
                  <a:pt x="53435" y="302355"/>
                </a:lnTo>
                <a:lnTo>
                  <a:pt x="24906" y="266525"/>
                </a:lnTo>
                <a:lnTo>
                  <a:pt x="6515" y="224233"/>
                </a:lnTo>
                <a:lnTo>
                  <a:pt x="0" y="1771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08444" y="3577971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182499" y="0"/>
                </a:moveTo>
                <a:lnTo>
                  <a:pt x="133967" y="6332"/>
                </a:lnTo>
                <a:lnTo>
                  <a:pt x="90367" y="24200"/>
                </a:lnTo>
                <a:lnTo>
                  <a:pt x="53435" y="51911"/>
                </a:lnTo>
                <a:lnTo>
                  <a:pt x="24906" y="87771"/>
                </a:lnTo>
                <a:lnTo>
                  <a:pt x="6515" y="130086"/>
                </a:lnTo>
                <a:lnTo>
                  <a:pt x="0" y="177164"/>
                </a:lnTo>
                <a:lnTo>
                  <a:pt x="6515" y="224243"/>
                </a:lnTo>
                <a:lnTo>
                  <a:pt x="24906" y="266558"/>
                </a:lnTo>
                <a:lnTo>
                  <a:pt x="53435" y="302418"/>
                </a:lnTo>
                <a:lnTo>
                  <a:pt x="90367" y="330129"/>
                </a:lnTo>
                <a:lnTo>
                  <a:pt x="133967" y="347997"/>
                </a:lnTo>
                <a:lnTo>
                  <a:pt x="182499" y="354329"/>
                </a:lnTo>
                <a:lnTo>
                  <a:pt x="230986" y="347997"/>
                </a:lnTo>
                <a:lnTo>
                  <a:pt x="274574" y="330129"/>
                </a:lnTo>
                <a:lnTo>
                  <a:pt x="311515" y="302418"/>
                </a:lnTo>
                <a:lnTo>
                  <a:pt x="340063" y="266558"/>
                </a:lnTo>
                <a:lnTo>
                  <a:pt x="358473" y="224243"/>
                </a:lnTo>
                <a:lnTo>
                  <a:pt x="364998" y="177164"/>
                </a:lnTo>
                <a:lnTo>
                  <a:pt x="358473" y="130086"/>
                </a:lnTo>
                <a:lnTo>
                  <a:pt x="340063" y="87771"/>
                </a:lnTo>
                <a:lnTo>
                  <a:pt x="311515" y="51911"/>
                </a:lnTo>
                <a:lnTo>
                  <a:pt x="274574" y="24200"/>
                </a:lnTo>
                <a:lnTo>
                  <a:pt x="230986" y="6332"/>
                </a:lnTo>
                <a:lnTo>
                  <a:pt x="182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08444" y="3577971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164"/>
                </a:moveTo>
                <a:lnTo>
                  <a:pt x="6515" y="130086"/>
                </a:lnTo>
                <a:lnTo>
                  <a:pt x="24906" y="87771"/>
                </a:lnTo>
                <a:lnTo>
                  <a:pt x="53435" y="51911"/>
                </a:lnTo>
                <a:lnTo>
                  <a:pt x="90367" y="24200"/>
                </a:lnTo>
                <a:lnTo>
                  <a:pt x="133967" y="6332"/>
                </a:lnTo>
                <a:lnTo>
                  <a:pt x="182499" y="0"/>
                </a:lnTo>
                <a:lnTo>
                  <a:pt x="230986" y="6332"/>
                </a:lnTo>
                <a:lnTo>
                  <a:pt x="274574" y="24200"/>
                </a:lnTo>
                <a:lnTo>
                  <a:pt x="311515" y="51911"/>
                </a:lnTo>
                <a:lnTo>
                  <a:pt x="340063" y="87771"/>
                </a:lnTo>
                <a:lnTo>
                  <a:pt x="358473" y="130086"/>
                </a:lnTo>
                <a:lnTo>
                  <a:pt x="364998" y="177164"/>
                </a:lnTo>
                <a:lnTo>
                  <a:pt x="358473" y="224243"/>
                </a:lnTo>
                <a:lnTo>
                  <a:pt x="340063" y="266558"/>
                </a:lnTo>
                <a:lnTo>
                  <a:pt x="311515" y="302418"/>
                </a:lnTo>
                <a:lnTo>
                  <a:pt x="274574" y="330129"/>
                </a:lnTo>
                <a:lnTo>
                  <a:pt x="230986" y="347997"/>
                </a:lnTo>
                <a:lnTo>
                  <a:pt x="182499" y="354329"/>
                </a:lnTo>
                <a:lnTo>
                  <a:pt x="133967" y="347997"/>
                </a:lnTo>
                <a:lnTo>
                  <a:pt x="90367" y="330129"/>
                </a:lnTo>
                <a:lnTo>
                  <a:pt x="53435" y="302418"/>
                </a:lnTo>
                <a:lnTo>
                  <a:pt x="24906" y="266558"/>
                </a:lnTo>
                <a:lnTo>
                  <a:pt x="6515" y="224243"/>
                </a:lnTo>
                <a:lnTo>
                  <a:pt x="0" y="1771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64579" y="2522092"/>
            <a:ext cx="421640" cy="354330"/>
          </a:xfrm>
          <a:custGeom>
            <a:avLst/>
            <a:gdLst/>
            <a:ahLst/>
            <a:cxnLst/>
            <a:rect l="l" t="t" r="r" b="b"/>
            <a:pathLst>
              <a:path w="421640" h="354330">
                <a:moveTo>
                  <a:pt x="0" y="0"/>
                </a:moveTo>
                <a:lnTo>
                  <a:pt x="421131" y="354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97828" y="2556129"/>
            <a:ext cx="421640" cy="354330"/>
          </a:xfrm>
          <a:custGeom>
            <a:avLst/>
            <a:gdLst/>
            <a:ahLst/>
            <a:cxnLst/>
            <a:rect l="l" t="t" r="r" b="b"/>
            <a:pathLst>
              <a:path w="421639" h="354330">
                <a:moveTo>
                  <a:pt x="421132" y="0"/>
                </a:moveTo>
                <a:lnTo>
                  <a:pt x="0" y="354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76871" y="2896742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30">
                <a:moveTo>
                  <a:pt x="0" y="177165"/>
                </a:moveTo>
                <a:lnTo>
                  <a:pt x="6524" y="130086"/>
                </a:lnTo>
                <a:lnTo>
                  <a:pt x="24934" y="87771"/>
                </a:lnTo>
                <a:lnTo>
                  <a:pt x="53482" y="51911"/>
                </a:lnTo>
                <a:lnTo>
                  <a:pt x="90423" y="24200"/>
                </a:lnTo>
                <a:lnTo>
                  <a:pt x="134011" y="6332"/>
                </a:lnTo>
                <a:lnTo>
                  <a:pt x="182499" y="0"/>
                </a:lnTo>
                <a:lnTo>
                  <a:pt x="231030" y="6332"/>
                </a:lnTo>
                <a:lnTo>
                  <a:pt x="274630" y="24200"/>
                </a:lnTo>
                <a:lnTo>
                  <a:pt x="311562" y="51911"/>
                </a:lnTo>
                <a:lnTo>
                  <a:pt x="340091" y="87771"/>
                </a:lnTo>
                <a:lnTo>
                  <a:pt x="358482" y="130086"/>
                </a:lnTo>
                <a:lnTo>
                  <a:pt x="364998" y="177165"/>
                </a:lnTo>
                <a:lnTo>
                  <a:pt x="358482" y="224233"/>
                </a:lnTo>
                <a:lnTo>
                  <a:pt x="340091" y="266525"/>
                </a:lnTo>
                <a:lnTo>
                  <a:pt x="311562" y="302355"/>
                </a:lnTo>
                <a:lnTo>
                  <a:pt x="274630" y="330035"/>
                </a:lnTo>
                <a:lnTo>
                  <a:pt x="231030" y="347880"/>
                </a:lnTo>
                <a:lnTo>
                  <a:pt x="182499" y="354203"/>
                </a:lnTo>
                <a:lnTo>
                  <a:pt x="134011" y="347880"/>
                </a:lnTo>
                <a:lnTo>
                  <a:pt x="90424" y="330035"/>
                </a:lnTo>
                <a:lnTo>
                  <a:pt x="53482" y="302355"/>
                </a:lnTo>
                <a:lnTo>
                  <a:pt x="24934" y="266525"/>
                </a:lnTo>
                <a:lnTo>
                  <a:pt x="6524" y="224233"/>
                </a:lnTo>
                <a:lnTo>
                  <a:pt x="0" y="1771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06743" y="3646170"/>
            <a:ext cx="179070" cy="228600"/>
          </a:xfrm>
          <a:custGeom>
            <a:avLst/>
            <a:gdLst/>
            <a:ahLst/>
            <a:cxnLst/>
            <a:rect l="l" t="t" r="r" b="b"/>
            <a:pathLst>
              <a:path w="179070" h="228600">
                <a:moveTo>
                  <a:pt x="0" y="228218"/>
                </a:moveTo>
                <a:lnTo>
                  <a:pt x="178981" y="228218"/>
                </a:lnTo>
                <a:lnTo>
                  <a:pt x="178981" y="0"/>
                </a:lnTo>
                <a:lnTo>
                  <a:pt x="0" y="0"/>
                </a:lnTo>
                <a:lnTo>
                  <a:pt x="0" y="2282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46342" y="3468751"/>
            <a:ext cx="353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baseline="-24691" dirty="0">
                <a:latin typeface="Arial"/>
                <a:cs typeface="Arial"/>
              </a:rPr>
              <a:t>G</a:t>
            </a:r>
            <a:endParaRPr sz="2700" baseline="-24691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62952" y="3594989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182499" y="0"/>
                </a:moveTo>
                <a:lnTo>
                  <a:pt x="133967" y="6332"/>
                </a:lnTo>
                <a:lnTo>
                  <a:pt x="90367" y="24200"/>
                </a:lnTo>
                <a:lnTo>
                  <a:pt x="53435" y="51911"/>
                </a:lnTo>
                <a:lnTo>
                  <a:pt x="24906" y="87771"/>
                </a:lnTo>
                <a:lnTo>
                  <a:pt x="6515" y="130086"/>
                </a:lnTo>
                <a:lnTo>
                  <a:pt x="0" y="177165"/>
                </a:lnTo>
                <a:lnTo>
                  <a:pt x="6515" y="224243"/>
                </a:lnTo>
                <a:lnTo>
                  <a:pt x="24906" y="266558"/>
                </a:lnTo>
                <a:lnTo>
                  <a:pt x="53435" y="302418"/>
                </a:lnTo>
                <a:lnTo>
                  <a:pt x="90367" y="330129"/>
                </a:lnTo>
                <a:lnTo>
                  <a:pt x="133967" y="347997"/>
                </a:lnTo>
                <a:lnTo>
                  <a:pt x="182499" y="354330"/>
                </a:lnTo>
                <a:lnTo>
                  <a:pt x="231030" y="347997"/>
                </a:lnTo>
                <a:lnTo>
                  <a:pt x="274630" y="330129"/>
                </a:lnTo>
                <a:lnTo>
                  <a:pt x="311562" y="302418"/>
                </a:lnTo>
                <a:lnTo>
                  <a:pt x="340091" y="266558"/>
                </a:lnTo>
                <a:lnTo>
                  <a:pt x="358482" y="224243"/>
                </a:lnTo>
                <a:lnTo>
                  <a:pt x="364998" y="177165"/>
                </a:lnTo>
                <a:lnTo>
                  <a:pt x="358482" y="130086"/>
                </a:lnTo>
                <a:lnTo>
                  <a:pt x="340091" y="87771"/>
                </a:lnTo>
                <a:lnTo>
                  <a:pt x="311562" y="51911"/>
                </a:lnTo>
                <a:lnTo>
                  <a:pt x="274630" y="24200"/>
                </a:lnTo>
                <a:lnTo>
                  <a:pt x="231030" y="6332"/>
                </a:lnTo>
                <a:lnTo>
                  <a:pt x="182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62952" y="3594989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165"/>
                </a:moveTo>
                <a:lnTo>
                  <a:pt x="6515" y="130086"/>
                </a:lnTo>
                <a:lnTo>
                  <a:pt x="24906" y="87771"/>
                </a:lnTo>
                <a:lnTo>
                  <a:pt x="53435" y="51911"/>
                </a:lnTo>
                <a:lnTo>
                  <a:pt x="90367" y="24200"/>
                </a:lnTo>
                <a:lnTo>
                  <a:pt x="133967" y="6332"/>
                </a:lnTo>
                <a:lnTo>
                  <a:pt x="182499" y="0"/>
                </a:lnTo>
                <a:lnTo>
                  <a:pt x="231030" y="6332"/>
                </a:lnTo>
                <a:lnTo>
                  <a:pt x="274630" y="24200"/>
                </a:lnTo>
                <a:lnTo>
                  <a:pt x="311562" y="51911"/>
                </a:lnTo>
                <a:lnTo>
                  <a:pt x="340091" y="87771"/>
                </a:lnTo>
                <a:lnTo>
                  <a:pt x="358482" y="130086"/>
                </a:lnTo>
                <a:lnTo>
                  <a:pt x="364998" y="177165"/>
                </a:lnTo>
                <a:lnTo>
                  <a:pt x="358482" y="224243"/>
                </a:lnTo>
                <a:lnTo>
                  <a:pt x="340091" y="266558"/>
                </a:lnTo>
                <a:lnTo>
                  <a:pt x="311562" y="302418"/>
                </a:lnTo>
                <a:lnTo>
                  <a:pt x="274630" y="330129"/>
                </a:lnTo>
                <a:lnTo>
                  <a:pt x="231030" y="347997"/>
                </a:lnTo>
                <a:lnTo>
                  <a:pt x="182499" y="354330"/>
                </a:lnTo>
                <a:lnTo>
                  <a:pt x="133967" y="347997"/>
                </a:lnTo>
                <a:lnTo>
                  <a:pt x="90367" y="330129"/>
                </a:lnTo>
                <a:lnTo>
                  <a:pt x="53435" y="302418"/>
                </a:lnTo>
                <a:lnTo>
                  <a:pt x="24906" y="266558"/>
                </a:lnTo>
                <a:lnTo>
                  <a:pt x="6515" y="224243"/>
                </a:lnTo>
                <a:lnTo>
                  <a:pt x="0" y="1771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85760" y="3663124"/>
            <a:ext cx="172085" cy="180975"/>
          </a:xfrm>
          <a:custGeom>
            <a:avLst/>
            <a:gdLst/>
            <a:ahLst/>
            <a:cxnLst/>
            <a:rect l="l" t="t" r="r" b="b"/>
            <a:pathLst>
              <a:path w="172084" h="180975">
                <a:moveTo>
                  <a:pt x="0" y="180530"/>
                </a:moveTo>
                <a:lnTo>
                  <a:pt x="171957" y="180530"/>
                </a:lnTo>
                <a:lnTo>
                  <a:pt x="171957" y="0"/>
                </a:lnTo>
                <a:lnTo>
                  <a:pt x="0" y="0"/>
                </a:lnTo>
                <a:lnTo>
                  <a:pt x="0" y="18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27797" y="35902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75194" y="3240785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0" y="0"/>
                </a:moveTo>
                <a:lnTo>
                  <a:pt x="210565" y="3542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9242" y="3240785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210565" y="0"/>
                </a:moveTo>
                <a:lnTo>
                  <a:pt x="0" y="3542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29325" y="3233927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0" y="0"/>
                </a:moveTo>
                <a:lnTo>
                  <a:pt x="210565" y="3543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43371" y="3233927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210565" y="0"/>
                </a:moveTo>
                <a:lnTo>
                  <a:pt x="0" y="3543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17082" y="3588258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29">
                <a:moveTo>
                  <a:pt x="0" y="177037"/>
                </a:moveTo>
                <a:lnTo>
                  <a:pt x="6524" y="129969"/>
                </a:lnTo>
                <a:lnTo>
                  <a:pt x="24934" y="87677"/>
                </a:lnTo>
                <a:lnTo>
                  <a:pt x="53482" y="51847"/>
                </a:lnTo>
                <a:lnTo>
                  <a:pt x="90424" y="24167"/>
                </a:lnTo>
                <a:lnTo>
                  <a:pt x="134011" y="6322"/>
                </a:lnTo>
                <a:lnTo>
                  <a:pt x="182498" y="0"/>
                </a:lnTo>
                <a:lnTo>
                  <a:pt x="231030" y="6322"/>
                </a:lnTo>
                <a:lnTo>
                  <a:pt x="274630" y="24167"/>
                </a:lnTo>
                <a:lnTo>
                  <a:pt x="311562" y="51847"/>
                </a:lnTo>
                <a:lnTo>
                  <a:pt x="340091" y="87677"/>
                </a:lnTo>
                <a:lnTo>
                  <a:pt x="358482" y="129969"/>
                </a:lnTo>
                <a:lnTo>
                  <a:pt x="364997" y="177037"/>
                </a:lnTo>
                <a:lnTo>
                  <a:pt x="358482" y="224160"/>
                </a:lnTo>
                <a:lnTo>
                  <a:pt x="340091" y="266488"/>
                </a:lnTo>
                <a:lnTo>
                  <a:pt x="311562" y="302339"/>
                </a:lnTo>
                <a:lnTo>
                  <a:pt x="274630" y="330030"/>
                </a:lnTo>
                <a:lnTo>
                  <a:pt x="231030" y="347879"/>
                </a:lnTo>
                <a:lnTo>
                  <a:pt x="182498" y="354202"/>
                </a:lnTo>
                <a:lnTo>
                  <a:pt x="134011" y="347879"/>
                </a:lnTo>
                <a:lnTo>
                  <a:pt x="90424" y="330030"/>
                </a:lnTo>
                <a:lnTo>
                  <a:pt x="53482" y="302339"/>
                </a:lnTo>
                <a:lnTo>
                  <a:pt x="24934" y="266488"/>
                </a:lnTo>
                <a:lnTo>
                  <a:pt x="6524" y="224160"/>
                </a:lnTo>
                <a:lnTo>
                  <a:pt x="0" y="177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94272" y="3942460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210565" y="0"/>
                </a:moveTo>
                <a:lnTo>
                  <a:pt x="0" y="3542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2385" y="4296727"/>
            <a:ext cx="172085" cy="180975"/>
          </a:xfrm>
          <a:custGeom>
            <a:avLst/>
            <a:gdLst/>
            <a:ahLst/>
            <a:cxnLst/>
            <a:rect l="l" t="t" r="r" b="b"/>
            <a:pathLst>
              <a:path w="172084" h="180975">
                <a:moveTo>
                  <a:pt x="0" y="180530"/>
                </a:moveTo>
                <a:lnTo>
                  <a:pt x="171957" y="180530"/>
                </a:lnTo>
                <a:lnTo>
                  <a:pt x="171957" y="0"/>
                </a:lnTo>
                <a:lnTo>
                  <a:pt x="0" y="0"/>
                </a:lnTo>
                <a:lnTo>
                  <a:pt x="0" y="18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144004" y="422402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89242" y="3891407"/>
            <a:ext cx="210820" cy="354330"/>
          </a:xfrm>
          <a:custGeom>
            <a:avLst/>
            <a:gdLst/>
            <a:ahLst/>
            <a:cxnLst/>
            <a:rect l="l" t="t" r="r" b="b"/>
            <a:pathLst>
              <a:path w="210820" h="354329">
                <a:moveTo>
                  <a:pt x="0" y="0"/>
                </a:moveTo>
                <a:lnTo>
                  <a:pt x="210565" y="3542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341745" y="2232532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30">
                <a:moveTo>
                  <a:pt x="182499" y="0"/>
                </a:moveTo>
                <a:lnTo>
                  <a:pt x="133967" y="6332"/>
                </a:lnTo>
                <a:lnTo>
                  <a:pt x="90367" y="24200"/>
                </a:lnTo>
                <a:lnTo>
                  <a:pt x="53435" y="51911"/>
                </a:lnTo>
                <a:lnTo>
                  <a:pt x="24906" y="87771"/>
                </a:lnTo>
                <a:lnTo>
                  <a:pt x="6515" y="130086"/>
                </a:lnTo>
                <a:lnTo>
                  <a:pt x="0" y="177164"/>
                </a:lnTo>
                <a:lnTo>
                  <a:pt x="6515" y="224243"/>
                </a:lnTo>
                <a:lnTo>
                  <a:pt x="24906" y="266558"/>
                </a:lnTo>
                <a:lnTo>
                  <a:pt x="53435" y="302418"/>
                </a:lnTo>
                <a:lnTo>
                  <a:pt x="90367" y="330129"/>
                </a:lnTo>
                <a:lnTo>
                  <a:pt x="133967" y="347997"/>
                </a:lnTo>
                <a:lnTo>
                  <a:pt x="182499" y="354329"/>
                </a:lnTo>
                <a:lnTo>
                  <a:pt x="230986" y="347997"/>
                </a:lnTo>
                <a:lnTo>
                  <a:pt x="274574" y="330129"/>
                </a:lnTo>
                <a:lnTo>
                  <a:pt x="311515" y="302418"/>
                </a:lnTo>
                <a:lnTo>
                  <a:pt x="340063" y="266558"/>
                </a:lnTo>
                <a:lnTo>
                  <a:pt x="358473" y="224243"/>
                </a:lnTo>
                <a:lnTo>
                  <a:pt x="364998" y="177164"/>
                </a:lnTo>
                <a:lnTo>
                  <a:pt x="358473" y="130086"/>
                </a:lnTo>
                <a:lnTo>
                  <a:pt x="340063" y="87771"/>
                </a:lnTo>
                <a:lnTo>
                  <a:pt x="311515" y="51911"/>
                </a:lnTo>
                <a:lnTo>
                  <a:pt x="274574" y="24200"/>
                </a:lnTo>
                <a:lnTo>
                  <a:pt x="230986" y="6332"/>
                </a:lnTo>
                <a:lnTo>
                  <a:pt x="182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41745" y="2232532"/>
            <a:ext cx="365125" cy="354330"/>
          </a:xfrm>
          <a:custGeom>
            <a:avLst/>
            <a:gdLst/>
            <a:ahLst/>
            <a:cxnLst/>
            <a:rect l="l" t="t" r="r" b="b"/>
            <a:pathLst>
              <a:path w="365125" h="354330">
                <a:moveTo>
                  <a:pt x="0" y="177164"/>
                </a:moveTo>
                <a:lnTo>
                  <a:pt x="6515" y="130086"/>
                </a:lnTo>
                <a:lnTo>
                  <a:pt x="24906" y="87771"/>
                </a:lnTo>
                <a:lnTo>
                  <a:pt x="53435" y="51911"/>
                </a:lnTo>
                <a:lnTo>
                  <a:pt x="90367" y="24200"/>
                </a:lnTo>
                <a:lnTo>
                  <a:pt x="133967" y="6332"/>
                </a:lnTo>
                <a:lnTo>
                  <a:pt x="182499" y="0"/>
                </a:lnTo>
                <a:lnTo>
                  <a:pt x="230986" y="6332"/>
                </a:lnTo>
                <a:lnTo>
                  <a:pt x="274574" y="24200"/>
                </a:lnTo>
                <a:lnTo>
                  <a:pt x="311515" y="51911"/>
                </a:lnTo>
                <a:lnTo>
                  <a:pt x="340063" y="87771"/>
                </a:lnTo>
                <a:lnTo>
                  <a:pt x="358473" y="130086"/>
                </a:lnTo>
                <a:lnTo>
                  <a:pt x="364998" y="177164"/>
                </a:lnTo>
                <a:lnTo>
                  <a:pt x="358473" y="224243"/>
                </a:lnTo>
                <a:lnTo>
                  <a:pt x="340063" y="266558"/>
                </a:lnTo>
                <a:lnTo>
                  <a:pt x="311515" y="302418"/>
                </a:lnTo>
                <a:lnTo>
                  <a:pt x="274574" y="330129"/>
                </a:lnTo>
                <a:lnTo>
                  <a:pt x="230986" y="347997"/>
                </a:lnTo>
                <a:lnTo>
                  <a:pt x="182499" y="354329"/>
                </a:lnTo>
                <a:lnTo>
                  <a:pt x="133967" y="347997"/>
                </a:lnTo>
                <a:lnTo>
                  <a:pt x="90367" y="330129"/>
                </a:lnTo>
                <a:lnTo>
                  <a:pt x="53435" y="302418"/>
                </a:lnTo>
                <a:lnTo>
                  <a:pt x="24906" y="266558"/>
                </a:lnTo>
                <a:lnTo>
                  <a:pt x="6515" y="224243"/>
                </a:lnTo>
                <a:lnTo>
                  <a:pt x="0" y="17716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50457" y="2297239"/>
            <a:ext cx="172085" cy="180975"/>
          </a:xfrm>
          <a:custGeom>
            <a:avLst/>
            <a:gdLst/>
            <a:ahLst/>
            <a:cxnLst/>
            <a:rect l="l" t="t" r="r" b="b"/>
            <a:pathLst>
              <a:path w="172084" h="180975">
                <a:moveTo>
                  <a:pt x="0" y="180530"/>
                </a:moveTo>
                <a:lnTo>
                  <a:pt x="171958" y="180530"/>
                </a:lnTo>
                <a:lnTo>
                  <a:pt x="171958" y="0"/>
                </a:lnTo>
                <a:lnTo>
                  <a:pt x="0" y="0"/>
                </a:lnTo>
                <a:lnTo>
                  <a:pt x="0" y="180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445122" y="22242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99857" y="2390536"/>
            <a:ext cx="251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245" algn="l"/>
                <a:tab pos="1798955" algn="l"/>
                <a:tab pos="2084705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28700" y="2348706"/>
            <a:ext cx="2500630" cy="0"/>
          </a:xfrm>
          <a:custGeom>
            <a:avLst/>
            <a:gdLst/>
            <a:ahLst/>
            <a:cxnLst/>
            <a:rect l="l" t="t" r="r" b="b"/>
            <a:pathLst>
              <a:path w="2500629">
                <a:moveTo>
                  <a:pt x="0" y="0"/>
                </a:moveTo>
                <a:lnTo>
                  <a:pt x="2500376" y="0"/>
                </a:lnTo>
              </a:path>
            </a:pathLst>
          </a:custGeom>
          <a:ln w="71437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8700" y="2312987"/>
            <a:ext cx="2500630" cy="71755"/>
          </a:xfrm>
          <a:custGeom>
            <a:avLst/>
            <a:gdLst/>
            <a:ahLst/>
            <a:cxnLst/>
            <a:rect l="l" t="t" r="r" b="b"/>
            <a:pathLst>
              <a:path w="2500629" h="71755">
                <a:moveTo>
                  <a:pt x="0" y="71437"/>
                </a:moveTo>
                <a:lnTo>
                  <a:pt x="2500376" y="71437"/>
                </a:lnTo>
                <a:lnTo>
                  <a:pt x="2500376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28700" y="2739231"/>
            <a:ext cx="2500630" cy="0"/>
          </a:xfrm>
          <a:custGeom>
            <a:avLst/>
            <a:gdLst/>
            <a:ahLst/>
            <a:cxnLst/>
            <a:rect l="l" t="t" r="r" b="b"/>
            <a:pathLst>
              <a:path w="2500629">
                <a:moveTo>
                  <a:pt x="0" y="0"/>
                </a:moveTo>
                <a:lnTo>
                  <a:pt x="2500376" y="0"/>
                </a:lnTo>
              </a:path>
            </a:pathLst>
          </a:custGeom>
          <a:ln w="71437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28700" y="2703512"/>
            <a:ext cx="2500630" cy="71755"/>
          </a:xfrm>
          <a:custGeom>
            <a:avLst/>
            <a:gdLst/>
            <a:ahLst/>
            <a:cxnLst/>
            <a:rect l="l" t="t" r="r" b="b"/>
            <a:pathLst>
              <a:path w="2500629" h="71755">
                <a:moveTo>
                  <a:pt x="0" y="71437"/>
                </a:moveTo>
                <a:lnTo>
                  <a:pt x="2500376" y="71437"/>
                </a:lnTo>
                <a:lnTo>
                  <a:pt x="2500376" y="0"/>
                </a:lnTo>
                <a:lnTo>
                  <a:pt x="0" y="0"/>
                </a:lnTo>
                <a:lnTo>
                  <a:pt x="0" y="714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2">
            <a:extLst>
              <a:ext uri="{FF2B5EF4-FFF2-40B4-BE49-F238E27FC236}">
                <a16:creationId xmlns:a16="http://schemas.microsoft.com/office/drawing/2014/main" id="{64EBB4DD-973F-4FDF-94B7-4F15782454EE}"/>
              </a:ext>
            </a:extLst>
          </p:cNvPr>
          <p:cNvSpPr txBox="1"/>
          <p:nvPr/>
        </p:nvSpPr>
        <p:spPr>
          <a:xfrm>
            <a:off x="1357920" y="2399675"/>
            <a:ext cx="20231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245" algn="l"/>
                <a:tab pos="1798955" algn="l"/>
                <a:tab pos="2084705" algn="l"/>
              </a:tabLst>
            </a:pPr>
            <a:r>
              <a:rPr sz="2000" b="1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75BE525-2F26-4645-80B4-2B371BCD7F64}"/>
              </a:ext>
            </a:extLst>
          </p:cNvPr>
          <p:cNvSpPr txBox="1"/>
          <p:nvPr/>
        </p:nvSpPr>
        <p:spPr>
          <a:xfrm>
            <a:off x="1513897" y="2380703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C</a:t>
            </a:r>
            <a:endParaRPr lang="zh-CN" altLang="en-US" sz="2000" dirty="0"/>
          </a:p>
        </p:txBody>
      </p:sp>
      <p:sp>
        <p:nvSpPr>
          <p:cNvPr id="85" name="object 72">
            <a:extLst>
              <a:ext uri="{FF2B5EF4-FFF2-40B4-BE49-F238E27FC236}">
                <a16:creationId xmlns:a16="http://schemas.microsoft.com/office/drawing/2014/main" id="{8A08F604-D76D-459C-8F25-C31EE9B649B9}"/>
              </a:ext>
            </a:extLst>
          </p:cNvPr>
          <p:cNvSpPr txBox="1"/>
          <p:nvPr/>
        </p:nvSpPr>
        <p:spPr>
          <a:xfrm>
            <a:off x="2018309" y="3083917"/>
            <a:ext cx="251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245" algn="l"/>
                <a:tab pos="1798955" algn="l"/>
                <a:tab pos="2084705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6" name="object 72">
            <a:extLst>
              <a:ext uri="{FF2B5EF4-FFF2-40B4-BE49-F238E27FC236}">
                <a16:creationId xmlns:a16="http://schemas.microsoft.com/office/drawing/2014/main" id="{540D1228-71C5-4B34-BC4C-2523034CBC91}"/>
              </a:ext>
            </a:extLst>
          </p:cNvPr>
          <p:cNvSpPr txBox="1"/>
          <p:nvPr/>
        </p:nvSpPr>
        <p:spPr>
          <a:xfrm>
            <a:off x="2207860" y="3083917"/>
            <a:ext cx="20231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245" algn="l"/>
                <a:tab pos="1798955" algn="l"/>
                <a:tab pos="2084705" algn="l"/>
              </a:tabLst>
            </a:pPr>
            <a:r>
              <a:rPr sz="2000" b="1" dirty="0"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2E80DA8-A9DD-4B19-B58E-BAD1D2130613}"/>
              </a:ext>
            </a:extLst>
          </p:cNvPr>
          <p:cNvSpPr txBox="1"/>
          <p:nvPr/>
        </p:nvSpPr>
        <p:spPr>
          <a:xfrm>
            <a:off x="1810621" y="239066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D</a:t>
            </a:r>
            <a:endParaRPr lang="zh-CN" altLang="en-US" sz="2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D261AD4-5A68-4D38-8CF5-48A8F8B2325B}"/>
              </a:ext>
            </a:extLst>
          </p:cNvPr>
          <p:cNvSpPr txBox="1"/>
          <p:nvPr/>
        </p:nvSpPr>
        <p:spPr>
          <a:xfrm>
            <a:off x="2087206" y="2374138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F</a:t>
            </a:r>
            <a:endParaRPr lang="zh-CN" altLang="en-US" sz="2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8D75645-8C87-4158-87D7-F12D1E1DDAE8}"/>
              </a:ext>
            </a:extLst>
          </p:cNvPr>
          <p:cNvSpPr txBox="1"/>
          <p:nvPr/>
        </p:nvSpPr>
        <p:spPr>
          <a:xfrm>
            <a:off x="2348263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C</a:t>
            </a:r>
            <a:endParaRPr lang="zh-CN" altLang="en-US" sz="2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296ED49-60A8-41DB-A0AE-F6F57D8ADE1D}"/>
              </a:ext>
            </a:extLst>
          </p:cNvPr>
          <p:cNvSpPr txBox="1"/>
          <p:nvPr/>
        </p:nvSpPr>
        <p:spPr>
          <a:xfrm>
            <a:off x="2423248" y="236503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G</a:t>
            </a:r>
            <a:endParaRPr lang="zh-CN" altLang="en-US" sz="2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E7C8480-8982-4050-B8F4-F05DEC9FF7A2}"/>
              </a:ext>
            </a:extLst>
          </p:cNvPr>
          <p:cNvSpPr txBox="1"/>
          <p:nvPr/>
        </p:nvSpPr>
        <p:spPr>
          <a:xfrm>
            <a:off x="2726501" y="2374138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I</a:t>
            </a:r>
            <a:endParaRPr lang="zh-CN" altLang="en-US" sz="2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CEEA1FE-FA2E-4EE0-9894-A349570AF89B}"/>
              </a:ext>
            </a:extLst>
          </p:cNvPr>
          <p:cNvSpPr txBox="1"/>
          <p:nvPr/>
        </p:nvSpPr>
        <p:spPr>
          <a:xfrm>
            <a:off x="2651479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D</a:t>
            </a:r>
            <a:endParaRPr lang="zh-CN" altLang="en-US" sz="2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BC78392-0661-4050-B691-7E9CE8DE53CD}"/>
              </a:ext>
            </a:extLst>
          </p:cNvPr>
          <p:cNvSpPr txBox="1"/>
          <p:nvPr/>
        </p:nvSpPr>
        <p:spPr>
          <a:xfrm>
            <a:off x="2954695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F</a:t>
            </a:r>
            <a:endParaRPr lang="zh-CN" altLang="en-US" sz="2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7ACE231-7F5C-40E0-B7C9-4C5814417811}"/>
              </a:ext>
            </a:extLst>
          </p:cNvPr>
          <p:cNvSpPr txBox="1"/>
          <p:nvPr/>
        </p:nvSpPr>
        <p:spPr>
          <a:xfrm>
            <a:off x="2984310" y="2348664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E</a:t>
            </a:r>
            <a:endParaRPr lang="zh-CN" altLang="en-US" sz="2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B7AB81E-C77E-4068-8F39-8813CFEBB5F4}"/>
              </a:ext>
            </a:extLst>
          </p:cNvPr>
          <p:cNvSpPr txBox="1"/>
          <p:nvPr/>
        </p:nvSpPr>
        <p:spPr>
          <a:xfrm>
            <a:off x="3257911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G</a:t>
            </a:r>
            <a:endParaRPr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80BBE90-722C-453F-8879-FE949032C262}"/>
              </a:ext>
            </a:extLst>
          </p:cNvPr>
          <p:cNvSpPr txBox="1"/>
          <p:nvPr/>
        </p:nvSpPr>
        <p:spPr>
          <a:xfrm>
            <a:off x="3224871" y="2386818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H</a:t>
            </a:r>
            <a:endParaRPr lang="zh-CN" altLang="en-US" sz="2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E52EAD3-637B-455B-A13D-9EF728726900}"/>
              </a:ext>
            </a:extLst>
          </p:cNvPr>
          <p:cNvSpPr txBox="1"/>
          <p:nvPr/>
        </p:nvSpPr>
        <p:spPr>
          <a:xfrm>
            <a:off x="3561127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I</a:t>
            </a:r>
            <a:endParaRPr lang="zh-CN" altLang="en-US" sz="2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1DE6050-0932-458C-8AC4-252395F7782F}"/>
              </a:ext>
            </a:extLst>
          </p:cNvPr>
          <p:cNvSpPr txBox="1"/>
          <p:nvPr/>
        </p:nvSpPr>
        <p:spPr>
          <a:xfrm>
            <a:off x="3864343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E</a:t>
            </a:r>
            <a:endParaRPr lang="zh-CN" altLang="en-US" sz="2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C25AC89-67B9-4393-86F9-BBD66D418AFA}"/>
              </a:ext>
            </a:extLst>
          </p:cNvPr>
          <p:cNvSpPr txBox="1"/>
          <p:nvPr/>
        </p:nvSpPr>
        <p:spPr>
          <a:xfrm>
            <a:off x="4167556" y="3083917"/>
            <a:ext cx="365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/>
                <a:cs typeface="Calibri"/>
              </a:rPr>
              <a:t>H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2" grpId="1"/>
      <p:bldP spid="79" grpId="0"/>
      <p:bldP spid="79" grpId="1"/>
      <p:bldP spid="83" grpId="0"/>
      <p:bldP spid="83" grpId="1"/>
      <p:bldP spid="85" grpId="0"/>
      <p:bldP spid="86" grpId="0"/>
      <p:bldP spid="89" grpId="0"/>
      <p:bldP spid="89" grpId="1"/>
      <p:bldP spid="90" grpId="0"/>
      <p:bldP spid="90" grpId="1"/>
      <p:bldP spid="91" grpId="0"/>
      <p:bldP spid="92" grpId="0"/>
      <p:bldP spid="92" grpId="1"/>
      <p:bldP spid="93" grpId="0"/>
      <p:bldP spid="93" grpId="1"/>
      <p:bldP spid="94" grpId="0"/>
      <p:bldP spid="95" grpId="0"/>
      <p:bldP spid="96" grpId="0"/>
      <p:bldP spid="96" grpId="1"/>
      <p:bldP spid="97" grpId="0"/>
      <p:bldP spid="98" grpId="0"/>
      <p:bldP spid="98" grpId="1"/>
      <p:bldP spid="99" grpId="0"/>
      <p:bldP spid="100" grpId="0"/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2362200"/>
            <a:ext cx="7215505" cy="3416300"/>
          </a:xfrm>
          <a:custGeom>
            <a:avLst/>
            <a:gdLst/>
            <a:ahLst/>
            <a:cxnLst/>
            <a:rect l="l" t="t" r="r" b="b"/>
            <a:pathLst>
              <a:path w="7215505" h="3416300">
                <a:moveTo>
                  <a:pt x="0" y="3416300"/>
                </a:moveTo>
                <a:lnTo>
                  <a:pt x="7215251" y="3416300"/>
                </a:lnTo>
                <a:lnTo>
                  <a:pt x="7215251" y="0"/>
                </a:lnTo>
                <a:lnTo>
                  <a:pt x="0" y="0"/>
                </a:lnTo>
                <a:lnTo>
                  <a:pt x="0" y="3416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843" y="1019301"/>
            <a:ext cx="6974840" cy="4667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Wingdings"/>
                <a:cs typeface="Wingdings"/>
              </a:rPr>
              <a:t>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从队列中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取出一个</a:t>
            </a:r>
            <a:r>
              <a:rPr sz="2000" b="1" spc="5" dirty="0">
                <a:latin typeface="宋体"/>
                <a:cs typeface="宋体"/>
              </a:rPr>
              <a:t>元素；</a:t>
            </a:r>
            <a:endParaRPr sz="2000">
              <a:latin typeface="宋体"/>
              <a:cs typeface="宋体"/>
            </a:endParaRPr>
          </a:p>
          <a:p>
            <a:pPr marL="48895">
              <a:lnSpc>
                <a:spcPct val="100000"/>
              </a:lnSpc>
            </a:pPr>
            <a:r>
              <a:rPr sz="2000" b="1" dirty="0">
                <a:latin typeface="Wingdings"/>
                <a:cs typeface="Wingdings"/>
              </a:rPr>
              <a:t>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访问</a:t>
            </a:r>
            <a:r>
              <a:rPr sz="2000" b="1" spc="5" dirty="0">
                <a:latin typeface="宋体"/>
                <a:cs typeface="宋体"/>
              </a:rPr>
              <a:t>该元素所指结点；</a:t>
            </a:r>
            <a:endParaRPr sz="2000">
              <a:latin typeface="宋体"/>
              <a:cs typeface="宋体"/>
            </a:endParaRPr>
          </a:p>
          <a:p>
            <a:pPr marL="48895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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宋体"/>
                <a:cs typeface="宋体"/>
              </a:rPr>
              <a:t>若该元素所指结点的左、右</a:t>
            </a:r>
            <a:r>
              <a:rPr sz="2000" b="1" spc="-5" dirty="0">
                <a:latin typeface="宋体"/>
                <a:cs typeface="宋体"/>
              </a:rPr>
              <a:t>孩</a:t>
            </a:r>
            <a:r>
              <a:rPr sz="2000" b="1" spc="5" dirty="0">
                <a:latin typeface="宋体"/>
                <a:cs typeface="宋体"/>
              </a:rPr>
              <a:t>子结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非空，</a:t>
            </a:r>
            <a:endParaRPr sz="2000">
              <a:latin typeface="宋体"/>
              <a:cs typeface="宋体"/>
            </a:endParaRPr>
          </a:p>
          <a:p>
            <a:pPr marL="398145">
              <a:lnSpc>
                <a:spcPct val="100000"/>
              </a:lnSpc>
            </a:pPr>
            <a:r>
              <a:rPr sz="2000" b="1" dirty="0">
                <a:latin typeface="宋体"/>
                <a:cs typeface="宋体"/>
              </a:rPr>
              <a:t>则将</a:t>
            </a:r>
            <a:r>
              <a:rPr sz="2000" b="1" spc="5" dirty="0">
                <a:latin typeface="宋体"/>
                <a:cs typeface="宋体"/>
              </a:rPr>
              <a:t>其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左、右孩子的指针顺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入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队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LevelOrderTraversal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BinTree BT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559435" algn="l"/>
                <a:tab pos="1923414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Queue Q;	BinTree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T;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75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!BT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15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若是空树则直接返</a:t>
            </a:r>
            <a:r>
              <a:rPr sz="1800" b="1" spc="-10" dirty="0">
                <a:solidFill>
                  <a:srgbClr val="A2A2C2"/>
                </a:solidFill>
                <a:latin typeface="宋体"/>
                <a:cs typeface="宋体"/>
              </a:rPr>
              <a:t>回</a:t>
            </a:r>
            <a:r>
              <a:rPr sz="1800" b="1" spc="185" dirty="0">
                <a:solidFill>
                  <a:srgbClr val="A2A2C2"/>
                </a:solidFill>
                <a:latin typeface="宋体"/>
                <a:cs typeface="宋体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Q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CreatQueue(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MaxSize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创建并初始化队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列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Q*/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ts val="2125"/>
              </a:lnSpc>
            </a:pPr>
            <a:r>
              <a:rPr sz="1800" b="1" spc="-5" dirty="0">
                <a:latin typeface="Courier New"/>
                <a:cs typeface="Courier New"/>
              </a:rPr>
              <a:t>AddQ( Q, </a:t>
            </a:r>
            <a:r>
              <a:rPr sz="1800" b="1" spc="-10" dirty="0">
                <a:latin typeface="Courier New"/>
                <a:cs typeface="Courier New"/>
              </a:rPr>
              <a:t>BT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16635" marR="2946400" indent="-54737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!IsEmptyQ( </a:t>
            </a:r>
            <a:r>
              <a:rPr sz="1800" b="1" dirty="0">
                <a:latin typeface="Courier New"/>
                <a:cs typeface="Courier New"/>
              </a:rPr>
              <a:t>Q ) )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 T = </a:t>
            </a:r>
            <a:r>
              <a:rPr sz="1800" b="1" spc="-10" dirty="0">
                <a:latin typeface="Courier New"/>
                <a:cs typeface="Courier New"/>
              </a:rPr>
              <a:t>DeleteQ( </a:t>
            </a:r>
            <a:r>
              <a:rPr sz="1800" b="1" dirty="0">
                <a:latin typeface="Courier New"/>
                <a:cs typeface="Courier New"/>
              </a:rPr>
              <a:t>Q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spcBef>
                <a:spcPts val="75"/>
              </a:spcBef>
            </a:pPr>
            <a:r>
              <a:rPr sz="1800" b="1" spc="-10" dirty="0">
                <a:latin typeface="Courier New"/>
                <a:cs typeface="Courier New"/>
              </a:rPr>
              <a:t>printf(“%d\n”,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T-&gt;Data);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访问取出队列的结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tabLst>
                <a:tab pos="3110865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0" dirty="0">
                <a:latin typeface="Courier New"/>
                <a:cs typeface="Courier New"/>
              </a:rPr>
              <a:t> T-&gt;Left</a:t>
            </a:r>
            <a:r>
              <a:rPr sz="1800" b="1" dirty="0">
                <a:latin typeface="Courier New"/>
                <a:cs typeface="Courier New"/>
              </a:rPr>
              <a:t> )	</a:t>
            </a:r>
            <a:r>
              <a:rPr sz="1800" b="1" spc="-5" dirty="0">
                <a:latin typeface="Courier New"/>
                <a:cs typeface="Courier New"/>
              </a:rPr>
              <a:t>AddQ( Q, </a:t>
            </a:r>
            <a:r>
              <a:rPr sz="1800" b="1" spc="-10" dirty="0">
                <a:latin typeface="Courier New"/>
                <a:cs typeface="Courier New"/>
              </a:rPr>
              <a:t>T-&gt;Left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tabLst>
                <a:tab pos="3248025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T-&gt;Right </a:t>
            </a:r>
            <a:r>
              <a:rPr sz="1800" b="1" dirty="0">
                <a:latin typeface="Courier New"/>
                <a:cs typeface="Courier New"/>
              </a:rPr>
              <a:t>)	</a:t>
            </a:r>
            <a:r>
              <a:rPr sz="1800" b="1" spc="-10" dirty="0">
                <a:latin typeface="Courier New"/>
                <a:cs typeface="Courier New"/>
              </a:rPr>
              <a:t>AddQ( </a:t>
            </a:r>
            <a:r>
              <a:rPr sz="1800" b="1" spc="-5" dirty="0">
                <a:latin typeface="Courier New"/>
                <a:cs typeface="Courier New"/>
              </a:rPr>
              <a:t>Q, </a:t>
            </a:r>
            <a:r>
              <a:rPr sz="1800" b="1" spc="-10" dirty="0">
                <a:latin typeface="Courier New"/>
                <a:cs typeface="Courier New"/>
              </a:rPr>
              <a:t>T-&gt;Right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533400"/>
            <a:ext cx="4888230" cy="400050"/>
          </a:xfrm>
          <a:custGeom>
            <a:avLst/>
            <a:gdLst/>
            <a:ahLst/>
            <a:cxnLst/>
            <a:rect l="l" t="t" r="r" b="b"/>
            <a:pathLst>
              <a:path w="4888230" h="400050">
                <a:moveTo>
                  <a:pt x="0" y="400050"/>
                </a:moveTo>
                <a:lnTo>
                  <a:pt x="4887976" y="400050"/>
                </a:lnTo>
                <a:lnTo>
                  <a:pt x="4887976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25" y="533400"/>
            <a:ext cx="4802505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30"/>
              </a:spcBef>
            </a:pPr>
            <a:r>
              <a:rPr dirty="0">
                <a:solidFill>
                  <a:srgbClr val="003399"/>
                </a:solidFill>
                <a:latin typeface="宋体"/>
                <a:cs typeface="宋体"/>
              </a:rPr>
              <a:t>层序基本过</a:t>
            </a:r>
            <a:r>
              <a:rPr spc="5" dirty="0">
                <a:solidFill>
                  <a:srgbClr val="003399"/>
                </a:solidFill>
                <a:latin typeface="宋体"/>
                <a:cs typeface="宋体"/>
              </a:rPr>
              <a:t>程</a:t>
            </a:r>
            <a:r>
              <a:rPr dirty="0">
                <a:latin typeface="宋体"/>
                <a:cs typeface="宋体"/>
              </a:rPr>
              <a:t>：先根结点入</a:t>
            </a:r>
            <a:r>
              <a:rPr spc="-5" dirty="0">
                <a:latin typeface="宋体"/>
                <a:cs typeface="宋体"/>
              </a:rPr>
              <a:t>队</a:t>
            </a:r>
            <a:r>
              <a:rPr dirty="0">
                <a:latin typeface="宋体"/>
                <a:cs typeface="宋体"/>
              </a:rPr>
              <a:t>，然</a:t>
            </a:r>
            <a:r>
              <a:rPr spc="-5" dirty="0">
                <a:latin typeface="宋体"/>
                <a:cs typeface="宋体"/>
              </a:rPr>
              <a:t>后：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867" y="595376"/>
            <a:ext cx="737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【例】</a:t>
            </a:r>
            <a:r>
              <a:rPr sz="2400" dirty="0">
                <a:latin typeface="宋体"/>
                <a:cs typeface="宋体"/>
              </a:rPr>
              <a:t>遍历二叉树的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应用</a:t>
            </a:r>
            <a:r>
              <a:rPr sz="2400" dirty="0">
                <a:latin typeface="宋体"/>
                <a:cs typeface="宋体"/>
              </a:rPr>
              <a:t>：输出二叉树中</a:t>
            </a:r>
            <a:r>
              <a:rPr sz="2400" spc="5" dirty="0">
                <a:latin typeface="宋体"/>
                <a:cs typeface="宋体"/>
              </a:rPr>
              <a:t>的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叶子结点。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312" y="1981200"/>
            <a:ext cx="6858000" cy="2586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PreOrderPrintLeaves( BinTree </a:t>
            </a:r>
            <a:r>
              <a:rPr sz="1800" b="1" spc="-5" dirty="0">
                <a:latin typeface="Courier New"/>
                <a:cs typeface="Courier New"/>
              </a:rPr>
              <a:t>BT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spc="-5" dirty="0">
                <a:latin typeface="Courier New"/>
                <a:cs typeface="Courier New"/>
              </a:rPr>
              <a:t>BT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427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(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!BT-Left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&amp;&amp;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!BT-&gt;Right</a:t>
            </a:r>
            <a:r>
              <a:rPr sz="1800" b="1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184275" marR="1024255" indent="54546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printf(“%d”, BT-&gt;Data </a:t>
            </a:r>
            <a:r>
              <a:rPr sz="1800" b="1" spc="-5" dirty="0">
                <a:latin typeface="Courier New"/>
                <a:cs typeface="Courier New"/>
              </a:rPr>
              <a:t>);  </a:t>
            </a:r>
            <a:r>
              <a:rPr sz="1800" b="1" spc="-10" dirty="0">
                <a:latin typeface="Courier New"/>
                <a:cs typeface="Courier New"/>
              </a:rPr>
              <a:t>PreOrderPrintLeaves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BT-&gt;Left </a:t>
            </a:r>
            <a:r>
              <a:rPr sz="1800" b="1" dirty="0">
                <a:latin typeface="Courier New"/>
                <a:cs typeface="Courier New"/>
              </a:rPr>
              <a:t>);  </a:t>
            </a:r>
            <a:r>
              <a:rPr sz="1800" b="1" spc="-10" dirty="0">
                <a:latin typeface="Courier New"/>
                <a:cs typeface="Courier New"/>
              </a:rPr>
              <a:t>PreOrderPrintLeaves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BT-&gt;Right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465" y="1324101"/>
            <a:ext cx="7778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"/>
              <a:tabLst>
                <a:tab pos="355600" algn="l"/>
              </a:tabLst>
            </a:pPr>
            <a:r>
              <a:rPr sz="2000" b="1" spc="5" dirty="0">
                <a:latin typeface="宋体"/>
                <a:cs typeface="宋体"/>
              </a:rPr>
              <a:t>在二叉树</a:t>
            </a:r>
            <a:r>
              <a:rPr sz="2000" b="1" spc="-5" dirty="0">
                <a:latin typeface="宋体"/>
                <a:cs typeface="宋体"/>
              </a:rPr>
              <a:t>的遍</a:t>
            </a:r>
            <a:r>
              <a:rPr sz="2000" b="1" spc="5" dirty="0">
                <a:latin typeface="宋体"/>
                <a:cs typeface="宋体"/>
              </a:rPr>
              <a:t>历算法中</a:t>
            </a:r>
            <a:r>
              <a:rPr sz="2000" b="1" spc="-5" dirty="0">
                <a:latin typeface="宋体"/>
                <a:cs typeface="宋体"/>
              </a:rPr>
              <a:t>增加</a:t>
            </a:r>
            <a:r>
              <a:rPr sz="2000" b="1" spc="5" dirty="0">
                <a:latin typeface="宋体"/>
                <a:cs typeface="宋体"/>
              </a:rPr>
              <a:t>检测结点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25" dirty="0">
                <a:latin typeface="宋体"/>
                <a:cs typeface="宋体"/>
              </a:rPr>
              <a:t>“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左右子树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是否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都为空”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216" y="485597"/>
            <a:ext cx="3395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【例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】</a:t>
            </a:r>
            <a:r>
              <a:rPr sz="2400" spc="-5" dirty="0">
                <a:latin typeface="宋体"/>
                <a:cs typeface="宋体"/>
              </a:rPr>
              <a:t>求二叉树的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高度。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2895536"/>
            <a:ext cx="8572500" cy="2862580"/>
          </a:xfrm>
          <a:custGeom>
            <a:avLst/>
            <a:gdLst/>
            <a:ahLst/>
            <a:cxnLst/>
            <a:rect l="l" t="t" r="r" b="b"/>
            <a:pathLst>
              <a:path w="8572500" h="2862579">
                <a:moveTo>
                  <a:pt x="0" y="2862326"/>
                </a:moveTo>
                <a:lnTo>
                  <a:pt x="8572500" y="2862326"/>
                </a:lnTo>
                <a:lnTo>
                  <a:pt x="8572500" y="0"/>
                </a:lnTo>
                <a:lnTo>
                  <a:pt x="0" y="0"/>
                </a:lnTo>
                <a:lnTo>
                  <a:pt x="0" y="28623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2901822"/>
            <a:ext cx="494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PostOrderGetHeight( BinTree BT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176091"/>
            <a:ext cx="576580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int HL, HR,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MaxH;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 BT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ct val="100000"/>
              </a:lnSpc>
              <a:spcBef>
                <a:spcPts val="75"/>
              </a:spcBef>
            </a:pPr>
            <a:r>
              <a:rPr sz="1800" b="1" spc="-5" dirty="0">
                <a:latin typeface="Courier New"/>
                <a:cs typeface="Courier New"/>
              </a:rPr>
              <a:t>HL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PostOrderGetHeight(BT-&gt;Left);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2036" y="3734180"/>
            <a:ext cx="218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求左子树的深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度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008501"/>
            <a:ext cx="819404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5535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HR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PostOrderGetHeight(BT-&gt;Right);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求右子树的深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度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5" dirty="0">
                <a:latin typeface="Courier New"/>
                <a:cs typeface="Courier New"/>
              </a:rPr>
              <a:t>MaxH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宋体"/>
                <a:cs typeface="宋体"/>
              </a:rPr>
              <a:t>（</a:t>
            </a:r>
            <a:r>
              <a:rPr sz="1800" b="1" spc="-5" dirty="0">
                <a:latin typeface="Courier New"/>
                <a:cs typeface="Courier New"/>
              </a:rPr>
              <a:t>HL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HR</a:t>
            </a:r>
            <a:r>
              <a:rPr sz="1800" b="1" spc="-5" dirty="0">
                <a:latin typeface="宋体"/>
                <a:cs typeface="宋体"/>
              </a:rPr>
              <a:t>）</a:t>
            </a:r>
            <a:r>
              <a:rPr sz="1800" b="1" spc="-5" dirty="0">
                <a:latin typeface="Courier New"/>
                <a:cs typeface="Courier New"/>
              </a:rPr>
              <a:t>?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HL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: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HR;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取左右子树较大的深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度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MaxH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返回树的深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度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59435">
              <a:lnSpc>
                <a:spcPts val="209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58165">
              <a:lnSpc>
                <a:spcPts val="2150"/>
              </a:lnSpc>
              <a:spcBef>
                <a:spcPts val="70"/>
              </a:spcBef>
              <a:tabLst>
                <a:tab pos="137795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else	return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0;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30" dirty="0">
                <a:solidFill>
                  <a:srgbClr val="A2A2C2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空树深度为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0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3248" y="1120775"/>
            <a:ext cx="397510" cy="316230"/>
          </a:xfrm>
          <a:custGeom>
            <a:avLst/>
            <a:gdLst/>
            <a:ahLst/>
            <a:cxnLst/>
            <a:rect l="l" t="t" r="r" b="b"/>
            <a:pathLst>
              <a:path w="397510" h="316230">
                <a:moveTo>
                  <a:pt x="198755" y="0"/>
                </a:moveTo>
                <a:lnTo>
                  <a:pt x="145888" y="5644"/>
                </a:lnTo>
                <a:lnTo>
                  <a:pt x="98401" y="21575"/>
                </a:lnTo>
                <a:lnTo>
                  <a:pt x="58181" y="46291"/>
                </a:lnTo>
                <a:lnTo>
                  <a:pt x="27116" y="78288"/>
                </a:lnTo>
                <a:lnTo>
                  <a:pt x="7093" y="116063"/>
                </a:lnTo>
                <a:lnTo>
                  <a:pt x="0" y="158114"/>
                </a:lnTo>
                <a:lnTo>
                  <a:pt x="7093" y="200166"/>
                </a:lnTo>
                <a:lnTo>
                  <a:pt x="27116" y="237941"/>
                </a:lnTo>
                <a:lnTo>
                  <a:pt x="58181" y="269938"/>
                </a:lnTo>
                <a:lnTo>
                  <a:pt x="98401" y="294654"/>
                </a:lnTo>
                <a:lnTo>
                  <a:pt x="145888" y="310585"/>
                </a:lnTo>
                <a:lnTo>
                  <a:pt x="198755" y="316229"/>
                </a:lnTo>
                <a:lnTo>
                  <a:pt x="251577" y="310585"/>
                </a:lnTo>
                <a:lnTo>
                  <a:pt x="299052" y="294654"/>
                </a:lnTo>
                <a:lnTo>
                  <a:pt x="339280" y="269938"/>
                </a:lnTo>
                <a:lnTo>
                  <a:pt x="370364" y="237941"/>
                </a:lnTo>
                <a:lnTo>
                  <a:pt x="390407" y="200166"/>
                </a:lnTo>
                <a:lnTo>
                  <a:pt x="397509" y="158114"/>
                </a:lnTo>
                <a:lnTo>
                  <a:pt x="390407" y="116063"/>
                </a:lnTo>
                <a:lnTo>
                  <a:pt x="370364" y="78288"/>
                </a:lnTo>
                <a:lnTo>
                  <a:pt x="339280" y="46291"/>
                </a:lnTo>
                <a:lnTo>
                  <a:pt x="299052" y="21575"/>
                </a:lnTo>
                <a:lnTo>
                  <a:pt x="251577" y="5644"/>
                </a:lnTo>
                <a:lnTo>
                  <a:pt x="1987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3248" y="1120775"/>
            <a:ext cx="397510" cy="316230"/>
          </a:xfrm>
          <a:custGeom>
            <a:avLst/>
            <a:gdLst/>
            <a:ahLst/>
            <a:cxnLst/>
            <a:rect l="l" t="t" r="r" b="b"/>
            <a:pathLst>
              <a:path w="397510" h="316230">
                <a:moveTo>
                  <a:pt x="0" y="158114"/>
                </a:moveTo>
                <a:lnTo>
                  <a:pt x="7093" y="116063"/>
                </a:lnTo>
                <a:lnTo>
                  <a:pt x="27116" y="78288"/>
                </a:lnTo>
                <a:lnTo>
                  <a:pt x="58181" y="46291"/>
                </a:lnTo>
                <a:lnTo>
                  <a:pt x="98401" y="21575"/>
                </a:lnTo>
                <a:lnTo>
                  <a:pt x="145888" y="5644"/>
                </a:lnTo>
                <a:lnTo>
                  <a:pt x="198755" y="0"/>
                </a:lnTo>
                <a:lnTo>
                  <a:pt x="251577" y="5644"/>
                </a:lnTo>
                <a:lnTo>
                  <a:pt x="299052" y="21575"/>
                </a:lnTo>
                <a:lnTo>
                  <a:pt x="339280" y="46291"/>
                </a:lnTo>
                <a:lnTo>
                  <a:pt x="370364" y="78288"/>
                </a:lnTo>
                <a:lnTo>
                  <a:pt x="390407" y="116063"/>
                </a:lnTo>
                <a:lnTo>
                  <a:pt x="397509" y="158114"/>
                </a:lnTo>
                <a:lnTo>
                  <a:pt x="390407" y="200166"/>
                </a:lnTo>
                <a:lnTo>
                  <a:pt x="370364" y="237941"/>
                </a:lnTo>
                <a:lnTo>
                  <a:pt x="339280" y="269938"/>
                </a:lnTo>
                <a:lnTo>
                  <a:pt x="299052" y="294654"/>
                </a:lnTo>
                <a:lnTo>
                  <a:pt x="251577" y="310585"/>
                </a:lnTo>
                <a:lnTo>
                  <a:pt x="198755" y="316229"/>
                </a:lnTo>
                <a:lnTo>
                  <a:pt x="145888" y="310585"/>
                </a:lnTo>
                <a:lnTo>
                  <a:pt x="98401" y="294654"/>
                </a:lnTo>
                <a:lnTo>
                  <a:pt x="58181" y="269938"/>
                </a:lnTo>
                <a:lnTo>
                  <a:pt x="27116" y="237941"/>
                </a:lnTo>
                <a:lnTo>
                  <a:pt x="7093" y="200166"/>
                </a:lnTo>
                <a:lnTo>
                  <a:pt x="0" y="1581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5745" y="1405382"/>
            <a:ext cx="177800" cy="474345"/>
          </a:xfrm>
          <a:custGeom>
            <a:avLst/>
            <a:gdLst/>
            <a:ahLst/>
            <a:cxnLst/>
            <a:rect l="l" t="t" r="r" b="b"/>
            <a:pathLst>
              <a:path w="177800" h="474344">
                <a:moveTo>
                  <a:pt x="177546" y="0"/>
                </a:moveTo>
                <a:lnTo>
                  <a:pt x="0" y="4743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2047" y="1405382"/>
            <a:ext cx="177800" cy="474345"/>
          </a:xfrm>
          <a:custGeom>
            <a:avLst/>
            <a:gdLst/>
            <a:ahLst/>
            <a:cxnLst/>
            <a:rect l="l" t="t" r="r" b="b"/>
            <a:pathLst>
              <a:path w="177800" h="474344">
                <a:moveTo>
                  <a:pt x="0" y="0"/>
                </a:moveTo>
                <a:lnTo>
                  <a:pt x="177545" y="4743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57755" y="1892401"/>
            <a:ext cx="448309" cy="7569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3975" marR="156845" algn="just">
              <a:lnSpc>
                <a:spcPct val="77800"/>
              </a:lnSpc>
              <a:spcBef>
                <a:spcPts val="470"/>
              </a:spcBef>
            </a:pPr>
            <a:r>
              <a:rPr sz="1800" b="1" spc="-10" dirty="0">
                <a:latin typeface="仿宋"/>
                <a:cs typeface="仿宋"/>
              </a:rPr>
              <a:t>左 子 树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9592" y="1879701"/>
            <a:ext cx="467995" cy="7569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53975" marR="176530" algn="just">
              <a:lnSpc>
                <a:spcPct val="77800"/>
              </a:lnSpc>
              <a:spcBef>
                <a:spcPts val="470"/>
              </a:spcBef>
            </a:pPr>
            <a:r>
              <a:rPr sz="1800" b="1" spc="-5" dirty="0">
                <a:latin typeface="仿宋"/>
                <a:cs typeface="仿宋"/>
              </a:rPr>
              <a:t>右 </a:t>
            </a:r>
            <a:r>
              <a:rPr sz="1800" b="1" spc="-10" dirty="0">
                <a:latin typeface="仿宋"/>
                <a:cs typeface="仿宋"/>
              </a:rPr>
              <a:t>子 树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6338" y="1892300"/>
            <a:ext cx="181610" cy="784225"/>
          </a:xfrm>
          <a:custGeom>
            <a:avLst/>
            <a:gdLst/>
            <a:ahLst/>
            <a:cxnLst/>
            <a:rect l="l" t="t" r="r" b="b"/>
            <a:pathLst>
              <a:path w="181610" h="784225">
                <a:moveTo>
                  <a:pt x="0" y="0"/>
                </a:moveTo>
                <a:lnTo>
                  <a:pt x="35278" y="6463"/>
                </a:lnTo>
                <a:lnTo>
                  <a:pt x="64103" y="24082"/>
                </a:lnTo>
                <a:lnTo>
                  <a:pt x="83546" y="50202"/>
                </a:lnTo>
                <a:lnTo>
                  <a:pt x="90677" y="82169"/>
                </a:lnTo>
                <a:lnTo>
                  <a:pt x="90677" y="310007"/>
                </a:lnTo>
                <a:lnTo>
                  <a:pt x="97811" y="341973"/>
                </a:lnTo>
                <a:lnTo>
                  <a:pt x="117268" y="368093"/>
                </a:lnTo>
                <a:lnTo>
                  <a:pt x="146131" y="385712"/>
                </a:lnTo>
                <a:lnTo>
                  <a:pt x="181483" y="392175"/>
                </a:lnTo>
                <a:lnTo>
                  <a:pt x="146131" y="398621"/>
                </a:lnTo>
                <a:lnTo>
                  <a:pt x="117268" y="416210"/>
                </a:lnTo>
                <a:lnTo>
                  <a:pt x="97811" y="442325"/>
                </a:lnTo>
                <a:lnTo>
                  <a:pt x="90677" y="474345"/>
                </a:lnTo>
                <a:lnTo>
                  <a:pt x="90677" y="702055"/>
                </a:lnTo>
                <a:lnTo>
                  <a:pt x="83546" y="734075"/>
                </a:lnTo>
                <a:lnTo>
                  <a:pt x="64103" y="760190"/>
                </a:lnTo>
                <a:lnTo>
                  <a:pt x="35278" y="777779"/>
                </a:lnTo>
                <a:lnTo>
                  <a:pt x="0" y="784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4158" y="2020989"/>
            <a:ext cx="31813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7" baseline="-20833" dirty="0">
                <a:latin typeface="Times New Roman"/>
                <a:cs typeface="Times New Roman"/>
              </a:rPr>
              <a:t>R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15999" y="1892300"/>
            <a:ext cx="181610" cy="784225"/>
          </a:xfrm>
          <a:custGeom>
            <a:avLst/>
            <a:gdLst/>
            <a:ahLst/>
            <a:cxnLst/>
            <a:rect l="l" t="t" r="r" b="b"/>
            <a:pathLst>
              <a:path w="181610" h="784225">
                <a:moveTo>
                  <a:pt x="181482" y="0"/>
                </a:moveTo>
                <a:lnTo>
                  <a:pt x="146131" y="6463"/>
                </a:lnTo>
                <a:lnTo>
                  <a:pt x="117268" y="24082"/>
                </a:lnTo>
                <a:lnTo>
                  <a:pt x="97811" y="50202"/>
                </a:lnTo>
                <a:lnTo>
                  <a:pt x="90678" y="82169"/>
                </a:lnTo>
                <a:lnTo>
                  <a:pt x="90678" y="310007"/>
                </a:lnTo>
                <a:lnTo>
                  <a:pt x="83546" y="341973"/>
                </a:lnTo>
                <a:lnTo>
                  <a:pt x="64103" y="368093"/>
                </a:lnTo>
                <a:lnTo>
                  <a:pt x="35278" y="385712"/>
                </a:lnTo>
                <a:lnTo>
                  <a:pt x="0" y="392175"/>
                </a:lnTo>
                <a:lnTo>
                  <a:pt x="35278" y="398621"/>
                </a:lnTo>
                <a:lnTo>
                  <a:pt x="64103" y="416210"/>
                </a:lnTo>
                <a:lnTo>
                  <a:pt x="83546" y="442325"/>
                </a:lnTo>
                <a:lnTo>
                  <a:pt x="90678" y="474345"/>
                </a:lnTo>
                <a:lnTo>
                  <a:pt x="90678" y="702055"/>
                </a:lnTo>
                <a:lnTo>
                  <a:pt x="97811" y="734075"/>
                </a:lnTo>
                <a:lnTo>
                  <a:pt x="117268" y="760190"/>
                </a:lnTo>
                <a:lnTo>
                  <a:pt x="146131" y="777779"/>
                </a:lnTo>
                <a:lnTo>
                  <a:pt x="181482" y="784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66800" y="2039912"/>
            <a:ext cx="318135" cy="646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latin typeface="Times New Roman"/>
                <a:cs typeface="Times New Roman"/>
              </a:rPr>
              <a:t>H</a:t>
            </a:r>
            <a:r>
              <a:rPr sz="1800" b="1" baseline="-20833" dirty="0">
                <a:latin typeface="Times New Roman"/>
                <a:cs typeface="Times New Roman"/>
              </a:rPr>
              <a:t>L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92421" y="1213485"/>
            <a:ext cx="181610" cy="1463040"/>
          </a:xfrm>
          <a:custGeom>
            <a:avLst/>
            <a:gdLst/>
            <a:ahLst/>
            <a:cxnLst/>
            <a:rect l="l" t="t" r="r" b="b"/>
            <a:pathLst>
              <a:path w="181610" h="1463039">
                <a:moveTo>
                  <a:pt x="0" y="0"/>
                </a:moveTo>
                <a:lnTo>
                  <a:pt x="35351" y="12057"/>
                </a:lnTo>
                <a:lnTo>
                  <a:pt x="64214" y="44926"/>
                </a:lnTo>
                <a:lnTo>
                  <a:pt x="83671" y="93654"/>
                </a:lnTo>
                <a:lnTo>
                  <a:pt x="90804" y="153288"/>
                </a:lnTo>
                <a:lnTo>
                  <a:pt x="90804" y="578357"/>
                </a:lnTo>
                <a:lnTo>
                  <a:pt x="97938" y="637972"/>
                </a:lnTo>
                <a:lnTo>
                  <a:pt x="117395" y="686657"/>
                </a:lnTo>
                <a:lnTo>
                  <a:pt x="146258" y="719482"/>
                </a:lnTo>
                <a:lnTo>
                  <a:pt x="181610" y="731519"/>
                </a:lnTo>
                <a:lnTo>
                  <a:pt x="146258" y="743577"/>
                </a:lnTo>
                <a:lnTo>
                  <a:pt x="117395" y="776446"/>
                </a:lnTo>
                <a:lnTo>
                  <a:pt x="97938" y="825174"/>
                </a:lnTo>
                <a:lnTo>
                  <a:pt x="90804" y="884809"/>
                </a:lnTo>
                <a:lnTo>
                  <a:pt x="90804" y="1309877"/>
                </a:lnTo>
                <a:lnTo>
                  <a:pt x="83671" y="1369492"/>
                </a:lnTo>
                <a:lnTo>
                  <a:pt x="64214" y="1418177"/>
                </a:lnTo>
                <a:lnTo>
                  <a:pt x="35351" y="1451002"/>
                </a:lnTo>
                <a:lnTo>
                  <a:pt x="0" y="14630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43577" y="1684667"/>
            <a:ext cx="232410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65"/>
              </a:spcBef>
            </a:pP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Height=max(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800" b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800" b="1" spc="-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)+1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566" y="485597"/>
            <a:ext cx="4704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【例</a:t>
            </a:r>
            <a:r>
              <a:rPr sz="2400" spc="-10" dirty="0">
                <a:solidFill>
                  <a:srgbClr val="0000FF"/>
                </a:solidFill>
                <a:latin typeface="宋体"/>
                <a:cs typeface="宋体"/>
              </a:rPr>
              <a:t>】</a:t>
            </a:r>
            <a:r>
              <a:rPr sz="2400" spc="-58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二元运算</a:t>
            </a:r>
            <a:r>
              <a:rPr sz="2400" spc="-5" dirty="0">
                <a:latin typeface="宋体"/>
                <a:cs typeface="宋体"/>
              </a:rPr>
              <a:t>表达式树及其遍历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991" y="4220336"/>
            <a:ext cx="591756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latin typeface="宋体"/>
                <a:cs typeface="宋体"/>
              </a:rPr>
              <a:t>三种遍历可以得到三种不</a:t>
            </a:r>
            <a:r>
              <a:rPr sz="2000" b="1" spc="-5" dirty="0">
                <a:latin typeface="宋体"/>
                <a:cs typeface="宋体"/>
              </a:rPr>
              <a:t>同</a:t>
            </a:r>
            <a:r>
              <a:rPr sz="2000" b="1" spc="5" dirty="0">
                <a:latin typeface="宋体"/>
                <a:cs typeface="宋体"/>
              </a:rPr>
              <a:t>的访</a:t>
            </a:r>
            <a:r>
              <a:rPr sz="2000" b="1" spc="-5" dirty="0">
                <a:latin typeface="宋体"/>
                <a:cs typeface="宋体"/>
              </a:rPr>
              <a:t>问</a:t>
            </a:r>
            <a:r>
              <a:rPr sz="2000" b="1" spc="5" dirty="0">
                <a:latin typeface="宋体"/>
                <a:cs typeface="宋体"/>
              </a:rPr>
              <a:t>结果：</a:t>
            </a:r>
            <a:endParaRPr sz="200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dirty="0">
                <a:latin typeface="宋体"/>
                <a:cs typeface="宋体"/>
              </a:rPr>
              <a:t>先序遍历得到前缀表达式</a:t>
            </a:r>
            <a:r>
              <a:rPr sz="2000" b="1" spc="5" dirty="0">
                <a:latin typeface="宋体"/>
                <a:cs typeface="宋体"/>
              </a:rPr>
              <a:t>：</a:t>
            </a:r>
            <a:r>
              <a:rPr sz="2000" b="1" i="1" spc="5" dirty="0">
                <a:latin typeface="Arial"/>
                <a:cs typeface="Arial"/>
              </a:rPr>
              <a:t>+</a:t>
            </a:r>
            <a:r>
              <a:rPr sz="2000" b="1" i="1" spc="-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 *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283845" indent="-27114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中序遍历得到中缀表达式：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20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0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b="1" i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  <a:p>
            <a:pPr marL="283845" indent="-27114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284480" algn="l"/>
              </a:tabLst>
            </a:pPr>
            <a:r>
              <a:rPr sz="2000" b="1" spc="5" dirty="0">
                <a:latin typeface="宋体"/>
                <a:cs typeface="宋体"/>
              </a:rPr>
              <a:t>后序遍历得到后缀表达式：</a:t>
            </a:r>
            <a:r>
              <a:rPr sz="2000" b="1" i="1" spc="5" dirty="0">
                <a:latin typeface="Arial"/>
                <a:cs typeface="Arial"/>
              </a:rPr>
              <a:t>a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e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f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g</a:t>
            </a:r>
            <a:r>
              <a:rPr sz="2000" b="1" i="1" spc="-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*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3807" y="179158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224790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90" y="449834"/>
                </a:lnTo>
                <a:lnTo>
                  <a:pt x="270067" y="445263"/>
                </a:lnTo>
                <a:lnTo>
                  <a:pt x="312239" y="432157"/>
                </a:lnTo>
                <a:lnTo>
                  <a:pt x="350401" y="411418"/>
                </a:lnTo>
                <a:lnTo>
                  <a:pt x="383651" y="383952"/>
                </a:lnTo>
                <a:lnTo>
                  <a:pt x="411084" y="350664"/>
                </a:lnTo>
                <a:lnTo>
                  <a:pt x="431798" y="312459"/>
                </a:lnTo>
                <a:lnTo>
                  <a:pt x="444888" y="270242"/>
                </a:lnTo>
                <a:lnTo>
                  <a:pt x="449453" y="224916"/>
                </a:lnTo>
                <a:lnTo>
                  <a:pt x="444888" y="179591"/>
                </a:lnTo>
                <a:lnTo>
                  <a:pt x="431798" y="137374"/>
                </a:lnTo>
                <a:lnTo>
                  <a:pt x="411084" y="99169"/>
                </a:lnTo>
                <a:lnTo>
                  <a:pt x="383651" y="65881"/>
                </a:lnTo>
                <a:lnTo>
                  <a:pt x="350401" y="38415"/>
                </a:lnTo>
                <a:lnTo>
                  <a:pt x="312239" y="17676"/>
                </a:lnTo>
                <a:lnTo>
                  <a:pt x="270067" y="4570"/>
                </a:lnTo>
                <a:lnTo>
                  <a:pt x="224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3807" y="179158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0" y="224916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90" y="0"/>
                </a:lnTo>
                <a:lnTo>
                  <a:pt x="270067" y="4570"/>
                </a:lnTo>
                <a:lnTo>
                  <a:pt x="312239" y="17676"/>
                </a:lnTo>
                <a:lnTo>
                  <a:pt x="350401" y="38415"/>
                </a:lnTo>
                <a:lnTo>
                  <a:pt x="383651" y="65881"/>
                </a:lnTo>
                <a:lnTo>
                  <a:pt x="411084" y="99169"/>
                </a:lnTo>
                <a:lnTo>
                  <a:pt x="431798" y="137374"/>
                </a:lnTo>
                <a:lnTo>
                  <a:pt x="444888" y="179591"/>
                </a:lnTo>
                <a:lnTo>
                  <a:pt x="449453" y="224916"/>
                </a:lnTo>
                <a:lnTo>
                  <a:pt x="444888" y="270242"/>
                </a:lnTo>
                <a:lnTo>
                  <a:pt x="431798" y="312459"/>
                </a:lnTo>
                <a:lnTo>
                  <a:pt x="411084" y="350664"/>
                </a:lnTo>
                <a:lnTo>
                  <a:pt x="383651" y="383952"/>
                </a:lnTo>
                <a:lnTo>
                  <a:pt x="350401" y="411418"/>
                </a:lnTo>
                <a:lnTo>
                  <a:pt x="312239" y="432157"/>
                </a:lnTo>
                <a:lnTo>
                  <a:pt x="270067" y="445263"/>
                </a:lnTo>
                <a:lnTo>
                  <a:pt x="224790" y="449834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7725" y="1860702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4555" y="1828545"/>
            <a:ext cx="174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698" y="1502663"/>
            <a:ext cx="809625" cy="394970"/>
          </a:xfrm>
          <a:custGeom>
            <a:avLst/>
            <a:gdLst/>
            <a:ahLst/>
            <a:cxnLst/>
            <a:rect l="l" t="t" r="r" b="b"/>
            <a:pathLst>
              <a:path w="809625" h="394969">
                <a:moveTo>
                  <a:pt x="809370" y="0"/>
                </a:moveTo>
                <a:lnTo>
                  <a:pt x="0" y="394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1885" y="2167382"/>
            <a:ext cx="436245" cy="392430"/>
          </a:xfrm>
          <a:custGeom>
            <a:avLst/>
            <a:gdLst/>
            <a:ahLst/>
            <a:cxnLst/>
            <a:rect l="l" t="t" r="r" b="b"/>
            <a:pathLst>
              <a:path w="436244" h="392430">
                <a:moveTo>
                  <a:pt x="0" y="0"/>
                </a:moveTo>
                <a:lnTo>
                  <a:pt x="436118" y="3919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4726" y="1480058"/>
            <a:ext cx="1902460" cy="472440"/>
          </a:xfrm>
          <a:custGeom>
            <a:avLst/>
            <a:gdLst/>
            <a:ahLst/>
            <a:cxnLst/>
            <a:rect l="l" t="t" r="r" b="b"/>
            <a:pathLst>
              <a:path w="1902460" h="472439">
                <a:moveTo>
                  <a:pt x="0" y="0"/>
                </a:moveTo>
                <a:lnTo>
                  <a:pt x="1902460" y="47243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1771" y="2156079"/>
            <a:ext cx="236220" cy="245110"/>
          </a:xfrm>
          <a:custGeom>
            <a:avLst/>
            <a:gdLst/>
            <a:ahLst/>
            <a:cxnLst/>
            <a:rect l="l" t="t" r="r" b="b"/>
            <a:pathLst>
              <a:path w="236220" h="245110">
                <a:moveTo>
                  <a:pt x="236219" y="0"/>
                </a:moveTo>
                <a:lnTo>
                  <a:pt x="0" y="2449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8485" y="1168400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5">
                <a:moveTo>
                  <a:pt x="224789" y="0"/>
                </a:moveTo>
                <a:lnTo>
                  <a:pt x="179506" y="4570"/>
                </a:lnTo>
                <a:lnTo>
                  <a:pt x="137320" y="17676"/>
                </a:lnTo>
                <a:lnTo>
                  <a:pt x="99138" y="38415"/>
                </a:lnTo>
                <a:lnTo>
                  <a:pt x="65865" y="65881"/>
                </a:lnTo>
                <a:lnTo>
                  <a:pt x="38408" y="99169"/>
                </a:lnTo>
                <a:lnTo>
                  <a:pt x="17674" y="137374"/>
                </a:lnTo>
                <a:lnTo>
                  <a:pt x="4569" y="179591"/>
                </a:lnTo>
                <a:lnTo>
                  <a:pt x="0" y="224916"/>
                </a:lnTo>
                <a:lnTo>
                  <a:pt x="4569" y="270242"/>
                </a:lnTo>
                <a:lnTo>
                  <a:pt x="17674" y="312459"/>
                </a:lnTo>
                <a:lnTo>
                  <a:pt x="38408" y="350664"/>
                </a:lnTo>
                <a:lnTo>
                  <a:pt x="65865" y="383952"/>
                </a:lnTo>
                <a:lnTo>
                  <a:pt x="99138" y="411418"/>
                </a:lnTo>
                <a:lnTo>
                  <a:pt x="137320" y="432157"/>
                </a:lnTo>
                <a:lnTo>
                  <a:pt x="179506" y="445263"/>
                </a:lnTo>
                <a:lnTo>
                  <a:pt x="224789" y="449834"/>
                </a:lnTo>
                <a:lnTo>
                  <a:pt x="270109" y="445263"/>
                </a:lnTo>
                <a:lnTo>
                  <a:pt x="312312" y="432157"/>
                </a:lnTo>
                <a:lnTo>
                  <a:pt x="350497" y="411418"/>
                </a:lnTo>
                <a:lnTo>
                  <a:pt x="383762" y="383952"/>
                </a:lnTo>
                <a:lnTo>
                  <a:pt x="411204" y="350664"/>
                </a:lnTo>
                <a:lnTo>
                  <a:pt x="431923" y="312459"/>
                </a:lnTo>
                <a:lnTo>
                  <a:pt x="445015" y="270242"/>
                </a:lnTo>
                <a:lnTo>
                  <a:pt x="449580" y="224916"/>
                </a:lnTo>
                <a:lnTo>
                  <a:pt x="445015" y="179591"/>
                </a:lnTo>
                <a:lnTo>
                  <a:pt x="431923" y="137374"/>
                </a:lnTo>
                <a:lnTo>
                  <a:pt x="411204" y="99169"/>
                </a:lnTo>
                <a:lnTo>
                  <a:pt x="383762" y="65881"/>
                </a:lnTo>
                <a:lnTo>
                  <a:pt x="350497" y="38415"/>
                </a:lnTo>
                <a:lnTo>
                  <a:pt x="312312" y="17676"/>
                </a:lnTo>
                <a:lnTo>
                  <a:pt x="270109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8485" y="1168400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5">
                <a:moveTo>
                  <a:pt x="0" y="224916"/>
                </a:moveTo>
                <a:lnTo>
                  <a:pt x="4569" y="179591"/>
                </a:lnTo>
                <a:lnTo>
                  <a:pt x="17674" y="137374"/>
                </a:lnTo>
                <a:lnTo>
                  <a:pt x="38408" y="99169"/>
                </a:lnTo>
                <a:lnTo>
                  <a:pt x="65865" y="65881"/>
                </a:lnTo>
                <a:lnTo>
                  <a:pt x="99138" y="38415"/>
                </a:lnTo>
                <a:lnTo>
                  <a:pt x="137320" y="17676"/>
                </a:lnTo>
                <a:lnTo>
                  <a:pt x="179506" y="4570"/>
                </a:lnTo>
                <a:lnTo>
                  <a:pt x="224789" y="0"/>
                </a:lnTo>
                <a:lnTo>
                  <a:pt x="270109" y="4570"/>
                </a:lnTo>
                <a:lnTo>
                  <a:pt x="312312" y="17676"/>
                </a:lnTo>
                <a:lnTo>
                  <a:pt x="350497" y="38415"/>
                </a:lnTo>
                <a:lnTo>
                  <a:pt x="383762" y="65881"/>
                </a:lnTo>
                <a:lnTo>
                  <a:pt x="411204" y="99169"/>
                </a:lnTo>
                <a:lnTo>
                  <a:pt x="431923" y="137374"/>
                </a:lnTo>
                <a:lnTo>
                  <a:pt x="445015" y="179591"/>
                </a:lnTo>
                <a:lnTo>
                  <a:pt x="449580" y="224916"/>
                </a:lnTo>
                <a:lnTo>
                  <a:pt x="445015" y="270242"/>
                </a:lnTo>
                <a:lnTo>
                  <a:pt x="431923" y="312459"/>
                </a:lnTo>
                <a:lnTo>
                  <a:pt x="411204" y="350664"/>
                </a:lnTo>
                <a:lnTo>
                  <a:pt x="383762" y="383952"/>
                </a:lnTo>
                <a:lnTo>
                  <a:pt x="350497" y="411418"/>
                </a:lnTo>
                <a:lnTo>
                  <a:pt x="312312" y="432157"/>
                </a:lnTo>
                <a:lnTo>
                  <a:pt x="270109" y="445263"/>
                </a:lnTo>
                <a:lnTo>
                  <a:pt x="224789" y="449834"/>
                </a:lnTo>
                <a:lnTo>
                  <a:pt x="179506" y="445263"/>
                </a:lnTo>
                <a:lnTo>
                  <a:pt x="137320" y="432157"/>
                </a:lnTo>
                <a:lnTo>
                  <a:pt x="99138" y="411418"/>
                </a:lnTo>
                <a:lnTo>
                  <a:pt x="65865" y="383952"/>
                </a:lnTo>
                <a:lnTo>
                  <a:pt x="38408" y="350664"/>
                </a:lnTo>
                <a:lnTo>
                  <a:pt x="17674" y="312459"/>
                </a:lnTo>
                <a:lnTo>
                  <a:pt x="4569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2404" y="1237513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90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69489" y="1205230"/>
            <a:ext cx="174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77900" y="2419857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224764" y="0"/>
                </a:moveTo>
                <a:lnTo>
                  <a:pt x="179467" y="4570"/>
                </a:lnTo>
                <a:lnTo>
                  <a:pt x="137277" y="17676"/>
                </a:lnTo>
                <a:lnTo>
                  <a:pt x="99098" y="38415"/>
                </a:lnTo>
                <a:lnTo>
                  <a:pt x="65833" y="65881"/>
                </a:lnTo>
                <a:lnTo>
                  <a:pt x="38387" y="99169"/>
                </a:lnTo>
                <a:lnTo>
                  <a:pt x="17663" y="137374"/>
                </a:lnTo>
                <a:lnTo>
                  <a:pt x="4566" y="179591"/>
                </a:lnTo>
                <a:lnTo>
                  <a:pt x="0" y="224916"/>
                </a:lnTo>
                <a:lnTo>
                  <a:pt x="4566" y="270242"/>
                </a:lnTo>
                <a:lnTo>
                  <a:pt x="17663" y="312459"/>
                </a:lnTo>
                <a:lnTo>
                  <a:pt x="38387" y="350664"/>
                </a:lnTo>
                <a:lnTo>
                  <a:pt x="65833" y="383952"/>
                </a:lnTo>
                <a:lnTo>
                  <a:pt x="99098" y="411418"/>
                </a:lnTo>
                <a:lnTo>
                  <a:pt x="137277" y="432157"/>
                </a:lnTo>
                <a:lnTo>
                  <a:pt x="179467" y="445263"/>
                </a:lnTo>
                <a:lnTo>
                  <a:pt x="224764" y="449833"/>
                </a:lnTo>
                <a:lnTo>
                  <a:pt x="270056" y="445263"/>
                </a:lnTo>
                <a:lnTo>
                  <a:pt x="312248" y="432157"/>
                </a:lnTo>
                <a:lnTo>
                  <a:pt x="350435" y="411418"/>
                </a:lnTo>
                <a:lnTo>
                  <a:pt x="383711" y="383952"/>
                </a:lnTo>
                <a:lnTo>
                  <a:pt x="411169" y="350664"/>
                </a:lnTo>
                <a:lnTo>
                  <a:pt x="431904" y="312459"/>
                </a:lnTo>
                <a:lnTo>
                  <a:pt x="445010" y="270242"/>
                </a:lnTo>
                <a:lnTo>
                  <a:pt x="449580" y="224916"/>
                </a:lnTo>
                <a:lnTo>
                  <a:pt x="445010" y="179591"/>
                </a:lnTo>
                <a:lnTo>
                  <a:pt x="431904" y="137374"/>
                </a:lnTo>
                <a:lnTo>
                  <a:pt x="411169" y="99169"/>
                </a:lnTo>
                <a:lnTo>
                  <a:pt x="383711" y="65881"/>
                </a:lnTo>
                <a:lnTo>
                  <a:pt x="350435" y="38415"/>
                </a:lnTo>
                <a:lnTo>
                  <a:pt x="312248" y="17676"/>
                </a:lnTo>
                <a:lnTo>
                  <a:pt x="270056" y="4570"/>
                </a:lnTo>
                <a:lnTo>
                  <a:pt x="2247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7900" y="2419857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0" y="224916"/>
                </a:moveTo>
                <a:lnTo>
                  <a:pt x="4566" y="179591"/>
                </a:lnTo>
                <a:lnTo>
                  <a:pt x="17663" y="137374"/>
                </a:lnTo>
                <a:lnTo>
                  <a:pt x="38387" y="99169"/>
                </a:lnTo>
                <a:lnTo>
                  <a:pt x="65833" y="65881"/>
                </a:lnTo>
                <a:lnTo>
                  <a:pt x="99098" y="38415"/>
                </a:lnTo>
                <a:lnTo>
                  <a:pt x="137277" y="17676"/>
                </a:lnTo>
                <a:lnTo>
                  <a:pt x="179467" y="4570"/>
                </a:lnTo>
                <a:lnTo>
                  <a:pt x="224764" y="0"/>
                </a:lnTo>
                <a:lnTo>
                  <a:pt x="270056" y="4570"/>
                </a:lnTo>
                <a:lnTo>
                  <a:pt x="312248" y="17676"/>
                </a:lnTo>
                <a:lnTo>
                  <a:pt x="350435" y="38415"/>
                </a:lnTo>
                <a:lnTo>
                  <a:pt x="383711" y="65881"/>
                </a:lnTo>
                <a:lnTo>
                  <a:pt x="411169" y="99169"/>
                </a:lnTo>
                <a:lnTo>
                  <a:pt x="431904" y="137374"/>
                </a:lnTo>
                <a:lnTo>
                  <a:pt x="445010" y="179591"/>
                </a:lnTo>
                <a:lnTo>
                  <a:pt x="449580" y="224916"/>
                </a:lnTo>
                <a:lnTo>
                  <a:pt x="445010" y="270242"/>
                </a:lnTo>
                <a:lnTo>
                  <a:pt x="431904" y="312459"/>
                </a:lnTo>
                <a:lnTo>
                  <a:pt x="411169" y="350664"/>
                </a:lnTo>
                <a:lnTo>
                  <a:pt x="383711" y="383952"/>
                </a:lnTo>
                <a:lnTo>
                  <a:pt x="350435" y="411418"/>
                </a:lnTo>
                <a:lnTo>
                  <a:pt x="312248" y="432157"/>
                </a:lnTo>
                <a:lnTo>
                  <a:pt x="270056" y="445263"/>
                </a:lnTo>
                <a:lnTo>
                  <a:pt x="224764" y="449833"/>
                </a:lnTo>
                <a:lnTo>
                  <a:pt x="179467" y="445263"/>
                </a:lnTo>
                <a:lnTo>
                  <a:pt x="137277" y="432157"/>
                </a:lnTo>
                <a:lnTo>
                  <a:pt x="99098" y="411418"/>
                </a:lnTo>
                <a:lnTo>
                  <a:pt x="65833" y="383952"/>
                </a:lnTo>
                <a:lnTo>
                  <a:pt x="38387" y="350664"/>
                </a:lnTo>
                <a:lnTo>
                  <a:pt x="17663" y="312459"/>
                </a:lnTo>
                <a:lnTo>
                  <a:pt x="4566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1806" y="2488971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1519" y="2457069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81682" y="250151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224790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90" y="449833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80" y="224916"/>
                </a:lnTo>
                <a:lnTo>
                  <a:pt x="445010" y="179591"/>
                </a:lnTo>
                <a:lnTo>
                  <a:pt x="431905" y="137374"/>
                </a:lnTo>
                <a:lnTo>
                  <a:pt x="411171" y="99169"/>
                </a:lnTo>
                <a:lnTo>
                  <a:pt x="383714" y="65881"/>
                </a:lnTo>
                <a:lnTo>
                  <a:pt x="350441" y="38415"/>
                </a:lnTo>
                <a:lnTo>
                  <a:pt x="312259" y="17676"/>
                </a:lnTo>
                <a:lnTo>
                  <a:pt x="270073" y="4570"/>
                </a:lnTo>
                <a:lnTo>
                  <a:pt x="224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81682" y="250151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0" y="224916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90" y="0"/>
                </a:lnTo>
                <a:lnTo>
                  <a:pt x="270073" y="4570"/>
                </a:lnTo>
                <a:lnTo>
                  <a:pt x="312259" y="17676"/>
                </a:lnTo>
                <a:lnTo>
                  <a:pt x="350441" y="38415"/>
                </a:lnTo>
                <a:lnTo>
                  <a:pt x="383714" y="65881"/>
                </a:lnTo>
                <a:lnTo>
                  <a:pt x="411171" y="99169"/>
                </a:lnTo>
                <a:lnTo>
                  <a:pt x="431905" y="137374"/>
                </a:lnTo>
                <a:lnTo>
                  <a:pt x="445010" y="179591"/>
                </a:lnTo>
                <a:lnTo>
                  <a:pt x="449580" y="224916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90" y="449833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5601" y="2570632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56814" y="2538730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95779" y="3185160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224789" y="0"/>
                </a:moveTo>
                <a:lnTo>
                  <a:pt x="179506" y="4564"/>
                </a:lnTo>
                <a:lnTo>
                  <a:pt x="137320" y="17658"/>
                </a:lnTo>
                <a:lnTo>
                  <a:pt x="99138" y="38382"/>
                </a:lnTo>
                <a:lnTo>
                  <a:pt x="65865" y="65833"/>
                </a:lnTo>
                <a:lnTo>
                  <a:pt x="38408" y="99113"/>
                </a:lnTo>
                <a:lnTo>
                  <a:pt x="17674" y="137320"/>
                </a:lnTo>
                <a:lnTo>
                  <a:pt x="4569" y="179555"/>
                </a:lnTo>
                <a:lnTo>
                  <a:pt x="0" y="224916"/>
                </a:lnTo>
                <a:lnTo>
                  <a:pt x="4569" y="270242"/>
                </a:lnTo>
                <a:lnTo>
                  <a:pt x="17674" y="312459"/>
                </a:lnTo>
                <a:lnTo>
                  <a:pt x="38408" y="350664"/>
                </a:lnTo>
                <a:lnTo>
                  <a:pt x="65865" y="383952"/>
                </a:lnTo>
                <a:lnTo>
                  <a:pt x="99138" y="411418"/>
                </a:lnTo>
                <a:lnTo>
                  <a:pt x="137320" y="432157"/>
                </a:lnTo>
                <a:lnTo>
                  <a:pt x="179506" y="445263"/>
                </a:lnTo>
                <a:lnTo>
                  <a:pt x="224789" y="449833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80" y="224916"/>
                </a:lnTo>
                <a:lnTo>
                  <a:pt x="445010" y="179555"/>
                </a:lnTo>
                <a:lnTo>
                  <a:pt x="431905" y="137320"/>
                </a:lnTo>
                <a:lnTo>
                  <a:pt x="411171" y="99113"/>
                </a:lnTo>
                <a:lnTo>
                  <a:pt x="383714" y="65833"/>
                </a:lnTo>
                <a:lnTo>
                  <a:pt x="350441" y="38382"/>
                </a:lnTo>
                <a:lnTo>
                  <a:pt x="312259" y="17658"/>
                </a:lnTo>
                <a:lnTo>
                  <a:pt x="270073" y="4564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95779" y="3185160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80" h="450214">
                <a:moveTo>
                  <a:pt x="0" y="224916"/>
                </a:moveTo>
                <a:lnTo>
                  <a:pt x="4569" y="179555"/>
                </a:lnTo>
                <a:lnTo>
                  <a:pt x="17674" y="137320"/>
                </a:lnTo>
                <a:lnTo>
                  <a:pt x="38408" y="99113"/>
                </a:lnTo>
                <a:lnTo>
                  <a:pt x="65865" y="65833"/>
                </a:lnTo>
                <a:lnTo>
                  <a:pt x="99138" y="38382"/>
                </a:lnTo>
                <a:lnTo>
                  <a:pt x="137320" y="17658"/>
                </a:lnTo>
                <a:lnTo>
                  <a:pt x="179506" y="4564"/>
                </a:lnTo>
                <a:lnTo>
                  <a:pt x="224789" y="0"/>
                </a:lnTo>
                <a:lnTo>
                  <a:pt x="270073" y="4564"/>
                </a:lnTo>
                <a:lnTo>
                  <a:pt x="312259" y="17658"/>
                </a:lnTo>
                <a:lnTo>
                  <a:pt x="350441" y="38382"/>
                </a:lnTo>
                <a:lnTo>
                  <a:pt x="383714" y="65833"/>
                </a:lnTo>
                <a:lnTo>
                  <a:pt x="411171" y="99113"/>
                </a:lnTo>
                <a:lnTo>
                  <a:pt x="431905" y="137320"/>
                </a:lnTo>
                <a:lnTo>
                  <a:pt x="445010" y="179555"/>
                </a:lnTo>
                <a:lnTo>
                  <a:pt x="449580" y="224916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89" y="449833"/>
                </a:lnTo>
                <a:lnTo>
                  <a:pt x="179506" y="445263"/>
                </a:lnTo>
                <a:lnTo>
                  <a:pt x="137320" y="432157"/>
                </a:lnTo>
                <a:lnTo>
                  <a:pt x="99138" y="411418"/>
                </a:lnTo>
                <a:lnTo>
                  <a:pt x="65865" y="383952"/>
                </a:lnTo>
                <a:lnTo>
                  <a:pt x="38408" y="350664"/>
                </a:lnTo>
                <a:lnTo>
                  <a:pt x="17674" y="312459"/>
                </a:lnTo>
                <a:lnTo>
                  <a:pt x="4569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09698" y="3254273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43480" y="3222498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86329" y="309092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470" y="4564"/>
                </a:lnTo>
                <a:lnTo>
                  <a:pt x="137267" y="17658"/>
                </a:lnTo>
                <a:lnTo>
                  <a:pt x="99082" y="38382"/>
                </a:lnTo>
                <a:lnTo>
                  <a:pt x="65817" y="65833"/>
                </a:lnTo>
                <a:lnTo>
                  <a:pt x="38375" y="99113"/>
                </a:lnTo>
                <a:lnTo>
                  <a:pt x="17656" y="137320"/>
                </a:lnTo>
                <a:lnTo>
                  <a:pt x="4564" y="179555"/>
                </a:lnTo>
                <a:lnTo>
                  <a:pt x="0" y="224916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89" y="449834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80" y="224916"/>
                </a:lnTo>
                <a:lnTo>
                  <a:pt x="445010" y="179555"/>
                </a:lnTo>
                <a:lnTo>
                  <a:pt x="431905" y="137320"/>
                </a:lnTo>
                <a:lnTo>
                  <a:pt x="411171" y="99113"/>
                </a:lnTo>
                <a:lnTo>
                  <a:pt x="383714" y="65833"/>
                </a:lnTo>
                <a:lnTo>
                  <a:pt x="350441" y="38382"/>
                </a:lnTo>
                <a:lnTo>
                  <a:pt x="312259" y="17658"/>
                </a:lnTo>
                <a:lnTo>
                  <a:pt x="270073" y="4564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86329" y="309092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55"/>
                </a:lnTo>
                <a:lnTo>
                  <a:pt x="17656" y="137320"/>
                </a:lnTo>
                <a:lnTo>
                  <a:pt x="38375" y="99113"/>
                </a:lnTo>
                <a:lnTo>
                  <a:pt x="65817" y="65833"/>
                </a:lnTo>
                <a:lnTo>
                  <a:pt x="99082" y="38382"/>
                </a:lnTo>
                <a:lnTo>
                  <a:pt x="137267" y="17658"/>
                </a:lnTo>
                <a:lnTo>
                  <a:pt x="179470" y="4564"/>
                </a:lnTo>
                <a:lnTo>
                  <a:pt x="224789" y="0"/>
                </a:lnTo>
                <a:lnTo>
                  <a:pt x="270073" y="4564"/>
                </a:lnTo>
                <a:lnTo>
                  <a:pt x="312259" y="17658"/>
                </a:lnTo>
                <a:lnTo>
                  <a:pt x="350441" y="38382"/>
                </a:lnTo>
                <a:lnTo>
                  <a:pt x="383714" y="65833"/>
                </a:lnTo>
                <a:lnTo>
                  <a:pt x="411171" y="99113"/>
                </a:lnTo>
                <a:lnTo>
                  <a:pt x="431905" y="137320"/>
                </a:lnTo>
                <a:lnTo>
                  <a:pt x="445010" y="179555"/>
                </a:lnTo>
                <a:lnTo>
                  <a:pt x="449580" y="224916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89" y="449834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00248" y="3160039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40126" y="312826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03851" y="1745107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662" y="0"/>
                </a:moveTo>
                <a:lnTo>
                  <a:pt x="179385" y="4570"/>
                </a:lnTo>
                <a:lnTo>
                  <a:pt x="137213" y="17676"/>
                </a:lnTo>
                <a:lnTo>
                  <a:pt x="99051" y="38415"/>
                </a:lnTo>
                <a:lnTo>
                  <a:pt x="65801" y="65881"/>
                </a:lnTo>
                <a:lnTo>
                  <a:pt x="38368" y="99169"/>
                </a:lnTo>
                <a:lnTo>
                  <a:pt x="17654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42"/>
                </a:lnTo>
                <a:lnTo>
                  <a:pt x="17654" y="312459"/>
                </a:lnTo>
                <a:lnTo>
                  <a:pt x="38368" y="350664"/>
                </a:lnTo>
                <a:lnTo>
                  <a:pt x="65801" y="383952"/>
                </a:lnTo>
                <a:lnTo>
                  <a:pt x="99051" y="411418"/>
                </a:lnTo>
                <a:lnTo>
                  <a:pt x="137213" y="432157"/>
                </a:lnTo>
                <a:lnTo>
                  <a:pt x="179385" y="445263"/>
                </a:lnTo>
                <a:lnTo>
                  <a:pt x="224662" y="449833"/>
                </a:lnTo>
                <a:lnTo>
                  <a:pt x="269982" y="445263"/>
                </a:lnTo>
                <a:lnTo>
                  <a:pt x="312185" y="432157"/>
                </a:lnTo>
                <a:lnTo>
                  <a:pt x="350370" y="411418"/>
                </a:lnTo>
                <a:lnTo>
                  <a:pt x="383635" y="383952"/>
                </a:lnTo>
                <a:lnTo>
                  <a:pt x="411077" y="350664"/>
                </a:lnTo>
                <a:lnTo>
                  <a:pt x="431796" y="312459"/>
                </a:lnTo>
                <a:lnTo>
                  <a:pt x="444888" y="270242"/>
                </a:lnTo>
                <a:lnTo>
                  <a:pt x="449452" y="224916"/>
                </a:lnTo>
                <a:lnTo>
                  <a:pt x="444888" y="179591"/>
                </a:lnTo>
                <a:lnTo>
                  <a:pt x="431796" y="137374"/>
                </a:lnTo>
                <a:lnTo>
                  <a:pt x="411077" y="99169"/>
                </a:lnTo>
                <a:lnTo>
                  <a:pt x="383635" y="65881"/>
                </a:lnTo>
                <a:lnTo>
                  <a:pt x="350370" y="38415"/>
                </a:lnTo>
                <a:lnTo>
                  <a:pt x="312185" y="17676"/>
                </a:lnTo>
                <a:lnTo>
                  <a:pt x="269982" y="4570"/>
                </a:lnTo>
                <a:lnTo>
                  <a:pt x="224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3851" y="1745107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91"/>
                </a:lnTo>
                <a:lnTo>
                  <a:pt x="17654" y="137374"/>
                </a:lnTo>
                <a:lnTo>
                  <a:pt x="38368" y="99169"/>
                </a:lnTo>
                <a:lnTo>
                  <a:pt x="65801" y="65881"/>
                </a:lnTo>
                <a:lnTo>
                  <a:pt x="99051" y="38415"/>
                </a:lnTo>
                <a:lnTo>
                  <a:pt x="137213" y="17676"/>
                </a:lnTo>
                <a:lnTo>
                  <a:pt x="179385" y="4570"/>
                </a:lnTo>
                <a:lnTo>
                  <a:pt x="224662" y="0"/>
                </a:lnTo>
                <a:lnTo>
                  <a:pt x="269982" y="4570"/>
                </a:lnTo>
                <a:lnTo>
                  <a:pt x="312185" y="17676"/>
                </a:lnTo>
                <a:lnTo>
                  <a:pt x="350370" y="38415"/>
                </a:lnTo>
                <a:lnTo>
                  <a:pt x="383635" y="65881"/>
                </a:lnTo>
                <a:lnTo>
                  <a:pt x="411077" y="99169"/>
                </a:lnTo>
                <a:lnTo>
                  <a:pt x="431796" y="137374"/>
                </a:lnTo>
                <a:lnTo>
                  <a:pt x="444888" y="179591"/>
                </a:lnTo>
                <a:lnTo>
                  <a:pt x="449452" y="224916"/>
                </a:lnTo>
                <a:lnTo>
                  <a:pt x="444888" y="270242"/>
                </a:lnTo>
                <a:lnTo>
                  <a:pt x="431796" y="312459"/>
                </a:lnTo>
                <a:lnTo>
                  <a:pt x="411077" y="350664"/>
                </a:lnTo>
                <a:lnTo>
                  <a:pt x="383635" y="383952"/>
                </a:lnTo>
                <a:lnTo>
                  <a:pt x="350370" y="411418"/>
                </a:lnTo>
                <a:lnTo>
                  <a:pt x="312185" y="432157"/>
                </a:lnTo>
                <a:lnTo>
                  <a:pt x="269982" y="445263"/>
                </a:lnTo>
                <a:lnTo>
                  <a:pt x="224662" y="449833"/>
                </a:lnTo>
                <a:lnTo>
                  <a:pt x="179385" y="445263"/>
                </a:lnTo>
                <a:lnTo>
                  <a:pt x="137213" y="432157"/>
                </a:lnTo>
                <a:lnTo>
                  <a:pt x="99051" y="411418"/>
                </a:lnTo>
                <a:lnTo>
                  <a:pt x="65801" y="383952"/>
                </a:lnTo>
                <a:lnTo>
                  <a:pt x="38368" y="350664"/>
                </a:lnTo>
                <a:lnTo>
                  <a:pt x="17654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7642" y="1814220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79238" y="1782318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31284" y="234327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662" y="0"/>
                </a:moveTo>
                <a:lnTo>
                  <a:pt x="179385" y="4570"/>
                </a:lnTo>
                <a:lnTo>
                  <a:pt x="137213" y="17676"/>
                </a:lnTo>
                <a:lnTo>
                  <a:pt x="99051" y="38415"/>
                </a:lnTo>
                <a:lnTo>
                  <a:pt x="65801" y="65881"/>
                </a:lnTo>
                <a:lnTo>
                  <a:pt x="38368" y="99169"/>
                </a:lnTo>
                <a:lnTo>
                  <a:pt x="17654" y="137374"/>
                </a:lnTo>
                <a:lnTo>
                  <a:pt x="4564" y="179591"/>
                </a:lnTo>
                <a:lnTo>
                  <a:pt x="0" y="224917"/>
                </a:lnTo>
                <a:lnTo>
                  <a:pt x="4564" y="270242"/>
                </a:lnTo>
                <a:lnTo>
                  <a:pt x="17654" y="312459"/>
                </a:lnTo>
                <a:lnTo>
                  <a:pt x="38368" y="350664"/>
                </a:lnTo>
                <a:lnTo>
                  <a:pt x="65801" y="383952"/>
                </a:lnTo>
                <a:lnTo>
                  <a:pt x="99051" y="411418"/>
                </a:lnTo>
                <a:lnTo>
                  <a:pt x="137213" y="432157"/>
                </a:lnTo>
                <a:lnTo>
                  <a:pt x="179385" y="445263"/>
                </a:lnTo>
                <a:lnTo>
                  <a:pt x="224662" y="449834"/>
                </a:lnTo>
                <a:lnTo>
                  <a:pt x="269982" y="445263"/>
                </a:lnTo>
                <a:lnTo>
                  <a:pt x="312185" y="432157"/>
                </a:lnTo>
                <a:lnTo>
                  <a:pt x="350370" y="411418"/>
                </a:lnTo>
                <a:lnTo>
                  <a:pt x="383635" y="383952"/>
                </a:lnTo>
                <a:lnTo>
                  <a:pt x="411077" y="350664"/>
                </a:lnTo>
                <a:lnTo>
                  <a:pt x="431796" y="312459"/>
                </a:lnTo>
                <a:lnTo>
                  <a:pt x="444888" y="270242"/>
                </a:lnTo>
                <a:lnTo>
                  <a:pt x="449452" y="224917"/>
                </a:lnTo>
                <a:lnTo>
                  <a:pt x="444888" y="179591"/>
                </a:lnTo>
                <a:lnTo>
                  <a:pt x="431796" y="137374"/>
                </a:lnTo>
                <a:lnTo>
                  <a:pt x="411077" y="99169"/>
                </a:lnTo>
                <a:lnTo>
                  <a:pt x="383635" y="65881"/>
                </a:lnTo>
                <a:lnTo>
                  <a:pt x="350370" y="38415"/>
                </a:lnTo>
                <a:lnTo>
                  <a:pt x="312185" y="17676"/>
                </a:lnTo>
                <a:lnTo>
                  <a:pt x="269982" y="4570"/>
                </a:lnTo>
                <a:lnTo>
                  <a:pt x="224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31284" y="234327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7"/>
                </a:moveTo>
                <a:lnTo>
                  <a:pt x="4564" y="179591"/>
                </a:lnTo>
                <a:lnTo>
                  <a:pt x="17654" y="137374"/>
                </a:lnTo>
                <a:lnTo>
                  <a:pt x="38368" y="99169"/>
                </a:lnTo>
                <a:lnTo>
                  <a:pt x="65801" y="65881"/>
                </a:lnTo>
                <a:lnTo>
                  <a:pt x="99051" y="38415"/>
                </a:lnTo>
                <a:lnTo>
                  <a:pt x="137213" y="17676"/>
                </a:lnTo>
                <a:lnTo>
                  <a:pt x="179385" y="4570"/>
                </a:lnTo>
                <a:lnTo>
                  <a:pt x="224662" y="0"/>
                </a:lnTo>
                <a:lnTo>
                  <a:pt x="269982" y="4570"/>
                </a:lnTo>
                <a:lnTo>
                  <a:pt x="312185" y="17676"/>
                </a:lnTo>
                <a:lnTo>
                  <a:pt x="350370" y="38415"/>
                </a:lnTo>
                <a:lnTo>
                  <a:pt x="383635" y="65881"/>
                </a:lnTo>
                <a:lnTo>
                  <a:pt x="411077" y="99169"/>
                </a:lnTo>
                <a:lnTo>
                  <a:pt x="431796" y="137374"/>
                </a:lnTo>
                <a:lnTo>
                  <a:pt x="444888" y="179591"/>
                </a:lnTo>
                <a:lnTo>
                  <a:pt x="449452" y="224917"/>
                </a:lnTo>
                <a:lnTo>
                  <a:pt x="444888" y="270242"/>
                </a:lnTo>
                <a:lnTo>
                  <a:pt x="431796" y="312459"/>
                </a:lnTo>
                <a:lnTo>
                  <a:pt x="411077" y="350664"/>
                </a:lnTo>
                <a:lnTo>
                  <a:pt x="383635" y="383952"/>
                </a:lnTo>
                <a:lnTo>
                  <a:pt x="350370" y="411418"/>
                </a:lnTo>
                <a:lnTo>
                  <a:pt x="312185" y="432157"/>
                </a:lnTo>
                <a:lnTo>
                  <a:pt x="269982" y="445263"/>
                </a:lnTo>
                <a:lnTo>
                  <a:pt x="224662" y="449834"/>
                </a:lnTo>
                <a:lnTo>
                  <a:pt x="179385" y="445263"/>
                </a:lnTo>
                <a:lnTo>
                  <a:pt x="137213" y="432157"/>
                </a:lnTo>
                <a:lnTo>
                  <a:pt x="99051" y="411418"/>
                </a:lnTo>
                <a:lnTo>
                  <a:pt x="65801" y="383952"/>
                </a:lnTo>
                <a:lnTo>
                  <a:pt x="38368" y="350664"/>
                </a:lnTo>
                <a:lnTo>
                  <a:pt x="17654" y="312459"/>
                </a:lnTo>
                <a:lnTo>
                  <a:pt x="4564" y="270242"/>
                </a:lnTo>
                <a:lnTo>
                  <a:pt x="0" y="2249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45076" y="2412390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82414" y="2380310"/>
            <a:ext cx="174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04107" y="297027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506" y="4570"/>
                </a:lnTo>
                <a:lnTo>
                  <a:pt x="137320" y="17676"/>
                </a:lnTo>
                <a:lnTo>
                  <a:pt x="99138" y="38415"/>
                </a:lnTo>
                <a:lnTo>
                  <a:pt x="65865" y="65881"/>
                </a:lnTo>
                <a:lnTo>
                  <a:pt x="38408" y="99169"/>
                </a:lnTo>
                <a:lnTo>
                  <a:pt x="17674" y="137374"/>
                </a:lnTo>
                <a:lnTo>
                  <a:pt x="4569" y="179591"/>
                </a:lnTo>
                <a:lnTo>
                  <a:pt x="0" y="224916"/>
                </a:lnTo>
                <a:lnTo>
                  <a:pt x="4569" y="270242"/>
                </a:lnTo>
                <a:lnTo>
                  <a:pt x="17674" y="312459"/>
                </a:lnTo>
                <a:lnTo>
                  <a:pt x="38408" y="350664"/>
                </a:lnTo>
                <a:lnTo>
                  <a:pt x="65865" y="383952"/>
                </a:lnTo>
                <a:lnTo>
                  <a:pt x="99138" y="411418"/>
                </a:lnTo>
                <a:lnTo>
                  <a:pt x="137320" y="432157"/>
                </a:lnTo>
                <a:lnTo>
                  <a:pt x="179506" y="445263"/>
                </a:lnTo>
                <a:lnTo>
                  <a:pt x="224789" y="449834"/>
                </a:lnTo>
                <a:lnTo>
                  <a:pt x="270109" y="445263"/>
                </a:lnTo>
                <a:lnTo>
                  <a:pt x="312312" y="432157"/>
                </a:lnTo>
                <a:lnTo>
                  <a:pt x="350497" y="411418"/>
                </a:lnTo>
                <a:lnTo>
                  <a:pt x="383762" y="383952"/>
                </a:lnTo>
                <a:lnTo>
                  <a:pt x="411204" y="350664"/>
                </a:lnTo>
                <a:lnTo>
                  <a:pt x="431923" y="312459"/>
                </a:lnTo>
                <a:lnTo>
                  <a:pt x="445015" y="270242"/>
                </a:lnTo>
                <a:lnTo>
                  <a:pt x="449579" y="224916"/>
                </a:lnTo>
                <a:lnTo>
                  <a:pt x="445015" y="179591"/>
                </a:lnTo>
                <a:lnTo>
                  <a:pt x="431923" y="137374"/>
                </a:lnTo>
                <a:lnTo>
                  <a:pt x="411204" y="99169"/>
                </a:lnTo>
                <a:lnTo>
                  <a:pt x="383762" y="65881"/>
                </a:lnTo>
                <a:lnTo>
                  <a:pt x="350497" y="38415"/>
                </a:lnTo>
                <a:lnTo>
                  <a:pt x="312312" y="17676"/>
                </a:lnTo>
                <a:lnTo>
                  <a:pt x="270109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04107" y="297027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9" y="179591"/>
                </a:lnTo>
                <a:lnTo>
                  <a:pt x="17674" y="137374"/>
                </a:lnTo>
                <a:lnTo>
                  <a:pt x="38408" y="99169"/>
                </a:lnTo>
                <a:lnTo>
                  <a:pt x="65865" y="65881"/>
                </a:lnTo>
                <a:lnTo>
                  <a:pt x="99138" y="38415"/>
                </a:lnTo>
                <a:lnTo>
                  <a:pt x="137320" y="17676"/>
                </a:lnTo>
                <a:lnTo>
                  <a:pt x="179506" y="4570"/>
                </a:lnTo>
                <a:lnTo>
                  <a:pt x="224789" y="0"/>
                </a:lnTo>
                <a:lnTo>
                  <a:pt x="270109" y="4570"/>
                </a:lnTo>
                <a:lnTo>
                  <a:pt x="312312" y="17676"/>
                </a:lnTo>
                <a:lnTo>
                  <a:pt x="350497" y="38415"/>
                </a:lnTo>
                <a:lnTo>
                  <a:pt x="383762" y="65881"/>
                </a:lnTo>
                <a:lnTo>
                  <a:pt x="411204" y="99169"/>
                </a:lnTo>
                <a:lnTo>
                  <a:pt x="431923" y="137374"/>
                </a:lnTo>
                <a:lnTo>
                  <a:pt x="445015" y="179591"/>
                </a:lnTo>
                <a:lnTo>
                  <a:pt x="449579" y="224916"/>
                </a:lnTo>
                <a:lnTo>
                  <a:pt x="445015" y="270242"/>
                </a:lnTo>
                <a:lnTo>
                  <a:pt x="431923" y="312459"/>
                </a:lnTo>
                <a:lnTo>
                  <a:pt x="411204" y="350664"/>
                </a:lnTo>
                <a:lnTo>
                  <a:pt x="383762" y="383952"/>
                </a:lnTo>
                <a:lnTo>
                  <a:pt x="350497" y="411418"/>
                </a:lnTo>
                <a:lnTo>
                  <a:pt x="312312" y="432157"/>
                </a:lnTo>
                <a:lnTo>
                  <a:pt x="270109" y="445263"/>
                </a:lnTo>
                <a:lnTo>
                  <a:pt x="224789" y="449834"/>
                </a:lnTo>
                <a:lnTo>
                  <a:pt x="179506" y="445263"/>
                </a:lnTo>
                <a:lnTo>
                  <a:pt x="137320" y="432157"/>
                </a:lnTo>
                <a:lnTo>
                  <a:pt x="99138" y="411418"/>
                </a:lnTo>
                <a:lnTo>
                  <a:pt x="65865" y="383952"/>
                </a:lnTo>
                <a:lnTo>
                  <a:pt x="38408" y="350664"/>
                </a:lnTo>
                <a:lnTo>
                  <a:pt x="17674" y="312459"/>
                </a:lnTo>
                <a:lnTo>
                  <a:pt x="4569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18026" y="3039389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79494" y="3007613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85183" y="3590925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7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89" y="449833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79" y="224917"/>
                </a:lnTo>
                <a:lnTo>
                  <a:pt x="445010" y="179591"/>
                </a:lnTo>
                <a:lnTo>
                  <a:pt x="431905" y="137374"/>
                </a:lnTo>
                <a:lnTo>
                  <a:pt x="411171" y="99169"/>
                </a:lnTo>
                <a:lnTo>
                  <a:pt x="383714" y="65881"/>
                </a:lnTo>
                <a:lnTo>
                  <a:pt x="350441" y="38415"/>
                </a:lnTo>
                <a:lnTo>
                  <a:pt x="312259" y="17676"/>
                </a:lnTo>
                <a:lnTo>
                  <a:pt x="270073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5183" y="3590925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7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89" y="0"/>
                </a:lnTo>
                <a:lnTo>
                  <a:pt x="270073" y="4570"/>
                </a:lnTo>
                <a:lnTo>
                  <a:pt x="312259" y="17676"/>
                </a:lnTo>
                <a:lnTo>
                  <a:pt x="350441" y="38415"/>
                </a:lnTo>
                <a:lnTo>
                  <a:pt x="383714" y="65881"/>
                </a:lnTo>
                <a:lnTo>
                  <a:pt x="411171" y="99169"/>
                </a:lnTo>
                <a:lnTo>
                  <a:pt x="431905" y="137374"/>
                </a:lnTo>
                <a:lnTo>
                  <a:pt x="445010" y="179591"/>
                </a:lnTo>
                <a:lnTo>
                  <a:pt x="449579" y="224917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89" y="449833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99102" y="3660038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39488" y="3628390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21326" y="286346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42"/>
                </a:lnTo>
                <a:lnTo>
                  <a:pt x="17656" y="312459"/>
                </a:lnTo>
                <a:lnTo>
                  <a:pt x="38375" y="350664"/>
                </a:lnTo>
                <a:lnTo>
                  <a:pt x="65817" y="383952"/>
                </a:lnTo>
                <a:lnTo>
                  <a:pt x="99082" y="411418"/>
                </a:lnTo>
                <a:lnTo>
                  <a:pt x="137267" y="432157"/>
                </a:lnTo>
                <a:lnTo>
                  <a:pt x="179470" y="445263"/>
                </a:lnTo>
                <a:lnTo>
                  <a:pt x="224789" y="449833"/>
                </a:lnTo>
                <a:lnTo>
                  <a:pt x="270073" y="445263"/>
                </a:lnTo>
                <a:lnTo>
                  <a:pt x="312259" y="432157"/>
                </a:lnTo>
                <a:lnTo>
                  <a:pt x="350441" y="411418"/>
                </a:lnTo>
                <a:lnTo>
                  <a:pt x="383714" y="383952"/>
                </a:lnTo>
                <a:lnTo>
                  <a:pt x="411171" y="350664"/>
                </a:lnTo>
                <a:lnTo>
                  <a:pt x="431905" y="312459"/>
                </a:lnTo>
                <a:lnTo>
                  <a:pt x="445010" y="270242"/>
                </a:lnTo>
                <a:lnTo>
                  <a:pt x="449579" y="224916"/>
                </a:lnTo>
                <a:lnTo>
                  <a:pt x="445010" y="179591"/>
                </a:lnTo>
                <a:lnTo>
                  <a:pt x="431905" y="137374"/>
                </a:lnTo>
                <a:lnTo>
                  <a:pt x="411171" y="99169"/>
                </a:lnTo>
                <a:lnTo>
                  <a:pt x="383714" y="65881"/>
                </a:lnTo>
                <a:lnTo>
                  <a:pt x="350441" y="38415"/>
                </a:lnTo>
                <a:lnTo>
                  <a:pt x="312259" y="17676"/>
                </a:lnTo>
                <a:lnTo>
                  <a:pt x="270073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1326" y="2863469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89" y="0"/>
                </a:lnTo>
                <a:lnTo>
                  <a:pt x="270073" y="4570"/>
                </a:lnTo>
                <a:lnTo>
                  <a:pt x="312259" y="17676"/>
                </a:lnTo>
                <a:lnTo>
                  <a:pt x="350441" y="38415"/>
                </a:lnTo>
                <a:lnTo>
                  <a:pt x="383714" y="65881"/>
                </a:lnTo>
                <a:lnTo>
                  <a:pt x="411171" y="99169"/>
                </a:lnTo>
                <a:lnTo>
                  <a:pt x="431905" y="137374"/>
                </a:lnTo>
                <a:lnTo>
                  <a:pt x="445010" y="179591"/>
                </a:lnTo>
                <a:lnTo>
                  <a:pt x="449579" y="224916"/>
                </a:lnTo>
                <a:lnTo>
                  <a:pt x="445010" y="270242"/>
                </a:lnTo>
                <a:lnTo>
                  <a:pt x="431905" y="312459"/>
                </a:lnTo>
                <a:lnTo>
                  <a:pt x="411171" y="350664"/>
                </a:lnTo>
                <a:lnTo>
                  <a:pt x="383714" y="383952"/>
                </a:lnTo>
                <a:lnTo>
                  <a:pt x="350441" y="411418"/>
                </a:lnTo>
                <a:lnTo>
                  <a:pt x="312259" y="432157"/>
                </a:lnTo>
                <a:lnTo>
                  <a:pt x="270073" y="445263"/>
                </a:lnTo>
                <a:lnTo>
                  <a:pt x="224789" y="449833"/>
                </a:lnTo>
                <a:lnTo>
                  <a:pt x="179470" y="445263"/>
                </a:lnTo>
                <a:lnTo>
                  <a:pt x="137267" y="432157"/>
                </a:lnTo>
                <a:lnTo>
                  <a:pt x="99082" y="411418"/>
                </a:lnTo>
                <a:lnTo>
                  <a:pt x="65817" y="383952"/>
                </a:lnTo>
                <a:lnTo>
                  <a:pt x="38375" y="350664"/>
                </a:lnTo>
                <a:lnTo>
                  <a:pt x="17656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35245" y="2932582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04586" y="2900629"/>
            <a:ext cx="1104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494659" y="364756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662" y="0"/>
                </a:moveTo>
                <a:lnTo>
                  <a:pt x="179385" y="4564"/>
                </a:lnTo>
                <a:lnTo>
                  <a:pt x="137213" y="17658"/>
                </a:lnTo>
                <a:lnTo>
                  <a:pt x="99051" y="38382"/>
                </a:lnTo>
                <a:lnTo>
                  <a:pt x="65801" y="65833"/>
                </a:lnTo>
                <a:lnTo>
                  <a:pt x="38368" y="99113"/>
                </a:lnTo>
                <a:lnTo>
                  <a:pt x="17654" y="137320"/>
                </a:lnTo>
                <a:lnTo>
                  <a:pt x="4564" y="179555"/>
                </a:lnTo>
                <a:lnTo>
                  <a:pt x="0" y="224916"/>
                </a:lnTo>
                <a:lnTo>
                  <a:pt x="4564" y="270242"/>
                </a:lnTo>
                <a:lnTo>
                  <a:pt x="17654" y="312459"/>
                </a:lnTo>
                <a:lnTo>
                  <a:pt x="38368" y="350664"/>
                </a:lnTo>
                <a:lnTo>
                  <a:pt x="65801" y="383952"/>
                </a:lnTo>
                <a:lnTo>
                  <a:pt x="99051" y="411418"/>
                </a:lnTo>
                <a:lnTo>
                  <a:pt x="137213" y="432157"/>
                </a:lnTo>
                <a:lnTo>
                  <a:pt x="179385" y="445263"/>
                </a:lnTo>
                <a:lnTo>
                  <a:pt x="224662" y="449833"/>
                </a:lnTo>
                <a:lnTo>
                  <a:pt x="269982" y="445263"/>
                </a:lnTo>
                <a:lnTo>
                  <a:pt x="312185" y="432157"/>
                </a:lnTo>
                <a:lnTo>
                  <a:pt x="350370" y="411418"/>
                </a:lnTo>
                <a:lnTo>
                  <a:pt x="383635" y="383952"/>
                </a:lnTo>
                <a:lnTo>
                  <a:pt x="411077" y="350664"/>
                </a:lnTo>
                <a:lnTo>
                  <a:pt x="431796" y="312459"/>
                </a:lnTo>
                <a:lnTo>
                  <a:pt x="444888" y="270242"/>
                </a:lnTo>
                <a:lnTo>
                  <a:pt x="449452" y="224916"/>
                </a:lnTo>
                <a:lnTo>
                  <a:pt x="444888" y="179555"/>
                </a:lnTo>
                <a:lnTo>
                  <a:pt x="431796" y="137320"/>
                </a:lnTo>
                <a:lnTo>
                  <a:pt x="411077" y="99113"/>
                </a:lnTo>
                <a:lnTo>
                  <a:pt x="383635" y="65833"/>
                </a:lnTo>
                <a:lnTo>
                  <a:pt x="350370" y="38382"/>
                </a:lnTo>
                <a:lnTo>
                  <a:pt x="312185" y="17658"/>
                </a:lnTo>
                <a:lnTo>
                  <a:pt x="269982" y="4564"/>
                </a:lnTo>
                <a:lnTo>
                  <a:pt x="224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94659" y="3647566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55"/>
                </a:lnTo>
                <a:lnTo>
                  <a:pt x="17654" y="137320"/>
                </a:lnTo>
                <a:lnTo>
                  <a:pt x="38368" y="99113"/>
                </a:lnTo>
                <a:lnTo>
                  <a:pt x="65801" y="65833"/>
                </a:lnTo>
                <a:lnTo>
                  <a:pt x="99051" y="38382"/>
                </a:lnTo>
                <a:lnTo>
                  <a:pt x="137213" y="17658"/>
                </a:lnTo>
                <a:lnTo>
                  <a:pt x="179385" y="4564"/>
                </a:lnTo>
                <a:lnTo>
                  <a:pt x="224662" y="0"/>
                </a:lnTo>
                <a:lnTo>
                  <a:pt x="269982" y="4564"/>
                </a:lnTo>
                <a:lnTo>
                  <a:pt x="312185" y="17658"/>
                </a:lnTo>
                <a:lnTo>
                  <a:pt x="350370" y="38382"/>
                </a:lnTo>
                <a:lnTo>
                  <a:pt x="383635" y="65833"/>
                </a:lnTo>
                <a:lnTo>
                  <a:pt x="411077" y="99113"/>
                </a:lnTo>
                <a:lnTo>
                  <a:pt x="431796" y="137320"/>
                </a:lnTo>
                <a:lnTo>
                  <a:pt x="444888" y="179555"/>
                </a:lnTo>
                <a:lnTo>
                  <a:pt x="449452" y="224916"/>
                </a:lnTo>
                <a:lnTo>
                  <a:pt x="444888" y="270242"/>
                </a:lnTo>
                <a:lnTo>
                  <a:pt x="431796" y="312459"/>
                </a:lnTo>
                <a:lnTo>
                  <a:pt x="411077" y="350664"/>
                </a:lnTo>
                <a:lnTo>
                  <a:pt x="383635" y="383952"/>
                </a:lnTo>
                <a:lnTo>
                  <a:pt x="350370" y="411418"/>
                </a:lnTo>
                <a:lnTo>
                  <a:pt x="312185" y="432157"/>
                </a:lnTo>
                <a:lnTo>
                  <a:pt x="269982" y="445263"/>
                </a:lnTo>
                <a:lnTo>
                  <a:pt x="224662" y="449833"/>
                </a:lnTo>
                <a:lnTo>
                  <a:pt x="179385" y="445263"/>
                </a:lnTo>
                <a:lnTo>
                  <a:pt x="137213" y="432157"/>
                </a:lnTo>
                <a:lnTo>
                  <a:pt x="99051" y="411418"/>
                </a:lnTo>
                <a:lnTo>
                  <a:pt x="65801" y="383952"/>
                </a:lnTo>
                <a:lnTo>
                  <a:pt x="38368" y="350664"/>
                </a:lnTo>
                <a:lnTo>
                  <a:pt x="17654" y="312459"/>
                </a:lnTo>
                <a:lnTo>
                  <a:pt x="4564" y="270242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8451" y="3716553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42486" y="3684854"/>
            <a:ext cx="181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26433" y="2736469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272668" y="0"/>
                </a:moveTo>
                <a:lnTo>
                  <a:pt x="0" y="25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81783" y="2932557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272542" y="0"/>
                </a:moveTo>
                <a:lnTo>
                  <a:pt x="0" y="25260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81604" y="2876042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0" y="0"/>
                </a:moveTo>
                <a:lnTo>
                  <a:pt x="272542" y="252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99383" y="3381121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29">
                <a:moveTo>
                  <a:pt x="272668" y="0"/>
                </a:moveTo>
                <a:lnTo>
                  <a:pt x="0" y="25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9203" y="3324605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29">
                <a:moveTo>
                  <a:pt x="0" y="0"/>
                </a:moveTo>
                <a:lnTo>
                  <a:pt x="272542" y="2524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26253" y="2717673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0" y="0"/>
                </a:moveTo>
                <a:lnTo>
                  <a:pt x="272669" y="25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80659" y="2129663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0" y="0"/>
                </a:moveTo>
                <a:lnTo>
                  <a:pt x="272668" y="252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57571" y="2275332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224789" y="0"/>
                </a:moveTo>
                <a:lnTo>
                  <a:pt x="179470" y="4570"/>
                </a:lnTo>
                <a:lnTo>
                  <a:pt x="137267" y="17676"/>
                </a:lnTo>
                <a:lnTo>
                  <a:pt x="99082" y="38415"/>
                </a:lnTo>
                <a:lnTo>
                  <a:pt x="65817" y="65881"/>
                </a:lnTo>
                <a:lnTo>
                  <a:pt x="38375" y="99169"/>
                </a:lnTo>
                <a:lnTo>
                  <a:pt x="17656" y="137374"/>
                </a:lnTo>
                <a:lnTo>
                  <a:pt x="4564" y="179591"/>
                </a:lnTo>
                <a:lnTo>
                  <a:pt x="0" y="224916"/>
                </a:lnTo>
                <a:lnTo>
                  <a:pt x="4564" y="270278"/>
                </a:lnTo>
                <a:lnTo>
                  <a:pt x="17656" y="312513"/>
                </a:lnTo>
                <a:lnTo>
                  <a:pt x="38375" y="350720"/>
                </a:lnTo>
                <a:lnTo>
                  <a:pt x="65817" y="384000"/>
                </a:lnTo>
                <a:lnTo>
                  <a:pt x="99082" y="411451"/>
                </a:lnTo>
                <a:lnTo>
                  <a:pt x="137267" y="432175"/>
                </a:lnTo>
                <a:lnTo>
                  <a:pt x="179470" y="445269"/>
                </a:lnTo>
                <a:lnTo>
                  <a:pt x="224789" y="449833"/>
                </a:lnTo>
                <a:lnTo>
                  <a:pt x="270073" y="445269"/>
                </a:lnTo>
                <a:lnTo>
                  <a:pt x="312259" y="432175"/>
                </a:lnTo>
                <a:lnTo>
                  <a:pt x="350441" y="411451"/>
                </a:lnTo>
                <a:lnTo>
                  <a:pt x="383714" y="384000"/>
                </a:lnTo>
                <a:lnTo>
                  <a:pt x="411171" y="350720"/>
                </a:lnTo>
                <a:lnTo>
                  <a:pt x="431905" y="312513"/>
                </a:lnTo>
                <a:lnTo>
                  <a:pt x="445010" y="270278"/>
                </a:lnTo>
                <a:lnTo>
                  <a:pt x="449579" y="224916"/>
                </a:lnTo>
                <a:lnTo>
                  <a:pt x="445010" y="179591"/>
                </a:lnTo>
                <a:lnTo>
                  <a:pt x="431905" y="137374"/>
                </a:lnTo>
                <a:lnTo>
                  <a:pt x="411171" y="99169"/>
                </a:lnTo>
                <a:lnTo>
                  <a:pt x="383714" y="65881"/>
                </a:lnTo>
                <a:lnTo>
                  <a:pt x="350441" y="38415"/>
                </a:lnTo>
                <a:lnTo>
                  <a:pt x="312259" y="17676"/>
                </a:lnTo>
                <a:lnTo>
                  <a:pt x="270073" y="4570"/>
                </a:lnTo>
                <a:lnTo>
                  <a:pt x="224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57571" y="2275332"/>
            <a:ext cx="449580" cy="450215"/>
          </a:xfrm>
          <a:custGeom>
            <a:avLst/>
            <a:gdLst/>
            <a:ahLst/>
            <a:cxnLst/>
            <a:rect l="l" t="t" r="r" b="b"/>
            <a:pathLst>
              <a:path w="449579" h="450214">
                <a:moveTo>
                  <a:pt x="0" y="224916"/>
                </a:moveTo>
                <a:lnTo>
                  <a:pt x="4564" y="179591"/>
                </a:lnTo>
                <a:lnTo>
                  <a:pt x="17656" y="137374"/>
                </a:lnTo>
                <a:lnTo>
                  <a:pt x="38375" y="99169"/>
                </a:lnTo>
                <a:lnTo>
                  <a:pt x="65817" y="65881"/>
                </a:lnTo>
                <a:lnTo>
                  <a:pt x="99082" y="38415"/>
                </a:lnTo>
                <a:lnTo>
                  <a:pt x="137267" y="17676"/>
                </a:lnTo>
                <a:lnTo>
                  <a:pt x="179470" y="4570"/>
                </a:lnTo>
                <a:lnTo>
                  <a:pt x="224789" y="0"/>
                </a:lnTo>
                <a:lnTo>
                  <a:pt x="270073" y="4570"/>
                </a:lnTo>
                <a:lnTo>
                  <a:pt x="312259" y="17676"/>
                </a:lnTo>
                <a:lnTo>
                  <a:pt x="350441" y="38415"/>
                </a:lnTo>
                <a:lnTo>
                  <a:pt x="383714" y="65881"/>
                </a:lnTo>
                <a:lnTo>
                  <a:pt x="411171" y="99169"/>
                </a:lnTo>
                <a:lnTo>
                  <a:pt x="431905" y="137374"/>
                </a:lnTo>
                <a:lnTo>
                  <a:pt x="445010" y="179591"/>
                </a:lnTo>
                <a:lnTo>
                  <a:pt x="449579" y="224916"/>
                </a:lnTo>
                <a:lnTo>
                  <a:pt x="445010" y="270278"/>
                </a:lnTo>
                <a:lnTo>
                  <a:pt x="431905" y="312513"/>
                </a:lnTo>
                <a:lnTo>
                  <a:pt x="411171" y="350720"/>
                </a:lnTo>
                <a:lnTo>
                  <a:pt x="383714" y="384000"/>
                </a:lnTo>
                <a:lnTo>
                  <a:pt x="350441" y="411451"/>
                </a:lnTo>
                <a:lnTo>
                  <a:pt x="312259" y="432175"/>
                </a:lnTo>
                <a:lnTo>
                  <a:pt x="270073" y="445269"/>
                </a:lnTo>
                <a:lnTo>
                  <a:pt x="224789" y="449833"/>
                </a:lnTo>
                <a:lnTo>
                  <a:pt x="179470" y="445269"/>
                </a:lnTo>
                <a:lnTo>
                  <a:pt x="137267" y="432175"/>
                </a:lnTo>
                <a:lnTo>
                  <a:pt x="99082" y="411451"/>
                </a:lnTo>
                <a:lnTo>
                  <a:pt x="65817" y="384000"/>
                </a:lnTo>
                <a:lnTo>
                  <a:pt x="38375" y="350720"/>
                </a:lnTo>
                <a:lnTo>
                  <a:pt x="17656" y="312513"/>
                </a:lnTo>
                <a:lnTo>
                  <a:pt x="4564" y="270278"/>
                </a:lnTo>
                <a:lnTo>
                  <a:pt x="0" y="2249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71490" y="2363368"/>
            <a:ext cx="247650" cy="262890"/>
          </a:xfrm>
          <a:custGeom>
            <a:avLst/>
            <a:gdLst/>
            <a:ahLst/>
            <a:cxnLst/>
            <a:rect l="l" t="t" r="r" b="b"/>
            <a:pathLst>
              <a:path w="247650" h="262889">
                <a:moveTo>
                  <a:pt x="0" y="262610"/>
                </a:moveTo>
                <a:lnTo>
                  <a:pt x="247180" y="262610"/>
                </a:lnTo>
                <a:lnTo>
                  <a:pt x="247180" y="0"/>
                </a:lnTo>
                <a:lnTo>
                  <a:pt x="0" y="0"/>
                </a:lnTo>
                <a:lnTo>
                  <a:pt x="0" y="262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05653" y="2261362"/>
            <a:ext cx="18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318386" y="2186177"/>
            <a:ext cx="273050" cy="252729"/>
          </a:xfrm>
          <a:custGeom>
            <a:avLst/>
            <a:gdLst/>
            <a:ahLst/>
            <a:cxnLst/>
            <a:rect l="l" t="t" r="r" b="b"/>
            <a:pathLst>
              <a:path w="273050" h="252730">
                <a:moveTo>
                  <a:pt x="272669" y="0"/>
                </a:moveTo>
                <a:lnTo>
                  <a:pt x="0" y="25260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94254" y="3224109"/>
            <a:ext cx="3214840" cy="1825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94254" y="3224109"/>
            <a:ext cx="3215005" cy="1826260"/>
          </a:xfrm>
          <a:custGeom>
            <a:avLst/>
            <a:gdLst/>
            <a:ahLst/>
            <a:cxnLst/>
            <a:rect l="l" t="t" r="r" b="b"/>
            <a:pathLst>
              <a:path w="3215004" h="1826260">
                <a:moveTo>
                  <a:pt x="1010329" y="1825791"/>
                </a:moveTo>
                <a:lnTo>
                  <a:pt x="1124121" y="837477"/>
                </a:lnTo>
                <a:lnTo>
                  <a:pt x="1050398" y="830766"/>
                </a:lnTo>
                <a:lnTo>
                  <a:pt x="978686" y="823203"/>
                </a:lnTo>
                <a:lnTo>
                  <a:pt x="909040" y="814815"/>
                </a:lnTo>
                <a:lnTo>
                  <a:pt x="841515" y="805632"/>
                </a:lnTo>
                <a:lnTo>
                  <a:pt x="776165" y="795680"/>
                </a:lnTo>
                <a:lnTo>
                  <a:pt x="713045" y="784989"/>
                </a:lnTo>
                <a:lnTo>
                  <a:pt x="652211" y="773587"/>
                </a:lnTo>
                <a:lnTo>
                  <a:pt x="593718" y="761501"/>
                </a:lnTo>
                <a:lnTo>
                  <a:pt x="537620" y="748761"/>
                </a:lnTo>
                <a:lnTo>
                  <a:pt x="483973" y="735393"/>
                </a:lnTo>
                <a:lnTo>
                  <a:pt x="432831" y="721427"/>
                </a:lnTo>
                <a:lnTo>
                  <a:pt x="384249" y="706891"/>
                </a:lnTo>
                <a:lnTo>
                  <a:pt x="338283" y="691813"/>
                </a:lnTo>
                <a:lnTo>
                  <a:pt x="294987" y="676220"/>
                </a:lnTo>
                <a:lnTo>
                  <a:pt x="254416" y="660142"/>
                </a:lnTo>
                <a:lnTo>
                  <a:pt x="216625" y="643606"/>
                </a:lnTo>
                <a:lnTo>
                  <a:pt x="181670" y="626641"/>
                </a:lnTo>
                <a:lnTo>
                  <a:pt x="120484" y="591536"/>
                </a:lnTo>
                <a:lnTo>
                  <a:pt x="71299" y="555053"/>
                </a:lnTo>
                <a:lnTo>
                  <a:pt x="34553" y="517416"/>
                </a:lnTo>
                <a:lnTo>
                  <a:pt x="10687" y="478851"/>
                </a:lnTo>
                <a:lnTo>
                  <a:pt x="141" y="439585"/>
                </a:lnTo>
                <a:lnTo>
                  <a:pt x="0" y="419760"/>
                </a:lnTo>
                <a:lnTo>
                  <a:pt x="3353" y="399843"/>
                </a:lnTo>
                <a:lnTo>
                  <a:pt x="20764" y="359851"/>
                </a:lnTo>
                <a:lnTo>
                  <a:pt x="52814" y="319834"/>
                </a:lnTo>
                <a:lnTo>
                  <a:pt x="94606" y="283929"/>
                </a:lnTo>
                <a:lnTo>
                  <a:pt x="141151" y="253072"/>
                </a:lnTo>
                <a:lnTo>
                  <a:pt x="195675" y="223675"/>
                </a:lnTo>
                <a:lnTo>
                  <a:pt x="257729" y="195800"/>
                </a:lnTo>
                <a:lnTo>
                  <a:pt x="326865" y="169510"/>
                </a:lnTo>
                <a:lnTo>
                  <a:pt x="363949" y="156978"/>
                </a:lnTo>
                <a:lnTo>
                  <a:pt x="402635" y="144867"/>
                </a:lnTo>
                <a:lnTo>
                  <a:pt x="442868" y="133182"/>
                </a:lnTo>
                <a:lnTo>
                  <a:pt x="484591" y="121933"/>
                </a:lnTo>
                <a:lnTo>
                  <a:pt x="527748" y="111127"/>
                </a:lnTo>
                <a:lnTo>
                  <a:pt x="572283" y="100771"/>
                </a:lnTo>
                <a:lnTo>
                  <a:pt x="618140" y="90874"/>
                </a:lnTo>
                <a:lnTo>
                  <a:pt x="665263" y="81443"/>
                </a:lnTo>
                <a:lnTo>
                  <a:pt x="713596" y="72486"/>
                </a:lnTo>
                <a:lnTo>
                  <a:pt x="763083" y="64011"/>
                </a:lnTo>
                <a:lnTo>
                  <a:pt x="813668" y="56025"/>
                </a:lnTo>
                <a:lnTo>
                  <a:pt x="865295" y="48537"/>
                </a:lnTo>
                <a:lnTo>
                  <a:pt x="917907" y="41555"/>
                </a:lnTo>
                <a:lnTo>
                  <a:pt x="971449" y="35085"/>
                </a:lnTo>
                <a:lnTo>
                  <a:pt x="1025865" y="29136"/>
                </a:lnTo>
                <a:lnTo>
                  <a:pt x="1081099" y="23715"/>
                </a:lnTo>
                <a:lnTo>
                  <a:pt x="1137094" y="18831"/>
                </a:lnTo>
                <a:lnTo>
                  <a:pt x="1193794" y="14491"/>
                </a:lnTo>
                <a:lnTo>
                  <a:pt x="1251144" y="10703"/>
                </a:lnTo>
                <a:lnTo>
                  <a:pt x="1309088" y="7474"/>
                </a:lnTo>
                <a:lnTo>
                  <a:pt x="1367568" y="4813"/>
                </a:lnTo>
                <a:lnTo>
                  <a:pt x="1426530" y="2727"/>
                </a:lnTo>
                <a:lnTo>
                  <a:pt x="1485917" y="1225"/>
                </a:lnTo>
                <a:lnTo>
                  <a:pt x="1545674" y="313"/>
                </a:lnTo>
                <a:lnTo>
                  <a:pt x="1605743" y="0"/>
                </a:lnTo>
                <a:lnTo>
                  <a:pt x="1666070" y="293"/>
                </a:lnTo>
                <a:lnTo>
                  <a:pt x="1726597" y="1200"/>
                </a:lnTo>
                <a:lnTo>
                  <a:pt x="1787270" y="2729"/>
                </a:lnTo>
                <a:lnTo>
                  <a:pt x="1848031" y="4888"/>
                </a:lnTo>
                <a:lnTo>
                  <a:pt x="1908825" y="7685"/>
                </a:lnTo>
                <a:lnTo>
                  <a:pt x="1969596" y="11127"/>
                </a:lnTo>
                <a:lnTo>
                  <a:pt x="2030288" y="15222"/>
                </a:lnTo>
                <a:lnTo>
                  <a:pt x="2090845" y="19978"/>
                </a:lnTo>
                <a:lnTo>
                  <a:pt x="2164556" y="26689"/>
                </a:lnTo>
                <a:lnTo>
                  <a:pt x="2236258" y="34253"/>
                </a:lnTo>
                <a:lnTo>
                  <a:pt x="2305895" y="42640"/>
                </a:lnTo>
                <a:lnTo>
                  <a:pt x="2373411" y="51824"/>
                </a:lnTo>
                <a:lnTo>
                  <a:pt x="2438753" y="61775"/>
                </a:lnTo>
                <a:lnTo>
                  <a:pt x="2501864" y="72466"/>
                </a:lnTo>
                <a:lnTo>
                  <a:pt x="2562691" y="83869"/>
                </a:lnTo>
                <a:lnTo>
                  <a:pt x="2621177" y="95954"/>
                </a:lnTo>
                <a:lnTo>
                  <a:pt x="2677269" y="108695"/>
                </a:lnTo>
                <a:lnTo>
                  <a:pt x="2730910" y="122062"/>
                </a:lnTo>
                <a:lnTo>
                  <a:pt x="2782047" y="136028"/>
                </a:lnTo>
                <a:lnTo>
                  <a:pt x="2830624" y="150565"/>
                </a:lnTo>
                <a:lnTo>
                  <a:pt x="2876586" y="165643"/>
                </a:lnTo>
                <a:lnTo>
                  <a:pt x="2919878" y="181235"/>
                </a:lnTo>
                <a:lnTo>
                  <a:pt x="2960445" y="197314"/>
                </a:lnTo>
                <a:lnTo>
                  <a:pt x="2998232" y="213849"/>
                </a:lnTo>
                <a:lnTo>
                  <a:pt x="3033185" y="230814"/>
                </a:lnTo>
                <a:lnTo>
                  <a:pt x="3094365" y="265919"/>
                </a:lnTo>
                <a:lnTo>
                  <a:pt x="3143547" y="302403"/>
                </a:lnTo>
                <a:lnTo>
                  <a:pt x="3180290" y="340040"/>
                </a:lnTo>
                <a:lnTo>
                  <a:pt x="3204154" y="378604"/>
                </a:lnTo>
                <a:lnTo>
                  <a:pt x="3214699" y="417870"/>
                </a:lnTo>
                <a:lnTo>
                  <a:pt x="3214840" y="437696"/>
                </a:lnTo>
                <a:lnTo>
                  <a:pt x="3211486" y="457612"/>
                </a:lnTo>
                <a:lnTo>
                  <a:pt x="3194074" y="497605"/>
                </a:lnTo>
                <a:lnTo>
                  <a:pt x="3162024" y="537622"/>
                </a:lnTo>
                <a:lnTo>
                  <a:pt x="3118724" y="574643"/>
                </a:lnTo>
                <a:lnTo>
                  <a:pt x="3067986" y="607692"/>
                </a:lnTo>
                <a:lnTo>
                  <a:pt x="3007761" y="639186"/>
                </a:lnTo>
                <a:lnTo>
                  <a:pt x="2938567" y="669015"/>
                </a:lnTo>
                <a:lnTo>
                  <a:pt x="2900768" y="683271"/>
                </a:lnTo>
                <a:lnTo>
                  <a:pt x="2860920" y="697070"/>
                </a:lnTo>
                <a:lnTo>
                  <a:pt x="2819089" y="710398"/>
                </a:lnTo>
                <a:lnTo>
                  <a:pt x="2775339" y="723242"/>
                </a:lnTo>
                <a:lnTo>
                  <a:pt x="2729735" y="735587"/>
                </a:lnTo>
                <a:lnTo>
                  <a:pt x="2682341" y="747421"/>
                </a:lnTo>
                <a:lnTo>
                  <a:pt x="2633222" y="758730"/>
                </a:lnTo>
                <a:lnTo>
                  <a:pt x="2582444" y="769499"/>
                </a:lnTo>
                <a:lnTo>
                  <a:pt x="2530069" y="779715"/>
                </a:lnTo>
                <a:lnTo>
                  <a:pt x="2476165" y="789365"/>
                </a:lnTo>
                <a:lnTo>
                  <a:pt x="2420794" y="798436"/>
                </a:lnTo>
                <a:lnTo>
                  <a:pt x="2364022" y="806912"/>
                </a:lnTo>
                <a:lnTo>
                  <a:pt x="2305913" y="814781"/>
                </a:lnTo>
                <a:lnTo>
                  <a:pt x="2246533" y="822029"/>
                </a:lnTo>
                <a:lnTo>
                  <a:pt x="2185945" y="828642"/>
                </a:lnTo>
                <a:lnTo>
                  <a:pt x="2124215" y="834608"/>
                </a:lnTo>
                <a:lnTo>
                  <a:pt x="2061407" y="839911"/>
                </a:lnTo>
                <a:lnTo>
                  <a:pt x="1997586" y="844538"/>
                </a:lnTo>
                <a:lnTo>
                  <a:pt x="1932817" y="848477"/>
                </a:lnTo>
                <a:lnTo>
                  <a:pt x="1867164" y="851712"/>
                </a:lnTo>
                <a:lnTo>
                  <a:pt x="1800693" y="854231"/>
                </a:lnTo>
                <a:lnTo>
                  <a:pt x="1733467" y="856019"/>
                </a:lnTo>
                <a:lnTo>
                  <a:pt x="1010329" y="18257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54622" y="3391280"/>
            <a:ext cx="2095500" cy="561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0" marR="5080" indent="-114300">
              <a:lnSpc>
                <a:spcPts val="2060"/>
              </a:lnSpc>
              <a:spcBef>
                <a:spcPts val="250"/>
              </a:spcBef>
            </a:pPr>
            <a:r>
              <a:rPr sz="1800" b="1" dirty="0">
                <a:latin typeface="宋体"/>
                <a:cs typeface="宋体"/>
              </a:rPr>
              <a:t>中缀表达式会受到</a:t>
            </a:r>
            <a:r>
              <a:rPr sz="1800" b="1" spc="-10" dirty="0">
                <a:solidFill>
                  <a:srgbClr val="0000FF"/>
                </a:solidFill>
                <a:latin typeface="宋体"/>
                <a:cs typeface="宋体"/>
              </a:rPr>
              <a:t>运 </a:t>
            </a:r>
            <a:r>
              <a:rPr sz="1800" b="1" dirty="0">
                <a:solidFill>
                  <a:srgbClr val="0000FF"/>
                </a:solidFill>
                <a:latin typeface="宋体"/>
                <a:cs typeface="宋体"/>
              </a:rPr>
              <a:t>算符优先级</a:t>
            </a:r>
            <a:r>
              <a:rPr sz="1800" b="1" dirty="0">
                <a:latin typeface="宋体"/>
                <a:cs typeface="宋体"/>
              </a:rPr>
              <a:t>的影响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8" grpId="0" animBg="1"/>
      <p:bldP spid="69" grpId="0" animBg="1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14" y="528573"/>
            <a:ext cx="470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【例</a:t>
            </a:r>
            <a:r>
              <a:rPr sz="2400" spc="-10" dirty="0">
                <a:solidFill>
                  <a:srgbClr val="0000FF"/>
                </a:solidFill>
                <a:latin typeface="宋体"/>
                <a:cs typeface="宋体"/>
              </a:rPr>
              <a:t>】</a:t>
            </a:r>
            <a:r>
              <a:rPr sz="2400" spc="-61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由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两</a:t>
            </a:r>
            <a:r>
              <a:rPr sz="2400" spc="-5" dirty="0">
                <a:solidFill>
                  <a:srgbClr val="0000FF"/>
                </a:solidFill>
                <a:latin typeface="宋体"/>
                <a:cs typeface="宋体"/>
              </a:rPr>
              <a:t>种</a:t>
            </a:r>
            <a:r>
              <a:rPr sz="2400" dirty="0">
                <a:latin typeface="宋体"/>
                <a:cs typeface="宋体"/>
              </a:rPr>
              <a:t>遍历序列确定二叉树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4970" y="1062433"/>
            <a:ext cx="5100636" cy="1644014"/>
          </a:xfrm>
          <a:custGeom>
            <a:avLst/>
            <a:gdLst/>
            <a:ahLst/>
            <a:cxnLst/>
            <a:rect l="l" t="t" r="r" b="b"/>
            <a:pathLst>
              <a:path w="5865495" h="1644014">
                <a:moveTo>
                  <a:pt x="533362" y="541339"/>
                </a:moveTo>
                <a:lnTo>
                  <a:pt x="526635" y="515348"/>
                </a:lnTo>
                <a:lnTo>
                  <a:pt x="524951" y="489621"/>
                </a:lnTo>
                <a:lnTo>
                  <a:pt x="528160" y="464236"/>
                </a:lnTo>
                <a:lnTo>
                  <a:pt x="548650" y="414791"/>
                </a:lnTo>
                <a:lnTo>
                  <a:pt x="586891" y="367623"/>
                </a:lnTo>
                <a:lnTo>
                  <a:pt x="641672" y="323338"/>
                </a:lnTo>
                <a:lnTo>
                  <a:pt x="674887" y="302467"/>
                </a:lnTo>
                <a:lnTo>
                  <a:pt x="711781" y="282545"/>
                </a:lnTo>
                <a:lnTo>
                  <a:pt x="752205" y="263648"/>
                </a:lnTo>
                <a:lnTo>
                  <a:pt x="796006" y="245851"/>
                </a:lnTo>
                <a:lnTo>
                  <a:pt x="843033" y="229232"/>
                </a:lnTo>
                <a:lnTo>
                  <a:pt x="893135" y="213865"/>
                </a:lnTo>
                <a:lnTo>
                  <a:pt x="946160" y="199828"/>
                </a:lnTo>
                <a:lnTo>
                  <a:pt x="1001956" y="187195"/>
                </a:lnTo>
                <a:lnTo>
                  <a:pt x="1060372" y="176044"/>
                </a:lnTo>
                <a:lnTo>
                  <a:pt x="1121257" y="166449"/>
                </a:lnTo>
                <a:lnTo>
                  <a:pt x="1184458" y="158487"/>
                </a:lnTo>
                <a:lnTo>
                  <a:pt x="1249825" y="152234"/>
                </a:lnTo>
                <a:lnTo>
                  <a:pt x="1317206" y="147766"/>
                </a:lnTo>
                <a:lnTo>
                  <a:pt x="1368027" y="145679"/>
                </a:lnTo>
                <a:lnTo>
                  <a:pt x="1418875" y="144684"/>
                </a:lnTo>
                <a:lnTo>
                  <a:pt x="1469636" y="144770"/>
                </a:lnTo>
                <a:lnTo>
                  <a:pt x="1520195" y="145927"/>
                </a:lnTo>
                <a:lnTo>
                  <a:pt x="1570436" y="148146"/>
                </a:lnTo>
                <a:lnTo>
                  <a:pt x="1620244" y="151417"/>
                </a:lnTo>
                <a:lnTo>
                  <a:pt x="1669505" y="155731"/>
                </a:lnTo>
                <a:lnTo>
                  <a:pt x="1718103" y="161077"/>
                </a:lnTo>
                <a:lnTo>
                  <a:pt x="1765923" y="167447"/>
                </a:lnTo>
                <a:lnTo>
                  <a:pt x="1812850" y="174830"/>
                </a:lnTo>
                <a:lnTo>
                  <a:pt x="1858769" y="183216"/>
                </a:lnTo>
                <a:lnTo>
                  <a:pt x="1903565" y="192597"/>
                </a:lnTo>
                <a:lnTo>
                  <a:pt x="1933500" y="172998"/>
                </a:lnTo>
                <a:lnTo>
                  <a:pt x="1966941" y="154685"/>
                </a:lnTo>
                <a:lnTo>
                  <a:pt x="2003634" y="137685"/>
                </a:lnTo>
                <a:lnTo>
                  <a:pt x="2043330" y="122029"/>
                </a:lnTo>
                <a:lnTo>
                  <a:pt x="2085776" y="107745"/>
                </a:lnTo>
                <a:lnTo>
                  <a:pt x="2130722" y="94864"/>
                </a:lnTo>
                <a:lnTo>
                  <a:pt x="2177914" y="83414"/>
                </a:lnTo>
                <a:lnTo>
                  <a:pt x="2227102" y="73424"/>
                </a:lnTo>
                <a:lnTo>
                  <a:pt x="2278035" y="64925"/>
                </a:lnTo>
                <a:lnTo>
                  <a:pt x="2330460" y="57945"/>
                </a:lnTo>
                <a:lnTo>
                  <a:pt x="2384126" y="52514"/>
                </a:lnTo>
                <a:lnTo>
                  <a:pt x="2438782" y="48661"/>
                </a:lnTo>
                <a:lnTo>
                  <a:pt x="2494176" y="46416"/>
                </a:lnTo>
                <a:lnTo>
                  <a:pt x="2550056" y="45807"/>
                </a:lnTo>
                <a:lnTo>
                  <a:pt x="2606171" y="46865"/>
                </a:lnTo>
                <a:lnTo>
                  <a:pt x="2662269" y="49617"/>
                </a:lnTo>
                <a:lnTo>
                  <a:pt x="2718100" y="54095"/>
                </a:lnTo>
                <a:lnTo>
                  <a:pt x="2773410" y="60327"/>
                </a:lnTo>
                <a:lnTo>
                  <a:pt x="2827949" y="68342"/>
                </a:lnTo>
                <a:lnTo>
                  <a:pt x="2881465" y="78170"/>
                </a:lnTo>
                <a:lnTo>
                  <a:pt x="2926703" y="88140"/>
                </a:lnTo>
                <a:lnTo>
                  <a:pt x="2969905" y="99347"/>
                </a:lnTo>
                <a:lnTo>
                  <a:pt x="3010892" y="111746"/>
                </a:lnTo>
                <a:lnTo>
                  <a:pt x="3049486" y="125287"/>
                </a:lnTo>
                <a:lnTo>
                  <a:pt x="3077357" y="106260"/>
                </a:lnTo>
                <a:lnTo>
                  <a:pt x="3144819" y="72505"/>
                </a:lnTo>
                <a:lnTo>
                  <a:pt x="3183745" y="57863"/>
                </a:lnTo>
                <a:lnTo>
                  <a:pt x="3225689" y="44768"/>
                </a:lnTo>
                <a:lnTo>
                  <a:pt x="3270320" y="33263"/>
                </a:lnTo>
                <a:lnTo>
                  <a:pt x="3317304" y="23389"/>
                </a:lnTo>
                <a:lnTo>
                  <a:pt x="3366309" y="15191"/>
                </a:lnTo>
                <a:lnTo>
                  <a:pt x="3417002" y="8710"/>
                </a:lnTo>
                <a:lnTo>
                  <a:pt x="3469050" y="3989"/>
                </a:lnTo>
                <a:lnTo>
                  <a:pt x="3522119" y="1072"/>
                </a:lnTo>
                <a:lnTo>
                  <a:pt x="3575879" y="0"/>
                </a:lnTo>
                <a:lnTo>
                  <a:pt x="3629994" y="815"/>
                </a:lnTo>
                <a:lnTo>
                  <a:pt x="3684133" y="3562"/>
                </a:lnTo>
                <a:lnTo>
                  <a:pt x="3737963" y="8282"/>
                </a:lnTo>
                <a:lnTo>
                  <a:pt x="3791150" y="15019"/>
                </a:lnTo>
                <a:lnTo>
                  <a:pt x="3843363" y="23814"/>
                </a:lnTo>
                <a:lnTo>
                  <a:pt x="3902023" y="36693"/>
                </a:lnTo>
                <a:lnTo>
                  <a:pt x="3956314" y="51976"/>
                </a:lnTo>
                <a:lnTo>
                  <a:pt x="4005723" y="69498"/>
                </a:lnTo>
                <a:lnTo>
                  <a:pt x="4049738" y="89092"/>
                </a:lnTo>
                <a:lnTo>
                  <a:pt x="4088329" y="73179"/>
                </a:lnTo>
                <a:lnTo>
                  <a:pt x="4129640" y="58814"/>
                </a:lnTo>
                <a:lnTo>
                  <a:pt x="4173393" y="46005"/>
                </a:lnTo>
                <a:lnTo>
                  <a:pt x="4219309" y="34761"/>
                </a:lnTo>
                <a:lnTo>
                  <a:pt x="4267109" y="25091"/>
                </a:lnTo>
                <a:lnTo>
                  <a:pt x="4316515" y="17003"/>
                </a:lnTo>
                <a:lnTo>
                  <a:pt x="4367246" y="10507"/>
                </a:lnTo>
                <a:lnTo>
                  <a:pt x="4419025" y="5611"/>
                </a:lnTo>
                <a:lnTo>
                  <a:pt x="4471573" y="2325"/>
                </a:lnTo>
                <a:lnTo>
                  <a:pt x="4524611" y="656"/>
                </a:lnTo>
                <a:lnTo>
                  <a:pt x="4577859" y="613"/>
                </a:lnTo>
                <a:lnTo>
                  <a:pt x="4631040" y="2206"/>
                </a:lnTo>
                <a:lnTo>
                  <a:pt x="4683874" y="5443"/>
                </a:lnTo>
                <a:lnTo>
                  <a:pt x="4736083" y="10333"/>
                </a:lnTo>
                <a:lnTo>
                  <a:pt x="4787386" y="16884"/>
                </a:lnTo>
                <a:lnTo>
                  <a:pt x="4837507" y="25106"/>
                </a:lnTo>
                <a:lnTo>
                  <a:pt x="4886166" y="35007"/>
                </a:lnTo>
                <a:lnTo>
                  <a:pt x="4933083" y="46596"/>
                </a:lnTo>
                <a:lnTo>
                  <a:pt x="4977981" y="59882"/>
                </a:lnTo>
                <a:lnTo>
                  <a:pt x="5033100" y="79886"/>
                </a:lnTo>
                <a:lnTo>
                  <a:pt x="5081496" y="102013"/>
                </a:lnTo>
                <a:lnTo>
                  <a:pt x="5122793" y="126017"/>
                </a:lnTo>
                <a:lnTo>
                  <a:pt x="5156618" y="151651"/>
                </a:lnTo>
                <a:lnTo>
                  <a:pt x="5200358" y="206821"/>
                </a:lnTo>
                <a:lnTo>
                  <a:pt x="5266680" y="215041"/>
                </a:lnTo>
                <a:lnTo>
                  <a:pt x="5329509" y="225441"/>
                </a:lnTo>
                <a:lnTo>
                  <a:pt x="5388632" y="237880"/>
                </a:lnTo>
                <a:lnTo>
                  <a:pt x="5443837" y="252216"/>
                </a:lnTo>
                <a:lnTo>
                  <a:pt x="5494911" y="268305"/>
                </a:lnTo>
                <a:lnTo>
                  <a:pt x="5541641" y="286006"/>
                </a:lnTo>
                <a:lnTo>
                  <a:pt x="5583814" y="305177"/>
                </a:lnTo>
                <a:lnTo>
                  <a:pt x="5621217" y="325675"/>
                </a:lnTo>
                <a:lnTo>
                  <a:pt x="5653638" y="347358"/>
                </a:lnTo>
                <a:lnTo>
                  <a:pt x="5702682" y="393710"/>
                </a:lnTo>
                <a:lnTo>
                  <a:pt x="5729242" y="443096"/>
                </a:lnTo>
                <a:lnTo>
                  <a:pt x="5733559" y="468572"/>
                </a:lnTo>
                <a:lnTo>
                  <a:pt x="5731617" y="494379"/>
                </a:lnTo>
                <a:lnTo>
                  <a:pt x="5708104" y="546419"/>
                </a:lnTo>
                <a:lnTo>
                  <a:pt x="5674957" y="582741"/>
                </a:lnTo>
                <a:lnTo>
                  <a:pt x="5718446" y="606251"/>
                </a:lnTo>
                <a:lnTo>
                  <a:pt x="5756206" y="630635"/>
                </a:lnTo>
                <a:lnTo>
                  <a:pt x="5788282" y="655766"/>
                </a:lnTo>
                <a:lnTo>
                  <a:pt x="5835553" y="707761"/>
                </a:lnTo>
                <a:lnTo>
                  <a:pt x="5860607" y="761222"/>
                </a:lnTo>
                <a:lnTo>
                  <a:pt x="5864913" y="788186"/>
                </a:lnTo>
                <a:lnTo>
                  <a:pt x="5863795" y="815137"/>
                </a:lnTo>
                <a:lnTo>
                  <a:pt x="5845464" y="868492"/>
                </a:lnTo>
                <a:lnTo>
                  <a:pt x="5805964" y="920274"/>
                </a:lnTo>
                <a:lnTo>
                  <a:pt x="5745645" y="969468"/>
                </a:lnTo>
                <a:lnTo>
                  <a:pt x="5707786" y="992778"/>
                </a:lnTo>
                <a:lnTo>
                  <a:pt x="5664854" y="1015062"/>
                </a:lnTo>
                <a:lnTo>
                  <a:pt x="5616891" y="1036192"/>
                </a:lnTo>
                <a:lnTo>
                  <a:pt x="5563941" y="1056042"/>
                </a:lnTo>
                <a:lnTo>
                  <a:pt x="5506047" y="1074485"/>
                </a:lnTo>
                <a:lnTo>
                  <a:pt x="5463451" y="1086236"/>
                </a:lnTo>
                <a:lnTo>
                  <a:pt x="5419303" y="1097009"/>
                </a:lnTo>
                <a:lnTo>
                  <a:pt x="5373718" y="1106785"/>
                </a:lnTo>
                <a:lnTo>
                  <a:pt x="5326810" y="1115545"/>
                </a:lnTo>
                <a:lnTo>
                  <a:pt x="5278692" y="1123270"/>
                </a:lnTo>
                <a:lnTo>
                  <a:pt x="5229479" y="1129942"/>
                </a:lnTo>
                <a:lnTo>
                  <a:pt x="5179284" y="1135541"/>
                </a:lnTo>
                <a:lnTo>
                  <a:pt x="5128222" y="1140048"/>
                </a:lnTo>
                <a:lnTo>
                  <a:pt x="5076406" y="1143446"/>
                </a:lnTo>
                <a:lnTo>
                  <a:pt x="5072991" y="1169252"/>
                </a:lnTo>
                <a:lnTo>
                  <a:pt x="5049633" y="1218897"/>
                </a:lnTo>
                <a:lnTo>
                  <a:pt x="5005818" y="1265326"/>
                </a:lnTo>
                <a:lnTo>
                  <a:pt x="4943443" y="1307824"/>
                </a:lnTo>
                <a:lnTo>
                  <a:pt x="4905889" y="1327375"/>
                </a:lnTo>
                <a:lnTo>
                  <a:pt x="4864406" y="1345676"/>
                </a:lnTo>
                <a:lnTo>
                  <a:pt x="4819232" y="1362637"/>
                </a:lnTo>
                <a:lnTo>
                  <a:pt x="4770605" y="1378168"/>
                </a:lnTo>
                <a:lnTo>
                  <a:pt x="4718760" y="1392181"/>
                </a:lnTo>
                <a:lnTo>
                  <a:pt x="4663936" y="1404586"/>
                </a:lnTo>
                <a:lnTo>
                  <a:pt x="4606370" y="1415293"/>
                </a:lnTo>
                <a:lnTo>
                  <a:pt x="4546299" y="1424214"/>
                </a:lnTo>
                <a:lnTo>
                  <a:pt x="4483959" y="1431259"/>
                </a:lnTo>
                <a:lnTo>
                  <a:pt x="4419589" y="1436339"/>
                </a:lnTo>
                <a:lnTo>
                  <a:pt x="4353425" y="1439364"/>
                </a:lnTo>
                <a:lnTo>
                  <a:pt x="4285704" y="1440245"/>
                </a:lnTo>
                <a:lnTo>
                  <a:pt x="4231633" y="1439386"/>
                </a:lnTo>
                <a:lnTo>
                  <a:pt x="4178032" y="1437108"/>
                </a:lnTo>
                <a:lnTo>
                  <a:pt x="4125086" y="1433434"/>
                </a:lnTo>
                <a:lnTo>
                  <a:pt x="4072979" y="1428386"/>
                </a:lnTo>
                <a:lnTo>
                  <a:pt x="4021896" y="1421988"/>
                </a:lnTo>
                <a:lnTo>
                  <a:pt x="3972022" y="1414260"/>
                </a:lnTo>
                <a:lnTo>
                  <a:pt x="3923541" y="1405225"/>
                </a:lnTo>
                <a:lnTo>
                  <a:pt x="3876637" y="1394906"/>
                </a:lnTo>
                <a:lnTo>
                  <a:pt x="3857326" y="1416749"/>
                </a:lnTo>
                <a:lnTo>
                  <a:pt x="3808807" y="1457989"/>
                </a:lnTo>
                <a:lnTo>
                  <a:pt x="3748096" y="1495763"/>
                </a:lnTo>
                <a:lnTo>
                  <a:pt x="3713544" y="1513274"/>
                </a:lnTo>
                <a:lnTo>
                  <a:pt x="3676396" y="1529825"/>
                </a:lnTo>
                <a:lnTo>
                  <a:pt x="3636800" y="1545387"/>
                </a:lnTo>
                <a:lnTo>
                  <a:pt x="3594909" y="1559929"/>
                </a:lnTo>
                <a:lnTo>
                  <a:pt x="3550871" y="1573419"/>
                </a:lnTo>
                <a:lnTo>
                  <a:pt x="3504838" y="1585828"/>
                </a:lnTo>
                <a:lnTo>
                  <a:pt x="3456960" y="1597124"/>
                </a:lnTo>
                <a:lnTo>
                  <a:pt x="3407386" y="1607276"/>
                </a:lnTo>
                <a:lnTo>
                  <a:pt x="3356268" y="1616254"/>
                </a:lnTo>
                <a:lnTo>
                  <a:pt x="3303756" y="1624027"/>
                </a:lnTo>
                <a:lnTo>
                  <a:pt x="3250001" y="1630565"/>
                </a:lnTo>
                <a:lnTo>
                  <a:pt x="3195151" y="1635835"/>
                </a:lnTo>
                <a:lnTo>
                  <a:pt x="3139359" y="1639809"/>
                </a:lnTo>
                <a:lnTo>
                  <a:pt x="3082774" y="1642454"/>
                </a:lnTo>
                <a:lnTo>
                  <a:pt x="3025546" y="1643741"/>
                </a:lnTo>
                <a:lnTo>
                  <a:pt x="2967827" y="1643638"/>
                </a:lnTo>
                <a:lnTo>
                  <a:pt x="2909765" y="1642114"/>
                </a:lnTo>
                <a:lnTo>
                  <a:pt x="2851512" y="1639139"/>
                </a:lnTo>
                <a:lnTo>
                  <a:pt x="2793219" y="1634682"/>
                </a:lnTo>
                <a:lnTo>
                  <a:pt x="2735034" y="1628713"/>
                </a:lnTo>
                <a:lnTo>
                  <a:pt x="2675045" y="1620888"/>
                </a:lnTo>
                <a:lnTo>
                  <a:pt x="2616890" y="1611544"/>
                </a:lnTo>
                <a:lnTo>
                  <a:pt x="2560747" y="1600730"/>
                </a:lnTo>
                <a:lnTo>
                  <a:pt x="2506798" y="1588498"/>
                </a:lnTo>
                <a:lnTo>
                  <a:pt x="2455221" y="1574897"/>
                </a:lnTo>
                <a:lnTo>
                  <a:pt x="2406198" y="1559978"/>
                </a:lnTo>
                <a:lnTo>
                  <a:pt x="2359906" y="1543790"/>
                </a:lnTo>
                <a:lnTo>
                  <a:pt x="2316528" y="1526386"/>
                </a:lnTo>
                <a:lnTo>
                  <a:pt x="2276241" y="1507813"/>
                </a:lnTo>
                <a:lnTo>
                  <a:pt x="2239226" y="1488124"/>
                </a:lnTo>
                <a:lnTo>
                  <a:pt x="2189197" y="1498946"/>
                </a:lnTo>
                <a:lnTo>
                  <a:pt x="2138294" y="1508609"/>
                </a:lnTo>
                <a:lnTo>
                  <a:pt x="2086626" y="1517123"/>
                </a:lnTo>
                <a:lnTo>
                  <a:pt x="2034302" y="1524500"/>
                </a:lnTo>
                <a:lnTo>
                  <a:pt x="1981433" y="1530748"/>
                </a:lnTo>
                <a:lnTo>
                  <a:pt x="1928128" y="1535880"/>
                </a:lnTo>
                <a:lnTo>
                  <a:pt x="1874496" y="1539905"/>
                </a:lnTo>
                <a:lnTo>
                  <a:pt x="1820647" y="1542834"/>
                </a:lnTo>
                <a:lnTo>
                  <a:pt x="1766691" y="1544676"/>
                </a:lnTo>
                <a:lnTo>
                  <a:pt x="1712736" y="1545443"/>
                </a:lnTo>
                <a:lnTo>
                  <a:pt x="1658893" y="1545145"/>
                </a:lnTo>
                <a:lnTo>
                  <a:pt x="1605271" y="1543793"/>
                </a:lnTo>
                <a:lnTo>
                  <a:pt x="1551979" y="1541396"/>
                </a:lnTo>
                <a:lnTo>
                  <a:pt x="1499128" y="1537965"/>
                </a:lnTo>
                <a:lnTo>
                  <a:pt x="1446826" y="1533511"/>
                </a:lnTo>
                <a:lnTo>
                  <a:pt x="1395183" y="1528043"/>
                </a:lnTo>
                <a:lnTo>
                  <a:pt x="1344309" y="1521573"/>
                </a:lnTo>
                <a:lnTo>
                  <a:pt x="1294313" y="1514111"/>
                </a:lnTo>
                <a:lnTo>
                  <a:pt x="1245304" y="1505667"/>
                </a:lnTo>
                <a:lnTo>
                  <a:pt x="1197393" y="1496252"/>
                </a:lnTo>
                <a:lnTo>
                  <a:pt x="1150689" y="1485876"/>
                </a:lnTo>
                <a:lnTo>
                  <a:pt x="1105301" y="1474549"/>
                </a:lnTo>
                <a:lnTo>
                  <a:pt x="1061339" y="1462282"/>
                </a:lnTo>
                <a:lnTo>
                  <a:pt x="1018913" y="1449085"/>
                </a:lnTo>
                <a:lnTo>
                  <a:pt x="978131" y="1434969"/>
                </a:lnTo>
                <a:lnTo>
                  <a:pt x="939104" y="1419944"/>
                </a:lnTo>
                <a:lnTo>
                  <a:pt x="901940" y="1404021"/>
                </a:lnTo>
                <a:lnTo>
                  <a:pt x="866750" y="1387209"/>
                </a:lnTo>
                <a:lnTo>
                  <a:pt x="802729" y="1350964"/>
                </a:lnTo>
                <a:lnTo>
                  <a:pt x="798919" y="1348678"/>
                </a:lnTo>
                <a:lnTo>
                  <a:pt x="795236" y="1346265"/>
                </a:lnTo>
                <a:lnTo>
                  <a:pt x="791553" y="1343852"/>
                </a:lnTo>
                <a:lnTo>
                  <a:pt x="727180" y="1345396"/>
                </a:lnTo>
                <a:lnTo>
                  <a:pt x="664020" y="1344318"/>
                </a:lnTo>
                <a:lnTo>
                  <a:pt x="602474" y="1340737"/>
                </a:lnTo>
                <a:lnTo>
                  <a:pt x="542941" y="1334775"/>
                </a:lnTo>
                <a:lnTo>
                  <a:pt x="485822" y="1326552"/>
                </a:lnTo>
                <a:lnTo>
                  <a:pt x="431517" y="1316188"/>
                </a:lnTo>
                <a:lnTo>
                  <a:pt x="380427" y="1303805"/>
                </a:lnTo>
                <a:lnTo>
                  <a:pt x="332952" y="1289523"/>
                </a:lnTo>
                <a:lnTo>
                  <a:pt x="289493" y="1273461"/>
                </a:lnTo>
                <a:lnTo>
                  <a:pt x="250449" y="1255742"/>
                </a:lnTo>
                <a:lnTo>
                  <a:pt x="216220" y="1236485"/>
                </a:lnTo>
                <a:lnTo>
                  <a:pt x="163812" y="1193841"/>
                </a:lnTo>
                <a:lnTo>
                  <a:pt x="135471" y="1146494"/>
                </a:lnTo>
                <a:lnTo>
                  <a:pt x="131729" y="1113672"/>
                </a:lnTo>
                <a:lnTo>
                  <a:pt x="140415" y="1081319"/>
                </a:lnTo>
                <a:lnTo>
                  <a:pt x="161109" y="1049926"/>
                </a:lnTo>
                <a:lnTo>
                  <a:pt x="193393" y="1019983"/>
                </a:lnTo>
                <a:lnTo>
                  <a:pt x="236845" y="991980"/>
                </a:lnTo>
                <a:lnTo>
                  <a:pt x="291046" y="966408"/>
                </a:lnTo>
                <a:lnTo>
                  <a:pt x="229591" y="950553"/>
                </a:lnTo>
                <a:lnTo>
                  <a:pt x="174957" y="932314"/>
                </a:lnTo>
                <a:lnTo>
                  <a:pt x="127339" y="911980"/>
                </a:lnTo>
                <a:lnTo>
                  <a:pt x="86935" y="889840"/>
                </a:lnTo>
                <a:lnTo>
                  <a:pt x="53941" y="866183"/>
                </a:lnTo>
                <a:lnTo>
                  <a:pt x="10970" y="815475"/>
                </a:lnTo>
                <a:lnTo>
                  <a:pt x="0" y="762173"/>
                </a:lnTo>
                <a:lnTo>
                  <a:pt x="7006" y="735271"/>
                </a:lnTo>
                <a:lnTo>
                  <a:pt x="46986" y="682413"/>
                </a:lnTo>
                <a:lnTo>
                  <a:pt x="80353" y="657036"/>
                </a:lnTo>
                <a:lnTo>
                  <a:pt x="114554" y="637129"/>
                </a:lnTo>
                <a:lnTo>
                  <a:pt x="153632" y="618879"/>
                </a:lnTo>
                <a:lnTo>
                  <a:pt x="197165" y="602393"/>
                </a:lnTo>
                <a:lnTo>
                  <a:pt x="244734" y="587776"/>
                </a:lnTo>
                <a:lnTo>
                  <a:pt x="295919" y="575133"/>
                </a:lnTo>
                <a:lnTo>
                  <a:pt x="350299" y="564571"/>
                </a:lnTo>
                <a:lnTo>
                  <a:pt x="407454" y="556194"/>
                </a:lnTo>
                <a:lnTo>
                  <a:pt x="466964" y="550108"/>
                </a:lnTo>
                <a:lnTo>
                  <a:pt x="528409" y="546419"/>
                </a:lnTo>
                <a:lnTo>
                  <a:pt x="533362" y="5413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6521" y="875474"/>
            <a:ext cx="100838" cy="100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625" y="2147830"/>
            <a:ext cx="3743325" cy="791210"/>
          </a:xfrm>
          <a:custGeom>
            <a:avLst/>
            <a:gdLst/>
            <a:ahLst/>
            <a:cxnLst/>
            <a:rect l="l" t="t" r="r" b="b"/>
            <a:pathLst>
              <a:path w="3743325" h="791210">
                <a:moveTo>
                  <a:pt x="339938" y="260480"/>
                </a:moveTo>
                <a:lnTo>
                  <a:pt x="334557" y="239392"/>
                </a:lnTo>
                <a:lnTo>
                  <a:pt x="338208" y="218743"/>
                </a:lnTo>
                <a:lnTo>
                  <a:pt x="350420" y="198709"/>
                </a:lnTo>
                <a:lnTo>
                  <a:pt x="398651" y="161194"/>
                </a:lnTo>
                <a:lnTo>
                  <a:pt x="433733" y="144067"/>
                </a:lnTo>
                <a:lnTo>
                  <a:pt x="475499" y="128263"/>
                </a:lnTo>
                <a:lnTo>
                  <a:pt x="523480" y="113958"/>
                </a:lnTo>
                <a:lnTo>
                  <a:pt x="577207" y="101330"/>
                </a:lnTo>
                <a:lnTo>
                  <a:pt x="636211" y="90556"/>
                </a:lnTo>
                <a:lnTo>
                  <a:pt x="700023" y="81812"/>
                </a:lnTo>
                <a:lnTo>
                  <a:pt x="768172" y="75275"/>
                </a:lnTo>
                <a:lnTo>
                  <a:pt x="840191" y="71123"/>
                </a:lnTo>
                <a:lnTo>
                  <a:pt x="895786" y="69720"/>
                </a:lnTo>
                <a:lnTo>
                  <a:pt x="951288" y="69849"/>
                </a:lnTo>
                <a:lnTo>
                  <a:pt x="1006323" y="71489"/>
                </a:lnTo>
                <a:lnTo>
                  <a:pt x="1060518" y="74618"/>
                </a:lnTo>
                <a:lnTo>
                  <a:pt x="1113500" y="79213"/>
                </a:lnTo>
                <a:lnTo>
                  <a:pt x="1164896" y="85252"/>
                </a:lnTo>
                <a:lnTo>
                  <a:pt x="1214333" y="92713"/>
                </a:lnTo>
                <a:lnTo>
                  <a:pt x="1244680" y="78460"/>
                </a:lnTo>
                <a:lnTo>
                  <a:pt x="1320051" y="54447"/>
                </a:lnTo>
                <a:lnTo>
                  <a:pt x="1363908" y="44790"/>
                </a:lnTo>
                <a:lnTo>
                  <a:pt x="1411099" y="36768"/>
                </a:lnTo>
                <a:lnTo>
                  <a:pt x="1461040" y="30431"/>
                </a:lnTo>
                <a:lnTo>
                  <a:pt x="1513147" y="25832"/>
                </a:lnTo>
                <a:lnTo>
                  <a:pt x="1566835" y="23021"/>
                </a:lnTo>
                <a:lnTo>
                  <a:pt x="1621519" y="22051"/>
                </a:lnTo>
                <a:lnTo>
                  <a:pt x="1676617" y="22972"/>
                </a:lnTo>
                <a:lnTo>
                  <a:pt x="1731542" y="25835"/>
                </a:lnTo>
                <a:lnTo>
                  <a:pt x="1785710" y="30692"/>
                </a:lnTo>
                <a:lnTo>
                  <a:pt x="1838538" y="37595"/>
                </a:lnTo>
                <a:lnTo>
                  <a:pt x="1894942" y="47818"/>
                </a:lnTo>
                <a:lnTo>
                  <a:pt x="1945726" y="60328"/>
                </a:lnTo>
                <a:lnTo>
                  <a:pt x="1977491" y="45150"/>
                </a:lnTo>
                <a:lnTo>
                  <a:pt x="2016238" y="31993"/>
                </a:lnTo>
                <a:lnTo>
                  <a:pt x="2060921" y="20955"/>
                </a:lnTo>
                <a:lnTo>
                  <a:pt x="2110499" y="12137"/>
                </a:lnTo>
                <a:lnTo>
                  <a:pt x="2163928" y="5639"/>
                </a:lnTo>
                <a:lnTo>
                  <a:pt x="2220165" y="1559"/>
                </a:lnTo>
                <a:lnTo>
                  <a:pt x="2278167" y="0"/>
                </a:lnTo>
                <a:lnTo>
                  <a:pt x="2336890" y="1059"/>
                </a:lnTo>
                <a:lnTo>
                  <a:pt x="2395292" y="4836"/>
                </a:lnTo>
                <a:lnTo>
                  <a:pt x="2452329" y="11433"/>
                </a:lnTo>
                <a:lnTo>
                  <a:pt x="2524481" y="24974"/>
                </a:lnTo>
                <a:lnTo>
                  <a:pt x="2584155" y="42802"/>
                </a:lnTo>
                <a:lnTo>
                  <a:pt x="2623963" y="31033"/>
                </a:lnTo>
                <a:lnTo>
                  <a:pt x="2667860" y="21138"/>
                </a:lnTo>
                <a:lnTo>
                  <a:pt x="2715142" y="13134"/>
                </a:lnTo>
                <a:lnTo>
                  <a:pt x="2765102" y="7035"/>
                </a:lnTo>
                <a:lnTo>
                  <a:pt x="2817036" y="2859"/>
                </a:lnTo>
                <a:lnTo>
                  <a:pt x="2870238" y="622"/>
                </a:lnTo>
                <a:lnTo>
                  <a:pt x="2924005" y="340"/>
                </a:lnTo>
                <a:lnTo>
                  <a:pt x="2977629" y="2030"/>
                </a:lnTo>
                <a:lnTo>
                  <a:pt x="3030407" y="5708"/>
                </a:lnTo>
                <a:lnTo>
                  <a:pt x="3081633" y="11390"/>
                </a:lnTo>
                <a:lnTo>
                  <a:pt x="3130603" y="19093"/>
                </a:lnTo>
                <a:lnTo>
                  <a:pt x="3176610" y="28832"/>
                </a:lnTo>
                <a:lnTo>
                  <a:pt x="3227743" y="43651"/>
                </a:lnTo>
                <a:lnTo>
                  <a:pt x="3268971" y="60614"/>
                </a:lnTo>
                <a:lnTo>
                  <a:pt x="3318469" y="99444"/>
                </a:lnTo>
                <a:lnTo>
                  <a:pt x="3389098" y="106829"/>
                </a:lnTo>
                <a:lnTo>
                  <a:pt x="3453015" y="117101"/>
                </a:lnTo>
                <a:lnTo>
                  <a:pt x="3509551" y="129924"/>
                </a:lnTo>
                <a:lnTo>
                  <a:pt x="3558038" y="144963"/>
                </a:lnTo>
                <a:lnTo>
                  <a:pt x="3597806" y="161880"/>
                </a:lnTo>
                <a:lnTo>
                  <a:pt x="3648509" y="200008"/>
                </a:lnTo>
                <a:lnTo>
                  <a:pt x="3658106" y="220547"/>
                </a:lnTo>
                <a:lnTo>
                  <a:pt x="3656308" y="241621"/>
                </a:lnTo>
                <a:lnTo>
                  <a:pt x="3627462" y="276109"/>
                </a:lnTo>
                <a:lnTo>
                  <a:pt x="3621364" y="280419"/>
                </a:lnTo>
                <a:lnTo>
                  <a:pt x="3665579" y="299517"/>
                </a:lnTo>
                <a:lnTo>
                  <a:pt x="3699693" y="319667"/>
                </a:lnTo>
                <a:lnTo>
                  <a:pt x="3723835" y="340587"/>
                </a:lnTo>
                <a:lnTo>
                  <a:pt x="3738134" y="361995"/>
                </a:lnTo>
                <a:lnTo>
                  <a:pt x="3742716" y="383610"/>
                </a:lnTo>
                <a:lnTo>
                  <a:pt x="3737712" y="405149"/>
                </a:lnTo>
                <a:lnTo>
                  <a:pt x="3699455" y="446874"/>
                </a:lnTo>
                <a:lnTo>
                  <a:pt x="3666459" y="466496"/>
                </a:lnTo>
                <a:lnTo>
                  <a:pt x="3624389" y="484915"/>
                </a:lnTo>
                <a:lnTo>
                  <a:pt x="3573374" y="501851"/>
                </a:lnTo>
                <a:lnTo>
                  <a:pt x="3513541" y="517020"/>
                </a:lnTo>
                <a:lnTo>
                  <a:pt x="3463884" y="526856"/>
                </a:lnTo>
                <a:lnTo>
                  <a:pt x="3411210" y="535143"/>
                </a:lnTo>
                <a:lnTo>
                  <a:pt x="3355944" y="541828"/>
                </a:lnTo>
                <a:lnTo>
                  <a:pt x="3298515" y="546854"/>
                </a:lnTo>
                <a:lnTo>
                  <a:pt x="3239348" y="550167"/>
                </a:lnTo>
                <a:lnTo>
                  <a:pt x="3234247" y="569691"/>
                </a:lnTo>
                <a:lnTo>
                  <a:pt x="3198478" y="606120"/>
                </a:lnTo>
                <a:lnTo>
                  <a:pt x="3132631" y="637919"/>
                </a:lnTo>
                <a:lnTo>
                  <a:pt x="3089933" y="651656"/>
                </a:lnTo>
                <a:lnTo>
                  <a:pt x="3041519" y="663723"/>
                </a:lnTo>
                <a:lnTo>
                  <a:pt x="2987992" y="673950"/>
                </a:lnTo>
                <a:lnTo>
                  <a:pt x="2929952" y="682166"/>
                </a:lnTo>
                <a:lnTo>
                  <a:pt x="2868002" y="688200"/>
                </a:lnTo>
                <a:lnTo>
                  <a:pt x="2802744" y="691882"/>
                </a:lnTo>
                <a:lnTo>
                  <a:pt x="2734777" y="693042"/>
                </a:lnTo>
                <a:lnTo>
                  <a:pt x="2679641" y="692014"/>
                </a:lnTo>
                <a:lnTo>
                  <a:pt x="2625492" y="689266"/>
                </a:lnTo>
                <a:lnTo>
                  <a:pt x="2572800" y="684849"/>
                </a:lnTo>
                <a:lnTo>
                  <a:pt x="2522035" y="678810"/>
                </a:lnTo>
                <a:lnTo>
                  <a:pt x="2473665" y="671198"/>
                </a:lnTo>
                <a:lnTo>
                  <a:pt x="2451919" y="688499"/>
                </a:lnTo>
                <a:lnTo>
                  <a:pt x="2391600" y="719720"/>
                </a:lnTo>
                <a:lnTo>
                  <a:pt x="2353915" y="733503"/>
                </a:lnTo>
                <a:lnTo>
                  <a:pt x="2311806" y="745977"/>
                </a:lnTo>
                <a:lnTo>
                  <a:pt x="2265716" y="757074"/>
                </a:lnTo>
                <a:lnTo>
                  <a:pt x="2216090" y="766726"/>
                </a:lnTo>
                <a:lnTo>
                  <a:pt x="2163372" y="774864"/>
                </a:lnTo>
                <a:lnTo>
                  <a:pt x="2108006" y="781420"/>
                </a:lnTo>
                <a:lnTo>
                  <a:pt x="2050435" y="786326"/>
                </a:lnTo>
                <a:lnTo>
                  <a:pt x="1991105" y="789514"/>
                </a:lnTo>
                <a:lnTo>
                  <a:pt x="1930459" y="790915"/>
                </a:lnTo>
                <a:lnTo>
                  <a:pt x="1868941" y="790462"/>
                </a:lnTo>
                <a:lnTo>
                  <a:pt x="1806995" y="788087"/>
                </a:lnTo>
                <a:lnTo>
                  <a:pt x="1745066" y="783720"/>
                </a:lnTo>
                <a:lnTo>
                  <a:pt x="1681909" y="777030"/>
                </a:lnTo>
                <a:lnTo>
                  <a:pt x="1622205" y="768344"/>
                </a:lnTo>
                <a:lnTo>
                  <a:pt x="1566488" y="757780"/>
                </a:lnTo>
                <a:lnTo>
                  <a:pt x="1515290" y="745460"/>
                </a:lnTo>
                <a:lnTo>
                  <a:pt x="1469144" y="731503"/>
                </a:lnTo>
                <a:lnTo>
                  <a:pt x="1428582" y="716029"/>
                </a:lnTo>
                <a:lnTo>
                  <a:pt x="1377914" y="723994"/>
                </a:lnTo>
                <a:lnTo>
                  <a:pt x="1325954" y="730577"/>
                </a:lnTo>
                <a:lnTo>
                  <a:pt x="1272979" y="735798"/>
                </a:lnTo>
                <a:lnTo>
                  <a:pt x="1219263" y="739676"/>
                </a:lnTo>
                <a:lnTo>
                  <a:pt x="1165082" y="742230"/>
                </a:lnTo>
                <a:lnTo>
                  <a:pt x="1110710" y="743481"/>
                </a:lnTo>
                <a:lnTo>
                  <a:pt x="1056424" y="743447"/>
                </a:lnTo>
                <a:lnTo>
                  <a:pt x="1002497" y="742149"/>
                </a:lnTo>
                <a:lnTo>
                  <a:pt x="949205" y="739605"/>
                </a:lnTo>
                <a:lnTo>
                  <a:pt x="896824" y="735836"/>
                </a:lnTo>
                <a:lnTo>
                  <a:pt x="845629" y="730861"/>
                </a:lnTo>
                <a:lnTo>
                  <a:pt x="795894" y="724700"/>
                </a:lnTo>
                <a:lnTo>
                  <a:pt x="747896" y="717371"/>
                </a:lnTo>
                <a:lnTo>
                  <a:pt x="701908" y="708895"/>
                </a:lnTo>
                <a:lnTo>
                  <a:pt x="658207" y="699291"/>
                </a:lnTo>
                <a:lnTo>
                  <a:pt x="617067" y="688579"/>
                </a:lnTo>
                <a:lnTo>
                  <a:pt x="578764" y="676779"/>
                </a:lnTo>
                <a:lnTo>
                  <a:pt x="511769" y="649989"/>
                </a:lnTo>
                <a:lnTo>
                  <a:pt x="507070" y="647703"/>
                </a:lnTo>
                <a:lnTo>
                  <a:pt x="504784" y="646560"/>
                </a:lnTo>
                <a:lnTo>
                  <a:pt x="436701" y="647099"/>
                </a:lnTo>
                <a:lnTo>
                  <a:pt x="371248" y="644238"/>
                </a:lnTo>
                <a:lnTo>
                  <a:pt x="309605" y="638248"/>
                </a:lnTo>
                <a:lnTo>
                  <a:pt x="252957" y="629399"/>
                </a:lnTo>
                <a:lnTo>
                  <a:pt x="202484" y="617959"/>
                </a:lnTo>
                <a:lnTo>
                  <a:pt x="159370" y="604198"/>
                </a:lnTo>
                <a:lnTo>
                  <a:pt x="99947" y="570795"/>
                </a:lnTo>
                <a:lnTo>
                  <a:pt x="85381" y="528029"/>
                </a:lnTo>
                <a:lnTo>
                  <a:pt x="102326" y="505177"/>
                </a:lnTo>
                <a:lnTo>
                  <a:pt x="135927" y="483897"/>
                </a:lnTo>
                <a:lnTo>
                  <a:pt x="185277" y="464950"/>
                </a:lnTo>
                <a:lnTo>
                  <a:pt x="123747" y="451970"/>
                </a:lnTo>
                <a:lnTo>
                  <a:pt x="73913" y="436192"/>
                </a:lnTo>
                <a:lnTo>
                  <a:pt x="36317" y="418212"/>
                </a:lnTo>
                <a:lnTo>
                  <a:pt x="11499" y="398624"/>
                </a:lnTo>
                <a:lnTo>
                  <a:pt x="0" y="378024"/>
                </a:lnTo>
                <a:lnTo>
                  <a:pt x="2360" y="357008"/>
                </a:lnTo>
                <a:lnTo>
                  <a:pt x="50823" y="316106"/>
                </a:lnTo>
                <a:lnTo>
                  <a:pt x="125373" y="289836"/>
                </a:lnTo>
                <a:lnTo>
                  <a:pt x="171795" y="279641"/>
                </a:lnTo>
                <a:lnTo>
                  <a:pt x="223105" y="271637"/>
                </a:lnTo>
                <a:lnTo>
                  <a:pt x="278397" y="265997"/>
                </a:lnTo>
                <a:lnTo>
                  <a:pt x="336763" y="262893"/>
                </a:lnTo>
                <a:lnTo>
                  <a:pt x="339938" y="26048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91175" y="1593448"/>
            <a:ext cx="5410200" cy="60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7415">
              <a:lnSpc>
                <a:spcPts val="2270"/>
              </a:lnSpc>
              <a:spcBef>
                <a:spcPts val="105"/>
              </a:spcBef>
            </a:pPr>
            <a:r>
              <a:rPr lang="zh-CN" altLang="en-US" sz="2000" b="1" spc="5" dirty="0">
                <a:latin typeface="宋体"/>
                <a:cs typeface="宋体"/>
              </a:rPr>
              <a:t>已知三种遍历里面的任意两种遍历序列，</a:t>
            </a:r>
            <a:r>
              <a:rPr sz="2000" b="1" spc="5" dirty="0" err="1">
                <a:latin typeface="宋体"/>
                <a:cs typeface="宋体"/>
              </a:rPr>
              <a:t>能否</a:t>
            </a:r>
            <a:r>
              <a:rPr sz="2000" b="1" spc="5" dirty="0" err="1">
                <a:solidFill>
                  <a:srgbClr val="0000FF"/>
                </a:solidFill>
                <a:latin typeface="宋体"/>
                <a:cs typeface="宋体"/>
              </a:rPr>
              <a:t>唯一确定</a:t>
            </a:r>
            <a:r>
              <a:rPr sz="2000" b="1" spc="5" dirty="0" err="1">
                <a:latin typeface="宋体"/>
                <a:cs typeface="宋体"/>
              </a:rPr>
              <a:t>一棵二叉树呢</a:t>
            </a:r>
            <a:r>
              <a:rPr sz="2000" b="1" spc="5" dirty="0">
                <a:latin typeface="宋体"/>
                <a:cs typeface="宋体"/>
              </a:rPr>
              <a:t>？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8008" y="3640150"/>
            <a:ext cx="25863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没</a:t>
            </a:r>
            <a:r>
              <a:rPr sz="2000" b="1" spc="5" dirty="0">
                <a:latin typeface="宋体"/>
                <a:cs typeface="宋体"/>
              </a:rPr>
              <a:t>有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中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dirty="0">
                <a:latin typeface="宋体"/>
                <a:cs typeface="宋体"/>
              </a:rPr>
              <a:t>的困扰：</a:t>
            </a:r>
            <a:endParaRPr sz="2000" dirty="0">
              <a:latin typeface="宋体"/>
              <a:cs typeface="宋体"/>
            </a:endParaRPr>
          </a:p>
          <a:p>
            <a:pPr marL="283845" indent="-271145">
              <a:lnSpc>
                <a:spcPct val="100000"/>
              </a:lnSpc>
              <a:buFont typeface="Wingdings"/>
              <a:buChar char=""/>
              <a:tabLst>
                <a:tab pos="284480" algn="l"/>
                <a:tab pos="238887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先序</a:t>
            </a:r>
            <a:r>
              <a:rPr sz="2000" b="1" spc="5" dirty="0">
                <a:latin typeface="宋体"/>
                <a:cs typeface="宋体"/>
              </a:rPr>
              <a:t>遍历序列：</a:t>
            </a:r>
            <a:r>
              <a:rPr sz="2000" b="1" dirty="0">
                <a:latin typeface="Arial"/>
                <a:cs typeface="Arial"/>
              </a:rPr>
              <a:t>A	B</a:t>
            </a:r>
            <a:endParaRPr sz="2000" dirty="0">
              <a:latin typeface="Arial"/>
              <a:cs typeface="Arial"/>
            </a:endParaRPr>
          </a:p>
          <a:p>
            <a:pPr marL="283845" indent="-271145">
              <a:lnSpc>
                <a:spcPct val="100000"/>
              </a:lnSpc>
              <a:buFont typeface="Wingdings"/>
              <a:buChar char=""/>
              <a:tabLst>
                <a:tab pos="284480" algn="l"/>
                <a:tab pos="2388870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000" b="1" spc="5" dirty="0">
                <a:latin typeface="宋体"/>
                <a:cs typeface="宋体"/>
              </a:rPr>
              <a:t>遍历序列：</a:t>
            </a:r>
            <a:r>
              <a:rPr sz="2000" b="1" dirty="0">
                <a:latin typeface="Arial"/>
                <a:cs typeface="Arial"/>
              </a:rPr>
              <a:t>B	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39234" y="4236288"/>
            <a:ext cx="207010" cy="199390"/>
          </a:xfrm>
          <a:custGeom>
            <a:avLst/>
            <a:gdLst/>
            <a:ahLst/>
            <a:cxnLst/>
            <a:rect l="l" t="t" r="r" b="b"/>
            <a:pathLst>
              <a:path w="207010" h="199389">
                <a:moveTo>
                  <a:pt x="0" y="198932"/>
                </a:moveTo>
                <a:lnTo>
                  <a:pt x="206717" y="198932"/>
                </a:lnTo>
                <a:lnTo>
                  <a:pt x="206717" y="0"/>
                </a:lnTo>
                <a:lnTo>
                  <a:pt x="0" y="0"/>
                </a:lnTo>
                <a:lnTo>
                  <a:pt x="0" y="1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56505" y="417131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97451" y="4179442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0" y="134365"/>
                </a:moveTo>
                <a:lnTo>
                  <a:pt x="7403" y="91911"/>
                </a:lnTo>
                <a:lnTo>
                  <a:pt x="28017" y="55028"/>
                </a:lnTo>
                <a:lnTo>
                  <a:pt x="59445" y="25936"/>
                </a:lnTo>
                <a:lnTo>
                  <a:pt x="99291" y="6853"/>
                </a:lnTo>
                <a:lnTo>
                  <a:pt x="145161" y="0"/>
                </a:lnTo>
                <a:lnTo>
                  <a:pt x="191092" y="6853"/>
                </a:lnTo>
                <a:lnTo>
                  <a:pt x="230976" y="25936"/>
                </a:lnTo>
                <a:lnTo>
                  <a:pt x="262423" y="55028"/>
                </a:lnTo>
                <a:lnTo>
                  <a:pt x="283044" y="91911"/>
                </a:lnTo>
                <a:lnTo>
                  <a:pt x="290449" y="134365"/>
                </a:lnTo>
                <a:lnTo>
                  <a:pt x="283044" y="176820"/>
                </a:lnTo>
                <a:lnTo>
                  <a:pt x="262423" y="213703"/>
                </a:lnTo>
                <a:lnTo>
                  <a:pt x="230976" y="242795"/>
                </a:lnTo>
                <a:lnTo>
                  <a:pt x="191092" y="261878"/>
                </a:lnTo>
                <a:lnTo>
                  <a:pt x="145161" y="268731"/>
                </a:lnTo>
                <a:lnTo>
                  <a:pt x="99291" y="261878"/>
                </a:lnTo>
                <a:lnTo>
                  <a:pt x="59445" y="242795"/>
                </a:lnTo>
                <a:lnTo>
                  <a:pt x="28017" y="213703"/>
                </a:lnTo>
                <a:lnTo>
                  <a:pt x="7403" y="176820"/>
                </a:lnTo>
                <a:lnTo>
                  <a:pt x="0" y="1343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81728" y="3921125"/>
            <a:ext cx="335280" cy="269240"/>
          </a:xfrm>
          <a:custGeom>
            <a:avLst/>
            <a:gdLst/>
            <a:ahLst/>
            <a:cxnLst/>
            <a:rect l="l" t="t" r="r" b="b"/>
            <a:pathLst>
              <a:path w="335279" h="269239">
                <a:moveTo>
                  <a:pt x="335280" y="0"/>
                </a:moveTo>
                <a:lnTo>
                  <a:pt x="0" y="2687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6175" y="3679825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145287" y="0"/>
                </a:moveTo>
                <a:lnTo>
                  <a:pt x="99356" y="6853"/>
                </a:lnTo>
                <a:lnTo>
                  <a:pt x="59472" y="25936"/>
                </a:lnTo>
                <a:lnTo>
                  <a:pt x="28025" y="55028"/>
                </a:lnTo>
                <a:lnTo>
                  <a:pt x="7404" y="91911"/>
                </a:lnTo>
                <a:lnTo>
                  <a:pt x="0" y="134366"/>
                </a:lnTo>
                <a:lnTo>
                  <a:pt x="7404" y="176820"/>
                </a:lnTo>
                <a:lnTo>
                  <a:pt x="28025" y="213703"/>
                </a:lnTo>
                <a:lnTo>
                  <a:pt x="59472" y="242795"/>
                </a:lnTo>
                <a:lnTo>
                  <a:pt x="99356" y="261878"/>
                </a:lnTo>
                <a:lnTo>
                  <a:pt x="145287" y="268731"/>
                </a:lnTo>
                <a:lnTo>
                  <a:pt x="191170" y="261878"/>
                </a:lnTo>
                <a:lnTo>
                  <a:pt x="231048" y="242795"/>
                </a:lnTo>
                <a:lnTo>
                  <a:pt x="262514" y="213703"/>
                </a:lnTo>
                <a:lnTo>
                  <a:pt x="283159" y="176820"/>
                </a:lnTo>
                <a:lnTo>
                  <a:pt x="290575" y="134366"/>
                </a:lnTo>
                <a:lnTo>
                  <a:pt x="283159" y="91911"/>
                </a:lnTo>
                <a:lnTo>
                  <a:pt x="262514" y="55028"/>
                </a:lnTo>
                <a:lnTo>
                  <a:pt x="231048" y="25936"/>
                </a:lnTo>
                <a:lnTo>
                  <a:pt x="191170" y="6853"/>
                </a:lnTo>
                <a:lnTo>
                  <a:pt x="145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6175" y="3679825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0" y="134366"/>
                </a:moveTo>
                <a:lnTo>
                  <a:pt x="7404" y="91911"/>
                </a:lnTo>
                <a:lnTo>
                  <a:pt x="28025" y="55028"/>
                </a:lnTo>
                <a:lnTo>
                  <a:pt x="59472" y="25936"/>
                </a:lnTo>
                <a:lnTo>
                  <a:pt x="99356" y="6853"/>
                </a:lnTo>
                <a:lnTo>
                  <a:pt x="145287" y="0"/>
                </a:lnTo>
                <a:lnTo>
                  <a:pt x="191170" y="6853"/>
                </a:lnTo>
                <a:lnTo>
                  <a:pt x="231048" y="25936"/>
                </a:lnTo>
                <a:lnTo>
                  <a:pt x="262514" y="55028"/>
                </a:lnTo>
                <a:lnTo>
                  <a:pt x="283159" y="91911"/>
                </a:lnTo>
                <a:lnTo>
                  <a:pt x="290575" y="134366"/>
                </a:lnTo>
                <a:lnTo>
                  <a:pt x="283159" y="176820"/>
                </a:lnTo>
                <a:lnTo>
                  <a:pt x="262514" y="213703"/>
                </a:lnTo>
                <a:lnTo>
                  <a:pt x="231048" y="242795"/>
                </a:lnTo>
                <a:lnTo>
                  <a:pt x="191170" y="261878"/>
                </a:lnTo>
                <a:lnTo>
                  <a:pt x="145287" y="268731"/>
                </a:lnTo>
                <a:lnTo>
                  <a:pt x="99356" y="261878"/>
                </a:lnTo>
                <a:lnTo>
                  <a:pt x="59472" y="242795"/>
                </a:lnTo>
                <a:lnTo>
                  <a:pt x="28025" y="213703"/>
                </a:lnTo>
                <a:lnTo>
                  <a:pt x="7404" y="176820"/>
                </a:lnTo>
                <a:lnTo>
                  <a:pt x="0" y="1343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42153" y="3724757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6931"/>
                </a:moveTo>
                <a:lnTo>
                  <a:pt x="136880" y="136931"/>
                </a:lnTo>
                <a:lnTo>
                  <a:pt x="136880" y="0"/>
                </a:lnTo>
                <a:lnTo>
                  <a:pt x="0" y="0"/>
                </a:lnTo>
                <a:lnTo>
                  <a:pt x="0" y="136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25644" y="365950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20406" y="4236123"/>
            <a:ext cx="207010" cy="199390"/>
          </a:xfrm>
          <a:custGeom>
            <a:avLst/>
            <a:gdLst/>
            <a:ahLst/>
            <a:cxnLst/>
            <a:rect l="l" t="t" r="r" b="b"/>
            <a:pathLst>
              <a:path w="207009" h="199389">
                <a:moveTo>
                  <a:pt x="0" y="199097"/>
                </a:moveTo>
                <a:lnTo>
                  <a:pt x="206832" y="199097"/>
                </a:lnTo>
                <a:lnTo>
                  <a:pt x="206832" y="0"/>
                </a:lnTo>
                <a:lnTo>
                  <a:pt x="0" y="0"/>
                </a:lnTo>
                <a:lnTo>
                  <a:pt x="0" y="199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338186" y="4170934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78496" y="4179315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0" y="134365"/>
                </a:moveTo>
                <a:lnTo>
                  <a:pt x="7405" y="91911"/>
                </a:lnTo>
                <a:lnTo>
                  <a:pt x="28033" y="55028"/>
                </a:lnTo>
                <a:lnTo>
                  <a:pt x="59500" y="25936"/>
                </a:lnTo>
                <a:lnTo>
                  <a:pt x="99421" y="6853"/>
                </a:lnTo>
                <a:lnTo>
                  <a:pt x="145414" y="0"/>
                </a:lnTo>
                <a:lnTo>
                  <a:pt x="191346" y="6853"/>
                </a:lnTo>
                <a:lnTo>
                  <a:pt x="231230" y="25936"/>
                </a:lnTo>
                <a:lnTo>
                  <a:pt x="262677" y="55028"/>
                </a:lnTo>
                <a:lnTo>
                  <a:pt x="283298" y="91911"/>
                </a:lnTo>
                <a:lnTo>
                  <a:pt x="290702" y="134365"/>
                </a:lnTo>
                <a:lnTo>
                  <a:pt x="283298" y="176882"/>
                </a:lnTo>
                <a:lnTo>
                  <a:pt x="262677" y="213802"/>
                </a:lnTo>
                <a:lnTo>
                  <a:pt x="231230" y="242914"/>
                </a:lnTo>
                <a:lnTo>
                  <a:pt x="191346" y="262004"/>
                </a:lnTo>
                <a:lnTo>
                  <a:pt x="145414" y="268858"/>
                </a:lnTo>
                <a:lnTo>
                  <a:pt x="99421" y="262004"/>
                </a:lnTo>
                <a:lnTo>
                  <a:pt x="59500" y="242914"/>
                </a:lnTo>
                <a:lnTo>
                  <a:pt x="28033" y="213802"/>
                </a:lnTo>
                <a:lnTo>
                  <a:pt x="7405" y="176882"/>
                </a:lnTo>
                <a:lnTo>
                  <a:pt x="0" y="1343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78625" y="373380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145288" y="0"/>
                </a:moveTo>
                <a:lnTo>
                  <a:pt x="99356" y="6854"/>
                </a:lnTo>
                <a:lnTo>
                  <a:pt x="59472" y="25944"/>
                </a:lnTo>
                <a:lnTo>
                  <a:pt x="28025" y="55056"/>
                </a:lnTo>
                <a:lnTo>
                  <a:pt x="7404" y="91976"/>
                </a:lnTo>
                <a:lnTo>
                  <a:pt x="0" y="134493"/>
                </a:lnTo>
                <a:lnTo>
                  <a:pt x="7404" y="176947"/>
                </a:lnTo>
                <a:lnTo>
                  <a:pt x="28025" y="213830"/>
                </a:lnTo>
                <a:lnTo>
                  <a:pt x="59472" y="242922"/>
                </a:lnTo>
                <a:lnTo>
                  <a:pt x="99356" y="262005"/>
                </a:lnTo>
                <a:lnTo>
                  <a:pt x="145288" y="268858"/>
                </a:lnTo>
                <a:lnTo>
                  <a:pt x="191281" y="262005"/>
                </a:lnTo>
                <a:lnTo>
                  <a:pt x="231202" y="242922"/>
                </a:lnTo>
                <a:lnTo>
                  <a:pt x="262669" y="213830"/>
                </a:lnTo>
                <a:lnTo>
                  <a:pt x="283297" y="176947"/>
                </a:lnTo>
                <a:lnTo>
                  <a:pt x="290702" y="134493"/>
                </a:lnTo>
                <a:lnTo>
                  <a:pt x="283297" y="91976"/>
                </a:lnTo>
                <a:lnTo>
                  <a:pt x="262669" y="55056"/>
                </a:lnTo>
                <a:lnTo>
                  <a:pt x="231202" y="25944"/>
                </a:lnTo>
                <a:lnTo>
                  <a:pt x="191281" y="6854"/>
                </a:lnTo>
                <a:lnTo>
                  <a:pt x="145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78625" y="3733800"/>
            <a:ext cx="290830" cy="269240"/>
          </a:xfrm>
          <a:custGeom>
            <a:avLst/>
            <a:gdLst/>
            <a:ahLst/>
            <a:cxnLst/>
            <a:rect l="l" t="t" r="r" b="b"/>
            <a:pathLst>
              <a:path w="290829" h="269239">
                <a:moveTo>
                  <a:pt x="0" y="134493"/>
                </a:moveTo>
                <a:lnTo>
                  <a:pt x="7404" y="91976"/>
                </a:lnTo>
                <a:lnTo>
                  <a:pt x="28025" y="55056"/>
                </a:lnTo>
                <a:lnTo>
                  <a:pt x="59472" y="25944"/>
                </a:lnTo>
                <a:lnTo>
                  <a:pt x="99356" y="6854"/>
                </a:lnTo>
                <a:lnTo>
                  <a:pt x="145288" y="0"/>
                </a:lnTo>
                <a:lnTo>
                  <a:pt x="191281" y="6854"/>
                </a:lnTo>
                <a:lnTo>
                  <a:pt x="231202" y="25944"/>
                </a:lnTo>
                <a:lnTo>
                  <a:pt x="262669" y="55056"/>
                </a:lnTo>
                <a:lnTo>
                  <a:pt x="283297" y="91976"/>
                </a:lnTo>
                <a:lnTo>
                  <a:pt x="290702" y="134493"/>
                </a:lnTo>
                <a:lnTo>
                  <a:pt x="283297" y="176947"/>
                </a:lnTo>
                <a:lnTo>
                  <a:pt x="262669" y="213830"/>
                </a:lnTo>
                <a:lnTo>
                  <a:pt x="231202" y="242922"/>
                </a:lnTo>
                <a:lnTo>
                  <a:pt x="191281" y="262005"/>
                </a:lnTo>
                <a:lnTo>
                  <a:pt x="145288" y="268858"/>
                </a:lnTo>
                <a:lnTo>
                  <a:pt x="99356" y="262005"/>
                </a:lnTo>
                <a:lnTo>
                  <a:pt x="59472" y="242922"/>
                </a:lnTo>
                <a:lnTo>
                  <a:pt x="28025" y="213830"/>
                </a:lnTo>
                <a:lnTo>
                  <a:pt x="7404" y="176947"/>
                </a:lnTo>
                <a:lnTo>
                  <a:pt x="0" y="1344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64604" y="377874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59" h="137160">
                <a:moveTo>
                  <a:pt x="0" y="137045"/>
                </a:moveTo>
                <a:lnTo>
                  <a:pt x="136956" y="137045"/>
                </a:lnTo>
                <a:lnTo>
                  <a:pt x="136956" y="0"/>
                </a:lnTo>
                <a:lnTo>
                  <a:pt x="0" y="0"/>
                </a:lnTo>
                <a:lnTo>
                  <a:pt x="0" y="1370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48347" y="371342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97954" y="3948048"/>
            <a:ext cx="335915" cy="269240"/>
          </a:xfrm>
          <a:custGeom>
            <a:avLst/>
            <a:gdLst/>
            <a:ahLst/>
            <a:cxnLst/>
            <a:rect l="l" t="t" r="r" b="b"/>
            <a:pathLst>
              <a:path w="335915" h="269239">
                <a:moveTo>
                  <a:pt x="0" y="0"/>
                </a:moveTo>
                <a:lnTo>
                  <a:pt x="335406" y="2689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07508" y="3462528"/>
            <a:ext cx="1577339" cy="150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94832" y="3502152"/>
            <a:ext cx="1080515" cy="1507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40095" y="3872103"/>
            <a:ext cx="313848" cy="4813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023400-BF8C-4D2E-A0C3-C66275CB45B1}"/>
              </a:ext>
            </a:extLst>
          </p:cNvPr>
          <p:cNvSpPr txBox="1"/>
          <p:nvPr/>
        </p:nvSpPr>
        <p:spPr>
          <a:xfrm>
            <a:off x="533400" y="2293665"/>
            <a:ext cx="4904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7" baseline="-6944" dirty="0">
                <a:latin typeface="宋体"/>
                <a:cs typeface="宋体"/>
              </a:rPr>
              <a:t>答案：必须要</a:t>
            </a:r>
            <a:r>
              <a:rPr lang="zh-CN" altLang="en-US" sz="2800" b="1" spc="15" baseline="-6944" dirty="0">
                <a:latin typeface="宋体"/>
                <a:cs typeface="宋体"/>
              </a:rPr>
              <a:t>有</a:t>
            </a:r>
            <a:r>
              <a:rPr lang="zh-CN" altLang="en-US" sz="2800" b="1" spc="7" baseline="-6944" dirty="0">
                <a:solidFill>
                  <a:srgbClr val="0000FF"/>
                </a:solidFill>
                <a:latin typeface="宋体"/>
                <a:cs typeface="宋体"/>
              </a:rPr>
              <a:t>中序遍历</a:t>
            </a:r>
            <a:r>
              <a:rPr lang="zh-CN" altLang="en-US" sz="2800" b="1" spc="-1747" baseline="-6944" dirty="0">
                <a:latin typeface="宋体"/>
                <a:cs typeface="宋体"/>
              </a:rPr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51" grpId="0" animBg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89" y="366389"/>
            <a:ext cx="7628483" cy="246990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280"/>
              </a:spcBef>
              <a:buClr>
                <a:srgbClr val="4B6C80"/>
              </a:buClr>
              <a:buFont typeface="Wingdings"/>
              <a:buChar char=""/>
              <a:tabLst>
                <a:tab pos="368300" algn="l"/>
              </a:tabLst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先序和中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400" b="1" spc="-5" dirty="0">
                <a:latin typeface="宋体"/>
                <a:cs typeface="宋体"/>
              </a:rPr>
              <a:t>遍历序列来确定一棵二叉树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b="1" spc="5" dirty="0">
                <a:latin typeface="宋体"/>
                <a:cs typeface="宋体"/>
              </a:rPr>
              <a:t>〖分析</a:t>
            </a:r>
            <a:r>
              <a:rPr sz="2000" b="1" spc="-5" dirty="0">
                <a:latin typeface="宋体"/>
                <a:cs typeface="宋体"/>
              </a:rPr>
              <a:t>〗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"/>
              <a:tabLst>
                <a:tab pos="1099820" algn="l"/>
              </a:tabLst>
            </a:pPr>
            <a:r>
              <a:rPr sz="2000" b="1" dirty="0">
                <a:latin typeface="宋体"/>
                <a:cs typeface="宋体"/>
              </a:rPr>
              <a:t>根据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先序</a:t>
            </a:r>
            <a:r>
              <a:rPr sz="2000" b="1" dirty="0">
                <a:latin typeface="宋体"/>
                <a:cs typeface="宋体"/>
              </a:rPr>
              <a:t>遍历序列第一个结</a:t>
            </a:r>
            <a:r>
              <a:rPr sz="2000" b="1" spc="-10" dirty="0">
                <a:latin typeface="宋体"/>
                <a:cs typeface="宋体"/>
              </a:rPr>
              <a:t>点</a:t>
            </a:r>
            <a:r>
              <a:rPr sz="2000" b="1" dirty="0">
                <a:latin typeface="宋体"/>
                <a:cs typeface="宋体"/>
              </a:rPr>
              <a:t>确</a:t>
            </a:r>
            <a:r>
              <a:rPr sz="2000" b="1" spc="5" dirty="0">
                <a:latin typeface="宋体"/>
                <a:cs typeface="宋体"/>
              </a:rPr>
              <a:t>定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根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"/>
              <a:tabLst>
                <a:tab pos="1099820" algn="l"/>
              </a:tabLst>
            </a:pPr>
            <a:r>
              <a:rPr sz="2000" b="1" spc="5" dirty="0">
                <a:latin typeface="宋体"/>
                <a:cs typeface="宋体"/>
              </a:rPr>
              <a:t>根据根结点在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中序遍历序列</a:t>
            </a:r>
            <a:r>
              <a:rPr sz="2000" b="1" spc="-5" dirty="0">
                <a:latin typeface="宋体"/>
                <a:cs typeface="宋体"/>
              </a:rPr>
              <a:t>中</a:t>
            </a:r>
            <a:r>
              <a:rPr sz="2000" b="1" spc="5" dirty="0">
                <a:latin typeface="宋体"/>
                <a:cs typeface="宋体"/>
              </a:rPr>
              <a:t>分割</a:t>
            </a:r>
            <a:r>
              <a:rPr sz="2000" b="1" spc="-5" dirty="0">
                <a:latin typeface="宋体"/>
                <a:cs typeface="宋体"/>
              </a:rPr>
              <a:t>出</a:t>
            </a:r>
            <a:r>
              <a:rPr sz="2000" b="1" spc="5" dirty="0">
                <a:latin typeface="宋体"/>
                <a:cs typeface="宋体"/>
              </a:rPr>
              <a:t>左右</a:t>
            </a:r>
            <a:r>
              <a:rPr sz="2000" b="1" spc="-5" dirty="0">
                <a:latin typeface="宋体"/>
                <a:cs typeface="宋体"/>
              </a:rPr>
              <a:t>两</a:t>
            </a:r>
            <a:r>
              <a:rPr sz="2000" b="1" spc="5" dirty="0">
                <a:latin typeface="宋体"/>
                <a:cs typeface="宋体"/>
              </a:rPr>
              <a:t>个子序</a:t>
            </a:r>
            <a:r>
              <a:rPr sz="2000" b="1" spc="-5" dirty="0">
                <a:latin typeface="宋体"/>
                <a:cs typeface="宋体"/>
              </a:rPr>
              <a:t>列</a:t>
            </a:r>
            <a:endParaRPr sz="2000" dirty="0">
              <a:latin typeface="宋体"/>
              <a:cs typeface="宋体"/>
            </a:endParaRPr>
          </a:p>
          <a:p>
            <a:pPr marL="1099185" lvl="1" indent="-342900">
              <a:lnSpc>
                <a:spcPct val="100000"/>
              </a:lnSpc>
              <a:buFont typeface="Wingdings"/>
              <a:buChar char=""/>
              <a:tabLst>
                <a:tab pos="1099820" algn="l"/>
              </a:tabLst>
            </a:pPr>
            <a:r>
              <a:rPr sz="2000" b="1" spc="5" dirty="0">
                <a:latin typeface="宋体"/>
                <a:cs typeface="宋体"/>
              </a:rPr>
              <a:t>对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和右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子树分别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递归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使</a:t>
            </a:r>
            <a:r>
              <a:rPr sz="2000" b="1" spc="25" dirty="0">
                <a:solidFill>
                  <a:srgbClr val="0000FF"/>
                </a:solidFill>
                <a:latin typeface="宋体"/>
                <a:cs typeface="宋体"/>
              </a:rPr>
              <a:t>用</a:t>
            </a:r>
            <a:r>
              <a:rPr sz="2000" b="1" spc="5" dirty="0">
                <a:latin typeface="宋体"/>
                <a:cs typeface="宋体"/>
              </a:rPr>
              <a:t>相同</a:t>
            </a:r>
            <a:r>
              <a:rPr sz="2000" b="1" spc="-5" dirty="0">
                <a:latin typeface="宋体"/>
                <a:cs typeface="宋体"/>
              </a:rPr>
              <a:t>的方</a:t>
            </a:r>
            <a:r>
              <a:rPr sz="2000" b="1" spc="5" dirty="0">
                <a:latin typeface="宋体"/>
                <a:cs typeface="宋体"/>
              </a:rPr>
              <a:t>法继续分</a:t>
            </a:r>
            <a:r>
              <a:rPr sz="2000" b="1" spc="-5" dirty="0">
                <a:latin typeface="宋体"/>
                <a:cs typeface="宋体"/>
              </a:rPr>
              <a:t>解。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560195">
              <a:lnSpc>
                <a:spcPct val="100000"/>
              </a:lnSpc>
              <a:tabLst>
                <a:tab pos="5711190" algn="l"/>
              </a:tabLst>
            </a:pPr>
            <a:r>
              <a:rPr sz="1600" b="1" spc="-5" dirty="0">
                <a:solidFill>
                  <a:srgbClr val="85AA87"/>
                </a:solidFill>
                <a:latin typeface="宋体"/>
                <a:cs typeface="宋体"/>
              </a:rPr>
              <a:t>先序序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列	</a:t>
            </a:r>
            <a:r>
              <a:rPr sz="1600" b="1" spc="-5" dirty="0">
                <a:solidFill>
                  <a:srgbClr val="85AA87"/>
                </a:solidFill>
                <a:latin typeface="宋体"/>
                <a:cs typeface="宋体"/>
              </a:rPr>
              <a:t>中序序列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8567" y="3207981"/>
            <a:ext cx="189230" cy="173355"/>
          </a:xfrm>
          <a:custGeom>
            <a:avLst/>
            <a:gdLst/>
            <a:ahLst/>
            <a:cxnLst/>
            <a:rect l="l" t="t" r="r" b="b"/>
            <a:pathLst>
              <a:path w="189230" h="173354">
                <a:moveTo>
                  <a:pt x="0" y="173012"/>
                </a:moveTo>
                <a:lnTo>
                  <a:pt x="188671" y="173012"/>
                </a:lnTo>
                <a:lnTo>
                  <a:pt x="188671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8567" y="3207981"/>
            <a:ext cx="189230" cy="173355"/>
          </a:xfrm>
          <a:custGeom>
            <a:avLst/>
            <a:gdLst/>
            <a:ahLst/>
            <a:cxnLst/>
            <a:rect l="l" t="t" r="r" b="b"/>
            <a:pathLst>
              <a:path w="189230" h="173354">
                <a:moveTo>
                  <a:pt x="0" y="173012"/>
                </a:moveTo>
                <a:lnTo>
                  <a:pt x="188671" y="173012"/>
                </a:lnTo>
                <a:lnTo>
                  <a:pt x="188671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1430" y="3207981"/>
            <a:ext cx="943343" cy="17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1430" y="3207981"/>
            <a:ext cx="943610" cy="173355"/>
          </a:xfrm>
          <a:custGeom>
            <a:avLst/>
            <a:gdLst/>
            <a:ahLst/>
            <a:cxnLst/>
            <a:rect l="l" t="t" r="r" b="b"/>
            <a:pathLst>
              <a:path w="943610" h="173354">
                <a:moveTo>
                  <a:pt x="0" y="173012"/>
                </a:moveTo>
                <a:lnTo>
                  <a:pt x="943343" y="173012"/>
                </a:lnTo>
                <a:lnTo>
                  <a:pt x="943343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3770" y="3207981"/>
            <a:ext cx="1696974" cy="173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3770" y="3207981"/>
            <a:ext cx="1697355" cy="173355"/>
          </a:xfrm>
          <a:custGeom>
            <a:avLst/>
            <a:gdLst/>
            <a:ahLst/>
            <a:cxnLst/>
            <a:rect l="l" t="t" r="r" b="b"/>
            <a:pathLst>
              <a:path w="1697354" h="173354">
                <a:moveTo>
                  <a:pt x="0" y="173012"/>
                </a:moveTo>
                <a:lnTo>
                  <a:pt x="1696974" y="173012"/>
                </a:lnTo>
                <a:lnTo>
                  <a:pt x="1696974" y="0"/>
                </a:lnTo>
                <a:lnTo>
                  <a:pt x="0" y="0"/>
                </a:lnTo>
                <a:lnTo>
                  <a:pt x="0" y="1730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3868" y="3386582"/>
            <a:ext cx="147320" cy="696595"/>
          </a:xfrm>
          <a:custGeom>
            <a:avLst/>
            <a:gdLst/>
            <a:ahLst/>
            <a:cxnLst/>
            <a:rect l="l" t="t" r="r" b="b"/>
            <a:pathLst>
              <a:path w="147319" h="696595">
                <a:moveTo>
                  <a:pt x="104703" y="74261"/>
                </a:moveTo>
                <a:lnTo>
                  <a:pt x="0" y="694562"/>
                </a:lnTo>
                <a:lnTo>
                  <a:pt x="9398" y="696086"/>
                </a:lnTo>
                <a:lnTo>
                  <a:pt x="114110" y="75851"/>
                </a:lnTo>
                <a:lnTo>
                  <a:pt x="104703" y="74261"/>
                </a:lnTo>
                <a:close/>
              </a:path>
              <a:path w="147319" h="696595">
                <a:moveTo>
                  <a:pt x="140961" y="61721"/>
                </a:moveTo>
                <a:lnTo>
                  <a:pt x="106819" y="61721"/>
                </a:lnTo>
                <a:lnTo>
                  <a:pt x="116217" y="63372"/>
                </a:lnTo>
                <a:lnTo>
                  <a:pt x="114110" y="75851"/>
                </a:lnTo>
                <a:lnTo>
                  <a:pt x="146977" y="81406"/>
                </a:lnTo>
                <a:lnTo>
                  <a:pt x="140961" y="61721"/>
                </a:lnTo>
                <a:close/>
              </a:path>
              <a:path w="147319" h="696595">
                <a:moveTo>
                  <a:pt x="106819" y="61721"/>
                </a:moveTo>
                <a:lnTo>
                  <a:pt x="104703" y="74261"/>
                </a:lnTo>
                <a:lnTo>
                  <a:pt x="114110" y="75851"/>
                </a:lnTo>
                <a:lnTo>
                  <a:pt x="116217" y="63372"/>
                </a:lnTo>
                <a:lnTo>
                  <a:pt x="106819" y="61721"/>
                </a:lnTo>
                <a:close/>
              </a:path>
              <a:path w="147319" h="696595">
                <a:moveTo>
                  <a:pt x="122097" y="0"/>
                </a:moveTo>
                <a:lnTo>
                  <a:pt x="71843" y="68706"/>
                </a:lnTo>
                <a:lnTo>
                  <a:pt x="104703" y="74261"/>
                </a:lnTo>
                <a:lnTo>
                  <a:pt x="106819" y="61721"/>
                </a:lnTo>
                <a:lnTo>
                  <a:pt x="140961" y="61721"/>
                </a:lnTo>
                <a:lnTo>
                  <a:pt x="122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3191" y="4120134"/>
            <a:ext cx="22860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7900"/>
              </a:lnSpc>
              <a:spcBef>
                <a:spcPts val="135"/>
              </a:spcBef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根 结 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7730" y="3380994"/>
            <a:ext cx="381635" cy="697865"/>
          </a:xfrm>
          <a:custGeom>
            <a:avLst/>
            <a:gdLst/>
            <a:ahLst/>
            <a:cxnLst/>
            <a:rect l="l" t="t" r="r" b="b"/>
            <a:pathLst>
              <a:path w="381635" h="697864">
                <a:moveTo>
                  <a:pt x="40495" y="64668"/>
                </a:moveTo>
                <a:lnTo>
                  <a:pt x="32100" y="69215"/>
                </a:lnTo>
                <a:lnTo>
                  <a:pt x="373125" y="697610"/>
                </a:lnTo>
                <a:lnTo>
                  <a:pt x="381507" y="693038"/>
                </a:lnTo>
                <a:lnTo>
                  <a:pt x="40495" y="64668"/>
                </a:lnTo>
                <a:close/>
              </a:path>
              <a:path w="381635" h="697864">
                <a:moveTo>
                  <a:pt x="0" y="0"/>
                </a:moveTo>
                <a:lnTo>
                  <a:pt x="2793" y="85089"/>
                </a:lnTo>
                <a:lnTo>
                  <a:pt x="32100" y="69215"/>
                </a:lnTo>
                <a:lnTo>
                  <a:pt x="26035" y="58038"/>
                </a:lnTo>
                <a:lnTo>
                  <a:pt x="34417" y="53466"/>
                </a:lnTo>
                <a:lnTo>
                  <a:pt x="61174" y="53466"/>
                </a:lnTo>
                <a:lnTo>
                  <a:pt x="69850" y="48767"/>
                </a:lnTo>
                <a:lnTo>
                  <a:pt x="0" y="0"/>
                </a:lnTo>
                <a:close/>
              </a:path>
              <a:path w="381635" h="697864">
                <a:moveTo>
                  <a:pt x="34417" y="53466"/>
                </a:moveTo>
                <a:lnTo>
                  <a:pt x="26035" y="58038"/>
                </a:lnTo>
                <a:lnTo>
                  <a:pt x="32100" y="69215"/>
                </a:lnTo>
                <a:lnTo>
                  <a:pt x="40495" y="64668"/>
                </a:lnTo>
                <a:lnTo>
                  <a:pt x="34417" y="53466"/>
                </a:lnTo>
                <a:close/>
              </a:path>
              <a:path w="381635" h="697864">
                <a:moveTo>
                  <a:pt x="61174" y="53466"/>
                </a:moveTo>
                <a:lnTo>
                  <a:pt x="34417" y="53466"/>
                </a:lnTo>
                <a:lnTo>
                  <a:pt x="40495" y="64668"/>
                </a:lnTo>
                <a:lnTo>
                  <a:pt x="61174" y="53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026" y="3380994"/>
            <a:ext cx="76200" cy="695325"/>
          </a:xfrm>
          <a:custGeom>
            <a:avLst/>
            <a:gdLst/>
            <a:ahLst/>
            <a:cxnLst/>
            <a:rect l="l" t="t" r="r" b="b"/>
            <a:pathLst>
              <a:path w="76200" h="695325">
                <a:moveTo>
                  <a:pt x="42799" y="63500"/>
                </a:moveTo>
                <a:lnTo>
                  <a:pt x="33274" y="63500"/>
                </a:lnTo>
                <a:lnTo>
                  <a:pt x="33274" y="695324"/>
                </a:lnTo>
                <a:lnTo>
                  <a:pt x="42799" y="695324"/>
                </a:lnTo>
                <a:lnTo>
                  <a:pt x="42799" y="63500"/>
                </a:lnTo>
                <a:close/>
              </a:path>
              <a:path w="76200" h="695325">
                <a:moveTo>
                  <a:pt x="38100" y="0"/>
                </a:moveTo>
                <a:lnTo>
                  <a:pt x="0" y="76200"/>
                </a:lnTo>
                <a:lnTo>
                  <a:pt x="33274" y="76200"/>
                </a:lnTo>
                <a:lnTo>
                  <a:pt x="3327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95325">
                <a:moveTo>
                  <a:pt x="69850" y="63500"/>
                </a:moveTo>
                <a:lnTo>
                  <a:pt x="42799" y="63500"/>
                </a:lnTo>
                <a:lnTo>
                  <a:pt x="42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5573" y="4120134"/>
            <a:ext cx="22860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7900"/>
              </a:lnSpc>
              <a:spcBef>
                <a:spcPts val="135"/>
              </a:spcBef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左 子 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树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7525" y="4120134"/>
            <a:ext cx="22860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7900"/>
              </a:lnSpc>
              <a:spcBef>
                <a:spcPts val="135"/>
              </a:spcBef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右 子 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树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42433" y="3207981"/>
            <a:ext cx="944384" cy="173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3367" y="3207981"/>
            <a:ext cx="1699006" cy="173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42433" y="3207981"/>
          <a:ext cx="2830194" cy="173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182105" y="3380994"/>
            <a:ext cx="147320" cy="696595"/>
          </a:xfrm>
          <a:custGeom>
            <a:avLst/>
            <a:gdLst/>
            <a:ahLst/>
            <a:cxnLst/>
            <a:rect l="l" t="t" r="r" b="b"/>
            <a:pathLst>
              <a:path w="147320" h="696595">
                <a:moveTo>
                  <a:pt x="104691" y="74258"/>
                </a:moveTo>
                <a:lnTo>
                  <a:pt x="0" y="694562"/>
                </a:lnTo>
                <a:lnTo>
                  <a:pt x="9398" y="696213"/>
                </a:lnTo>
                <a:lnTo>
                  <a:pt x="114099" y="75850"/>
                </a:lnTo>
                <a:lnTo>
                  <a:pt x="104691" y="74258"/>
                </a:lnTo>
                <a:close/>
              </a:path>
              <a:path w="147320" h="696595">
                <a:moveTo>
                  <a:pt x="140919" y="61721"/>
                </a:moveTo>
                <a:lnTo>
                  <a:pt x="106807" y="61721"/>
                </a:lnTo>
                <a:lnTo>
                  <a:pt x="116205" y="63372"/>
                </a:lnTo>
                <a:lnTo>
                  <a:pt x="114099" y="75850"/>
                </a:lnTo>
                <a:lnTo>
                  <a:pt x="146939" y="81406"/>
                </a:lnTo>
                <a:lnTo>
                  <a:pt x="140919" y="61721"/>
                </a:lnTo>
                <a:close/>
              </a:path>
              <a:path w="147320" h="696595">
                <a:moveTo>
                  <a:pt x="106807" y="61721"/>
                </a:moveTo>
                <a:lnTo>
                  <a:pt x="104691" y="74258"/>
                </a:lnTo>
                <a:lnTo>
                  <a:pt x="114099" y="75850"/>
                </a:lnTo>
                <a:lnTo>
                  <a:pt x="116205" y="63372"/>
                </a:lnTo>
                <a:lnTo>
                  <a:pt x="106807" y="61721"/>
                </a:lnTo>
                <a:close/>
              </a:path>
              <a:path w="147320" h="696595">
                <a:moveTo>
                  <a:pt x="122047" y="0"/>
                </a:moveTo>
                <a:lnTo>
                  <a:pt x="71882" y="68706"/>
                </a:lnTo>
                <a:lnTo>
                  <a:pt x="104691" y="74258"/>
                </a:lnTo>
                <a:lnTo>
                  <a:pt x="106807" y="61721"/>
                </a:lnTo>
                <a:lnTo>
                  <a:pt x="140919" y="61721"/>
                </a:lnTo>
                <a:lnTo>
                  <a:pt x="122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5178" y="3380994"/>
            <a:ext cx="210185" cy="696595"/>
          </a:xfrm>
          <a:custGeom>
            <a:avLst/>
            <a:gdLst/>
            <a:ahLst/>
            <a:cxnLst/>
            <a:rect l="l" t="t" r="r" b="b"/>
            <a:pathLst>
              <a:path w="210185" h="696595">
                <a:moveTo>
                  <a:pt x="168632" y="72206"/>
                </a:moveTo>
                <a:lnTo>
                  <a:pt x="0" y="694054"/>
                </a:lnTo>
                <a:lnTo>
                  <a:pt x="9144" y="696594"/>
                </a:lnTo>
                <a:lnTo>
                  <a:pt x="177908" y="74721"/>
                </a:lnTo>
                <a:lnTo>
                  <a:pt x="168632" y="72206"/>
                </a:lnTo>
                <a:close/>
              </a:path>
              <a:path w="210185" h="696595">
                <a:moveTo>
                  <a:pt x="205337" y="59943"/>
                </a:moveTo>
                <a:lnTo>
                  <a:pt x="171958" y="59943"/>
                </a:lnTo>
                <a:lnTo>
                  <a:pt x="181229" y="62483"/>
                </a:lnTo>
                <a:lnTo>
                  <a:pt x="177908" y="74721"/>
                </a:lnTo>
                <a:lnTo>
                  <a:pt x="210058" y="83438"/>
                </a:lnTo>
                <a:lnTo>
                  <a:pt x="205337" y="59943"/>
                </a:lnTo>
                <a:close/>
              </a:path>
              <a:path w="210185" h="696595">
                <a:moveTo>
                  <a:pt x="171958" y="59943"/>
                </a:moveTo>
                <a:lnTo>
                  <a:pt x="168632" y="72206"/>
                </a:lnTo>
                <a:lnTo>
                  <a:pt x="177908" y="74721"/>
                </a:lnTo>
                <a:lnTo>
                  <a:pt x="181229" y="62483"/>
                </a:lnTo>
                <a:lnTo>
                  <a:pt x="171958" y="59943"/>
                </a:lnTo>
                <a:close/>
              </a:path>
              <a:path w="210185" h="696595">
                <a:moveTo>
                  <a:pt x="193294" y="0"/>
                </a:moveTo>
                <a:lnTo>
                  <a:pt x="136525" y="63500"/>
                </a:lnTo>
                <a:lnTo>
                  <a:pt x="168632" y="72206"/>
                </a:lnTo>
                <a:lnTo>
                  <a:pt x="171958" y="59943"/>
                </a:lnTo>
                <a:lnTo>
                  <a:pt x="205337" y="59943"/>
                </a:lnTo>
                <a:lnTo>
                  <a:pt x="193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80656" y="3380994"/>
            <a:ext cx="76200" cy="695325"/>
          </a:xfrm>
          <a:custGeom>
            <a:avLst/>
            <a:gdLst/>
            <a:ahLst/>
            <a:cxnLst/>
            <a:rect l="l" t="t" r="r" b="b"/>
            <a:pathLst>
              <a:path w="76200" h="695325">
                <a:moveTo>
                  <a:pt x="42925" y="63500"/>
                </a:moveTo>
                <a:lnTo>
                  <a:pt x="33400" y="63500"/>
                </a:lnTo>
                <a:lnTo>
                  <a:pt x="33400" y="695324"/>
                </a:lnTo>
                <a:lnTo>
                  <a:pt x="42925" y="695324"/>
                </a:lnTo>
                <a:lnTo>
                  <a:pt x="42925" y="63500"/>
                </a:lnTo>
                <a:close/>
              </a:path>
              <a:path w="76200" h="695325">
                <a:moveTo>
                  <a:pt x="38100" y="0"/>
                </a:moveTo>
                <a:lnTo>
                  <a:pt x="0" y="76200"/>
                </a:lnTo>
                <a:lnTo>
                  <a:pt x="33400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695325">
                <a:moveTo>
                  <a:pt x="69850" y="63500"/>
                </a:moveTo>
                <a:lnTo>
                  <a:pt x="42925" y="63500"/>
                </a:lnTo>
                <a:lnTo>
                  <a:pt x="429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21934" y="4120134"/>
            <a:ext cx="795020" cy="746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8485" algn="l"/>
              </a:tabLst>
            </a:pP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左	根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880"/>
              </a:lnSpc>
              <a:tabLst>
                <a:tab pos="578485" algn="l"/>
              </a:tabLst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子	结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880"/>
              </a:lnSpc>
              <a:tabLst>
                <a:tab pos="578485" algn="l"/>
              </a:tabLst>
            </a:pP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树	点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8901" y="4120134"/>
            <a:ext cx="228600" cy="7461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7900"/>
              </a:lnSpc>
              <a:spcBef>
                <a:spcPts val="135"/>
              </a:spcBef>
            </a:pPr>
            <a:r>
              <a:rPr sz="1600" b="1" spc="-10" dirty="0">
                <a:solidFill>
                  <a:srgbClr val="85AA87"/>
                </a:solidFill>
                <a:latin typeface="宋体"/>
                <a:cs typeface="宋体"/>
              </a:rPr>
              <a:t>右 子 </a:t>
            </a:r>
            <a:r>
              <a:rPr sz="1600" b="1" spc="-15" dirty="0">
                <a:solidFill>
                  <a:srgbClr val="85AA87"/>
                </a:solidFill>
                <a:latin typeface="宋体"/>
                <a:cs typeface="宋体"/>
              </a:rPr>
              <a:t>树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278" y="588238"/>
            <a:ext cx="12674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40600"/>
              </a:lnSpc>
              <a:spcBef>
                <a:spcPts val="100"/>
              </a:spcBef>
              <a:tabLst>
                <a:tab pos="307975" algn="l"/>
                <a:tab pos="601980" algn="l"/>
                <a:tab pos="882650" algn="l"/>
                <a:tab pos="902969" algn="l"/>
                <a:tab pos="1161415" algn="l"/>
                <a:tab pos="1183005" algn="l"/>
              </a:tabLst>
            </a:pPr>
            <a:r>
              <a:rPr sz="2000" b="1" dirty="0">
                <a:latin typeface="Arial"/>
                <a:cs typeface="Arial"/>
              </a:rPr>
              <a:t>f	</a:t>
            </a:r>
            <a:r>
              <a:rPr sz="2000" b="1" spc="-5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	</a:t>
            </a:r>
            <a:r>
              <a:rPr sz="2000" b="1" spc="-5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		i		j  h	g	i	j	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4517" y="591286"/>
            <a:ext cx="130556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2000" b="1" spc="5" dirty="0">
                <a:latin typeface="宋体"/>
                <a:cs typeface="宋体"/>
              </a:rPr>
              <a:t>先序序列： 中序序列：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14502"/>
            <a:ext cx="94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〖例</a:t>
            </a:r>
            <a:r>
              <a:rPr sz="2400" b="1" spc="-10" dirty="0">
                <a:latin typeface="宋体"/>
                <a:cs typeface="宋体"/>
              </a:rPr>
              <a:t>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1073" y="588238"/>
            <a:ext cx="1596390" cy="830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40600"/>
              </a:lnSpc>
              <a:spcBef>
                <a:spcPts val="100"/>
              </a:spcBef>
              <a:tabLst>
                <a:tab pos="504190" algn="l"/>
                <a:tab pos="799465" algn="l"/>
                <a:tab pos="1080135" algn="l"/>
                <a:tab pos="1382395" algn="l"/>
                <a:tab pos="1441450" algn="l"/>
              </a:tabLst>
            </a:pPr>
            <a:r>
              <a:rPr dirty="0"/>
              <a:t>a		b	c	d	e  c	b	e	d		a</a:t>
            </a:r>
          </a:p>
        </p:txBody>
      </p:sp>
      <p:sp>
        <p:nvSpPr>
          <p:cNvPr id="20" name="object 20"/>
          <p:cNvSpPr/>
          <p:nvPr/>
        </p:nvSpPr>
        <p:spPr>
          <a:xfrm>
            <a:off x="3171825" y="1543050"/>
            <a:ext cx="1560830" cy="3175"/>
          </a:xfrm>
          <a:custGeom>
            <a:avLst/>
            <a:gdLst/>
            <a:ahLst/>
            <a:cxnLst/>
            <a:rect l="l" t="t" r="r" b="b"/>
            <a:pathLst>
              <a:path w="1560829" h="3175">
                <a:moveTo>
                  <a:pt x="0" y="0"/>
                </a:moveTo>
                <a:lnTo>
                  <a:pt x="1560576" y="3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7575" y="1100200"/>
            <a:ext cx="1471930" cy="12700"/>
          </a:xfrm>
          <a:custGeom>
            <a:avLst/>
            <a:gdLst/>
            <a:ahLst/>
            <a:cxnLst/>
            <a:rect l="l" t="t" r="r" b="b"/>
            <a:pathLst>
              <a:path w="1471929" h="12700">
                <a:moveTo>
                  <a:pt x="0" y="12700"/>
                </a:moveTo>
                <a:lnTo>
                  <a:pt x="14716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02532" y="1531683"/>
            <a:ext cx="1946275" cy="1905"/>
          </a:xfrm>
          <a:custGeom>
            <a:avLst/>
            <a:gdLst/>
            <a:ahLst/>
            <a:cxnLst/>
            <a:rect l="l" t="t" r="r" b="b"/>
            <a:pathLst>
              <a:path w="1946275" h="1905">
                <a:moveTo>
                  <a:pt x="0" y="1524"/>
                </a:moveTo>
                <a:lnTo>
                  <a:pt x="1946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02532" y="1072833"/>
            <a:ext cx="1884680" cy="30480"/>
          </a:xfrm>
          <a:custGeom>
            <a:avLst/>
            <a:gdLst/>
            <a:ahLst/>
            <a:cxnLst/>
            <a:rect l="l" t="t" r="r" b="b"/>
            <a:pathLst>
              <a:path w="1884679" h="30480">
                <a:moveTo>
                  <a:pt x="0" y="0"/>
                </a:moveTo>
                <a:lnTo>
                  <a:pt x="1884299" y="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36142" y="4590034"/>
            <a:ext cx="6457950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latin typeface="宋体"/>
                <a:cs typeface="宋体"/>
              </a:rPr>
              <a:t>类似地，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后序和中序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-5" dirty="0">
                <a:latin typeface="宋体"/>
                <a:cs typeface="宋体"/>
              </a:rPr>
              <a:t>序</a:t>
            </a:r>
            <a:r>
              <a:rPr sz="2000" b="1" spc="5" dirty="0">
                <a:latin typeface="宋体"/>
                <a:cs typeface="宋体"/>
              </a:rPr>
              <a:t>列也</a:t>
            </a:r>
            <a:r>
              <a:rPr sz="2000" b="1" spc="-5" dirty="0">
                <a:latin typeface="宋体"/>
                <a:cs typeface="宋体"/>
              </a:rPr>
              <a:t>可</a:t>
            </a:r>
            <a:r>
              <a:rPr sz="2000" b="1" spc="5" dirty="0">
                <a:latin typeface="宋体"/>
                <a:cs typeface="宋体"/>
              </a:rPr>
              <a:t>以确定</a:t>
            </a:r>
            <a:r>
              <a:rPr sz="2000" b="1" spc="-5" dirty="0">
                <a:latin typeface="宋体"/>
                <a:cs typeface="宋体"/>
              </a:rPr>
              <a:t>一</a:t>
            </a:r>
            <a:r>
              <a:rPr sz="2000" b="1" spc="5" dirty="0">
                <a:latin typeface="宋体"/>
                <a:cs typeface="宋体"/>
              </a:rPr>
              <a:t>棵二</a:t>
            </a:r>
            <a:r>
              <a:rPr sz="2000" b="1" spc="-5" dirty="0">
                <a:latin typeface="宋体"/>
                <a:cs typeface="宋体"/>
              </a:rPr>
              <a:t>叉</a:t>
            </a:r>
            <a:r>
              <a:rPr sz="2000" b="1" spc="5" dirty="0"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8460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483514" y="4734411"/>
            <a:ext cx="7746086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如何保存在遍历过程中的前驱和后继的信息呢？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buClr>
                <a:srgbClr val="4B6C80"/>
              </a:buClr>
              <a:tabLst>
                <a:tab pos="309880" algn="l"/>
              </a:tabLst>
            </a:pPr>
            <a:endParaRPr lang="en-US" altLang="zh-CN" sz="2000" b="1" spc="5" dirty="0">
              <a:latin typeface="宋体"/>
              <a:cs typeface="宋体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solidFill>
                  <a:srgbClr val="0070C0"/>
                </a:solidFill>
                <a:latin typeface="宋体"/>
                <a:cs typeface="宋体"/>
              </a:rPr>
              <a:t>线索化</a:t>
            </a:r>
            <a:r>
              <a:rPr lang="zh-CN" altLang="en-US" sz="2000" b="1" spc="5" dirty="0">
                <a:latin typeface="宋体"/>
                <a:cs typeface="宋体"/>
              </a:rPr>
              <a:t>：在遍历过程中，使二叉链表中结点的</a:t>
            </a:r>
            <a:r>
              <a:rPr lang="zh-CN" altLang="en-US" sz="2000" b="1" spc="5" dirty="0">
                <a:solidFill>
                  <a:srgbClr val="0070C0"/>
                </a:solidFill>
                <a:latin typeface="宋体"/>
                <a:cs typeface="宋体"/>
              </a:rPr>
              <a:t>空链域</a:t>
            </a:r>
            <a:r>
              <a:rPr lang="zh-CN" altLang="en-US" sz="2000" b="1" spc="5" dirty="0">
                <a:latin typeface="宋体"/>
                <a:cs typeface="宋体"/>
              </a:rPr>
              <a:t>存放其前驱或者后继信息的过程称为线索化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59793E1-0791-4219-8FD1-D132EAE7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827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EFF0652E-49CD-47A2-8E3D-DA76B28E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589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endParaRPr lang="zh-CN" altLang="zh-CN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1F18B935-61AE-4C38-A7A4-299F6ECE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2351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endParaRPr lang="zh-CN" altLang="zh-CN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5C5FF485-5CC5-4561-8579-68EE82DE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31899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</a:t>
            </a:r>
            <a:endParaRPr lang="zh-CN" altLang="zh-CN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AFE25139-1241-4BD7-A814-95C55992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450" y="1589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E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362949E2-B5AF-4D89-9BB4-B1FCF51D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2351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F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0BE29A6C-A51F-416B-95AA-F1B76DE3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31137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G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3B0B3988-C75D-4715-8131-45295D47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39519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H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157A75FB-63BE-4EF5-A6A5-266CEF36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951972"/>
            <a:ext cx="457200" cy="381000"/>
          </a:xfrm>
          <a:prstGeom prst="ellipse">
            <a:avLst/>
          </a:prstGeom>
          <a:solidFill>
            <a:srgbClr val="FFFFD9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333399"/>
                </a:solidFill>
                <a:latin typeface="Times New Roman" panose="02020603050405020304" pitchFamily="18" charset="0"/>
              </a:rPr>
              <a:t>K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9EB176CE-2AEA-4EF1-8331-9675550AF2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250" y="1056372"/>
            <a:ext cx="19812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1939F720-D033-44C5-84C5-AC0584195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" y="1742172"/>
            <a:ext cx="12192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14753278-4CB3-4692-B01D-178DD241BD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5250" y="2504172"/>
            <a:ext cx="4572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46DDA9D5-31E5-47CC-BF2F-4A9A8B099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1056372"/>
            <a:ext cx="1295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D9AA797C-A4EB-40F1-9831-3F54C9BD56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1250" y="1894572"/>
            <a:ext cx="45720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8">
            <a:extLst>
              <a:ext uri="{FF2B5EF4-FFF2-40B4-BE49-F238E27FC236}">
                <a16:creationId xmlns:a16="http://schemas.microsoft.com/office/drawing/2014/main" id="{9D1C56F8-9A4C-4EDB-80C5-5517259DF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450" y="2504172"/>
            <a:ext cx="457200" cy="60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9">
            <a:extLst>
              <a:ext uri="{FF2B5EF4-FFF2-40B4-BE49-F238E27FC236}">
                <a16:creationId xmlns:a16="http://schemas.microsoft.com/office/drawing/2014/main" id="{C5B6ED31-2E9F-4EFE-B89B-D0A336D93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2050" y="3266172"/>
            <a:ext cx="3048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8E7898E7-B655-4198-B020-9C4BDE082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4050" y="3266172"/>
            <a:ext cx="30480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2">
            <a:extLst>
              <a:ext uri="{FF2B5EF4-FFF2-40B4-BE49-F238E27FC236}">
                <a16:creationId xmlns:a16="http://schemas.microsoft.com/office/drawing/2014/main" id="{B3806414-3EA6-44A5-938C-2FE56F467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751919"/>
            <a:ext cx="2275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先序</a:t>
            </a:r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序列:</a:t>
            </a:r>
          </a:p>
          <a:p>
            <a:pPr eaLnBrk="1" hangingPunct="1"/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 B C D E F G H K</a:t>
            </a:r>
            <a:endParaRPr lang="zh-CN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4" name="Text Box 23">
            <a:extLst>
              <a:ext uri="{FF2B5EF4-FFF2-40B4-BE49-F238E27FC236}">
                <a16:creationId xmlns:a16="http://schemas.microsoft.com/office/drawing/2014/main" id="{E93AD181-89CC-48E0-9BBC-28271203A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1638438"/>
            <a:ext cx="22622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中序</a:t>
            </a:r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序列:</a:t>
            </a:r>
          </a:p>
          <a:p>
            <a:pPr eaLnBrk="1" hangingPunct="1"/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 D C A H G K F E</a:t>
            </a:r>
            <a:endParaRPr lang="zh-CN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5" name="Text Box 24">
            <a:extLst>
              <a:ext uri="{FF2B5EF4-FFF2-40B4-BE49-F238E27FC236}">
                <a16:creationId xmlns:a16="http://schemas.microsoft.com/office/drawing/2014/main" id="{6E05461D-7785-46BF-8627-0F27F792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921" y="2758300"/>
            <a:ext cx="2275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后序</a:t>
            </a:r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序列:</a:t>
            </a:r>
          </a:p>
          <a:p>
            <a:pPr eaLnBrk="1" hangingPunct="1"/>
            <a:r>
              <a:rPr lang="zh-CN" altLang="zh-CN" dirty="0">
                <a:solidFill>
                  <a:srgbClr val="8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dirty="0">
                <a:solidFill>
                  <a:srgbClr val="8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D C B H K G F 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  <p:bldP spid="22" grpId="0" animBg="1" autoUpdateAnimBg="0"/>
      <p:bldP spid="23" grpId="0" animBg="1" autoUpdateAnimBg="0"/>
      <p:bldP spid="24" grpId="0" animBg="1" autoUpdateAnimBg="0"/>
      <p:bldP spid="33" grpId="0" autoUpdateAnimBg="0"/>
      <p:bldP spid="34" grpId="0" autoUpdateAnimBg="0"/>
      <p:bldP spid="3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510184" y="1143000"/>
            <a:ext cx="7746086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指向该线性序列中的“前驱”和  “后继” 的指针，称作“线索”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9FFDFE6B-AAF3-4BF4-A3A1-33E8AADE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0" y="1828800"/>
            <a:ext cx="587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>
                <a:solidFill>
                  <a:srgbClr val="00666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   B   C   D   E   F   G   H   K</a:t>
            </a:r>
            <a:endParaRPr lang="zh-CN" altLang="zh-CN" sz="3600">
              <a:solidFill>
                <a:srgbClr val="8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2" name="AutoShape 7">
            <a:extLst>
              <a:ext uri="{FF2B5EF4-FFF2-40B4-BE49-F238E27FC236}">
                <a16:creationId xmlns:a16="http://schemas.microsoft.com/office/drawing/2014/main" id="{9E7E2D52-3D9B-4CE0-B40F-C79C0E02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62200"/>
            <a:ext cx="685800" cy="152400"/>
          </a:xfrm>
          <a:prstGeom prst="curvedUpArrow">
            <a:avLst>
              <a:gd name="adj1" fmla="val 90000"/>
              <a:gd name="adj2" fmla="val 180000"/>
              <a:gd name="adj3" fmla="val 33333"/>
            </a:avLst>
          </a:prstGeom>
          <a:solidFill>
            <a:srgbClr val="990000"/>
          </a:solidFill>
          <a:ln w="12700" cap="sq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" name="AutoShape 8">
            <a:extLst>
              <a:ext uri="{FF2B5EF4-FFF2-40B4-BE49-F238E27FC236}">
                <a16:creationId xmlns:a16="http://schemas.microsoft.com/office/drawing/2014/main" id="{F2791EDB-7019-405D-95ED-C8D6F451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solidFill>
            <a:srgbClr val="0033CC"/>
          </a:solidFill>
          <a:ln w="1270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AutoShape 8">
            <a:extLst>
              <a:ext uri="{FF2B5EF4-FFF2-40B4-BE49-F238E27FC236}">
                <a16:creationId xmlns:a16="http://schemas.microsoft.com/office/drawing/2014/main" id="{EE8A2096-50C3-4E30-AFDA-37D066AE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solidFill>
            <a:srgbClr val="0033CC"/>
          </a:solidFill>
          <a:ln w="12700" cap="sq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Text Box 9">
            <a:extLst>
              <a:ext uri="{FF2B5EF4-FFF2-40B4-BE49-F238E27FC236}">
                <a16:creationId xmlns:a16="http://schemas.microsoft.com/office/drawing/2014/main" id="{34ACA168-49EE-40C1-8356-19040AF2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27600"/>
            <a:ext cx="1082675" cy="550863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^</a:t>
            </a:r>
            <a:r>
              <a: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D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^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6" name="Text Box 10">
            <a:extLst>
              <a:ext uri="{FF2B5EF4-FFF2-40B4-BE49-F238E27FC236}">
                <a16:creationId xmlns:a16="http://schemas.microsoft.com/office/drawing/2014/main" id="{10D4AF37-97B0-4CC4-A7B7-C6BDF2F0E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60800"/>
            <a:ext cx="1006475" cy="550863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^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7" name="Text Box 11">
            <a:extLst>
              <a:ext uri="{FF2B5EF4-FFF2-40B4-BE49-F238E27FC236}">
                <a16:creationId xmlns:a16="http://schemas.microsoft.com/office/drawing/2014/main" id="{A188FED6-B240-4FD4-9AA8-69D84B1E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46400"/>
            <a:ext cx="990600" cy="550863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^</a:t>
            </a:r>
            <a:r>
              <a: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B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54CC705F-FD16-4562-930E-13A2AA588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9464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3">
            <a:extLst>
              <a:ext uri="{FF2B5EF4-FFF2-40B4-BE49-F238E27FC236}">
                <a16:creationId xmlns:a16="http://schemas.microsoft.com/office/drawing/2014/main" id="{FDD02381-1A3E-49C6-BB0D-DDDF44B25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9464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4">
            <a:extLst>
              <a:ext uri="{FF2B5EF4-FFF2-40B4-BE49-F238E27FC236}">
                <a16:creationId xmlns:a16="http://schemas.microsoft.com/office/drawing/2014/main" id="{F296F91D-D15E-4F03-98AB-B8B7BA667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608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5">
            <a:extLst>
              <a:ext uri="{FF2B5EF4-FFF2-40B4-BE49-F238E27FC236}">
                <a16:creationId xmlns:a16="http://schemas.microsoft.com/office/drawing/2014/main" id="{BDD538E3-1869-4B75-90C7-6D6142853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608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16">
            <a:extLst>
              <a:ext uri="{FF2B5EF4-FFF2-40B4-BE49-F238E27FC236}">
                <a16:creationId xmlns:a16="http://schemas.microsoft.com/office/drawing/2014/main" id="{B7F31AA3-B922-471C-809A-3D40C3486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9276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7">
            <a:extLst>
              <a:ext uri="{FF2B5EF4-FFF2-40B4-BE49-F238E27FC236}">
                <a16:creationId xmlns:a16="http://schemas.microsoft.com/office/drawing/2014/main" id="{21EF50E1-40DE-4685-8291-95D855C04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9276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8">
            <a:extLst>
              <a:ext uri="{FF2B5EF4-FFF2-40B4-BE49-F238E27FC236}">
                <a16:creationId xmlns:a16="http://schemas.microsoft.com/office/drawing/2014/main" id="{424BAC00-2E7E-4816-81CE-CB284C80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175000"/>
            <a:ext cx="914400" cy="6858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7DD49EE3-2A17-42BB-A109-9422DFB9E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165600"/>
            <a:ext cx="533400" cy="7620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未知">
            <a:extLst>
              <a:ext uri="{FF2B5EF4-FFF2-40B4-BE49-F238E27FC236}">
                <a16:creationId xmlns:a16="http://schemas.microsoft.com/office/drawing/2014/main" id="{37CFD9B9-187E-406B-89A3-49719BF391B2}"/>
              </a:ext>
            </a:extLst>
          </p:cNvPr>
          <p:cNvSpPr>
            <a:spLocks/>
          </p:cNvSpPr>
          <p:nvPr/>
        </p:nvSpPr>
        <p:spPr bwMode="auto">
          <a:xfrm>
            <a:off x="622300" y="4089400"/>
            <a:ext cx="901700" cy="1066800"/>
          </a:xfrm>
          <a:custGeom>
            <a:avLst/>
            <a:gdLst>
              <a:gd name="T0" fmla="*/ 139700 w 568"/>
              <a:gd name="T1" fmla="*/ 1066800 h 672"/>
              <a:gd name="T2" fmla="*/ 63500 w 568"/>
              <a:gd name="T3" fmla="*/ 685800 h 672"/>
              <a:gd name="T4" fmla="*/ 63500 w 568"/>
              <a:gd name="T5" fmla="*/ 457200 h 672"/>
              <a:gd name="T6" fmla="*/ 139700 w 568"/>
              <a:gd name="T7" fmla="*/ 228600 h 672"/>
              <a:gd name="T8" fmla="*/ 901700 w 568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68" h="672">
                <a:moveTo>
                  <a:pt x="88" y="672"/>
                </a:moveTo>
                <a:cubicBezTo>
                  <a:pt x="68" y="584"/>
                  <a:pt x="48" y="496"/>
                  <a:pt x="40" y="432"/>
                </a:cubicBezTo>
                <a:cubicBezTo>
                  <a:pt x="32" y="368"/>
                  <a:pt x="32" y="336"/>
                  <a:pt x="40" y="288"/>
                </a:cubicBezTo>
                <a:cubicBezTo>
                  <a:pt x="48" y="240"/>
                  <a:pt x="0" y="192"/>
                  <a:pt x="88" y="144"/>
                </a:cubicBezTo>
                <a:cubicBezTo>
                  <a:pt x="176" y="96"/>
                  <a:pt x="488" y="24"/>
                  <a:pt x="568" y="0"/>
                </a:cubicBezTo>
              </a:path>
            </a:pathLst>
          </a:custGeom>
          <a:noFill/>
          <a:ln w="38100" cap="sq" cmpd="sng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23">
            <a:extLst>
              <a:ext uri="{FF2B5EF4-FFF2-40B4-BE49-F238E27FC236}">
                <a16:creationId xmlns:a16="http://schemas.microsoft.com/office/drawing/2014/main" id="{7CAE3B96-D64B-4F7A-9097-03235D952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0"/>
            <a:ext cx="990600" cy="550863"/>
          </a:xfrm>
          <a:prstGeom prst="rect">
            <a:avLst/>
          </a:prstGeom>
          <a:solidFill>
            <a:srgbClr val="CAF2CE">
              <a:alpha val="50195"/>
            </a:srgbClr>
          </a:solidFill>
          <a:ln w="3175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E 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^ </a:t>
            </a:r>
          </a:p>
        </p:txBody>
      </p:sp>
      <p:sp>
        <p:nvSpPr>
          <p:cNvPr id="79" name="Line 24">
            <a:extLst>
              <a:ext uri="{FF2B5EF4-FFF2-40B4-BE49-F238E27FC236}">
                <a16:creationId xmlns:a16="http://schemas.microsoft.com/office/drawing/2014/main" id="{096FE6EF-15CF-4C19-BBC3-CD8463C62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5">
            <a:extLst>
              <a:ext uri="{FF2B5EF4-FFF2-40B4-BE49-F238E27FC236}">
                <a16:creationId xmlns:a16="http://schemas.microsoft.com/office/drawing/2014/main" id="{86D8DF0E-D268-47D0-BC10-A23DFAE83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895600"/>
            <a:ext cx="0" cy="533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未知">
            <a:extLst>
              <a:ext uri="{FF2B5EF4-FFF2-40B4-BE49-F238E27FC236}">
                <a16:creationId xmlns:a16="http://schemas.microsoft.com/office/drawing/2014/main" id="{52339D32-FF69-4707-8E61-AB1339358D49}"/>
              </a:ext>
            </a:extLst>
          </p:cNvPr>
          <p:cNvSpPr>
            <a:spLocks/>
          </p:cNvSpPr>
          <p:nvPr/>
        </p:nvSpPr>
        <p:spPr bwMode="auto">
          <a:xfrm>
            <a:off x="1511300" y="3429000"/>
            <a:ext cx="1473200" cy="2451100"/>
          </a:xfrm>
          <a:custGeom>
            <a:avLst/>
            <a:gdLst>
              <a:gd name="T0" fmla="*/ 12700 w 928"/>
              <a:gd name="T1" fmla="*/ 1752600 h 1544"/>
              <a:gd name="T2" fmla="*/ 12700 w 928"/>
              <a:gd name="T3" fmla="*/ 2133600 h 1544"/>
              <a:gd name="T4" fmla="*/ 88900 w 928"/>
              <a:gd name="T5" fmla="*/ 2286000 h 1544"/>
              <a:gd name="T6" fmla="*/ 469900 w 928"/>
              <a:gd name="T7" fmla="*/ 2438400 h 1544"/>
              <a:gd name="T8" fmla="*/ 698500 w 928"/>
              <a:gd name="T9" fmla="*/ 2362200 h 1544"/>
              <a:gd name="T10" fmla="*/ 927100 w 928"/>
              <a:gd name="T11" fmla="*/ 2209800 h 1544"/>
              <a:gd name="T12" fmla="*/ 1155700 w 928"/>
              <a:gd name="T13" fmla="*/ 1981200 h 1544"/>
              <a:gd name="T14" fmla="*/ 1231900 w 928"/>
              <a:gd name="T15" fmla="*/ 1828800 h 1544"/>
              <a:gd name="T16" fmla="*/ 1308100 w 928"/>
              <a:gd name="T17" fmla="*/ 1600200 h 1544"/>
              <a:gd name="T18" fmla="*/ 1308100 w 928"/>
              <a:gd name="T19" fmla="*/ 1447800 h 1544"/>
              <a:gd name="T20" fmla="*/ 1384300 w 928"/>
              <a:gd name="T21" fmla="*/ 1143000 h 1544"/>
              <a:gd name="T22" fmla="*/ 1460500 w 928"/>
              <a:gd name="T23" fmla="*/ 990600 h 1544"/>
              <a:gd name="T24" fmla="*/ 1460500 w 928"/>
              <a:gd name="T25" fmla="*/ 685800 h 1544"/>
              <a:gd name="T26" fmla="*/ 1460500 w 928"/>
              <a:gd name="T27" fmla="*/ 0 h 15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28" h="1544">
                <a:moveTo>
                  <a:pt x="8" y="1104"/>
                </a:moveTo>
                <a:cubicBezTo>
                  <a:pt x="4" y="1196"/>
                  <a:pt x="0" y="1288"/>
                  <a:pt x="8" y="1344"/>
                </a:cubicBezTo>
                <a:cubicBezTo>
                  <a:pt x="16" y="1400"/>
                  <a:pt x="8" y="1408"/>
                  <a:pt x="56" y="1440"/>
                </a:cubicBezTo>
                <a:cubicBezTo>
                  <a:pt x="104" y="1472"/>
                  <a:pt x="232" y="1528"/>
                  <a:pt x="296" y="1536"/>
                </a:cubicBezTo>
                <a:cubicBezTo>
                  <a:pt x="360" y="1544"/>
                  <a:pt x="392" y="1512"/>
                  <a:pt x="440" y="1488"/>
                </a:cubicBezTo>
                <a:cubicBezTo>
                  <a:pt x="488" y="1464"/>
                  <a:pt x="536" y="1432"/>
                  <a:pt x="584" y="1392"/>
                </a:cubicBezTo>
                <a:cubicBezTo>
                  <a:pt x="632" y="1352"/>
                  <a:pt x="696" y="1288"/>
                  <a:pt x="728" y="1248"/>
                </a:cubicBezTo>
                <a:cubicBezTo>
                  <a:pt x="760" y="1208"/>
                  <a:pt x="760" y="1192"/>
                  <a:pt x="776" y="1152"/>
                </a:cubicBezTo>
                <a:cubicBezTo>
                  <a:pt x="792" y="1112"/>
                  <a:pt x="816" y="1048"/>
                  <a:pt x="824" y="1008"/>
                </a:cubicBezTo>
                <a:cubicBezTo>
                  <a:pt x="832" y="968"/>
                  <a:pt x="816" y="960"/>
                  <a:pt x="824" y="912"/>
                </a:cubicBezTo>
                <a:cubicBezTo>
                  <a:pt x="832" y="864"/>
                  <a:pt x="856" y="768"/>
                  <a:pt x="872" y="720"/>
                </a:cubicBezTo>
                <a:cubicBezTo>
                  <a:pt x="888" y="672"/>
                  <a:pt x="912" y="672"/>
                  <a:pt x="920" y="624"/>
                </a:cubicBezTo>
                <a:cubicBezTo>
                  <a:pt x="928" y="576"/>
                  <a:pt x="920" y="536"/>
                  <a:pt x="920" y="432"/>
                </a:cubicBezTo>
                <a:cubicBezTo>
                  <a:pt x="920" y="328"/>
                  <a:pt x="920" y="164"/>
                  <a:pt x="920" y="0"/>
                </a:cubicBezTo>
              </a:path>
            </a:pathLst>
          </a:custGeom>
          <a:noFill/>
          <a:ln w="38100" cap="sq" cmpd="sng">
            <a:solidFill>
              <a:srgbClr val="80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object 68">
            <a:extLst>
              <a:ext uri="{FF2B5EF4-FFF2-40B4-BE49-F238E27FC236}">
                <a16:creationId xmlns:a16="http://schemas.microsoft.com/office/drawing/2014/main" id="{165AD39C-7388-40DC-9E70-96C2CAE43159}"/>
              </a:ext>
            </a:extLst>
          </p:cNvPr>
          <p:cNvSpPr txBox="1"/>
          <p:nvPr/>
        </p:nvSpPr>
        <p:spPr>
          <a:xfrm>
            <a:off x="4038600" y="2946400"/>
            <a:ext cx="39624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包含 “线索” 的存储结构，称作 “</a:t>
            </a:r>
            <a:r>
              <a:rPr lang="zh-CN" altLang="en-US" sz="2000" b="1" spc="5" dirty="0">
                <a:solidFill>
                  <a:srgbClr val="002060"/>
                </a:solidFill>
                <a:latin typeface="宋体"/>
                <a:cs typeface="宋体"/>
              </a:rPr>
              <a:t>线索链表</a:t>
            </a:r>
            <a:r>
              <a:rPr lang="zh-CN" altLang="en-US" sz="2000" b="1" spc="5" dirty="0">
                <a:latin typeface="宋体"/>
                <a:cs typeface="宋体"/>
              </a:rPr>
              <a:t>”</a:t>
            </a:r>
          </a:p>
        </p:txBody>
      </p:sp>
      <p:sp>
        <p:nvSpPr>
          <p:cNvPr id="3" name="object 68">
            <a:extLst>
              <a:ext uri="{FF2B5EF4-FFF2-40B4-BE49-F238E27FC236}">
                <a16:creationId xmlns:a16="http://schemas.microsoft.com/office/drawing/2014/main" id="{8D5106E3-330D-4696-A21B-5B789CE5A764}"/>
              </a:ext>
            </a:extLst>
          </p:cNvPr>
          <p:cNvSpPr txBox="1"/>
          <p:nvPr/>
        </p:nvSpPr>
        <p:spPr>
          <a:xfrm>
            <a:off x="4086922" y="3860800"/>
            <a:ext cx="39624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zh-CN" altLang="en-US"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与其相应的二叉树，称作 “</a:t>
            </a:r>
            <a:r>
              <a:rPr lang="zh-CN" altLang="en-US" sz="2000" b="1" spc="5" dirty="0">
                <a:solidFill>
                  <a:srgbClr val="0070C0"/>
                </a:solidFill>
                <a:latin typeface="宋体"/>
                <a:cs typeface="宋体"/>
              </a:rPr>
              <a:t>线索二叉树</a:t>
            </a:r>
            <a:r>
              <a:rPr lang="zh-CN" altLang="en-US" sz="2000" b="1" spc="5" dirty="0">
                <a:latin typeface="宋体"/>
                <a:cs typeface="宋体"/>
              </a:rPr>
              <a:t>”</a:t>
            </a:r>
          </a:p>
        </p:txBody>
      </p:sp>
      <p:sp>
        <p:nvSpPr>
          <p:cNvPr id="4" name="object 68">
            <a:extLst>
              <a:ext uri="{FF2B5EF4-FFF2-40B4-BE49-F238E27FC236}">
                <a16:creationId xmlns:a16="http://schemas.microsoft.com/office/drawing/2014/main" id="{3E52FD93-C1BF-44F3-B441-2002D88D8182}"/>
              </a:ext>
            </a:extLst>
          </p:cNvPr>
          <p:cNvSpPr txBox="1"/>
          <p:nvPr/>
        </p:nvSpPr>
        <p:spPr>
          <a:xfrm>
            <a:off x="5998346" y="4443809"/>
            <a:ext cx="396240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zh-CN" altLang="en-US"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先序线索二叉树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中序线索二叉树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后序线索二叉树</a:t>
            </a:r>
            <a:endParaRPr lang="en-US" altLang="zh-CN" sz="2000" b="1" spc="5" dirty="0">
              <a:latin typeface="宋体"/>
              <a:cs typeface="宋体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层次线索二叉树</a:t>
            </a:r>
          </a:p>
        </p:txBody>
      </p:sp>
    </p:spTree>
    <p:extLst>
      <p:ext uri="{BB962C8B-B14F-4D97-AF65-F5344CB8AC3E}">
        <p14:creationId xmlns:p14="http://schemas.microsoft.com/office/powerpoint/2010/main" val="37424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65" grpId="0" animBg="1" autoUpdateAnimBg="0"/>
      <p:bldP spid="66" grpId="0" animBg="1" autoUpdateAnimBg="0"/>
      <p:bldP spid="67" grpId="0" animBg="1" autoUpdateAnimBg="0"/>
      <p:bldP spid="7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052826"/>
            <a:ext cx="5422900" cy="2308225"/>
          </a:xfrm>
          <a:custGeom>
            <a:avLst/>
            <a:gdLst/>
            <a:ahLst/>
            <a:cxnLst/>
            <a:rect l="l" t="t" r="r" b="b"/>
            <a:pathLst>
              <a:path w="5422900" h="2308225">
                <a:moveTo>
                  <a:pt x="0" y="2308225"/>
                </a:moveTo>
                <a:lnTo>
                  <a:pt x="5422900" y="2308225"/>
                </a:lnTo>
                <a:lnTo>
                  <a:pt x="5422900" y="0"/>
                </a:lnTo>
                <a:lnTo>
                  <a:pt x="0" y="0"/>
                </a:lnTo>
                <a:lnTo>
                  <a:pt x="0" y="2308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FF"/>
                </a:solidFill>
              </a:rPr>
              <a:t>void </a:t>
            </a:r>
            <a:r>
              <a:rPr spc="-10" dirty="0"/>
              <a:t>PreOrderTraversal( BinTree BT</a:t>
            </a:r>
            <a:r>
              <a:rPr spc="-20" dirty="0"/>
              <a:t> </a:t>
            </a:r>
            <a:r>
              <a:rPr dirty="0"/>
              <a:t>)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</a:p>
          <a:p>
            <a:pPr marL="560070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if</a:t>
            </a:r>
            <a:r>
              <a:rPr spc="-10" dirty="0"/>
              <a:t>( </a:t>
            </a:r>
            <a:r>
              <a:rPr spc="-5" dirty="0"/>
              <a:t>BT </a:t>
            </a:r>
            <a:r>
              <a:rPr dirty="0"/>
              <a:t>)</a:t>
            </a:r>
            <a:r>
              <a:rPr spc="-45" dirty="0"/>
              <a:t> </a:t>
            </a:r>
            <a:r>
              <a:rPr dirty="0"/>
              <a:t>{</a:t>
            </a:r>
          </a:p>
          <a:p>
            <a:pPr marL="1105535" marR="5080">
              <a:lnSpc>
                <a:spcPct val="100000"/>
              </a:lnSpc>
            </a:pPr>
            <a:r>
              <a:rPr spc="-10" dirty="0"/>
              <a:t>printf(“%d”, BT-&gt;Data);  PreOrderTraversal( BT-&gt;</a:t>
            </a:r>
            <a:r>
              <a:rPr spc="-10" dirty="0">
                <a:solidFill>
                  <a:srgbClr val="0000FF"/>
                </a:solidFill>
              </a:rPr>
              <a:t>Left </a:t>
            </a:r>
            <a:r>
              <a:rPr spc="-5" dirty="0"/>
              <a:t>);  </a:t>
            </a:r>
            <a:r>
              <a:rPr spc="-10" dirty="0"/>
              <a:t>PreOrderTraversal( BT-&gt;</a:t>
            </a:r>
            <a:r>
              <a:rPr spc="-10" dirty="0">
                <a:solidFill>
                  <a:srgbClr val="0000FF"/>
                </a:solidFill>
              </a:rPr>
              <a:t>Right</a:t>
            </a:r>
            <a:r>
              <a:rPr spc="335" dirty="0">
                <a:solidFill>
                  <a:srgbClr val="0000FF"/>
                </a:solidFill>
              </a:rPr>
              <a:t> </a:t>
            </a:r>
            <a:r>
              <a:rPr spc="-10" dirty="0"/>
              <a:t>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9560" y="47053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498571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618" y="914526"/>
            <a:ext cx="2882900" cy="173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1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先序遍历</a:t>
            </a:r>
            <a:endParaRPr sz="2000">
              <a:latin typeface="宋体"/>
              <a:cs typeface="宋体"/>
            </a:endParaRPr>
          </a:p>
          <a:p>
            <a:pPr marL="223520">
              <a:lnSpc>
                <a:spcPct val="100000"/>
              </a:lnSpc>
              <a:spcBef>
                <a:spcPts val="1425"/>
              </a:spcBef>
            </a:pPr>
            <a:r>
              <a:rPr sz="2000" b="1" spc="5" dirty="0">
                <a:latin typeface="宋体"/>
                <a:cs typeface="宋体"/>
              </a:rPr>
              <a:t>遍历过程为：</a:t>
            </a:r>
            <a:endParaRPr sz="2000">
              <a:latin typeface="宋体"/>
              <a:cs typeface="宋体"/>
            </a:endParaRPr>
          </a:p>
          <a:p>
            <a:pPr marL="223520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①</a:t>
            </a:r>
            <a:r>
              <a:rPr sz="2000" b="1" spc="-325" dirty="0">
                <a:latin typeface="宋体"/>
                <a:cs typeface="宋体"/>
              </a:rPr>
              <a:t> </a:t>
            </a:r>
            <a:r>
              <a:rPr sz="2000" b="1" spc="5" dirty="0">
                <a:latin typeface="宋体"/>
                <a:cs typeface="宋体"/>
              </a:rPr>
              <a:t>访</a:t>
            </a:r>
            <a:r>
              <a:rPr sz="2000" b="1" dirty="0">
                <a:latin typeface="宋体"/>
                <a:cs typeface="宋体"/>
              </a:rPr>
              <a:t>问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根结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2352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②</a:t>
            </a:r>
            <a:r>
              <a:rPr sz="2000" b="1" spc="-4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dirty="0"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2352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③</a:t>
            </a:r>
            <a:r>
              <a:rPr sz="2000" b="1" spc="-4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dirty="0"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8625" y="1493900"/>
            <a:ext cx="3286125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70"/>
              </a:spcBef>
            </a:pP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b="1" i="1" u="sng" spc="-3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（</a:t>
            </a:r>
            <a:r>
              <a:rPr sz="2000" b="1" i="1" u="sng" spc="-3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0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 F E </a:t>
            </a:r>
            <a:r>
              <a:rPr sz="2100" b="1" i="1" u="sng" spc="-6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）（</a:t>
            </a:r>
            <a:r>
              <a:rPr sz="2000" b="1" i="1" u="sng" spc="-6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000" b="1" i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 H</a:t>
            </a:r>
            <a:r>
              <a:rPr sz="20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100" b="1" i="1" u="sng" spc="-5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8201" y="2198623"/>
            <a:ext cx="4286250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  <a:tabLst>
                <a:tab pos="1914525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-5" dirty="0">
                <a:latin typeface="Calibri"/>
                <a:cs typeface="Calibri"/>
              </a:rPr>
              <a:t>=&gt;	</a:t>
            </a:r>
            <a:r>
              <a:rPr sz="2000" b="1" dirty="0">
                <a:latin typeface="Calibri"/>
                <a:cs typeface="Calibri"/>
              </a:rPr>
              <a:t>A B D F E C G H</a:t>
            </a:r>
            <a:r>
              <a:rPr sz="2000" b="1" spc="3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1737" y="3099752"/>
            <a:ext cx="2438400" cy="2477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70902" y="3000375"/>
            <a:ext cx="99822" cy="2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43903" y="424230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2835" y="43998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78622" y="37753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1930" y="515208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76386" y="441363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9105" y="387781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4494" y="3541014"/>
            <a:ext cx="278130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66713" y="4552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2838" y="4195826"/>
            <a:ext cx="673735" cy="6737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49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482600" algn="l"/>
              </a:tabLst>
            </a:pPr>
            <a:r>
              <a:rPr sz="1800" b="1" dirty="0">
                <a:latin typeface="Arial"/>
                <a:cs typeface="Arial"/>
              </a:rPr>
              <a:t>F	</a:t>
            </a:r>
            <a:r>
              <a:rPr sz="2700" b="1" baseline="3086" dirty="0">
                <a:latin typeface="Arial"/>
                <a:cs typeface="Arial"/>
              </a:rPr>
              <a:t>G</a:t>
            </a:r>
            <a:endParaRPr sz="2700" baseline="308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5350" y="4576317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31556" y="520090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2043" y="4867402"/>
            <a:ext cx="245110" cy="6667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79375">
              <a:lnSpc>
                <a:spcPct val="100000"/>
              </a:lnSpc>
              <a:spcBef>
                <a:spcPts val="365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93406" y="3029839"/>
            <a:ext cx="429895" cy="499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51460">
              <a:lnSpc>
                <a:spcPts val="1864"/>
              </a:lnSpc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0291" y="289052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二叉树的遍历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4" name="object 68">
            <a:extLst>
              <a:ext uri="{FF2B5EF4-FFF2-40B4-BE49-F238E27FC236}">
                <a16:creationId xmlns:a16="http://schemas.microsoft.com/office/drawing/2014/main" id="{63F8C70D-2720-4353-A894-AA3C97BDB497}"/>
              </a:ext>
            </a:extLst>
          </p:cNvPr>
          <p:cNvSpPr txBox="1"/>
          <p:nvPr/>
        </p:nvSpPr>
        <p:spPr>
          <a:xfrm>
            <a:off x="2793206" y="247066"/>
            <a:ext cx="7746086" cy="512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lang="zh-CN" altLang="en-US" sz="2000" b="1" spc="5" dirty="0">
                <a:latin typeface="宋体"/>
                <a:cs typeface="宋体"/>
              </a:rPr>
              <a:t>中序线索二叉树： </a:t>
            </a:r>
            <a:r>
              <a:rPr lang="zh-CN" altLang="zh-CN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D B E G A F H C</a:t>
            </a:r>
            <a:r>
              <a:rPr lang="zh-CN" altLang="en-US" sz="2000" b="1" spc="5" dirty="0">
                <a:latin typeface="宋体"/>
                <a:cs typeface="宋体"/>
              </a:rPr>
              <a:t> </a:t>
            </a:r>
          </a:p>
        </p:txBody>
      </p:sp>
      <p:sp>
        <p:nvSpPr>
          <p:cNvPr id="164" name="Oval 3">
            <a:extLst>
              <a:ext uri="{FF2B5EF4-FFF2-40B4-BE49-F238E27FC236}">
                <a16:creationId xmlns:a16="http://schemas.microsoft.com/office/drawing/2014/main" id="{E62498EB-DA4E-41DF-B4B0-2ED2C1204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13716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5" name="Oval 4">
            <a:extLst>
              <a:ext uri="{FF2B5EF4-FFF2-40B4-BE49-F238E27FC236}">
                <a16:creationId xmlns:a16="http://schemas.microsoft.com/office/drawing/2014/main" id="{3FAFEB3F-E47C-4A0A-A00E-1356FC29C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25146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6" name="Oval 5">
            <a:extLst>
              <a:ext uri="{FF2B5EF4-FFF2-40B4-BE49-F238E27FC236}">
                <a16:creationId xmlns:a16="http://schemas.microsoft.com/office/drawing/2014/main" id="{62C14CBD-3487-460F-BE32-4DC865209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581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7" name="Oval 6">
            <a:extLst>
              <a:ext uri="{FF2B5EF4-FFF2-40B4-BE49-F238E27FC236}">
                <a16:creationId xmlns:a16="http://schemas.microsoft.com/office/drawing/2014/main" id="{1BCCFC90-17D8-45F8-BFAD-FF9FE35A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3581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68" name="Oval 7">
            <a:extLst>
              <a:ext uri="{FF2B5EF4-FFF2-40B4-BE49-F238E27FC236}">
                <a16:creationId xmlns:a16="http://schemas.microsoft.com/office/drawing/2014/main" id="{2F3598CC-F3D9-4E12-BA81-E911ACF3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8006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9" name="Oval 8">
            <a:extLst>
              <a:ext uri="{FF2B5EF4-FFF2-40B4-BE49-F238E27FC236}">
                <a16:creationId xmlns:a16="http://schemas.microsoft.com/office/drawing/2014/main" id="{4607BF07-E1D9-4048-B165-7601871D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2438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70" name="Oval 9">
            <a:extLst>
              <a:ext uri="{FF2B5EF4-FFF2-40B4-BE49-F238E27FC236}">
                <a16:creationId xmlns:a16="http://schemas.microsoft.com/office/drawing/2014/main" id="{BA1A4B6E-7098-49BC-828B-98CC9F9AE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581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1" name="Oval 10">
            <a:extLst>
              <a:ext uri="{FF2B5EF4-FFF2-40B4-BE49-F238E27FC236}">
                <a16:creationId xmlns:a16="http://schemas.microsoft.com/office/drawing/2014/main" id="{85D0C4B0-955F-4C59-A9E0-B5BFB8DE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4724400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72" name="Line 11">
            <a:extLst>
              <a:ext uri="{FF2B5EF4-FFF2-40B4-BE49-F238E27FC236}">
                <a16:creationId xmlns:a16="http://schemas.microsoft.com/office/drawing/2014/main" id="{8DE0325C-CF37-49E7-A3AF-0B1597867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2775" y="2057400"/>
            <a:ext cx="466725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12">
            <a:extLst>
              <a:ext uri="{FF2B5EF4-FFF2-40B4-BE49-F238E27FC236}">
                <a16:creationId xmlns:a16="http://schemas.microsoft.com/office/drawing/2014/main" id="{F1F7E7F6-8DEF-43B5-B140-D5620AAFD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5500" y="320040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13">
            <a:extLst>
              <a:ext uri="{FF2B5EF4-FFF2-40B4-BE49-F238E27FC236}">
                <a16:creationId xmlns:a16="http://schemas.microsoft.com/office/drawing/2014/main" id="{84AD33E3-640E-4491-8B63-93551B0C2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200400"/>
            <a:ext cx="219075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14">
            <a:extLst>
              <a:ext uri="{FF2B5EF4-FFF2-40B4-BE49-F238E27FC236}">
                <a16:creationId xmlns:a16="http://schemas.microsoft.com/office/drawing/2014/main" id="{CE1F45D4-6CA6-4B84-8126-531F63A0D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1905000"/>
            <a:ext cx="1371600" cy="7921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15">
            <a:extLst>
              <a:ext uri="{FF2B5EF4-FFF2-40B4-BE49-F238E27FC236}">
                <a16:creationId xmlns:a16="http://schemas.microsoft.com/office/drawing/2014/main" id="{6B94395C-2A16-411D-84F2-1758F2AF7D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4838" y="3276600"/>
            <a:ext cx="220662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16">
            <a:extLst>
              <a:ext uri="{FF2B5EF4-FFF2-40B4-BE49-F238E27FC236}">
                <a16:creationId xmlns:a16="http://schemas.microsoft.com/office/drawing/2014/main" id="{1E022C21-E7A1-483D-96EA-06C4192D0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267200"/>
            <a:ext cx="5334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17">
            <a:extLst>
              <a:ext uri="{FF2B5EF4-FFF2-40B4-BE49-F238E27FC236}">
                <a16:creationId xmlns:a16="http://schemas.microsoft.com/office/drawing/2014/main" id="{28B918BC-24A8-4176-BD0B-767AA757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4343400"/>
            <a:ext cx="45720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79" name="AutoShape 18">
            <a:extLst>
              <a:ext uri="{FF2B5EF4-FFF2-40B4-BE49-F238E27FC236}">
                <a16:creationId xmlns:a16="http://schemas.microsoft.com/office/drawing/2014/main" id="{D1E544C0-FB37-4FC5-B2B2-9D99D121BBD6}"/>
              </a:ext>
            </a:extLst>
          </p:cNvPr>
          <p:cNvCxnSpPr>
            <a:cxnSpLocks noChangeShapeType="1"/>
            <a:stCxn id="166" idx="3"/>
          </p:cNvCxnSpPr>
          <p:nvPr/>
        </p:nvCxnSpPr>
        <p:spPr bwMode="auto">
          <a:xfrm rot="16200000" flipV="1">
            <a:off x="1036637" y="3725863"/>
            <a:ext cx="411163" cy="731838"/>
          </a:xfrm>
          <a:prstGeom prst="curvedConnector4">
            <a:avLst>
              <a:gd name="adj1" fmla="val -85329"/>
              <a:gd name="adj2" fmla="val 58352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AutoShape 19">
            <a:extLst>
              <a:ext uri="{FF2B5EF4-FFF2-40B4-BE49-F238E27FC236}">
                <a16:creationId xmlns:a16="http://schemas.microsoft.com/office/drawing/2014/main" id="{6F10FB0B-AC61-4AD2-B351-891F292BABA8}"/>
              </a:ext>
            </a:extLst>
          </p:cNvPr>
          <p:cNvCxnSpPr>
            <a:cxnSpLocks noChangeShapeType="1"/>
            <a:stCxn id="166" idx="5"/>
            <a:endCxn id="165" idx="4"/>
          </p:cNvCxnSpPr>
          <p:nvPr/>
        </p:nvCxnSpPr>
        <p:spPr bwMode="auto">
          <a:xfrm rot="5400000" flipH="1" flipV="1">
            <a:off x="2114550" y="3440113"/>
            <a:ext cx="944563" cy="769937"/>
          </a:xfrm>
          <a:prstGeom prst="curvedConnector3">
            <a:avLst>
              <a:gd name="adj1" fmla="val -21852"/>
            </a:avLst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AutoShape 20">
            <a:extLst>
              <a:ext uri="{FF2B5EF4-FFF2-40B4-BE49-F238E27FC236}">
                <a16:creationId xmlns:a16="http://schemas.microsoft.com/office/drawing/2014/main" id="{A888FA33-9E51-40C4-AC72-6DF57C972C9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895600" y="3543300"/>
            <a:ext cx="1066800" cy="685800"/>
          </a:xfrm>
          <a:prstGeom prst="curvedConnector3">
            <a:avLst>
              <a:gd name="adj1" fmla="val -13843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AutoShape 21">
            <a:extLst>
              <a:ext uri="{FF2B5EF4-FFF2-40B4-BE49-F238E27FC236}">
                <a16:creationId xmlns:a16="http://schemas.microsoft.com/office/drawing/2014/main" id="{0249444E-01E9-47EC-88FB-6ECFFC83A7C8}"/>
              </a:ext>
            </a:extLst>
          </p:cNvPr>
          <p:cNvCxnSpPr>
            <a:cxnSpLocks noChangeShapeType="1"/>
            <a:stCxn id="168" idx="3"/>
            <a:endCxn id="167" idx="5"/>
          </p:cNvCxnSpPr>
          <p:nvPr/>
        </p:nvCxnSpPr>
        <p:spPr bwMode="auto">
          <a:xfrm rot="16200000" flipV="1">
            <a:off x="3505201" y="4746625"/>
            <a:ext cx="1219200" cy="320675"/>
          </a:xfrm>
          <a:prstGeom prst="curvedConnector3">
            <a:avLst>
              <a:gd name="adj1" fmla="val -22139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AutoShape 22">
            <a:extLst>
              <a:ext uri="{FF2B5EF4-FFF2-40B4-BE49-F238E27FC236}">
                <a16:creationId xmlns:a16="http://schemas.microsoft.com/office/drawing/2014/main" id="{95AC5D3F-C33A-4F49-B332-E190DBBBEF74}"/>
              </a:ext>
            </a:extLst>
          </p:cNvPr>
          <p:cNvCxnSpPr>
            <a:cxnSpLocks noChangeShapeType="1"/>
            <a:stCxn id="168" idx="6"/>
            <a:endCxn id="164" idx="4"/>
          </p:cNvCxnSpPr>
          <p:nvPr/>
        </p:nvCxnSpPr>
        <p:spPr bwMode="auto">
          <a:xfrm flipH="1" flipV="1">
            <a:off x="3962400" y="2209800"/>
            <a:ext cx="1028700" cy="3009900"/>
          </a:xfrm>
          <a:prstGeom prst="curvedConnector4">
            <a:avLst>
              <a:gd name="adj1" fmla="val -7718"/>
              <a:gd name="adj2" fmla="val 29745"/>
            </a:avLst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AutoShape 23">
            <a:extLst>
              <a:ext uri="{FF2B5EF4-FFF2-40B4-BE49-F238E27FC236}">
                <a16:creationId xmlns:a16="http://schemas.microsoft.com/office/drawing/2014/main" id="{4C7A5CD5-3343-4CC3-9EAE-F466E4A0CC7A}"/>
              </a:ext>
            </a:extLst>
          </p:cNvPr>
          <p:cNvCxnSpPr>
            <a:cxnSpLocks noChangeShapeType="1"/>
            <a:stCxn id="170" idx="3"/>
            <a:endCxn id="164" idx="5"/>
          </p:cNvCxnSpPr>
          <p:nvPr/>
        </p:nvCxnSpPr>
        <p:spPr bwMode="auto">
          <a:xfrm rot="16200000" flipV="1">
            <a:off x="3619501" y="2727325"/>
            <a:ext cx="2209800" cy="930275"/>
          </a:xfrm>
          <a:prstGeom prst="curvedConnector3">
            <a:avLst>
              <a:gd name="adj1" fmla="val 15157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AutoShape 24">
            <a:extLst>
              <a:ext uri="{FF2B5EF4-FFF2-40B4-BE49-F238E27FC236}">
                <a16:creationId xmlns:a16="http://schemas.microsoft.com/office/drawing/2014/main" id="{193C9CF8-D53D-49A4-8A46-2B632EEAEE4A}"/>
              </a:ext>
            </a:extLst>
          </p:cNvPr>
          <p:cNvCxnSpPr>
            <a:cxnSpLocks noChangeShapeType="1"/>
            <a:stCxn id="171" idx="4"/>
          </p:cNvCxnSpPr>
          <p:nvPr/>
        </p:nvCxnSpPr>
        <p:spPr bwMode="auto">
          <a:xfrm rot="16200000" flipV="1">
            <a:off x="5276850" y="4514850"/>
            <a:ext cx="1219200" cy="876300"/>
          </a:xfrm>
          <a:prstGeom prst="curvedConnector3">
            <a:avLst>
              <a:gd name="adj1" fmla="val -18750"/>
            </a:avLst>
          </a:prstGeom>
          <a:noFill/>
          <a:ln w="38100">
            <a:solidFill>
              <a:srgbClr val="FF3300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AutoShape 25">
            <a:extLst>
              <a:ext uri="{FF2B5EF4-FFF2-40B4-BE49-F238E27FC236}">
                <a16:creationId xmlns:a16="http://schemas.microsoft.com/office/drawing/2014/main" id="{264C4316-BFCF-4D5D-853F-5E502CE4EEB2}"/>
              </a:ext>
            </a:extLst>
          </p:cNvPr>
          <p:cNvCxnSpPr>
            <a:cxnSpLocks noChangeShapeType="1"/>
            <a:stCxn id="171" idx="5"/>
            <a:endCxn id="169" idx="5"/>
          </p:cNvCxnSpPr>
          <p:nvPr/>
        </p:nvCxnSpPr>
        <p:spPr bwMode="auto">
          <a:xfrm rot="16200000" flipV="1">
            <a:off x="5364163" y="4183063"/>
            <a:ext cx="2286000" cy="228600"/>
          </a:xfrm>
          <a:prstGeom prst="curvedConnector5">
            <a:avLst>
              <a:gd name="adj1" fmla="val -5833"/>
              <a:gd name="adj2" fmla="val -254167"/>
              <a:gd name="adj3" fmla="val 75273"/>
            </a:avLst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27">
            <a:extLst>
              <a:ext uri="{FF2B5EF4-FFF2-40B4-BE49-F238E27FC236}">
                <a16:creationId xmlns:a16="http://schemas.microsoft.com/office/drawing/2014/main" id="{F1FCBF74-A540-4A4A-BADB-37472D57B9BC}"/>
              </a:ext>
            </a:extLst>
          </p:cNvPr>
          <p:cNvCxnSpPr>
            <a:cxnSpLocks noChangeShapeType="1"/>
            <a:stCxn id="169" idx="6"/>
          </p:cNvCxnSpPr>
          <p:nvPr/>
        </p:nvCxnSpPr>
        <p:spPr bwMode="auto">
          <a:xfrm flipV="1">
            <a:off x="6515100" y="1981200"/>
            <a:ext cx="609600" cy="876300"/>
          </a:xfrm>
          <a:prstGeom prst="curvedConnector2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Text Box 28">
            <a:extLst>
              <a:ext uri="{FF2B5EF4-FFF2-40B4-BE49-F238E27FC236}">
                <a16:creationId xmlns:a16="http://schemas.microsoft.com/office/drawing/2014/main" id="{C00DEFF1-7A30-4052-B81A-B5B35E25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1600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latin typeface="Times New Roman" panose="02020603050405020304" pitchFamily="18" charset="0"/>
              </a:rPr>
              <a:t>NULL</a:t>
            </a:r>
          </a:p>
        </p:txBody>
      </p:sp>
      <p:sp>
        <p:nvSpPr>
          <p:cNvPr id="190" name="Text Box 29">
            <a:extLst>
              <a:ext uri="{FF2B5EF4-FFF2-40B4-BE49-F238E27FC236}">
                <a16:creationId xmlns:a16="http://schemas.microsoft.com/office/drawing/2014/main" id="{238B9F27-F630-4C18-BF5F-6C9860AD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276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>
                <a:latin typeface="Times New Roman" panose="0202060305040502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967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utoUpdateAnimBg="0"/>
      <p:bldP spid="1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508DE9F8-39EB-43DB-B7E3-FA8DE955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32" y="2882654"/>
            <a:ext cx="5908768" cy="263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spc="-5" dirty="0">
                <a:solidFill>
                  <a:srgbClr val="0000FF"/>
                </a:solidFill>
                <a:latin typeface="Arial"/>
                <a:cs typeface="Arial"/>
              </a:rPr>
              <a:t>typedef	</a:t>
            </a:r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struct	</a:t>
            </a:r>
            <a:r>
              <a:rPr lang="en-US" altLang="zh-CN" sz="2400" b="1" spc="-15" dirty="0" err="1">
                <a:latin typeface="Arial"/>
                <a:cs typeface="Arial"/>
              </a:rPr>
              <a:t>TreeNode</a:t>
            </a:r>
            <a:r>
              <a:rPr lang="en-US" altLang="zh-CN" sz="2400" b="1" spc="-80" dirty="0">
                <a:latin typeface="Arial"/>
                <a:cs typeface="Arial"/>
              </a:rPr>
              <a:t> </a:t>
            </a:r>
            <a:r>
              <a:rPr lang="en-US" altLang="zh-CN" sz="2400" b="1" spc="-10" dirty="0">
                <a:latin typeface="Arial"/>
                <a:cs typeface="Arial"/>
              </a:rPr>
              <a:t>*</a:t>
            </a:r>
            <a:r>
              <a:rPr lang="en-US" altLang="zh-CN" sz="2400" b="1" spc="-10" dirty="0" err="1">
                <a:latin typeface="Arial"/>
                <a:cs typeface="Arial"/>
              </a:rPr>
              <a:t>BinTree</a:t>
            </a:r>
            <a:r>
              <a:rPr lang="en-US" altLang="zh-CN" sz="2400" b="1" spc="-10" dirty="0">
                <a:latin typeface="Arial"/>
                <a:cs typeface="Arial"/>
              </a:rPr>
              <a:t>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85725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struct	</a:t>
            </a:r>
            <a:r>
              <a:rPr lang="en-US" altLang="zh-CN" sz="2400" b="1" spc="-10" dirty="0" err="1">
                <a:latin typeface="Arial"/>
                <a:cs typeface="Arial"/>
              </a:rPr>
              <a:t>TreeNode</a:t>
            </a:r>
            <a:r>
              <a:rPr lang="en-US" altLang="zh-CN" sz="2400" b="1" spc="-10" dirty="0">
                <a:latin typeface="Arial"/>
                <a:cs typeface="Arial"/>
              </a:rPr>
              <a:t>{</a:t>
            </a:r>
            <a:endParaRPr lang="en-US" altLang="zh-CN" sz="2400" b="1" dirty="0"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   Elem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ent</a:t>
            </a:r>
            <a:r>
              <a:rPr lang="zh-CN" altLang="zh-CN" sz="2400" b="1" dirty="0">
                <a:latin typeface="Times New Roman" panose="02020603050405020304" pitchFamily="18" charset="0"/>
              </a:rPr>
              <a:t>Type        data;</a:t>
            </a:r>
          </a:p>
          <a:p>
            <a:pPr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BinTree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Left</a:t>
            </a:r>
            <a:r>
              <a:rPr lang="zh-CN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</a:rPr>
              <a:t>right</a:t>
            </a:r>
            <a:r>
              <a:rPr lang="zh-CN" altLang="zh-CN" sz="2400" b="1" dirty="0">
                <a:latin typeface="Times New Roman" panose="02020603050405020304" pitchFamily="18" charset="0"/>
              </a:rPr>
              <a:t>;  // 左右指针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flag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LTag, RTag;    // 左右标志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4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411BA212-B3D3-4632-88C0-E97358D60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89" y="1020762"/>
            <a:ext cx="4288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>
                <a:solidFill>
                  <a:srgbClr val="99003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线索链表</a:t>
            </a:r>
            <a:r>
              <a:rPr lang="zh-CN" altLang="zh-CN" sz="320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的类型描述：</a:t>
            </a:r>
            <a:endParaRPr lang="zh-CN" altLang="zh-CN" sz="160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DDF77EDE-7F5B-49A6-8E95-2826A59F4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64" y="1846262"/>
            <a:ext cx="8064500" cy="79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000" dirty="0">
                <a:solidFill>
                  <a:srgbClr val="CC6600"/>
                </a:solidFill>
                <a:latin typeface="Times New Roman" panose="02020603050405020304" pitchFamily="18" charset="0"/>
              </a:rPr>
              <a:t>enum </a:t>
            </a:r>
            <a:r>
              <a:rPr lang="en-US" altLang="zh-CN" sz="2000" dirty="0">
                <a:solidFill>
                  <a:srgbClr val="CC6600"/>
                </a:solidFill>
                <a:latin typeface="Times New Roman" panose="02020603050405020304" pitchFamily="18" charset="0"/>
              </a:rPr>
              <a:t> flag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{</a:t>
            </a:r>
            <a:r>
              <a:rPr lang="zh-CN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990000"/>
                </a:solidFill>
                <a:latin typeface="Times New Roman" panose="02020603050405020304" pitchFamily="18" charset="0"/>
              </a:rPr>
              <a:t>Link, Thread</a:t>
            </a:r>
            <a:r>
              <a:rPr lang="zh-CN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} </a:t>
            </a: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000" dirty="0">
                <a:latin typeface="Times New Roman" panose="02020603050405020304" pitchFamily="18" charset="0"/>
              </a:rPr>
              <a:t>     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// Link</a:t>
            </a:r>
            <a:r>
              <a:rPr lang="zh-CN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==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0:指针，Thread</a:t>
            </a:r>
            <a:r>
              <a:rPr lang="zh-CN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==</a:t>
            </a:r>
            <a:r>
              <a:rPr lang="zh-CN" altLang="zh-CN" sz="2000" dirty="0">
                <a:solidFill>
                  <a:srgbClr val="000099"/>
                </a:solidFill>
                <a:latin typeface="Times New Roman" panose="02020603050405020304" pitchFamily="18" charset="0"/>
              </a:rPr>
              <a:t>1:线索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DB38628C-5B51-4991-BABE-37069DD78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36568"/>
              </p:ext>
            </p:extLst>
          </p:nvPr>
        </p:nvGraphicFramePr>
        <p:xfrm>
          <a:off x="5130800" y="1754873"/>
          <a:ext cx="373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373910517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0161175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61123709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2341097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278820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LTag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Left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data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right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RTag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2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4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>
            <a:extLst>
              <a:ext uri="{FF2B5EF4-FFF2-40B4-BE49-F238E27FC236}">
                <a16:creationId xmlns:a16="http://schemas.microsoft.com/office/drawing/2014/main" id="{42D6501E-2F60-4575-998E-F801CEA7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3783686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3200" dirty="0">
                <a:solidFill>
                  <a:srgbClr val="003399"/>
                </a:solidFill>
                <a:latin typeface="宋体"/>
                <a:cs typeface="宋体"/>
              </a:rPr>
              <a:t>线索二叉树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2" name="Text Box 30">
            <a:extLst>
              <a:ext uri="{FF2B5EF4-FFF2-40B4-BE49-F238E27FC236}">
                <a16:creationId xmlns:a16="http://schemas.microsoft.com/office/drawing/2014/main" id="{01083FF9-6F90-4879-A398-C674D0E9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58" y="969412"/>
            <a:ext cx="74380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中序线索链表建立的</a:t>
            </a:r>
            <a:r>
              <a:rPr lang="zh-CN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方法：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先建立二叉链表，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然后</a:t>
            </a:r>
            <a:r>
              <a:rPr lang="zh-CN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在遍历过程中修改空指针</a:t>
            </a:r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AB37F61E-EEDC-4FCC-9F67-86F76DFD14A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5429250" cy="3073401"/>
            <a:chOff x="1008" y="119"/>
            <a:chExt cx="3420" cy="1936"/>
          </a:xfrm>
        </p:grpSpPr>
        <p:grpSp>
          <p:nvGrpSpPr>
            <p:cNvPr id="33" name="Group 3">
              <a:extLst>
                <a:ext uri="{FF2B5EF4-FFF2-40B4-BE49-F238E27FC236}">
                  <a16:creationId xmlns:a16="http://schemas.microsoft.com/office/drawing/2014/main" id="{D84B5538-15FF-4454-B7F4-334162A2D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19"/>
              <a:ext cx="3420" cy="1496"/>
              <a:chOff x="1008" y="2160"/>
              <a:chExt cx="3420" cy="1496"/>
            </a:xfrm>
          </p:grpSpPr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E7D2206E-614E-421E-BF6C-C47901DD7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3" y="2160"/>
                <a:ext cx="1032" cy="221"/>
                <a:chOff x="2976" y="2448"/>
                <a:chExt cx="1111" cy="227"/>
              </a:xfrm>
            </p:grpSpPr>
            <p:sp>
              <p:nvSpPr>
                <p:cNvPr id="101" name="Rectangle 5">
                  <a:extLst>
                    <a:ext uri="{FF2B5EF4-FFF2-40B4-BE49-F238E27FC236}">
                      <a16:creationId xmlns:a16="http://schemas.microsoft.com/office/drawing/2014/main" id="{853545C3-5D71-4100-A641-71CEBFCAB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    </a:t>
                  </a:r>
                  <a:r>
                    <a:rPr lang="en-US" altLang="zh-CN" dirty="0"/>
                    <a:t>0   A  0</a:t>
                  </a:r>
                </a:p>
              </p:txBody>
            </p:sp>
            <p:sp>
              <p:nvSpPr>
                <p:cNvPr id="102" name="Line 6">
                  <a:extLst>
                    <a:ext uri="{FF2B5EF4-FFF2-40B4-BE49-F238E27FC236}">
                      <a16:creationId xmlns:a16="http://schemas.microsoft.com/office/drawing/2014/main" id="{CA6D0FB6-14EC-4624-B580-503F76BAE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" name="Line 7">
                  <a:extLst>
                    <a:ext uri="{FF2B5EF4-FFF2-40B4-BE49-F238E27FC236}">
                      <a16:creationId xmlns:a16="http://schemas.microsoft.com/office/drawing/2014/main" id="{A37424DE-5BA9-477C-A100-FA7CDF4389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4" name="Line 8">
                  <a:extLst>
                    <a:ext uri="{FF2B5EF4-FFF2-40B4-BE49-F238E27FC236}">
                      <a16:creationId xmlns:a16="http://schemas.microsoft.com/office/drawing/2014/main" id="{8F53DF1A-550C-4394-A522-472A7496B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" name="Line 9">
                  <a:extLst>
                    <a:ext uri="{FF2B5EF4-FFF2-40B4-BE49-F238E27FC236}">
                      <a16:creationId xmlns:a16="http://schemas.microsoft.com/office/drawing/2014/main" id="{A3386057-316F-413F-BA46-92CBDA1837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Group 10">
                <a:extLst>
                  <a:ext uri="{FF2B5EF4-FFF2-40B4-BE49-F238E27FC236}">
                    <a16:creationId xmlns:a16="http://schemas.microsoft.com/office/drawing/2014/main" id="{69B8393D-E440-4F38-B272-FC434E66AF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6" y="2596"/>
                <a:ext cx="1032" cy="221"/>
                <a:chOff x="2976" y="2448"/>
                <a:chExt cx="1111" cy="227"/>
              </a:xfrm>
            </p:grpSpPr>
            <p:sp>
              <p:nvSpPr>
                <p:cNvPr id="96" name="Rectangle 11">
                  <a:extLst>
                    <a:ext uri="{FF2B5EF4-FFF2-40B4-BE49-F238E27FC236}">
                      <a16:creationId xmlns:a16="http://schemas.microsoft.com/office/drawing/2014/main" id="{0881FF0A-3B99-450A-92F3-52414C47E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    </a:t>
                  </a:r>
                  <a:r>
                    <a:rPr lang="en-US" altLang="zh-CN" dirty="0"/>
                    <a:t>0   B  0</a:t>
                  </a:r>
                </a:p>
              </p:txBody>
            </p:sp>
            <p:sp>
              <p:nvSpPr>
                <p:cNvPr id="97" name="Line 12">
                  <a:extLst>
                    <a:ext uri="{FF2B5EF4-FFF2-40B4-BE49-F238E27FC236}">
                      <a16:creationId xmlns:a16="http://schemas.microsoft.com/office/drawing/2014/main" id="{5B3CC6AB-2371-4925-AAA3-97379D92D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8" name="Line 13">
                  <a:extLst>
                    <a:ext uri="{FF2B5EF4-FFF2-40B4-BE49-F238E27FC236}">
                      <a16:creationId xmlns:a16="http://schemas.microsoft.com/office/drawing/2014/main" id="{EDB81500-A2F9-4C5F-BF66-73B583ABE2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9" name="Line 14">
                  <a:extLst>
                    <a:ext uri="{FF2B5EF4-FFF2-40B4-BE49-F238E27FC236}">
                      <a16:creationId xmlns:a16="http://schemas.microsoft.com/office/drawing/2014/main" id="{2603AFD0-89ED-4315-8EC6-7FDE1F9F5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0" name="Line 15">
                  <a:extLst>
                    <a:ext uri="{FF2B5EF4-FFF2-40B4-BE49-F238E27FC236}">
                      <a16:creationId xmlns:a16="http://schemas.microsoft.com/office/drawing/2014/main" id="{7C9EA0C2-FE2B-4757-920D-BEAD03657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Group 16">
                <a:extLst>
                  <a:ext uri="{FF2B5EF4-FFF2-40B4-BE49-F238E27FC236}">
                    <a16:creationId xmlns:a16="http://schemas.microsoft.com/office/drawing/2014/main" id="{EBF2438F-1196-4FAC-A2A4-DBDD42C3E7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26" y="2596"/>
                <a:ext cx="1032" cy="221"/>
                <a:chOff x="2976" y="2448"/>
                <a:chExt cx="1111" cy="227"/>
              </a:xfrm>
            </p:grpSpPr>
            <p:sp>
              <p:nvSpPr>
                <p:cNvPr id="91" name="Rectangle 17">
                  <a:extLst>
                    <a:ext uri="{FF2B5EF4-FFF2-40B4-BE49-F238E27FC236}">
                      <a16:creationId xmlns:a16="http://schemas.microsoft.com/office/drawing/2014/main" id="{F1BA0D20-D61C-470A-B384-0A2F1FF05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/>
                    <a:t>    </a:t>
                  </a:r>
                  <a:r>
                    <a:rPr lang="en-US" altLang="zh-CN"/>
                    <a:t>0   C  0</a:t>
                  </a:r>
                </a:p>
              </p:txBody>
            </p:sp>
            <p:sp>
              <p:nvSpPr>
                <p:cNvPr id="92" name="Line 18">
                  <a:extLst>
                    <a:ext uri="{FF2B5EF4-FFF2-40B4-BE49-F238E27FC236}">
                      <a16:creationId xmlns:a16="http://schemas.microsoft.com/office/drawing/2014/main" id="{5E00B7DD-72E7-443B-942E-75C711C883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3" name="Line 19">
                  <a:extLst>
                    <a:ext uri="{FF2B5EF4-FFF2-40B4-BE49-F238E27FC236}">
                      <a16:creationId xmlns:a16="http://schemas.microsoft.com/office/drawing/2014/main" id="{FD33BAF4-C63B-4E6C-AAF7-437DE2488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4" name="Line 20">
                  <a:extLst>
                    <a:ext uri="{FF2B5EF4-FFF2-40B4-BE49-F238E27FC236}">
                      <a16:creationId xmlns:a16="http://schemas.microsoft.com/office/drawing/2014/main" id="{A321E321-76AE-46BF-AAFD-289436D7E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5" name="Line 21">
                  <a:extLst>
                    <a:ext uri="{FF2B5EF4-FFF2-40B4-BE49-F238E27FC236}">
                      <a16:creationId xmlns:a16="http://schemas.microsoft.com/office/drawing/2014/main" id="{CDBA2ACF-7E00-4806-B3B6-6648A0EC5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22">
                <a:extLst>
                  <a:ext uri="{FF2B5EF4-FFF2-40B4-BE49-F238E27FC236}">
                    <a16:creationId xmlns:a16="http://schemas.microsoft.com/office/drawing/2014/main" id="{C4C98949-D7A8-45C1-B8F1-A264EB22B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0" y="2327"/>
                <a:ext cx="157" cy="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23">
                <a:extLst>
                  <a:ext uri="{FF2B5EF4-FFF2-40B4-BE49-F238E27FC236}">
                    <a16:creationId xmlns:a16="http://schemas.microsoft.com/office/drawing/2014/main" id="{A5806DB2-DE43-4D4B-8E18-1AE5A379B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3" y="2334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1" name="Group 24">
                <a:extLst>
                  <a:ext uri="{FF2B5EF4-FFF2-40B4-BE49-F238E27FC236}">
                    <a16:creationId xmlns:a16="http://schemas.microsoft.com/office/drawing/2014/main" id="{F9A6EEDC-BB03-44EB-AB94-259DBEF163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3030"/>
                <a:ext cx="1032" cy="221"/>
                <a:chOff x="2976" y="2448"/>
                <a:chExt cx="1111" cy="227"/>
              </a:xfrm>
            </p:grpSpPr>
            <p:sp>
              <p:nvSpPr>
                <p:cNvPr id="86" name="Rectangle 25">
                  <a:extLst>
                    <a:ext uri="{FF2B5EF4-FFF2-40B4-BE49-F238E27FC236}">
                      <a16:creationId xmlns:a16="http://schemas.microsoft.com/office/drawing/2014/main" id="{87ECB2AD-81A1-40F1-8A3D-B81E6D157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ea typeface="Arial Unicode MS" pitchFamily="34" charset="-122"/>
                    </a:rPr>
                    <a:t>⋀</a:t>
                  </a:r>
                  <a:r>
                    <a:rPr lang="zh-CN" altLang="en-US" dirty="0"/>
                    <a:t>  </a:t>
                  </a:r>
                  <a:r>
                    <a:rPr lang="en-US" altLang="zh-CN" dirty="0"/>
                    <a:t>0  D  0</a:t>
                  </a:r>
                </a:p>
              </p:txBody>
            </p:sp>
            <p:sp>
              <p:nvSpPr>
                <p:cNvPr id="87" name="Line 26">
                  <a:extLst>
                    <a:ext uri="{FF2B5EF4-FFF2-40B4-BE49-F238E27FC236}">
                      <a16:creationId xmlns:a16="http://schemas.microsoft.com/office/drawing/2014/main" id="{F415277A-947C-45FD-878A-C2BB49199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8" name="Line 27">
                  <a:extLst>
                    <a:ext uri="{FF2B5EF4-FFF2-40B4-BE49-F238E27FC236}">
                      <a16:creationId xmlns:a16="http://schemas.microsoft.com/office/drawing/2014/main" id="{299F766F-6560-4304-A147-D23A88688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9" name="Line 28">
                  <a:extLst>
                    <a:ext uri="{FF2B5EF4-FFF2-40B4-BE49-F238E27FC236}">
                      <a16:creationId xmlns:a16="http://schemas.microsoft.com/office/drawing/2014/main" id="{BD280C89-8C07-4E4C-A91C-66C719E9C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0" name="Line 29">
                  <a:extLst>
                    <a:ext uri="{FF2B5EF4-FFF2-40B4-BE49-F238E27FC236}">
                      <a16:creationId xmlns:a16="http://schemas.microsoft.com/office/drawing/2014/main" id="{12E0663F-7515-4563-974F-BB2C8F815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r>
                    <a:rPr lang="zh-CN" altLang="en-US" dirty="0">
                      <a:ea typeface="Arial Unicode MS" pitchFamily="34" charset="-122"/>
                    </a:rPr>
                    <a:t> </a:t>
                  </a:r>
                  <a:endParaRPr lang="zh-CN" altLang="en-US" dirty="0"/>
                </a:p>
              </p:txBody>
            </p:sp>
          </p:grpSp>
          <p:grpSp>
            <p:nvGrpSpPr>
              <p:cNvPr id="42" name="Group 30">
                <a:extLst>
                  <a:ext uri="{FF2B5EF4-FFF2-40B4-BE49-F238E27FC236}">
                    <a16:creationId xmlns:a16="http://schemas.microsoft.com/office/drawing/2014/main" id="{89E26291-7E30-4948-9067-2E77391A9D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6" y="3030"/>
                <a:ext cx="1032" cy="221"/>
                <a:chOff x="2976" y="2448"/>
                <a:chExt cx="1111" cy="227"/>
              </a:xfrm>
            </p:grpSpPr>
            <p:sp>
              <p:nvSpPr>
                <p:cNvPr id="81" name="Rectangle 31">
                  <a:extLst>
                    <a:ext uri="{FF2B5EF4-FFF2-40B4-BE49-F238E27FC236}">
                      <a16:creationId xmlns:a16="http://schemas.microsoft.com/office/drawing/2014/main" id="{CE5CF8C3-30C7-4C47-BE5C-5CFEE1983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/>
                    <a:t>   </a:t>
                  </a:r>
                  <a:r>
                    <a:rPr lang="en-US" altLang="zh-CN" dirty="0"/>
                    <a:t>0   E  0</a:t>
                  </a:r>
                </a:p>
              </p:txBody>
            </p:sp>
            <p:sp>
              <p:nvSpPr>
                <p:cNvPr id="82" name="Line 32">
                  <a:extLst>
                    <a:ext uri="{FF2B5EF4-FFF2-40B4-BE49-F238E27FC236}">
                      <a16:creationId xmlns:a16="http://schemas.microsoft.com/office/drawing/2014/main" id="{99646A5B-F9B3-450A-A787-8906DECE7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" name="Line 33">
                  <a:extLst>
                    <a:ext uri="{FF2B5EF4-FFF2-40B4-BE49-F238E27FC236}">
                      <a16:creationId xmlns:a16="http://schemas.microsoft.com/office/drawing/2014/main" id="{99C9A285-B92C-454D-A7B6-799E4E3E8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4" name="Line 34">
                  <a:extLst>
                    <a:ext uri="{FF2B5EF4-FFF2-40B4-BE49-F238E27FC236}">
                      <a16:creationId xmlns:a16="http://schemas.microsoft.com/office/drawing/2014/main" id="{88CCBEAC-1B8A-4F31-BE07-E01EA2E44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5" name="Line 35">
                  <a:extLst>
                    <a:ext uri="{FF2B5EF4-FFF2-40B4-BE49-F238E27FC236}">
                      <a16:creationId xmlns:a16="http://schemas.microsoft.com/office/drawing/2014/main" id="{00562B60-B4C4-456C-8797-5A161B2F0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Group 36">
                <a:extLst>
                  <a:ext uri="{FF2B5EF4-FFF2-40B4-BE49-F238E27FC236}">
                    <a16:creationId xmlns:a16="http://schemas.microsoft.com/office/drawing/2014/main" id="{5B6A5F34-5108-4296-A595-235F75DB9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6" y="3030"/>
                <a:ext cx="1032" cy="221"/>
                <a:chOff x="2976" y="2448"/>
                <a:chExt cx="1111" cy="227"/>
              </a:xfrm>
            </p:grpSpPr>
            <p:sp>
              <p:nvSpPr>
                <p:cNvPr id="76" name="Rectangle 37">
                  <a:extLst>
                    <a:ext uri="{FF2B5EF4-FFF2-40B4-BE49-F238E27FC236}">
                      <a16:creationId xmlns:a16="http://schemas.microsoft.com/office/drawing/2014/main" id="{B5EE3DDC-0D09-4DBC-81A9-112E76C9B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/>
                    <a:t>    </a:t>
                  </a:r>
                  <a:r>
                    <a:rPr lang="en-US" altLang="zh-CN"/>
                    <a:t>0   F  0</a:t>
                  </a:r>
                </a:p>
              </p:txBody>
            </p:sp>
            <p:sp>
              <p:nvSpPr>
                <p:cNvPr id="77" name="Line 38">
                  <a:extLst>
                    <a:ext uri="{FF2B5EF4-FFF2-40B4-BE49-F238E27FC236}">
                      <a16:creationId xmlns:a16="http://schemas.microsoft.com/office/drawing/2014/main" id="{52D667D8-DB75-4987-B84B-88152A6A5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8" name="Line 39">
                  <a:extLst>
                    <a:ext uri="{FF2B5EF4-FFF2-40B4-BE49-F238E27FC236}">
                      <a16:creationId xmlns:a16="http://schemas.microsoft.com/office/drawing/2014/main" id="{DF035BDB-C997-4A98-A1FF-0F524E39C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9" name="Line 40">
                  <a:extLst>
                    <a:ext uri="{FF2B5EF4-FFF2-40B4-BE49-F238E27FC236}">
                      <a16:creationId xmlns:a16="http://schemas.microsoft.com/office/drawing/2014/main" id="{1584BD7D-CAB6-4ABF-8D29-6445C6F5F2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0" name="Line 41">
                  <a:extLst>
                    <a:ext uri="{FF2B5EF4-FFF2-40B4-BE49-F238E27FC236}">
                      <a16:creationId xmlns:a16="http://schemas.microsoft.com/office/drawing/2014/main" id="{B1970EBB-EC70-41DF-A925-60F2EF6D4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Line 42">
                <a:extLst>
                  <a:ext uri="{FF2B5EF4-FFF2-40B4-BE49-F238E27FC236}">
                    <a16:creationId xmlns:a16="http://schemas.microsoft.com/office/drawing/2014/main" id="{E6B156FD-D5AD-422D-99D7-7A04F1689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0" y="2760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43">
                <a:extLst>
                  <a:ext uri="{FF2B5EF4-FFF2-40B4-BE49-F238E27FC236}">
                    <a16:creationId xmlns:a16="http://schemas.microsoft.com/office/drawing/2014/main" id="{3C63A980-898C-4A9D-8DCC-4009690DC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" y="2768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0AB6D5CD-EC9C-48A1-A58D-CD43CD286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8" y="2768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7" name="Group 45">
                <a:extLst>
                  <a:ext uri="{FF2B5EF4-FFF2-40B4-BE49-F238E27FC236}">
                    <a16:creationId xmlns:a16="http://schemas.microsoft.com/office/drawing/2014/main" id="{0DA6BFCE-3B89-49D5-954C-30B3CD6FC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8" y="3435"/>
                <a:ext cx="1033" cy="221"/>
                <a:chOff x="2976" y="2448"/>
                <a:chExt cx="1111" cy="227"/>
              </a:xfrm>
            </p:grpSpPr>
            <p:sp>
              <p:nvSpPr>
                <p:cNvPr id="71" name="Rectangle 46">
                  <a:extLst>
                    <a:ext uri="{FF2B5EF4-FFF2-40B4-BE49-F238E27FC236}">
                      <a16:creationId xmlns:a16="http://schemas.microsoft.com/office/drawing/2014/main" id="{D6CAF52B-29DD-49B0-A0CF-AD192E2D9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dirty="0">
                      <a:ea typeface="Arial Unicode MS" pitchFamily="34" charset="-122"/>
                    </a:rPr>
                    <a:t>  </a:t>
                  </a:r>
                  <a:r>
                    <a:rPr lang="zh-CN" altLang="en-US" dirty="0"/>
                    <a:t>  </a:t>
                  </a:r>
                  <a:r>
                    <a:rPr lang="en-US" altLang="zh-CN" dirty="0"/>
                    <a:t>0  G  0</a:t>
                  </a:r>
                </a:p>
              </p:txBody>
            </p:sp>
            <p:sp>
              <p:nvSpPr>
                <p:cNvPr id="72" name="Line 47">
                  <a:extLst>
                    <a:ext uri="{FF2B5EF4-FFF2-40B4-BE49-F238E27FC236}">
                      <a16:creationId xmlns:a16="http://schemas.microsoft.com/office/drawing/2014/main" id="{B0932114-29E4-469E-BF39-2D7266A037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" name="Line 48">
                  <a:extLst>
                    <a:ext uri="{FF2B5EF4-FFF2-40B4-BE49-F238E27FC236}">
                      <a16:creationId xmlns:a16="http://schemas.microsoft.com/office/drawing/2014/main" id="{F9E13D5A-5DC5-4376-B36E-1C786526D5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4" name="Line 49">
                  <a:extLst>
                    <a:ext uri="{FF2B5EF4-FFF2-40B4-BE49-F238E27FC236}">
                      <a16:creationId xmlns:a16="http://schemas.microsoft.com/office/drawing/2014/main" id="{48977E6F-7DF4-4888-9D88-6E8C518CC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5" name="Line 50">
                  <a:extLst>
                    <a:ext uri="{FF2B5EF4-FFF2-40B4-BE49-F238E27FC236}">
                      <a16:creationId xmlns:a16="http://schemas.microsoft.com/office/drawing/2014/main" id="{EBF4AD49-978C-4B3A-9A08-F08551669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51">
                <a:extLst>
                  <a:ext uri="{FF2B5EF4-FFF2-40B4-BE49-F238E27FC236}">
                    <a16:creationId xmlns:a16="http://schemas.microsoft.com/office/drawing/2014/main" id="{7DD3C477-7F69-48EE-8CC4-32ACC2480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0" y="3168"/>
                <a:ext cx="221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" name="Rectangle 74">
              <a:extLst>
                <a:ext uri="{FF2B5EF4-FFF2-40B4-BE49-F238E27FC236}">
                  <a16:creationId xmlns:a16="http://schemas.microsoft.com/office/drawing/2014/main" id="{C52F094A-24AB-4794-A6FD-99B665E5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1828"/>
              <a:ext cx="199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/>
                <a:t>二叉链表结构</a:t>
              </a: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96DD42F-09FF-423E-8BAF-D5D87CB5AABF}"/>
              </a:ext>
            </a:extLst>
          </p:cNvPr>
          <p:cNvSpPr txBox="1"/>
          <p:nvPr/>
        </p:nvSpPr>
        <p:spPr>
          <a:xfrm>
            <a:off x="3566989" y="30430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B2CC52F-7529-44D9-9D82-9F448672B6EE}"/>
              </a:ext>
            </a:extLst>
          </p:cNvPr>
          <p:cNvSpPr txBox="1"/>
          <p:nvPr/>
        </p:nvSpPr>
        <p:spPr>
          <a:xfrm>
            <a:off x="4524375" y="37248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E94587-C810-4BF3-ABF6-FD763CBB5439}"/>
              </a:ext>
            </a:extLst>
          </p:cNvPr>
          <p:cNvSpPr txBox="1"/>
          <p:nvPr/>
        </p:nvSpPr>
        <p:spPr>
          <a:xfrm>
            <a:off x="3639871" y="4386263"/>
            <a:ext cx="363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250DD8-47A7-4132-97F8-41C3521E840F}"/>
              </a:ext>
            </a:extLst>
          </p:cNvPr>
          <p:cNvSpPr txBox="1"/>
          <p:nvPr/>
        </p:nvSpPr>
        <p:spPr>
          <a:xfrm>
            <a:off x="2306827" y="4406608"/>
            <a:ext cx="363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EBA482-C2FA-495E-AECB-267F253E34C1}"/>
              </a:ext>
            </a:extLst>
          </p:cNvPr>
          <p:cNvSpPr txBox="1"/>
          <p:nvPr/>
        </p:nvSpPr>
        <p:spPr>
          <a:xfrm>
            <a:off x="3152710" y="3729487"/>
            <a:ext cx="4561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FA2B9-4555-421B-B123-F1103768ABE0}"/>
              </a:ext>
            </a:extLst>
          </p:cNvPr>
          <p:cNvSpPr txBox="1"/>
          <p:nvPr/>
        </p:nvSpPr>
        <p:spPr>
          <a:xfrm>
            <a:off x="5086629" y="37289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A53E4F-CBF4-445E-A234-9FD9C5F90405}"/>
              </a:ext>
            </a:extLst>
          </p:cNvPr>
          <p:cNvSpPr txBox="1"/>
          <p:nvPr/>
        </p:nvSpPr>
        <p:spPr>
          <a:xfrm>
            <a:off x="6421495" y="3742402"/>
            <a:ext cx="974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Arial Unicode MS" pitchFamily="34" charset="-122"/>
              </a:rPr>
              <a:t>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04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0333362C-2BB6-4129-AF89-550E73CC9476}"/>
              </a:ext>
            </a:extLst>
          </p:cNvPr>
          <p:cNvSpPr txBox="1"/>
          <p:nvPr/>
        </p:nvSpPr>
        <p:spPr>
          <a:xfrm>
            <a:off x="571500" y="285750"/>
            <a:ext cx="8191500" cy="64703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一棵非空二叉树的先序遍历和后序遍历序列正好相反，则二叉树一定满足（）。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所有的结点均无左孩子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B.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所有的结点均无右孩子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C.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只有一个叶子节点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D.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是任意一颗二叉树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是二叉中序线索树中一个有左孩子的结点，且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不为根，则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的前驱为（）。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A. 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的双亲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B.  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的右子树中最左的结点    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C. 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的左子树中最右的结点   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X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的左子树中最右叶子结点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若一棵二叉树的前序遍历和后序遍历序列分别为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，则二叉树中的中序遍历序列不会是（）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A. 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     B.  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 C.   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D. 4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若一棵二叉树的前序遍历为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 e, b, d, c,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后序遍历是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b, c, d, e, a,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则根结点的孩子结点（）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A.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    B.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e, b    C.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e, c   D.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无法确定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某二叉树的中序序列为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ABCDEFG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，后序序列为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BDCAFGE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，则该二叉树根结点的左子树中结点数目为 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     )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A. 3     B. 2    C. 4    D. 5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37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>
            <a:extLst>
              <a:ext uri="{FF2B5EF4-FFF2-40B4-BE49-F238E27FC236}">
                <a16:creationId xmlns:a16="http://schemas.microsoft.com/office/drawing/2014/main" id="{707091D7-A312-4B83-A83F-B6876617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"/>
            <a:ext cx="7378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3E2C7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endParaRPr lang="zh-CN" altLang="zh-CN" sz="4400" dirty="0">
              <a:solidFill>
                <a:schemeClr val="tx2"/>
              </a:solidFill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E67F801-92E5-4A9E-94C9-9C395F3F2026}"/>
              </a:ext>
            </a:extLst>
          </p:cNvPr>
          <p:cNvSpPr txBox="1"/>
          <p:nvPr/>
        </p:nvSpPr>
        <p:spPr>
          <a:xfrm>
            <a:off x="457200" y="457200"/>
            <a:ext cx="7886700" cy="6231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下述结论中正确的是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    )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① 只有一个结点的二叉树的度为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；② 任意二叉树的度均为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③ 二叉树的左右子树可任意交换；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④ 深度为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的完全二叉树的结点个数小于或等于深度相同的满二叉树。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A.① ② ③      B.② ③ ④     C.② ④    D.① ④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设一棵二叉树的先序序列：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ABDFCEGH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，中序序列：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BFDAGEHC</a:t>
            </a: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）画出这颗二叉树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）画出这棵二叉树的线索树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）将这棵树转化为对应的森林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700" marR="426084">
              <a:lnSpc>
                <a:spcPct val="100000"/>
              </a:lnSpc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700" marR="426084">
              <a:spcBef>
                <a:spcPts val="95"/>
              </a:spcBef>
              <a:buClr>
                <a:srgbClr val="CC6500"/>
              </a:buClr>
              <a:buSzPct val="65384"/>
              <a:tabLst>
                <a:tab pos="354965" algn="l"/>
                <a:tab pos="355600" algn="l"/>
              </a:tabLst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38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876550"/>
            <a:ext cx="5422900" cy="230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InOrderTraversal( BinTree BT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5" dirty="0">
                <a:latin typeface="Courier New"/>
                <a:cs typeface="Courier New"/>
              </a:rPr>
              <a:t>( BT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4275" marR="13525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InOrderTraversal</a:t>
            </a:r>
            <a:r>
              <a:rPr sz="1800" b="1" spc="-10" dirty="0">
                <a:latin typeface="Courier New"/>
                <a:cs typeface="Courier New"/>
              </a:rPr>
              <a:t>( BT-&gt;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Left </a:t>
            </a:r>
            <a:r>
              <a:rPr sz="1800" b="1" spc="-10" dirty="0">
                <a:latin typeface="Courier New"/>
                <a:cs typeface="Courier New"/>
              </a:rPr>
              <a:t>);  printf(“%d”, BT-&gt;Data); 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InOrderTraversal</a:t>
            </a:r>
            <a:r>
              <a:rPr sz="1800" b="1" spc="-10" dirty="0">
                <a:latin typeface="Courier New"/>
                <a:cs typeface="Courier New"/>
              </a:rPr>
              <a:t>( BT-&gt;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Right</a:t>
            </a:r>
            <a:r>
              <a:rPr sz="18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791" y="524357"/>
            <a:ext cx="2908300" cy="1892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marR="1114425" indent="-236854">
              <a:lnSpc>
                <a:spcPct val="156300"/>
              </a:lnSpc>
              <a:spcBef>
                <a:spcPts val="95"/>
              </a:spcBef>
            </a:pPr>
            <a:r>
              <a:rPr sz="2000" b="1" dirty="0">
                <a:latin typeface="宋体"/>
                <a:cs typeface="宋体"/>
              </a:rPr>
              <a:t>（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）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中序遍历 </a:t>
            </a:r>
            <a:r>
              <a:rPr sz="2000" b="1" spc="5" dirty="0">
                <a:latin typeface="宋体"/>
                <a:cs typeface="宋体"/>
              </a:rPr>
              <a:t>遍历过程为：</a:t>
            </a:r>
            <a:endParaRPr sz="2000">
              <a:latin typeface="宋体"/>
              <a:cs typeface="宋体"/>
            </a:endParaRPr>
          </a:p>
          <a:p>
            <a:pPr marL="24892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①</a:t>
            </a:r>
            <a:r>
              <a:rPr sz="2000" b="1" spc="-39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10" dirty="0"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4892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宋体"/>
                <a:cs typeface="宋体"/>
              </a:rPr>
              <a:t>②</a:t>
            </a:r>
            <a:r>
              <a:rPr sz="2000" b="1" spc="-325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访问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根结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24892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③</a:t>
            </a:r>
            <a:r>
              <a:rPr sz="2000" b="1" spc="-39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10" dirty="0">
                <a:latin typeface="宋体"/>
                <a:cs typeface="宋体"/>
              </a:rPr>
              <a:t>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6838" y="2569908"/>
            <a:ext cx="2668524" cy="2540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1417" y="37887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21042" y="2316098"/>
            <a:ext cx="99822" cy="22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77483" y="46483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5913" y="472478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9054" y="4306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4977" y="4078985"/>
            <a:ext cx="18605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57150">
              <a:lnSpc>
                <a:spcPts val="213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3502" y="3328542"/>
            <a:ext cx="190500" cy="58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8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9785" y="3346830"/>
            <a:ext cx="19050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27940">
              <a:lnSpc>
                <a:spcPts val="209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9260" y="406069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11288" y="3543680"/>
            <a:ext cx="234315" cy="8242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4606" y="4086225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8111" y="4763465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3585" y="480009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2688" y="2625597"/>
            <a:ext cx="190500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5085">
              <a:lnSpc>
                <a:spcPts val="2145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795901" y="957325"/>
            <a:ext cx="3286125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70"/>
              </a:spcBef>
            </a:pPr>
            <a:r>
              <a:rPr sz="2100" i="1" u="sng" spc="-4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（</a:t>
            </a:r>
            <a:r>
              <a:rPr i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 </a:t>
            </a:r>
            <a:r>
              <a:rPr i="1" u="sng" spc="-2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 </a:t>
            </a:r>
            <a:r>
              <a:rPr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100" i="1" u="sng" spc="-5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</a:t>
            </a:r>
            <a:r>
              <a:rPr sz="2100" i="1" spc="-55" dirty="0">
                <a:latin typeface="宋体"/>
                <a:cs typeface="宋体"/>
              </a:rPr>
              <a:t> </a:t>
            </a:r>
            <a:r>
              <a:rPr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100" i="1" u="sng" spc="-5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（</a:t>
            </a:r>
            <a:r>
              <a:rPr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 </a:t>
            </a:r>
            <a:r>
              <a:rPr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 </a:t>
            </a:r>
            <a:r>
              <a:rPr i="1" u="sng" spc="-2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i="1" u="sng" spc="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100" i="1" u="sng" spc="-5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</a:t>
            </a:r>
            <a:endParaRPr sz="2100" dirty="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6550" y="1579625"/>
            <a:ext cx="4286250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70"/>
              </a:spcBef>
              <a:tabLst>
                <a:tab pos="1943735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000" b="1" spc="5" dirty="0">
                <a:latin typeface="宋体"/>
                <a:cs typeface="宋体"/>
              </a:rPr>
              <a:t>遍</a:t>
            </a:r>
            <a:r>
              <a:rPr sz="2000" b="1" dirty="0">
                <a:latin typeface="宋体"/>
                <a:cs typeface="宋体"/>
              </a:rPr>
              <a:t>历</a:t>
            </a:r>
            <a:r>
              <a:rPr sz="2000" b="1" spc="-5" dirty="0">
                <a:latin typeface="Calibri"/>
                <a:cs typeface="Calibri"/>
              </a:rPr>
              <a:t>=&gt;	</a:t>
            </a:r>
            <a:r>
              <a:rPr sz="2000" b="1" dirty="0">
                <a:latin typeface="Calibri"/>
                <a:cs typeface="Calibri"/>
              </a:rPr>
              <a:t>D B E F A G H C</a:t>
            </a:r>
            <a:r>
              <a:rPr sz="2000" b="1" spc="3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61797"/>
            <a:ext cx="17037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宋体"/>
                <a:cs typeface="宋体"/>
              </a:rPr>
              <a:t>（</a:t>
            </a:r>
            <a:r>
              <a:rPr dirty="0"/>
              <a:t>3</a:t>
            </a:r>
            <a:r>
              <a:rPr spc="5" dirty="0">
                <a:latin typeface="宋体"/>
                <a:cs typeface="宋体"/>
              </a:rPr>
              <a:t>）</a:t>
            </a:r>
            <a:r>
              <a:rPr dirty="0">
                <a:solidFill>
                  <a:srgbClr val="0000FF"/>
                </a:solidFill>
                <a:latin typeface="宋体"/>
                <a:cs typeface="宋体"/>
              </a:rPr>
              <a:t>后序遍历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743200"/>
            <a:ext cx="5562600" cy="2308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PostOrderTraversal( BinTree </a:t>
            </a:r>
            <a:r>
              <a:rPr sz="1800" b="1" spc="-5" dirty="0">
                <a:latin typeface="Courier New"/>
                <a:cs typeface="Courier New"/>
              </a:rPr>
              <a:t>BT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spc="-5" dirty="0">
                <a:latin typeface="Courier New"/>
                <a:cs typeface="Courier New"/>
              </a:rPr>
              <a:t>BT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84275" marR="139065" algn="just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PostOrderTraversal( BT-&gt;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Left </a:t>
            </a:r>
            <a:r>
              <a:rPr sz="1800" b="1" spc="-10" dirty="0">
                <a:latin typeface="Courier New"/>
                <a:cs typeface="Courier New"/>
              </a:rPr>
              <a:t>);  PostOrderTraversal( BT-&gt;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Right</a:t>
            </a:r>
            <a:r>
              <a:rPr sz="1800" b="1" spc="-10" dirty="0">
                <a:latin typeface="Courier New"/>
                <a:cs typeface="Courier New"/>
              </a:rPr>
              <a:t>);  printf(“%d”,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BT-&gt;Data);</a:t>
            </a:r>
            <a:endParaRPr sz="180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4819" y="1019301"/>
            <a:ext cx="26714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遍历过程为：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①</a:t>
            </a:r>
            <a:r>
              <a:rPr sz="2000" b="1" spc="-40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000" b="1" spc="5" dirty="0">
                <a:latin typeface="宋体"/>
                <a:cs typeface="宋体"/>
              </a:rPr>
              <a:t>遍历其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②</a:t>
            </a:r>
            <a:r>
              <a:rPr sz="2000" b="1" spc="-40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000" b="1" spc="5" dirty="0">
                <a:latin typeface="宋体"/>
                <a:cs typeface="宋体"/>
              </a:rPr>
              <a:t>遍历其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③</a:t>
            </a:r>
            <a:r>
              <a:rPr sz="2000" b="1" spc="-325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访</a:t>
            </a:r>
            <a:r>
              <a:rPr sz="2000" b="1" spc="5" dirty="0">
                <a:latin typeface="宋体"/>
                <a:cs typeface="宋体"/>
              </a:rPr>
              <a:t>问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根结点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0625" y="1219200"/>
            <a:ext cx="3286125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70"/>
              </a:spcBef>
            </a:pPr>
            <a:r>
              <a:rPr sz="2100" b="1" i="1" u="sng" spc="-5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（</a:t>
            </a:r>
            <a:r>
              <a:rPr sz="20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0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B</a:t>
            </a:r>
            <a:r>
              <a:rPr sz="2000" b="1" i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b="1" i="1" u="sng" spc="-10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）（</a:t>
            </a:r>
            <a:r>
              <a:rPr sz="2100" b="1" i="1" u="sng" spc="-610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20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0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i="1" u="sng" spc="-5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2100" b="1" i="1" u="sng" spc="-55" dirty="0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）</a:t>
            </a:r>
            <a:r>
              <a:rPr sz="2100" b="1" i="1" spc="-620" dirty="0">
                <a:latin typeface="宋体"/>
                <a:cs typeface="宋体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2001" y="1862201"/>
            <a:ext cx="4286250" cy="4000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70"/>
              </a:spcBef>
              <a:tabLst>
                <a:tab pos="1914525" algn="l"/>
              </a:tabLst>
            </a:pP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000" b="1" spc="5" dirty="0">
                <a:latin typeface="宋体"/>
                <a:cs typeface="宋体"/>
              </a:rPr>
              <a:t>遍历</a:t>
            </a:r>
            <a:r>
              <a:rPr sz="2000" b="1" spc="-5" dirty="0">
                <a:latin typeface="Calibri"/>
                <a:cs typeface="Calibri"/>
              </a:rPr>
              <a:t>=&gt;	</a:t>
            </a:r>
            <a:r>
              <a:rPr sz="2000" b="1" dirty="0">
                <a:latin typeface="Calibri"/>
                <a:cs typeface="Calibri"/>
              </a:rPr>
              <a:t>D E F B H G I C</a:t>
            </a:r>
            <a:r>
              <a:rPr sz="2000" b="1" spc="3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3162" y="2675445"/>
            <a:ext cx="2438400" cy="241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7306" y="340202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6426" y="265577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2327" y="2438400"/>
            <a:ext cx="99822" cy="207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5202" y="36984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0741" y="4362196"/>
            <a:ext cx="233679" cy="643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64093" y="33782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3228" y="46217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7684" y="387222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4263" y="4031360"/>
            <a:ext cx="187325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0530" y="332943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3295" y="33464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8138" y="401434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84693" y="3657092"/>
            <a:ext cx="273685" cy="6642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86902" y="403809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03234" y="467182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03972" y="267195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3966" y="1807717"/>
            <a:ext cx="509015" cy="28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82301" y="2514650"/>
            <a:ext cx="4921964" cy="307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9022" y="491159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6645" y="4203319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582" y="365772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1922" y="369646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838" y="4222750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602" y="4211192"/>
            <a:ext cx="183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3165" y="417245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3350" y="4892166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868" y="957452"/>
            <a:ext cx="7162165" cy="245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2405">
              <a:lnSpc>
                <a:spcPct val="100000"/>
              </a:lnSpc>
              <a:spcBef>
                <a:spcPts val="105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</a:tabLst>
            </a:pPr>
            <a:r>
              <a:rPr sz="2000" b="1" spc="5" dirty="0">
                <a:latin typeface="宋体"/>
                <a:cs typeface="宋体"/>
              </a:rPr>
              <a:t>先序、中序和后序遍历过</a:t>
            </a:r>
            <a:r>
              <a:rPr sz="2000" b="1" spc="-5" dirty="0">
                <a:latin typeface="宋体"/>
                <a:cs typeface="宋体"/>
              </a:rPr>
              <a:t>程</a:t>
            </a:r>
            <a:r>
              <a:rPr sz="2000" b="1" spc="5" dirty="0">
                <a:latin typeface="宋体"/>
                <a:cs typeface="宋体"/>
              </a:rPr>
              <a:t>：遍</a:t>
            </a:r>
            <a:r>
              <a:rPr sz="2000" b="1" spc="-5" dirty="0">
                <a:latin typeface="宋体"/>
                <a:cs typeface="宋体"/>
              </a:rPr>
              <a:t>历</a:t>
            </a:r>
            <a:r>
              <a:rPr sz="2000" b="1" spc="5" dirty="0">
                <a:latin typeface="宋体"/>
                <a:cs typeface="宋体"/>
              </a:rPr>
              <a:t>过程中</a:t>
            </a:r>
            <a:r>
              <a:rPr sz="2000" b="1" spc="-5" dirty="0">
                <a:latin typeface="宋体"/>
                <a:cs typeface="宋体"/>
              </a:rPr>
              <a:t>经</a:t>
            </a:r>
            <a:r>
              <a:rPr sz="2000" b="1" spc="5" dirty="0">
                <a:latin typeface="宋体"/>
                <a:cs typeface="宋体"/>
              </a:rPr>
              <a:t>过结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1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路线一 样</a:t>
            </a:r>
            <a:r>
              <a:rPr sz="2000" b="1" spc="5" dirty="0">
                <a:latin typeface="宋体"/>
                <a:cs typeface="宋体"/>
              </a:rPr>
              <a:t>，只是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访问各结点的时机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不</a:t>
            </a:r>
            <a:r>
              <a:rPr sz="2000" b="1" spc="10" dirty="0">
                <a:solidFill>
                  <a:srgbClr val="0000FF"/>
                </a:solidFill>
                <a:latin typeface="宋体"/>
                <a:cs typeface="宋体"/>
              </a:rPr>
              <a:t>同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marR="5080">
              <a:lnSpc>
                <a:spcPct val="101000"/>
              </a:lnSpc>
              <a:spcBef>
                <a:spcPts val="1615"/>
              </a:spcBef>
              <a:buClr>
                <a:srgbClr val="4B6C80"/>
              </a:buClr>
              <a:buFont typeface="Wingdings"/>
              <a:buChar char=""/>
              <a:tabLst>
                <a:tab pos="309880" algn="l"/>
                <a:tab pos="4856480" algn="l"/>
              </a:tabLst>
            </a:pPr>
            <a:r>
              <a:rPr sz="2000" b="1" spc="5" dirty="0">
                <a:latin typeface="宋体"/>
                <a:cs typeface="宋体"/>
              </a:rPr>
              <a:t>图中在从入口到出口的曲</a:t>
            </a:r>
            <a:r>
              <a:rPr sz="2000" b="1" spc="-5" dirty="0">
                <a:latin typeface="宋体"/>
                <a:cs typeface="宋体"/>
              </a:rPr>
              <a:t>线</a:t>
            </a:r>
            <a:r>
              <a:rPr sz="2000" b="1" spc="5" dirty="0">
                <a:latin typeface="宋体"/>
                <a:cs typeface="宋体"/>
              </a:rPr>
              <a:t>上</a:t>
            </a:r>
            <a:r>
              <a:rPr sz="2000" b="1" spc="10" dirty="0">
                <a:latin typeface="宋体"/>
                <a:cs typeface="宋体"/>
              </a:rPr>
              <a:t>用</a:t>
            </a:r>
            <a:r>
              <a:rPr sz="2000" b="1" dirty="0">
                <a:solidFill>
                  <a:srgbClr val="0000FF"/>
                </a:solidFill>
                <a:latin typeface="Wingdings 2"/>
                <a:cs typeface="Wingdings 2"/>
              </a:rPr>
              <a:t>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、</a:t>
            </a:r>
            <a:r>
              <a:rPr sz="2000" b="1" dirty="0">
                <a:solidFill>
                  <a:srgbClr val="0000FF"/>
                </a:solidFill>
                <a:latin typeface="Wingdings"/>
                <a:cs typeface="Wingdings"/>
              </a:rPr>
              <a:t>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z="2000" b="1" spc="-5" dirty="0">
                <a:solidFill>
                  <a:srgbClr val="0000FF"/>
                </a:solidFill>
                <a:latin typeface="Wingdings 3"/>
                <a:cs typeface="Wingdings 3"/>
              </a:rPr>
              <a:t></a:t>
            </a:r>
            <a:r>
              <a:rPr sz="2000" b="1" spc="5" dirty="0">
                <a:latin typeface="宋体"/>
                <a:cs typeface="宋体"/>
              </a:rPr>
              <a:t>三种</a:t>
            </a:r>
            <a:r>
              <a:rPr sz="2000" b="1" spc="-5" dirty="0">
                <a:latin typeface="宋体"/>
                <a:cs typeface="宋体"/>
              </a:rPr>
              <a:t>符</a:t>
            </a:r>
            <a:r>
              <a:rPr sz="2000" b="1" spc="5" dirty="0">
                <a:latin typeface="宋体"/>
                <a:cs typeface="宋体"/>
              </a:rPr>
              <a:t>号分别</a:t>
            </a:r>
            <a:r>
              <a:rPr sz="2000" b="1" spc="-5" dirty="0">
                <a:latin typeface="宋体"/>
                <a:cs typeface="宋体"/>
              </a:rPr>
              <a:t>标 </a:t>
            </a:r>
            <a:r>
              <a:rPr sz="2000" b="1" spc="5" dirty="0">
                <a:latin typeface="宋体"/>
                <a:cs typeface="宋体"/>
              </a:rPr>
              <a:t>记出了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先序、中序和后序</a:t>
            </a:r>
            <a:r>
              <a:rPr sz="2000" b="1" spc="5" dirty="0">
                <a:latin typeface="宋体"/>
                <a:cs typeface="宋体"/>
              </a:rPr>
              <a:t>访</a:t>
            </a:r>
            <a:r>
              <a:rPr sz="2000" b="1" spc="-5" dirty="0">
                <a:latin typeface="宋体"/>
                <a:cs typeface="宋体"/>
              </a:rPr>
              <a:t>问</a:t>
            </a:r>
            <a:r>
              <a:rPr sz="2000" b="1" spc="5" dirty="0">
                <a:latin typeface="宋体"/>
                <a:cs typeface="宋体"/>
              </a:rPr>
              <a:t>各结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的时</a:t>
            </a:r>
            <a:r>
              <a:rPr sz="2000" b="1" spc="-5" dirty="0">
                <a:latin typeface="宋体"/>
                <a:cs typeface="宋体"/>
              </a:rPr>
              <a:t>刻</a:t>
            </a:r>
            <a:endParaRPr sz="2000">
              <a:latin typeface="宋体"/>
              <a:cs typeface="宋体"/>
            </a:endParaRPr>
          </a:p>
          <a:p>
            <a:pPr marL="58419" algn="ctr">
              <a:lnSpc>
                <a:spcPct val="100000"/>
              </a:lnSpc>
              <a:spcBef>
                <a:spcPts val="990"/>
              </a:spcBef>
              <a:tabLst>
                <a:tab pos="1181100" algn="l"/>
              </a:tabLst>
            </a:pPr>
            <a:r>
              <a:rPr sz="1600" b="1" spc="5" dirty="0">
                <a:latin typeface="仿宋"/>
                <a:cs typeface="仿宋"/>
              </a:rPr>
              <a:t>入</a:t>
            </a:r>
            <a:r>
              <a:rPr sz="1600" b="1" spc="-15" dirty="0">
                <a:latin typeface="仿宋"/>
                <a:cs typeface="仿宋"/>
              </a:rPr>
              <a:t>口	</a:t>
            </a:r>
            <a:r>
              <a:rPr sz="2400" b="1" spc="7" baseline="1736" dirty="0">
                <a:latin typeface="仿宋"/>
                <a:cs typeface="仿宋"/>
              </a:rPr>
              <a:t>出口</a:t>
            </a:r>
            <a:endParaRPr sz="2400" baseline="1736">
              <a:latin typeface="仿宋"/>
              <a:cs typeface="仿宋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1275" algn="ctr">
              <a:lnSpc>
                <a:spcPct val="100000"/>
              </a:lnSpc>
              <a:spcBef>
                <a:spcPts val="1190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117" y="1019302"/>
            <a:ext cx="537591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400" b="1" dirty="0">
                <a:latin typeface="宋体"/>
                <a:cs typeface="宋体"/>
              </a:rPr>
              <a:t>遍历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非递归</a:t>
            </a:r>
            <a:r>
              <a:rPr sz="2400" b="1" dirty="0">
                <a:latin typeface="宋体"/>
                <a:cs typeface="宋体"/>
              </a:rPr>
              <a:t>遍历算法</a:t>
            </a:r>
            <a:endParaRPr sz="2400">
              <a:latin typeface="宋体"/>
              <a:cs typeface="宋体"/>
            </a:endParaRPr>
          </a:p>
          <a:p>
            <a:pPr marL="153670">
              <a:lnSpc>
                <a:spcPct val="100000"/>
              </a:lnSpc>
              <a:spcBef>
                <a:spcPts val="2195"/>
              </a:spcBef>
            </a:pPr>
            <a:r>
              <a:rPr sz="2400" b="1" dirty="0">
                <a:latin typeface="宋体"/>
                <a:cs typeface="宋体"/>
              </a:rPr>
              <a:t>非递归算法实现的基本思路</a:t>
            </a:r>
            <a:r>
              <a:rPr sz="2400" b="1" spc="-25" dirty="0">
                <a:latin typeface="宋体"/>
                <a:cs typeface="宋体"/>
              </a:rPr>
              <a:t>：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使用堆栈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1171" y="2414574"/>
            <a:ext cx="4921894" cy="3076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64177" y="2409520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" dirty="0">
                <a:latin typeface="仿宋"/>
                <a:cs typeface="仿宋"/>
              </a:rPr>
              <a:t>出口</a:t>
            </a:r>
            <a:endParaRPr sz="1600">
              <a:latin typeface="仿宋"/>
              <a:cs typeface="仿宋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1370" y="2414777"/>
            <a:ext cx="43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latin typeface="仿宋"/>
                <a:cs typeface="仿宋"/>
              </a:rPr>
              <a:t>入口</a:t>
            </a:r>
            <a:endParaRPr sz="1600">
              <a:latin typeface="仿宋"/>
              <a:cs typeface="仿宋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7822" y="4811344"/>
            <a:ext cx="161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5697" y="4103370"/>
            <a:ext cx="149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380" y="355777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0720" y="3596385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9017" y="4122801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5273" y="4111244"/>
            <a:ext cx="183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1964" y="4072509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2148" y="4792217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6534" y="3042869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40816" y="353948"/>
            <a:ext cx="323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3399"/>
                </a:solidFill>
                <a:latin typeface="宋体"/>
                <a:cs typeface="宋体"/>
              </a:rPr>
              <a:t>二叉树的非递归遍历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62" y="1968436"/>
            <a:ext cx="8143875" cy="4246880"/>
          </a:xfrm>
          <a:custGeom>
            <a:avLst/>
            <a:gdLst/>
            <a:ahLst/>
            <a:cxnLst/>
            <a:rect l="l" t="t" r="r" b="b"/>
            <a:pathLst>
              <a:path w="8143875" h="4246880">
                <a:moveTo>
                  <a:pt x="0" y="4246626"/>
                </a:moveTo>
                <a:lnTo>
                  <a:pt x="8143875" y="4246626"/>
                </a:lnTo>
                <a:lnTo>
                  <a:pt x="8143875" y="0"/>
                </a:lnTo>
                <a:lnTo>
                  <a:pt x="0" y="0"/>
                </a:lnTo>
                <a:lnTo>
                  <a:pt x="0" y="42466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25" y="303240"/>
            <a:ext cx="8134350" cy="581279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9560" indent="-273050">
              <a:lnSpc>
                <a:spcPct val="100000"/>
              </a:lnSpc>
              <a:spcBef>
                <a:spcPts val="96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90195" algn="l"/>
              </a:tabLst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中序</a:t>
            </a:r>
            <a:r>
              <a:rPr sz="2400" b="1" dirty="0">
                <a:latin typeface="宋体"/>
                <a:cs typeface="宋体"/>
              </a:rPr>
              <a:t>遍历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非递归</a:t>
            </a:r>
            <a:r>
              <a:rPr sz="2400" b="1" dirty="0">
                <a:latin typeface="宋体"/>
                <a:cs typeface="宋体"/>
              </a:rPr>
              <a:t>遍历算法</a:t>
            </a:r>
            <a:endParaRPr sz="2400" dirty="0">
              <a:latin typeface="宋体"/>
              <a:cs typeface="宋体"/>
            </a:endParaRPr>
          </a:p>
          <a:p>
            <a:pPr marL="429259" lvl="1" indent="-271145">
              <a:lnSpc>
                <a:spcPct val="100000"/>
              </a:lnSpc>
              <a:spcBef>
                <a:spcPts val="725"/>
              </a:spcBef>
              <a:buClr>
                <a:srgbClr val="0000FF"/>
              </a:buClr>
              <a:buFont typeface="Wingdings"/>
              <a:buChar char=""/>
              <a:tabLst>
                <a:tab pos="429895" algn="l"/>
              </a:tabLst>
            </a:pPr>
            <a:r>
              <a:rPr sz="2000" b="1" spc="5" dirty="0">
                <a:latin typeface="宋体"/>
                <a:cs typeface="宋体"/>
              </a:rPr>
              <a:t>遇到一个结点，就把</a:t>
            </a:r>
            <a:r>
              <a:rPr sz="2000" b="1" spc="-15" dirty="0">
                <a:latin typeface="宋体"/>
                <a:cs typeface="宋体"/>
              </a:rPr>
              <a:t>它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压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栈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并去</a:t>
            </a:r>
            <a:r>
              <a:rPr sz="2000" b="1" spc="-5" dirty="0">
                <a:latin typeface="宋体"/>
                <a:cs typeface="宋体"/>
              </a:rPr>
              <a:t>遍</a:t>
            </a:r>
            <a:r>
              <a:rPr sz="2000" b="1" spc="5" dirty="0">
                <a:latin typeface="宋体"/>
                <a:cs typeface="宋体"/>
              </a:rPr>
              <a:t>历它</a:t>
            </a:r>
            <a:r>
              <a:rPr sz="2000" b="1" dirty="0">
                <a:latin typeface="宋体"/>
                <a:cs typeface="宋体"/>
              </a:rPr>
              <a:t>的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左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子树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429259" lvl="1" indent="-271145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"/>
              <a:tabLst>
                <a:tab pos="429895" algn="l"/>
              </a:tabLst>
            </a:pPr>
            <a:r>
              <a:rPr sz="2000" b="1" dirty="0">
                <a:latin typeface="宋体"/>
                <a:cs typeface="宋体"/>
              </a:rPr>
              <a:t>当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左子树遍历结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束</a:t>
            </a:r>
            <a:r>
              <a:rPr sz="2000" b="1" spc="5" dirty="0">
                <a:latin typeface="宋体"/>
                <a:cs typeface="宋体"/>
              </a:rPr>
              <a:t>后，从栈</a:t>
            </a:r>
            <a:r>
              <a:rPr sz="2000" b="1" spc="-5" dirty="0">
                <a:latin typeface="宋体"/>
                <a:cs typeface="宋体"/>
              </a:rPr>
              <a:t>顶</a:t>
            </a:r>
            <a:r>
              <a:rPr sz="2000" b="1" spc="5" dirty="0">
                <a:latin typeface="宋体"/>
                <a:cs typeface="宋体"/>
              </a:rPr>
              <a:t>弹出</a:t>
            </a:r>
            <a:r>
              <a:rPr sz="2000" b="1" spc="-5" dirty="0">
                <a:latin typeface="宋体"/>
                <a:cs typeface="宋体"/>
              </a:rPr>
              <a:t>这</a:t>
            </a:r>
            <a:r>
              <a:rPr sz="2000" b="1" spc="5" dirty="0">
                <a:latin typeface="宋体"/>
                <a:cs typeface="宋体"/>
              </a:rPr>
              <a:t>个结点</a:t>
            </a:r>
            <a:r>
              <a:rPr sz="2000" b="1" spc="-15" dirty="0">
                <a:latin typeface="宋体"/>
                <a:cs typeface="宋体"/>
              </a:rPr>
              <a:t>并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访问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它</a:t>
            </a:r>
            <a:r>
              <a:rPr sz="2000" b="1" spc="-5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429259" lvl="1" indent="-27114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429895" algn="l"/>
              </a:tabLst>
            </a:pPr>
            <a:r>
              <a:rPr sz="2000" b="1" spc="5" dirty="0">
                <a:latin typeface="宋体"/>
                <a:cs typeface="宋体"/>
              </a:rPr>
              <a:t>然后按其右指针再去中序遍</a:t>
            </a:r>
            <a:r>
              <a:rPr sz="2000" b="1" spc="-5" dirty="0">
                <a:latin typeface="宋体"/>
                <a:cs typeface="宋体"/>
              </a:rPr>
              <a:t>历</a:t>
            </a:r>
            <a:r>
              <a:rPr sz="2000" b="1" spc="5" dirty="0">
                <a:latin typeface="宋体"/>
                <a:cs typeface="宋体"/>
              </a:rPr>
              <a:t>该结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-30" dirty="0"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右子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树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86360">
              <a:lnSpc>
                <a:spcPct val="100000"/>
              </a:lnSpc>
              <a:spcBef>
                <a:spcPts val="149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InOrderTraversal( BinTree BT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  <a:tabLst>
                <a:tab pos="496570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BinTree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T=BT;</a:t>
            </a:r>
            <a:endParaRPr sz="1800" dirty="0">
              <a:latin typeface="Courier New"/>
              <a:cs typeface="Courier New"/>
            </a:endParaRPr>
          </a:p>
          <a:p>
            <a:pPr marL="543560">
              <a:lnSpc>
                <a:spcPts val="2125"/>
              </a:lnSpc>
              <a:spcBef>
                <a:spcPts val="70"/>
              </a:spcBef>
            </a:pPr>
            <a:r>
              <a:rPr sz="1800" b="1" spc="-5" dirty="0">
                <a:latin typeface="Courier New"/>
                <a:cs typeface="Courier New"/>
              </a:rPr>
              <a:t>Stack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CreatStack(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MaxSize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创建并初始化堆栈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S*/</a:t>
            </a:r>
            <a:endParaRPr sz="1800" dirty="0">
              <a:latin typeface="Courier New"/>
              <a:cs typeface="Courier New"/>
            </a:endParaRPr>
          </a:p>
          <a:p>
            <a:pPr marL="54356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T </a:t>
            </a:r>
            <a:r>
              <a:rPr sz="1800" b="1" spc="-10" dirty="0">
                <a:latin typeface="Courier New"/>
                <a:cs typeface="Courier New"/>
              </a:rPr>
              <a:t>|| !IsEmpty(S)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){</a:t>
            </a:r>
            <a:endParaRPr sz="1800" dirty="0">
              <a:latin typeface="Courier New"/>
              <a:cs typeface="Courier New"/>
            </a:endParaRPr>
          </a:p>
          <a:p>
            <a:pPr marL="1637030" marR="1626870" indent="-548005">
              <a:lnSpc>
                <a:spcPts val="2090"/>
              </a:lnSpc>
              <a:spcBef>
                <a:spcPts val="200"/>
              </a:spcBef>
              <a:tabLst>
                <a:tab pos="272796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while(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一直向左并将沿途结点压入堆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/  </a:t>
            </a:r>
            <a:r>
              <a:rPr sz="1800" b="1" spc="-10" dirty="0">
                <a:latin typeface="Courier New"/>
                <a:cs typeface="Courier New"/>
              </a:rPr>
              <a:t>Push(S,T);</a:t>
            </a:r>
            <a:endParaRPr sz="1800" dirty="0">
              <a:latin typeface="Courier New"/>
              <a:cs typeface="Courier New"/>
            </a:endParaRPr>
          </a:p>
          <a:p>
            <a:pPr marL="1637030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T =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T-&gt;Left;</a:t>
            </a:r>
            <a:endParaRPr sz="1800" dirty="0">
              <a:latin typeface="Courier New"/>
              <a:cs typeface="Courier New"/>
            </a:endParaRPr>
          </a:p>
          <a:p>
            <a:pPr marL="109093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09093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(!IsEmpty(S)){</a:t>
            </a:r>
            <a:endParaRPr sz="1800" dirty="0">
              <a:latin typeface="Courier New"/>
              <a:cs typeface="Courier New"/>
            </a:endParaRPr>
          </a:p>
          <a:p>
            <a:pPr marL="163703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Pop(S);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结点弹出堆栈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637030" marR="82232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printf(“%5d”,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T-&gt;Data);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（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访问）打印结点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T-&gt;Right;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转向右子树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1090930">
              <a:lnSpc>
                <a:spcPts val="209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54356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164" y="5363667"/>
            <a:ext cx="397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86385" algn="l"/>
              </a:tabLst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后序</a:t>
            </a:r>
            <a:r>
              <a:rPr sz="2400" b="1" dirty="0">
                <a:latin typeface="宋体"/>
                <a:cs typeface="宋体"/>
              </a:rPr>
              <a:t>遍</a:t>
            </a:r>
            <a:r>
              <a:rPr sz="2400" b="1" spc="-15" dirty="0">
                <a:latin typeface="宋体"/>
                <a:cs typeface="宋体"/>
              </a:rPr>
              <a:t>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非递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归</a:t>
            </a:r>
            <a:r>
              <a:rPr sz="2400" b="1" dirty="0">
                <a:latin typeface="宋体"/>
                <a:cs typeface="宋体"/>
              </a:rPr>
              <a:t>遍历算法？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90" y="561797"/>
            <a:ext cx="4281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4B6C80"/>
              </a:buClr>
              <a:buSzPct val="95833"/>
              <a:buFont typeface="Wingdings"/>
              <a:buChar char=""/>
              <a:tabLst>
                <a:tab pos="285750" algn="l"/>
              </a:tabLst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先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序</a:t>
            </a:r>
            <a:r>
              <a:rPr sz="2400" b="1" spc="-5" dirty="0">
                <a:latin typeface="宋体"/>
                <a:cs typeface="宋体"/>
              </a:rPr>
              <a:t>遍历的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非递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归</a:t>
            </a:r>
            <a:r>
              <a:rPr sz="2400" b="1" spc="-5" dirty="0">
                <a:latin typeface="宋体"/>
                <a:cs typeface="宋体"/>
              </a:rPr>
              <a:t>遍历算法？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012" y="990600"/>
            <a:ext cx="7748905" cy="4246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latin typeface="Courier New"/>
                <a:cs typeface="Courier New"/>
              </a:rPr>
              <a:t>InOrderTraversal( BinTree BT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638810" algn="l"/>
              </a:tabLst>
            </a:pP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10" dirty="0">
                <a:latin typeface="Courier New"/>
                <a:cs typeface="Courier New"/>
              </a:rPr>
              <a:t>BinTree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BT;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ts val="2125"/>
              </a:lnSpc>
              <a:spcBef>
                <a:spcPts val="70"/>
              </a:spcBef>
            </a:pPr>
            <a:r>
              <a:rPr sz="1800" b="1" spc="-5" dirty="0">
                <a:latin typeface="Courier New"/>
                <a:cs typeface="Courier New"/>
              </a:rPr>
              <a:t>Stack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CreatStack(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MaxSize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创建并初始化堆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S*/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T </a:t>
            </a:r>
            <a:r>
              <a:rPr sz="1800" b="1" spc="-10" dirty="0">
                <a:latin typeface="Courier New"/>
                <a:cs typeface="Courier New"/>
              </a:rPr>
              <a:t>|| !IsEmpty(S)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){</a:t>
            </a:r>
            <a:endParaRPr sz="1800">
              <a:latin typeface="Courier New"/>
              <a:cs typeface="Courier New"/>
            </a:endParaRPr>
          </a:p>
          <a:p>
            <a:pPr marL="1641475" marR="1236345" indent="-547370">
              <a:lnSpc>
                <a:spcPts val="2090"/>
              </a:lnSpc>
              <a:spcBef>
                <a:spcPts val="200"/>
              </a:spcBef>
              <a:tabLst>
                <a:tab pos="2733040" algn="l"/>
              </a:tabLst>
            </a:pP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while(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r>
              <a:rPr sz="1800" b="1" dirty="0">
                <a:latin typeface="Courier New"/>
                <a:cs typeface="Courier New"/>
              </a:rPr>
              <a:t>{	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一直向左并将沿途结点压入堆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</a:t>
            </a:r>
            <a:r>
              <a:rPr sz="1800" b="1" dirty="0">
                <a:solidFill>
                  <a:srgbClr val="A2A2C2"/>
                </a:solidFill>
                <a:latin typeface="Courier New"/>
                <a:cs typeface="Courier New"/>
              </a:rPr>
              <a:t>/  </a:t>
            </a:r>
            <a:r>
              <a:rPr sz="1800" b="1" spc="-10" dirty="0">
                <a:latin typeface="Courier New"/>
                <a:cs typeface="Courier New"/>
              </a:rPr>
              <a:t>Push(S,T);</a:t>
            </a:r>
            <a:endParaRPr sz="1800">
              <a:latin typeface="Courier New"/>
              <a:cs typeface="Courier New"/>
            </a:endParaRPr>
          </a:p>
          <a:p>
            <a:pPr marL="164147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T =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T-&gt;Left;</a:t>
            </a:r>
            <a:endParaRPr sz="1800">
              <a:latin typeface="Courier New"/>
              <a:cs typeface="Courier New"/>
            </a:endParaRPr>
          </a:p>
          <a:p>
            <a:pPr marL="109601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09601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b="1" spc="-10" dirty="0">
                <a:latin typeface="Courier New"/>
                <a:cs typeface="Courier New"/>
              </a:rPr>
              <a:t>(!IsEmpty(S)){</a:t>
            </a:r>
            <a:endParaRPr sz="1800">
              <a:latin typeface="Courier New"/>
              <a:cs typeface="Courier New"/>
            </a:endParaRPr>
          </a:p>
          <a:p>
            <a:pPr marL="1641475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Pop(S);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结点弹出堆栈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641475" marR="431800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printf(“%5d”,</a:t>
            </a:r>
            <a:r>
              <a:rPr sz="1800" b="1" spc="-5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T-&gt;Data);</a:t>
            </a:r>
            <a:r>
              <a:rPr sz="1800" b="1" spc="-5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spc="-5" dirty="0">
                <a:solidFill>
                  <a:srgbClr val="A2A2C2"/>
                </a:solidFill>
                <a:latin typeface="宋体"/>
                <a:cs typeface="宋体"/>
              </a:rPr>
              <a:t>（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访</a:t>
            </a:r>
            <a:r>
              <a:rPr sz="1800" b="1" spc="5" dirty="0">
                <a:solidFill>
                  <a:srgbClr val="A2A2C2"/>
                </a:solidFill>
                <a:latin typeface="宋体"/>
                <a:cs typeface="宋体"/>
              </a:rPr>
              <a:t>问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）打印结点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  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T-&gt;Right;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/*</a:t>
            </a:r>
            <a:r>
              <a:rPr sz="1800" b="1" dirty="0">
                <a:solidFill>
                  <a:srgbClr val="A2A2C2"/>
                </a:solidFill>
                <a:latin typeface="宋体"/>
                <a:cs typeface="宋体"/>
              </a:rPr>
              <a:t>转向右子树</a:t>
            </a:r>
            <a:r>
              <a:rPr sz="1800" b="1" spc="-5" dirty="0">
                <a:solidFill>
                  <a:srgbClr val="A2A2C2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096010">
              <a:lnSpc>
                <a:spcPts val="209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9142" y="2411602"/>
            <a:ext cx="196850" cy="230504"/>
          </a:xfrm>
          <a:custGeom>
            <a:avLst/>
            <a:gdLst/>
            <a:ahLst/>
            <a:cxnLst/>
            <a:rect l="l" t="t" r="r" b="b"/>
            <a:pathLst>
              <a:path w="196850" h="230505">
                <a:moveTo>
                  <a:pt x="10540" y="0"/>
                </a:moveTo>
                <a:lnTo>
                  <a:pt x="5206" y="115062"/>
                </a:lnTo>
                <a:lnTo>
                  <a:pt x="0" y="230250"/>
                </a:lnTo>
                <a:lnTo>
                  <a:pt x="196469" y="112013"/>
                </a:lnTo>
                <a:lnTo>
                  <a:pt x="1054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541" y="2411602"/>
            <a:ext cx="1057275" cy="1470660"/>
          </a:xfrm>
          <a:custGeom>
            <a:avLst/>
            <a:gdLst/>
            <a:ahLst/>
            <a:cxnLst/>
            <a:rect l="l" t="t" r="r" b="b"/>
            <a:pathLst>
              <a:path w="1057275" h="1470660">
                <a:moveTo>
                  <a:pt x="125" y="744474"/>
                </a:moveTo>
                <a:lnTo>
                  <a:pt x="0" y="783081"/>
                </a:lnTo>
                <a:lnTo>
                  <a:pt x="3090" y="821269"/>
                </a:lnTo>
                <a:lnTo>
                  <a:pt x="9314" y="858976"/>
                </a:lnTo>
                <a:lnTo>
                  <a:pt x="18585" y="896142"/>
                </a:lnTo>
                <a:lnTo>
                  <a:pt x="30821" y="932706"/>
                </a:lnTo>
                <a:lnTo>
                  <a:pt x="45937" y="968605"/>
                </a:lnTo>
                <a:lnTo>
                  <a:pt x="63850" y="1003778"/>
                </a:lnTo>
                <a:lnTo>
                  <a:pt x="84475" y="1038166"/>
                </a:lnTo>
                <a:lnTo>
                  <a:pt x="107728" y="1071705"/>
                </a:lnTo>
                <a:lnTo>
                  <a:pt x="133526" y="1104336"/>
                </a:lnTo>
                <a:lnTo>
                  <a:pt x="161784" y="1135996"/>
                </a:lnTo>
                <a:lnTo>
                  <a:pt x="192418" y="1166624"/>
                </a:lnTo>
                <a:lnTo>
                  <a:pt x="225344" y="1196160"/>
                </a:lnTo>
                <a:lnTo>
                  <a:pt x="260478" y="1224542"/>
                </a:lnTo>
                <a:lnTo>
                  <a:pt x="297737" y="1251709"/>
                </a:lnTo>
                <a:lnTo>
                  <a:pt x="337036" y="1277599"/>
                </a:lnTo>
                <a:lnTo>
                  <a:pt x="378291" y="1302152"/>
                </a:lnTo>
                <a:lnTo>
                  <a:pt x="421418" y="1325305"/>
                </a:lnTo>
                <a:lnTo>
                  <a:pt x="466333" y="1346999"/>
                </a:lnTo>
                <a:lnTo>
                  <a:pt x="512952" y="1367171"/>
                </a:lnTo>
                <a:lnTo>
                  <a:pt x="561192" y="1385760"/>
                </a:lnTo>
                <a:lnTo>
                  <a:pt x="610967" y="1402706"/>
                </a:lnTo>
                <a:lnTo>
                  <a:pt x="662195" y="1417946"/>
                </a:lnTo>
                <a:lnTo>
                  <a:pt x="714790" y="1431420"/>
                </a:lnTo>
                <a:lnTo>
                  <a:pt x="768670" y="1443066"/>
                </a:lnTo>
                <a:lnTo>
                  <a:pt x="823749" y="1452824"/>
                </a:lnTo>
                <a:lnTo>
                  <a:pt x="879945" y="1460632"/>
                </a:lnTo>
                <a:lnTo>
                  <a:pt x="937172" y="1466428"/>
                </a:lnTo>
                <a:lnTo>
                  <a:pt x="995348" y="1470152"/>
                </a:lnTo>
                <a:lnTo>
                  <a:pt x="937172" y="1466428"/>
                </a:lnTo>
                <a:lnTo>
                  <a:pt x="879945" y="1460632"/>
                </a:lnTo>
                <a:lnTo>
                  <a:pt x="823749" y="1452824"/>
                </a:lnTo>
                <a:lnTo>
                  <a:pt x="768670" y="1443066"/>
                </a:lnTo>
                <a:lnTo>
                  <a:pt x="714790" y="1431420"/>
                </a:lnTo>
                <a:lnTo>
                  <a:pt x="662195" y="1417946"/>
                </a:lnTo>
                <a:lnTo>
                  <a:pt x="610967" y="1402706"/>
                </a:lnTo>
                <a:lnTo>
                  <a:pt x="561192" y="1385760"/>
                </a:lnTo>
                <a:lnTo>
                  <a:pt x="512952" y="1367171"/>
                </a:lnTo>
                <a:lnTo>
                  <a:pt x="466333" y="1346999"/>
                </a:lnTo>
                <a:lnTo>
                  <a:pt x="421418" y="1325305"/>
                </a:lnTo>
                <a:lnTo>
                  <a:pt x="378291" y="1302152"/>
                </a:lnTo>
                <a:lnTo>
                  <a:pt x="337036" y="1277599"/>
                </a:lnTo>
                <a:lnTo>
                  <a:pt x="297737" y="1251709"/>
                </a:lnTo>
                <a:lnTo>
                  <a:pt x="260478" y="1224542"/>
                </a:lnTo>
                <a:lnTo>
                  <a:pt x="225344" y="1196160"/>
                </a:lnTo>
                <a:lnTo>
                  <a:pt x="192418" y="1166624"/>
                </a:lnTo>
                <a:lnTo>
                  <a:pt x="161784" y="1135996"/>
                </a:lnTo>
                <a:lnTo>
                  <a:pt x="133526" y="1104336"/>
                </a:lnTo>
                <a:lnTo>
                  <a:pt x="107728" y="1071705"/>
                </a:lnTo>
                <a:lnTo>
                  <a:pt x="84475" y="1038166"/>
                </a:lnTo>
                <a:lnTo>
                  <a:pt x="63850" y="1003778"/>
                </a:lnTo>
                <a:lnTo>
                  <a:pt x="45937" y="968605"/>
                </a:lnTo>
                <a:lnTo>
                  <a:pt x="30821" y="932706"/>
                </a:lnTo>
                <a:lnTo>
                  <a:pt x="18585" y="896142"/>
                </a:lnTo>
                <a:lnTo>
                  <a:pt x="9314" y="858976"/>
                </a:lnTo>
                <a:lnTo>
                  <a:pt x="3090" y="821269"/>
                </a:lnTo>
                <a:lnTo>
                  <a:pt x="0" y="783081"/>
                </a:lnTo>
                <a:lnTo>
                  <a:pt x="125" y="744474"/>
                </a:lnTo>
                <a:lnTo>
                  <a:pt x="3563" y="705615"/>
                </a:lnTo>
                <a:lnTo>
                  <a:pt x="10263" y="667416"/>
                </a:lnTo>
                <a:lnTo>
                  <a:pt x="20137" y="629938"/>
                </a:lnTo>
                <a:lnTo>
                  <a:pt x="33101" y="593245"/>
                </a:lnTo>
                <a:lnTo>
                  <a:pt x="49067" y="557399"/>
                </a:lnTo>
                <a:lnTo>
                  <a:pt x="67948" y="522464"/>
                </a:lnTo>
                <a:lnTo>
                  <a:pt x="89659" y="488501"/>
                </a:lnTo>
                <a:lnTo>
                  <a:pt x="114114" y="455573"/>
                </a:lnTo>
                <a:lnTo>
                  <a:pt x="141225" y="423744"/>
                </a:lnTo>
                <a:lnTo>
                  <a:pt x="170906" y="393076"/>
                </a:lnTo>
                <a:lnTo>
                  <a:pt x="203071" y="363631"/>
                </a:lnTo>
                <a:lnTo>
                  <a:pt x="237634" y="335474"/>
                </a:lnTo>
                <a:lnTo>
                  <a:pt x="274508" y="308665"/>
                </a:lnTo>
                <a:lnTo>
                  <a:pt x="313606" y="283269"/>
                </a:lnTo>
                <a:lnTo>
                  <a:pt x="354843" y="259348"/>
                </a:lnTo>
                <a:lnTo>
                  <a:pt x="398131" y="236964"/>
                </a:lnTo>
                <a:lnTo>
                  <a:pt x="443386" y="216181"/>
                </a:lnTo>
                <a:lnTo>
                  <a:pt x="490519" y="197061"/>
                </a:lnTo>
                <a:lnTo>
                  <a:pt x="539445" y="179667"/>
                </a:lnTo>
                <a:lnTo>
                  <a:pt x="590077" y="164061"/>
                </a:lnTo>
                <a:lnTo>
                  <a:pt x="642329" y="150307"/>
                </a:lnTo>
                <a:lnTo>
                  <a:pt x="696114" y="138468"/>
                </a:lnTo>
                <a:lnTo>
                  <a:pt x="751347" y="128605"/>
                </a:lnTo>
                <a:lnTo>
                  <a:pt x="807940" y="120782"/>
                </a:lnTo>
                <a:lnTo>
                  <a:pt x="865808" y="115062"/>
                </a:lnTo>
                <a:lnTo>
                  <a:pt x="871142" y="0"/>
                </a:lnTo>
                <a:lnTo>
                  <a:pt x="1057070" y="112013"/>
                </a:lnTo>
                <a:lnTo>
                  <a:pt x="860601" y="230250"/>
                </a:lnTo>
                <a:lnTo>
                  <a:pt x="865808" y="115062"/>
                </a:lnTo>
                <a:lnTo>
                  <a:pt x="807940" y="120782"/>
                </a:lnTo>
                <a:lnTo>
                  <a:pt x="751347" y="128605"/>
                </a:lnTo>
                <a:lnTo>
                  <a:pt x="696114" y="138468"/>
                </a:lnTo>
                <a:lnTo>
                  <a:pt x="642329" y="150307"/>
                </a:lnTo>
                <a:lnTo>
                  <a:pt x="590077" y="164061"/>
                </a:lnTo>
                <a:lnTo>
                  <a:pt x="539445" y="179667"/>
                </a:lnTo>
                <a:lnTo>
                  <a:pt x="490519" y="197061"/>
                </a:lnTo>
                <a:lnTo>
                  <a:pt x="443386" y="216181"/>
                </a:lnTo>
                <a:lnTo>
                  <a:pt x="398131" y="236964"/>
                </a:lnTo>
                <a:lnTo>
                  <a:pt x="354843" y="259348"/>
                </a:lnTo>
                <a:lnTo>
                  <a:pt x="313606" y="283269"/>
                </a:lnTo>
                <a:lnTo>
                  <a:pt x="274508" y="308665"/>
                </a:lnTo>
                <a:lnTo>
                  <a:pt x="237634" y="335474"/>
                </a:lnTo>
                <a:lnTo>
                  <a:pt x="203071" y="363631"/>
                </a:lnTo>
                <a:lnTo>
                  <a:pt x="170906" y="393076"/>
                </a:lnTo>
                <a:lnTo>
                  <a:pt x="141225" y="423744"/>
                </a:lnTo>
                <a:lnTo>
                  <a:pt x="114114" y="455573"/>
                </a:lnTo>
                <a:lnTo>
                  <a:pt x="89659" y="488501"/>
                </a:lnTo>
                <a:lnTo>
                  <a:pt x="67948" y="522464"/>
                </a:lnTo>
                <a:lnTo>
                  <a:pt x="49067" y="557399"/>
                </a:lnTo>
                <a:lnTo>
                  <a:pt x="33101" y="593245"/>
                </a:lnTo>
                <a:lnTo>
                  <a:pt x="20137" y="629938"/>
                </a:lnTo>
                <a:lnTo>
                  <a:pt x="10263" y="667416"/>
                </a:lnTo>
                <a:lnTo>
                  <a:pt x="3563" y="705615"/>
                </a:lnTo>
                <a:lnTo>
                  <a:pt x="125" y="744474"/>
                </a:lnTo>
              </a:path>
            </a:pathLst>
          </a:custGeom>
          <a:ln w="25400">
            <a:solidFill>
              <a:srgbClr val="944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514" y="330149"/>
            <a:ext cx="1660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399"/>
                </a:solidFill>
                <a:latin typeface="宋体"/>
                <a:cs typeface="宋体"/>
              </a:rPr>
              <a:t>层序遍历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14" y="1019301"/>
            <a:ext cx="58654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宋体"/>
                <a:cs typeface="宋体"/>
              </a:rPr>
              <a:t>二叉树遍历的核心问</a:t>
            </a:r>
            <a:r>
              <a:rPr sz="2000" b="1" spc="-10" dirty="0">
                <a:latin typeface="宋体"/>
                <a:cs typeface="宋体"/>
              </a:rPr>
              <a:t>题</a:t>
            </a:r>
            <a:r>
              <a:rPr sz="2000" dirty="0">
                <a:latin typeface="宋体"/>
                <a:cs typeface="宋体"/>
              </a:rPr>
              <a:t>：</a:t>
            </a:r>
            <a:r>
              <a:rPr sz="2000" b="1" spc="-5" dirty="0">
                <a:solidFill>
                  <a:srgbClr val="003399"/>
                </a:solidFill>
                <a:latin typeface="宋体"/>
                <a:cs typeface="宋体"/>
              </a:rPr>
              <a:t>二</a:t>
            </a:r>
            <a:r>
              <a:rPr sz="2000" b="1" spc="5" dirty="0">
                <a:solidFill>
                  <a:srgbClr val="003399"/>
                </a:solidFill>
                <a:latin typeface="宋体"/>
                <a:cs typeface="宋体"/>
              </a:rPr>
              <a:t>维结构</a:t>
            </a:r>
            <a:r>
              <a:rPr sz="2000" b="1" spc="-5" dirty="0">
                <a:solidFill>
                  <a:srgbClr val="003399"/>
                </a:solidFill>
                <a:latin typeface="宋体"/>
                <a:cs typeface="宋体"/>
              </a:rPr>
              <a:t>的</a:t>
            </a:r>
            <a:r>
              <a:rPr sz="2000" b="1" spc="5" dirty="0">
                <a:solidFill>
                  <a:srgbClr val="003399"/>
                </a:solidFill>
                <a:latin typeface="宋体"/>
                <a:cs typeface="宋体"/>
              </a:rPr>
              <a:t>线性</a:t>
            </a:r>
            <a:r>
              <a:rPr sz="2000" b="1" spc="-5" dirty="0">
                <a:solidFill>
                  <a:srgbClr val="003399"/>
                </a:solidFill>
                <a:latin typeface="宋体"/>
                <a:cs typeface="宋体"/>
              </a:rPr>
              <a:t>化</a:t>
            </a:r>
            <a:endParaRPr sz="2000">
              <a:latin typeface="宋体"/>
              <a:cs typeface="宋体"/>
            </a:endParaRPr>
          </a:p>
          <a:p>
            <a:pPr marL="1099185" indent="-342900">
              <a:lnSpc>
                <a:spcPct val="100000"/>
              </a:lnSpc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sz="2000" b="1" spc="5" dirty="0">
                <a:latin typeface="宋体"/>
                <a:cs typeface="宋体"/>
              </a:rPr>
              <a:t>从结点访问其左、右儿子结点</a:t>
            </a:r>
            <a:endParaRPr sz="2000">
              <a:latin typeface="宋体"/>
              <a:cs typeface="宋体"/>
            </a:endParaRPr>
          </a:p>
          <a:p>
            <a:pPr marL="1099185" indent="-342900">
              <a:lnSpc>
                <a:spcPct val="100000"/>
              </a:lnSpc>
              <a:buFont typeface="Wingdings"/>
              <a:buChar char=""/>
              <a:tabLst>
                <a:tab pos="1099185" algn="l"/>
                <a:tab pos="1099820" algn="l"/>
              </a:tabLst>
            </a:pPr>
            <a:r>
              <a:rPr sz="2000" b="1" spc="5" dirty="0">
                <a:latin typeface="宋体"/>
                <a:cs typeface="宋体"/>
              </a:rPr>
              <a:t>访问左儿子后，右儿子结点</a:t>
            </a:r>
            <a:r>
              <a:rPr sz="2000" b="1" spc="-5" dirty="0">
                <a:latin typeface="宋体"/>
                <a:cs typeface="宋体"/>
              </a:rPr>
              <a:t>怎</a:t>
            </a:r>
            <a:r>
              <a:rPr sz="2000" b="1" spc="5" dirty="0">
                <a:latin typeface="宋体"/>
                <a:cs typeface="宋体"/>
              </a:rPr>
              <a:t>么办？</a:t>
            </a:r>
            <a:endParaRPr sz="2000">
              <a:latin typeface="宋体"/>
              <a:cs typeface="宋体"/>
            </a:endParaRPr>
          </a:p>
          <a:p>
            <a:pPr marL="1270000" lvl="1" indent="-342900">
              <a:lnSpc>
                <a:spcPct val="100000"/>
              </a:lnSpc>
              <a:buFont typeface="Wingdings"/>
              <a:buChar char=""/>
              <a:tabLst>
                <a:tab pos="1270635" algn="l"/>
              </a:tabLst>
            </a:pPr>
            <a:r>
              <a:rPr sz="2000" spc="5" dirty="0">
                <a:latin typeface="宋体"/>
                <a:cs typeface="宋体"/>
              </a:rPr>
              <a:t>需要一个存储结构保存</a:t>
            </a:r>
            <a:r>
              <a:rPr sz="2000" spc="-10" dirty="0">
                <a:latin typeface="宋体"/>
                <a:cs typeface="宋体"/>
              </a:rPr>
              <a:t>暂</a:t>
            </a:r>
            <a:r>
              <a:rPr sz="2000" spc="5" dirty="0">
                <a:latin typeface="宋体"/>
                <a:cs typeface="宋体"/>
              </a:rPr>
              <a:t>时不</a:t>
            </a:r>
            <a:r>
              <a:rPr sz="2000" spc="-10" dirty="0">
                <a:latin typeface="宋体"/>
                <a:cs typeface="宋体"/>
              </a:rPr>
              <a:t>访</a:t>
            </a:r>
            <a:r>
              <a:rPr sz="2000" spc="5" dirty="0">
                <a:latin typeface="宋体"/>
                <a:cs typeface="宋体"/>
              </a:rPr>
              <a:t>问的</a:t>
            </a:r>
            <a:r>
              <a:rPr sz="2000" spc="-10" dirty="0">
                <a:latin typeface="宋体"/>
                <a:cs typeface="宋体"/>
              </a:rPr>
              <a:t>结</a:t>
            </a:r>
            <a:r>
              <a:rPr sz="2000" spc="5" dirty="0">
                <a:latin typeface="宋体"/>
                <a:cs typeface="宋体"/>
              </a:rPr>
              <a:t>点</a:t>
            </a:r>
            <a:endParaRPr sz="2000">
              <a:latin typeface="宋体"/>
              <a:cs typeface="宋体"/>
            </a:endParaRPr>
          </a:p>
          <a:p>
            <a:pPr marL="1270000" lvl="1" indent="-342900">
              <a:lnSpc>
                <a:spcPct val="100000"/>
              </a:lnSpc>
              <a:buFont typeface="Wingdings"/>
              <a:buChar char=""/>
              <a:tabLst>
                <a:tab pos="1270635" algn="l"/>
              </a:tabLst>
            </a:pPr>
            <a:r>
              <a:rPr sz="2000" dirty="0">
                <a:latin typeface="宋体"/>
                <a:cs typeface="宋体"/>
              </a:rPr>
              <a:t>存储结构：堆栈、队列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1896</Words>
  <Application>Microsoft Office PowerPoint</Application>
  <PresentationFormat>全屏显示(4:3)</PresentationFormat>
  <Paragraphs>423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Monaco</vt:lpstr>
      <vt:lpstr>等线</vt:lpstr>
      <vt:lpstr>仿宋</vt:lpstr>
      <vt:lpstr>楷体</vt:lpstr>
      <vt:lpstr>楷体_GB2312</vt:lpstr>
      <vt:lpstr>宋体</vt:lpstr>
      <vt:lpstr>Arial</vt:lpstr>
      <vt:lpstr>Calibri</vt:lpstr>
      <vt:lpstr>Courier New</vt:lpstr>
      <vt:lpstr>Times New Roman</vt:lpstr>
      <vt:lpstr>Wingdings</vt:lpstr>
      <vt:lpstr>Wingdings 2</vt:lpstr>
      <vt:lpstr>Wingdings 3</vt:lpstr>
      <vt:lpstr>Office Theme</vt:lpstr>
      <vt:lpstr>3.3 二叉树的遍历</vt:lpstr>
      <vt:lpstr>二叉树的遍历</vt:lpstr>
      <vt:lpstr>（D B E F） A （G H C I）</vt:lpstr>
      <vt:lpstr>（3）后序遍历</vt:lpstr>
      <vt:lpstr>PowerPoint 演示文稿</vt:lpstr>
      <vt:lpstr>二叉树的非递归遍历</vt:lpstr>
      <vt:lpstr>PowerPoint 演示文稿</vt:lpstr>
      <vt:lpstr>PowerPoint 演示文稿</vt:lpstr>
      <vt:lpstr>层序遍历</vt:lpstr>
      <vt:lpstr>层序遍历</vt:lpstr>
      <vt:lpstr>层序基本过程：先根结点入队，然后：</vt:lpstr>
      <vt:lpstr>【例】遍历二叉树的应用：输出二叉树中的叶子结点。</vt:lpstr>
      <vt:lpstr>【例】求二叉树的高度。</vt:lpstr>
      <vt:lpstr>【例】 二元运算表达式树及其遍历</vt:lpstr>
      <vt:lpstr>【例】 由两种遍历序列确定二叉树</vt:lpstr>
      <vt:lpstr>PowerPoint 演示文稿</vt:lpstr>
      <vt:lpstr>a  b c d e  c b e d  a</vt:lpstr>
      <vt:lpstr>线索二叉树</vt:lpstr>
      <vt:lpstr>线索二叉树</vt:lpstr>
      <vt:lpstr>线索二叉树</vt:lpstr>
      <vt:lpstr>线索二叉树</vt:lpstr>
      <vt:lpstr>线索二叉树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micky0123123@outlook.com</cp:lastModifiedBy>
  <cp:revision>38</cp:revision>
  <dcterms:created xsi:type="dcterms:W3CDTF">2020-09-26T05:46:54Z</dcterms:created>
  <dcterms:modified xsi:type="dcterms:W3CDTF">2021-11-02T05:57:41Z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2020-09-26T00:00:00Z</vt:filetime>
  </property>
</Properties>
</file>