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2015" y="618997"/>
            <a:ext cx="80093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535" y="1918666"/>
            <a:ext cx="7961630" cy="279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3.jp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8735" y="1855724"/>
            <a:ext cx="4786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第六讲</a:t>
            </a:r>
            <a:r>
              <a:rPr sz="5000" b="1" spc="-9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图（上）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47925"/>
            <a:ext cx="6796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邻接矩</a:t>
            </a:r>
            <a:r>
              <a:rPr sz="2600" b="1" dirty="0">
                <a:latin typeface="宋体"/>
                <a:cs typeface="宋体"/>
              </a:rPr>
              <a:t>阵</a:t>
            </a:r>
            <a:r>
              <a:rPr sz="2600" b="1" spc="-5" dirty="0">
                <a:latin typeface="Courier New"/>
                <a:cs typeface="Courier New"/>
              </a:rPr>
              <a:t>G[N][N]——N</a:t>
            </a:r>
            <a:r>
              <a:rPr sz="2600" b="1" spc="-5" dirty="0">
                <a:latin typeface="宋体"/>
                <a:cs typeface="宋体"/>
              </a:rPr>
              <a:t>个顶点从</a:t>
            </a:r>
            <a:r>
              <a:rPr sz="2600" b="1" dirty="0">
                <a:latin typeface="Courier New"/>
                <a:cs typeface="Courier New"/>
              </a:rPr>
              <a:t>0</a:t>
            </a:r>
            <a:r>
              <a:rPr sz="2600" b="1" spc="-5" dirty="0">
                <a:latin typeface="宋体"/>
                <a:cs typeface="宋体"/>
              </a:rPr>
              <a:t>到</a:t>
            </a:r>
            <a:r>
              <a:rPr sz="2600" b="1" dirty="0">
                <a:latin typeface="Courier New"/>
                <a:cs typeface="Courier New"/>
              </a:rPr>
              <a:t>N-1</a:t>
            </a:r>
            <a:r>
              <a:rPr sz="2600" b="1" spc="-5" dirty="0">
                <a:latin typeface="宋体"/>
                <a:cs typeface="宋体"/>
              </a:rPr>
              <a:t>编号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535" y="2786126"/>
            <a:ext cx="166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G[i][j]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8039" y="278739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184058" y="3476"/>
                </a:lnTo>
                <a:lnTo>
                  <a:pt x="147732" y="12954"/>
                </a:lnTo>
                <a:lnTo>
                  <a:pt x="123265" y="27003"/>
                </a:lnTo>
                <a:lnTo>
                  <a:pt x="114300" y="44196"/>
                </a:lnTo>
                <a:lnTo>
                  <a:pt x="114300" y="222504"/>
                </a:lnTo>
                <a:lnTo>
                  <a:pt x="105334" y="239696"/>
                </a:lnTo>
                <a:lnTo>
                  <a:pt x="80867" y="253746"/>
                </a:lnTo>
                <a:lnTo>
                  <a:pt x="44541" y="263223"/>
                </a:lnTo>
                <a:lnTo>
                  <a:pt x="0" y="266700"/>
                </a:lnTo>
                <a:lnTo>
                  <a:pt x="44541" y="270176"/>
                </a:lnTo>
                <a:lnTo>
                  <a:pt x="80867" y="279654"/>
                </a:lnTo>
                <a:lnTo>
                  <a:pt x="105334" y="293703"/>
                </a:lnTo>
                <a:lnTo>
                  <a:pt x="114300" y="310896"/>
                </a:lnTo>
                <a:lnTo>
                  <a:pt x="114300" y="489204"/>
                </a:lnTo>
                <a:lnTo>
                  <a:pt x="123265" y="506396"/>
                </a:lnTo>
                <a:lnTo>
                  <a:pt x="147732" y="520445"/>
                </a:lnTo>
                <a:lnTo>
                  <a:pt x="184058" y="529923"/>
                </a:lnTo>
                <a:lnTo>
                  <a:pt x="228600" y="533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839" y="3549395"/>
            <a:ext cx="4495800" cy="288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817" y="3768090"/>
            <a:ext cx="480821" cy="500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2817" y="3768090"/>
            <a:ext cx="481330" cy="501015"/>
          </a:xfrm>
          <a:custGeom>
            <a:avLst/>
            <a:gdLst/>
            <a:ahLst/>
            <a:cxnLst/>
            <a:rect l="l" t="t" r="r" b="b"/>
            <a:pathLst>
              <a:path w="481330" h="501014">
                <a:moveTo>
                  <a:pt x="240030" y="0"/>
                </a:moveTo>
                <a:lnTo>
                  <a:pt x="191648" y="5083"/>
                </a:lnTo>
                <a:lnTo>
                  <a:pt x="146589" y="19669"/>
                </a:lnTo>
                <a:lnTo>
                  <a:pt x="105816" y="42755"/>
                </a:lnTo>
                <a:lnTo>
                  <a:pt x="70294" y="73342"/>
                </a:lnTo>
                <a:lnTo>
                  <a:pt x="40987" y="110430"/>
                </a:lnTo>
                <a:lnTo>
                  <a:pt x="18859" y="153019"/>
                </a:lnTo>
                <a:lnTo>
                  <a:pt x="4875" y="200108"/>
                </a:lnTo>
                <a:lnTo>
                  <a:pt x="0" y="250697"/>
                </a:lnTo>
                <a:lnTo>
                  <a:pt x="4875" y="301036"/>
                </a:lnTo>
                <a:lnTo>
                  <a:pt x="18859" y="347936"/>
                </a:lnTo>
                <a:lnTo>
                  <a:pt x="40987" y="390389"/>
                </a:lnTo>
                <a:lnTo>
                  <a:pt x="70294" y="427386"/>
                </a:lnTo>
                <a:lnTo>
                  <a:pt x="105816" y="457918"/>
                </a:lnTo>
                <a:lnTo>
                  <a:pt x="146589" y="480976"/>
                </a:lnTo>
                <a:lnTo>
                  <a:pt x="191648" y="495551"/>
                </a:lnTo>
                <a:lnTo>
                  <a:pt x="240030" y="500634"/>
                </a:lnTo>
                <a:lnTo>
                  <a:pt x="288662" y="495551"/>
                </a:lnTo>
                <a:lnTo>
                  <a:pt x="333910" y="480976"/>
                </a:lnTo>
                <a:lnTo>
                  <a:pt x="374819" y="457918"/>
                </a:lnTo>
                <a:lnTo>
                  <a:pt x="410432" y="427386"/>
                </a:lnTo>
                <a:lnTo>
                  <a:pt x="439794" y="390389"/>
                </a:lnTo>
                <a:lnTo>
                  <a:pt x="461950" y="347936"/>
                </a:lnTo>
                <a:lnTo>
                  <a:pt x="475944" y="301036"/>
                </a:lnTo>
                <a:lnTo>
                  <a:pt x="480822" y="250697"/>
                </a:lnTo>
                <a:lnTo>
                  <a:pt x="475944" y="200108"/>
                </a:lnTo>
                <a:lnTo>
                  <a:pt x="461950" y="153019"/>
                </a:lnTo>
                <a:lnTo>
                  <a:pt x="439794" y="110430"/>
                </a:lnTo>
                <a:lnTo>
                  <a:pt x="410432" y="73342"/>
                </a:lnTo>
                <a:lnTo>
                  <a:pt x="374819" y="42755"/>
                </a:lnTo>
                <a:lnTo>
                  <a:pt x="333910" y="19669"/>
                </a:lnTo>
                <a:lnTo>
                  <a:pt x="288662" y="5083"/>
                </a:lnTo>
                <a:lnTo>
                  <a:pt x="24003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6237" y="4142994"/>
            <a:ext cx="480821" cy="498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6237" y="4142994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29" h="498475">
                <a:moveTo>
                  <a:pt x="240792" y="0"/>
                </a:moveTo>
                <a:lnTo>
                  <a:pt x="192159" y="5080"/>
                </a:lnTo>
                <a:lnTo>
                  <a:pt x="146911" y="19645"/>
                </a:lnTo>
                <a:lnTo>
                  <a:pt x="106002" y="42674"/>
                </a:lnTo>
                <a:lnTo>
                  <a:pt x="70389" y="73152"/>
                </a:lnTo>
                <a:lnTo>
                  <a:pt x="41027" y="110058"/>
                </a:lnTo>
                <a:lnTo>
                  <a:pt x="18871" y="152376"/>
                </a:lnTo>
                <a:lnTo>
                  <a:pt x="4877" y="199087"/>
                </a:lnTo>
                <a:lnTo>
                  <a:pt x="0" y="249174"/>
                </a:lnTo>
                <a:lnTo>
                  <a:pt x="4877" y="299479"/>
                </a:lnTo>
                <a:lnTo>
                  <a:pt x="18871" y="346293"/>
                </a:lnTo>
                <a:lnTo>
                  <a:pt x="41027" y="388624"/>
                </a:lnTo>
                <a:lnTo>
                  <a:pt x="70389" y="425481"/>
                </a:lnTo>
                <a:lnTo>
                  <a:pt x="106002" y="455873"/>
                </a:lnTo>
                <a:lnTo>
                  <a:pt x="146911" y="478809"/>
                </a:lnTo>
                <a:lnTo>
                  <a:pt x="192159" y="493298"/>
                </a:lnTo>
                <a:lnTo>
                  <a:pt x="240792" y="498348"/>
                </a:lnTo>
                <a:lnTo>
                  <a:pt x="289173" y="493298"/>
                </a:lnTo>
                <a:lnTo>
                  <a:pt x="334232" y="478809"/>
                </a:lnTo>
                <a:lnTo>
                  <a:pt x="375005" y="455873"/>
                </a:lnTo>
                <a:lnTo>
                  <a:pt x="410527" y="425481"/>
                </a:lnTo>
                <a:lnTo>
                  <a:pt x="439834" y="388624"/>
                </a:lnTo>
                <a:lnTo>
                  <a:pt x="461962" y="346293"/>
                </a:lnTo>
                <a:lnTo>
                  <a:pt x="475946" y="299479"/>
                </a:lnTo>
                <a:lnTo>
                  <a:pt x="480822" y="249174"/>
                </a:lnTo>
                <a:lnTo>
                  <a:pt x="475946" y="199087"/>
                </a:lnTo>
                <a:lnTo>
                  <a:pt x="461962" y="152376"/>
                </a:lnTo>
                <a:lnTo>
                  <a:pt x="439834" y="110058"/>
                </a:lnTo>
                <a:lnTo>
                  <a:pt x="410527" y="73151"/>
                </a:lnTo>
                <a:lnTo>
                  <a:pt x="375005" y="42674"/>
                </a:lnTo>
                <a:lnTo>
                  <a:pt x="334232" y="19645"/>
                </a:lnTo>
                <a:lnTo>
                  <a:pt x="289173" y="5080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8643" y="3768090"/>
            <a:ext cx="482346" cy="500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8643" y="3768090"/>
            <a:ext cx="482600" cy="501015"/>
          </a:xfrm>
          <a:custGeom>
            <a:avLst/>
            <a:gdLst/>
            <a:ahLst/>
            <a:cxnLst/>
            <a:rect l="l" t="t" r="r" b="b"/>
            <a:pathLst>
              <a:path w="482600" h="501014">
                <a:moveTo>
                  <a:pt x="240791" y="0"/>
                </a:moveTo>
                <a:lnTo>
                  <a:pt x="192159" y="5083"/>
                </a:lnTo>
                <a:lnTo>
                  <a:pt x="146911" y="19669"/>
                </a:lnTo>
                <a:lnTo>
                  <a:pt x="106002" y="42755"/>
                </a:lnTo>
                <a:lnTo>
                  <a:pt x="70389" y="73342"/>
                </a:lnTo>
                <a:lnTo>
                  <a:pt x="41027" y="110430"/>
                </a:lnTo>
                <a:lnTo>
                  <a:pt x="18871" y="153019"/>
                </a:lnTo>
                <a:lnTo>
                  <a:pt x="4877" y="200108"/>
                </a:lnTo>
                <a:lnTo>
                  <a:pt x="0" y="250697"/>
                </a:lnTo>
                <a:lnTo>
                  <a:pt x="4877" y="301036"/>
                </a:lnTo>
                <a:lnTo>
                  <a:pt x="18871" y="347936"/>
                </a:lnTo>
                <a:lnTo>
                  <a:pt x="41027" y="390389"/>
                </a:lnTo>
                <a:lnTo>
                  <a:pt x="70389" y="427386"/>
                </a:lnTo>
                <a:lnTo>
                  <a:pt x="106002" y="457918"/>
                </a:lnTo>
                <a:lnTo>
                  <a:pt x="146911" y="480976"/>
                </a:lnTo>
                <a:lnTo>
                  <a:pt x="192159" y="495551"/>
                </a:lnTo>
                <a:lnTo>
                  <a:pt x="240791" y="500634"/>
                </a:lnTo>
                <a:lnTo>
                  <a:pt x="289457" y="495551"/>
                </a:lnTo>
                <a:lnTo>
                  <a:pt x="334791" y="480976"/>
                </a:lnTo>
                <a:lnTo>
                  <a:pt x="375822" y="457918"/>
                </a:lnTo>
                <a:lnTo>
                  <a:pt x="411575" y="427386"/>
                </a:lnTo>
                <a:lnTo>
                  <a:pt x="441077" y="390389"/>
                </a:lnTo>
                <a:lnTo>
                  <a:pt x="463355" y="347936"/>
                </a:lnTo>
                <a:lnTo>
                  <a:pt x="477436" y="301036"/>
                </a:lnTo>
                <a:lnTo>
                  <a:pt x="482345" y="250697"/>
                </a:lnTo>
                <a:lnTo>
                  <a:pt x="477436" y="200108"/>
                </a:lnTo>
                <a:lnTo>
                  <a:pt x="463355" y="153019"/>
                </a:lnTo>
                <a:lnTo>
                  <a:pt x="441077" y="110430"/>
                </a:lnTo>
                <a:lnTo>
                  <a:pt x="411575" y="73342"/>
                </a:lnTo>
                <a:lnTo>
                  <a:pt x="375822" y="42755"/>
                </a:lnTo>
                <a:lnTo>
                  <a:pt x="334791" y="19669"/>
                </a:lnTo>
                <a:lnTo>
                  <a:pt x="289457" y="5083"/>
                </a:lnTo>
                <a:lnTo>
                  <a:pt x="240791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1811" y="4142994"/>
            <a:ext cx="480822" cy="498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1811" y="4142994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29" h="498475">
                <a:moveTo>
                  <a:pt x="240791" y="0"/>
                </a:moveTo>
                <a:lnTo>
                  <a:pt x="192378" y="5080"/>
                </a:lnTo>
                <a:lnTo>
                  <a:pt x="147232" y="19645"/>
                </a:lnTo>
                <a:lnTo>
                  <a:pt x="106337" y="42674"/>
                </a:lnTo>
                <a:lnTo>
                  <a:pt x="70675" y="73152"/>
                </a:lnTo>
                <a:lnTo>
                  <a:pt x="41228" y="110058"/>
                </a:lnTo>
                <a:lnTo>
                  <a:pt x="18978" y="152376"/>
                </a:lnTo>
                <a:lnTo>
                  <a:pt x="4908" y="199087"/>
                </a:lnTo>
                <a:lnTo>
                  <a:pt x="0" y="249174"/>
                </a:lnTo>
                <a:lnTo>
                  <a:pt x="4908" y="299479"/>
                </a:lnTo>
                <a:lnTo>
                  <a:pt x="18978" y="346293"/>
                </a:lnTo>
                <a:lnTo>
                  <a:pt x="41228" y="388624"/>
                </a:lnTo>
                <a:lnTo>
                  <a:pt x="70675" y="425481"/>
                </a:lnTo>
                <a:lnTo>
                  <a:pt x="106337" y="455873"/>
                </a:lnTo>
                <a:lnTo>
                  <a:pt x="147232" y="478809"/>
                </a:lnTo>
                <a:lnTo>
                  <a:pt x="192378" y="493298"/>
                </a:lnTo>
                <a:lnTo>
                  <a:pt x="240791" y="498348"/>
                </a:lnTo>
                <a:lnTo>
                  <a:pt x="289173" y="493298"/>
                </a:lnTo>
                <a:lnTo>
                  <a:pt x="334232" y="478809"/>
                </a:lnTo>
                <a:lnTo>
                  <a:pt x="375005" y="455873"/>
                </a:lnTo>
                <a:lnTo>
                  <a:pt x="410527" y="425481"/>
                </a:lnTo>
                <a:lnTo>
                  <a:pt x="439834" y="388624"/>
                </a:lnTo>
                <a:lnTo>
                  <a:pt x="461962" y="346293"/>
                </a:lnTo>
                <a:lnTo>
                  <a:pt x="475946" y="299479"/>
                </a:lnTo>
                <a:lnTo>
                  <a:pt x="480821" y="249174"/>
                </a:lnTo>
                <a:lnTo>
                  <a:pt x="475946" y="199087"/>
                </a:lnTo>
                <a:lnTo>
                  <a:pt x="461962" y="152376"/>
                </a:lnTo>
                <a:lnTo>
                  <a:pt x="439834" y="110058"/>
                </a:lnTo>
                <a:lnTo>
                  <a:pt x="410527" y="73151"/>
                </a:lnTo>
                <a:lnTo>
                  <a:pt x="375005" y="42674"/>
                </a:lnTo>
                <a:lnTo>
                  <a:pt x="334232" y="19645"/>
                </a:lnTo>
                <a:lnTo>
                  <a:pt x="289173" y="5080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8217" y="4641341"/>
            <a:ext cx="480822" cy="500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8217" y="4641341"/>
            <a:ext cx="481330" cy="501015"/>
          </a:xfrm>
          <a:custGeom>
            <a:avLst/>
            <a:gdLst/>
            <a:ahLst/>
            <a:cxnLst/>
            <a:rect l="l" t="t" r="r" b="b"/>
            <a:pathLst>
              <a:path w="481329" h="501014">
                <a:moveTo>
                  <a:pt x="240029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525"/>
                </a:lnTo>
                <a:lnTo>
                  <a:pt x="18859" y="347614"/>
                </a:lnTo>
                <a:lnTo>
                  <a:pt x="40987" y="390203"/>
                </a:lnTo>
                <a:lnTo>
                  <a:pt x="70294" y="427291"/>
                </a:lnTo>
                <a:lnTo>
                  <a:pt x="105816" y="457878"/>
                </a:lnTo>
                <a:lnTo>
                  <a:pt x="146589" y="480964"/>
                </a:lnTo>
                <a:lnTo>
                  <a:pt x="191648" y="495550"/>
                </a:lnTo>
                <a:lnTo>
                  <a:pt x="240029" y="500634"/>
                </a:lnTo>
                <a:lnTo>
                  <a:pt x="288662" y="495550"/>
                </a:lnTo>
                <a:lnTo>
                  <a:pt x="333910" y="480964"/>
                </a:lnTo>
                <a:lnTo>
                  <a:pt x="374819" y="457878"/>
                </a:lnTo>
                <a:lnTo>
                  <a:pt x="410432" y="427291"/>
                </a:lnTo>
                <a:lnTo>
                  <a:pt x="439794" y="390203"/>
                </a:lnTo>
                <a:lnTo>
                  <a:pt x="461950" y="347614"/>
                </a:lnTo>
                <a:lnTo>
                  <a:pt x="475944" y="300525"/>
                </a:lnTo>
                <a:lnTo>
                  <a:pt x="480821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2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1415" y="5391150"/>
            <a:ext cx="480821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1415" y="5391150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79">
                <a:moveTo>
                  <a:pt x="240791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274"/>
                </a:lnTo>
                <a:lnTo>
                  <a:pt x="18871" y="347174"/>
                </a:lnTo>
                <a:lnTo>
                  <a:pt x="41027" y="389627"/>
                </a:lnTo>
                <a:lnTo>
                  <a:pt x="70389" y="426624"/>
                </a:lnTo>
                <a:lnTo>
                  <a:pt x="106002" y="457156"/>
                </a:lnTo>
                <a:lnTo>
                  <a:pt x="146911" y="480214"/>
                </a:lnTo>
                <a:lnTo>
                  <a:pt x="192159" y="494789"/>
                </a:lnTo>
                <a:lnTo>
                  <a:pt x="240791" y="499872"/>
                </a:lnTo>
                <a:lnTo>
                  <a:pt x="289173" y="494789"/>
                </a:lnTo>
                <a:lnTo>
                  <a:pt x="334232" y="480214"/>
                </a:lnTo>
                <a:lnTo>
                  <a:pt x="375005" y="457156"/>
                </a:lnTo>
                <a:lnTo>
                  <a:pt x="410527" y="426624"/>
                </a:lnTo>
                <a:lnTo>
                  <a:pt x="439834" y="389627"/>
                </a:lnTo>
                <a:lnTo>
                  <a:pt x="461962" y="347174"/>
                </a:lnTo>
                <a:lnTo>
                  <a:pt x="475946" y="300274"/>
                </a:lnTo>
                <a:lnTo>
                  <a:pt x="480821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663" y="5716523"/>
            <a:ext cx="482346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6663" y="5716523"/>
            <a:ext cx="482600" cy="500380"/>
          </a:xfrm>
          <a:custGeom>
            <a:avLst/>
            <a:gdLst/>
            <a:ahLst/>
            <a:cxnLst/>
            <a:rect l="l" t="t" r="r" b="b"/>
            <a:pathLst>
              <a:path w="482600" h="500379">
                <a:moveTo>
                  <a:pt x="241554" y="0"/>
                </a:moveTo>
                <a:lnTo>
                  <a:pt x="192888" y="5082"/>
                </a:lnTo>
                <a:lnTo>
                  <a:pt x="147554" y="19657"/>
                </a:lnTo>
                <a:lnTo>
                  <a:pt x="106523" y="42715"/>
                </a:lnTo>
                <a:lnTo>
                  <a:pt x="70770" y="73247"/>
                </a:lnTo>
                <a:lnTo>
                  <a:pt x="41268" y="110244"/>
                </a:lnTo>
                <a:lnTo>
                  <a:pt x="18990" y="152697"/>
                </a:lnTo>
                <a:lnTo>
                  <a:pt x="4909" y="199597"/>
                </a:lnTo>
                <a:lnTo>
                  <a:pt x="0" y="249936"/>
                </a:lnTo>
                <a:lnTo>
                  <a:pt x="4909" y="300274"/>
                </a:lnTo>
                <a:lnTo>
                  <a:pt x="18990" y="347174"/>
                </a:lnTo>
                <a:lnTo>
                  <a:pt x="41268" y="389627"/>
                </a:lnTo>
                <a:lnTo>
                  <a:pt x="70770" y="426624"/>
                </a:lnTo>
                <a:lnTo>
                  <a:pt x="106523" y="457156"/>
                </a:lnTo>
                <a:lnTo>
                  <a:pt x="147554" y="480214"/>
                </a:lnTo>
                <a:lnTo>
                  <a:pt x="192888" y="494789"/>
                </a:lnTo>
                <a:lnTo>
                  <a:pt x="241554" y="499872"/>
                </a:lnTo>
                <a:lnTo>
                  <a:pt x="290186" y="494789"/>
                </a:lnTo>
                <a:lnTo>
                  <a:pt x="335434" y="480214"/>
                </a:lnTo>
                <a:lnTo>
                  <a:pt x="376343" y="457156"/>
                </a:lnTo>
                <a:lnTo>
                  <a:pt x="411956" y="426624"/>
                </a:lnTo>
                <a:lnTo>
                  <a:pt x="441318" y="389627"/>
                </a:lnTo>
                <a:lnTo>
                  <a:pt x="463474" y="347174"/>
                </a:lnTo>
                <a:lnTo>
                  <a:pt x="477468" y="300274"/>
                </a:lnTo>
                <a:lnTo>
                  <a:pt x="482346" y="249936"/>
                </a:lnTo>
                <a:lnTo>
                  <a:pt x="477468" y="199597"/>
                </a:lnTo>
                <a:lnTo>
                  <a:pt x="463474" y="152697"/>
                </a:lnTo>
                <a:lnTo>
                  <a:pt x="441318" y="110244"/>
                </a:lnTo>
                <a:lnTo>
                  <a:pt x="411956" y="73247"/>
                </a:lnTo>
                <a:lnTo>
                  <a:pt x="376343" y="42715"/>
                </a:lnTo>
                <a:lnTo>
                  <a:pt x="335434" y="19657"/>
                </a:lnTo>
                <a:lnTo>
                  <a:pt x="290186" y="5082"/>
                </a:lnTo>
                <a:lnTo>
                  <a:pt x="241554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5841" y="5016246"/>
            <a:ext cx="480822" cy="499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5841" y="5016246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30" h="500379">
                <a:moveTo>
                  <a:pt x="240030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30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2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3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33435" y="5516117"/>
            <a:ext cx="481583" cy="4983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3435" y="5516117"/>
            <a:ext cx="481965" cy="498475"/>
          </a:xfrm>
          <a:custGeom>
            <a:avLst/>
            <a:gdLst/>
            <a:ahLst/>
            <a:cxnLst/>
            <a:rect l="l" t="t" r="r" b="b"/>
            <a:pathLst>
              <a:path w="481964" h="498475">
                <a:moveTo>
                  <a:pt x="240792" y="0"/>
                </a:moveTo>
                <a:lnTo>
                  <a:pt x="192378" y="5080"/>
                </a:lnTo>
                <a:lnTo>
                  <a:pt x="147232" y="19645"/>
                </a:lnTo>
                <a:lnTo>
                  <a:pt x="106337" y="42674"/>
                </a:lnTo>
                <a:lnTo>
                  <a:pt x="70675" y="73152"/>
                </a:lnTo>
                <a:lnTo>
                  <a:pt x="41228" y="110058"/>
                </a:lnTo>
                <a:lnTo>
                  <a:pt x="18978" y="152376"/>
                </a:lnTo>
                <a:lnTo>
                  <a:pt x="4908" y="199087"/>
                </a:lnTo>
                <a:lnTo>
                  <a:pt x="0" y="249174"/>
                </a:lnTo>
                <a:lnTo>
                  <a:pt x="4908" y="299479"/>
                </a:lnTo>
                <a:lnTo>
                  <a:pt x="18978" y="346293"/>
                </a:lnTo>
                <a:lnTo>
                  <a:pt x="41228" y="388624"/>
                </a:lnTo>
                <a:lnTo>
                  <a:pt x="70675" y="425481"/>
                </a:lnTo>
                <a:lnTo>
                  <a:pt x="106337" y="455873"/>
                </a:lnTo>
                <a:lnTo>
                  <a:pt x="147232" y="478809"/>
                </a:lnTo>
                <a:lnTo>
                  <a:pt x="192378" y="493298"/>
                </a:lnTo>
                <a:lnTo>
                  <a:pt x="240792" y="498348"/>
                </a:lnTo>
                <a:lnTo>
                  <a:pt x="289205" y="493298"/>
                </a:lnTo>
                <a:lnTo>
                  <a:pt x="334351" y="478809"/>
                </a:lnTo>
                <a:lnTo>
                  <a:pt x="375246" y="455873"/>
                </a:lnTo>
                <a:lnTo>
                  <a:pt x="410908" y="425481"/>
                </a:lnTo>
                <a:lnTo>
                  <a:pt x="440355" y="388624"/>
                </a:lnTo>
                <a:lnTo>
                  <a:pt x="462605" y="346293"/>
                </a:lnTo>
                <a:lnTo>
                  <a:pt x="476675" y="299479"/>
                </a:lnTo>
                <a:lnTo>
                  <a:pt x="481584" y="249174"/>
                </a:lnTo>
                <a:lnTo>
                  <a:pt x="476675" y="199087"/>
                </a:lnTo>
                <a:lnTo>
                  <a:pt x="462605" y="152376"/>
                </a:lnTo>
                <a:lnTo>
                  <a:pt x="440355" y="110058"/>
                </a:lnTo>
                <a:lnTo>
                  <a:pt x="410908" y="73151"/>
                </a:lnTo>
                <a:lnTo>
                  <a:pt x="375246" y="42674"/>
                </a:lnTo>
                <a:lnTo>
                  <a:pt x="334351" y="19645"/>
                </a:lnTo>
                <a:lnTo>
                  <a:pt x="289205" y="5080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97513" y="56085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3039" y="4641341"/>
            <a:ext cx="480822" cy="500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3039" y="4641341"/>
            <a:ext cx="481330" cy="501015"/>
          </a:xfrm>
          <a:custGeom>
            <a:avLst/>
            <a:gdLst/>
            <a:ahLst/>
            <a:cxnLst/>
            <a:rect l="l" t="t" r="r" b="b"/>
            <a:pathLst>
              <a:path w="481330" h="501014">
                <a:moveTo>
                  <a:pt x="240792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525"/>
                </a:lnTo>
                <a:lnTo>
                  <a:pt x="18871" y="347614"/>
                </a:lnTo>
                <a:lnTo>
                  <a:pt x="41027" y="390203"/>
                </a:lnTo>
                <a:lnTo>
                  <a:pt x="70389" y="427291"/>
                </a:lnTo>
                <a:lnTo>
                  <a:pt x="106002" y="457878"/>
                </a:lnTo>
                <a:lnTo>
                  <a:pt x="146911" y="480964"/>
                </a:lnTo>
                <a:lnTo>
                  <a:pt x="192159" y="495550"/>
                </a:lnTo>
                <a:lnTo>
                  <a:pt x="240792" y="500634"/>
                </a:lnTo>
                <a:lnTo>
                  <a:pt x="289173" y="495550"/>
                </a:lnTo>
                <a:lnTo>
                  <a:pt x="334232" y="480964"/>
                </a:lnTo>
                <a:lnTo>
                  <a:pt x="375005" y="457878"/>
                </a:lnTo>
                <a:lnTo>
                  <a:pt x="410527" y="427291"/>
                </a:lnTo>
                <a:lnTo>
                  <a:pt x="439834" y="390203"/>
                </a:lnTo>
                <a:lnTo>
                  <a:pt x="461962" y="347614"/>
                </a:lnTo>
                <a:lnTo>
                  <a:pt x="475946" y="300525"/>
                </a:lnTo>
                <a:lnTo>
                  <a:pt x="480822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57043" y="6011590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5518" y="5725083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0000" y="3434508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04049" y="3434508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60393" y="3434508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6725" y="3434508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73067" y="3434508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6135" y="2359405"/>
            <a:ext cx="3444875" cy="12344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60070" algn="l"/>
              </a:tabLst>
            </a:pPr>
            <a:r>
              <a:rPr sz="2400" b="1" spc="-5" dirty="0">
                <a:latin typeface="Courier New"/>
                <a:cs typeface="Courier New"/>
              </a:rPr>
              <a:t>1	</a:t>
            </a:r>
            <a:r>
              <a:rPr sz="2400" b="1" spc="-5" dirty="0">
                <a:latin typeface="宋体"/>
                <a:cs typeface="宋体"/>
              </a:rPr>
              <a:t>若</a:t>
            </a:r>
            <a:r>
              <a:rPr sz="2400" b="1" spc="-5" dirty="0">
                <a:latin typeface="Courier New"/>
                <a:cs typeface="Courier New"/>
              </a:rPr>
              <a:t>&lt;v</a:t>
            </a:r>
            <a:r>
              <a:rPr sz="2400" b="1" spc="-7" baseline="-20833" dirty="0">
                <a:latin typeface="Courier New"/>
                <a:cs typeface="Courier New"/>
              </a:rPr>
              <a:t>i</a:t>
            </a:r>
            <a:r>
              <a:rPr sz="2400" b="1" spc="-5" dirty="0">
                <a:latin typeface="Courier New"/>
                <a:cs typeface="Courier New"/>
              </a:rPr>
              <a:t>,v</a:t>
            </a:r>
            <a:r>
              <a:rPr sz="2400" b="1" spc="-7" baseline="-20833" dirty="0">
                <a:latin typeface="Courier New"/>
                <a:cs typeface="Courier New"/>
              </a:rPr>
              <a:t>j</a:t>
            </a:r>
            <a:r>
              <a:rPr sz="2400" b="1" spc="-5" dirty="0">
                <a:latin typeface="Courier New"/>
                <a:cs typeface="Courier New"/>
              </a:rPr>
              <a:t>&gt;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spc="-5" dirty="0">
                <a:latin typeface="Courier New"/>
                <a:cs typeface="Courier New"/>
              </a:rPr>
              <a:t>G</a:t>
            </a:r>
            <a:r>
              <a:rPr sz="2400" b="1" dirty="0">
                <a:latin typeface="宋体"/>
                <a:cs typeface="宋体"/>
              </a:rPr>
              <a:t>中的边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05"/>
              </a:lnSpc>
              <a:spcBef>
                <a:spcPts val="1440"/>
              </a:spcBef>
              <a:tabLst>
                <a:tab pos="560070" algn="l"/>
              </a:tabLst>
            </a:pPr>
            <a:r>
              <a:rPr sz="2400" b="1" spc="-5" dirty="0">
                <a:latin typeface="Courier New"/>
                <a:cs typeface="Courier New"/>
              </a:rPr>
              <a:t>0	</a:t>
            </a:r>
            <a:r>
              <a:rPr sz="2400" b="1" dirty="0">
                <a:latin typeface="宋体"/>
                <a:cs typeface="宋体"/>
              </a:rPr>
              <a:t>否则</a:t>
            </a:r>
            <a:endParaRPr sz="2400">
              <a:latin typeface="宋体"/>
              <a:cs typeface="宋体"/>
            </a:endParaRPr>
          </a:p>
          <a:p>
            <a:pPr marL="2287905">
              <a:lnSpc>
                <a:spcPts val="944"/>
              </a:lnSpc>
              <a:tabLst>
                <a:tab pos="2626995" algn="l"/>
                <a:tab pos="2968625" algn="l"/>
                <a:tab pos="3314700" algn="l"/>
              </a:tabLst>
            </a:pPr>
            <a:r>
              <a:rPr sz="850" b="1" spc="10" dirty="0">
                <a:latin typeface="Times New Roman"/>
                <a:cs typeface="Times New Roman"/>
              </a:rPr>
              <a:t>0	1	2	3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77058"/>
              </p:ext>
            </p:extLst>
          </p:nvPr>
        </p:nvGraphicFramePr>
        <p:xfrm>
          <a:off x="1231901" y="3320795"/>
          <a:ext cx="8229597" cy="31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639"/>
                        </a:lnSpc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ts val="1639"/>
                        </a:lnSpc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9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86">
                <a:tc>
                  <a:txBody>
                    <a:bodyPr/>
                    <a:lstStyle/>
                    <a:p>
                      <a:pPr marR="123189" algn="r">
                        <a:lnSpc>
                          <a:spcPts val="1639"/>
                        </a:lnSpc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3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9">
                <a:tc>
                  <a:txBody>
                    <a:bodyPr/>
                    <a:lstStyle/>
                    <a:p>
                      <a:pPr marR="123825" algn="r">
                        <a:lnSpc>
                          <a:spcPts val="2030"/>
                        </a:lnSpc>
                        <a:tabLst>
                          <a:tab pos="1656714" algn="l"/>
                          <a:tab pos="338391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	2	</a:t>
                      </a:r>
                      <a:r>
                        <a:rPr sz="2250" b="1" i="1" spc="15" baseline="55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1307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75" baseline="-1307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15">
                <a:tc>
                  <a:txBody>
                    <a:bodyPr/>
                    <a:lstStyle/>
                    <a:p>
                      <a:pPr marR="122555" algn="r">
                        <a:lnSpc>
                          <a:spcPts val="1610"/>
                        </a:lnSpc>
                        <a:spcBef>
                          <a:spcPts val="545"/>
                        </a:spcBef>
                        <a:tabLst>
                          <a:tab pos="1925955" algn="l"/>
                          <a:tab pos="2684780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	4	</a:t>
                      </a:r>
                      <a:r>
                        <a:rPr sz="2250" b="1" i="1" spc="89" baseline="3148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2941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75" baseline="2941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31"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6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3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marR="123189" algn="r">
                        <a:lnSpc>
                          <a:spcPts val="2140"/>
                        </a:lnSpc>
                        <a:tabLst>
                          <a:tab pos="1804670" algn="l"/>
                          <a:tab pos="3888740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	5	</a:t>
                      </a:r>
                      <a:r>
                        <a:rPr sz="2250" b="1" i="1" spc="75" baseline="9259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653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75" baseline="-653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09">
                <a:tc>
                  <a:txBody>
                    <a:bodyPr/>
                    <a:lstStyle/>
                    <a:p>
                      <a:pPr marR="123189" algn="r">
                        <a:lnSpc>
                          <a:spcPts val="1875"/>
                        </a:lnSpc>
                        <a:tabLst>
                          <a:tab pos="2806065" algn="l"/>
                        </a:tabLst>
                      </a:pPr>
                      <a:r>
                        <a:rPr sz="2700" b="1" baseline="-293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	</a:t>
                      </a: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6143" dirty="0">
                          <a:latin typeface="Times New Roman"/>
                          <a:cs typeface="Times New Roman"/>
                        </a:rPr>
                        <a:t>5</a:t>
                      </a:r>
                      <a:endParaRPr sz="1275" baseline="-26143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345"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6143" dirty="0">
                          <a:latin typeface="Times New Roman"/>
                          <a:cs typeface="Times New Roman"/>
                        </a:rPr>
                        <a:t>6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589">
                <a:tc>
                  <a:txBody>
                    <a:bodyPr/>
                    <a:lstStyle/>
                    <a:p>
                      <a:pPr marR="186055" algn="r">
                        <a:lnSpc>
                          <a:spcPts val="1450"/>
                        </a:lnSpc>
                        <a:tabLst>
                          <a:tab pos="87947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	</a:t>
                      </a:r>
                      <a:r>
                        <a:rPr sz="2250" b="1" i="1" baseline="-22222" dirty="0">
                          <a:latin typeface="Times New Roman"/>
                          <a:cs typeface="Times New Roman"/>
                        </a:rPr>
                        <a:t>v</a:t>
                      </a:r>
                      <a:endParaRPr sz="2250" baseline="-22222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232346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	</a:t>
                      </a:r>
                      <a:r>
                        <a:rPr sz="2250" b="1" i="1" baseline="-11111" dirty="0">
                          <a:latin typeface="Times New Roman"/>
                          <a:cs typeface="Times New Roman"/>
                        </a:rPr>
                        <a:t>v</a:t>
                      </a:r>
                      <a:endParaRPr sz="2250" baseline="-1111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42595" algn="l"/>
                          <a:tab pos="782955" algn="l"/>
                          <a:tab pos="1127125" algn="l"/>
                          <a:tab pos="1473835" algn="l"/>
                          <a:tab pos="1818005" algn="l"/>
                          <a:tab pos="2159635" algn="l"/>
                          <a:tab pos="2506345" algn="l"/>
                          <a:tab pos="2851785" algn="l"/>
                          <a:tab pos="3195320" algn="l"/>
                        </a:tabLst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	0	0	1	0	0	1	0	0	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442595" algn="l"/>
                          <a:tab pos="782955" algn="l"/>
                          <a:tab pos="1129030" algn="l"/>
                          <a:tab pos="1473835" algn="l"/>
                          <a:tab pos="1816100" algn="l"/>
                          <a:tab pos="2159635" algn="l"/>
                          <a:tab pos="2506345" algn="l"/>
                          <a:tab pos="2851785" algn="l"/>
                          <a:tab pos="3194050" algn="l"/>
                        </a:tabLst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	0	0	0	0	1	1	0	0	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51">
                <a:tc>
                  <a:txBody>
                    <a:bodyPr/>
                    <a:lstStyle/>
                    <a:p>
                      <a:pPr marR="123189" algn="r">
                        <a:lnSpc>
                          <a:spcPts val="1639"/>
                        </a:lnSpc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6143" dirty="0">
                          <a:latin typeface="Times New Roman"/>
                          <a:cs typeface="Times New Roman"/>
                        </a:rPr>
                        <a:t>9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ts val="1639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C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9293237" y="3625596"/>
            <a:ext cx="92710" cy="2819400"/>
          </a:xfrm>
          <a:custGeom>
            <a:avLst/>
            <a:gdLst/>
            <a:ahLst/>
            <a:cxnLst/>
            <a:rect l="l" t="t" r="r" b="b"/>
            <a:pathLst>
              <a:path w="92709" h="2819400">
                <a:moveTo>
                  <a:pt x="0" y="0"/>
                </a:moveTo>
                <a:lnTo>
                  <a:pt x="65246" y="26955"/>
                </a:lnTo>
                <a:lnTo>
                  <a:pt x="92202" y="92201"/>
                </a:lnTo>
                <a:lnTo>
                  <a:pt x="92202" y="2727198"/>
                </a:lnTo>
                <a:lnTo>
                  <a:pt x="84974" y="2763142"/>
                </a:lnTo>
                <a:lnTo>
                  <a:pt x="65246" y="2792444"/>
                </a:lnTo>
                <a:lnTo>
                  <a:pt x="35944" y="2812172"/>
                </a:lnTo>
                <a:lnTo>
                  <a:pt x="0" y="2819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5112" y="3593845"/>
            <a:ext cx="3276600" cy="2743200"/>
          </a:xfrm>
          <a:custGeom>
            <a:avLst/>
            <a:gdLst/>
            <a:ahLst/>
            <a:cxnLst/>
            <a:rect l="l" t="t" r="r" b="b"/>
            <a:pathLst>
              <a:path w="3276600" h="2743200">
                <a:moveTo>
                  <a:pt x="0" y="0"/>
                </a:moveTo>
                <a:lnTo>
                  <a:pt x="3276600" y="2743199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5" name="object 5"/>
          <p:cNvSpPr/>
          <p:nvPr/>
        </p:nvSpPr>
        <p:spPr>
          <a:xfrm>
            <a:off x="1429900" y="3337575"/>
            <a:ext cx="92710" cy="2819400"/>
          </a:xfrm>
          <a:custGeom>
            <a:avLst/>
            <a:gdLst/>
            <a:ahLst/>
            <a:cxnLst/>
            <a:rect l="l" t="t" r="r" b="b"/>
            <a:pathLst>
              <a:path w="92709" h="2819400">
                <a:moveTo>
                  <a:pt x="92202" y="0"/>
                </a:moveTo>
                <a:lnTo>
                  <a:pt x="56257" y="7227"/>
                </a:lnTo>
                <a:lnTo>
                  <a:pt x="26955" y="26955"/>
                </a:lnTo>
                <a:lnTo>
                  <a:pt x="7227" y="56257"/>
                </a:lnTo>
                <a:lnTo>
                  <a:pt x="0" y="92202"/>
                </a:lnTo>
                <a:lnTo>
                  <a:pt x="0" y="2727198"/>
                </a:lnTo>
                <a:lnTo>
                  <a:pt x="7227" y="2763142"/>
                </a:lnTo>
                <a:lnTo>
                  <a:pt x="26955" y="2792444"/>
                </a:lnTo>
                <a:lnTo>
                  <a:pt x="56257" y="2812172"/>
                </a:lnTo>
                <a:lnTo>
                  <a:pt x="92202" y="2819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7437" y="3320796"/>
            <a:ext cx="92710" cy="2819400"/>
          </a:xfrm>
          <a:custGeom>
            <a:avLst/>
            <a:gdLst/>
            <a:ahLst/>
            <a:cxnLst/>
            <a:rect l="l" t="t" r="r" b="b"/>
            <a:pathLst>
              <a:path w="92710" h="2819400">
                <a:moveTo>
                  <a:pt x="0" y="0"/>
                </a:moveTo>
                <a:lnTo>
                  <a:pt x="65246" y="26955"/>
                </a:lnTo>
                <a:lnTo>
                  <a:pt x="92202" y="92201"/>
                </a:lnTo>
                <a:lnTo>
                  <a:pt x="92202" y="2727198"/>
                </a:lnTo>
                <a:lnTo>
                  <a:pt x="84974" y="2763142"/>
                </a:lnTo>
                <a:lnTo>
                  <a:pt x="65246" y="2792444"/>
                </a:lnTo>
                <a:lnTo>
                  <a:pt x="35944" y="2812172"/>
                </a:lnTo>
                <a:lnTo>
                  <a:pt x="0" y="2819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276" y="3244596"/>
            <a:ext cx="33528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311535" y="1918666"/>
            <a:ext cx="7961630" cy="11984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邻接矩阵</a:t>
            </a:r>
          </a:p>
          <a:p>
            <a:pPr marL="681990" lvl="1" indent="-325120">
              <a:lnSpc>
                <a:spcPct val="100000"/>
              </a:lnSpc>
              <a:spcBef>
                <a:spcPts val="505"/>
              </a:spcBef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问题：对于无向图的存储，怎样可以省一半空间？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zh-CN" altLang="en-US"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982" y="5076825"/>
            <a:ext cx="19202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0098" y="3256939"/>
            <a:ext cx="1981200" cy="1752600"/>
          </a:xfrm>
          <a:custGeom>
            <a:avLst/>
            <a:gdLst/>
            <a:ahLst/>
            <a:cxnLst/>
            <a:rect l="l" t="t" r="r" b="b"/>
            <a:pathLst>
              <a:path w="1981200" h="1752600">
                <a:moveTo>
                  <a:pt x="0" y="0"/>
                </a:moveTo>
                <a:lnTo>
                  <a:pt x="0" y="1752600"/>
                </a:lnTo>
                <a:lnTo>
                  <a:pt x="1981200" y="1752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90043"/>
              </p:ext>
            </p:extLst>
          </p:nvPr>
        </p:nvGraphicFramePr>
        <p:xfrm>
          <a:off x="1112535" y="3117071"/>
          <a:ext cx="3684902" cy="3105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39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39"/>
                        </a:lnSpc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37" baseline="-2287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639"/>
                        </a:lnSpc>
                      </a:pPr>
                      <a:r>
                        <a:rPr sz="1500" b="1" i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15" baseline="-2287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639"/>
                        </a:lnSpc>
                      </a:pPr>
                      <a:r>
                        <a:rPr sz="1500" b="1" i="1" spc="6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2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639"/>
                        </a:lnSpc>
                      </a:pPr>
                      <a:r>
                        <a:rPr sz="1500" b="1" i="1" spc="6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3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639"/>
                        </a:lnSpc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639"/>
                        </a:lnSpc>
                      </a:pPr>
                      <a:r>
                        <a:rPr sz="1500" b="1" i="1" spc="4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5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37" baseline="-22875" dirty="0">
                          <a:latin typeface="Times New Roman"/>
                          <a:cs typeface="Times New Roman"/>
                        </a:rPr>
                        <a:t>6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37" baseline="-22875" dirty="0">
                          <a:latin typeface="Times New Roman"/>
                          <a:cs typeface="Times New Roman"/>
                        </a:rPr>
                        <a:t>7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37" baseline="-22875" dirty="0">
                          <a:latin typeface="Times New Roman"/>
                          <a:cs typeface="Times New Roman"/>
                        </a:rPr>
                        <a:t>8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639"/>
                        </a:lnSpc>
                      </a:pPr>
                      <a:r>
                        <a:rPr sz="1500" b="1" i="1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baseline="-22875" dirty="0">
                          <a:latin typeface="Times New Roman"/>
                          <a:cs typeface="Times New Roman"/>
                        </a:rPr>
                        <a:t>9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06"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287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71">
                <a:tc gridSpan="3">
                  <a:txBody>
                    <a:bodyPr/>
                    <a:lstStyle/>
                    <a:p>
                      <a:pPr marL="36830">
                        <a:lnSpc>
                          <a:spcPts val="1565"/>
                        </a:lnSpc>
                        <a:tabLst>
                          <a:tab pos="412115" algn="l"/>
                        </a:tabLst>
                      </a:pPr>
                      <a:r>
                        <a:rPr sz="1500" b="1" i="1" dirty="0">
                          <a:latin typeface="Times New Roman"/>
                          <a:cs typeface="Times New Roman"/>
                        </a:rPr>
                        <a:t>v	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565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i="1" spc="3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52" baseline="-26143" dirty="0">
                          <a:latin typeface="Times New Roman"/>
                          <a:cs typeface="Times New Roman"/>
                        </a:rPr>
                        <a:t>2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3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52" baseline="-22875" dirty="0">
                          <a:latin typeface="Times New Roman"/>
                          <a:cs typeface="Times New Roman"/>
                        </a:rPr>
                        <a:t>3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27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287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12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6143" dirty="0">
                          <a:latin typeface="Times New Roman"/>
                          <a:cs typeface="Times New Roman"/>
                        </a:rPr>
                        <a:t>5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6143" dirty="0">
                          <a:latin typeface="Times New Roman"/>
                          <a:cs typeface="Times New Roman"/>
                        </a:rPr>
                        <a:t>6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i="1" spc="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37" baseline="-22875" dirty="0">
                          <a:latin typeface="Times New Roman"/>
                          <a:cs typeface="Times New Roman"/>
                        </a:rPr>
                        <a:t>7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1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6143" dirty="0">
                          <a:latin typeface="Times New Roman"/>
                          <a:cs typeface="Times New Roman"/>
                        </a:rPr>
                        <a:t>8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i="1" spc="3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75" b="1" spc="44" baseline="-26143" dirty="0">
                          <a:latin typeface="Times New Roman"/>
                          <a:cs typeface="Times New Roman"/>
                        </a:rPr>
                        <a:t>9</a:t>
                      </a:r>
                      <a:endParaRPr sz="1275" baseline="-26143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21512" y="5046979"/>
            <a:ext cx="4203700" cy="11645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1" dirty="0">
                <a:latin typeface="宋体"/>
                <a:cs typeface="宋体"/>
              </a:rPr>
              <a:t>对于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网络</a:t>
            </a:r>
            <a:r>
              <a:rPr sz="1800" b="1" dirty="0">
                <a:latin typeface="宋体"/>
                <a:cs typeface="宋体"/>
              </a:rPr>
              <a:t>，只要</a:t>
            </a:r>
            <a:r>
              <a:rPr sz="1800" b="1" spc="-5" dirty="0">
                <a:latin typeface="宋体"/>
                <a:cs typeface="宋体"/>
              </a:rPr>
              <a:t>把</a:t>
            </a:r>
            <a:r>
              <a:rPr sz="1800" b="1" spc="-10" dirty="0">
                <a:latin typeface="Courier New"/>
                <a:cs typeface="Courier New"/>
              </a:rPr>
              <a:t>G[i][j]</a:t>
            </a:r>
            <a:r>
              <a:rPr sz="1800" b="1" dirty="0">
                <a:latin typeface="宋体"/>
                <a:cs typeface="宋体"/>
              </a:rPr>
              <a:t>的值定义为边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5" dirty="0">
                <a:latin typeface="Courier New"/>
                <a:cs typeface="Courier New"/>
              </a:rPr>
              <a:t>&lt;v</a:t>
            </a:r>
            <a:r>
              <a:rPr sz="1800" b="1" spc="-7" baseline="-23148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,v</a:t>
            </a:r>
            <a:r>
              <a:rPr sz="1800" b="1" spc="-7" baseline="-23148" dirty="0">
                <a:latin typeface="Courier New"/>
                <a:cs typeface="Courier New"/>
              </a:rPr>
              <a:t>j</a:t>
            </a:r>
            <a:r>
              <a:rPr sz="1800" b="1" spc="-5" dirty="0">
                <a:latin typeface="Courier New"/>
                <a:cs typeface="Courier New"/>
              </a:rPr>
              <a:t>&gt;</a:t>
            </a:r>
            <a:r>
              <a:rPr sz="1800" b="1" dirty="0">
                <a:latin typeface="宋体"/>
                <a:cs typeface="宋体"/>
              </a:rPr>
              <a:t>的权重即可。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宋体"/>
                <a:cs typeface="宋体"/>
              </a:rPr>
              <a:t>问题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7" baseline="-23148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宋体"/>
                <a:cs typeface="宋体"/>
              </a:rPr>
              <a:t>和</a:t>
            </a:r>
            <a:r>
              <a:rPr sz="1800" b="1" dirty="0">
                <a:latin typeface="Courier New"/>
                <a:cs typeface="Courier New"/>
              </a:rPr>
              <a:t>v</a:t>
            </a:r>
            <a:r>
              <a:rPr sz="1800" b="1" baseline="-23148" dirty="0">
                <a:latin typeface="Courier New"/>
                <a:cs typeface="Courier New"/>
              </a:rPr>
              <a:t>j</a:t>
            </a:r>
            <a:r>
              <a:rPr sz="1800" b="1" dirty="0">
                <a:latin typeface="宋体"/>
                <a:cs typeface="宋体"/>
              </a:rPr>
              <a:t>之间若没有边该怎么表示？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7CD85FC-089F-46B1-993E-3BA0502497EC}"/>
              </a:ext>
            </a:extLst>
          </p:cNvPr>
          <p:cNvSpPr txBox="1">
            <a:spLocks/>
          </p:cNvSpPr>
          <p:nvPr/>
        </p:nvSpPr>
        <p:spPr>
          <a:xfrm>
            <a:off x="1316480" y="2745737"/>
            <a:ext cx="8973550" cy="203196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>
            <a:lvl1pPr marL="0">
              <a:defRPr sz="2600" b="1" i="0">
                <a:solidFill>
                  <a:schemeClr val="tx1"/>
                </a:solidFill>
                <a:latin typeface="宋体"/>
                <a:ea typeface="+mn-ea"/>
                <a:cs typeface="宋体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5"/>
              </a:spcBef>
            </a:pPr>
            <a:endParaRPr lang="zh-CN" altLang="en-US" sz="2000" kern="0" dirty="0">
              <a:latin typeface="Times New Roman"/>
              <a:cs typeface="Times New Roman"/>
            </a:endParaRPr>
          </a:p>
          <a:p>
            <a:pPr marL="3822700"/>
            <a:r>
              <a:rPr lang="zh-CN" altLang="en-US" sz="1800" kern="0" dirty="0"/>
              <a:t>用一个长度为</a:t>
            </a:r>
            <a:r>
              <a:rPr lang="en-US" altLang="zh-CN" sz="1800" kern="0" spc="-5" dirty="0">
                <a:latin typeface="Courier New"/>
                <a:cs typeface="Courier New"/>
              </a:rPr>
              <a:t>N(N+1)/2</a:t>
            </a:r>
            <a:r>
              <a:rPr lang="zh-CN" altLang="en-US" sz="1800" kern="0" spc="-5" dirty="0"/>
              <a:t>的</a:t>
            </a:r>
            <a:r>
              <a:rPr lang="en-US" altLang="zh-CN" sz="1800" kern="0" spc="-15" dirty="0">
                <a:latin typeface="Courier New"/>
                <a:cs typeface="Courier New"/>
              </a:rPr>
              <a:t>1</a:t>
            </a:r>
            <a:r>
              <a:rPr lang="zh-CN" altLang="en-US" sz="1800" kern="0" dirty="0"/>
              <a:t>维数组</a:t>
            </a:r>
            <a:r>
              <a:rPr lang="en-US" altLang="zh-CN" sz="1800" kern="0" spc="-5" dirty="0">
                <a:latin typeface="Courier New"/>
                <a:cs typeface="Courier New"/>
              </a:rPr>
              <a:t>A</a:t>
            </a:r>
            <a:r>
              <a:rPr lang="zh-CN" altLang="en-US" sz="1800" kern="0" spc="-5" dirty="0"/>
              <a:t>存储</a:t>
            </a:r>
            <a:endParaRPr lang="zh-CN" altLang="en-US" sz="1800" kern="0" dirty="0">
              <a:latin typeface="Courier New"/>
              <a:cs typeface="Courier New"/>
            </a:endParaRPr>
          </a:p>
          <a:p>
            <a:pPr marL="3822065">
              <a:spcBef>
                <a:spcPts val="655"/>
              </a:spcBef>
            </a:pPr>
            <a:r>
              <a:rPr lang="en-US" altLang="zh-CN" sz="1800" kern="0" spc="-5" dirty="0">
                <a:latin typeface="Courier New"/>
                <a:cs typeface="Courier New"/>
              </a:rPr>
              <a:t>{G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00</a:t>
            </a:r>
            <a:r>
              <a:rPr lang="en-US" altLang="zh-CN" sz="1800" kern="0" spc="-5" dirty="0">
                <a:latin typeface="Courier New"/>
                <a:cs typeface="Courier New"/>
              </a:rPr>
              <a:t>,G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10</a:t>
            </a:r>
            <a:r>
              <a:rPr lang="en-US" altLang="zh-CN" sz="1800" kern="0" spc="-5" dirty="0">
                <a:latin typeface="Courier New"/>
                <a:cs typeface="Courier New"/>
              </a:rPr>
              <a:t>,G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11</a:t>
            </a:r>
            <a:r>
              <a:rPr lang="en-US" altLang="zh-CN" sz="1800" kern="0" spc="-5" dirty="0">
                <a:latin typeface="Courier New"/>
                <a:cs typeface="Courier New"/>
              </a:rPr>
              <a:t>,……,G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n-1 0</a:t>
            </a:r>
            <a:r>
              <a:rPr lang="en-US" altLang="zh-CN" sz="1800" kern="0" spc="-5" dirty="0">
                <a:latin typeface="Courier New"/>
                <a:cs typeface="Courier New"/>
              </a:rPr>
              <a:t>,…,G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n-1</a:t>
            </a:r>
            <a:r>
              <a:rPr lang="zh-CN" altLang="en-US" sz="1800" kern="0" spc="7" baseline="-23148" dirty="0">
                <a:latin typeface="Courier New"/>
                <a:cs typeface="Courier New"/>
              </a:rPr>
              <a:t> </a:t>
            </a:r>
            <a:r>
              <a:rPr lang="en-US" altLang="zh-CN" sz="1800" kern="0" spc="-7" baseline="-23148" dirty="0">
                <a:latin typeface="Courier New"/>
                <a:cs typeface="Courier New"/>
              </a:rPr>
              <a:t>n-1</a:t>
            </a:r>
            <a:r>
              <a:rPr lang="en-US" altLang="zh-CN" sz="1800" kern="0" spc="-5" dirty="0">
                <a:latin typeface="Courier New"/>
                <a:cs typeface="Courier New"/>
              </a:rPr>
              <a:t>}</a:t>
            </a:r>
            <a:r>
              <a:rPr lang="zh-CN" altLang="en-US" sz="1800" kern="0" spc="-5" dirty="0"/>
              <a:t>，</a:t>
            </a:r>
            <a:endParaRPr lang="zh-CN" altLang="en-US" sz="1800" kern="0" dirty="0">
              <a:latin typeface="Courier New"/>
              <a:cs typeface="Courier New"/>
            </a:endParaRPr>
          </a:p>
          <a:p>
            <a:pPr marL="3822700">
              <a:spcBef>
                <a:spcPts val="655"/>
              </a:spcBef>
            </a:pPr>
            <a:r>
              <a:rPr lang="zh-CN" altLang="en-US" sz="1800" kern="0" spc="-5" dirty="0"/>
              <a:t>则</a:t>
            </a:r>
            <a:r>
              <a:rPr lang="en-US" altLang="zh-CN" sz="1800" kern="0" dirty="0" err="1">
                <a:latin typeface="Courier New"/>
                <a:cs typeface="Courier New"/>
              </a:rPr>
              <a:t>G</a:t>
            </a:r>
            <a:r>
              <a:rPr lang="en-US" altLang="zh-CN" sz="1800" kern="0" baseline="-23148" dirty="0" err="1">
                <a:latin typeface="Courier New"/>
                <a:cs typeface="Courier New"/>
              </a:rPr>
              <a:t>ij</a:t>
            </a:r>
            <a:r>
              <a:rPr lang="zh-CN" altLang="en-US" sz="1800" kern="0" spc="-5" dirty="0"/>
              <a:t>在</a:t>
            </a:r>
            <a:r>
              <a:rPr lang="en-US" altLang="zh-CN" sz="1800" kern="0" spc="-5" dirty="0">
                <a:latin typeface="Courier New"/>
                <a:cs typeface="Courier New"/>
              </a:rPr>
              <a:t>A</a:t>
            </a:r>
            <a:r>
              <a:rPr lang="zh-CN" altLang="en-US" sz="1800" kern="0" dirty="0"/>
              <a:t>中对应的下标是：</a:t>
            </a:r>
            <a:endParaRPr lang="zh-CN" altLang="en-US" sz="1800" kern="0" dirty="0">
              <a:latin typeface="Courier New"/>
              <a:cs typeface="Courier New"/>
            </a:endParaRPr>
          </a:p>
          <a:p>
            <a:pPr marL="3917315" algn="ctr">
              <a:spcBef>
                <a:spcPts val="1955"/>
              </a:spcBef>
            </a:pPr>
            <a:r>
              <a:rPr lang="en-US" altLang="zh-CN" sz="2400" kern="0" spc="-5" dirty="0">
                <a:latin typeface="Courier New"/>
                <a:cs typeface="Courier New"/>
              </a:rPr>
              <a:t>( </a:t>
            </a:r>
            <a:r>
              <a:rPr lang="en-US" altLang="zh-CN" sz="2400" kern="0" spc="-5" dirty="0" err="1">
                <a:latin typeface="Courier New"/>
                <a:cs typeface="Courier New"/>
              </a:rPr>
              <a:t>i</a:t>
            </a:r>
            <a:r>
              <a:rPr lang="zh-CN" altLang="en-US" sz="2400" kern="0" spc="-5" dirty="0">
                <a:latin typeface="Symbol"/>
                <a:cs typeface="Symbol"/>
              </a:rPr>
              <a:t></a:t>
            </a:r>
            <a:r>
              <a:rPr lang="en-US" altLang="zh-CN" sz="2400" kern="0" spc="-5" dirty="0">
                <a:latin typeface="Courier New"/>
                <a:cs typeface="Courier New"/>
              </a:rPr>
              <a:t>(i+1)/2 + j</a:t>
            </a:r>
            <a:r>
              <a:rPr lang="zh-CN" altLang="en-US" sz="2400" kern="0" spc="-70" dirty="0">
                <a:latin typeface="Courier New"/>
                <a:cs typeface="Courier New"/>
              </a:rPr>
              <a:t> </a:t>
            </a:r>
            <a:r>
              <a:rPr lang="en-US" altLang="zh-CN" sz="2400" kern="0" spc="-5" dirty="0">
                <a:latin typeface="Courier New"/>
                <a:cs typeface="Courier New"/>
              </a:rPr>
              <a:t>)</a:t>
            </a:r>
            <a:endParaRPr lang="zh-CN" altLang="en-US" sz="2400" kern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47925"/>
            <a:ext cx="8006080" cy="4053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邻接矩</a:t>
            </a:r>
            <a:r>
              <a:rPr sz="2600" b="1" spc="-15" dirty="0">
                <a:latin typeface="宋体"/>
                <a:cs typeface="宋体"/>
              </a:rPr>
              <a:t>阵</a:t>
            </a:r>
            <a:r>
              <a:rPr sz="2600" b="1" spc="260" dirty="0">
                <a:latin typeface="宋体"/>
                <a:cs typeface="宋体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——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宋体"/>
                <a:cs typeface="宋体"/>
              </a:rPr>
              <a:t>有什么好处？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805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直观、简单、好理解</a:t>
            </a:r>
            <a:endParaRPr sz="22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310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方便检查任意一对顶点间是否存在边</a:t>
            </a:r>
            <a:endParaRPr sz="22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310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方便找任一顶点的所有“邻接点”（有边直接相连的顶点）</a:t>
            </a:r>
            <a:endParaRPr sz="2200" dirty="0">
              <a:latin typeface="宋体"/>
              <a:cs typeface="宋体"/>
            </a:endParaRPr>
          </a:p>
          <a:p>
            <a:pPr marL="681990" marR="567055" lvl="1" indent="-325120">
              <a:lnSpc>
                <a:spcPct val="100000"/>
              </a:lnSpc>
              <a:spcBef>
                <a:spcPts val="1310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方便计算任一顶点的“度”（从该点发出的边数为“出 度”，指向该点的边数为“入度”）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969"/>
              </a:spcBef>
              <a:buClr>
                <a:srgbClr val="CC6500"/>
              </a:buClr>
              <a:buFont typeface="Wingdings"/>
              <a:buChar char="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无向图：对应行（或列）</a:t>
            </a:r>
            <a:r>
              <a:rPr sz="2000" b="1" spc="5" dirty="0">
                <a:latin typeface="宋体"/>
                <a:cs typeface="宋体"/>
              </a:rPr>
              <a:t>非</a:t>
            </a:r>
            <a:r>
              <a:rPr sz="2000" b="1" spc="-5" dirty="0">
                <a:latin typeface="Courier New"/>
                <a:cs typeface="Courier New"/>
              </a:rPr>
              <a:t>0</a:t>
            </a:r>
            <a:r>
              <a:rPr sz="2000" b="1" dirty="0">
                <a:latin typeface="宋体"/>
                <a:cs typeface="宋体"/>
              </a:rPr>
              <a:t>元素的个数</a:t>
            </a:r>
            <a:endParaRPr sz="2000" dirty="0">
              <a:latin typeface="宋体"/>
              <a:cs typeface="宋体"/>
            </a:endParaRPr>
          </a:p>
          <a:p>
            <a:pPr marL="1035050" marR="13335" lvl="2" indent="-351155">
              <a:lnSpc>
                <a:spcPct val="112000"/>
              </a:lnSpc>
              <a:spcBef>
                <a:spcPts val="915"/>
              </a:spcBef>
              <a:buClr>
                <a:srgbClr val="CC6500"/>
              </a:buClr>
              <a:buFont typeface="Wingdings"/>
              <a:buChar char="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有向图：对应行非</a:t>
            </a:r>
            <a:r>
              <a:rPr sz="2000" b="1" dirty="0">
                <a:latin typeface="Courier New"/>
                <a:cs typeface="Courier New"/>
              </a:rPr>
              <a:t>0</a:t>
            </a:r>
            <a:r>
              <a:rPr sz="2000" b="1" dirty="0">
                <a:latin typeface="宋体"/>
                <a:cs typeface="宋体"/>
              </a:rPr>
              <a:t>元素的个数是“出度”；对应列</a:t>
            </a:r>
            <a:r>
              <a:rPr sz="2000" b="1" spc="5" dirty="0">
                <a:latin typeface="宋体"/>
                <a:cs typeface="宋体"/>
              </a:rPr>
              <a:t>非</a:t>
            </a:r>
            <a:r>
              <a:rPr sz="2000" b="1" spc="-5" dirty="0">
                <a:latin typeface="Courier New"/>
                <a:cs typeface="Courier New"/>
              </a:rPr>
              <a:t>0</a:t>
            </a:r>
            <a:r>
              <a:rPr sz="2000" b="1" spc="5" dirty="0">
                <a:latin typeface="宋体"/>
                <a:cs typeface="宋体"/>
              </a:rPr>
              <a:t>元素的 </a:t>
            </a:r>
            <a:r>
              <a:rPr sz="2000" b="1" dirty="0">
                <a:latin typeface="宋体"/>
                <a:cs typeface="宋体"/>
              </a:rPr>
              <a:t>个数是“入度”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1ACD122-1E81-4DE7-AC32-1A3784500CC1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761578"/>
            <a:ext cx="3505200" cy="2362200"/>
            <a:chOff x="336" y="624"/>
            <a:chExt cx="2208" cy="148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C6E4057F-4711-4C90-B1DE-863DF443C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768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F2E409B1-4EB9-4772-BA35-144F551B7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88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1CD865F-C0D9-41A4-AF88-6865007B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20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FC42D04-03CE-4A78-9A16-803FF6D0F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912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70E1C6E-EA00-413B-862F-6EDA1A3AC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68"/>
              <a:ext cx="76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6C80496-1AA0-49F6-BEB8-6EA5D16E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344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9811A98-E755-41D9-B3B6-F62424B97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44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7EBC6B5E-914A-418D-87A7-CC322D2D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62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000066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2D55231-3FDB-457B-A187-EEB527D6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000066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3336FD40-C6DF-432E-9D9D-6F8E13D8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0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000066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8CB03543-BF69-4628-8D38-6332EC02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000066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5F7CFE8-D29E-4BAD-8883-761DBCB8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1" dirty="0">
                  <a:solidFill>
                    <a:srgbClr val="000066"/>
                  </a:solidFill>
                </a:rPr>
                <a:t>F</a:t>
              </a:r>
              <a:endParaRPr lang="en-US" altLang="zh-CN" dirty="0"/>
            </a:p>
          </p:txBody>
        </p:sp>
      </p:grpSp>
      <p:sp>
        <p:nvSpPr>
          <p:cNvPr id="18" name="Text Box 17">
            <a:extLst>
              <a:ext uri="{FF2B5EF4-FFF2-40B4-BE49-F238E27FC236}">
                <a16:creationId xmlns:a16="http://schemas.microsoft.com/office/drawing/2014/main" id="{656E116F-151D-4D25-969D-FDDA8325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4686737"/>
            <a:ext cx="75247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顶点的度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3600" b="1" dirty="0">
                <a:solidFill>
                  <a:srgbClr val="003366"/>
                </a:solidFill>
                <a:ea typeface="楷体_GB2312" panose="02010609030101010101" pitchFamily="49" charset="-122"/>
              </a:rPr>
              <a:t>TD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)=</a:t>
            </a:r>
            <a:r>
              <a:rPr lang="zh-CN" altLang="en-US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出度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3600" b="1" dirty="0">
                <a:solidFill>
                  <a:srgbClr val="003366"/>
                </a:solidFill>
                <a:ea typeface="楷体_GB2312" panose="02010609030101010101" pitchFamily="49" charset="-122"/>
              </a:rPr>
              <a:t>OD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)+</a:t>
            </a:r>
            <a:r>
              <a:rPr lang="zh-CN" altLang="en-US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入度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3600" b="1" dirty="0">
                <a:solidFill>
                  <a:srgbClr val="003366"/>
                </a:solidFill>
                <a:ea typeface="楷体_GB2312" panose="02010609030101010101" pitchFamily="49" charset="-122"/>
              </a:rPr>
              <a:t>ID</a:t>
            </a:r>
            <a:r>
              <a:rPr lang="en-US" altLang="zh-CN" sz="3600" b="1" dirty="0">
                <a:solidFill>
                  <a:srgbClr val="0033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000066"/>
                </a:solidFill>
                <a:ea typeface="楷体_GB2312" panose="02010609030101010101" pitchFamily="49" charset="-122"/>
              </a:rPr>
              <a:t>    TD(B) =OD(B)+ID(B) = 3</a:t>
            </a:r>
          </a:p>
        </p:txBody>
      </p:sp>
    </p:spTree>
    <p:extLst>
      <p:ext uri="{BB962C8B-B14F-4D97-AF65-F5344CB8AC3E}">
        <p14:creationId xmlns:p14="http://schemas.microsoft.com/office/powerpoint/2010/main" val="1302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47925"/>
            <a:ext cx="16954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邻接矩阵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5959" y="2613151"/>
            <a:ext cx="14757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4C6D4E"/>
              </a:buClr>
              <a:buFont typeface="Wingdings"/>
              <a:buChar char=""/>
              <a:tabLst>
                <a:tab pos="338455" algn="l"/>
              </a:tabLst>
            </a:pPr>
            <a:r>
              <a:rPr sz="2200" b="1" dirty="0">
                <a:latin typeface="宋体"/>
                <a:cs typeface="宋体"/>
              </a:rPr>
              <a:t>浪费空间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9973" y="1947925"/>
            <a:ext cx="6247765" cy="1026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latin typeface="Courier New"/>
                <a:cs typeface="Courier New"/>
              </a:rPr>
              <a:t>——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宋体"/>
                <a:cs typeface="宋体"/>
              </a:rPr>
              <a:t>有什么不好？</a:t>
            </a:r>
            <a:endParaRPr sz="2600" dirty="0">
              <a:latin typeface="宋体"/>
              <a:cs typeface="宋体"/>
            </a:endParaRPr>
          </a:p>
          <a:p>
            <a:pPr marL="106045">
              <a:lnSpc>
                <a:spcPct val="100000"/>
              </a:lnSpc>
              <a:spcBef>
                <a:spcPts val="2125"/>
              </a:spcBef>
            </a:pPr>
            <a:r>
              <a:rPr sz="2200" b="1" dirty="0">
                <a:latin typeface="Courier New"/>
                <a:cs typeface="Courier New"/>
              </a:rPr>
              <a:t>——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宋体"/>
                <a:cs typeface="宋体"/>
              </a:rPr>
              <a:t>存稀疏图（点很多而边很少）有大量无效元素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5959" y="3054590"/>
            <a:ext cx="5803900" cy="100647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690880" indent="-351790">
              <a:lnSpc>
                <a:spcPct val="100000"/>
              </a:lnSpc>
              <a:spcBef>
                <a:spcPts val="1375"/>
              </a:spcBef>
              <a:buClr>
                <a:srgbClr val="CC6500"/>
              </a:buClr>
              <a:buFont typeface="Wingdings"/>
              <a:buChar char=""/>
              <a:tabLst>
                <a:tab pos="690245" algn="l"/>
                <a:tab pos="690880" algn="l"/>
              </a:tabLst>
            </a:pPr>
            <a:r>
              <a:rPr sz="2000" b="1" dirty="0">
                <a:latin typeface="宋体"/>
                <a:cs typeface="宋体"/>
              </a:rPr>
              <a:t>对稠密图（特别是完全图）还是很合算的</a:t>
            </a:r>
            <a:endParaRPr sz="2000" dirty="0">
              <a:latin typeface="宋体"/>
              <a:cs typeface="宋体"/>
            </a:endParaRPr>
          </a:p>
          <a:p>
            <a:pPr marL="337820" indent="-325120">
              <a:lnSpc>
                <a:spcPct val="100000"/>
              </a:lnSpc>
              <a:spcBef>
                <a:spcPts val="1405"/>
              </a:spcBef>
              <a:buClr>
                <a:srgbClr val="4C6D4E"/>
              </a:buClr>
              <a:buFont typeface="Wingdings"/>
              <a:buChar char=""/>
              <a:tabLst>
                <a:tab pos="338455" algn="l"/>
              </a:tabLst>
            </a:pPr>
            <a:r>
              <a:rPr sz="2200" b="1" dirty="0">
                <a:latin typeface="宋体"/>
                <a:cs typeface="宋体"/>
              </a:rPr>
              <a:t>浪费时</a:t>
            </a:r>
            <a:r>
              <a:rPr sz="2200" b="1" spc="-10" dirty="0">
                <a:latin typeface="宋体"/>
                <a:cs typeface="宋体"/>
              </a:rPr>
              <a:t>间</a:t>
            </a:r>
            <a:r>
              <a:rPr sz="2200" b="1" spc="200" dirty="0">
                <a:latin typeface="宋体"/>
                <a:cs typeface="宋体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——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宋体"/>
                <a:cs typeface="宋体"/>
              </a:rPr>
              <a:t>统计稀疏图中一共有多少条边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6A396241-CBAB-4763-B7AB-B81C049C98AB}"/>
              </a:ext>
            </a:extLst>
          </p:cNvPr>
          <p:cNvSpPr txBox="1">
            <a:spLocks noChangeArrowheads="1"/>
          </p:cNvSpPr>
          <p:nvPr/>
        </p:nvSpPr>
        <p:spPr>
          <a:xfrm>
            <a:off x="1460500" y="4837976"/>
            <a:ext cx="7467600" cy="14416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Clr>
                <a:srgbClr val="FF7C80"/>
              </a:buClr>
              <a:buSzPct val="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/>
              </a:rPr>
              <a:t>完全图</a:t>
            </a:r>
            <a:r>
              <a:rPr lang="zh-CN" altLang="en-US" b="1" dirty="0">
                <a:latin typeface="宋体"/>
              </a:rPr>
              <a:t>若有 </a:t>
            </a:r>
            <a:r>
              <a:rPr lang="en-US" altLang="zh-CN" b="1" dirty="0">
                <a:latin typeface="宋体"/>
              </a:rPr>
              <a:t>n </a:t>
            </a:r>
            <a:r>
              <a:rPr lang="zh-CN" altLang="en-US" b="1" dirty="0">
                <a:latin typeface="宋体"/>
              </a:rPr>
              <a:t>个顶点的无向图有 </a:t>
            </a:r>
            <a:r>
              <a:rPr lang="en-US" altLang="zh-CN" b="1" dirty="0">
                <a:latin typeface="宋体"/>
              </a:rPr>
              <a:t>n(n-1)/2 </a:t>
            </a:r>
            <a:r>
              <a:rPr lang="zh-CN" altLang="en-US" b="1" dirty="0">
                <a:latin typeface="宋体"/>
              </a:rPr>
              <a:t>条边</a:t>
            </a:r>
            <a:r>
              <a:rPr lang="en-US" altLang="zh-CN" b="1" dirty="0">
                <a:latin typeface="宋体"/>
              </a:rPr>
              <a:t>, </a:t>
            </a:r>
            <a:r>
              <a:rPr lang="zh-CN" altLang="en-US" b="1" dirty="0">
                <a:latin typeface="宋体"/>
              </a:rPr>
              <a:t>则此图为无向完全图。有 </a:t>
            </a:r>
            <a:r>
              <a:rPr lang="en-US" altLang="zh-CN" b="1" dirty="0">
                <a:latin typeface="宋体"/>
              </a:rPr>
              <a:t>n </a:t>
            </a:r>
            <a:r>
              <a:rPr lang="zh-CN" altLang="en-US" b="1" dirty="0">
                <a:latin typeface="宋体"/>
              </a:rPr>
              <a:t>个顶点的有向图有</a:t>
            </a:r>
            <a:r>
              <a:rPr lang="en-US" altLang="zh-CN" b="1" dirty="0">
                <a:latin typeface="宋体"/>
              </a:rPr>
              <a:t>n(n-1) </a:t>
            </a:r>
            <a:r>
              <a:rPr lang="zh-CN" altLang="en-US" b="1" dirty="0">
                <a:latin typeface="宋体"/>
              </a:rPr>
              <a:t>条边</a:t>
            </a:r>
            <a:r>
              <a:rPr lang="en-US" altLang="zh-CN" b="1" dirty="0">
                <a:latin typeface="宋体"/>
              </a:rPr>
              <a:t>, </a:t>
            </a:r>
            <a:r>
              <a:rPr lang="zh-CN" altLang="en-US" b="1" dirty="0">
                <a:latin typeface="宋体"/>
              </a:rPr>
              <a:t>则此图为有向完全图。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4" name="object 4"/>
          <p:cNvSpPr/>
          <p:nvPr/>
        </p:nvSpPr>
        <p:spPr>
          <a:xfrm>
            <a:off x="927239" y="2787395"/>
            <a:ext cx="4191000" cy="2655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685" y="2989326"/>
            <a:ext cx="448055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685" y="2989326"/>
            <a:ext cx="448309" cy="460375"/>
          </a:xfrm>
          <a:custGeom>
            <a:avLst/>
            <a:gdLst/>
            <a:ahLst/>
            <a:cxnLst/>
            <a:rect l="l" t="t" r="r" b="b"/>
            <a:pathLst>
              <a:path w="448310" h="460375">
                <a:moveTo>
                  <a:pt x="224027" y="0"/>
                </a:moveTo>
                <a:lnTo>
                  <a:pt x="178959" y="4668"/>
                </a:lnTo>
                <a:lnTo>
                  <a:pt x="136945" y="18061"/>
                </a:lnTo>
                <a:lnTo>
                  <a:pt x="98896" y="39259"/>
                </a:lnTo>
                <a:lnTo>
                  <a:pt x="65722" y="67341"/>
                </a:lnTo>
                <a:lnTo>
                  <a:pt x="38335" y="101389"/>
                </a:lnTo>
                <a:lnTo>
                  <a:pt x="17645" y="140481"/>
                </a:lnTo>
                <a:lnTo>
                  <a:pt x="4563" y="183700"/>
                </a:lnTo>
                <a:lnTo>
                  <a:pt x="0" y="230124"/>
                </a:lnTo>
                <a:lnTo>
                  <a:pt x="4563" y="276329"/>
                </a:lnTo>
                <a:lnTo>
                  <a:pt x="17645" y="319444"/>
                </a:lnTo>
                <a:lnTo>
                  <a:pt x="38335" y="358523"/>
                </a:lnTo>
                <a:lnTo>
                  <a:pt x="65722" y="392620"/>
                </a:lnTo>
                <a:lnTo>
                  <a:pt x="98896" y="420787"/>
                </a:lnTo>
                <a:lnTo>
                  <a:pt x="136945" y="442079"/>
                </a:lnTo>
                <a:lnTo>
                  <a:pt x="178959" y="455548"/>
                </a:lnTo>
                <a:lnTo>
                  <a:pt x="224027" y="460248"/>
                </a:lnTo>
                <a:lnTo>
                  <a:pt x="269096" y="455548"/>
                </a:lnTo>
                <a:lnTo>
                  <a:pt x="311110" y="442079"/>
                </a:lnTo>
                <a:lnTo>
                  <a:pt x="349159" y="420787"/>
                </a:lnTo>
                <a:lnTo>
                  <a:pt x="382333" y="392620"/>
                </a:lnTo>
                <a:lnTo>
                  <a:pt x="409720" y="358523"/>
                </a:lnTo>
                <a:lnTo>
                  <a:pt x="430410" y="319444"/>
                </a:lnTo>
                <a:lnTo>
                  <a:pt x="443492" y="276329"/>
                </a:lnTo>
                <a:lnTo>
                  <a:pt x="448055" y="230124"/>
                </a:lnTo>
                <a:lnTo>
                  <a:pt x="443492" y="183700"/>
                </a:lnTo>
                <a:lnTo>
                  <a:pt x="430410" y="140481"/>
                </a:lnTo>
                <a:lnTo>
                  <a:pt x="409720" y="101389"/>
                </a:lnTo>
                <a:lnTo>
                  <a:pt x="382333" y="67341"/>
                </a:lnTo>
                <a:lnTo>
                  <a:pt x="349159" y="39259"/>
                </a:lnTo>
                <a:lnTo>
                  <a:pt x="311110" y="18061"/>
                </a:lnTo>
                <a:lnTo>
                  <a:pt x="269096" y="4668"/>
                </a:lnTo>
                <a:lnTo>
                  <a:pt x="224027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861" y="3333750"/>
            <a:ext cx="449579" cy="458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4861" y="3333750"/>
            <a:ext cx="449580" cy="459105"/>
          </a:xfrm>
          <a:custGeom>
            <a:avLst/>
            <a:gdLst/>
            <a:ahLst/>
            <a:cxnLst/>
            <a:rect l="l" t="t" r="r" b="b"/>
            <a:pathLst>
              <a:path w="449580" h="459104">
                <a:moveTo>
                  <a:pt x="224789" y="0"/>
                </a:moveTo>
                <a:lnTo>
                  <a:pt x="179470" y="4635"/>
                </a:lnTo>
                <a:lnTo>
                  <a:pt x="137267" y="17942"/>
                </a:lnTo>
                <a:lnTo>
                  <a:pt x="99082" y="39018"/>
                </a:lnTo>
                <a:lnTo>
                  <a:pt x="65817" y="66960"/>
                </a:lnTo>
                <a:lnTo>
                  <a:pt x="38375" y="100868"/>
                </a:lnTo>
                <a:lnTo>
                  <a:pt x="17656" y="139838"/>
                </a:lnTo>
                <a:lnTo>
                  <a:pt x="4564" y="182970"/>
                </a:lnTo>
                <a:lnTo>
                  <a:pt x="0" y="229361"/>
                </a:lnTo>
                <a:lnTo>
                  <a:pt x="4564" y="275534"/>
                </a:lnTo>
                <a:lnTo>
                  <a:pt x="17656" y="318563"/>
                </a:lnTo>
                <a:lnTo>
                  <a:pt x="38375" y="357520"/>
                </a:lnTo>
                <a:lnTo>
                  <a:pt x="65817" y="391477"/>
                </a:lnTo>
                <a:lnTo>
                  <a:pt x="99082" y="419504"/>
                </a:lnTo>
                <a:lnTo>
                  <a:pt x="137267" y="440674"/>
                </a:lnTo>
                <a:lnTo>
                  <a:pt x="179470" y="454056"/>
                </a:lnTo>
                <a:lnTo>
                  <a:pt x="224789" y="458723"/>
                </a:lnTo>
                <a:lnTo>
                  <a:pt x="270109" y="454056"/>
                </a:lnTo>
                <a:lnTo>
                  <a:pt x="312312" y="440674"/>
                </a:lnTo>
                <a:lnTo>
                  <a:pt x="350497" y="419504"/>
                </a:lnTo>
                <a:lnTo>
                  <a:pt x="383762" y="391477"/>
                </a:lnTo>
                <a:lnTo>
                  <a:pt x="411204" y="357520"/>
                </a:lnTo>
                <a:lnTo>
                  <a:pt x="431923" y="318563"/>
                </a:lnTo>
                <a:lnTo>
                  <a:pt x="445015" y="275534"/>
                </a:lnTo>
                <a:lnTo>
                  <a:pt x="449579" y="229361"/>
                </a:lnTo>
                <a:lnTo>
                  <a:pt x="445015" y="182970"/>
                </a:lnTo>
                <a:lnTo>
                  <a:pt x="431923" y="139838"/>
                </a:lnTo>
                <a:lnTo>
                  <a:pt x="411204" y="100868"/>
                </a:lnTo>
                <a:lnTo>
                  <a:pt x="383762" y="66960"/>
                </a:lnTo>
                <a:lnTo>
                  <a:pt x="350497" y="39018"/>
                </a:lnTo>
                <a:lnTo>
                  <a:pt x="312312" y="17942"/>
                </a:lnTo>
                <a:lnTo>
                  <a:pt x="270109" y="4635"/>
                </a:lnTo>
                <a:lnTo>
                  <a:pt x="22478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2937" y="34079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1735" y="2989326"/>
            <a:ext cx="449580" cy="460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1735" y="2989326"/>
            <a:ext cx="449580" cy="460375"/>
          </a:xfrm>
          <a:custGeom>
            <a:avLst/>
            <a:gdLst/>
            <a:ahLst/>
            <a:cxnLst/>
            <a:rect l="l" t="t" r="r" b="b"/>
            <a:pathLst>
              <a:path w="449579" h="460375">
                <a:moveTo>
                  <a:pt x="224789" y="0"/>
                </a:moveTo>
                <a:lnTo>
                  <a:pt x="179470" y="4668"/>
                </a:lnTo>
                <a:lnTo>
                  <a:pt x="137267" y="18061"/>
                </a:lnTo>
                <a:lnTo>
                  <a:pt x="99082" y="39259"/>
                </a:lnTo>
                <a:lnTo>
                  <a:pt x="65817" y="67341"/>
                </a:lnTo>
                <a:lnTo>
                  <a:pt x="38375" y="101389"/>
                </a:lnTo>
                <a:lnTo>
                  <a:pt x="17656" y="140481"/>
                </a:lnTo>
                <a:lnTo>
                  <a:pt x="4564" y="183700"/>
                </a:lnTo>
                <a:lnTo>
                  <a:pt x="0" y="230124"/>
                </a:lnTo>
                <a:lnTo>
                  <a:pt x="4564" y="276329"/>
                </a:lnTo>
                <a:lnTo>
                  <a:pt x="17656" y="319444"/>
                </a:lnTo>
                <a:lnTo>
                  <a:pt x="38375" y="358523"/>
                </a:lnTo>
                <a:lnTo>
                  <a:pt x="65817" y="392620"/>
                </a:lnTo>
                <a:lnTo>
                  <a:pt x="99082" y="420787"/>
                </a:lnTo>
                <a:lnTo>
                  <a:pt x="137267" y="442079"/>
                </a:lnTo>
                <a:lnTo>
                  <a:pt x="179470" y="455548"/>
                </a:lnTo>
                <a:lnTo>
                  <a:pt x="224789" y="460248"/>
                </a:lnTo>
                <a:lnTo>
                  <a:pt x="270109" y="455548"/>
                </a:lnTo>
                <a:lnTo>
                  <a:pt x="312312" y="442079"/>
                </a:lnTo>
                <a:lnTo>
                  <a:pt x="350497" y="420787"/>
                </a:lnTo>
                <a:lnTo>
                  <a:pt x="383762" y="392620"/>
                </a:lnTo>
                <a:lnTo>
                  <a:pt x="411204" y="358523"/>
                </a:lnTo>
                <a:lnTo>
                  <a:pt x="431923" y="319444"/>
                </a:lnTo>
                <a:lnTo>
                  <a:pt x="445015" y="276329"/>
                </a:lnTo>
                <a:lnTo>
                  <a:pt x="449579" y="230124"/>
                </a:lnTo>
                <a:lnTo>
                  <a:pt x="445015" y="183700"/>
                </a:lnTo>
                <a:lnTo>
                  <a:pt x="431923" y="140481"/>
                </a:lnTo>
                <a:lnTo>
                  <a:pt x="411204" y="101389"/>
                </a:lnTo>
                <a:lnTo>
                  <a:pt x="383762" y="67341"/>
                </a:lnTo>
                <a:lnTo>
                  <a:pt x="350497" y="39259"/>
                </a:lnTo>
                <a:lnTo>
                  <a:pt x="312312" y="18061"/>
                </a:lnTo>
                <a:lnTo>
                  <a:pt x="270109" y="4668"/>
                </a:lnTo>
                <a:lnTo>
                  <a:pt x="224789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6761" y="3063494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0133" y="3333750"/>
            <a:ext cx="448056" cy="458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0133" y="3333750"/>
            <a:ext cx="448309" cy="459105"/>
          </a:xfrm>
          <a:custGeom>
            <a:avLst/>
            <a:gdLst/>
            <a:ahLst/>
            <a:cxnLst/>
            <a:rect l="l" t="t" r="r" b="b"/>
            <a:pathLst>
              <a:path w="448310" h="459104">
                <a:moveTo>
                  <a:pt x="224027" y="0"/>
                </a:moveTo>
                <a:lnTo>
                  <a:pt x="178959" y="4635"/>
                </a:lnTo>
                <a:lnTo>
                  <a:pt x="136945" y="17942"/>
                </a:lnTo>
                <a:lnTo>
                  <a:pt x="98896" y="39018"/>
                </a:lnTo>
                <a:lnTo>
                  <a:pt x="65722" y="66960"/>
                </a:lnTo>
                <a:lnTo>
                  <a:pt x="38335" y="100868"/>
                </a:lnTo>
                <a:lnTo>
                  <a:pt x="17645" y="139838"/>
                </a:lnTo>
                <a:lnTo>
                  <a:pt x="4563" y="182970"/>
                </a:lnTo>
                <a:lnTo>
                  <a:pt x="0" y="229361"/>
                </a:lnTo>
                <a:lnTo>
                  <a:pt x="4563" y="275534"/>
                </a:lnTo>
                <a:lnTo>
                  <a:pt x="17645" y="318563"/>
                </a:lnTo>
                <a:lnTo>
                  <a:pt x="38335" y="357520"/>
                </a:lnTo>
                <a:lnTo>
                  <a:pt x="65722" y="391477"/>
                </a:lnTo>
                <a:lnTo>
                  <a:pt x="98896" y="419504"/>
                </a:lnTo>
                <a:lnTo>
                  <a:pt x="136945" y="440674"/>
                </a:lnTo>
                <a:lnTo>
                  <a:pt x="178959" y="454056"/>
                </a:lnTo>
                <a:lnTo>
                  <a:pt x="224027" y="458723"/>
                </a:lnTo>
                <a:lnTo>
                  <a:pt x="269096" y="454056"/>
                </a:lnTo>
                <a:lnTo>
                  <a:pt x="311110" y="440674"/>
                </a:lnTo>
                <a:lnTo>
                  <a:pt x="349159" y="419504"/>
                </a:lnTo>
                <a:lnTo>
                  <a:pt x="382333" y="391477"/>
                </a:lnTo>
                <a:lnTo>
                  <a:pt x="409720" y="357520"/>
                </a:lnTo>
                <a:lnTo>
                  <a:pt x="430410" y="318563"/>
                </a:lnTo>
                <a:lnTo>
                  <a:pt x="443492" y="275534"/>
                </a:lnTo>
                <a:lnTo>
                  <a:pt x="448055" y="229361"/>
                </a:lnTo>
                <a:lnTo>
                  <a:pt x="443492" y="182970"/>
                </a:lnTo>
                <a:lnTo>
                  <a:pt x="430410" y="139838"/>
                </a:lnTo>
                <a:lnTo>
                  <a:pt x="409720" y="100868"/>
                </a:lnTo>
                <a:lnTo>
                  <a:pt x="382333" y="66960"/>
                </a:lnTo>
                <a:lnTo>
                  <a:pt x="349159" y="39018"/>
                </a:lnTo>
                <a:lnTo>
                  <a:pt x="311110" y="17942"/>
                </a:lnTo>
                <a:lnTo>
                  <a:pt x="269096" y="4635"/>
                </a:lnTo>
                <a:lnTo>
                  <a:pt x="224027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18209" y="34079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5693" y="3792473"/>
            <a:ext cx="448817" cy="461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5693" y="3792473"/>
            <a:ext cx="448945" cy="462280"/>
          </a:xfrm>
          <a:custGeom>
            <a:avLst/>
            <a:gdLst/>
            <a:ahLst/>
            <a:cxnLst/>
            <a:rect l="l" t="t" r="r" b="b"/>
            <a:pathLst>
              <a:path w="448945" h="462279">
                <a:moveTo>
                  <a:pt x="224027" y="0"/>
                </a:moveTo>
                <a:lnTo>
                  <a:pt x="178959" y="4670"/>
                </a:lnTo>
                <a:lnTo>
                  <a:pt x="136945" y="18073"/>
                </a:lnTo>
                <a:lnTo>
                  <a:pt x="98896" y="39299"/>
                </a:lnTo>
                <a:lnTo>
                  <a:pt x="65722" y="67437"/>
                </a:lnTo>
                <a:lnTo>
                  <a:pt x="38335" y="101575"/>
                </a:lnTo>
                <a:lnTo>
                  <a:pt x="17645" y="140803"/>
                </a:lnTo>
                <a:lnTo>
                  <a:pt x="4563" y="184210"/>
                </a:lnTo>
                <a:lnTo>
                  <a:pt x="0" y="230886"/>
                </a:lnTo>
                <a:lnTo>
                  <a:pt x="4563" y="277342"/>
                </a:lnTo>
                <a:lnTo>
                  <a:pt x="17645" y="320647"/>
                </a:lnTo>
                <a:lnTo>
                  <a:pt x="38335" y="359861"/>
                </a:lnTo>
                <a:lnTo>
                  <a:pt x="65722" y="394049"/>
                </a:lnTo>
                <a:lnTo>
                  <a:pt x="98896" y="422271"/>
                </a:lnTo>
                <a:lnTo>
                  <a:pt x="136945" y="443591"/>
                </a:lnTo>
                <a:lnTo>
                  <a:pt x="178959" y="457070"/>
                </a:lnTo>
                <a:lnTo>
                  <a:pt x="224027" y="461772"/>
                </a:lnTo>
                <a:lnTo>
                  <a:pt x="269347" y="457070"/>
                </a:lnTo>
                <a:lnTo>
                  <a:pt x="311550" y="443591"/>
                </a:lnTo>
                <a:lnTo>
                  <a:pt x="349735" y="422271"/>
                </a:lnTo>
                <a:lnTo>
                  <a:pt x="383000" y="394049"/>
                </a:lnTo>
                <a:lnTo>
                  <a:pt x="410442" y="359861"/>
                </a:lnTo>
                <a:lnTo>
                  <a:pt x="431161" y="320647"/>
                </a:lnTo>
                <a:lnTo>
                  <a:pt x="444253" y="277342"/>
                </a:lnTo>
                <a:lnTo>
                  <a:pt x="448817" y="230886"/>
                </a:lnTo>
                <a:lnTo>
                  <a:pt x="444253" y="184210"/>
                </a:lnTo>
                <a:lnTo>
                  <a:pt x="431161" y="140803"/>
                </a:lnTo>
                <a:lnTo>
                  <a:pt x="410442" y="101575"/>
                </a:lnTo>
                <a:lnTo>
                  <a:pt x="383000" y="67436"/>
                </a:lnTo>
                <a:lnTo>
                  <a:pt x="349735" y="39299"/>
                </a:lnTo>
                <a:lnTo>
                  <a:pt x="311550" y="18073"/>
                </a:lnTo>
                <a:lnTo>
                  <a:pt x="269347" y="4670"/>
                </a:lnTo>
                <a:lnTo>
                  <a:pt x="224027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83007" y="38681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8119" y="4482846"/>
            <a:ext cx="447293" cy="460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8119" y="4482846"/>
            <a:ext cx="447675" cy="460375"/>
          </a:xfrm>
          <a:custGeom>
            <a:avLst/>
            <a:gdLst/>
            <a:ahLst/>
            <a:cxnLst/>
            <a:rect l="l" t="t" r="r" b="b"/>
            <a:pathLst>
              <a:path w="447675" h="460375">
                <a:moveTo>
                  <a:pt x="223265" y="0"/>
                </a:moveTo>
                <a:lnTo>
                  <a:pt x="178230" y="4668"/>
                </a:lnTo>
                <a:lnTo>
                  <a:pt x="136302" y="18061"/>
                </a:lnTo>
                <a:lnTo>
                  <a:pt x="98375" y="39259"/>
                </a:lnTo>
                <a:lnTo>
                  <a:pt x="65341" y="67341"/>
                </a:lnTo>
                <a:lnTo>
                  <a:pt x="38094" y="101389"/>
                </a:lnTo>
                <a:lnTo>
                  <a:pt x="17525" y="140481"/>
                </a:lnTo>
                <a:lnTo>
                  <a:pt x="4530" y="183700"/>
                </a:lnTo>
                <a:lnTo>
                  <a:pt x="0" y="230124"/>
                </a:lnTo>
                <a:lnTo>
                  <a:pt x="4530" y="276547"/>
                </a:lnTo>
                <a:lnTo>
                  <a:pt x="17525" y="319766"/>
                </a:lnTo>
                <a:lnTo>
                  <a:pt x="38094" y="358858"/>
                </a:lnTo>
                <a:lnTo>
                  <a:pt x="65341" y="392906"/>
                </a:lnTo>
                <a:lnTo>
                  <a:pt x="98375" y="420988"/>
                </a:lnTo>
                <a:lnTo>
                  <a:pt x="136302" y="442186"/>
                </a:lnTo>
                <a:lnTo>
                  <a:pt x="178230" y="455579"/>
                </a:lnTo>
                <a:lnTo>
                  <a:pt x="223265" y="460248"/>
                </a:lnTo>
                <a:lnTo>
                  <a:pt x="268552" y="455579"/>
                </a:lnTo>
                <a:lnTo>
                  <a:pt x="310669" y="442186"/>
                </a:lnTo>
                <a:lnTo>
                  <a:pt x="348732" y="420988"/>
                </a:lnTo>
                <a:lnTo>
                  <a:pt x="381857" y="392906"/>
                </a:lnTo>
                <a:lnTo>
                  <a:pt x="409159" y="358858"/>
                </a:lnTo>
                <a:lnTo>
                  <a:pt x="429756" y="319766"/>
                </a:lnTo>
                <a:lnTo>
                  <a:pt x="442762" y="276547"/>
                </a:lnTo>
                <a:lnTo>
                  <a:pt x="447293" y="230124"/>
                </a:lnTo>
                <a:lnTo>
                  <a:pt x="442762" y="183700"/>
                </a:lnTo>
                <a:lnTo>
                  <a:pt x="429756" y="140481"/>
                </a:lnTo>
                <a:lnTo>
                  <a:pt x="409159" y="101389"/>
                </a:lnTo>
                <a:lnTo>
                  <a:pt x="381857" y="67341"/>
                </a:lnTo>
                <a:lnTo>
                  <a:pt x="348732" y="39259"/>
                </a:lnTo>
                <a:lnTo>
                  <a:pt x="310669" y="18061"/>
                </a:lnTo>
                <a:lnTo>
                  <a:pt x="268552" y="4668"/>
                </a:lnTo>
                <a:lnTo>
                  <a:pt x="223265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05433" y="45570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1665" y="4783073"/>
            <a:ext cx="448817" cy="460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1665" y="4783073"/>
            <a:ext cx="448945" cy="460375"/>
          </a:xfrm>
          <a:custGeom>
            <a:avLst/>
            <a:gdLst/>
            <a:ahLst/>
            <a:cxnLst/>
            <a:rect l="l" t="t" r="r" b="b"/>
            <a:pathLst>
              <a:path w="448945" h="460375">
                <a:moveTo>
                  <a:pt x="224789" y="0"/>
                </a:moveTo>
                <a:lnTo>
                  <a:pt x="179470" y="4668"/>
                </a:lnTo>
                <a:lnTo>
                  <a:pt x="137267" y="18061"/>
                </a:lnTo>
                <a:lnTo>
                  <a:pt x="99082" y="39259"/>
                </a:lnTo>
                <a:lnTo>
                  <a:pt x="65817" y="67341"/>
                </a:lnTo>
                <a:lnTo>
                  <a:pt x="38375" y="101389"/>
                </a:lnTo>
                <a:lnTo>
                  <a:pt x="17656" y="140481"/>
                </a:lnTo>
                <a:lnTo>
                  <a:pt x="4564" y="183700"/>
                </a:lnTo>
                <a:lnTo>
                  <a:pt x="0" y="230124"/>
                </a:lnTo>
                <a:lnTo>
                  <a:pt x="4564" y="276547"/>
                </a:lnTo>
                <a:lnTo>
                  <a:pt x="17656" y="319766"/>
                </a:lnTo>
                <a:lnTo>
                  <a:pt x="38375" y="358858"/>
                </a:lnTo>
                <a:lnTo>
                  <a:pt x="65817" y="392906"/>
                </a:lnTo>
                <a:lnTo>
                  <a:pt x="99082" y="420988"/>
                </a:lnTo>
                <a:lnTo>
                  <a:pt x="137267" y="442186"/>
                </a:lnTo>
                <a:lnTo>
                  <a:pt x="179470" y="455579"/>
                </a:lnTo>
                <a:lnTo>
                  <a:pt x="224789" y="460248"/>
                </a:lnTo>
                <a:lnTo>
                  <a:pt x="269858" y="455579"/>
                </a:lnTo>
                <a:lnTo>
                  <a:pt x="311872" y="442186"/>
                </a:lnTo>
                <a:lnTo>
                  <a:pt x="349921" y="420988"/>
                </a:lnTo>
                <a:lnTo>
                  <a:pt x="383095" y="392906"/>
                </a:lnTo>
                <a:lnTo>
                  <a:pt x="410482" y="358858"/>
                </a:lnTo>
                <a:lnTo>
                  <a:pt x="431172" y="319766"/>
                </a:lnTo>
                <a:lnTo>
                  <a:pt x="444254" y="276547"/>
                </a:lnTo>
                <a:lnTo>
                  <a:pt x="448817" y="230124"/>
                </a:lnTo>
                <a:lnTo>
                  <a:pt x="444254" y="183700"/>
                </a:lnTo>
                <a:lnTo>
                  <a:pt x="431172" y="140481"/>
                </a:lnTo>
                <a:lnTo>
                  <a:pt x="410482" y="101389"/>
                </a:lnTo>
                <a:lnTo>
                  <a:pt x="383095" y="67341"/>
                </a:lnTo>
                <a:lnTo>
                  <a:pt x="349921" y="39259"/>
                </a:lnTo>
                <a:lnTo>
                  <a:pt x="311872" y="18061"/>
                </a:lnTo>
                <a:lnTo>
                  <a:pt x="269858" y="4668"/>
                </a:lnTo>
                <a:lnTo>
                  <a:pt x="22478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58979" y="48572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2085" y="4138421"/>
            <a:ext cx="449579" cy="460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085" y="4138421"/>
            <a:ext cx="449580" cy="460375"/>
          </a:xfrm>
          <a:custGeom>
            <a:avLst/>
            <a:gdLst/>
            <a:ahLst/>
            <a:cxnLst/>
            <a:rect l="l" t="t" r="r" b="b"/>
            <a:pathLst>
              <a:path w="449580" h="460375">
                <a:moveTo>
                  <a:pt x="224789" y="0"/>
                </a:moveTo>
                <a:lnTo>
                  <a:pt x="179470" y="4668"/>
                </a:lnTo>
                <a:lnTo>
                  <a:pt x="137267" y="18061"/>
                </a:lnTo>
                <a:lnTo>
                  <a:pt x="99082" y="39259"/>
                </a:lnTo>
                <a:lnTo>
                  <a:pt x="65817" y="67341"/>
                </a:lnTo>
                <a:lnTo>
                  <a:pt x="38375" y="101389"/>
                </a:lnTo>
                <a:lnTo>
                  <a:pt x="17656" y="140481"/>
                </a:lnTo>
                <a:lnTo>
                  <a:pt x="4564" y="183700"/>
                </a:lnTo>
                <a:lnTo>
                  <a:pt x="0" y="230124"/>
                </a:lnTo>
                <a:lnTo>
                  <a:pt x="4564" y="276547"/>
                </a:lnTo>
                <a:lnTo>
                  <a:pt x="17656" y="319766"/>
                </a:lnTo>
                <a:lnTo>
                  <a:pt x="38375" y="358858"/>
                </a:lnTo>
                <a:lnTo>
                  <a:pt x="65817" y="392906"/>
                </a:lnTo>
                <a:lnTo>
                  <a:pt x="99082" y="420988"/>
                </a:lnTo>
                <a:lnTo>
                  <a:pt x="137267" y="442186"/>
                </a:lnTo>
                <a:lnTo>
                  <a:pt x="179470" y="455579"/>
                </a:lnTo>
                <a:lnTo>
                  <a:pt x="224789" y="460248"/>
                </a:lnTo>
                <a:lnTo>
                  <a:pt x="270109" y="455579"/>
                </a:lnTo>
                <a:lnTo>
                  <a:pt x="312312" y="442186"/>
                </a:lnTo>
                <a:lnTo>
                  <a:pt x="350497" y="420988"/>
                </a:lnTo>
                <a:lnTo>
                  <a:pt x="383762" y="392906"/>
                </a:lnTo>
                <a:lnTo>
                  <a:pt x="411204" y="358858"/>
                </a:lnTo>
                <a:lnTo>
                  <a:pt x="431923" y="319766"/>
                </a:lnTo>
                <a:lnTo>
                  <a:pt x="445015" y="276547"/>
                </a:lnTo>
                <a:lnTo>
                  <a:pt x="449579" y="230124"/>
                </a:lnTo>
                <a:lnTo>
                  <a:pt x="445015" y="183700"/>
                </a:lnTo>
                <a:lnTo>
                  <a:pt x="431923" y="140481"/>
                </a:lnTo>
                <a:lnTo>
                  <a:pt x="411204" y="101389"/>
                </a:lnTo>
                <a:lnTo>
                  <a:pt x="383762" y="67341"/>
                </a:lnTo>
                <a:lnTo>
                  <a:pt x="350497" y="39259"/>
                </a:lnTo>
                <a:lnTo>
                  <a:pt x="312312" y="18061"/>
                </a:lnTo>
                <a:lnTo>
                  <a:pt x="270109" y="4668"/>
                </a:lnTo>
                <a:lnTo>
                  <a:pt x="224789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0161" y="42125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65211" y="4598670"/>
            <a:ext cx="449579" cy="458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5211" y="4598670"/>
            <a:ext cx="449580" cy="459105"/>
          </a:xfrm>
          <a:custGeom>
            <a:avLst/>
            <a:gdLst/>
            <a:ahLst/>
            <a:cxnLst/>
            <a:rect l="l" t="t" r="r" b="b"/>
            <a:pathLst>
              <a:path w="449580" h="459104">
                <a:moveTo>
                  <a:pt x="224790" y="0"/>
                </a:moveTo>
                <a:lnTo>
                  <a:pt x="179470" y="4667"/>
                </a:lnTo>
                <a:lnTo>
                  <a:pt x="137267" y="18049"/>
                </a:lnTo>
                <a:lnTo>
                  <a:pt x="99082" y="39219"/>
                </a:lnTo>
                <a:lnTo>
                  <a:pt x="65817" y="67246"/>
                </a:lnTo>
                <a:lnTo>
                  <a:pt x="38375" y="101203"/>
                </a:lnTo>
                <a:lnTo>
                  <a:pt x="17656" y="140160"/>
                </a:lnTo>
                <a:lnTo>
                  <a:pt x="4564" y="183189"/>
                </a:lnTo>
                <a:lnTo>
                  <a:pt x="0" y="229361"/>
                </a:lnTo>
                <a:lnTo>
                  <a:pt x="4564" y="275534"/>
                </a:lnTo>
                <a:lnTo>
                  <a:pt x="17656" y="318563"/>
                </a:lnTo>
                <a:lnTo>
                  <a:pt x="38375" y="357520"/>
                </a:lnTo>
                <a:lnTo>
                  <a:pt x="65817" y="391477"/>
                </a:lnTo>
                <a:lnTo>
                  <a:pt x="99082" y="419504"/>
                </a:lnTo>
                <a:lnTo>
                  <a:pt x="137267" y="440674"/>
                </a:lnTo>
                <a:lnTo>
                  <a:pt x="179470" y="454056"/>
                </a:lnTo>
                <a:lnTo>
                  <a:pt x="224790" y="458723"/>
                </a:lnTo>
                <a:lnTo>
                  <a:pt x="270109" y="454056"/>
                </a:lnTo>
                <a:lnTo>
                  <a:pt x="312312" y="440674"/>
                </a:lnTo>
                <a:lnTo>
                  <a:pt x="350497" y="419504"/>
                </a:lnTo>
                <a:lnTo>
                  <a:pt x="383762" y="391477"/>
                </a:lnTo>
                <a:lnTo>
                  <a:pt x="411204" y="357520"/>
                </a:lnTo>
                <a:lnTo>
                  <a:pt x="431923" y="318563"/>
                </a:lnTo>
                <a:lnTo>
                  <a:pt x="445015" y="275534"/>
                </a:lnTo>
                <a:lnTo>
                  <a:pt x="449580" y="229361"/>
                </a:lnTo>
                <a:lnTo>
                  <a:pt x="445015" y="183189"/>
                </a:lnTo>
                <a:lnTo>
                  <a:pt x="431923" y="140160"/>
                </a:lnTo>
                <a:lnTo>
                  <a:pt x="411204" y="101203"/>
                </a:lnTo>
                <a:lnTo>
                  <a:pt x="383762" y="67246"/>
                </a:lnTo>
                <a:lnTo>
                  <a:pt x="350497" y="39219"/>
                </a:lnTo>
                <a:lnTo>
                  <a:pt x="312312" y="18049"/>
                </a:lnTo>
                <a:lnTo>
                  <a:pt x="270109" y="4667"/>
                </a:lnTo>
                <a:lnTo>
                  <a:pt x="22479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13287" y="46728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2435" y="3792473"/>
            <a:ext cx="449580" cy="4617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52435" y="3792473"/>
            <a:ext cx="449580" cy="462280"/>
          </a:xfrm>
          <a:custGeom>
            <a:avLst/>
            <a:gdLst/>
            <a:ahLst/>
            <a:cxnLst/>
            <a:rect l="l" t="t" r="r" b="b"/>
            <a:pathLst>
              <a:path w="449580" h="462279">
                <a:moveTo>
                  <a:pt x="224790" y="0"/>
                </a:moveTo>
                <a:lnTo>
                  <a:pt x="179470" y="4670"/>
                </a:lnTo>
                <a:lnTo>
                  <a:pt x="137267" y="18073"/>
                </a:lnTo>
                <a:lnTo>
                  <a:pt x="99082" y="39299"/>
                </a:lnTo>
                <a:lnTo>
                  <a:pt x="65817" y="67437"/>
                </a:lnTo>
                <a:lnTo>
                  <a:pt x="38375" y="101575"/>
                </a:lnTo>
                <a:lnTo>
                  <a:pt x="17656" y="140803"/>
                </a:lnTo>
                <a:lnTo>
                  <a:pt x="4564" y="184210"/>
                </a:lnTo>
                <a:lnTo>
                  <a:pt x="0" y="230886"/>
                </a:lnTo>
                <a:lnTo>
                  <a:pt x="4564" y="277342"/>
                </a:lnTo>
                <a:lnTo>
                  <a:pt x="17656" y="320647"/>
                </a:lnTo>
                <a:lnTo>
                  <a:pt x="38375" y="359861"/>
                </a:lnTo>
                <a:lnTo>
                  <a:pt x="65817" y="394049"/>
                </a:lnTo>
                <a:lnTo>
                  <a:pt x="99082" y="422271"/>
                </a:lnTo>
                <a:lnTo>
                  <a:pt x="137267" y="443591"/>
                </a:lnTo>
                <a:lnTo>
                  <a:pt x="179470" y="457070"/>
                </a:lnTo>
                <a:lnTo>
                  <a:pt x="224790" y="461772"/>
                </a:lnTo>
                <a:lnTo>
                  <a:pt x="270109" y="457070"/>
                </a:lnTo>
                <a:lnTo>
                  <a:pt x="312312" y="443591"/>
                </a:lnTo>
                <a:lnTo>
                  <a:pt x="350497" y="422271"/>
                </a:lnTo>
                <a:lnTo>
                  <a:pt x="383762" y="394049"/>
                </a:lnTo>
                <a:lnTo>
                  <a:pt x="411204" y="359861"/>
                </a:lnTo>
                <a:lnTo>
                  <a:pt x="431923" y="320647"/>
                </a:lnTo>
                <a:lnTo>
                  <a:pt x="445015" y="277342"/>
                </a:lnTo>
                <a:lnTo>
                  <a:pt x="449580" y="230886"/>
                </a:lnTo>
                <a:lnTo>
                  <a:pt x="445015" y="184210"/>
                </a:lnTo>
                <a:lnTo>
                  <a:pt x="431923" y="140803"/>
                </a:lnTo>
                <a:lnTo>
                  <a:pt x="411204" y="101575"/>
                </a:lnTo>
                <a:lnTo>
                  <a:pt x="383762" y="67436"/>
                </a:lnTo>
                <a:lnTo>
                  <a:pt x="350497" y="39299"/>
                </a:lnTo>
                <a:lnTo>
                  <a:pt x="312312" y="18073"/>
                </a:lnTo>
                <a:lnTo>
                  <a:pt x="270109" y="4670"/>
                </a:lnTo>
                <a:lnTo>
                  <a:pt x="22479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0511" y="38681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89739" y="29397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1639" y="29397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267" y="29778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9739" y="31683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1639" y="31683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3267" y="32064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89739" y="3396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51639" y="3396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3267" y="3435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9739" y="3625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1639" y="3625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23267" y="3663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9739" y="3854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51639" y="3854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3267" y="3892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9739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51639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3267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89739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51639" y="43113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23267" y="43494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9739" y="4539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51639" y="4539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23267" y="4578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9739" y="4768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51639" y="4768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23267" y="4806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89739" y="4997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51639" y="4997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23267" y="5035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80239" y="29397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46939" y="29397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839" y="29397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80467" y="29778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37427" y="29397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04127" y="29397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66027" y="29397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7655" y="29778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4627" y="29397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94627" y="29397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0239" y="31683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46939" y="31683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8839" y="31683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80467" y="32064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37427" y="31683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04127" y="31683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66027" y="31683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37655" y="32064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94627" y="31683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61327" y="31683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23227" y="31683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4855" y="32064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1827" y="316839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18527" y="31683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80427" y="3168395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52055" y="3206495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09027" y="31683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09027" y="31683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80239" y="33969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46939" y="3396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8839" y="3396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80467" y="3435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37427" y="33969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04127" y="3396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66027" y="3396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37655" y="3435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94627" y="33969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61327" y="3396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23227" y="3396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94855" y="3435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51827" y="3396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51827" y="3396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80239" y="3625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46939" y="3625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08839" y="3625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80467" y="3663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37427" y="3625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04127" y="3625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66027" y="3625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37655" y="3663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94627" y="3625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1327" y="3625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23227" y="3625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94855" y="3663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51827" y="3625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18527" y="3625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80427" y="3625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52055" y="3663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09027" y="36255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09027" y="36255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80239" y="3854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46939" y="3854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08839" y="3854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80467" y="3892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37427" y="3854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04127" y="3854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66027" y="3854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37655" y="3892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94627" y="3854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61327" y="3854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23227" y="3854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4855" y="3892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1827" y="38541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51827" y="38541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80239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46939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08839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80467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37427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04127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66027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37655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94627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61327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23227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94855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51827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18527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80427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52055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09027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75727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37627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09255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66227" y="40827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6843655" y="4019803"/>
            <a:ext cx="15036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926465" algn="l"/>
                <a:tab pos="1383665" algn="l"/>
              </a:tabLst>
            </a:pPr>
            <a:r>
              <a:rPr sz="1400" b="1" spc="-5" dirty="0">
                <a:latin typeface="Courier New"/>
                <a:cs typeface="Courier New"/>
              </a:rPr>
              <a:t>4	6	8	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8432927" y="4082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94827" y="40827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466455" y="41208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23427" y="40827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623427" y="40827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80239" y="43113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46939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08839" y="43113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80467" y="43494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37427" y="43113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04127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66027" y="43113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37655" y="43494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794627" y="43113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61327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23227" y="43113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094855" y="43494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51827" y="43113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18527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480427" y="43113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52055" y="43494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09027" y="43113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09027" y="43113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80239" y="45399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46939" y="4539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08839" y="4539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80467" y="4578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37427" y="45399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04127" y="4539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66027" y="45399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637655" y="45780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94627" y="4539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94627" y="45399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80239" y="4768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46939" y="4768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08839" y="4768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80467" y="4806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37427" y="4768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04127" y="4768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66027" y="4768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37655" y="4806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94627" y="47685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61327" y="47685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23227" y="47685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94855" y="48066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51827" y="47685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1827" y="47685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80239" y="4997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46939" y="4997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08839" y="4997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80467" y="5035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37427" y="4997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04127" y="4997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66027" y="4997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37655" y="5035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94627" y="499719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5197735" y="2861259"/>
            <a:ext cx="2235200" cy="23114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743585" algn="l"/>
                <a:tab pos="1200785" algn="l"/>
              </a:tabLst>
            </a:pPr>
            <a:r>
              <a:rPr sz="1400" b="1" spc="-10" dirty="0">
                <a:latin typeface="Courier New"/>
                <a:cs typeface="Courier New"/>
              </a:rPr>
              <a:t>G[0]	</a:t>
            </a:r>
            <a:r>
              <a:rPr sz="1400" b="1" spc="-5" dirty="0">
                <a:latin typeface="Courier New"/>
                <a:cs typeface="Courier New"/>
              </a:rPr>
              <a:t>1	3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  <a:tab pos="2115185" algn="l"/>
              </a:tabLst>
            </a:pPr>
            <a:r>
              <a:rPr sz="1400" b="1" spc="-10" dirty="0">
                <a:latin typeface="Courier New"/>
                <a:cs typeface="Courier New"/>
              </a:rPr>
              <a:t>G[1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5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3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0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2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</a:tabLst>
            </a:pPr>
            <a:r>
              <a:rPr sz="1400" b="1" spc="-10" dirty="0">
                <a:latin typeface="Courier New"/>
                <a:cs typeface="Courier New"/>
              </a:rPr>
              <a:t>G[2]	</a:t>
            </a:r>
            <a:r>
              <a:rPr sz="1400" b="1" spc="-5" dirty="0">
                <a:latin typeface="Courier New"/>
                <a:cs typeface="Courier New"/>
              </a:rPr>
              <a:t>1	5	4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  <a:tab pos="2115185" algn="l"/>
              </a:tabLst>
            </a:pPr>
            <a:r>
              <a:rPr sz="1400" b="1" spc="-10" dirty="0">
                <a:latin typeface="Courier New"/>
                <a:cs typeface="Courier New"/>
              </a:rPr>
              <a:t>G[3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7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0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6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</a:tabLst>
            </a:pPr>
            <a:r>
              <a:rPr sz="1400" b="1" spc="-10" dirty="0">
                <a:latin typeface="Courier New"/>
                <a:cs typeface="Courier New"/>
              </a:rPr>
              <a:t>G[4]	</a:t>
            </a:r>
            <a:r>
              <a:rPr sz="1400" b="1" spc="-5" dirty="0">
                <a:latin typeface="Courier New"/>
                <a:cs typeface="Courier New"/>
              </a:rPr>
              <a:t>2	5	9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</a:tabLst>
            </a:pPr>
            <a:r>
              <a:rPr sz="1400" b="1" spc="-10" dirty="0">
                <a:latin typeface="Courier New"/>
                <a:cs typeface="Courier New"/>
              </a:rPr>
              <a:t>G[5]	</a:t>
            </a:r>
            <a:r>
              <a:rPr sz="1400" b="1" spc="-5" dirty="0">
                <a:latin typeface="Courier New"/>
                <a:cs typeface="Courier New"/>
              </a:rPr>
              <a:t>2	1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  <a:tab pos="2115185" algn="l"/>
              </a:tabLst>
            </a:pPr>
            <a:r>
              <a:rPr sz="1400" b="1" spc="-10" dirty="0">
                <a:latin typeface="Courier New"/>
                <a:cs typeface="Courier New"/>
              </a:rPr>
              <a:t>G[6</a:t>
            </a:r>
            <a:r>
              <a:rPr sz="1400" b="1" spc="-5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5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8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7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5" dirty="0">
                <a:latin typeface="Courier New"/>
                <a:cs typeface="Courier New"/>
              </a:rPr>
              <a:t>3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</a:tabLst>
            </a:pPr>
            <a:r>
              <a:rPr sz="1400" b="1" spc="-10" dirty="0">
                <a:latin typeface="Courier New"/>
                <a:cs typeface="Courier New"/>
              </a:rPr>
              <a:t>G[7]	</a:t>
            </a:r>
            <a:r>
              <a:rPr sz="1400" b="1" spc="-5" dirty="0">
                <a:latin typeface="Courier New"/>
                <a:cs typeface="Courier New"/>
              </a:rPr>
              <a:t>6	3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</a:tabLst>
            </a:pPr>
            <a:r>
              <a:rPr sz="1400" b="1" spc="-10" dirty="0">
                <a:latin typeface="Courier New"/>
                <a:cs typeface="Courier New"/>
              </a:rPr>
              <a:t>G[8]	</a:t>
            </a:r>
            <a:r>
              <a:rPr sz="1400" b="1" spc="-5" dirty="0">
                <a:latin typeface="Courier New"/>
                <a:cs typeface="Courier New"/>
              </a:rPr>
              <a:t>9	5	6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3585" algn="l"/>
                <a:tab pos="1200785" algn="l"/>
                <a:tab pos="1657985" algn="l"/>
              </a:tabLst>
            </a:pPr>
            <a:r>
              <a:rPr sz="1400" b="1" spc="-10" dirty="0">
                <a:latin typeface="Courier New"/>
                <a:cs typeface="Courier New"/>
              </a:rPr>
              <a:t>G[9]	</a:t>
            </a:r>
            <a:r>
              <a:rPr sz="1400" b="1" spc="-5" dirty="0">
                <a:latin typeface="Courier New"/>
                <a:cs typeface="Courier New"/>
              </a:rPr>
              <a:t>4	5	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7061327" y="4997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023227" y="49971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094855" y="5035296"/>
            <a:ext cx="157480" cy="76200"/>
          </a:xfrm>
          <a:custGeom>
            <a:avLst/>
            <a:gdLst/>
            <a:ahLst/>
            <a:cxnLst/>
            <a:rect l="l" t="t" r="r" b="b"/>
            <a:pathLst>
              <a:path w="157479" h="76200">
                <a:moveTo>
                  <a:pt x="98298" y="38099"/>
                </a:moveTo>
                <a:lnTo>
                  <a:pt x="96774" y="35051"/>
                </a:lnTo>
                <a:lnTo>
                  <a:pt x="93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726" y="42671"/>
                </a:lnTo>
                <a:lnTo>
                  <a:pt x="96774" y="41147"/>
                </a:lnTo>
                <a:lnTo>
                  <a:pt x="98298" y="38099"/>
                </a:lnTo>
                <a:close/>
              </a:path>
              <a:path w="157479" h="76200">
                <a:moveTo>
                  <a:pt x="156972" y="38099"/>
                </a:moveTo>
                <a:lnTo>
                  <a:pt x="80772" y="0"/>
                </a:lnTo>
                <a:lnTo>
                  <a:pt x="80772" y="33527"/>
                </a:lnTo>
                <a:lnTo>
                  <a:pt x="93726" y="33527"/>
                </a:lnTo>
                <a:lnTo>
                  <a:pt x="96774" y="35051"/>
                </a:lnTo>
                <a:lnTo>
                  <a:pt x="98298" y="38099"/>
                </a:lnTo>
                <a:lnTo>
                  <a:pt x="98298" y="67436"/>
                </a:lnTo>
                <a:lnTo>
                  <a:pt x="156972" y="38099"/>
                </a:lnTo>
                <a:close/>
              </a:path>
              <a:path w="157479" h="76200">
                <a:moveTo>
                  <a:pt x="98298" y="67436"/>
                </a:moveTo>
                <a:lnTo>
                  <a:pt x="98298" y="38099"/>
                </a:lnTo>
                <a:lnTo>
                  <a:pt x="96774" y="41147"/>
                </a:lnTo>
                <a:lnTo>
                  <a:pt x="93726" y="42671"/>
                </a:lnTo>
                <a:lnTo>
                  <a:pt x="80772" y="42671"/>
                </a:lnTo>
                <a:lnTo>
                  <a:pt x="80772" y="76199"/>
                </a:lnTo>
                <a:lnTo>
                  <a:pt x="98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251827" y="49971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251827" y="49971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6012" y="105787"/>
                </a:lnTo>
                <a:lnTo>
                  <a:pt x="22383" y="130016"/>
                </a:lnTo>
                <a:lnTo>
                  <a:pt x="46612" y="146387"/>
                </a:lnTo>
                <a:lnTo>
                  <a:pt x="76200" y="152400"/>
                </a:lnTo>
                <a:lnTo>
                  <a:pt x="105787" y="146387"/>
                </a:lnTo>
                <a:lnTo>
                  <a:pt x="130016" y="130016"/>
                </a:lnTo>
                <a:lnTo>
                  <a:pt x="146387" y="105787"/>
                </a:lnTo>
                <a:lnTo>
                  <a:pt x="152400" y="76200"/>
                </a:lnTo>
                <a:lnTo>
                  <a:pt x="146387" y="46612"/>
                </a:lnTo>
                <a:lnTo>
                  <a:pt x="130016" y="22383"/>
                </a:lnTo>
                <a:lnTo>
                  <a:pt x="105787" y="6012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1311535" y="1643125"/>
            <a:ext cx="8129905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邻接表</a:t>
            </a:r>
            <a:r>
              <a:rPr sz="2600" b="1" dirty="0">
                <a:latin typeface="宋体"/>
                <a:cs typeface="宋体"/>
              </a:rPr>
              <a:t>：</a:t>
            </a:r>
            <a:r>
              <a:rPr sz="2600" b="1" dirty="0">
                <a:latin typeface="Courier New"/>
                <a:cs typeface="Courier New"/>
              </a:rPr>
              <a:t>G[N]</a:t>
            </a:r>
            <a:r>
              <a:rPr sz="2600" b="1" spc="-5" dirty="0">
                <a:latin typeface="宋体"/>
                <a:cs typeface="宋体"/>
              </a:rPr>
              <a:t>为指针数组，对应矩阵每行一个链表，  </a:t>
            </a:r>
            <a:r>
              <a:rPr sz="2600" b="1" dirty="0">
                <a:latin typeface="宋体"/>
                <a:cs typeface="宋体"/>
              </a:rPr>
              <a:t>只存</a:t>
            </a:r>
            <a:r>
              <a:rPr sz="2600" b="1" spc="-5" dirty="0">
                <a:latin typeface="宋体"/>
                <a:cs typeface="宋体"/>
              </a:rPr>
              <a:t>非</a:t>
            </a:r>
            <a:r>
              <a:rPr sz="2600" b="1" dirty="0">
                <a:latin typeface="Courier New"/>
                <a:cs typeface="Courier New"/>
              </a:rPr>
              <a:t>0</a:t>
            </a:r>
            <a:r>
              <a:rPr sz="2600" b="1" spc="-5" dirty="0">
                <a:latin typeface="宋体"/>
                <a:cs typeface="宋体"/>
              </a:rPr>
              <a:t>元素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387720" y="5786127"/>
            <a:ext cx="299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一定要够稀疏才合算</a:t>
            </a:r>
            <a:r>
              <a:rPr sz="1800" b="1" spc="-5" dirty="0">
                <a:latin typeface="宋体"/>
                <a:cs typeface="宋体"/>
              </a:rPr>
              <a:t>啊</a:t>
            </a:r>
            <a:r>
              <a:rPr sz="1800" b="1" dirty="0">
                <a:latin typeface="Arial"/>
                <a:cs typeface="Arial"/>
              </a:rPr>
              <a:t>~~~~~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62B91B9-5AF2-4BF3-84F2-ADD4F8ECE84D}"/>
              </a:ext>
            </a:extLst>
          </p:cNvPr>
          <p:cNvSpPr txBox="1"/>
          <p:nvPr/>
        </p:nvSpPr>
        <p:spPr>
          <a:xfrm>
            <a:off x="1465211" y="2300175"/>
            <a:ext cx="8129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5500">
              <a:lnSpc>
                <a:spcPct val="100000"/>
              </a:lnSpc>
              <a:spcBef>
                <a:spcPts val="60"/>
              </a:spcBef>
            </a:pPr>
            <a:r>
              <a:rPr lang="zh-CN" altLang="en-US" sz="2000" b="1" dirty="0">
                <a:latin typeface="宋体"/>
                <a:cs typeface="宋体"/>
              </a:rPr>
              <a:t>对于</a:t>
            </a: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网络</a:t>
            </a:r>
            <a:r>
              <a:rPr lang="zh-CN" altLang="en-US" sz="2000" b="1" dirty="0">
                <a:latin typeface="宋体"/>
                <a:cs typeface="宋体"/>
              </a:rPr>
              <a:t>，结构中要增加权重的域。</a:t>
            </a:r>
            <a:endParaRPr lang="zh-CN" altLang="en-US"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/>
      <p:bldP spid="217" grpId="0" animBg="1"/>
      <p:bldP spid="218" grpId="0" animBg="1"/>
      <p:bldP spid="219" grpId="0" animBg="1"/>
      <p:bldP spid="220" grpId="0" animBg="1"/>
      <p:bldP spid="221" grpId="0" animBg="1"/>
      <p:bldP spid="223" grpId="0"/>
      <p:bldP spid="2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909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怎么在程序中表示一个图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61642"/>
            <a:ext cx="795210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dirty="0">
                <a:latin typeface="宋体"/>
                <a:cs typeface="宋体"/>
              </a:rPr>
              <a:t>邻接表</a:t>
            </a:r>
            <a:endParaRPr sz="22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560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000" b="1" dirty="0">
                <a:latin typeface="宋体"/>
                <a:cs typeface="宋体"/>
              </a:rPr>
              <a:t>方便找任一顶点的所有“邻接点”</a:t>
            </a:r>
            <a:endParaRPr sz="2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435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000" b="1" dirty="0">
                <a:latin typeface="宋体"/>
                <a:cs typeface="宋体"/>
              </a:rPr>
              <a:t>节约稀疏图的空间</a:t>
            </a:r>
            <a:endParaRPr sz="20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1175"/>
              </a:spcBef>
              <a:buClr>
                <a:srgbClr val="CC6500"/>
              </a:buClr>
              <a:buFont typeface="Wingdings"/>
              <a:buChar char=""/>
              <a:tabLst>
                <a:tab pos="1035050" algn="l"/>
                <a:tab pos="1035685" algn="l"/>
              </a:tabLst>
            </a:pPr>
            <a:r>
              <a:rPr sz="1800" b="1" dirty="0">
                <a:latin typeface="宋体"/>
                <a:cs typeface="宋体"/>
              </a:rPr>
              <a:t>需</a:t>
            </a:r>
            <a:r>
              <a:rPr sz="1800" b="1" spc="-5" dirty="0">
                <a:latin typeface="宋体"/>
                <a:cs typeface="宋体"/>
              </a:rPr>
              <a:t>要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个头指</a:t>
            </a:r>
            <a:r>
              <a:rPr sz="1800" b="1" spc="-10" dirty="0">
                <a:latin typeface="宋体"/>
                <a:cs typeface="宋体"/>
              </a:rPr>
              <a:t>针</a:t>
            </a:r>
            <a:r>
              <a:rPr sz="1800" b="1" spc="170" dirty="0">
                <a:latin typeface="宋体"/>
                <a:cs typeface="宋体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+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2E</a:t>
            </a:r>
            <a:r>
              <a:rPr sz="1800" b="1" dirty="0">
                <a:latin typeface="宋体"/>
                <a:cs typeface="宋体"/>
              </a:rPr>
              <a:t>个结点（每个结点至</a:t>
            </a:r>
            <a:r>
              <a:rPr sz="1800" b="1" spc="-10" dirty="0">
                <a:latin typeface="宋体"/>
                <a:cs typeface="宋体"/>
              </a:rPr>
              <a:t>少</a:t>
            </a:r>
            <a:r>
              <a:rPr sz="1800" b="1" spc="-5" dirty="0">
                <a:latin typeface="Courier New"/>
                <a:cs typeface="Courier New"/>
              </a:rPr>
              <a:t>2</a:t>
            </a:r>
            <a:r>
              <a:rPr sz="1800" b="1" dirty="0">
                <a:latin typeface="宋体"/>
                <a:cs typeface="宋体"/>
              </a:rPr>
              <a:t>个域）</a:t>
            </a:r>
            <a:endParaRPr sz="1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580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000" b="1" dirty="0">
                <a:latin typeface="宋体"/>
                <a:cs typeface="宋体"/>
              </a:rPr>
              <a:t>方便计算任一顶点的“度”？</a:t>
            </a:r>
            <a:endParaRPr sz="20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1410"/>
              </a:spcBef>
              <a:buClr>
                <a:srgbClr val="CC6500"/>
              </a:buClr>
              <a:buFont typeface="Wingdings"/>
              <a:buChar char=""/>
              <a:tabLst>
                <a:tab pos="1035050" algn="l"/>
                <a:tab pos="1035685" algn="l"/>
              </a:tabLst>
            </a:pPr>
            <a:r>
              <a:rPr sz="1800" b="1" dirty="0">
                <a:latin typeface="宋体"/>
                <a:cs typeface="宋体"/>
              </a:rPr>
              <a:t>对无向图：是的</a:t>
            </a:r>
            <a:endParaRPr sz="1800" dirty="0">
              <a:latin typeface="宋体"/>
              <a:cs typeface="宋体"/>
            </a:endParaRPr>
          </a:p>
          <a:p>
            <a:pPr marL="1035050" marR="5080" lvl="2" indent="-351155">
              <a:lnSpc>
                <a:spcPts val="1950"/>
              </a:lnSpc>
              <a:spcBef>
                <a:spcPts val="1555"/>
              </a:spcBef>
              <a:buClr>
                <a:srgbClr val="CC6500"/>
              </a:buClr>
              <a:buFont typeface="Wingdings"/>
              <a:buChar char=""/>
              <a:tabLst>
                <a:tab pos="1035050" algn="l"/>
                <a:tab pos="1035685" algn="l"/>
              </a:tabLst>
            </a:pPr>
            <a:r>
              <a:rPr sz="1800" b="1" dirty="0">
                <a:latin typeface="宋体"/>
                <a:cs typeface="宋体"/>
              </a:rPr>
              <a:t>对有向图：只能计算“出度”；需要构造“逆邻接表”（存指向自己 的边）来方便计算“入度”</a:t>
            </a:r>
            <a:endParaRPr sz="1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315"/>
              </a:spcBef>
              <a:buClr>
                <a:srgbClr val="4C6D4E"/>
              </a:buClr>
              <a:buFont typeface="Wingdings"/>
              <a:buChar char=""/>
              <a:tabLst>
                <a:tab pos="682625" algn="l"/>
              </a:tabLst>
            </a:pPr>
            <a:r>
              <a:rPr sz="2000" b="1" dirty="0">
                <a:latin typeface="宋体"/>
                <a:cs typeface="宋体"/>
              </a:rPr>
              <a:t>方便检查任意一对顶点间是否存在边？</a:t>
            </a:r>
            <a:endParaRPr sz="2000" dirty="0">
              <a:latin typeface="宋体"/>
              <a:cs typeface="宋体"/>
            </a:endParaRPr>
          </a:p>
          <a:p>
            <a:pPr marL="683895">
              <a:lnSpc>
                <a:spcPct val="100000"/>
              </a:lnSpc>
              <a:spcBef>
                <a:spcPts val="275"/>
              </a:spcBef>
            </a:pPr>
            <a:r>
              <a:rPr sz="2700" dirty="0">
                <a:latin typeface="Wingdings"/>
                <a:cs typeface="Wingdings"/>
              </a:rPr>
              <a:t>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No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57247"/>
            <a:ext cx="3302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0" dirty="0">
                <a:latin typeface="Times New Roman"/>
                <a:cs typeface="Times New Roman"/>
              </a:rPr>
              <a:t>6.1</a:t>
            </a:r>
            <a:r>
              <a:rPr sz="4800" spc="-95" dirty="0">
                <a:latin typeface="Times New Roman"/>
                <a:cs typeface="Times New Roman"/>
              </a:rPr>
              <a:t> </a:t>
            </a:r>
            <a:r>
              <a:rPr sz="4800" spc="-20" dirty="0"/>
              <a:t>什么是图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35242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9135" y="528319"/>
            <a:ext cx="469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隶书"/>
                <a:cs typeface="隶书"/>
              </a:rPr>
              <a:t>六度空间理论</a:t>
            </a:r>
            <a:r>
              <a:rPr sz="1800" b="1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Six Degrees of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Separation</a:t>
            </a:r>
            <a:r>
              <a:rPr sz="1800" b="1" spc="-1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2015" y="618997"/>
            <a:ext cx="1303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隶书"/>
                <a:cs typeface="隶书"/>
              </a:rPr>
              <a:t>全球互联网 用户数量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7454" y="1445777"/>
            <a:ext cx="11506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隶书"/>
                <a:cs typeface="隶书"/>
              </a:rPr>
              <a:t>约 </a:t>
            </a:r>
            <a:r>
              <a:rPr sz="2800" b="1" spc="-10" dirty="0">
                <a:solidFill>
                  <a:srgbClr val="FFFFFF"/>
                </a:solidFill>
                <a:latin typeface="隶书"/>
                <a:cs typeface="隶书"/>
              </a:rPr>
              <a:t>30</a:t>
            </a:r>
            <a:r>
              <a:rPr sz="2800" b="1" spc="-455" dirty="0">
                <a:solidFill>
                  <a:srgbClr val="FFFFFF"/>
                </a:solidFill>
                <a:latin typeface="隶书"/>
                <a:cs typeface="隶书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隶书"/>
                <a:cs typeface="隶书"/>
              </a:rPr>
              <a:t>亿</a:t>
            </a:r>
            <a:endParaRPr sz="20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3796"/>
            <a:ext cx="8077200" cy="51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1735" y="5676847"/>
            <a:ext cx="436943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2000" b="1" dirty="0">
                <a:latin typeface="宋体"/>
                <a:cs typeface="宋体"/>
              </a:rPr>
              <a:t>从陈家庄到张家村，怎么走最快呢？  怎么修公路使得村村通的花费最少呢？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414" y="350955"/>
            <a:ext cx="720216" cy="1480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5258" y="350955"/>
            <a:ext cx="903322" cy="39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278" y="354007"/>
            <a:ext cx="7482928" cy="2587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6061" y="3063996"/>
            <a:ext cx="598145" cy="2685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6278" y="2957184"/>
            <a:ext cx="8248922" cy="42572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3549" y="2954132"/>
            <a:ext cx="4724133" cy="439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2585" y="3479040"/>
            <a:ext cx="805666" cy="390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748" y="4870655"/>
            <a:ext cx="1086428" cy="769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9748" y="436100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6291" y="0"/>
                </a:lnTo>
              </a:path>
            </a:pathLst>
          </a:custGeom>
          <a:ln w="51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3843" y="6924508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09">
                <a:moveTo>
                  <a:pt x="0" y="0"/>
                </a:moveTo>
                <a:lnTo>
                  <a:pt x="1095583" y="0"/>
                </a:lnTo>
              </a:path>
            </a:pathLst>
          </a:custGeom>
          <a:ln w="51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2144" y="450409"/>
            <a:ext cx="1212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159" y="1103660"/>
            <a:ext cx="122555" cy="61849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30" dirty="0">
                <a:solidFill>
                  <a:srgbClr val="ACACAC"/>
                </a:solidFill>
                <a:latin typeface="宋体"/>
                <a:cs typeface="宋体"/>
              </a:rPr>
              <a:t>上</a:t>
            </a:r>
            <a:r>
              <a:rPr sz="750" spc="70" dirty="0">
                <a:solidFill>
                  <a:srgbClr val="ACACAC"/>
                </a:solidFill>
                <a:latin typeface="宋体"/>
                <a:cs typeface="宋体"/>
              </a:rPr>
              <a:t>海</a:t>
            </a:r>
            <a:r>
              <a:rPr sz="750" spc="-25" dirty="0">
                <a:solidFill>
                  <a:srgbClr val="ACACAC"/>
                </a:solidFill>
                <a:latin typeface="宋体"/>
                <a:cs typeface="宋体"/>
              </a:rPr>
              <a:t>汽</a:t>
            </a:r>
            <a:r>
              <a:rPr sz="750" spc="70" dirty="0">
                <a:solidFill>
                  <a:srgbClr val="ACACAC"/>
                </a:solidFill>
                <a:latin typeface="宋体"/>
                <a:cs typeface="宋体"/>
              </a:rPr>
              <a:t>车</a:t>
            </a:r>
            <a:r>
              <a:rPr sz="750" spc="10" dirty="0">
                <a:solidFill>
                  <a:srgbClr val="ACACAC"/>
                </a:solidFill>
                <a:latin typeface="宋体"/>
                <a:cs typeface="宋体"/>
              </a:rPr>
              <a:t>城</a:t>
            </a:r>
            <a:r>
              <a:rPr sz="75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0062" y="1109763"/>
            <a:ext cx="122555" cy="61595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5" dirty="0">
                <a:solidFill>
                  <a:srgbClr val="9A9A9A"/>
                </a:solidFill>
                <a:latin typeface="宋体"/>
                <a:cs typeface="宋体"/>
              </a:rPr>
              <a:t>上</a:t>
            </a: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海</a:t>
            </a:r>
            <a:r>
              <a:rPr sz="750" spc="20" dirty="0">
                <a:solidFill>
                  <a:srgbClr val="9A9A9A"/>
                </a:solidFill>
                <a:latin typeface="宋体"/>
                <a:cs typeface="宋体"/>
              </a:rPr>
              <a:t>赛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干</a:t>
            </a:r>
            <a:r>
              <a:rPr sz="750" spc="10" dirty="0">
                <a:solidFill>
                  <a:srgbClr val="9A9A9A"/>
                </a:solidFill>
                <a:latin typeface="宋体"/>
                <a:cs typeface="宋体"/>
              </a:rPr>
              <a:t>场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0998" y="2049142"/>
            <a:ext cx="121920" cy="6165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750" spc="5" dirty="0">
                <a:solidFill>
                  <a:srgbClr val="9A9A9A"/>
                </a:solidFill>
                <a:latin typeface="宋体"/>
                <a:cs typeface="宋体"/>
              </a:rPr>
              <a:t>虹</a:t>
            </a:r>
            <a:r>
              <a:rPr sz="750" spc="-200" dirty="0">
                <a:solidFill>
                  <a:srgbClr val="9A9A9A"/>
                </a:solidFill>
                <a:latin typeface="宋体"/>
                <a:cs typeface="宋体"/>
              </a:rPr>
              <a:t>桥</a:t>
            </a:r>
            <a:r>
              <a:rPr sz="1200" baseline="10416" dirty="0">
                <a:solidFill>
                  <a:srgbClr val="9A9A9A"/>
                </a:solidFill>
                <a:latin typeface="宋体"/>
                <a:cs typeface="宋体"/>
              </a:rPr>
              <a:t>2</a:t>
            </a:r>
            <a:r>
              <a:rPr sz="1200" spc="-284" baseline="10416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号</a:t>
            </a:r>
            <a:r>
              <a:rPr sz="750" spc="5" dirty="0">
                <a:solidFill>
                  <a:srgbClr val="9A9A9A"/>
                </a:solidFill>
                <a:latin typeface="宋体"/>
                <a:cs typeface="宋体"/>
              </a:rPr>
              <a:t>航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2391" y="1387802"/>
            <a:ext cx="474345" cy="85026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332740">
              <a:lnSpc>
                <a:spcPct val="70000"/>
              </a:lnSpc>
            </a:pPr>
            <a:r>
              <a:rPr sz="750" spc="114" dirty="0">
                <a:solidFill>
                  <a:srgbClr val="9A9A9A"/>
                </a:solidFill>
                <a:latin typeface="宋体"/>
                <a:cs typeface="宋体"/>
              </a:rPr>
              <a:t>棋</a:t>
            </a:r>
            <a:r>
              <a:rPr sz="750" spc="35" dirty="0">
                <a:solidFill>
                  <a:srgbClr val="9A9A9A"/>
                </a:solidFill>
                <a:latin typeface="宋体"/>
                <a:cs typeface="宋体"/>
              </a:rPr>
              <a:t>浦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新</a:t>
            </a:r>
            <a:r>
              <a:rPr sz="750" spc="-10" dirty="0">
                <a:solidFill>
                  <a:srgbClr val="9A9A9A"/>
                </a:solidFill>
                <a:latin typeface="宋体"/>
                <a:cs typeface="宋体"/>
              </a:rPr>
              <a:t>村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273685">
              <a:lnSpc>
                <a:spcPct val="100000"/>
              </a:lnSpc>
              <a:spcBef>
                <a:spcPts val="459"/>
              </a:spcBef>
            </a:pPr>
            <a:r>
              <a:rPr sz="750" spc="25" dirty="0">
                <a:solidFill>
                  <a:srgbClr val="9A9A9A"/>
                </a:solidFill>
                <a:latin typeface="宋体"/>
                <a:cs typeface="宋体"/>
              </a:rPr>
              <a:t>翔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马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陆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1880" y="1480387"/>
            <a:ext cx="65595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820">
              <a:lnSpc>
                <a:spcPct val="1549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汶水路站 </a:t>
            </a:r>
            <a:r>
              <a:rPr sz="750" spc="75" dirty="0">
                <a:solidFill>
                  <a:srgbClr val="ACACAC"/>
                </a:solidFill>
                <a:latin typeface="宋体"/>
                <a:cs typeface="宋体"/>
              </a:rPr>
              <a:t>上海马戏城站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9218" y="187101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33500"/>
              </a:lnSpc>
              <a:spcBef>
                <a:spcPts val="100"/>
              </a:spcBef>
            </a:pPr>
            <a:r>
              <a:rPr sz="750" spc="75" dirty="0">
                <a:solidFill>
                  <a:srgbClr val="858585"/>
                </a:solidFill>
                <a:latin typeface="宋体"/>
                <a:cs typeface="宋体"/>
              </a:rPr>
              <a:t>古</a:t>
            </a:r>
            <a:r>
              <a:rPr sz="750" spc="45" dirty="0">
                <a:solidFill>
                  <a:srgbClr val="858585"/>
                </a:solidFill>
                <a:latin typeface="宋体"/>
                <a:cs typeface="宋体"/>
              </a:rPr>
              <a:t> </a:t>
            </a:r>
            <a:r>
              <a:rPr sz="750" spc="35" dirty="0">
                <a:solidFill>
                  <a:srgbClr val="ACACAC"/>
                </a:solidFill>
                <a:latin typeface="宋体"/>
                <a:cs typeface="宋体"/>
              </a:rPr>
              <a:t>延长</a:t>
            </a:r>
            <a:r>
              <a:rPr sz="750" spc="165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750" spc="60" dirty="0">
                <a:solidFill>
                  <a:srgbClr val="ACACAC"/>
                </a:solidFill>
                <a:latin typeface="宋体"/>
                <a:cs typeface="宋体"/>
              </a:rPr>
              <a:t>站 </a:t>
            </a:r>
            <a:r>
              <a:rPr sz="750" spc="50" dirty="0">
                <a:solidFill>
                  <a:srgbClr val="9A9A9A"/>
                </a:solidFill>
                <a:latin typeface="宋体"/>
                <a:cs typeface="宋体"/>
              </a:rPr>
              <a:t>火</a:t>
            </a:r>
            <a:endParaRPr sz="7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6067" y="274253"/>
            <a:ext cx="556895" cy="343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650" spc="180" dirty="0">
                <a:solidFill>
                  <a:srgbClr val="9A9A9A"/>
                </a:solidFill>
                <a:latin typeface="宋体"/>
                <a:cs typeface="宋体"/>
              </a:rPr>
              <a:t>友诅四甲拓</a:t>
            </a:r>
            <a:endParaRPr sz="650">
              <a:latin typeface="宋体"/>
              <a:cs typeface="宋体"/>
            </a:endParaRPr>
          </a:p>
          <a:p>
            <a:pPr marL="107314" algn="ctr">
              <a:lnSpc>
                <a:spcPct val="100000"/>
              </a:lnSpc>
              <a:spcBef>
                <a:spcPts val="445"/>
              </a:spcBef>
            </a:pPr>
            <a:r>
              <a:rPr sz="750" spc="80" dirty="0">
                <a:solidFill>
                  <a:srgbClr val="9A9A9A"/>
                </a:solidFill>
                <a:latin typeface="宋体"/>
                <a:cs typeface="宋体"/>
              </a:rPr>
              <a:t>安公路站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3729" y="598420"/>
            <a:ext cx="55118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52200"/>
              </a:lnSpc>
              <a:spcBef>
                <a:spcPts val="100"/>
              </a:spcBef>
            </a:pP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共宫新村站 </a:t>
            </a:r>
            <a:r>
              <a:rPr sz="750" spc="80" dirty="0">
                <a:solidFill>
                  <a:srgbClr val="9A9A9A"/>
                </a:solidFill>
                <a:latin typeface="宋体"/>
                <a:cs typeface="宋体"/>
              </a:rPr>
              <a:t>呼兰路站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8945" y="952428"/>
            <a:ext cx="55181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-635">
              <a:lnSpc>
                <a:spcPct val="1522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通河新村站 </a:t>
            </a:r>
            <a:r>
              <a:rPr sz="750" spc="80" dirty="0">
                <a:solidFill>
                  <a:srgbClr val="9A9A9A"/>
                </a:solidFill>
                <a:latin typeface="宋体"/>
                <a:cs typeface="宋体"/>
              </a:rPr>
              <a:t>共康路站</a:t>
            </a:r>
            <a:endParaRPr sz="750">
              <a:latin typeface="宋体"/>
              <a:cs typeface="宋体"/>
            </a:endParaRPr>
          </a:p>
          <a:p>
            <a:pPr marL="118745">
              <a:lnSpc>
                <a:spcPct val="100000"/>
              </a:lnSpc>
              <a:spcBef>
                <a:spcPts val="49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浦新村站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9824" y="1444889"/>
            <a:ext cx="124460" cy="6223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-45" dirty="0">
                <a:solidFill>
                  <a:srgbClr val="9A9A9A"/>
                </a:solidFill>
                <a:latin typeface="宋体"/>
                <a:cs typeface="宋体"/>
              </a:rPr>
              <a:t>虹</a:t>
            </a:r>
            <a:r>
              <a:rPr sz="750" spc="105" dirty="0">
                <a:solidFill>
                  <a:srgbClr val="9A9A9A"/>
                </a:solidFill>
                <a:latin typeface="宋体"/>
                <a:cs typeface="宋体"/>
              </a:rPr>
              <a:t>口</a:t>
            </a: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足</a:t>
            </a:r>
            <a:r>
              <a:rPr sz="750" spc="85" dirty="0">
                <a:solidFill>
                  <a:srgbClr val="9A9A9A"/>
                </a:solidFill>
                <a:latin typeface="宋体"/>
                <a:cs typeface="宋体"/>
              </a:rPr>
              <a:t>球</a:t>
            </a:r>
            <a:r>
              <a:rPr sz="1125" spc="15" baseline="3703" dirty="0">
                <a:solidFill>
                  <a:srgbClr val="9A9A9A"/>
                </a:solidFill>
                <a:latin typeface="宋体"/>
                <a:cs typeface="宋体"/>
              </a:rPr>
              <a:t>场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3244" y="285723"/>
            <a:ext cx="289560" cy="4051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53340">
              <a:lnSpc>
                <a:spcPct val="70000"/>
              </a:lnSpc>
            </a:pPr>
            <a:r>
              <a:rPr sz="750" spc="-380" dirty="0">
                <a:solidFill>
                  <a:srgbClr val="9A9A9A"/>
                </a:solidFill>
                <a:latin typeface="宋体"/>
                <a:cs typeface="宋体"/>
              </a:rPr>
              <a:t>八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500" dirty="0">
                <a:solidFill>
                  <a:srgbClr val="9A9A9A"/>
                </a:solidFill>
                <a:latin typeface="宋体"/>
                <a:cs typeface="宋体"/>
              </a:rPr>
              <a:t>m</a:t>
            </a:r>
            <a:r>
              <a:rPr sz="500" spc="-55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1125" baseline="3703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1125" baseline="3703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28815" y="313078"/>
            <a:ext cx="4051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玉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900" spc="89" baseline="4629" dirty="0">
                <a:solidFill>
                  <a:srgbClr val="9A9A9A"/>
                </a:solidFill>
                <a:latin typeface="宋体"/>
                <a:cs typeface="宋体"/>
              </a:rPr>
              <a:t>印 站</a:t>
            </a:r>
            <a:endParaRPr sz="900" baseline="4629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8070" y="496186"/>
            <a:ext cx="4489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80" dirty="0">
                <a:solidFill>
                  <a:srgbClr val="9A9A9A"/>
                </a:solidFill>
                <a:latin typeface="宋体"/>
                <a:cs typeface="宋体"/>
              </a:rPr>
              <a:t>水产路站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2110" y="950902"/>
            <a:ext cx="34607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9A9A9A"/>
                </a:solidFill>
                <a:latin typeface="宋体"/>
                <a:cs typeface="宋体"/>
              </a:rPr>
              <a:t>发路站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0557" y="867996"/>
            <a:ext cx="24130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spc="-2155" dirty="0">
                <a:solidFill>
                  <a:srgbClr val="F6EB7C"/>
                </a:solidFill>
                <a:latin typeface="宋体"/>
                <a:cs typeface="宋体"/>
              </a:rPr>
              <a:t>，</a:t>
            </a:r>
            <a:endParaRPr sz="38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4482" y="1164527"/>
            <a:ext cx="5505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长江行路呫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20959" y="1326271"/>
            <a:ext cx="54546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858585"/>
                </a:solidFill>
                <a:latin typeface="宋体"/>
                <a:cs typeface="宋体"/>
              </a:rPr>
              <a:t>殷高甘路站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13365" y="1422794"/>
            <a:ext cx="446405" cy="5384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9050" indent="-6985">
              <a:lnSpc>
                <a:spcPct val="100000"/>
              </a:lnSpc>
              <a:spcBef>
                <a:spcPts val="565"/>
              </a:spcBef>
            </a:pPr>
            <a:r>
              <a:rPr sz="750" spc="35" dirty="0">
                <a:solidFill>
                  <a:srgbClr val="ACACAC"/>
                </a:solidFill>
                <a:latin typeface="宋体"/>
                <a:cs typeface="宋体"/>
              </a:rPr>
              <a:t>汀</a:t>
            </a:r>
            <a:r>
              <a:rPr sz="750" spc="130" dirty="0">
                <a:solidFill>
                  <a:srgbClr val="ACACAC"/>
                </a:solidFill>
                <a:latin typeface="宋体"/>
                <a:cs typeface="宋体"/>
              </a:rPr>
              <a:t>污</a:t>
            </a:r>
            <a:r>
              <a:rPr sz="700" spc="60" dirty="0">
                <a:solidFill>
                  <a:srgbClr val="ACACAC"/>
                </a:solidFill>
                <a:latin typeface="Times New Roman"/>
                <a:cs typeface="Times New Roman"/>
              </a:rPr>
              <a:t>f</a:t>
            </a:r>
            <a:r>
              <a:rPr sz="800" spc="-295" dirty="0">
                <a:solidFill>
                  <a:srgbClr val="858585"/>
                </a:solidFill>
                <a:latin typeface="宋体"/>
                <a:cs typeface="宋体"/>
              </a:rPr>
              <a:t>真</a:t>
            </a:r>
            <a:r>
              <a:rPr sz="800" spc="3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800">
              <a:latin typeface="宋体"/>
              <a:cs typeface="宋体"/>
            </a:endParaRPr>
          </a:p>
          <a:p>
            <a:pPr marL="22860" marR="9525" indent="-4445">
              <a:lnSpc>
                <a:spcPct val="108400"/>
              </a:lnSpc>
              <a:spcBef>
                <a:spcPts val="359"/>
              </a:spcBef>
            </a:pP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大柏·</a:t>
            </a:r>
            <a:r>
              <a:rPr sz="750" spc="-285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25" dirty="0">
                <a:solidFill>
                  <a:srgbClr val="9A9A9A"/>
                </a:solidFill>
                <a:latin typeface="宋体"/>
                <a:cs typeface="宋体"/>
              </a:rPr>
              <a:t>站 赤</a:t>
            </a:r>
            <a:r>
              <a:rPr sz="750" spc="110" dirty="0">
                <a:solidFill>
                  <a:srgbClr val="9A9A9A"/>
                </a:solidFill>
                <a:latin typeface="宋体"/>
                <a:cs typeface="宋体"/>
              </a:rPr>
              <a:t>峰</a:t>
            </a:r>
            <a:r>
              <a:rPr sz="750" spc="-434" dirty="0">
                <a:solidFill>
                  <a:srgbClr val="BCBABA"/>
                </a:solidFill>
                <a:latin typeface="宋体"/>
                <a:cs typeface="宋体"/>
              </a:rPr>
              <a:t>，</a:t>
            </a:r>
            <a:r>
              <a:rPr sz="1000" spc="-30" dirty="0">
                <a:solidFill>
                  <a:srgbClr val="858585"/>
                </a:solidFill>
                <a:latin typeface="Arial"/>
                <a:cs typeface="Arial"/>
              </a:rPr>
              <a:t>g</a:t>
            </a:r>
            <a:r>
              <a:rPr sz="750" spc="-55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6952" y="680819"/>
            <a:ext cx="886460" cy="2698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6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滨路站</a:t>
            </a:r>
            <a:endParaRPr sz="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spc="90" dirty="0">
                <a:solidFill>
                  <a:srgbClr val="9A9A9A"/>
                </a:solidFill>
                <a:latin typeface="宋体"/>
                <a:cs typeface="宋体"/>
              </a:rPr>
              <a:t>张华洪站</a:t>
            </a:r>
            <a:r>
              <a:rPr sz="750" spc="509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1125" spc="89" baseline="3703" dirty="0">
                <a:solidFill>
                  <a:srgbClr val="9A9A9A"/>
                </a:solidFill>
                <a:latin typeface="宋体"/>
                <a:cs typeface="宋体"/>
              </a:rPr>
              <a:t>殷高不</a:t>
            </a:r>
            <a:endParaRPr sz="1125" baseline="3703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5380" y="801365"/>
            <a:ext cx="128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92522" y="976588"/>
            <a:ext cx="1162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solidFill>
                  <a:srgbClr val="DBB8DA"/>
                </a:solidFill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8505" y="1002782"/>
            <a:ext cx="4425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BCBABA"/>
                </a:solidFill>
                <a:latin typeface="宋体"/>
                <a:cs typeface="宋体"/>
              </a:rPr>
              <a:t>三</a:t>
            </a:r>
            <a:r>
              <a:rPr sz="750" spc="100" dirty="0">
                <a:solidFill>
                  <a:srgbClr val="BCBABA"/>
                </a:solidFill>
                <a:latin typeface="宋体"/>
                <a:cs typeface="宋体"/>
              </a:rPr>
              <a:t>门</a:t>
            </a:r>
            <a:r>
              <a:rPr sz="750" spc="50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80067" y="1402567"/>
            <a:ext cx="445770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五</a:t>
            </a:r>
            <a:r>
              <a:rPr sz="750" spc="-20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场 站</a:t>
            </a:r>
            <a:endParaRPr sz="750">
              <a:latin typeface="宋体"/>
              <a:cs typeface="宋体"/>
            </a:endParaRPr>
          </a:p>
          <a:p>
            <a:pPr marL="105410" algn="ctr">
              <a:lnSpc>
                <a:spcPct val="100000"/>
              </a:lnSpc>
              <a:spcBef>
                <a:spcPts val="615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权路站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02926" y="1130957"/>
            <a:ext cx="4489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80" dirty="0">
                <a:solidFill>
                  <a:srgbClr val="ACACAC"/>
                </a:solidFill>
                <a:latin typeface="宋体"/>
                <a:cs typeface="宋体"/>
              </a:rPr>
              <a:t>市光路站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13907" y="1463603"/>
            <a:ext cx="3378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ACACAC"/>
                </a:solidFill>
                <a:latin typeface="宋体"/>
                <a:cs typeface="宋体"/>
              </a:rPr>
              <a:t>汀路站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16586" y="2095323"/>
            <a:ext cx="4413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兴公园站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42906" y="1444275"/>
            <a:ext cx="40513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150" dirty="0">
                <a:solidFill>
                  <a:srgbClr val="ACACAC"/>
                </a:solidFill>
                <a:latin typeface="宋体"/>
                <a:cs typeface="宋体"/>
              </a:rPr>
              <a:t>外</a:t>
            </a:r>
            <a:r>
              <a:rPr sz="750" spc="15" dirty="0">
                <a:solidFill>
                  <a:srgbClr val="ACACAC"/>
                </a:solidFill>
                <a:latin typeface="宋体"/>
                <a:cs typeface="宋体"/>
              </a:rPr>
              <a:t>高</a:t>
            </a:r>
            <a:r>
              <a:rPr sz="750" spc="60" dirty="0">
                <a:solidFill>
                  <a:srgbClr val="ACACAC"/>
                </a:solidFill>
                <a:latin typeface="宋体"/>
                <a:cs typeface="宋体"/>
              </a:rPr>
              <a:t>桥</a:t>
            </a:r>
            <a:r>
              <a:rPr sz="950" spc="-35" dirty="0">
                <a:solidFill>
                  <a:srgbClr val="ACACAC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49010" y="2116685"/>
            <a:ext cx="23367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外高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17368" y="2412710"/>
            <a:ext cx="5429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延</a:t>
            </a:r>
            <a:r>
              <a:rPr sz="750" spc="355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中路站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7818" y="2742302"/>
            <a:ext cx="128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66258" y="1069496"/>
            <a:ext cx="133985" cy="1339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8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85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2026" y="1197086"/>
            <a:ext cx="1003935" cy="115379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5000"/>
              </a:lnSpc>
            </a:pPr>
            <a:r>
              <a:rPr sz="10575" spc="-3165" baseline="9850" dirty="0">
                <a:solidFill>
                  <a:srgbClr val="853B42"/>
                </a:solidFill>
                <a:latin typeface="宋体"/>
                <a:cs typeface="宋体"/>
              </a:rPr>
              <a:t>＿</a:t>
            </a:r>
            <a:r>
              <a:rPr sz="750" spc="95" dirty="0">
                <a:solidFill>
                  <a:srgbClr val="9A9A9A"/>
                </a:solidFill>
                <a:latin typeface="宋体"/>
                <a:cs typeface="宋体"/>
              </a:rPr>
              <a:t>祁</a:t>
            </a:r>
            <a:r>
              <a:rPr sz="750" spc="-15" dirty="0">
                <a:solidFill>
                  <a:srgbClr val="9A9A9A"/>
                </a:solidFill>
                <a:latin typeface="宋体"/>
                <a:cs typeface="宋体"/>
              </a:rPr>
              <a:t>连</a:t>
            </a:r>
            <a:r>
              <a:rPr sz="750" spc="70" dirty="0">
                <a:solidFill>
                  <a:srgbClr val="9A9A9A"/>
                </a:solidFill>
                <a:latin typeface="宋体"/>
                <a:cs typeface="宋体"/>
              </a:rPr>
              <a:t>山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642620">
              <a:lnSpc>
                <a:spcPct val="100000"/>
              </a:lnSpc>
              <a:spcBef>
                <a:spcPts val="409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武</a:t>
            </a:r>
            <a:r>
              <a:rPr sz="750" spc="25" dirty="0">
                <a:solidFill>
                  <a:srgbClr val="9A9A9A"/>
                </a:solidFill>
                <a:latin typeface="宋体"/>
                <a:cs typeface="宋体"/>
              </a:rPr>
              <a:t>威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4809" y="1194791"/>
            <a:ext cx="6578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800" spc="-145" dirty="0">
                <a:solidFill>
                  <a:srgbClr val="ACACAC"/>
                </a:solidFill>
                <a:latin typeface="宋体"/>
                <a:cs typeface="宋体"/>
              </a:rPr>
              <a:t>江·	</a:t>
            </a: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育场站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90730" y="2841487"/>
            <a:ext cx="1441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220" dirty="0">
                <a:solidFill>
                  <a:srgbClr val="9A9A9A"/>
                </a:solidFill>
                <a:latin typeface="Times New Roman"/>
                <a:cs typeface="Times New Roman"/>
              </a:rPr>
              <a:t>I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0652" y="3273314"/>
            <a:ext cx="1028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45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7528" y="3367920"/>
            <a:ext cx="6896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120" dirty="0">
                <a:solidFill>
                  <a:srgbClr val="5E605E"/>
                </a:solidFill>
                <a:latin typeface="宋体"/>
                <a:cs typeface="宋体"/>
              </a:rPr>
              <a:t>虹榜国际机场</a:t>
            </a:r>
            <a:endParaRPr sz="75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20220" y="3148441"/>
            <a:ext cx="121920" cy="4540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1125" baseline="7407" dirty="0">
                <a:solidFill>
                  <a:srgbClr val="9A9A9A"/>
                </a:solidFill>
                <a:latin typeface="宋体"/>
                <a:cs typeface="宋体"/>
              </a:rPr>
              <a:t>j</a:t>
            </a:r>
            <a:r>
              <a:rPr sz="1125" spc="-30" baseline="7407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20" dirty="0">
                <a:solidFill>
                  <a:srgbClr val="9A9A9A"/>
                </a:solidFill>
                <a:latin typeface="宋体"/>
                <a:cs typeface="宋体"/>
              </a:rPr>
              <a:t>新</a:t>
            </a:r>
            <a:r>
              <a:rPr sz="750" spc="-10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39389" y="3486477"/>
            <a:ext cx="121920" cy="3143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宁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21386" y="3723656"/>
            <a:ext cx="610870" cy="44069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6900" spc="-6442" baseline="7850" dirty="0">
                <a:solidFill>
                  <a:srgbClr val="77774D"/>
                </a:solidFill>
                <a:latin typeface="宋体"/>
                <a:cs typeface="宋体"/>
              </a:rPr>
              <a:t>。</a:t>
            </a:r>
            <a:r>
              <a:rPr sz="975" spc="-480" baseline="-8547" dirty="0">
                <a:solidFill>
                  <a:srgbClr val="858585"/>
                </a:solidFill>
                <a:latin typeface="宋体"/>
                <a:cs typeface="宋体"/>
              </a:rPr>
              <a:t>今</a:t>
            </a:r>
            <a:r>
              <a:rPr sz="1350" spc="-185" dirty="0">
                <a:solidFill>
                  <a:srgbClr val="858585"/>
                </a:solidFill>
                <a:latin typeface="宋体"/>
                <a:cs typeface="宋体"/>
              </a:rPr>
              <a:t>忿</a:t>
            </a:r>
            <a:r>
              <a:rPr sz="900" spc="-300" dirty="0">
                <a:solidFill>
                  <a:srgbClr val="858585"/>
                </a:solidFill>
                <a:latin typeface="宋体"/>
                <a:cs typeface="宋体"/>
              </a:rPr>
              <a:t>令</a:t>
            </a:r>
            <a:r>
              <a:rPr sz="1275" baseline="-3267" dirty="0">
                <a:solidFill>
                  <a:srgbClr val="858585"/>
                </a:solidFill>
                <a:latin typeface="宋体"/>
                <a:cs typeface="宋体"/>
              </a:rPr>
              <a:t>各</a:t>
            </a:r>
            <a:endParaRPr sz="1275" baseline="-3267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697" y="4233531"/>
            <a:ext cx="121920" cy="42164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10" dirty="0">
                <a:solidFill>
                  <a:srgbClr val="858585"/>
                </a:solidFill>
                <a:latin typeface="宋体"/>
                <a:cs typeface="宋体"/>
              </a:rPr>
              <a:t>紫</a:t>
            </a:r>
            <a:r>
              <a:rPr sz="750" spc="105" dirty="0">
                <a:solidFill>
                  <a:srgbClr val="858585"/>
                </a:solidFill>
                <a:latin typeface="宋体"/>
                <a:cs typeface="宋体"/>
              </a:rPr>
              <a:t>藤</a:t>
            </a:r>
            <a:r>
              <a:rPr sz="750" spc="-5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63905" y="4241124"/>
            <a:ext cx="123189" cy="2133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-25" dirty="0">
                <a:solidFill>
                  <a:srgbClr val="9A9A9A"/>
                </a:solidFill>
                <a:latin typeface="宋体"/>
                <a:cs typeface="宋体"/>
              </a:rPr>
              <a:t>龙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柏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65843" y="4241124"/>
            <a:ext cx="121920" cy="42037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25" dirty="0">
                <a:solidFill>
                  <a:srgbClr val="9A9A9A"/>
                </a:solidFill>
                <a:latin typeface="宋体"/>
                <a:cs typeface="宋体"/>
              </a:rPr>
              <a:t>龙</a:t>
            </a: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溪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52710" y="4240418"/>
            <a:ext cx="121920" cy="42100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50" dirty="0">
                <a:solidFill>
                  <a:srgbClr val="9A9A9A"/>
                </a:solidFill>
                <a:latin typeface="宋体"/>
                <a:cs typeface="宋体"/>
              </a:rPr>
              <a:t>水</a:t>
            </a:r>
            <a:r>
              <a:rPr sz="750" spc="10" dirty="0">
                <a:solidFill>
                  <a:srgbClr val="9A9A9A"/>
                </a:solidFill>
                <a:latin typeface="宋体"/>
                <a:cs typeface="宋体"/>
              </a:rPr>
              <a:t>城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29493" y="2973675"/>
            <a:ext cx="121920" cy="42418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65" dirty="0">
                <a:solidFill>
                  <a:srgbClr val="ACACAC"/>
                </a:solidFill>
                <a:latin typeface="宋体"/>
                <a:cs typeface="宋体"/>
              </a:rPr>
              <a:t>山</a:t>
            </a:r>
            <a:r>
              <a:rPr sz="750" spc="70" dirty="0">
                <a:solidFill>
                  <a:srgbClr val="ACACAC"/>
                </a:solidFill>
                <a:latin typeface="宋体"/>
                <a:cs typeface="宋体"/>
              </a:rPr>
              <a:t>关</a:t>
            </a:r>
            <a:r>
              <a:rPr sz="750" spc="-5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59830" y="3022859"/>
            <a:ext cx="121285" cy="1212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降</a:t>
            </a:r>
            <a:endParaRPr sz="75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45118" y="3462779"/>
            <a:ext cx="12890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11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82510" y="3016964"/>
            <a:ext cx="2470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120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24150" y="3167696"/>
            <a:ext cx="121920" cy="4191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-25" dirty="0">
                <a:solidFill>
                  <a:srgbClr val="858585"/>
                </a:solidFill>
                <a:latin typeface="宋体"/>
                <a:cs typeface="宋体"/>
              </a:rPr>
              <a:t>江</a:t>
            </a:r>
            <a:r>
              <a:rPr sz="750" spc="70" dirty="0">
                <a:solidFill>
                  <a:srgbClr val="858585"/>
                </a:solidFill>
                <a:latin typeface="宋体"/>
                <a:cs typeface="宋体"/>
              </a:rPr>
              <a:t>苏</a:t>
            </a:r>
            <a:r>
              <a:rPr sz="750" spc="40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65939" y="3979803"/>
            <a:ext cx="485140" cy="373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人世界站</a:t>
            </a:r>
            <a:endParaRPr sz="750">
              <a:latin typeface="宋体"/>
              <a:cs typeface="宋体"/>
            </a:endParaRPr>
          </a:p>
          <a:p>
            <a:pPr marL="162560">
              <a:lnSpc>
                <a:spcPct val="100000"/>
              </a:lnSpc>
              <a:spcBef>
                <a:spcPts val="470"/>
              </a:spcBef>
            </a:pPr>
            <a:r>
              <a:rPr sz="750" spc="60" dirty="0">
                <a:solidFill>
                  <a:srgbClr val="858585"/>
                </a:solidFill>
                <a:latin typeface="宋体"/>
                <a:cs typeface="宋体"/>
              </a:rPr>
              <a:t>豫因站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78254" y="3136812"/>
            <a:ext cx="125095" cy="5175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5000"/>
              </a:lnSpc>
            </a:pP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四</a:t>
            </a:r>
            <a:r>
              <a:rPr sz="1125" spc="15" baseline="3703" dirty="0">
                <a:solidFill>
                  <a:srgbClr val="9A9A9A"/>
                </a:solidFill>
                <a:latin typeface="宋体"/>
                <a:cs typeface="宋体"/>
              </a:rPr>
              <a:t>川</a:t>
            </a: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13172" y="3764762"/>
            <a:ext cx="123189" cy="41719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陆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家嘴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77799" y="3822713"/>
            <a:ext cx="133985" cy="5302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45" dirty="0">
                <a:solidFill>
                  <a:srgbClr val="9A9A9A"/>
                </a:solidFill>
                <a:latin typeface="宋体"/>
                <a:cs typeface="宋体"/>
              </a:rPr>
              <a:t>北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洋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泾  </a:t>
            </a:r>
            <a:r>
              <a:rPr sz="1275" baseline="3267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1275" baseline="3267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75332" y="3937186"/>
            <a:ext cx="136525" cy="4038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1125" spc="-1110" baseline="-7407" dirty="0">
                <a:solidFill>
                  <a:srgbClr val="ACACAC"/>
                </a:solidFill>
                <a:latin typeface="宋体"/>
                <a:cs typeface="宋体"/>
              </a:rPr>
              <a:t>，</a:t>
            </a:r>
            <a:r>
              <a:rPr sz="750" spc="-100" dirty="0">
                <a:solidFill>
                  <a:srgbClr val="ACACAC"/>
                </a:solidFill>
                <a:latin typeface="宋体"/>
                <a:cs typeface="宋体"/>
              </a:rPr>
              <a:t>俷</a:t>
            </a:r>
            <a:r>
              <a:rPr sz="750" spc="30" dirty="0">
                <a:solidFill>
                  <a:srgbClr val="ACACAC"/>
                </a:solidFill>
                <a:latin typeface="宋体"/>
                <a:cs typeface="宋体"/>
              </a:rPr>
              <a:t>平</a:t>
            </a:r>
            <a:r>
              <a:rPr sz="750" spc="15" dirty="0">
                <a:solidFill>
                  <a:srgbClr val="ACACAC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ACACAC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98534" y="3942636"/>
            <a:ext cx="124460" cy="39814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5000"/>
              </a:lnSpc>
            </a:pPr>
            <a:r>
              <a:rPr sz="750" spc="-190" dirty="0">
                <a:solidFill>
                  <a:srgbClr val="9A9A9A"/>
                </a:solidFill>
                <a:latin typeface="宋体"/>
                <a:cs typeface="宋体"/>
              </a:rPr>
              <a:t>乙</a:t>
            </a:r>
            <a:r>
              <a:rPr sz="750" spc="70" dirty="0">
                <a:solidFill>
                  <a:srgbClr val="9A9A9A"/>
                </a:solidFill>
                <a:latin typeface="宋体"/>
                <a:cs typeface="宋体"/>
              </a:rPr>
              <a:t>山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1125" baseline="3703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1125" baseline="3703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805598" y="3925101"/>
            <a:ext cx="128270" cy="42418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800" spc="-40" dirty="0">
                <a:solidFill>
                  <a:srgbClr val="9A9A9A"/>
                </a:solidFill>
                <a:latin typeface="宋体"/>
                <a:cs typeface="宋体"/>
              </a:rPr>
              <a:t>金</a:t>
            </a:r>
            <a:r>
              <a:rPr sz="800" spc="-35" dirty="0">
                <a:solidFill>
                  <a:srgbClr val="9A9A9A"/>
                </a:solidFill>
                <a:latin typeface="宋体"/>
                <a:cs typeface="宋体"/>
              </a:rPr>
              <a:t>桥</a:t>
            </a:r>
            <a:r>
              <a:rPr sz="800" dirty="0">
                <a:solidFill>
                  <a:srgbClr val="9A9A9A"/>
                </a:solidFill>
                <a:latin typeface="宋体"/>
                <a:cs typeface="宋体"/>
              </a:rPr>
              <a:t>芘记</a:t>
            </a:r>
            <a:endParaRPr sz="8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76456" y="4631360"/>
            <a:ext cx="128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75488" y="4388737"/>
            <a:ext cx="121920" cy="4191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30" dirty="0">
                <a:solidFill>
                  <a:srgbClr val="9A9A9A"/>
                </a:solidFill>
                <a:latin typeface="宋体"/>
                <a:cs typeface="宋体"/>
              </a:rPr>
              <a:t>伊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犁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0740" y="5311214"/>
            <a:ext cx="283845" cy="44894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30000"/>
              </a:lnSpc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泗</a:t>
            </a:r>
            <a:r>
              <a:rPr sz="750" spc="-10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332740" marR="5080" indent="6985" algn="r">
              <a:lnSpc>
                <a:spcPct val="80600"/>
              </a:lnSpc>
              <a:spcBef>
                <a:spcPts val="175"/>
              </a:spcBef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站山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0926" y="5965425"/>
            <a:ext cx="212725" cy="1244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50000"/>
              </a:lnSpc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  <a:p>
            <a:pPr marL="15875">
              <a:lnSpc>
                <a:spcPct val="100000"/>
              </a:lnSpc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泾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99259" y="5317154"/>
            <a:ext cx="123189" cy="32067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九</a:t>
            </a:r>
            <a:r>
              <a:rPr sz="750" spc="50" dirty="0">
                <a:solidFill>
                  <a:srgbClr val="9A9A9A"/>
                </a:solidFill>
                <a:latin typeface="宋体"/>
                <a:cs typeface="宋体"/>
              </a:rPr>
              <a:t>亭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39308" y="6294585"/>
            <a:ext cx="5403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ACACAC"/>
                </a:solidFill>
                <a:latin typeface="宋体"/>
                <a:cs typeface="宋体"/>
              </a:rPr>
              <a:t>工大学城站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0053" y="6624180"/>
            <a:ext cx="4298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ACACAC"/>
                </a:solidFill>
                <a:latin typeface="宋体"/>
                <a:cs typeface="宋体"/>
              </a:rPr>
              <a:t>江新城站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10204" y="5519634"/>
            <a:ext cx="121920" cy="21907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24498" y="5411110"/>
            <a:ext cx="122555" cy="32766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125" dirty="0">
                <a:solidFill>
                  <a:srgbClr val="9A9A9A"/>
                </a:solidFill>
                <a:latin typeface="宋体"/>
                <a:cs typeface="宋体"/>
              </a:rPr>
              <a:t>中</a:t>
            </a: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35814" y="5319542"/>
            <a:ext cx="123825" cy="4191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35" dirty="0">
                <a:solidFill>
                  <a:srgbClr val="9A9A9A"/>
                </a:solidFill>
                <a:latin typeface="宋体"/>
                <a:cs typeface="宋体"/>
              </a:rPr>
              <a:t>合川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8341" y="6776006"/>
            <a:ext cx="9118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 dirty="0">
                <a:solidFill>
                  <a:srgbClr val="A1598E"/>
                </a:solidFill>
                <a:latin typeface="Arial"/>
                <a:cs typeface="Arial"/>
              </a:rPr>
              <a:t>l:!t1mJI</a:t>
            </a:r>
            <a:endParaRPr sz="2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34516" y="4602970"/>
            <a:ext cx="122555" cy="32385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因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42404" y="5311414"/>
            <a:ext cx="123189" cy="72961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90" dirty="0">
                <a:solidFill>
                  <a:srgbClr val="9A9A9A"/>
                </a:solidFill>
                <a:latin typeface="宋体"/>
                <a:cs typeface="宋体"/>
              </a:rPr>
              <a:t>漕</a:t>
            </a:r>
            <a:r>
              <a:rPr sz="750" spc="35" dirty="0">
                <a:solidFill>
                  <a:srgbClr val="9A9A9A"/>
                </a:solidFill>
                <a:latin typeface="宋体"/>
                <a:cs typeface="宋体"/>
              </a:rPr>
              <a:t>河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汗</a:t>
            </a:r>
            <a:r>
              <a:rPr sz="750" spc="20" dirty="0">
                <a:solidFill>
                  <a:srgbClr val="9A9A9A"/>
                </a:solidFill>
                <a:latin typeface="宋体"/>
                <a:cs typeface="宋体"/>
              </a:rPr>
              <a:t>开</a:t>
            </a: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发</a:t>
            </a: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区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50855" y="5416436"/>
            <a:ext cx="121920" cy="32194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35" dirty="0">
                <a:solidFill>
                  <a:srgbClr val="9A9A9A"/>
                </a:solidFill>
                <a:latin typeface="宋体"/>
                <a:cs typeface="宋体"/>
              </a:rPr>
              <a:t>林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12076" y="6146574"/>
            <a:ext cx="6908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38735">
              <a:lnSpc>
                <a:spcPct val="1121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锦江乐园 </a:t>
            </a:r>
            <a:r>
              <a:rPr sz="750" spc="90" dirty="0">
                <a:solidFill>
                  <a:srgbClr val="9A9A9A"/>
                </a:solidFill>
                <a:latin typeface="宋体"/>
                <a:cs typeface="宋体"/>
              </a:rPr>
              <a:t>莲花路呫</a:t>
            </a:r>
            <a:endParaRPr sz="750">
              <a:latin typeface="宋体"/>
              <a:cs typeface="宋体"/>
            </a:endParaRPr>
          </a:p>
          <a:p>
            <a:pPr marL="12700" marR="278130" indent="78740">
              <a:lnSpc>
                <a:spcPts val="990"/>
              </a:lnSpc>
              <a:spcBef>
                <a:spcPts val="20"/>
              </a:spcBef>
            </a:pPr>
            <a:r>
              <a:rPr sz="750" spc="55" dirty="0">
                <a:solidFill>
                  <a:srgbClr val="9A9A9A"/>
                </a:solidFill>
                <a:latin typeface="宋体"/>
                <a:cs typeface="宋体"/>
              </a:rPr>
              <a:t>外环路 </a:t>
            </a:r>
            <a:r>
              <a:rPr sz="750" spc="65" dirty="0">
                <a:solidFill>
                  <a:srgbClr val="707070"/>
                </a:solidFill>
                <a:latin typeface="宋体"/>
                <a:cs typeface="宋体"/>
              </a:rPr>
              <a:t>莘庄站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47034" y="6615023"/>
            <a:ext cx="4679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120" dirty="0">
                <a:solidFill>
                  <a:srgbClr val="707070"/>
                </a:solidFill>
                <a:latin typeface="宋体"/>
                <a:cs typeface="宋体"/>
              </a:rPr>
              <a:t>上渴南站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80337" y="5673547"/>
            <a:ext cx="49720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52200"/>
              </a:lnSpc>
              <a:spcBef>
                <a:spcPts val="100"/>
              </a:spcBef>
            </a:pPr>
            <a:r>
              <a:rPr sz="750" spc="-620" dirty="0">
                <a:solidFill>
                  <a:srgbClr val="ACACAC"/>
                </a:solidFill>
                <a:latin typeface="宋体"/>
                <a:cs typeface="宋体"/>
              </a:rPr>
              <a:t>｝</a:t>
            </a:r>
            <a:r>
              <a:rPr sz="750" spc="105" dirty="0">
                <a:solidFill>
                  <a:srgbClr val="858585"/>
                </a:solidFill>
                <a:latin typeface="宋体"/>
                <a:cs typeface="宋体"/>
              </a:rPr>
              <a:t>口凑路站 </a:t>
            </a:r>
            <a:r>
              <a:rPr sz="750" spc="75" dirty="0">
                <a:solidFill>
                  <a:srgbClr val="858585"/>
                </a:solidFill>
                <a:latin typeface="宋体"/>
                <a:cs typeface="宋体"/>
              </a:rPr>
              <a:t>龙漕路站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97460" y="6546605"/>
            <a:ext cx="121285" cy="1212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高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18090" y="6541781"/>
            <a:ext cx="2355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507890" y="6782872"/>
            <a:ext cx="55245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华</a:t>
            </a:r>
            <a:r>
              <a:rPr sz="750" spc="375" dirty="0">
                <a:solidFill>
                  <a:srgbClr val="9A9A9A"/>
                </a:solidFill>
                <a:latin typeface="宋体"/>
                <a:cs typeface="宋体"/>
              </a:rPr>
              <a:t> </a:t>
            </a:r>
            <a:r>
              <a:rPr sz="750" spc="75" dirty="0">
                <a:solidFill>
                  <a:srgbClr val="ACACAC"/>
                </a:solidFill>
                <a:latin typeface="宋体"/>
                <a:cs typeface="宋体"/>
              </a:rPr>
              <a:t>西路站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754807" y="4515393"/>
            <a:ext cx="4413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高中路站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643753" y="4823623"/>
            <a:ext cx="649605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65" dirty="0">
                <a:solidFill>
                  <a:srgbClr val="ACACAC"/>
                </a:solidFill>
                <a:latin typeface="宋体"/>
                <a:cs typeface="宋体"/>
              </a:rPr>
              <a:t>上海科技馆站</a:t>
            </a:r>
            <a:endParaRPr sz="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750" spc="65" dirty="0">
                <a:solidFill>
                  <a:srgbClr val="9A9A9A"/>
                </a:solidFill>
                <a:latin typeface="宋体"/>
                <a:cs typeface="宋体"/>
              </a:rPr>
              <a:t>花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62614" y="5172149"/>
            <a:ext cx="121920" cy="32258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35" dirty="0">
                <a:solidFill>
                  <a:srgbClr val="9A9A9A"/>
                </a:solidFill>
                <a:latin typeface="宋体"/>
                <a:cs typeface="宋体"/>
              </a:rPr>
              <a:t>木</a:t>
            </a:r>
            <a:r>
              <a:rPr sz="750" spc="40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118926" y="5194892"/>
            <a:ext cx="122555" cy="5194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55" dirty="0">
                <a:solidFill>
                  <a:srgbClr val="9A9A9A"/>
                </a:solidFill>
                <a:latin typeface="宋体"/>
                <a:cs typeface="宋体"/>
              </a:rPr>
              <a:t>张</a:t>
            </a:r>
            <a:r>
              <a:rPr sz="750" spc="-5" dirty="0">
                <a:solidFill>
                  <a:srgbClr val="9A9A9A"/>
                </a:solidFill>
                <a:latin typeface="宋体"/>
                <a:cs typeface="宋体"/>
              </a:rPr>
              <a:t>江</a:t>
            </a:r>
            <a:r>
              <a:rPr sz="750" spc="60" dirty="0">
                <a:solidFill>
                  <a:srgbClr val="9A9A9A"/>
                </a:solidFill>
                <a:latin typeface="宋体"/>
                <a:cs typeface="宋体"/>
              </a:rPr>
              <a:t>高</a:t>
            </a:r>
            <a:r>
              <a:rPr sz="750" spc="10" dirty="0">
                <a:solidFill>
                  <a:srgbClr val="9A9A9A"/>
                </a:solidFill>
                <a:latin typeface="宋体"/>
                <a:cs typeface="宋体"/>
              </a:rPr>
              <a:t>科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427898" y="5295675"/>
            <a:ext cx="121920" cy="41846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5" dirty="0">
                <a:solidFill>
                  <a:srgbClr val="9A9A9A"/>
                </a:solidFill>
                <a:latin typeface="宋体"/>
                <a:cs typeface="宋体"/>
              </a:rPr>
              <a:t>金</a:t>
            </a:r>
            <a:r>
              <a:rPr sz="750" spc="55" dirty="0">
                <a:solidFill>
                  <a:srgbClr val="9A9A9A"/>
                </a:solidFill>
                <a:latin typeface="宋体"/>
                <a:cs typeface="宋体"/>
              </a:rPr>
              <a:t>科</a:t>
            </a:r>
            <a:r>
              <a:rPr sz="750" spc="15" dirty="0">
                <a:solidFill>
                  <a:srgbClr val="9A9A9A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9A9A9A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74988" y="6413808"/>
            <a:ext cx="121920" cy="22225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750" spc="40" dirty="0">
                <a:solidFill>
                  <a:srgbClr val="858585"/>
                </a:solidFill>
                <a:latin typeface="宋体"/>
                <a:cs typeface="宋体"/>
              </a:rPr>
              <a:t>路</a:t>
            </a:r>
            <a:r>
              <a:rPr sz="750" dirty="0">
                <a:solidFill>
                  <a:srgbClr val="858585"/>
                </a:solidFill>
                <a:latin typeface="宋体"/>
                <a:cs typeface="宋体"/>
              </a:rPr>
              <a:t>站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38655" y="6953773"/>
            <a:ext cx="1308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9A9A9A"/>
                </a:solidFill>
                <a:latin typeface="宋体"/>
                <a:cs typeface="宋体"/>
              </a:rPr>
              <a:t>灵</a:t>
            </a:r>
            <a:endParaRPr sz="750">
              <a:latin typeface="宋体"/>
              <a:cs typeface="宋体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024460" y="6911379"/>
            <a:ext cx="141605" cy="16383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70000"/>
              </a:lnSpc>
            </a:pPr>
            <a:r>
              <a:rPr sz="800" spc="-520" dirty="0">
                <a:solidFill>
                  <a:srgbClr val="C38090"/>
                </a:solidFill>
                <a:latin typeface="宋体"/>
                <a:cs typeface="宋体"/>
              </a:rPr>
              <a:t>一</a:t>
            </a:r>
            <a:r>
              <a:rPr sz="1200" baseline="-6944" dirty="0">
                <a:solidFill>
                  <a:srgbClr val="ACACAC"/>
                </a:solidFill>
                <a:latin typeface="宋体"/>
                <a:cs typeface="宋体"/>
              </a:rPr>
              <a:t>上</a:t>
            </a:r>
            <a:endParaRPr sz="1200" baseline="-6944">
              <a:latin typeface="宋体"/>
              <a:cs typeface="宋体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37093" y="7132048"/>
            <a:ext cx="9588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0" dirty="0">
                <a:solidFill>
                  <a:srgbClr val="9A9A9A"/>
                </a:solidFill>
                <a:latin typeface="宋体"/>
                <a:cs typeface="宋体"/>
              </a:rPr>
              <a:t>士</a:t>
            </a:r>
            <a:endParaRPr sz="500">
              <a:latin typeface="宋体"/>
              <a:cs typeface="宋体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03876" y="7144763"/>
            <a:ext cx="8191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40" dirty="0">
                <a:solidFill>
                  <a:srgbClr val="9A9A9A"/>
                </a:solidFill>
                <a:latin typeface="宋体"/>
                <a:cs typeface="宋体"/>
              </a:rPr>
              <a:t>吐</a:t>
            </a:r>
            <a:endParaRPr sz="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23570"/>
            <a:ext cx="5186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什么是</a:t>
            </a:r>
            <a:r>
              <a:rPr dirty="0">
                <a:latin typeface="Arial"/>
                <a:cs typeface="Arial"/>
              </a:rPr>
              <a:t>“</a:t>
            </a:r>
            <a:r>
              <a:rPr spc="-10" dirty="0"/>
              <a:t>图</a:t>
            </a:r>
            <a:r>
              <a:rPr spc="-100" dirty="0">
                <a:latin typeface="Arial"/>
                <a:cs typeface="Arial"/>
              </a:rPr>
              <a:t>”</a:t>
            </a:r>
            <a:r>
              <a:rPr spc="-100" dirty="0"/>
              <a:t>（</a:t>
            </a:r>
            <a:r>
              <a:rPr spc="-100" dirty="0">
                <a:latin typeface="Times New Roman"/>
                <a:cs typeface="Times New Roman"/>
              </a:rPr>
              <a:t>Graph</a:t>
            </a:r>
            <a:r>
              <a:rPr spc="-100" dirty="0"/>
              <a:t>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855723"/>
            <a:ext cx="7069455" cy="21024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表示</a:t>
            </a:r>
            <a:r>
              <a:rPr sz="3000" b="1" dirty="0">
                <a:latin typeface="Arial"/>
                <a:cs typeface="Arial"/>
              </a:rPr>
              <a:t>“</a:t>
            </a:r>
            <a:r>
              <a:rPr sz="3000" b="1" spc="-5" dirty="0">
                <a:latin typeface="宋体"/>
                <a:cs typeface="宋体"/>
              </a:rPr>
              <a:t>多对多</a:t>
            </a:r>
            <a:r>
              <a:rPr sz="3000" b="1" dirty="0">
                <a:latin typeface="Arial"/>
                <a:cs typeface="Arial"/>
              </a:rPr>
              <a:t>”</a:t>
            </a:r>
            <a:r>
              <a:rPr sz="3000" b="1" spc="-5" dirty="0">
                <a:latin typeface="宋体"/>
                <a:cs typeface="宋体"/>
              </a:rPr>
              <a:t>的关系</a:t>
            </a:r>
            <a:endParaRPr sz="3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包含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47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一组顶点：通常</a:t>
            </a:r>
            <a:r>
              <a:rPr sz="2600" b="1" spc="-15" dirty="0">
                <a:latin typeface="宋体"/>
                <a:cs typeface="宋体"/>
              </a:rPr>
              <a:t>用</a:t>
            </a:r>
            <a:r>
              <a:rPr sz="2600" b="1" spc="-575" dirty="0">
                <a:latin typeface="宋体"/>
                <a:cs typeface="宋体"/>
              </a:rPr>
              <a:t> </a:t>
            </a:r>
            <a:r>
              <a:rPr sz="2600" b="1" spc="-5" dirty="0">
                <a:latin typeface="Arial"/>
                <a:cs typeface="Arial"/>
              </a:rPr>
              <a:t>V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(Vertex)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dirty="0">
                <a:latin typeface="宋体"/>
                <a:cs typeface="宋体"/>
              </a:rPr>
              <a:t>表示顶点集合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一组边：通常</a:t>
            </a:r>
            <a:r>
              <a:rPr sz="2600" b="1" spc="-15" dirty="0">
                <a:latin typeface="宋体"/>
                <a:cs typeface="宋体"/>
              </a:rPr>
              <a:t>用</a:t>
            </a:r>
            <a:r>
              <a:rPr sz="2600" b="1" spc="-580" dirty="0">
                <a:latin typeface="宋体"/>
                <a:cs typeface="宋体"/>
              </a:rPr>
              <a:t> </a:t>
            </a:r>
            <a:r>
              <a:rPr sz="2600" b="1" spc="-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(Edge) </a:t>
            </a:r>
            <a:r>
              <a:rPr sz="2600" b="1" dirty="0">
                <a:latin typeface="宋体"/>
                <a:cs typeface="宋体"/>
              </a:rPr>
              <a:t>表示边的集合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857" y="4003040"/>
            <a:ext cx="53898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363855" algn="l"/>
                <a:tab pos="364490" algn="l"/>
              </a:tabLst>
            </a:pPr>
            <a:r>
              <a:rPr sz="2200" b="1" dirty="0">
                <a:latin typeface="宋体"/>
                <a:cs typeface="宋体"/>
              </a:rPr>
              <a:t>边是顶点对：</a:t>
            </a:r>
            <a:r>
              <a:rPr sz="2200" b="1" dirty="0">
                <a:latin typeface="Arial"/>
                <a:cs typeface="Arial"/>
              </a:rPr>
              <a:t>(v,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Symbol"/>
                <a:cs typeface="Symbol"/>
              </a:rPr>
              <a:t>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宋体"/>
                <a:cs typeface="宋体"/>
              </a:rPr>
              <a:t>，其</a:t>
            </a:r>
            <a:r>
              <a:rPr sz="2200" b="1" spc="-10" dirty="0">
                <a:latin typeface="宋体"/>
                <a:cs typeface="宋体"/>
              </a:rPr>
              <a:t>中</a:t>
            </a:r>
            <a:r>
              <a:rPr sz="2200" b="1" spc="-500" dirty="0">
                <a:latin typeface="宋体"/>
                <a:cs typeface="宋体"/>
              </a:rPr>
              <a:t> </a:t>
            </a:r>
            <a:r>
              <a:rPr sz="2200" b="1" dirty="0">
                <a:latin typeface="Arial"/>
                <a:cs typeface="Arial"/>
              </a:rPr>
              <a:t>v,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Symbol"/>
                <a:cs typeface="Symbol"/>
              </a:rPr>
              <a:t>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V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627" y="958595"/>
            <a:ext cx="2746692" cy="176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3227" y="1110996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3227" y="1110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4227" y="1339596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4227" y="1339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27" y="1110996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3827" y="11109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3427" y="1339596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3427" y="1339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5227" y="1644395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5227" y="1644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7227" y="2101595"/>
            <a:ext cx="304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47227" y="21015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2827" y="2253995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2827" y="2253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8027" y="1872995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8027" y="18729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18427" y="2177795"/>
            <a:ext cx="3048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18427" y="21777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227" y="1644395"/>
            <a:ext cx="3048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2227" y="1644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4626" y="56067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2839" y="56067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2857" y="4819141"/>
            <a:ext cx="2907665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363855" algn="l"/>
                <a:tab pos="364490" algn="l"/>
              </a:tabLst>
            </a:pPr>
            <a:r>
              <a:rPr sz="2200" b="1" dirty="0">
                <a:latin typeface="宋体"/>
                <a:cs typeface="宋体"/>
              </a:rPr>
              <a:t>不考虑重边和自回路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  <a:tabLst>
                <a:tab pos="1904364" algn="l"/>
              </a:tabLst>
            </a:pPr>
            <a:r>
              <a:rPr sz="1800" b="1" spc="80" dirty="0">
                <a:latin typeface="Arial"/>
                <a:cs typeface="Arial"/>
              </a:rPr>
              <a:t>v</a:t>
            </a:r>
            <a:r>
              <a:rPr sz="1800" b="1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latin typeface="Arial"/>
                <a:cs typeface="Arial"/>
              </a:rPr>
              <a:t>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89427" y="575919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3226" y="560679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3631" y="5660922"/>
            <a:ext cx="462280" cy="502920"/>
          </a:xfrm>
          <a:custGeom>
            <a:avLst/>
            <a:gdLst/>
            <a:ahLst/>
            <a:cxnLst/>
            <a:rect l="l" t="t" r="r" b="b"/>
            <a:pathLst>
              <a:path w="462279" h="502920">
                <a:moveTo>
                  <a:pt x="461857" y="412193"/>
                </a:moveTo>
                <a:lnTo>
                  <a:pt x="458723" y="361925"/>
                </a:lnTo>
                <a:lnTo>
                  <a:pt x="457200" y="351257"/>
                </a:lnTo>
                <a:lnTo>
                  <a:pt x="454152" y="340589"/>
                </a:lnTo>
                <a:lnTo>
                  <a:pt x="451104" y="329159"/>
                </a:lnTo>
                <a:lnTo>
                  <a:pt x="421056" y="258002"/>
                </a:lnTo>
                <a:lnTo>
                  <a:pt x="396777" y="219445"/>
                </a:lnTo>
                <a:lnTo>
                  <a:pt x="367438" y="180522"/>
                </a:lnTo>
                <a:lnTo>
                  <a:pt x="333870" y="142451"/>
                </a:lnTo>
                <a:lnTo>
                  <a:pt x="296906" y="106447"/>
                </a:lnTo>
                <a:lnTo>
                  <a:pt x="257378" y="73727"/>
                </a:lnTo>
                <a:lnTo>
                  <a:pt x="216117" y="45506"/>
                </a:lnTo>
                <a:lnTo>
                  <a:pt x="173956" y="23000"/>
                </a:lnTo>
                <a:lnTo>
                  <a:pt x="131727" y="7426"/>
                </a:lnTo>
                <a:lnTo>
                  <a:pt x="90262" y="0"/>
                </a:lnTo>
                <a:lnTo>
                  <a:pt x="50394" y="1937"/>
                </a:lnTo>
                <a:lnTo>
                  <a:pt x="12954" y="14453"/>
                </a:lnTo>
                <a:lnTo>
                  <a:pt x="6096" y="19787"/>
                </a:lnTo>
                <a:lnTo>
                  <a:pt x="0" y="25121"/>
                </a:lnTo>
                <a:lnTo>
                  <a:pt x="10668" y="36551"/>
                </a:lnTo>
                <a:lnTo>
                  <a:pt x="16764" y="31979"/>
                </a:lnTo>
                <a:lnTo>
                  <a:pt x="22098" y="27407"/>
                </a:lnTo>
                <a:lnTo>
                  <a:pt x="28194" y="24359"/>
                </a:lnTo>
                <a:lnTo>
                  <a:pt x="67911" y="14866"/>
                </a:lnTo>
                <a:lnTo>
                  <a:pt x="111564" y="19098"/>
                </a:lnTo>
                <a:lnTo>
                  <a:pt x="155626" y="33104"/>
                </a:lnTo>
                <a:lnTo>
                  <a:pt x="196575" y="52938"/>
                </a:lnTo>
                <a:lnTo>
                  <a:pt x="230886" y="74651"/>
                </a:lnTo>
                <a:lnTo>
                  <a:pt x="291482" y="122387"/>
                </a:lnTo>
                <a:lnTo>
                  <a:pt x="326835" y="157083"/>
                </a:lnTo>
                <a:lnTo>
                  <a:pt x="359187" y="194619"/>
                </a:lnTo>
                <a:lnTo>
                  <a:pt x="387920" y="234874"/>
                </a:lnTo>
                <a:lnTo>
                  <a:pt x="412414" y="277729"/>
                </a:lnTo>
                <a:lnTo>
                  <a:pt x="432054" y="323063"/>
                </a:lnTo>
                <a:lnTo>
                  <a:pt x="441198" y="355067"/>
                </a:lnTo>
                <a:lnTo>
                  <a:pt x="443484" y="364973"/>
                </a:lnTo>
                <a:lnTo>
                  <a:pt x="445974" y="408627"/>
                </a:lnTo>
                <a:lnTo>
                  <a:pt x="445974" y="458664"/>
                </a:lnTo>
                <a:lnTo>
                  <a:pt x="448394" y="456156"/>
                </a:lnTo>
                <a:lnTo>
                  <a:pt x="461857" y="412193"/>
                </a:lnTo>
                <a:close/>
              </a:path>
              <a:path w="462279" h="502920">
                <a:moveTo>
                  <a:pt x="108966" y="302489"/>
                </a:moveTo>
                <a:lnTo>
                  <a:pt x="7620" y="216383"/>
                </a:lnTo>
                <a:lnTo>
                  <a:pt x="44958" y="343637"/>
                </a:lnTo>
                <a:lnTo>
                  <a:pt x="64008" y="331391"/>
                </a:lnTo>
                <a:lnTo>
                  <a:pt x="64008" y="316967"/>
                </a:lnTo>
                <a:lnTo>
                  <a:pt x="76200" y="307823"/>
                </a:lnTo>
                <a:lnTo>
                  <a:pt x="84311" y="318338"/>
                </a:lnTo>
                <a:lnTo>
                  <a:pt x="108966" y="302489"/>
                </a:lnTo>
                <a:close/>
              </a:path>
              <a:path w="462279" h="502920">
                <a:moveTo>
                  <a:pt x="84311" y="318338"/>
                </a:moveTo>
                <a:lnTo>
                  <a:pt x="76200" y="307823"/>
                </a:lnTo>
                <a:lnTo>
                  <a:pt x="64008" y="316967"/>
                </a:lnTo>
                <a:lnTo>
                  <a:pt x="71350" y="326670"/>
                </a:lnTo>
                <a:lnTo>
                  <a:pt x="84311" y="318338"/>
                </a:lnTo>
                <a:close/>
              </a:path>
              <a:path w="462279" h="502920">
                <a:moveTo>
                  <a:pt x="71350" y="326670"/>
                </a:moveTo>
                <a:lnTo>
                  <a:pt x="64008" y="316967"/>
                </a:lnTo>
                <a:lnTo>
                  <a:pt x="64008" y="331391"/>
                </a:lnTo>
                <a:lnTo>
                  <a:pt x="71350" y="326670"/>
                </a:lnTo>
                <a:close/>
              </a:path>
              <a:path w="462279" h="502920">
                <a:moveTo>
                  <a:pt x="445974" y="458664"/>
                </a:moveTo>
                <a:lnTo>
                  <a:pt x="445974" y="408627"/>
                </a:lnTo>
                <a:lnTo>
                  <a:pt x="435306" y="446712"/>
                </a:lnTo>
                <a:lnTo>
                  <a:pt x="409677" y="474217"/>
                </a:lnTo>
                <a:lnTo>
                  <a:pt x="367284" y="486131"/>
                </a:lnTo>
                <a:lnTo>
                  <a:pt x="358902" y="486893"/>
                </a:lnTo>
                <a:lnTo>
                  <a:pt x="349758" y="486131"/>
                </a:lnTo>
                <a:lnTo>
                  <a:pt x="300285" y="476684"/>
                </a:lnTo>
                <a:lnTo>
                  <a:pt x="250879" y="456203"/>
                </a:lnTo>
                <a:lnTo>
                  <a:pt x="203501" y="428027"/>
                </a:lnTo>
                <a:lnTo>
                  <a:pt x="160115" y="395489"/>
                </a:lnTo>
                <a:lnTo>
                  <a:pt x="122682" y="361925"/>
                </a:lnTo>
                <a:lnTo>
                  <a:pt x="112014" y="350495"/>
                </a:lnTo>
                <a:lnTo>
                  <a:pt x="96774" y="334493"/>
                </a:lnTo>
                <a:lnTo>
                  <a:pt x="84311" y="318338"/>
                </a:lnTo>
                <a:lnTo>
                  <a:pt x="71350" y="326670"/>
                </a:lnTo>
                <a:lnTo>
                  <a:pt x="85344" y="345161"/>
                </a:lnTo>
                <a:lnTo>
                  <a:pt x="112014" y="373355"/>
                </a:lnTo>
                <a:lnTo>
                  <a:pt x="144219" y="402795"/>
                </a:lnTo>
                <a:lnTo>
                  <a:pt x="180771" y="431462"/>
                </a:lnTo>
                <a:lnTo>
                  <a:pt x="220599" y="457542"/>
                </a:lnTo>
                <a:lnTo>
                  <a:pt x="262627" y="479222"/>
                </a:lnTo>
                <a:lnTo>
                  <a:pt x="305784" y="494690"/>
                </a:lnTo>
                <a:lnTo>
                  <a:pt x="348996" y="502133"/>
                </a:lnTo>
                <a:lnTo>
                  <a:pt x="358902" y="502895"/>
                </a:lnTo>
                <a:lnTo>
                  <a:pt x="368808" y="502133"/>
                </a:lnTo>
                <a:lnTo>
                  <a:pt x="417617" y="488055"/>
                </a:lnTo>
                <a:lnTo>
                  <a:pt x="445974" y="458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13827" y="4006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91811" y="40030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52027" y="4006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8627" y="415899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13827" y="44637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82857" y="4409185"/>
            <a:ext cx="62617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363855" algn="l"/>
                <a:tab pos="364490" algn="l"/>
              </a:tabLst>
            </a:pPr>
            <a:r>
              <a:rPr sz="3300" b="1" baseline="1262" dirty="0">
                <a:latin typeface="宋体"/>
                <a:cs typeface="宋体"/>
              </a:rPr>
              <a:t>有向</a:t>
            </a:r>
            <a:r>
              <a:rPr sz="3300" b="1" spc="-15" baseline="1262" dirty="0">
                <a:latin typeface="宋体"/>
                <a:cs typeface="宋体"/>
              </a:rPr>
              <a:t>边</a:t>
            </a:r>
            <a:r>
              <a:rPr sz="3300" b="1" spc="-757" baseline="1262" dirty="0">
                <a:latin typeface="宋体"/>
                <a:cs typeface="宋体"/>
              </a:rPr>
              <a:t> </a:t>
            </a:r>
            <a:r>
              <a:rPr sz="3300" b="1" baseline="1262" dirty="0">
                <a:latin typeface="Arial"/>
                <a:cs typeface="Arial"/>
              </a:rPr>
              <a:t>&lt;</a:t>
            </a:r>
            <a:r>
              <a:rPr sz="3300" b="1" spc="-7" baseline="1262" dirty="0">
                <a:latin typeface="Arial"/>
                <a:cs typeface="Arial"/>
              </a:rPr>
              <a:t> </a:t>
            </a:r>
            <a:r>
              <a:rPr sz="3300" b="1" baseline="1262" dirty="0">
                <a:latin typeface="Arial"/>
                <a:cs typeface="Arial"/>
              </a:rPr>
              <a:t>v,</a:t>
            </a:r>
            <a:r>
              <a:rPr sz="3300" b="1" spc="-15" baseline="1262" dirty="0">
                <a:latin typeface="Arial"/>
                <a:cs typeface="Arial"/>
              </a:rPr>
              <a:t> </a:t>
            </a:r>
            <a:r>
              <a:rPr sz="3300" b="1" baseline="1262" dirty="0">
                <a:latin typeface="Arial"/>
                <a:cs typeface="Arial"/>
              </a:rPr>
              <a:t>w&gt; </a:t>
            </a:r>
            <a:r>
              <a:rPr sz="3300" b="1" baseline="1262" dirty="0">
                <a:latin typeface="宋体"/>
                <a:cs typeface="宋体"/>
              </a:rPr>
              <a:t>表示</a:t>
            </a:r>
            <a:r>
              <a:rPr sz="3300" b="1" spc="-7" baseline="1262" dirty="0">
                <a:latin typeface="宋体"/>
                <a:cs typeface="宋体"/>
              </a:rPr>
              <a:t>从</a:t>
            </a:r>
            <a:r>
              <a:rPr sz="3300" b="1" spc="7" baseline="1262" dirty="0">
                <a:latin typeface="Arial"/>
                <a:cs typeface="Arial"/>
              </a:rPr>
              <a:t>v</a:t>
            </a:r>
            <a:r>
              <a:rPr sz="3300" b="1" baseline="1262" dirty="0">
                <a:latin typeface="宋体"/>
                <a:cs typeface="宋体"/>
              </a:rPr>
              <a:t>指</a:t>
            </a:r>
            <a:r>
              <a:rPr sz="3300" b="1" spc="-7" baseline="1262" dirty="0">
                <a:latin typeface="宋体"/>
                <a:cs typeface="宋体"/>
              </a:rPr>
              <a:t>向</a:t>
            </a:r>
            <a:r>
              <a:rPr sz="3300" b="1" baseline="1262" dirty="0">
                <a:latin typeface="Arial"/>
                <a:cs typeface="Arial"/>
              </a:rPr>
              <a:t>w</a:t>
            </a:r>
            <a:r>
              <a:rPr sz="3300" b="1" baseline="1262" dirty="0">
                <a:latin typeface="宋体"/>
                <a:cs typeface="宋体"/>
              </a:rPr>
              <a:t>的边（单行线</a:t>
            </a:r>
            <a:r>
              <a:rPr sz="3300" b="1" spc="-15" baseline="1262" dirty="0">
                <a:latin typeface="宋体"/>
                <a:cs typeface="宋体"/>
              </a:rPr>
              <a:t>）</a:t>
            </a:r>
            <a:r>
              <a:rPr sz="3300" b="1" spc="-727" baseline="1262" dirty="0">
                <a:latin typeface="宋体"/>
                <a:cs typeface="宋体"/>
              </a:rPr>
              <a:t> </a:t>
            </a:r>
            <a:r>
              <a:rPr sz="1800" b="1" spc="-5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52027" y="44637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04103" y="4003040"/>
            <a:ext cx="203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18627" y="45780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19100" y="45719"/>
                </a:moveTo>
                <a:lnTo>
                  <a:pt x="419100" y="30479"/>
                </a:lnTo>
                <a:lnTo>
                  <a:pt x="0" y="30479"/>
                </a:lnTo>
                <a:lnTo>
                  <a:pt x="0" y="45719"/>
                </a:lnTo>
                <a:lnTo>
                  <a:pt x="419100" y="45719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06146" y="0"/>
                </a:lnTo>
                <a:lnTo>
                  <a:pt x="406146" y="30479"/>
                </a:lnTo>
                <a:lnTo>
                  <a:pt x="419100" y="30479"/>
                </a:lnTo>
                <a:lnTo>
                  <a:pt x="419100" y="72321"/>
                </a:lnTo>
                <a:lnTo>
                  <a:pt x="533400" y="38100"/>
                </a:lnTo>
                <a:close/>
              </a:path>
              <a:path w="533400" h="76200">
                <a:moveTo>
                  <a:pt x="419100" y="72321"/>
                </a:moveTo>
                <a:lnTo>
                  <a:pt x="419100" y="45719"/>
                </a:lnTo>
                <a:lnTo>
                  <a:pt x="406146" y="45719"/>
                </a:lnTo>
                <a:lnTo>
                  <a:pt x="406146" y="76200"/>
                </a:lnTo>
                <a:lnTo>
                  <a:pt x="419100" y="72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55553" y="5443993"/>
            <a:ext cx="899160" cy="898525"/>
          </a:xfrm>
          <a:custGeom>
            <a:avLst/>
            <a:gdLst/>
            <a:ahLst/>
            <a:cxnLst/>
            <a:rect l="l" t="t" r="r" b="b"/>
            <a:pathLst>
              <a:path w="899160" h="898525">
                <a:moveTo>
                  <a:pt x="899160" y="448817"/>
                </a:moveTo>
                <a:lnTo>
                  <a:pt x="896874" y="403097"/>
                </a:lnTo>
                <a:lnTo>
                  <a:pt x="885345" y="336002"/>
                </a:lnTo>
                <a:lnTo>
                  <a:pt x="871926" y="292491"/>
                </a:lnTo>
                <a:lnTo>
                  <a:pt x="853908" y="250777"/>
                </a:lnTo>
                <a:lnTo>
                  <a:pt x="831631" y="211175"/>
                </a:lnTo>
                <a:lnTo>
                  <a:pt x="805434" y="173990"/>
                </a:lnTo>
                <a:lnTo>
                  <a:pt x="775667" y="139551"/>
                </a:lnTo>
                <a:lnTo>
                  <a:pt x="742659" y="108156"/>
                </a:lnTo>
                <a:lnTo>
                  <a:pt x="706755" y="80121"/>
                </a:lnTo>
                <a:lnTo>
                  <a:pt x="668296" y="55761"/>
                </a:lnTo>
                <a:lnTo>
                  <a:pt x="627621" y="35386"/>
                </a:lnTo>
                <a:lnTo>
                  <a:pt x="585071" y="19310"/>
                </a:lnTo>
                <a:lnTo>
                  <a:pt x="540988" y="7845"/>
                </a:lnTo>
                <a:lnTo>
                  <a:pt x="495710" y="1304"/>
                </a:lnTo>
                <a:lnTo>
                  <a:pt x="450831" y="35"/>
                </a:lnTo>
                <a:lnTo>
                  <a:pt x="425958" y="0"/>
                </a:lnTo>
                <a:lnTo>
                  <a:pt x="403860" y="1523"/>
                </a:lnTo>
                <a:lnTo>
                  <a:pt x="356655" y="8091"/>
                </a:lnTo>
                <a:lnTo>
                  <a:pt x="310822" y="20053"/>
                </a:lnTo>
                <a:lnTo>
                  <a:pt x="266726" y="37044"/>
                </a:lnTo>
                <a:lnTo>
                  <a:pt x="224731" y="58698"/>
                </a:lnTo>
                <a:lnTo>
                  <a:pt x="185202" y="84649"/>
                </a:lnTo>
                <a:lnTo>
                  <a:pt x="148504" y="114533"/>
                </a:lnTo>
                <a:lnTo>
                  <a:pt x="115001" y="147983"/>
                </a:lnTo>
                <a:lnTo>
                  <a:pt x="85059" y="184633"/>
                </a:lnTo>
                <a:lnTo>
                  <a:pt x="59042" y="224119"/>
                </a:lnTo>
                <a:lnTo>
                  <a:pt x="37315" y="266073"/>
                </a:lnTo>
                <a:lnTo>
                  <a:pt x="20244" y="310132"/>
                </a:lnTo>
                <a:lnTo>
                  <a:pt x="8191" y="355928"/>
                </a:lnTo>
                <a:lnTo>
                  <a:pt x="1524" y="403097"/>
                </a:lnTo>
                <a:lnTo>
                  <a:pt x="0" y="425195"/>
                </a:lnTo>
                <a:lnTo>
                  <a:pt x="0" y="471677"/>
                </a:lnTo>
                <a:lnTo>
                  <a:pt x="8024" y="540283"/>
                </a:lnTo>
                <a:lnTo>
                  <a:pt x="19421" y="584617"/>
                </a:lnTo>
                <a:lnTo>
                  <a:pt x="35408" y="627240"/>
                </a:lnTo>
                <a:lnTo>
                  <a:pt x="55675" y="667854"/>
                </a:lnTo>
                <a:lnTo>
                  <a:pt x="79915" y="706158"/>
                </a:lnTo>
                <a:lnTo>
                  <a:pt x="91666" y="721191"/>
                </a:lnTo>
                <a:lnTo>
                  <a:pt x="91666" y="453733"/>
                </a:lnTo>
                <a:lnTo>
                  <a:pt x="93192" y="414951"/>
                </a:lnTo>
                <a:lnTo>
                  <a:pt x="99052" y="375496"/>
                </a:lnTo>
                <a:lnTo>
                  <a:pt x="109461" y="335586"/>
                </a:lnTo>
                <a:lnTo>
                  <a:pt x="124632" y="295438"/>
                </a:lnTo>
                <a:lnTo>
                  <a:pt x="144780" y="255269"/>
                </a:lnTo>
                <a:lnTo>
                  <a:pt x="160782" y="231647"/>
                </a:lnTo>
                <a:lnTo>
                  <a:pt x="220980" y="291936"/>
                </a:lnTo>
                <a:lnTo>
                  <a:pt x="220980" y="169925"/>
                </a:lnTo>
                <a:lnTo>
                  <a:pt x="285226" y="128942"/>
                </a:lnTo>
                <a:lnTo>
                  <a:pt x="326084" y="111718"/>
                </a:lnTo>
                <a:lnTo>
                  <a:pt x="367557" y="99784"/>
                </a:lnTo>
                <a:lnTo>
                  <a:pt x="409266" y="92954"/>
                </a:lnTo>
                <a:lnTo>
                  <a:pt x="450831" y="91046"/>
                </a:lnTo>
                <a:lnTo>
                  <a:pt x="491873" y="93875"/>
                </a:lnTo>
                <a:lnTo>
                  <a:pt x="532013" y="101259"/>
                </a:lnTo>
                <a:lnTo>
                  <a:pt x="570870" y="113013"/>
                </a:lnTo>
                <a:lnTo>
                  <a:pt x="608066" y="128954"/>
                </a:lnTo>
                <a:lnTo>
                  <a:pt x="643221" y="148898"/>
                </a:lnTo>
                <a:lnTo>
                  <a:pt x="675954" y="172662"/>
                </a:lnTo>
                <a:lnTo>
                  <a:pt x="705888" y="200061"/>
                </a:lnTo>
                <a:lnTo>
                  <a:pt x="732642" y="230913"/>
                </a:lnTo>
                <a:lnTo>
                  <a:pt x="755837" y="265034"/>
                </a:lnTo>
                <a:lnTo>
                  <a:pt x="775093" y="302239"/>
                </a:lnTo>
                <a:lnTo>
                  <a:pt x="790031" y="342346"/>
                </a:lnTo>
                <a:lnTo>
                  <a:pt x="800271" y="385171"/>
                </a:lnTo>
                <a:lnTo>
                  <a:pt x="805438" y="430628"/>
                </a:lnTo>
                <a:lnTo>
                  <a:pt x="806196" y="448817"/>
                </a:lnTo>
                <a:lnTo>
                  <a:pt x="806196" y="721939"/>
                </a:lnTo>
                <a:lnTo>
                  <a:pt x="827886" y="692245"/>
                </a:lnTo>
                <a:lnTo>
                  <a:pt x="851593" y="651424"/>
                </a:lnTo>
                <a:lnTo>
                  <a:pt x="870741" y="608310"/>
                </a:lnTo>
                <a:lnTo>
                  <a:pt x="884945" y="563262"/>
                </a:lnTo>
                <a:lnTo>
                  <a:pt x="893826" y="516635"/>
                </a:lnTo>
                <a:lnTo>
                  <a:pt x="898398" y="471677"/>
                </a:lnTo>
                <a:lnTo>
                  <a:pt x="899160" y="448817"/>
                </a:lnTo>
                <a:close/>
              </a:path>
              <a:path w="899160" h="898525">
                <a:moveTo>
                  <a:pt x="665226" y="843076"/>
                </a:moveTo>
                <a:lnTo>
                  <a:pt x="665226" y="736853"/>
                </a:lnTo>
                <a:lnTo>
                  <a:pt x="641604" y="752855"/>
                </a:lnTo>
                <a:lnTo>
                  <a:pt x="601410" y="773241"/>
                </a:lnTo>
                <a:lnTo>
                  <a:pt x="561268" y="788601"/>
                </a:lnTo>
                <a:lnTo>
                  <a:pt x="521392" y="799152"/>
                </a:lnTo>
                <a:lnTo>
                  <a:pt x="481995" y="805112"/>
                </a:lnTo>
                <a:lnTo>
                  <a:pt x="443293" y="806699"/>
                </a:lnTo>
                <a:lnTo>
                  <a:pt x="405500" y="804131"/>
                </a:lnTo>
                <a:lnTo>
                  <a:pt x="333493" y="787398"/>
                </a:lnTo>
                <a:lnTo>
                  <a:pt x="267689" y="756655"/>
                </a:lnTo>
                <a:lnTo>
                  <a:pt x="209801" y="713643"/>
                </a:lnTo>
                <a:lnTo>
                  <a:pt x="161542" y="660104"/>
                </a:lnTo>
                <a:lnTo>
                  <a:pt x="124624" y="597779"/>
                </a:lnTo>
                <a:lnTo>
                  <a:pt x="100761" y="528408"/>
                </a:lnTo>
                <a:lnTo>
                  <a:pt x="91666" y="453733"/>
                </a:lnTo>
                <a:lnTo>
                  <a:pt x="91666" y="721191"/>
                </a:lnTo>
                <a:lnTo>
                  <a:pt x="139079" y="774644"/>
                </a:lnTo>
                <a:lnTo>
                  <a:pt x="173386" y="804227"/>
                </a:lnTo>
                <a:lnTo>
                  <a:pt x="210432" y="830304"/>
                </a:lnTo>
                <a:lnTo>
                  <a:pt x="249909" y="852576"/>
                </a:lnTo>
                <a:lnTo>
                  <a:pt x="291508" y="870745"/>
                </a:lnTo>
                <a:lnTo>
                  <a:pt x="334922" y="884510"/>
                </a:lnTo>
                <a:lnTo>
                  <a:pt x="379841" y="893574"/>
                </a:lnTo>
                <a:lnTo>
                  <a:pt x="425958" y="897635"/>
                </a:lnTo>
                <a:lnTo>
                  <a:pt x="449580" y="898397"/>
                </a:lnTo>
                <a:lnTo>
                  <a:pt x="472440" y="897635"/>
                </a:lnTo>
                <a:lnTo>
                  <a:pt x="519973" y="893496"/>
                </a:lnTo>
                <a:lnTo>
                  <a:pt x="566390" y="883854"/>
                </a:lnTo>
                <a:lnTo>
                  <a:pt x="611306" y="869065"/>
                </a:lnTo>
                <a:lnTo>
                  <a:pt x="654340" y="849487"/>
                </a:lnTo>
                <a:lnTo>
                  <a:pt x="665226" y="843076"/>
                </a:lnTo>
                <a:close/>
              </a:path>
              <a:path w="899160" h="898525">
                <a:moveTo>
                  <a:pt x="806196" y="721939"/>
                </a:moveTo>
                <a:lnTo>
                  <a:pt x="806196" y="448817"/>
                </a:lnTo>
                <a:lnTo>
                  <a:pt x="804672" y="480821"/>
                </a:lnTo>
                <a:lnTo>
                  <a:pt x="798324" y="526258"/>
                </a:lnTo>
                <a:lnTo>
                  <a:pt x="786893" y="570233"/>
                </a:lnTo>
                <a:lnTo>
                  <a:pt x="769683" y="612174"/>
                </a:lnTo>
                <a:lnTo>
                  <a:pt x="745998" y="651509"/>
                </a:lnTo>
                <a:lnTo>
                  <a:pt x="727710" y="675893"/>
                </a:lnTo>
                <a:lnTo>
                  <a:pt x="220980" y="169925"/>
                </a:lnTo>
                <a:lnTo>
                  <a:pt x="220980" y="291936"/>
                </a:lnTo>
                <a:lnTo>
                  <a:pt x="665226" y="736853"/>
                </a:lnTo>
                <a:lnTo>
                  <a:pt x="665226" y="843076"/>
                </a:lnTo>
                <a:lnTo>
                  <a:pt x="695109" y="825477"/>
                </a:lnTo>
                <a:lnTo>
                  <a:pt x="733231" y="797391"/>
                </a:lnTo>
                <a:lnTo>
                  <a:pt x="768322" y="765585"/>
                </a:lnTo>
                <a:lnTo>
                  <a:pt x="800002" y="730418"/>
                </a:lnTo>
                <a:lnTo>
                  <a:pt x="806196" y="721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id="{E3F1BE81-610C-4A76-A273-8F556754064F}"/>
              </a:ext>
            </a:extLst>
          </p:cNvPr>
          <p:cNvSpPr txBox="1"/>
          <p:nvPr/>
        </p:nvSpPr>
        <p:spPr>
          <a:xfrm>
            <a:off x="8907202" y="4446896"/>
            <a:ext cx="203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抽象数据类型定义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65227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35" y="204470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2431796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5959" y="1457960"/>
            <a:ext cx="7701915" cy="455041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类型名称：</a:t>
            </a:r>
            <a:r>
              <a:rPr sz="1800" b="1" dirty="0">
                <a:latin typeface="宋体"/>
                <a:cs typeface="宋体"/>
              </a:rPr>
              <a:t>图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Courier New"/>
                <a:cs typeface="Courier New"/>
              </a:rPr>
              <a:t>Graph</a:t>
            </a:r>
            <a:r>
              <a:rPr sz="1800" b="1" spc="-5" dirty="0">
                <a:latin typeface="宋体"/>
                <a:cs typeface="宋体"/>
              </a:rPr>
              <a:t>）</a:t>
            </a:r>
            <a:endParaRPr sz="1800" dirty="0">
              <a:latin typeface="宋体"/>
              <a:cs typeface="宋体"/>
            </a:endParaRPr>
          </a:p>
          <a:p>
            <a:pPr marL="239395" marR="384810">
              <a:lnSpc>
                <a:spcPct val="141100"/>
              </a:lnSpc>
              <a:spcBef>
                <a:spcPts val="40"/>
              </a:spcBef>
              <a:tabLst>
                <a:tab pos="3020060" algn="l"/>
                <a:tab pos="5102225" algn="l"/>
                <a:tab pos="6085205" algn="l"/>
              </a:tabLst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数据对象集：</a:t>
            </a:r>
            <a:r>
              <a:rPr sz="1600" b="1" dirty="0">
                <a:latin typeface="Courier New"/>
                <a:cs typeface="Courier New"/>
              </a:rPr>
              <a:t>G(V,E)</a:t>
            </a:r>
            <a:r>
              <a:rPr sz="1600" b="1" dirty="0">
                <a:latin typeface="宋体"/>
                <a:cs typeface="宋体"/>
              </a:rPr>
              <a:t>由一个非空的有限顶点集</a:t>
            </a:r>
            <a:r>
              <a:rPr sz="1600" b="1" spc="5" dirty="0">
                <a:latin typeface="宋体"/>
                <a:cs typeface="宋体"/>
              </a:rPr>
              <a:t>合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5" dirty="0">
                <a:latin typeface="宋体"/>
                <a:cs typeface="宋体"/>
              </a:rPr>
              <a:t>和一个有限边集</a:t>
            </a:r>
            <a:r>
              <a:rPr sz="1600" b="1" spc="-5" dirty="0">
                <a:latin typeface="宋体"/>
                <a:cs typeface="宋体"/>
              </a:rPr>
              <a:t>合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5" dirty="0">
                <a:latin typeface="宋体"/>
                <a:cs typeface="宋体"/>
              </a:rPr>
              <a:t>组成。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操作集：</a:t>
            </a:r>
            <a:r>
              <a:rPr sz="1800" b="1" dirty="0">
                <a:latin typeface="宋体"/>
                <a:cs typeface="宋体"/>
              </a:rPr>
              <a:t>对于任意</a:t>
            </a:r>
            <a:r>
              <a:rPr sz="1800" b="1" spc="-10" dirty="0">
                <a:latin typeface="宋体"/>
                <a:cs typeface="宋体"/>
              </a:rPr>
              <a:t>图</a:t>
            </a:r>
            <a:r>
              <a:rPr sz="1800" b="1" spc="185" dirty="0">
                <a:latin typeface="宋体"/>
                <a:cs typeface="宋体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Graph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dirty="0">
                <a:latin typeface="宋体"/>
                <a:cs typeface="宋体"/>
              </a:rPr>
              <a:t>以</a:t>
            </a:r>
            <a:r>
              <a:rPr sz="1800" b="1" spc="-10" dirty="0">
                <a:latin typeface="宋体"/>
                <a:cs typeface="宋体"/>
              </a:rPr>
              <a:t>及</a:t>
            </a:r>
            <a:r>
              <a:rPr sz="1800" b="1" spc="185" dirty="0">
                <a:latin typeface="宋体"/>
                <a:cs typeface="宋体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V,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endParaRPr sz="1800" dirty="0">
              <a:latin typeface="Courier New"/>
              <a:cs typeface="Courier New"/>
            </a:endParaRPr>
          </a:p>
          <a:p>
            <a:pPr marL="508000" indent="-495300">
              <a:lnSpc>
                <a:spcPct val="100000"/>
              </a:lnSpc>
              <a:spcBef>
                <a:spcPts val="815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latin typeface="Courier New"/>
                <a:cs typeface="Courier New"/>
              </a:rPr>
              <a:t>Graph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Create()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建立并返回空图；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8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latin typeface="Courier New"/>
                <a:cs typeface="Courier New"/>
              </a:rPr>
              <a:t>Graph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InsertVertex(Graph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Vertex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v)</a:t>
            </a:r>
            <a:r>
              <a:rPr sz="1800" b="1" dirty="0">
                <a:latin typeface="宋体"/>
                <a:cs typeface="宋体"/>
              </a:rPr>
              <a:t>：将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5" dirty="0">
                <a:latin typeface="宋体"/>
                <a:cs typeface="宋体"/>
              </a:rPr>
              <a:t>插入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75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latin typeface="Courier New"/>
                <a:cs typeface="Courier New"/>
              </a:rPr>
              <a:t>Graph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InsertEdge(Graph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Edge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e)</a:t>
            </a:r>
            <a:r>
              <a:rPr sz="1800" b="1" spc="-5" dirty="0">
                <a:latin typeface="宋体"/>
                <a:cs typeface="宋体"/>
              </a:rPr>
              <a:t>：将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宋体"/>
                <a:cs typeface="宋体"/>
              </a:rPr>
              <a:t>插</a:t>
            </a:r>
            <a:r>
              <a:rPr sz="1800" b="1" spc="-5" dirty="0">
                <a:latin typeface="宋体"/>
                <a:cs typeface="宋体"/>
              </a:rPr>
              <a:t>入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75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DFS(Graph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Vertex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v)</a:t>
            </a:r>
            <a:r>
              <a:rPr sz="1800" b="1" dirty="0">
                <a:latin typeface="宋体"/>
                <a:cs typeface="宋体"/>
              </a:rPr>
              <a:t>：从顶</a:t>
            </a:r>
            <a:r>
              <a:rPr sz="1800" b="1" spc="-5" dirty="0">
                <a:latin typeface="宋体"/>
                <a:cs typeface="宋体"/>
              </a:rPr>
              <a:t>点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宋体"/>
                <a:cs typeface="宋体"/>
              </a:rPr>
              <a:t>出发深度优先遍历图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8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BFS(Graph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Vertex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v)</a:t>
            </a:r>
            <a:r>
              <a:rPr sz="1800" b="1" dirty="0">
                <a:latin typeface="宋体"/>
                <a:cs typeface="宋体"/>
              </a:rPr>
              <a:t>：从顶</a:t>
            </a:r>
            <a:r>
              <a:rPr sz="1800" b="1" spc="-5" dirty="0">
                <a:latin typeface="宋体"/>
                <a:cs typeface="宋体"/>
              </a:rPr>
              <a:t>点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宋体"/>
                <a:cs typeface="宋体"/>
              </a:rPr>
              <a:t>出发宽度优先遍历图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508000" marR="171450" indent="-495300">
              <a:lnSpc>
                <a:spcPct val="100000"/>
              </a:lnSpc>
              <a:spcBef>
                <a:spcPts val="88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ShortestPath(Graph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Vertex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v,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Dist[])</a:t>
            </a:r>
            <a:r>
              <a:rPr sz="1800" b="1" spc="-5" dirty="0">
                <a:latin typeface="宋体"/>
                <a:cs typeface="宋体"/>
              </a:rPr>
              <a:t>：计 </a:t>
            </a:r>
            <a:r>
              <a:rPr sz="1800" b="1" dirty="0">
                <a:latin typeface="宋体"/>
                <a:cs typeface="宋体"/>
              </a:rPr>
              <a:t>算</a:t>
            </a:r>
            <a:r>
              <a:rPr sz="1800" b="1" spc="-5" dirty="0">
                <a:latin typeface="宋体"/>
                <a:cs typeface="宋体"/>
              </a:rPr>
              <a:t>图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宋体"/>
                <a:cs typeface="宋体"/>
              </a:rPr>
              <a:t>中顶点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宋体"/>
                <a:cs typeface="宋体"/>
              </a:rPr>
              <a:t>到任意其他顶点的最短距离；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75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MST(Graph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计算</a:t>
            </a:r>
            <a:r>
              <a:rPr sz="1800" b="1" spc="-5" dirty="0">
                <a:latin typeface="宋体"/>
                <a:cs typeface="宋体"/>
              </a:rPr>
              <a:t>图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宋体"/>
                <a:cs typeface="宋体"/>
              </a:rPr>
              <a:t>的最小生成树；</a:t>
            </a:r>
            <a:endParaRPr sz="1800" dirty="0">
              <a:latin typeface="宋体"/>
              <a:cs typeface="宋体"/>
            </a:endParaRPr>
          </a:p>
          <a:p>
            <a:pPr marL="508000" indent="-495300">
              <a:lnSpc>
                <a:spcPct val="100000"/>
              </a:lnSpc>
              <a:spcBef>
                <a:spcPts val="88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15" dirty="0">
                <a:latin typeface="Courier New"/>
                <a:cs typeface="Courier New"/>
              </a:rPr>
              <a:t>……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65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常见术语</a:t>
            </a:r>
          </a:p>
        </p:txBody>
      </p:sp>
      <p:sp>
        <p:nvSpPr>
          <p:cNvPr id="4" name="object 4"/>
          <p:cNvSpPr/>
          <p:nvPr/>
        </p:nvSpPr>
        <p:spPr>
          <a:xfrm>
            <a:off x="1003439" y="1427225"/>
            <a:ext cx="4495800" cy="288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0417" y="1645920"/>
            <a:ext cx="480821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0417" y="1645920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30" h="500380">
                <a:moveTo>
                  <a:pt x="240030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30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2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3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837" y="2020823"/>
            <a:ext cx="480821" cy="498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837" y="2020823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30" h="498475">
                <a:moveTo>
                  <a:pt x="240792" y="0"/>
                </a:moveTo>
                <a:lnTo>
                  <a:pt x="192159" y="5049"/>
                </a:lnTo>
                <a:lnTo>
                  <a:pt x="146911" y="19538"/>
                </a:lnTo>
                <a:lnTo>
                  <a:pt x="106002" y="42474"/>
                </a:lnTo>
                <a:lnTo>
                  <a:pt x="70389" y="72866"/>
                </a:lnTo>
                <a:lnTo>
                  <a:pt x="41027" y="109723"/>
                </a:lnTo>
                <a:lnTo>
                  <a:pt x="18871" y="152054"/>
                </a:lnTo>
                <a:lnTo>
                  <a:pt x="4877" y="198868"/>
                </a:lnTo>
                <a:lnTo>
                  <a:pt x="0" y="249174"/>
                </a:lnTo>
                <a:lnTo>
                  <a:pt x="4877" y="299260"/>
                </a:lnTo>
                <a:lnTo>
                  <a:pt x="18871" y="345971"/>
                </a:lnTo>
                <a:lnTo>
                  <a:pt x="41027" y="388289"/>
                </a:lnTo>
                <a:lnTo>
                  <a:pt x="70389" y="425196"/>
                </a:lnTo>
                <a:lnTo>
                  <a:pt x="106002" y="455673"/>
                </a:lnTo>
                <a:lnTo>
                  <a:pt x="146911" y="478702"/>
                </a:lnTo>
                <a:lnTo>
                  <a:pt x="192159" y="493267"/>
                </a:lnTo>
                <a:lnTo>
                  <a:pt x="240792" y="498348"/>
                </a:lnTo>
                <a:lnTo>
                  <a:pt x="289173" y="493267"/>
                </a:lnTo>
                <a:lnTo>
                  <a:pt x="334232" y="478702"/>
                </a:lnTo>
                <a:lnTo>
                  <a:pt x="375005" y="455673"/>
                </a:lnTo>
                <a:lnTo>
                  <a:pt x="410527" y="425196"/>
                </a:lnTo>
                <a:lnTo>
                  <a:pt x="439834" y="388289"/>
                </a:lnTo>
                <a:lnTo>
                  <a:pt x="461962" y="345971"/>
                </a:lnTo>
                <a:lnTo>
                  <a:pt x="475946" y="299260"/>
                </a:lnTo>
                <a:lnTo>
                  <a:pt x="480822" y="249174"/>
                </a:lnTo>
                <a:lnTo>
                  <a:pt x="475946" y="198868"/>
                </a:lnTo>
                <a:lnTo>
                  <a:pt x="461962" y="152054"/>
                </a:lnTo>
                <a:lnTo>
                  <a:pt x="439834" y="109723"/>
                </a:lnTo>
                <a:lnTo>
                  <a:pt x="410527" y="72866"/>
                </a:lnTo>
                <a:lnTo>
                  <a:pt x="375005" y="42474"/>
                </a:lnTo>
                <a:lnTo>
                  <a:pt x="334232" y="19538"/>
                </a:lnTo>
                <a:lnTo>
                  <a:pt x="289173" y="5049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6243" y="1645920"/>
            <a:ext cx="482346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6243" y="1645920"/>
            <a:ext cx="482600" cy="500380"/>
          </a:xfrm>
          <a:custGeom>
            <a:avLst/>
            <a:gdLst/>
            <a:ahLst/>
            <a:cxnLst/>
            <a:rect l="l" t="t" r="r" b="b"/>
            <a:pathLst>
              <a:path w="482600" h="500380">
                <a:moveTo>
                  <a:pt x="240791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274"/>
                </a:lnTo>
                <a:lnTo>
                  <a:pt x="18871" y="347174"/>
                </a:lnTo>
                <a:lnTo>
                  <a:pt x="41027" y="389627"/>
                </a:lnTo>
                <a:lnTo>
                  <a:pt x="70389" y="426624"/>
                </a:lnTo>
                <a:lnTo>
                  <a:pt x="106002" y="457156"/>
                </a:lnTo>
                <a:lnTo>
                  <a:pt x="146911" y="480214"/>
                </a:lnTo>
                <a:lnTo>
                  <a:pt x="192159" y="494789"/>
                </a:lnTo>
                <a:lnTo>
                  <a:pt x="240791" y="499872"/>
                </a:lnTo>
                <a:lnTo>
                  <a:pt x="289457" y="494789"/>
                </a:lnTo>
                <a:lnTo>
                  <a:pt x="334791" y="480214"/>
                </a:lnTo>
                <a:lnTo>
                  <a:pt x="375822" y="457156"/>
                </a:lnTo>
                <a:lnTo>
                  <a:pt x="411575" y="426624"/>
                </a:lnTo>
                <a:lnTo>
                  <a:pt x="441077" y="389627"/>
                </a:lnTo>
                <a:lnTo>
                  <a:pt x="463355" y="347174"/>
                </a:lnTo>
                <a:lnTo>
                  <a:pt x="477436" y="300274"/>
                </a:lnTo>
                <a:lnTo>
                  <a:pt x="482345" y="249936"/>
                </a:lnTo>
                <a:lnTo>
                  <a:pt x="477436" y="199597"/>
                </a:lnTo>
                <a:lnTo>
                  <a:pt x="463355" y="152697"/>
                </a:lnTo>
                <a:lnTo>
                  <a:pt x="441077" y="110244"/>
                </a:lnTo>
                <a:lnTo>
                  <a:pt x="411575" y="73247"/>
                </a:lnTo>
                <a:lnTo>
                  <a:pt x="375822" y="42715"/>
                </a:lnTo>
                <a:lnTo>
                  <a:pt x="334791" y="19657"/>
                </a:lnTo>
                <a:lnTo>
                  <a:pt x="289457" y="5082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9411" y="2020823"/>
            <a:ext cx="480822" cy="498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9411" y="2020823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29" h="498475">
                <a:moveTo>
                  <a:pt x="240791" y="0"/>
                </a:moveTo>
                <a:lnTo>
                  <a:pt x="192378" y="5049"/>
                </a:lnTo>
                <a:lnTo>
                  <a:pt x="147232" y="19538"/>
                </a:lnTo>
                <a:lnTo>
                  <a:pt x="106337" y="42474"/>
                </a:lnTo>
                <a:lnTo>
                  <a:pt x="70675" y="72866"/>
                </a:lnTo>
                <a:lnTo>
                  <a:pt x="41228" y="109723"/>
                </a:lnTo>
                <a:lnTo>
                  <a:pt x="18978" y="152054"/>
                </a:lnTo>
                <a:lnTo>
                  <a:pt x="4908" y="198868"/>
                </a:lnTo>
                <a:lnTo>
                  <a:pt x="0" y="249174"/>
                </a:lnTo>
                <a:lnTo>
                  <a:pt x="4908" y="299260"/>
                </a:lnTo>
                <a:lnTo>
                  <a:pt x="18978" y="345971"/>
                </a:lnTo>
                <a:lnTo>
                  <a:pt x="41228" y="388289"/>
                </a:lnTo>
                <a:lnTo>
                  <a:pt x="70675" y="425196"/>
                </a:lnTo>
                <a:lnTo>
                  <a:pt x="106337" y="455673"/>
                </a:lnTo>
                <a:lnTo>
                  <a:pt x="147232" y="478702"/>
                </a:lnTo>
                <a:lnTo>
                  <a:pt x="192378" y="493267"/>
                </a:lnTo>
                <a:lnTo>
                  <a:pt x="240791" y="498348"/>
                </a:lnTo>
                <a:lnTo>
                  <a:pt x="289173" y="493267"/>
                </a:lnTo>
                <a:lnTo>
                  <a:pt x="334232" y="478702"/>
                </a:lnTo>
                <a:lnTo>
                  <a:pt x="375005" y="455673"/>
                </a:lnTo>
                <a:lnTo>
                  <a:pt x="410527" y="425196"/>
                </a:lnTo>
                <a:lnTo>
                  <a:pt x="439834" y="388289"/>
                </a:lnTo>
                <a:lnTo>
                  <a:pt x="461962" y="345971"/>
                </a:lnTo>
                <a:lnTo>
                  <a:pt x="475946" y="299260"/>
                </a:lnTo>
                <a:lnTo>
                  <a:pt x="480821" y="249174"/>
                </a:lnTo>
                <a:lnTo>
                  <a:pt x="475946" y="198868"/>
                </a:lnTo>
                <a:lnTo>
                  <a:pt x="461962" y="152054"/>
                </a:lnTo>
                <a:lnTo>
                  <a:pt x="439834" y="109723"/>
                </a:lnTo>
                <a:lnTo>
                  <a:pt x="410527" y="72866"/>
                </a:lnTo>
                <a:lnTo>
                  <a:pt x="375005" y="42474"/>
                </a:lnTo>
                <a:lnTo>
                  <a:pt x="334232" y="19538"/>
                </a:lnTo>
                <a:lnTo>
                  <a:pt x="289173" y="5049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5817" y="2519172"/>
            <a:ext cx="480822" cy="499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5817" y="2519172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80">
                <a:moveTo>
                  <a:pt x="240029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29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1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2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015" y="3268217"/>
            <a:ext cx="480821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9015" y="3268217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79">
                <a:moveTo>
                  <a:pt x="240791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492"/>
                </a:lnTo>
                <a:lnTo>
                  <a:pt x="18871" y="347495"/>
                </a:lnTo>
                <a:lnTo>
                  <a:pt x="41027" y="389962"/>
                </a:lnTo>
                <a:lnTo>
                  <a:pt x="70389" y="426910"/>
                </a:lnTo>
                <a:lnTo>
                  <a:pt x="106002" y="457357"/>
                </a:lnTo>
                <a:lnTo>
                  <a:pt x="146911" y="480321"/>
                </a:lnTo>
                <a:lnTo>
                  <a:pt x="192159" y="494820"/>
                </a:lnTo>
                <a:lnTo>
                  <a:pt x="240791" y="499872"/>
                </a:lnTo>
                <a:lnTo>
                  <a:pt x="289173" y="494820"/>
                </a:lnTo>
                <a:lnTo>
                  <a:pt x="334232" y="480321"/>
                </a:lnTo>
                <a:lnTo>
                  <a:pt x="375005" y="457357"/>
                </a:lnTo>
                <a:lnTo>
                  <a:pt x="410527" y="426910"/>
                </a:lnTo>
                <a:lnTo>
                  <a:pt x="439834" y="389962"/>
                </a:lnTo>
                <a:lnTo>
                  <a:pt x="461962" y="347495"/>
                </a:lnTo>
                <a:lnTo>
                  <a:pt x="475946" y="300492"/>
                </a:lnTo>
                <a:lnTo>
                  <a:pt x="480821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4263" y="3593591"/>
            <a:ext cx="482345" cy="5006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4263" y="3593591"/>
            <a:ext cx="482600" cy="501015"/>
          </a:xfrm>
          <a:custGeom>
            <a:avLst/>
            <a:gdLst/>
            <a:ahLst/>
            <a:cxnLst/>
            <a:rect l="l" t="t" r="r" b="b"/>
            <a:pathLst>
              <a:path w="482600" h="501014">
                <a:moveTo>
                  <a:pt x="241554" y="0"/>
                </a:moveTo>
                <a:lnTo>
                  <a:pt x="192888" y="5082"/>
                </a:lnTo>
                <a:lnTo>
                  <a:pt x="147554" y="19657"/>
                </a:lnTo>
                <a:lnTo>
                  <a:pt x="106523" y="42715"/>
                </a:lnTo>
                <a:lnTo>
                  <a:pt x="70770" y="73247"/>
                </a:lnTo>
                <a:lnTo>
                  <a:pt x="41268" y="110244"/>
                </a:lnTo>
                <a:lnTo>
                  <a:pt x="18990" y="152697"/>
                </a:lnTo>
                <a:lnTo>
                  <a:pt x="4909" y="199597"/>
                </a:lnTo>
                <a:lnTo>
                  <a:pt x="0" y="249936"/>
                </a:lnTo>
                <a:lnTo>
                  <a:pt x="4909" y="300525"/>
                </a:lnTo>
                <a:lnTo>
                  <a:pt x="18990" y="347614"/>
                </a:lnTo>
                <a:lnTo>
                  <a:pt x="41268" y="390203"/>
                </a:lnTo>
                <a:lnTo>
                  <a:pt x="70770" y="427291"/>
                </a:lnTo>
                <a:lnTo>
                  <a:pt x="106523" y="457878"/>
                </a:lnTo>
                <a:lnTo>
                  <a:pt x="147554" y="480964"/>
                </a:lnTo>
                <a:lnTo>
                  <a:pt x="192888" y="495550"/>
                </a:lnTo>
                <a:lnTo>
                  <a:pt x="241554" y="500634"/>
                </a:lnTo>
                <a:lnTo>
                  <a:pt x="290186" y="495550"/>
                </a:lnTo>
                <a:lnTo>
                  <a:pt x="335434" y="480964"/>
                </a:lnTo>
                <a:lnTo>
                  <a:pt x="376343" y="457878"/>
                </a:lnTo>
                <a:lnTo>
                  <a:pt x="411956" y="427291"/>
                </a:lnTo>
                <a:lnTo>
                  <a:pt x="441318" y="390203"/>
                </a:lnTo>
                <a:lnTo>
                  <a:pt x="463474" y="347614"/>
                </a:lnTo>
                <a:lnTo>
                  <a:pt x="477468" y="300525"/>
                </a:lnTo>
                <a:lnTo>
                  <a:pt x="482346" y="249936"/>
                </a:lnTo>
                <a:lnTo>
                  <a:pt x="477468" y="199597"/>
                </a:lnTo>
                <a:lnTo>
                  <a:pt x="463474" y="152697"/>
                </a:lnTo>
                <a:lnTo>
                  <a:pt x="441318" y="110244"/>
                </a:lnTo>
                <a:lnTo>
                  <a:pt x="411956" y="73247"/>
                </a:lnTo>
                <a:lnTo>
                  <a:pt x="376343" y="42715"/>
                </a:lnTo>
                <a:lnTo>
                  <a:pt x="335434" y="19657"/>
                </a:lnTo>
                <a:lnTo>
                  <a:pt x="290186" y="5082"/>
                </a:lnTo>
                <a:lnTo>
                  <a:pt x="241554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3441" y="2894076"/>
            <a:ext cx="480822" cy="49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3441" y="2894076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30" h="500379">
                <a:moveTo>
                  <a:pt x="240030" y="0"/>
                </a:moveTo>
                <a:lnTo>
                  <a:pt x="191648" y="5051"/>
                </a:lnTo>
                <a:lnTo>
                  <a:pt x="146589" y="19550"/>
                </a:lnTo>
                <a:lnTo>
                  <a:pt x="105816" y="42514"/>
                </a:lnTo>
                <a:lnTo>
                  <a:pt x="70294" y="72961"/>
                </a:lnTo>
                <a:lnTo>
                  <a:pt x="40987" y="109909"/>
                </a:lnTo>
                <a:lnTo>
                  <a:pt x="18859" y="152376"/>
                </a:lnTo>
                <a:lnTo>
                  <a:pt x="4875" y="199379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30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2" y="249936"/>
                </a:lnTo>
                <a:lnTo>
                  <a:pt x="475944" y="199379"/>
                </a:lnTo>
                <a:lnTo>
                  <a:pt x="461950" y="152376"/>
                </a:lnTo>
                <a:lnTo>
                  <a:pt x="439794" y="109909"/>
                </a:lnTo>
                <a:lnTo>
                  <a:pt x="410432" y="72961"/>
                </a:lnTo>
                <a:lnTo>
                  <a:pt x="374819" y="42514"/>
                </a:lnTo>
                <a:lnTo>
                  <a:pt x="333910" y="19550"/>
                </a:lnTo>
                <a:lnTo>
                  <a:pt x="288662" y="5051"/>
                </a:lnTo>
                <a:lnTo>
                  <a:pt x="24003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1035" y="3393947"/>
            <a:ext cx="481584" cy="4983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1035" y="3393947"/>
            <a:ext cx="481965" cy="498475"/>
          </a:xfrm>
          <a:custGeom>
            <a:avLst/>
            <a:gdLst/>
            <a:ahLst/>
            <a:cxnLst/>
            <a:rect l="l" t="t" r="r" b="b"/>
            <a:pathLst>
              <a:path w="481964" h="498475">
                <a:moveTo>
                  <a:pt x="240792" y="0"/>
                </a:moveTo>
                <a:lnTo>
                  <a:pt x="192378" y="5049"/>
                </a:lnTo>
                <a:lnTo>
                  <a:pt x="147232" y="19538"/>
                </a:lnTo>
                <a:lnTo>
                  <a:pt x="106337" y="42474"/>
                </a:lnTo>
                <a:lnTo>
                  <a:pt x="70675" y="72866"/>
                </a:lnTo>
                <a:lnTo>
                  <a:pt x="41228" y="109723"/>
                </a:lnTo>
                <a:lnTo>
                  <a:pt x="18978" y="152054"/>
                </a:lnTo>
                <a:lnTo>
                  <a:pt x="4908" y="198868"/>
                </a:lnTo>
                <a:lnTo>
                  <a:pt x="0" y="249174"/>
                </a:lnTo>
                <a:lnTo>
                  <a:pt x="4908" y="299479"/>
                </a:lnTo>
                <a:lnTo>
                  <a:pt x="18978" y="346293"/>
                </a:lnTo>
                <a:lnTo>
                  <a:pt x="41228" y="388624"/>
                </a:lnTo>
                <a:lnTo>
                  <a:pt x="70675" y="425481"/>
                </a:lnTo>
                <a:lnTo>
                  <a:pt x="106337" y="455873"/>
                </a:lnTo>
                <a:lnTo>
                  <a:pt x="147232" y="478809"/>
                </a:lnTo>
                <a:lnTo>
                  <a:pt x="192378" y="493298"/>
                </a:lnTo>
                <a:lnTo>
                  <a:pt x="240792" y="498348"/>
                </a:lnTo>
                <a:lnTo>
                  <a:pt x="289205" y="493298"/>
                </a:lnTo>
                <a:lnTo>
                  <a:pt x="334351" y="478809"/>
                </a:lnTo>
                <a:lnTo>
                  <a:pt x="375246" y="455873"/>
                </a:lnTo>
                <a:lnTo>
                  <a:pt x="410908" y="425481"/>
                </a:lnTo>
                <a:lnTo>
                  <a:pt x="440355" y="388624"/>
                </a:lnTo>
                <a:lnTo>
                  <a:pt x="462605" y="346293"/>
                </a:lnTo>
                <a:lnTo>
                  <a:pt x="476675" y="299479"/>
                </a:lnTo>
                <a:lnTo>
                  <a:pt x="481584" y="249174"/>
                </a:lnTo>
                <a:lnTo>
                  <a:pt x="476675" y="198868"/>
                </a:lnTo>
                <a:lnTo>
                  <a:pt x="462605" y="152054"/>
                </a:lnTo>
                <a:lnTo>
                  <a:pt x="440355" y="109723"/>
                </a:lnTo>
                <a:lnTo>
                  <a:pt x="410908" y="72866"/>
                </a:lnTo>
                <a:lnTo>
                  <a:pt x="375246" y="42474"/>
                </a:lnTo>
                <a:lnTo>
                  <a:pt x="334351" y="19538"/>
                </a:lnTo>
                <a:lnTo>
                  <a:pt x="289205" y="5049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60639" y="2519172"/>
            <a:ext cx="480822" cy="4998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639" y="2519172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30" h="500380">
                <a:moveTo>
                  <a:pt x="240792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274"/>
                </a:lnTo>
                <a:lnTo>
                  <a:pt x="18871" y="347174"/>
                </a:lnTo>
                <a:lnTo>
                  <a:pt x="41027" y="389627"/>
                </a:lnTo>
                <a:lnTo>
                  <a:pt x="70389" y="426624"/>
                </a:lnTo>
                <a:lnTo>
                  <a:pt x="106002" y="457156"/>
                </a:lnTo>
                <a:lnTo>
                  <a:pt x="146911" y="480214"/>
                </a:lnTo>
                <a:lnTo>
                  <a:pt x="192159" y="494789"/>
                </a:lnTo>
                <a:lnTo>
                  <a:pt x="240792" y="499872"/>
                </a:lnTo>
                <a:lnTo>
                  <a:pt x="289173" y="494789"/>
                </a:lnTo>
                <a:lnTo>
                  <a:pt x="334232" y="480214"/>
                </a:lnTo>
                <a:lnTo>
                  <a:pt x="375005" y="457156"/>
                </a:lnTo>
                <a:lnTo>
                  <a:pt x="410527" y="426624"/>
                </a:lnTo>
                <a:lnTo>
                  <a:pt x="439834" y="389627"/>
                </a:lnTo>
                <a:lnTo>
                  <a:pt x="461962" y="347174"/>
                </a:lnTo>
                <a:lnTo>
                  <a:pt x="475946" y="300274"/>
                </a:lnTo>
                <a:lnTo>
                  <a:pt x="480822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4439" y="1351025"/>
            <a:ext cx="4495799" cy="288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1417" y="1569719"/>
            <a:ext cx="480809" cy="499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61417" y="1569719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80">
                <a:moveTo>
                  <a:pt x="240029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29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1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2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4825" y="1944623"/>
            <a:ext cx="480822" cy="4983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4837" y="1944623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29" h="498475">
                <a:moveTo>
                  <a:pt x="240792" y="0"/>
                </a:moveTo>
                <a:lnTo>
                  <a:pt x="192159" y="5049"/>
                </a:lnTo>
                <a:lnTo>
                  <a:pt x="146911" y="19538"/>
                </a:lnTo>
                <a:lnTo>
                  <a:pt x="106002" y="42474"/>
                </a:lnTo>
                <a:lnTo>
                  <a:pt x="70389" y="72866"/>
                </a:lnTo>
                <a:lnTo>
                  <a:pt x="41027" y="109723"/>
                </a:lnTo>
                <a:lnTo>
                  <a:pt x="18871" y="152054"/>
                </a:lnTo>
                <a:lnTo>
                  <a:pt x="4877" y="198868"/>
                </a:lnTo>
                <a:lnTo>
                  <a:pt x="0" y="249174"/>
                </a:lnTo>
                <a:lnTo>
                  <a:pt x="4877" y="299260"/>
                </a:lnTo>
                <a:lnTo>
                  <a:pt x="18871" y="345971"/>
                </a:lnTo>
                <a:lnTo>
                  <a:pt x="41027" y="388289"/>
                </a:lnTo>
                <a:lnTo>
                  <a:pt x="70389" y="425196"/>
                </a:lnTo>
                <a:lnTo>
                  <a:pt x="106002" y="455673"/>
                </a:lnTo>
                <a:lnTo>
                  <a:pt x="146911" y="478702"/>
                </a:lnTo>
                <a:lnTo>
                  <a:pt x="192159" y="493267"/>
                </a:lnTo>
                <a:lnTo>
                  <a:pt x="240792" y="498348"/>
                </a:lnTo>
                <a:lnTo>
                  <a:pt x="289173" y="493267"/>
                </a:lnTo>
                <a:lnTo>
                  <a:pt x="334232" y="478702"/>
                </a:lnTo>
                <a:lnTo>
                  <a:pt x="375005" y="455673"/>
                </a:lnTo>
                <a:lnTo>
                  <a:pt x="410527" y="425196"/>
                </a:lnTo>
                <a:lnTo>
                  <a:pt x="439834" y="388289"/>
                </a:lnTo>
                <a:lnTo>
                  <a:pt x="461962" y="345971"/>
                </a:lnTo>
                <a:lnTo>
                  <a:pt x="475946" y="299260"/>
                </a:lnTo>
                <a:lnTo>
                  <a:pt x="480822" y="249174"/>
                </a:lnTo>
                <a:lnTo>
                  <a:pt x="475946" y="198868"/>
                </a:lnTo>
                <a:lnTo>
                  <a:pt x="461962" y="152054"/>
                </a:lnTo>
                <a:lnTo>
                  <a:pt x="439834" y="109723"/>
                </a:lnTo>
                <a:lnTo>
                  <a:pt x="410527" y="72866"/>
                </a:lnTo>
                <a:lnTo>
                  <a:pt x="375005" y="42474"/>
                </a:lnTo>
                <a:lnTo>
                  <a:pt x="334232" y="19538"/>
                </a:lnTo>
                <a:lnTo>
                  <a:pt x="289173" y="5049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7243" y="1569719"/>
            <a:ext cx="482333" cy="49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7231" y="1569719"/>
            <a:ext cx="482600" cy="500380"/>
          </a:xfrm>
          <a:custGeom>
            <a:avLst/>
            <a:gdLst/>
            <a:ahLst/>
            <a:cxnLst/>
            <a:rect l="l" t="t" r="r" b="b"/>
            <a:pathLst>
              <a:path w="482600" h="500380">
                <a:moveTo>
                  <a:pt x="240792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274"/>
                </a:lnTo>
                <a:lnTo>
                  <a:pt x="18871" y="347174"/>
                </a:lnTo>
                <a:lnTo>
                  <a:pt x="41027" y="389627"/>
                </a:lnTo>
                <a:lnTo>
                  <a:pt x="70389" y="426624"/>
                </a:lnTo>
                <a:lnTo>
                  <a:pt x="106002" y="457156"/>
                </a:lnTo>
                <a:lnTo>
                  <a:pt x="146911" y="480214"/>
                </a:lnTo>
                <a:lnTo>
                  <a:pt x="192159" y="494789"/>
                </a:lnTo>
                <a:lnTo>
                  <a:pt x="240792" y="499872"/>
                </a:lnTo>
                <a:lnTo>
                  <a:pt x="289457" y="494789"/>
                </a:lnTo>
                <a:lnTo>
                  <a:pt x="334791" y="480214"/>
                </a:lnTo>
                <a:lnTo>
                  <a:pt x="375822" y="457156"/>
                </a:lnTo>
                <a:lnTo>
                  <a:pt x="411575" y="426624"/>
                </a:lnTo>
                <a:lnTo>
                  <a:pt x="441077" y="389627"/>
                </a:lnTo>
                <a:lnTo>
                  <a:pt x="463355" y="347174"/>
                </a:lnTo>
                <a:lnTo>
                  <a:pt x="477436" y="300274"/>
                </a:lnTo>
                <a:lnTo>
                  <a:pt x="482346" y="249936"/>
                </a:lnTo>
                <a:lnTo>
                  <a:pt x="477436" y="199597"/>
                </a:lnTo>
                <a:lnTo>
                  <a:pt x="463355" y="152697"/>
                </a:lnTo>
                <a:lnTo>
                  <a:pt x="441077" y="110244"/>
                </a:lnTo>
                <a:lnTo>
                  <a:pt x="411575" y="73247"/>
                </a:lnTo>
                <a:lnTo>
                  <a:pt x="375822" y="42715"/>
                </a:lnTo>
                <a:lnTo>
                  <a:pt x="334791" y="19657"/>
                </a:lnTo>
                <a:lnTo>
                  <a:pt x="289457" y="5082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80398" y="1944623"/>
            <a:ext cx="480822" cy="4983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80411" y="1944623"/>
            <a:ext cx="481330" cy="498475"/>
          </a:xfrm>
          <a:custGeom>
            <a:avLst/>
            <a:gdLst/>
            <a:ahLst/>
            <a:cxnLst/>
            <a:rect l="l" t="t" r="r" b="b"/>
            <a:pathLst>
              <a:path w="481329" h="498475">
                <a:moveTo>
                  <a:pt x="240792" y="0"/>
                </a:moveTo>
                <a:lnTo>
                  <a:pt x="192378" y="5049"/>
                </a:lnTo>
                <a:lnTo>
                  <a:pt x="147232" y="19538"/>
                </a:lnTo>
                <a:lnTo>
                  <a:pt x="106337" y="42474"/>
                </a:lnTo>
                <a:lnTo>
                  <a:pt x="70675" y="72866"/>
                </a:lnTo>
                <a:lnTo>
                  <a:pt x="41228" y="109723"/>
                </a:lnTo>
                <a:lnTo>
                  <a:pt x="18978" y="152054"/>
                </a:lnTo>
                <a:lnTo>
                  <a:pt x="4908" y="198868"/>
                </a:lnTo>
                <a:lnTo>
                  <a:pt x="0" y="249174"/>
                </a:lnTo>
                <a:lnTo>
                  <a:pt x="4908" y="299260"/>
                </a:lnTo>
                <a:lnTo>
                  <a:pt x="18978" y="345971"/>
                </a:lnTo>
                <a:lnTo>
                  <a:pt x="41228" y="388289"/>
                </a:lnTo>
                <a:lnTo>
                  <a:pt x="70675" y="425196"/>
                </a:lnTo>
                <a:lnTo>
                  <a:pt x="106337" y="455673"/>
                </a:lnTo>
                <a:lnTo>
                  <a:pt x="147232" y="478702"/>
                </a:lnTo>
                <a:lnTo>
                  <a:pt x="192378" y="493267"/>
                </a:lnTo>
                <a:lnTo>
                  <a:pt x="240792" y="498348"/>
                </a:lnTo>
                <a:lnTo>
                  <a:pt x="289173" y="493267"/>
                </a:lnTo>
                <a:lnTo>
                  <a:pt x="334232" y="478702"/>
                </a:lnTo>
                <a:lnTo>
                  <a:pt x="375005" y="455673"/>
                </a:lnTo>
                <a:lnTo>
                  <a:pt x="410527" y="425196"/>
                </a:lnTo>
                <a:lnTo>
                  <a:pt x="439834" y="388289"/>
                </a:lnTo>
                <a:lnTo>
                  <a:pt x="461962" y="345971"/>
                </a:lnTo>
                <a:lnTo>
                  <a:pt x="475946" y="299260"/>
                </a:lnTo>
                <a:lnTo>
                  <a:pt x="480822" y="249174"/>
                </a:lnTo>
                <a:lnTo>
                  <a:pt x="475946" y="198868"/>
                </a:lnTo>
                <a:lnTo>
                  <a:pt x="461962" y="152054"/>
                </a:lnTo>
                <a:lnTo>
                  <a:pt x="439834" y="109723"/>
                </a:lnTo>
                <a:lnTo>
                  <a:pt x="410527" y="72866"/>
                </a:lnTo>
                <a:lnTo>
                  <a:pt x="375005" y="42474"/>
                </a:lnTo>
                <a:lnTo>
                  <a:pt x="334232" y="19538"/>
                </a:lnTo>
                <a:lnTo>
                  <a:pt x="289173" y="5049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6817" y="2442972"/>
            <a:ext cx="480809" cy="499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6817" y="2442972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80">
                <a:moveTo>
                  <a:pt x="240029" y="0"/>
                </a:moveTo>
                <a:lnTo>
                  <a:pt x="191648" y="5082"/>
                </a:lnTo>
                <a:lnTo>
                  <a:pt x="146589" y="19657"/>
                </a:lnTo>
                <a:lnTo>
                  <a:pt x="105816" y="42715"/>
                </a:lnTo>
                <a:lnTo>
                  <a:pt x="70294" y="73247"/>
                </a:lnTo>
                <a:lnTo>
                  <a:pt x="40987" y="110244"/>
                </a:lnTo>
                <a:lnTo>
                  <a:pt x="18859" y="152697"/>
                </a:lnTo>
                <a:lnTo>
                  <a:pt x="4875" y="199597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29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1" y="249936"/>
                </a:lnTo>
                <a:lnTo>
                  <a:pt x="475944" y="199597"/>
                </a:lnTo>
                <a:lnTo>
                  <a:pt x="461950" y="152697"/>
                </a:lnTo>
                <a:lnTo>
                  <a:pt x="439794" y="110244"/>
                </a:lnTo>
                <a:lnTo>
                  <a:pt x="410432" y="73247"/>
                </a:lnTo>
                <a:lnTo>
                  <a:pt x="374819" y="42715"/>
                </a:lnTo>
                <a:lnTo>
                  <a:pt x="333910" y="19657"/>
                </a:lnTo>
                <a:lnTo>
                  <a:pt x="288662" y="5082"/>
                </a:lnTo>
                <a:lnTo>
                  <a:pt x="24002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60015" y="3192017"/>
            <a:ext cx="480809" cy="499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60003" y="3192017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79">
                <a:moveTo>
                  <a:pt x="240792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492"/>
                </a:lnTo>
                <a:lnTo>
                  <a:pt x="18871" y="347495"/>
                </a:lnTo>
                <a:lnTo>
                  <a:pt x="41027" y="389962"/>
                </a:lnTo>
                <a:lnTo>
                  <a:pt x="70389" y="426910"/>
                </a:lnTo>
                <a:lnTo>
                  <a:pt x="106002" y="457357"/>
                </a:lnTo>
                <a:lnTo>
                  <a:pt x="146911" y="480321"/>
                </a:lnTo>
                <a:lnTo>
                  <a:pt x="192159" y="494820"/>
                </a:lnTo>
                <a:lnTo>
                  <a:pt x="240792" y="499872"/>
                </a:lnTo>
                <a:lnTo>
                  <a:pt x="289173" y="494820"/>
                </a:lnTo>
                <a:lnTo>
                  <a:pt x="334232" y="480321"/>
                </a:lnTo>
                <a:lnTo>
                  <a:pt x="375005" y="457357"/>
                </a:lnTo>
                <a:lnTo>
                  <a:pt x="410527" y="426910"/>
                </a:lnTo>
                <a:lnTo>
                  <a:pt x="439834" y="389962"/>
                </a:lnTo>
                <a:lnTo>
                  <a:pt x="461962" y="347495"/>
                </a:lnTo>
                <a:lnTo>
                  <a:pt x="475946" y="300492"/>
                </a:lnTo>
                <a:lnTo>
                  <a:pt x="480822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2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251" y="3517391"/>
            <a:ext cx="482346" cy="5006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5263" y="3517391"/>
            <a:ext cx="482600" cy="501015"/>
          </a:xfrm>
          <a:custGeom>
            <a:avLst/>
            <a:gdLst/>
            <a:ahLst/>
            <a:cxnLst/>
            <a:rect l="l" t="t" r="r" b="b"/>
            <a:pathLst>
              <a:path w="482600" h="501014">
                <a:moveTo>
                  <a:pt x="241553" y="0"/>
                </a:moveTo>
                <a:lnTo>
                  <a:pt x="192888" y="5082"/>
                </a:lnTo>
                <a:lnTo>
                  <a:pt x="147554" y="19657"/>
                </a:lnTo>
                <a:lnTo>
                  <a:pt x="106523" y="42715"/>
                </a:lnTo>
                <a:lnTo>
                  <a:pt x="70770" y="73247"/>
                </a:lnTo>
                <a:lnTo>
                  <a:pt x="41268" y="110244"/>
                </a:lnTo>
                <a:lnTo>
                  <a:pt x="18990" y="152697"/>
                </a:lnTo>
                <a:lnTo>
                  <a:pt x="4909" y="199597"/>
                </a:lnTo>
                <a:lnTo>
                  <a:pt x="0" y="249936"/>
                </a:lnTo>
                <a:lnTo>
                  <a:pt x="4909" y="300525"/>
                </a:lnTo>
                <a:lnTo>
                  <a:pt x="18990" y="347614"/>
                </a:lnTo>
                <a:lnTo>
                  <a:pt x="41268" y="390203"/>
                </a:lnTo>
                <a:lnTo>
                  <a:pt x="70770" y="427291"/>
                </a:lnTo>
                <a:lnTo>
                  <a:pt x="106523" y="457878"/>
                </a:lnTo>
                <a:lnTo>
                  <a:pt x="147554" y="480964"/>
                </a:lnTo>
                <a:lnTo>
                  <a:pt x="192888" y="495550"/>
                </a:lnTo>
                <a:lnTo>
                  <a:pt x="241553" y="500634"/>
                </a:lnTo>
                <a:lnTo>
                  <a:pt x="290186" y="495550"/>
                </a:lnTo>
                <a:lnTo>
                  <a:pt x="335434" y="480964"/>
                </a:lnTo>
                <a:lnTo>
                  <a:pt x="376343" y="457878"/>
                </a:lnTo>
                <a:lnTo>
                  <a:pt x="411956" y="427291"/>
                </a:lnTo>
                <a:lnTo>
                  <a:pt x="441318" y="390203"/>
                </a:lnTo>
                <a:lnTo>
                  <a:pt x="463474" y="347614"/>
                </a:lnTo>
                <a:lnTo>
                  <a:pt x="477468" y="300525"/>
                </a:lnTo>
                <a:lnTo>
                  <a:pt x="482345" y="249936"/>
                </a:lnTo>
                <a:lnTo>
                  <a:pt x="477468" y="199597"/>
                </a:lnTo>
                <a:lnTo>
                  <a:pt x="463474" y="152697"/>
                </a:lnTo>
                <a:lnTo>
                  <a:pt x="441318" y="110244"/>
                </a:lnTo>
                <a:lnTo>
                  <a:pt x="411956" y="73247"/>
                </a:lnTo>
                <a:lnTo>
                  <a:pt x="376343" y="42715"/>
                </a:lnTo>
                <a:lnTo>
                  <a:pt x="335434" y="19657"/>
                </a:lnTo>
                <a:lnTo>
                  <a:pt x="290186" y="5082"/>
                </a:lnTo>
                <a:lnTo>
                  <a:pt x="241553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4441" y="2817876"/>
            <a:ext cx="480809" cy="499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4441" y="2817876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79">
                <a:moveTo>
                  <a:pt x="240029" y="0"/>
                </a:moveTo>
                <a:lnTo>
                  <a:pt x="191648" y="5051"/>
                </a:lnTo>
                <a:lnTo>
                  <a:pt x="146589" y="19550"/>
                </a:lnTo>
                <a:lnTo>
                  <a:pt x="105816" y="42514"/>
                </a:lnTo>
                <a:lnTo>
                  <a:pt x="70294" y="72961"/>
                </a:lnTo>
                <a:lnTo>
                  <a:pt x="40987" y="109909"/>
                </a:lnTo>
                <a:lnTo>
                  <a:pt x="18859" y="152376"/>
                </a:lnTo>
                <a:lnTo>
                  <a:pt x="4875" y="199379"/>
                </a:lnTo>
                <a:lnTo>
                  <a:pt x="0" y="249936"/>
                </a:lnTo>
                <a:lnTo>
                  <a:pt x="4875" y="300274"/>
                </a:lnTo>
                <a:lnTo>
                  <a:pt x="18859" y="347174"/>
                </a:lnTo>
                <a:lnTo>
                  <a:pt x="40987" y="389627"/>
                </a:lnTo>
                <a:lnTo>
                  <a:pt x="70294" y="426624"/>
                </a:lnTo>
                <a:lnTo>
                  <a:pt x="105816" y="457156"/>
                </a:lnTo>
                <a:lnTo>
                  <a:pt x="146589" y="480214"/>
                </a:lnTo>
                <a:lnTo>
                  <a:pt x="191648" y="494789"/>
                </a:lnTo>
                <a:lnTo>
                  <a:pt x="240029" y="499872"/>
                </a:lnTo>
                <a:lnTo>
                  <a:pt x="288662" y="494789"/>
                </a:lnTo>
                <a:lnTo>
                  <a:pt x="333910" y="480214"/>
                </a:lnTo>
                <a:lnTo>
                  <a:pt x="374819" y="457156"/>
                </a:lnTo>
                <a:lnTo>
                  <a:pt x="410432" y="426624"/>
                </a:lnTo>
                <a:lnTo>
                  <a:pt x="439794" y="389627"/>
                </a:lnTo>
                <a:lnTo>
                  <a:pt x="461950" y="347174"/>
                </a:lnTo>
                <a:lnTo>
                  <a:pt x="475944" y="300274"/>
                </a:lnTo>
                <a:lnTo>
                  <a:pt x="480821" y="249936"/>
                </a:lnTo>
                <a:lnTo>
                  <a:pt x="475944" y="199379"/>
                </a:lnTo>
                <a:lnTo>
                  <a:pt x="461950" y="152376"/>
                </a:lnTo>
                <a:lnTo>
                  <a:pt x="439794" y="109909"/>
                </a:lnTo>
                <a:lnTo>
                  <a:pt x="410432" y="72961"/>
                </a:lnTo>
                <a:lnTo>
                  <a:pt x="374819" y="42514"/>
                </a:lnTo>
                <a:lnTo>
                  <a:pt x="333910" y="19550"/>
                </a:lnTo>
                <a:lnTo>
                  <a:pt x="288662" y="5051"/>
                </a:lnTo>
                <a:lnTo>
                  <a:pt x="240029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72035" y="3317747"/>
            <a:ext cx="481571" cy="4983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2035" y="3317747"/>
            <a:ext cx="481965" cy="498475"/>
          </a:xfrm>
          <a:custGeom>
            <a:avLst/>
            <a:gdLst/>
            <a:ahLst/>
            <a:cxnLst/>
            <a:rect l="l" t="t" r="r" b="b"/>
            <a:pathLst>
              <a:path w="481964" h="498475">
                <a:moveTo>
                  <a:pt x="240791" y="0"/>
                </a:moveTo>
                <a:lnTo>
                  <a:pt x="192378" y="5049"/>
                </a:lnTo>
                <a:lnTo>
                  <a:pt x="147232" y="19538"/>
                </a:lnTo>
                <a:lnTo>
                  <a:pt x="106337" y="42474"/>
                </a:lnTo>
                <a:lnTo>
                  <a:pt x="70675" y="72866"/>
                </a:lnTo>
                <a:lnTo>
                  <a:pt x="41228" y="109723"/>
                </a:lnTo>
                <a:lnTo>
                  <a:pt x="18978" y="152054"/>
                </a:lnTo>
                <a:lnTo>
                  <a:pt x="4908" y="198868"/>
                </a:lnTo>
                <a:lnTo>
                  <a:pt x="0" y="249174"/>
                </a:lnTo>
                <a:lnTo>
                  <a:pt x="4908" y="299479"/>
                </a:lnTo>
                <a:lnTo>
                  <a:pt x="18978" y="346293"/>
                </a:lnTo>
                <a:lnTo>
                  <a:pt x="41228" y="388624"/>
                </a:lnTo>
                <a:lnTo>
                  <a:pt x="70675" y="425481"/>
                </a:lnTo>
                <a:lnTo>
                  <a:pt x="106337" y="455873"/>
                </a:lnTo>
                <a:lnTo>
                  <a:pt x="147232" y="478809"/>
                </a:lnTo>
                <a:lnTo>
                  <a:pt x="192378" y="493298"/>
                </a:lnTo>
                <a:lnTo>
                  <a:pt x="240791" y="498348"/>
                </a:lnTo>
                <a:lnTo>
                  <a:pt x="289205" y="493298"/>
                </a:lnTo>
                <a:lnTo>
                  <a:pt x="334351" y="478809"/>
                </a:lnTo>
                <a:lnTo>
                  <a:pt x="375246" y="455873"/>
                </a:lnTo>
                <a:lnTo>
                  <a:pt x="410908" y="425481"/>
                </a:lnTo>
                <a:lnTo>
                  <a:pt x="440355" y="388624"/>
                </a:lnTo>
                <a:lnTo>
                  <a:pt x="462605" y="346293"/>
                </a:lnTo>
                <a:lnTo>
                  <a:pt x="476675" y="299479"/>
                </a:lnTo>
                <a:lnTo>
                  <a:pt x="481583" y="249174"/>
                </a:lnTo>
                <a:lnTo>
                  <a:pt x="476675" y="198868"/>
                </a:lnTo>
                <a:lnTo>
                  <a:pt x="462605" y="152054"/>
                </a:lnTo>
                <a:lnTo>
                  <a:pt x="440355" y="109723"/>
                </a:lnTo>
                <a:lnTo>
                  <a:pt x="410908" y="72866"/>
                </a:lnTo>
                <a:lnTo>
                  <a:pt x="375246" y="42474"/>
                </a:lnTo>
                <a:lnTo>
                  <a:pt x="334351" y="19538"/>
                </a:lnTo>
                <a:lnTo>
                  <a:pt x="289205" y="5049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1639" y="2442972"/>
            <a:ext cx="480821" cy="4998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1639" y="2442972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29" h="500380">
                <a:moveTo>
                  <a:pt x="240791" y="0"/>
                </a:moveTo>
                <a:lnTo>
                  <a:pt x="192159" y="5082"/>
                </a:lnTo>
                <a:lnTo>
                  <a:pt x="146911" y="19657"/>
                </a:lnTo>
                <a:lnTo>
                  <a:pt x="106002" y="42715"/>
                </a:lnTo>
                <a:lnTo>
                  <a:pt x="70389" y="73247"/>
                </a:lnTo>
                <a:lnTo>
                  <a:pt x="41027" y="110244"/>
                </a:lnTo>
                <a:lnTo>
                  <a:pt x="18871" y="152697"/>
                </a:lnTo>
                <a:lnTo>
                  <a:pt x="4877" y="199597"/>
                </a:lnTo>
                <a:lnTo>
                  <a:pt x="0" y="249936"/>
                </a:lnTo>
                <a:lnTo>
                  <a:pt x="4877" y="300274"/>
                </a:lnTo>
                <a:lnTo>
                  <a:pt x="18871" y="347174"/>
                </a:lnTo>
                <a:lnTo>
                  <a:pt x="41027" y="389627"/>
                </a:lnTo>
                <a:lnTo>
                  <a:pt x="70389" y="426624"/>
                </a:lnTo>
                <a:lnTo>
                  <a:pt x="106002" y="457156"/>
                </a:lnTo>
                <a:lnTo>
                  <a:pt x="146911" y="480214"/>
                </a:lnTo>
                <a:lnTo>
                  <a:pt x="192159" y="494789"/>
                </a:lnTo>
                <a:lnTo>
                  <a:pt x="240791" y="499872"/>
                </a:lnTo>
                <a:lnTo>
                  <a:pt x="289173" y="494789"/>
                </a:lnTo>
                <a:lnTo>
                  <a:pt x="334232" y="480214"/>
                </a:lnTo>
                <a:lnTo>
                  <a:pt x="375005" y="457156"/>
                </a:lnTo>
                <a:lnTo>
                  <a:pt x="410527" y="426624"/>
                </a:lnTo>
                <a:lnTo>
                  <a:pt x="439834" y="389627"/>
                </a:lnTo>
                <a:lnTo>
                  <a:pt x="461962" y="347174"/>
                </a:lnTo>
                <a:lnTo>
                  <a:pt x="475946" y="300274"/>
                </a:lnTo>
                <a:lnTo>
                  <a:pt x="480821" y="249936"/>
                </a:lnTo>
                <a:lnTo>
                  <a:pt x="475946" y="199597"/>
                </a:lnTo>
                <a:lnTo>
                  <a:pt x="461962" y="152697"/>
                </a:lnTo>
                <a:lnTo>
                  <a:pt x="439834" y="110244"/>
                </a:lnTo>
                <a:lnTo>
                  <a:pt x="410527" y="73247"/>
                </a:lnTo>
                <a:lnTo>
                  <a:pt x="375005" y="42715"/>
                </a:lnTo>
                <a:lnTo>
                  <a:pt x="334232" y="19657"/>
                </a:lnTo>
                <a:lnTo>
                  <a:pt x="289173" y="5082"/>
                </a:lnTo>
                <a:lnTo>
                  <a:pt x="240791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46305" y="2961132"/>
            <a:ext cx="208025" cy="2186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27305" y="1970532"/>
            <a:ext cx="208025" cy="2186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65049" y="3326129"/>
            <a:ext cx="227075" cy="2217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4747" y="2916173"/>
            <a:ext cx="192024" cy="1844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88303" y="3021329"/>
            <a:ext cx="223266" cy="2141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19201" y="1802892"/>
            <a:ext cx="216407" cy="2057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49098" y="2308860"/>
            <a:ext cx="200405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2601" y="2488692"/>
            <a:ext cx="216407" cy="2057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77441" y="2833877"/>
            <a:ext cx="208787" cy="1965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62494" y="2793492"/>
            <a:ext cx="217931" cy="20650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30541" y="1889760"/>
            <a:ext cx="230124" cy="2270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74381" y="2262377"/>
            <a:ext cx="221742" cy="2278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1725" y="3419094"/>
            <a:ext cx="185166" cy="19126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60715" y="1998726"/>
            <a:ext cx="205739" cy="1920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23667" y="2430017"/>
            <a:ext cx="204216" cy="2148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24201" y="2369820"/>
            <a:ext cx="215646" cy="20497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26743" y="2955035"/>
            <a:ext cx="220218" cy="2270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97113" y="3515867"/>
            <a:ext cx="212598" cy="2011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452249" y="4259072"/>
            <a:ext cx="1292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无</a:t>
            </a:r>
            <a:r>
              <a:rPr sz="2800" b="1" spc="-675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向</a:t>
            </a:r>
            <a:r>
              <a:rPr sz="2800" b="1" spc="-670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图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71849" y="4182883"/>
            <a:ext cx="1292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有</a:t>
            </a:r>
            <a:r>
              <a:rPr sz="2800" b="1" spc="-675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向</a:t>
            </a:r>
            <a:r>
              <a:rPr sz="2800" b="1" spc="-670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42063" y="4955549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800" b="1" spc="-10" dirty="0">
                <a:latin typeface="宋体"/>
                <a:cs typeface="宋体"/>
              </a:rPr>
              <a:t>网	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99027" y="4082796"/>
            <a:ext cx="2743200" cy="849630"/>
          </a:xfrm>
          <a:custGeom>
            <a:avLst/>
            <a:gdLst/>
            <a:ahLst/>
            <a:cxnLst/>
            <a:rect l="l" t="t" r="r" b="b"/>
            <a:pathLst>
              <a:path w="2743200" h="849629">
                <a:moveTo>
                  <a:pt x="2743200" y="0"/>
                </a:moveTo>
                <a:lnTo>
                  <a:pt x="2740726" y="62784"/>
                </a:lnTo>
                <a:lnTo>
                  <a:pt x="2733540" y="122687"/>
                </a:lnTo>
                <a:lnTo>
                  <a:pt x="2721992" y="179055"/>
                </a:lnTo>
                <a:lnTo>
                  <a:pt x="2706431" y="231235"/>
                </a:lnTo>
                <a:lnTo>
                  <a:pt x="2687209" y="278576"/>
                </a:lnTo>
                <a:lnTo>
                  <a:pt x="2664675" y="320424"/>
                </a:lnTo>
                <a:lnTo>
                  <a:pt x="2639180" y="356127"/>
                </a:lnTo>
                <a:lnTo>
                  <a:pt x="2611075" y="385032"/>
                </a:lnTo>
                <a:lnTo>
                  <a:pt x="2548434" y="419838"/>
                </a:lnTo>
                <a:lnTo>
                  <a:pt x="1600200" y="424434"/>
                </a:lnTo>
                <a:lnTo>
                  <a:pt x="1566365" y="429047"/>
                </a:lnTo>
                <a:lnTo>
                  <a:pt x="1503724" y="463974"/>
                </a:lnTo>
                <a:lnTo>
                  <a:pt x="1475619" y="492969"/>
                </a:lnTo>
                <a:lnTo>
                  <a:pt x="1450124" y="528772"/>
                </a:lnTo>
                <a:lnTo>
                  <a:pt x="1427590" y="570724"/>
                </a:lnTo>
                <a:lnTo>
                  <a:pt x="1408368" y="618165"/>
                </a:lnTo>
                <a:lnTo>
                  <a:pt x="1392807" y="670435"/>
                </a:lnTo>
                <a:lnTo>
                  <a:pt x="1381259" y="726876"/>
                </a:lnTo>
                <a:lnTo>
                  <a:pt x="1374073" y="786827"/>
                </a:lnTo>
                <a:lnTo>
                  <a:pt x="1371600" y="849630"/>
                </a:lnTo>
                <a:lnTo>
                  <a:pt x="1369126" y="786827"/>
                </a:lnTo>
                <a:lnTo>
                  <a:pt x="1361940" y="726876"/>
                </a:lnTo>
                <a:lnTo>
                  <a:pt x="1350392" y="670435"/>
                </a:lnTo>
                <a:lnTo>
                  <a:pt x="1334831" y="618165"/>
                </a:lnTo>
                <a:lnTo>
                  <a:pt x="1315609" y="570724"/>
                </a:lnTo>
                <a:lnTo>
                  <a:pt x="1293075" y="528772"/>
                </a:lnTo>
                <a:lnTo>
                  <a:pt x="1267580" y="492969"/>
                </a:lnTo>
                <a:lnTo>
                  <a:pt x="1239475" y="463974"/>
                </a:lnTo>
                <a:lnTo>
                  <a:pt x="1176834" y="429047"/>
                </a:lnTo>
                <a:lnTo>
                  <a:pt x="1143000" y="424434"/>
                </a:lnTo>
                <a:lnTo>
                  <a:pt x="228600" y="424434"/>
                </a:lnTo>
                <a:lnTo>
                  <a:pt x="194765" y="419838"/>
                </a:lnTo>
                <a:lnTo>
                  <a:pt x="132124" y="385032"/>
                </a:lnTo>
                <a:lnTo>
                  <a:pt x="104019" y="356127"/>
                </a:lnTo>
                <a:lnTo>
                  <a:pt x="78524" y="320424"/>
                </a:lnTo>
                <a:lnTo>
                  <a:pt x="55990" y="278576"/>
                </a:lnTo>
                <a:lnTo>
                  <a:pt x="36768" y="231235"/>
                </a:lnTo>
                <a:lnTo>
                  <a:pt x="21207" y="179055"/>
                </a:lnTo>
                <a:lnTo>
                  <a:pt x="9659" y="122687"/>
                </a:lnTo>
                <a:lnTo>
                  <a:pt x="2473" y="6278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387735" y="5709920"/>
            <a:ext cx="255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还有好多，用到再说</a:t>
            </a:r>
            <a:r>
              <a:rPr sz="1800" b="1" dirty="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70303" y="3489439"/>
            <a:ext cx="219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11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36285" y="2651240"/>
            <a:ext cx="2590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15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17086" y="3032240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27447" y="1812737"/>
            <a:ext cx="410209" cy="14109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  <a:p>
            <a:pPr marL="8763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0000"/>
                </a:solidFill>
                <a:latin typeface="Impact"/>
                <a:cs typeface="Impact"/>
              </a:rPr>
              <a:t>18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13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45686" y="2117841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84095" y="2269936"/>
            <a:ext cx="16319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7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6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52218" y="1736841"/>
            <a:ext cx="160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3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0688" y="2041641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60858" y="2956040"/>
            <a:ext cx="161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8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26255" y="2346441"/>
            <a:ext cx="9677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0000"/>
                </a:solidFill>
                <a:latin typeface="Impact"/>
                <a:cs typeface="Impact"/>
              </a:rPr>
              <a:t>14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12</a:t>
            </a:r>
            <a:endParaRPr sz="2000">
              <a:latin typeface="Impact"/>
              <a:cs typeface="Impact"/>
            </a:endParaRPr>
          </a:p>
          <a:p>
            <a:pPr marL="132080">
              <a:lnSpc>
                <a:spcPct val="100000"/>
              </a:lnSpc>
              <a:spcBef>
                <a:spcPts val="600"/>
              </a:spcBef>
              <a:tabLst>
                <a:tab pos="818515" algn="l"/>
              </a:tabLst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9	8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79307" y="3565639"/>
            <a:ext cx="219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11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45289" y="2727440"/>
            <a:ext cx="2590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15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26090" y="3108440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36451" y="1888936"/>
            <a:ext cx="410209" cy="14109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  <a:p>
            <a:pPr marL="8763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0000"/>
                </a:solidFill>
                <a:latin typeface="Impact"/>
                <a:cs typeface="Impact"/>
              </a:rPr>
              <a:t>18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13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54690" y="2194041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93099" y="2346136"/>
            <a:ext cx="16319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7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6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61223" y="1813041"/>
            <a:ext cx="160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3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49692" y="2117841"/>
            <a:ext cx="258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69862" y="3032240"/>
            <a:ext cx="161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8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35259" y="2422640"/>
            <a:ext cx="9677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0000"/>
                </a:solidFill>
                <a:latin typeface="Impact"/>
                <a:cs typeface="Impact"/>
              </a:rPr>
              <a:t>14</a:t>
            </a:r>
            <a:endParaRPr sz="20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12</a:t>
            </a:r>
            <a:endParaRPr sz="2000">
              <a:latin typeface="Impact"/>
              <a:cs typeface="Impact"/>
            </a:endParaRPr>
          </a:p>
          <a:p>
            <a:pPr marL="132080">
              <a:lnSpc>
                <a:spcPct val="100000"/>
              </a:lnSpc>
              <a:spcBef>
                <a:spcPts val="600"/>
              </a:spcBef>
              <a:tabLst>
                <a:tab pos="818515" algn="l"/>
              </a:tabLst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9	8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22461" y="1813041"/>
            <a:ext cx="161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5</a:t>
            </a:r>
            <a:endParaRPr sz="2000">
              <a:latin typeface="Impact"/>
              <a:cs typeface="Impac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13456" y="1660641"/>
            <a:ext cx="161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Impact"/>
                <a:cs typeface="Impact"/>
              </a:rPr>
              <a:t>5</a:t>
            </a:r>
            <a:endParaRPr sz="20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1174</Words>
  <Application>Microsoft Office PowerPoint</Application>
  <PresentationFormat>自定义</PresentationFormat>
  <Paragraphs>475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楷体_GB2312</vt:lpstr>
      <vt:lpstr>隶书</vt:lpstr>
      <vt:lpstr>宋体</vt:lpstr>
      <vt:lpstr>Arial</vt:lpstr>
      <vt:lpstr>Calibri</vt:lpstr>
      <vt:lpstr>Courier New</vt:lpstr>
      <vt:lpstr>Impact</vt:lpstr>
      <vt:lpstr>Symbol</vt:lpstr>
      <vt:lpstr>Times New Roman</vt:lpstr>
      <vt:lpstr>Tw Cen MT</vt:lpstr>
      <vt:lpstr>Wingdings</vt:lpstr>
      <vt:lpstr>Office Theme</vt:lpstr>
      <vt:lpstr>PowerPoint 演示文稿</vt:lpstr>
      <vt:lpstr>6.1 什么是图</vt:lpstr>
      <vt:lpstr>PowerPoint 演示文稿</vt:lpstr>
      <vt:lpstr>PowerPoint 演示文稿</vt:lpstr>
      <vt:lpstr>PowerPoint 演示文稿</vt:lpstr>
      <vt:lpstr>PowerPoint 演示文稿</vt:lpstr>
      <vt:lpstr>什么是“图”（Graph）</vt:lpstr>
      <vt:lpstr>抽象数据类型定义</vt:lpstr>
      <vt:lpstr>常见术语</vt:lpstr>
      <vt:lpstr>怎么在程序中表示一个图</vt:lpstr>
      <vt:lpstr>怎么在程序中表示一个图</vt:lpstr>
      <vt:lpstr>怎么在程序中表示一个图</vt:lpstr>
      <vt:lpstr>怎么在程序中表示一个图</vt:lpstr>
      <vt:lpstr>怎么在程序中表示一个图</vt:lpstr>
      <vt:lpstr>怎么在程序中表示一个图</vt:lpstr>
      <vt:lpstr>怎么在程序中表示一个图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&lt;4D6963726F736F667420506F776572506F696E74202D20B8B4BCFE20B5DACEE5BDB22D312DCAB2C3B4CAC7CDBC2E707074&gt;</dc:title>
  <dc:creator>Dell780</dc:creator>
  <cp:lastModifiedBy>1908951850@qq.com</cp:lastModifiedBy>
  <cp:revision>22</cp:revision>
  <dcterms:created xsi:type="dcterms:W3CDTF">2020-11-18T11:04:54Z</dcterms:created>
  <dcterms:modified xsi:type="dcterms:W3CDTF">2020-11-26T12:24:27Z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2020-11-18T00:00:00Z</vt:filetime>
  </property>
</Properties>
</file>