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0194" y="1944116"/>
            <a:ext cx="8493010" cy="417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4786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第六讲</a:t>
            </a:r>
            <a:r>
              <a:rPr sz="5000" b="1" spc="-9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图（上）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60295"/>
            <a:ext cx="344677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85" dirty="0">
                <a:latin typeface="Times New Roman"/>
                <a:cs typeface="Times New Roman"/>
              </a:rPr>
              <a:t>6.2 </a:t>
            </a:r>
            <a:r>
              <a:rPr sz="5000" spc="-25" dirty="0"/>
              <a:t>图的遍历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58621"/>
            <a:ext cx="7174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深度优先搜</a:t>
            </a:r>
            <a:r>
              <a:rPr spc="-15" dirty="0"/>
              <a:t>索</a:t>
            </a:r>
            <a:r>
              <a:rPr sz="2800" spc="30" dirty="0">
                <a:latin typeface="Times New Roman"/>
                <a:cs typeface="Times New Roman"/>
              </a:rPr>
              <a:t>(Depth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Search,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DFS)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7839" y="21015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447800" y="152399"/>
                </a:moveTo>
                <a:lnTo>
                  <a:pt x="1439997" y="104363"/>
                </a:lnTo>
                <a:lnTo>
                  <a:pt x="1418295" y="62544"/>
                </a:lnTo>
                <a:lnTo>
                  <a:pt x="1385255" y="29504"/>
                </a:lnTo>
                <a:lnTo>
                  <a:pt x="1343436" y="7802"/>
                </a:lnTo>
                <a:lnTo>
                  <a:pt x="129540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1295400" y="304799"/>
                </a:lnTo>
                <a:lnTo>
                  <a:pt x="1343436" y="296997"/>
                </a:lnTo>
                <a:lnTo>
                  <a:pt x="1385255" y="275295"/>
                </a:lnTo>
                <a:lnTo>
                  <a:pt x="1418295" y="242255"/>
                </a:lnTo>
                <a:lnTo>
                  <a:pt x="1439997" y="200436"/>
                </a:lnTo>
                <a:lnTo>
                  <a:pt x="14478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7839" y="21015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1295400" y="304799"/>
                </a:lnTo>
                <a:lnTo>
                  <a:pt x="1343436" y="296997"/>
                </a:lnTo>
                <a:lnTo>
                  <a:pt x="1385255" y="275295"/>
                </a:lnTo>
                <a:lnTo>
                  <a:pt x="1418295" y="242255"/>
                </a:lnTo>
                <a:lnTo>
                  <a:pt x="1439997" y="200436"/>
                </a:lnTo>
                <a:lnTo>
                  <a:pt x="1447800" y="152399"/>
                </a:lnTo>
                <a:lnTo>
                  <a:pt x="1439997" y="104363"/>
                </a:lnTo>
                <a:lnTo>
                  <a:pt x="1418295" y="62544"/>
                </a:lnTo>
                <a:lnTo>
                  <a:pt x="1385255" y="29504"/>
                </a:lnTo>
                <a:lnTo>
                  <a:pt x="1343436" y="7802"/>
                </a:lnTo>
                <a:lnTo>
                  <a:pt x="1295400" y="0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9934" y="2100059"/>
            <a:ext cx="1253490" cy="1069975"/>
          </a:xfrm>
          <a:custGeom>
            <a:avLst/>
            <a:gdLst/>
            <a:ahLst/>
            <a:cxnLst/>
            <a:rect l="l" t="t" r="r" b="b"/>
            <a:pathLst>
              <a:path w="1253489" h="1069975">
                <a:moveTo>
                  <a:pt x="1253410" y="924933"/>
                </a:moveTo>
                <a:lnTo>
                  <a:pt x="1248399" y="878561"/>
                </a:lnTo>
                <a:lnTo>
                  <a:pt x="1229343" y="835517"/>
                </a:lnTo>
                <a:lnTo>
                  <a:pt x="1196681" y="799350"/>
                </a:lnTo>
                <a:lnTo>
                  <a:pt x="247991" y="33540"/>
                </a:lnTo>
                <a:lnTo>
                  <a:pt x="205605" y="9436"/>
                </a:lnTo>
                <a:lnTo>
                  <a:pt x="159453" y="0"/>
                </a:lnTo>
                <a:lnTo>
                  <a:pt x="113080" y="4901"/>
                </a:lnTo>
                <a:lnTo>
                  <a:pt x="70036" y="23810"/>
                </a:lnTo>
                <a:lnTo>
                  <a:pt x="33869" y="56400"/>
                </a:lnTo>
                <a:lnTo>
                  <a:pt x="9473" y="98785"/>
                </a:lnTo>
                <a:lnTo>
                  <a:pt x="0" y="144938"/>
                </a:lnTo>
                <a:lnTo>
                  <a:pt x="5010" y="191310"/>
                </a:lnTo>
                <a:lnTo>
                  <a:pt x="24067" y="234354"/>
                </a:lnTo>
                <a:lnTo>
                  <a:pt x="56729" y="270522"/>
                </a:lnTo>
                <a:lnTo>
                  <a:pt x="1005419" y="1036332"/>
                </a:lnTo>
                <a:lnTo>
                  <a:pt x="1047804" y="1060435"/>
                </a:lnTo>
                <a:lnTo>
                  <a:pt x="1093957" y="1069872"/>
                </a:lnTo>
                <a:lnTo>
                  <a:pt x="1140329" y="1064971"/>
                </a:lnTo>
                <a:lnTo>
                  <a:pt x="1183373" y="1046061"/>
                </a:lnTo>
                <a:lnTo>
                  <a:pt x="1219541" y="1013472"/>
                </a:lnTo>
                <a:lnTo>
                  <a:pt x="1243937" y="971086"/>
                </a:lnTo>
                <a:lnTo>
                  <a:pt x="1253410" y="924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9934" y="2100059"/>
            <a:ext cx="1253490" cy="1069975"/>
          </a:xfrm>
          <a:custGeom>
            <a:avLst/>
            <a:gdLst/>
            <a:ahLst/>
            <a:cxnLst/>
            <a:rect l="l" t="t" r="r" b="b"/>
            <a:pathLst>
              <a:path w="1253489" h="1069975">
                <a:moveTo>
                  <a:pt x="247991" y="33540"/>
                </a:moveTo>
                <a:lnTo>
                  <a:pt x="205605" y="9436"/>
                </a:lnTo>
                <a:lnTo>
                  <a:pt x="159453" y="0"/>
                </a:lnTo>
                <a:lnTo>
                  <a:pt x="113080" y="4901"/>
                </a:lnTo>
                <a:lnTo>
                  <a:pt x="70036" y="23810"/>
                </a:lnTo>
                <a:lnTo>
                  <a:pt x="33869" y="56400"/>
                </a:lnTo>
                <a:lnTo>
                  <a:pt x="9473" y="98785"/>
                </a:lnTo>
                <a:lnTo>
                  <a:pt x="0" y="144938"/>
                </a:lnTo>
                <a:lnTo>
                  <a:pt x="5010" y="191310"/>
                </a:lnTo>
                <a:lnTo>
                  <a:pt x="24067" y="234354"/>
                </a:lnTo>
                <a:lnTo>
                  <a:pt x="56729" y="270522"/>
                </a:lnTo>
                <a:lnTo>
                  <a:pt x="1005419" y="1036332"/>
                </a:lnTo>
                <a:lnTo>
                  <a:pt x="1047804" y="1060435"/>
                </a:lnTo>
                <a:lnTo>
                  <a:pt x="1093957" y="1069872"/>
                </a:lnTo>
                <a:lnTo>
                  <a:pt x="1140329" y="1064971"/>
                </a:lnTo>
                <a:lnTo>
                  <a:pt x="1183373" y="1046061"/>
                </a:lnTo>
                <a:lnTo>
                  <a:pt x="1219541" y="1013472"/>
                </a:lnTo>
                <a:lnTo>
                  <a:pt x="1243937" y="971086"/>
                </a:lnTo>
                <a:lnTo>
                  <a:pt x="1253410" y="924933"/>
                </a:lnTo>
                <a:lnTo>
                  <a:pt x="1248399" y="878561"/>
                </a:lnTo>
                <a:lnTo>
                  <a:pt x="1229343" y="835517"/>
                </a:lnTo>
                <a:lnTo>
                  <a:pt x="1196681" y="799350"/>
                </a:lnTo>
                <a:lnTo>
                  <a:pt x="247991" y="335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8839" y="3015995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1143000" y="152399"/>
                </a:moveTo>
                <a:lnTo>
                  <a:pt x="1135197" y="104363"/>
                </a:lnTo>
                <a:lnTo>
                  <a:pt x="1113495" y="62544"/>
                </a:lnTo>
                <a:lnTo>
                  <a:pt x="1080455" y="29504"/>
                </a:lnTo>
                <a:lnTo>
                  <a:pt x="1038636" y="7802"/>
                </a:lnTo>
                <a:lnTo>
                  <a:pt x="99060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990600" y="304799"/>
                </a:lnTo>
                <a:lnTo>
                  <a:pt x="1038636" y="296997"/>
                </a:lnTo>
                <a:lnTo>
                  <a:pt x="1080455" y="275295"/>
                </a:lnTo>
                <a:lnTo>
                  <a:pt x="1113495" y="242255"/>
                </a:lnTo>
                <a:lnTo>
                  <a:pt x="1135197" y="200436"/>
                </a:lnTo>
                <a:lnTo>
                  <a:pt x="11430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8839" y="3015995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990600" y="304799"/>
                </a:lnTo>
                <a:lnTo>
                  <a:pt x="1038636" y="296997"/>
                </a:lnTo>
                <a:lnTo>
                  <a:pt x="1080455" y="275295"/>
                </a:lnTo>
                <a:lnTo>
                  <a:pt x="1113495" y="242255"/>
                </a:lnTo>
                <a:lnTo>
                  <a:pt x="1135197" y="200436"/>
                </a:lnTo>
                <a:lnTo>
                  <a:pt x="1143000" y="152399"/>
                </a:lnTo>
                <a:lnTo>
                  <a:pt x="1135197" y="104363"/>
                </a:lnTo>
                <a:lnTo>
                  <a:pt x="1113495" y="62544"/>
                </a:lnTo>
                <a:lnTo>
                  <a:pt x="1080455" y="29504"/>
                </a:lnTo>
                <a:lnTo>
                  <a:pt x="1038636" y="7802"/>
                </a:lnTo>
                <a:lnTo>
                  <a:pt x="990600" y="0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1639" y="2101595"/>
            <a:ext cx="304800" cy="2286000"/>
          </a:xfrm>
          <a:custGeom>
            <a:avLst/>
            <a:gdLst/>
            <a:ahLst/>
            <a:cxnLst/>
            <a:rect l="l" t="t" r="r" b="b"/>
            <a:pathLst>
              <a:path w="304800" h="2286000">
                <a:moveTo>
                  <a:pt x="304800" y="2133600"/>
                </a:moveTo>
                <a:lnTo>
                  <a:pt x="304799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2133600"/>
                </a:lnTo>
                <a:lnTo>
                  <a:pt x="7802" y="2181636"/>
                </a:lnTo>
                <a:lnTo>
                  <a:pt x="29504" y="2223455"/>
                </a:lnTo>
                <a:lnTo>
                  <a:pt x="62544" y="2256495"/>
                </a:lnTo>
                <a:lnTo>
                  <a:pt x="104363" y="2278197"/>
                </a:lnTo>
                <a:lnTo>
                  <a:pt x="152400" y="2286000"/>
                </a:lnTo>
                <a:lnTo>
                  <a:pt x="200436" y="2278197"/>
                </a:lnTo>
                <a:lnTo>
                  <a:pt x="242255" y="2256495"/>
                </a:lnTo>
                <a:lnTo>
                  <a:pt x="275295" y="2223455"/>
                </a:lnTo>
                <a:lnTo>
                  <a:pt x="296997" y="2181636"/>
                </a:lnTo>
                <a:lnTo>
                  <a:pt x="304800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1639" y="2101595"/>
            <a:ext cx="304800" cy="2286000"/>
          </a:xfrm>
          <a:custGeom>
            <a:avLst/>
            <a:gdLst/>
            <a:ahLst/>
            <a:cxnLst/>
            <a:rect l="l" t="t" r="r" b="b"/>
            <a:pathLst>
              <a:path w="304800" h="2286000">
                <a:moveTo>
                  <a:pt x="0" y="2133600"/>
                </a:moveTo>
                <a:lnTo>
                  <a:pt x="7802" y="2181636"/>
                </a:lnTo>
                <a:lnTo>
                  <a:pt x="29504" y="2223455"/>
                </a:lnTo>
                <a:lnTo>
                  <a:pt x="62544" y="2256495"/>
                </a:lnTo>
                <a:lnTo>
                  <a:pt x="104363" y="2278197"/>
                </a:lnTo>
                <a:lnTo>
                  <a:pt x="152400" y="2286000"/>
                </a:lnTo>
                <a:lnTo>
                  <a:pt x="200436" y="2278197"/>
                </a:lnTo>
                <a:lnTo>
                  <a:pt x="242255" y="2256495"/>
                </a:lnTo>
                <a:lnTo>
                  <a:pt x="275295" y="2223455"/>
                </a:lnTo>
                <a:lnTo>
                  <a:pt x="296997" y="2181636"/>
                </a:lnTo>
                <a:lnTo>
                  <a:pt x="304800" y="2133600"/>
                </a:lnTo>
                <a:lnTo>
                  <a:pt x="304799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7039" y="3015995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304800" y="1295400"/>
                </a:moveTo>
                <a:lnTo>
                  <a:pt x="304799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295400"/>
                </a:lnTo>
                <a:lnTo>
                  <a:pt x="7802" y="1343436"/>
                </a:lnTo>
                <a:lnTo>
                  <a:pt x="29504" y="1385255"/>
                </a:lnTo>
                <a:lnTo>
                  <a:pt x="62544" y="1418295"/>
                </a:lnTo>
                <a:lnTo>
                  <a:pt x="104363" y="1439997"/>
                </a:lnTo>
                <a:lnTo>
                  <a:pt x="152400" y="1447800"/>
                </a:lnTo>
                <a:lnTo>
                  <a:pt x="200436" y="1439997"/>
                </a:lnTo>
                <a:lnTo>
                  <a:pt x="242255" y="1418295"/>
                </a:lnTo>
                <a:lnTo>
                  <a:pt x="275295" y="1385255"/>
                </a:lnTo>
                <a:lnTo>
                  <a:pt x="296997" y="1343436"/>
                </a:lnTo>
                <a:lnTo>
                  <a:pt x="304800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7039" y="3015995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0" y="1295400"/>
                </a:moveTo>
                <a:lnTo>
                  <a:pt x="7802" y="1343436"/>
                </a:lnTo>
                <a:lnTo>
                  <a:pt x="29504" y="1385255"/>
                </a:lnTo>
                <a:lnTo>
                  <a:pt x="62544" y="1418295"/>
                </a:lnTo>
                <a:lnTo>
                  <a:pt x="104363" y="1439997"/>
                </a:lnTo>
                <a:lnTo>
                  <a:pt x="152400" y="1447800"/>
                </a:lnTo>
                <a:lnTo>
                  <a:pt x="200436" y="1439997"/>
                </a:lnTo>
                <a:lnTo>
                  <a:pt x="242255" y="1418295"/>
                </a:lnTo>
                <a:lnTo>
                  <a:pt x="275295" y="1385255"/>
                </a:lnTo>
                <a:lnTo>
                  <a:pt x="296997" y="1343436"/>
                </a:lnTo>
                <a:lnTo>
                  <a:pt x="304800" y="1295400"/>
                </a:lnTo>
                <a:lnTo>
                  <a:pt x="304799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639" y="4158996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1752600" y="152399"/>
                </a:moveTo>
                <a:lnTo>
                  <a:pt x="1744797" y="104363"/>
                </a:lnTo>
                <a:lnTo>
                  <a:pt x="1723095" y="62544"/>
                </a:lnTo>
                <a:lnTo>
                  <a:pt x="1690055" y="29504"/>
                </a:lnTo>
                <a:lnTo>
                  <a:pt x="1648236" y="7802"/>
                </a:lnTo>
                <a:lnTo>
                  <a:pt x="160020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1600200" y="304799"/>
                </a:lnTo>
                <a:lnTo>
                  <a:pt x="1648236" y="296997"/>
                </a:lnTo>
                <a:lnTo>
                  <a:pt x="1690055" y="275295"/>
                </a:lnTo>
                <a:lnTo>
                  <a:pt x="1723095" y="242255"/>
                </a:lnTo>
                <a:lnTo>
                  <a:pt x="1744797" y="200436"/>
                </a:lnTo>
                <a:lnTo>
                  <a:pt x="175260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41639" y="4158996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1600200" y="304799"/>
                </a:lnTo>
                <a:lnTo>
                  <a:pt x="1648236" y="296997"/>
                </a:lnTo>
                <a:lnTo>
                  <a:pt x="1690055" y="275295"/>
                </a:lnTo>
                <a:lnTo>
                  <a:pt x="1723095" y="242255"/>
                </a:lnTo>
                <a:lnTo>
                  <a:pt x="1744797" y="200436"/>
                </a:lnTo>
                <a:lnTo>
                  <a:pt x="1752600" y="152399"/>
                </a:lnTo>
                <a:lnTo>
                  <a:pt x="1744797" y="104363"/>
                </a:lnTo>
                <a:lnTo>
                  <a:pt x="1723095" y="62544"/>
                </a:lnTo>
                <a:lnTo>
                  <a:pt x="1690055" y="29504"/>
                </a:lnTo>
                <a:lnTo>
                  <a:pt x="1648236" y="7802"/>
                </a:lnTo>
                <a:lnTo>
                  <a:pt x="1600200" y="0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9694" y="2898233"/>
            <a:ext cx="1061720" cy="1558290"/>
          </a:xfrm>
          <a:custGeom>
            <a:avLst/>
            <a:gdLst/>
            <a:ahLst/>
            <a:cxnLst/>
            <a:rect l="l" t="t" r="r" b="b"/>
            <a:pathLst>
              <a:path w="1061720" h="1558289">
                <a:moveTo>
                  <a:pt x="1061539" y="138610"/>
                </a:moveTo>
                <a:lnTo>
                  <a:pt x="1050371" y="93378"/>
                </a:lnTo>
                <a:lnTo>
                  <a:pt x="1025706" y="53266"/>
                </a:lnTo>
                <a:lnTo>
                  <a:pt x="988350" y="21750"/>
                </a:lnTo>
                <a:lnTo>
                  <a:pt x="943301" y="3212"/>
                </a:lnTo>
                <a:lnTo>
                  <a:pt x="896422" y="0"/>
                </a:lnTo>
                <a:lnTo>
                  <a:pt x="851190" y="11161"/>
                </a:lnTo>
                <a:lnTo>
                  <a:pt x="811078" y="35746"/>
                </a:lnTo>
                <a:lnTo>
                  <a:pt x="779562" y="72804"/>
                </a:lnTo>
                <a:lnTo>
                  <a:pt x="21372" y="1327056"/>
                </a:lnTo>
                <a:lnTo>
                  <a:pt x="3133" y="1372477"/>
                </a:lnTo>
                <a:lnTo>
                  <a:pt x="0" y="1419581"/>
                </a:lnTo>
                <a:lnTo>
                  <a:pt x="11167" y="1464929"/>
                </a:lnTo>
                <a:lnTo>
                  <a:pt x="35832" y="1505084"/>
                </a:lnTo>
                <a:lnTo>
                  <a:pt x="73188" y="1536606"/>
                </a:lnTo>
                <a:lnTo>
                  <a:pt x="118238" y="1554845"/>
                </a:lnTo>
                <a:lnTo>
                  <a:pt x="165116" y="1557979"/>
                </a:lnTo>
                <a:lnTo>
                  <a:pt x="210348" y="1546811"/>
                </a:lnTo>
                <a:lnTo>
                  <a:pt x="250460" y="1522146"/>
                </a:lnTo>
                <a:lnTo>
                  <a:pt x="281976" y="1484790"/>
                </a:lnTo>
                <a:lnTo>
                  <a:pt x="1040166" y="230538"/>
                </a:lnTo>
                <a:lnTo>
                  <a:pt x="1058405" y="185489"/>
                </a:lnTo>
                <a:lnTo>
                  <a:pt x="1061539" y="13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9694" y="2898233"/>
            <a:ext cx="1061720" cy="1558290"/>
          </a:xfrm>
          <a:custGeom>
            <a:avLst/>
            <a:gdLst/>
            <a:ahLst/>
            <a:cxnLst/>
            <a:rect l="l" t="t" r="r" b="b"/>
            <a:pathLst>
              <a:path w="1061720" h="1558289">
                <a:moveTo>
                  <a:pt x="21372" y="1327056"/>
                </a:moveTo>
                <a:lnTo>
                  <a:pt x="3133" y="1372477"/>
                </a:lnTo>
                <a:lnTo>
                  <a:pt x="0" y="1419581"/>
                </a:lnTo>
                <a:lnTo>
                  <a:pt x="11167" y="1464929"/>
                </a:lnTo>
                <a:lnTo>
                  <a:pt x="35832" y="1505084"/>
                </a:lnTo>
                <a:lnTo>
                  <a:pt x="73188" y="1536606"/>
                </a:lnTo>
                <a:lnTo>
                  <a:pt x="118238" y="1554845"/>
                </a:lnTo>
                <a:lnTo>
                  <a:pt x="165116" y="1557979"/>
                </a:lnTo>
                <a:lnTo>
                  <a:pt x="210348" y="1546811"/>
                </a:lnTo>
                <a:lnTo>
                  <a:pt x="250460" y="1522146"/>
                </a:lnTo>
                <a:lnTo>
                  <a:pt x="281976" y="1484790"/>
                </a:lnTo>
                <a:lnTo>
                  <a:pt x="1040166" y="230538"/>
                </a:lnTo>
                <a:lnTo>
                  <a:pt x="1058405" y="185489"/>
                </a:lnTo>
                <a:lnTo>
                  <a:pt x="1061539" y="138610"/>
                </a:lnTo>
                <a:lnTo>
                  <a:pt x="1050371" y="93378"/>
                </a:lnTo>
                <a:lnTo>
                  <a:pt x="1025706" y="53266"/>
                </a:lnTo>
                <a:lnTo>
                  <a:pt x="988350" y="21750"/>
                </a:lnTo>
                <a:lnTo>
                  <a:pt x="943301" y="3212"/>
                </a:lnTo>
                <a:lnTo>
                  <a:pt x="896422" y="0"/>
                </a:lnTo>
                <a:lnTo>
                  <a:pt x="851190" y="11161"/>
                </a:lnTo>
                <a:lnTo>
                  <a:pt x="811078" y="35746"/>
                </a:lnTo>
                <a:lnTo>
                  <a:pt x="779562" y="72804"/>
                </a:lnTo>
                <a:lnTo>
                  <a:pt x="21372" y="13270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0151" y="3621895"/>
            <a:ext cx="806450" cy="768985"/>
          </a:xfrm>
          <a:custGeom>
            <a:avLst/>
            <a:gdLst/>
            <a:ahLst/>
            <a:cxnLst/>
            <a:rect l="l" t="t" r="r" b="b"/>
            <a:pathLst>
              <a:path w="806450" h="768985">
                <a:moveTo>
                  <a:pt x="805976" y="134008"/>
                </a:moveTo>
                <a:lnTo>
                  <a:pt x="793461" y="88538"/>
                </a:lnTo>
                <a:lnTo>
                  <a:pt x="766462" y="47896"/>
                </a:lnTo>
                <a:lnTo>
                  <a:pt x="728014" y="17836"/>
                </a:lnTo>
                <a:lnTo>
                  <a:pt x="683642" y="1822"/>
                </a:lnTo>
                <a:lnTo>
                  <a:pt x="636928" y="0"/>
                </a:lnTo>
                <a:lnTo>
                  <a:pt x="591458" y="12515"/>
                </a:lnTo>
                <a:lnTo>
                  <a:pt x="550816" y="39514"/>
                </a:lnTo>
                <a:lnTo>
                  <a:pt x="47896" y="505858"/>
                </a:lnTo>
                <a:lnTo>
                  <a:pt x="17836" y="544305"/>
                </a:lnTo>
                <a:lnTo>
                  <a:pt x="1822" y="588678"/>
                </a:lnTo>
                <a:lnTo>
                  <a:pt x="0" y="635392"/>
                </a:lnTo>
                <a:lnTo>
                  <a:pt x="12515" y="680862"/>
                </a:lnTo>
                <a:lnTo>
                  <a:pt x="39514" y="721504"/>
                </a:lnTo>
                <a:lnTo>
                  <a:pt x="77961" y="751484"/>
                </a:lnTo>
                <a:lnTo>
                  <a:pt x="122334" y="767309"/>
                </a:lnTo>
                <a:lnTo>
                  <a:pt x="169048" y="768906"/>
                </a:lnTo>
                <a:lnTo>
                  <a:pt x="214518" y="756202"/>
                </a:lnTo>
                <a:lnTo>
                  <a:pt x="255160" y="729124"/>
                </a:lnTo>
                <a:lnTo>
                  <a:pt x="758080" y="263542"/>
                </a:lnTo>
                <a:lnTo>
                  <a:pt x="788139" y="225094"/>
                </a:lnTo>
                <a:lnTo>
                  <a:pt x="804153" y="180722"/>
                </a:lnTo>
                <a:lnTo>
                  <a:pt x="805976" y="13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0151" y="3621895"/>
            <a:ext cx="806450" cy="768985"/>
          </a:xfrm>
          <a:custGeom>
            <a:avLst/>
            <a:gdLst/>
            <a:ahLst/>
            <a:cxnLst/>
            <a:rect l="l" t="t" r="r" b="b"/>
            <a:pathLst>
              <a:path w="806450" h="768985">
                <a:moveTo>
                  <a:pt x="47896" y="505858"/>
                </a:moveTo>
                <a:lnTo>
                  <a:pt x="17836" y="544305"/>
                </a:lnTo>
                <a:lnTo>
                  <a:pt x="1822" y="588678"/>
                </a:lnTo>
                <a:lnTo>
                  <a:pt x="0" y="635392"/>
                </a:lnTo>
                <a:lnTo>
                  <a:pt x="12515" y="680862"/>
                </a:lnTo>
                <a:lnTo>
                  <a:pt x="39514" y="721504"/>
                </a:lnTo>
                <a:lnTo>
                  <a:pt x="77961" y="751484"/>
                </a:lnTo>
                <a:lnTo>
                  <a:pt x="122334" y="767309"/>
                </a:lnTo>
                <a:lnTo>
                  <a:pt x="169048" y="768906"/>
                </a:lnTo>
                <a:lnTo>
                  <a:pt x="214518" y="756202"/>
                </a:lnTo>
                <a:lnTo>
                  <a:pt x="255160" y="729124"/>
                </a:lnTo>
                <a:lnTo>
                  <a:pt x="758080" y="263542"/>
                </a:lnTo>
                <a:lnTo>
                  <a:pt x="788139" y="225094"/>
                </a:lnTo>
                <a:lnTo>
                  <a:pt x="804153" y="180722"/>
                </a:lnTo>
                <a:lnTo>
                  <a:pt x="805976" y="134008"/>
                </a:lnTo>
                <a:lnTo>
                  <a:pt x="793461" y="88538"/>
                </a:lnTo>
                <a:lnTo>
                  <a:pt x="766462" y="47896"/>
                </a:lnTo>
                <a:lnTo>
                  <a:pt x="728014" y="17836"/>
                </a:lnTo>
                <a:lnTo>
                  <a:pt x="683642" y="1822"/>
                </a:lnTo>
                <a:lnTo>
                  <a:pt x="636928" y="0"/>
                </a:lnTo>
                <a:lnTo>
                  <a:pt x="591458" y="12515"/>
                </a:lnTo>
                <a:lnTo>
                  <a:pt x="550816" y="39514"/>
                </a:lnTo>
                <a:lnTo>
                  <a:pt x="47896" y="5058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3551" y="3621895"/>
            <a:ext cx="806450" cy="768985"/>
          </a:xfrm>
          <a:custGeom>
            <a:avLst/>
            <a:gdLst/>
            <a:ahLst/>
            <a:cxnLst/>
            <a:rect l="l" t="t" r="r" b="b"/>
            <a:pathLst>
              <a:path w="806450" h="768985">
                <a:moveTo>
                  <a:pt x="805976" y="635392"/>
                </a:moveTo>
                <a:lnTo>
                  <a:pt x="804153" y="588678"/>
                </a:lnTo>
                <a:lnTo>
                  <a:pt x="788139" y="544305"/>
                </a:lnTo>
                <a:lnTo>
                  <a:pt x="758080" y="505858"/>
                </a:lnTo>
                <a:lnTo>
                  <a:pt x="255160" y="39514"/>
                </a:lnTo>
                <a:lnTo>
                  <a:pt x="214518" y="12515"/>
                </a:lnTo>
                <a:lnTo>
                  <a:pt x="169048" y="0"/>
                </a:lnTo>
                <a:lnTo>
                  <a:pt x="122334" y="1822"/>
                </a:lnTo>
                <a:lnTo>
                  <a:pt x="77961" y="17836"/>
                </a:lnTo>
                <a:lnTo>
                  <a:pt x="39514" y="47896"/>
                </a:lnTo>
                <a:lnTo>
                  <a:pt x="12515" y="88538"/>
                </a:lnTo>
                <a:lnTo>
                  <a:pt x="0" y="134008"/>
                </a:lnTo>
                <a:lnTo>
                  <a:pt x="1822" y="180722"/>
                </a:lnTo>
                <a:lnTo>
                  <a:pt x="17836" y="225094"/>
                </a:lnTo>
                <a:lnTo>
                  <a:pt x="47896" y="263542"/>
                </a:lnTo>
                <a:lnTo>
                  <a:pt x="550816" y="729124"/>
                </a:lnTo>
                <a:lnTo>
                  <a:pt x="591458" y="756202"/>
                </a:lnTo>
                <a:lnTo>
                  <a:pt x="636928" y="768906"/>
                </a:lnTo>
                <a:lnTo>
                  <a:pt x="683642" y="767309"/>
                </a:lnTo>
                <a:lnTo>
                  <a:pt x="728014" y="751484"/>
                </a:lnTo>
                <a:lnTo>
                  <a:pt x="766462" y="721504"/>
                </a:lnTo>
                <a:lnTo>
                  <a:pt x="793461" y="680862"/>
                </a:lnTo>
                <a:lnTo>
                  <a:pt x="805976" y="63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3551" y="3621895"/>
            <a:ext cx="806450" cy="768985"/>
          </a:xfrm>
          <a:custGeom>
            <a:avLst/>
            <a:gdLst/>
            <a:ahLst/>
            <a:cxnLst/>
            <a:rect l="l" t="t" r="r" b="b"/>
            <a:pathLst>
              <a:path w="806450" h="768985">
                <a:moveTo>
                  <a:pt x="758080" y="505858"/>
                </a:moveTo>
                <a:lnTo>
                  <a:pt x="788139" y="544305"/>
                </a:lnTo>
                <a:lnTo>
                  <a:pt x="804153" y="588678"/>
                </a:lnTo>
                <a:lnTo>
                  <a:pt x="805976" y="635392"/>
                </a:lnTo>
                <a:lnTo>
                  <a:pt x="793461" y="680862"/>
                </a:lnTo>
                <a:lnTo>
                  <a:pt x="766462" y="721504"/>
                </a:lnTo>
                <a:lnTo>
                  <a:pt x="728014" y="751484"/>
                </a:lnTo>
                <a:lnTo>
                  <a:pt x="683642" y="767309"/>
                </a:lnTo>
                <a:lnTo>
                  <a:pt x="636928" y="768906"/>
                </a:lnTo>
                <a:lnTo>
                  <a:pt x="591458" y="756202"/>
                </a:lnTo>
                <a:lnTo>
                  <a:pt x="550816" y="729124"/>
                </a:lnTo>
                <a:lnTo>
                  <a:pt x="47896" y="263542"/>
                </a:lnTo>
                <a:lnTo>
                  <a:pt x="17836" y="225094"/>
                </a:lnTo>
                <a:lnTo>
                  <a:pt x="1822" y="180722"/>
                </a:lnTo>
                <a:lnTo>
                  <a:pt x="0" y="134008"/>
                </a:lnTo>
                <a:lnTo>
                  <a:pt x="12515" y="88538"/>
                </a:lnTo>
                <a:lnTo>
                  <a:pt x="39514" y="47896"/>
                </a:lnTo>
                <a:lnTo>
                  <a:pt x="77961" y="17836"/>
                </a:lnTo>
                <a:lnTo>
                  <a:pt x="122334" y="1822"/>
                </a:lnTo>
                <a:lnTo>
                  <a:pt x="169048" y="0"/>
                </a:lnTo>
                <a:lnTo>
                  <a:pt x="214518" y="12515"/>
                </a:lnTo>
                <a:lnTo>
                  <a:pt x="255160" y="39514"/>
                </a:lnTo>
                <a:lnTo>
                  <a:pt x="758080" y="5058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9334" y="2176259"/>
            <a:ext cx="1253490" cy="1069975"/>
          </a:xfrm>
          <a:custGeom>
            <a:avLst/>
            <a:gdLst/>
            <a:ahLst/>
            <a:cxnLst/>
            <a:rect l="l" t="t" r="r" b="b"/>
            <a:pathLst>
              <a:path w="1253489" h="1069975">
                <a:moveTo>
                  <a:pt x="1253410" y="924933"/>
                </a:moveTo>
                <a:lnTo>
                  <a:pt x="1248399" y="878561"/>
                </a:lnTo>
                <a:lnTo>
                  <a:pt x="1229343" y="835517"/>
                </a:lnTo>
                <a:lnTo>
                  <a:pt x="1196681" y="799350"/>
                </a:lnTo>
                <a:lnTo>
                  <a:pt x="247991" y="33540"/>
                </a:lnTo>
                <a:lnTo>
                  <a:pt x="205605" y="9436"/>
                </a:lnTo>
                <a:lnTo>
                  <a:pt x="159453" y="0"/>
                </a:lnTo>
                <a:lnTo>
                  <a:pt x="113080" y="4901"/>
                </a:lnTo>
                <a:lnTo>
                  <a:pt x="70036" y="23810"/>
                </a:lnTo>
                <a:lnTo>
                  <a:pt x="33869" y="56400"/>
                </a:lnTo>
                <a:lnTo>
                  <a:pt x="9473" y="98785"/>
                </a:lnTo>
                <a:lnTo>
                  <a:pt x="0" y="144938"/>
                </a:lnTo>
                <a:lnTo>
                  <a:pt x="5010" y="191310"/>
                </a:lnTo>
                <a:lnTo>
                  <a:pt x="24067" y="234354"/>
                </a:lnTo>
                <a:lnTo>
                  <a:pt x="56729" y="270522"/>
                </a:lnTo>
                <a:lnTo>
                  <a:pt x="1005419" y="1036332"/>
                </a:lnTo>
                <a:lnTo>
                  <a:pt x="1047804" y="1060435"/>
                </a:lnTo>
                <a:lnTo>
                  <a:pt x="1093957" y="1069872"/>
                </a:lnTo>
                <a:lnTo>
                  <a:pt x="1140329" y="1064971"/>
                </a:lnTo>
                <a:lnTo>
                  <a:pt x="1183373" y="1046061"/>
                </a:lnTo>
                <a:lnTo>
                  <a:pt x="1219541" y="1013472"/>
                </a:lnTo>
                <a:lnTo>
                  <a:pt x="1243937" y="971086"/>
                </a:lnTo>
                <a:lnTo>
                  <a:pt x="1253410" y="924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9334" y="2176259"/>
            <a:ext cx="1253490" cy="1069975"/>
          </a:xfrm>
          <a:custGeom>
            <a:avLst/>
            <a:gdLst/>
            <a:ahLst/>
            <a:cxnLst/>
            <a:rect l="l" t="t" r="r" b="b"/>
            <a:pathLst>
              <a:path w="1253489" h="1069975">
                <a:moveTo>
                  <a:pt x="247991" y="33540"/>
                </a:moveTo>
                <a:lnTo>
                  <a:pt x="205605" y="9436"/>
                </a:lnTo>
                <a:lnTo>
                  <a:pt x="159453" y="0"/>
                </a:lnTo>
                <a:lnTo>
                  <a:pt x="113080" y="4901"/>
                </a:lnTo>
                <a:lnTo>
                  <a:pt x="70036" y="23810"/>
                </a:lnTo>
                <a:lnTo>
                  <a:pt x="33869" y="56400"/>
                </a:lnTo>
                <a:lnTo>
                  <a:pt x="9473" y="98785"/>
                </a:lnTo>
                <a:lnTo>
                  <a:pt x="0" y="144938"/>
                </a:lnTo>
                <a:lnTo>
                  <a:pt x="5010" y="191310"/>
                </a:lnTo>
                <a:lnTo>
                  <a:pt x="24067" y="234354"/>
                </a:lnTo>
                <a:lnTo>
                  <a:pt x="56729" y="270522"/>
                </a:lnTo>
                <a:lnTo>
                  <a:pt x="1005419" y="1036332"/>
                </a:lnTo>
                <a:lnTo>
                  <a:pt x="1047804" y="1060435"/>
                </a:lnTo>
                <a:lnTo>
                  <a:pt x="1093957" y="1069872"/>
                </a:lnTo>
                <a:lnTo>
                  <a:pt x="1140329" y="1064971"/>
                </a:lnTo>
                <a:lnTo>
                  <a:pt x="1183373" y="1046061"/>
                </a:lnTo>
                <a:lnTo>
                  <a:pt x="1219541" y="1013472"/>
                </a:lnTo>
                <a:lnTo>
                  <a:pt x="1243937" y="971086"/>
                </a:lnTo>
                <a:lnTo>
                  <a:pt x="1253410" y="924933"/>
                </a:lnTo>
                <a:lnTo>
                  <a:pt x="1248399" y="878561"/>
                </a:lnTo>
                <a:lnTo>
                  <a:pt x="1229343" y="835517"/>
                </a:lnTo>
                <a:lnTo>
                  <a:pt x="1196681" y="799350"/>
                </a:lnTo>
                <a:lnTo>
                  <a:pt x="247991" y="335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5439" y="1949195"/>
            <a:ext cx="3619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60839" y="1949195"/>
            <a:ext cx="36194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1439" y="2863595"/>
            <a:ext cx="3619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3239" y="4006596"/>
            <a:ext cx="3810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7039" y="2863595"/>
            <a:ext cx="3619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22639" y="2863595"/>
            <a:ext cx="3619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27439" y="3473196"/>
            <a:ext cx="3619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5439" y="4006596"/>
            <a:ext cx="3619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37239" y="1949195"/>
            <a:ext cx="4648187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23477" y="3846576"/>
            <a:ext cx="361950" cy="160020"/>
          </a:xfrm>
          <a:custGeom>
            <a:avLst/>
            <a:gdLst/>
            <a:ahLst/>
            <a:cxnLst/>
            <a:rect l="l" t="t" r="r" b="b"/>
            <a:pathLst>
              <a:path w="361950" h="160020">
                <a:moveTo>
                  <a:pt x="361950" y="0"/>
                </a:moveTo>
                <a:lnTo>
                  <a:pt x="285481" y="14307"/>
                </a:lnTo>
                <a:lnTo>
                  <a:pt x="219474" y="21738"/>
                </a:lnTo>
                <a:lnTo>
                  <a:pt x="164878" y="22549"/>
                </a:lnTo>
                <a:lnTo>
                  <a:pt x="122645" y="16995"/>
                </a:lnTo>
                <a:lnTo>
                  <a:pt x="93725" y="5334"/>
                </a:lnTo>
                <a:lnTo>
                  <a:pt x="0" y="160020"/>
                </a:lnTo>
                <a:lnTo>
                  <a:pt x="36195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7239" y="1949195"/>
            <a:ext cx="4648200" cy="2057400"/>
          </a:xfrm>
          <a:custGeom>
            <a:avLst/>
            <a:gdLst/>
            <a:ahLst/>
            <a:cxnLst/>
            <a:rect l="l" t="t" r="r" b="b"/>
            <a:pathLst>
              <a:path w="4648200" h="2057400">
                <a:moveTo>
                  <a:pt x="0" y="0"/>
                </a:moveTo>
                <a:lnTo>
                  <a:pt x="0" y="2057400"/>
                </a:lnTo>
                <a:lnTo>
                  <a:pt x="4286250" y="2057399"/>
                </a:lnTo>
                <a:lnTo>
                  <a:pt x="4648200" y="1897379"/>
                </a:lnTo>
                <a:lnTo>
                  <a:pt x="4648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23489" y="3846576"/>
            <a:ext cx="361950" cy="160020"/>
          </a:xfrm>
          <a:custGeom>
            <a:avLst/>
            <a:gdLst/>
            <a:ahLst/>
            <a:cxnLst/>
            <a:rect l="l" t="t" r="r" b="b"/>
            <a:pathLst>
              <a:path w="361950" h="160020">
                <a:moveTo>
                  <a:pt x="0" y="160020"/>
                </a:moveTo>
                <a:lnTo>
                  <a:pt x="93725" y="5334"/>
                </a:lnTo>
                <a:lnTo>
                  <a:pt x="122645" y="16995"/>
                </a:lnTo>
                <a:lnTo>
                  <a:pt x="164878" y="22549"/>
                </a:lnTo>
                <a:lnTo>
                  <a:pt x="219474" y="21738"/>
                </a:lnTo>
                <a:lnTo>
                  <a:pt x="285481" y="14307"/>
                </a:lnTo>
                <a:lnTo>
                  <a:pt x="361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3935" y="4790947"/>
            <a:ext cx="375031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若</a:t>
            </a:r>
            <a:r>
              <a:rPr sz="1800" b="1" spc="-5" dirty="0">
                <a:latin typeface="宋体"/>
                <a:cs typeface="宋体"/>
              </a:rPr>
              <a:t>有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宋体"/>
                <a:cs typeface="宋体"/>
              </a:rPr>
              <a:t>个顶点</a:t>
            </a:r>
            <a:r>
              <a:rPr sz="1800" b="1" spc="-5" dirty="0">
                <a:latin typeface="宋体"/>
                <a:cs typeface="宋体"/>
              </a:rPr>
              <a:t>、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宋体"/>
                <a:cs typeface="宋体"/>
              </a:rPr>
              <a:t>条边，时间复杂度是</a:t>
            </a:r>
            <a:endParaRPr sz="1800" dirty="0">
              <a:latin typeface="宋体"/>
              <a:cs typeface="宋体"/>
            </a:endParaRPr>
          </a:p>
          <a:p>
            <a:pPr marL="473075" indent="-308610">
              <a:lnSpc>
                <a:spcPct val="100000"/>
              </a:lnSpc>
              <a:spcBef>
                <a:spcPts val="1440"/>
              </a:spcBef>
              <a:buClr>
                <a:srgbClr val="CC6500"/>
              </a:buClr>
              <a:buFont typeface="Wingdings"/>
              <a:buChar char=""/>
              <a:tabLst>
                <a:tab pos="473075" algn="l"/>
                <a:tab pos="473709" algn="l"/>
              </a:tabLst>
            </a:pPr>
            <a:r>
              <a:rPr sz="1800" b="1" dirty="0">
                <a:latin typeface="宋体"/>
                <a:cs typeface="宋体"/>
              </a:rPr>
              <a:t>用邻接表存储图，</a:t>
            </a:r>
            <a:r>
              <a:rPr sz="1800" b="1" spc="-5" dirty="0">
                <a:latin typeface="宋体"/>
                <a:cs typeface="宋体"/>
              </a:rPr>
              <a:t>有</a:t>
            </a:r>
            <a:r>
              <a:rPr sz="1800" b="1" spc="-10" dirty="0">
                <a:latin typeface="Courier New"/>
                <a:cs typeface="Courier New"/>
              </a:rPr>
              <a:t>O(N+E)</a:t>
            </a:r>
            <a:endParaRPr sz="1800" dirty="0">
              <a:latin typeface="Courier New"/>
              <a:cs typeface="Courier New"/>
            </a:endParaRPr>
          </a:p>
          <a:p>
            <a:pPr marL="473075" indent="-308610">
              <a:lnSpc>
                <a:spcPct val="100000"/>
              </a:lnSpc>
              <a:spcBef>
                <a:spcPts val="1440"/>
              </a:spcBef>
              <a:buClr>
                <a:srgbClr val="CC6500"/>
              </a:buClr>
              <a:buFont typeface="Wingdings"/>
              <a:buChar char=""/>
              <a:tabLst>
                <a:tab pos="473075" algn="l"/>
                <a:tab pos="473709" algn="l"/>
              </a:tabLst>
            </a:pPr>
            <a:r>
              <a:rPr sz="1800" b="1" dirty="0">
                <a:latin typeface="宋体"/>
                <a:cs typeface="宋体"/>
              </a:rPr>
              <a:t>用邻接矩阵存储图，</a:t>
            </a:r>
            <a:r>
              <a:rPr sz="1800" b="1" spc="-10" dirty="0">
                <a:latin typeface="宋体"/>
                <a:cs typeface="宋体"/>
              </a:rPr>
              <a:t>有</a:t>
            </a:r>
            <a:r>
              <a:rPr sz="1800" b="1" spc="-5" dirty="0">
                <a:latin typeface="Courier New"/>
                <a:cs typeface="Courier New"/>
              </a:rPr>
              <a:t>O(N</a:t>
            </a:r>
            <a:r>
              <a:rPr sz="1800" b="1" spc="-7" baseline="23148" dirty="0">
                <a:latin typeface="Courier New"/>
                <a:cs typeface="Courier New"/>
              </a:rPr>
              <a:t>2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3133" y="1888020"/>
            <a:ext cx="3835400" cy="202042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>
                <a:latin typeface="Courier New"/>
                <a:cs typeface="Courier New"/>
              </a:rPr>
              <a:t>DFS ( Vertex V )</a:t>
            </a:r>
            <a:endParaRPr sz="2000">
              <a:latin typeface="Courier New"/>
              <a:cs typeface="Courier New"/>
            </a:endParaRPr>
          </a:p>
          <a:p>
            <a:pPr marL="316865" marR="147955" indent="-304800">
              <a:lnSpc>
                <a:spcPct val="100000"/>
              </a:lnSpc>
            </a:pPr>
            <a:r>
              <a:rPr sz="2000" b="1" spc="-5">
                <a:latin typeface="Courier New"/>
                <a:cs typeface="Courier New"/>
              </a:rPr>
              <a:t>{ visited[ V ] = true;  </a:t>
            </a:r>
            <a:r>
              <a:rPr sz="2000" b="1" spc="-5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b="1" spc="-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(</a:t>
            </a:r>
            <a:r>
              <a:rPr sz="2000" b="1" spc="-15"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V</a:t>
            </a:r>
            <a:r>
              <a:rPr sz="2000" b="1" spc="-15">
                <a:latin typeface="Courier New"/>
                <a:cs typeface="Courier New"/>
              </a:rPr>
              <a:t> </a:t>
            </a:r>
            <a:r>
              <a:rPr sz="2000" b="1">
                <a:latin typeface="宋体"/>
                <a:cs typeface="宋体"/>
              </a:rPr>
              <a:t>的每个邻接</a:t>
            </a:r>
            <a:r>
              <a:rPr sz="2000" b="1" spc="-10">
                <a:latin typeface="宋体"/>
                <a:cs typeface="宋体"/>
              </a:rPr>
              <a:t>点</a:t>
            </a:r>
            <a:r>
              <a:rPr sz="2000" b="1" spc="195">
                <a:latin typeface="宋体"/>
                <a:cs typeface="宋体"/>
              </a:rPr>
              <a:t> </a:t>
            </a:r>
            <a:r>
              <a:rPr sz="2000" b="1" spc="-5">
                <a:latin typeface="Courier New"/>
                <a:cs typeface="Courier New"/>
              </a:rPr>
              <a:t>W</a:t>
            </a:r>
            <a:r>
              <a:rPr sz="2000" b="1" spc="-15"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31265" marR="5080" indent="-457200">
              <a:lnSpc>
                <a:spcPct val="100000"/>
              </a:lnSpc>
            </a:pPr>
            <a:r>
              <a:rPr sz="2000" b="1" spc="-5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>
                <a:latin typeface="Courier New"/>
                <a:cs typeface="Courier New"/>
              </a:rPr>
              <a:t>( !visited[ W ] )  DFS( W</a:t>
            </a:r>
            <a:r>
              <a:rPr sz="2000" b="1" spc="-10">
                <a:latin typeface="Courier New"/>
                <a:cs typeface="Courier New"/>
              </a:rPr>
              <a:t> </a:t>
            </a:r>
            <a:r>
              <a:rPr sz="2000" b="1" spc="-5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C5E3CF-957B-4B6C-B1F3-77C9B336B8F4}"/>
              </a:ext>
            </a:extLst>
          </p:cNvPr>
          <p:cNvSpPr txBox="1"/>
          <p:nvPr/>
        </p:nvSpPr>
        <p:spPr>
          <a:xfrm>
            <a:off x="4413389" y="1364137"/>
            <a:ext cx="534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635">
              <a:lnSpc>
                <a:spcPct val="100000"/>
              </a:lnSpc>
              <a:spcBef>
                <a:spcPts val="1355"/>
              </a:spcBef>
            </a:pPr>
            <a:r>
              <a:rPr lang="zh-CN" altLang="en-US" sz="1800" b="1" dirty="0">
                <a:latin typeface="宋体"/>
                <a:cs typeface="宋体"/>
              </a:rPr>
              <a:t>类似于树的</a:t>
            </a:r>
            <a:r>
              <a:rPr lang="zh-CN" altLang="en-US" sz="1800" b="1" spc="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lang="zh-CN" altLang="en-US" sz="18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lang="zh-CN" altLang="en-US" sz="1800" b="1" dirty="0">
                <a:latin typeface="宋体"/>
                <a:cs typeface="宋体"/>
              </a:rPr>
              <a:t>遍历</a:t>
            </a:r>
            <a:endParaRPr lang="zh-CN" altLang="en-US" sz="1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58621"/>
            <a:ext cx="7393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广度优先搜</a:t>
            </a:r>
            <a:r>
              <a:rPr spc="-15" dirty="0"/>
              <a:t>索</a:t>
            </a:r>
            <a:r>
              <a:rPr sz="2800" spc="-40" dirty="0">
                <a:latin typeface="Times New Roman"/>
                <a:cs typeface="Times New Roman"/>
              </a:rPr>
              <a:t>(Breadth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First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Search,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BFS)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5289" y="1561846"/>
            <a:ext cx="25273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4887" y="15646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5287" y="2021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0687" y="2021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487" y="2555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087" y="2555240"/>
            <a:ext cx="24257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2069464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	6	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8	9 10 11 12 13 14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69089" y="1485646"/>
            <a:ext cx="2755887" cy="237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71087" y="25552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1087" y="14884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2518" y="1640840"/>
            <a:ext cx="1833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0687" y="2555240"/>
            <a:ext cx="2282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5887" y="3012440"/>
            <a:ext cx="20356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6679" y="346964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7079" y="354584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7479" y="346964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2679" y="3012440"/>
            <a:ext cx="34377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7879" y="2555240"/>
            <a:ext cx="3173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2679" y="2098040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  <a:tab pos="1295400" algn="l"/>
                <a:tab pos="1840864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	2	3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8239" y="3549396"/>
            <a:ext cx="42672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3207" y="6359652"/>
            <a:ext cx="332740" cy="238125"/>
          </a:xfrm>
          <a:custGeom>
            <a:avLst/>
            <a:gdLst/>
            <a:ahLst/>
            <a:cxnLst/>
            <a:rect l="l" t="t" r="r" b="b"/>
            <a:pathLst>
              <a:path w="332739" h="238125">
                <a:moveTo>
                  <a:pt x="332232" y="0"/>
                </a:moveTo>
                <a:lnTo>
                  <a:pt x="261792" y="21646"/>
                </a:lnTo>
                <a:lnTo>
                  <a:pt x="201046" y="32906"/>
                </a:lnTo>
                <a:lnTo>
                  <a:pt x="150906" y="34180"/>
                </a:lnTo>
                <a:lnTo>
                  <a:pt x="112288" y="25871"/>
                </a:lnTo>
                <a:lnTo>
                  <a:pt x="86105" y="8382"/>
                </a:lnTo>
                <a:lnTo>
                  <a:pt x="0" y="237744"/>
                </a:lnTo>
                <a:lnTo>
                  <a:pt x="33223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08239" y="3549396"/>
            <a:ext cx="4267200" cy="3048000"/>
          </a:xfrm>
          <a:custGeom>
            <a:avLst/>
            <a:gdLst/>
            <a:ahLst/>
            <a:cxnLst/>
            <a:rect l="l" t="t" r="r" b="b"/>
            <a:pathLst>
              <a:path w="4267200" h="3048000">
                <a:moveTo>
                  <a:pt x="0" y="0"/>
                </a:moveTo>
                <a:lnTo>
                  <a:pt x="0" y="3048000"/>
                </a:lnTo>
                <a:lnTo>
                  <a:pt x="3934967" y="3047999"/>
                </a:lnTo>
                <a:lnTo>
                  <a:pt x="4267200" y="2810255"/>
                </a:lnTo>
                <a:lnTo>
                  <a:pt x="4267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3207" y="6359652"/>
            <a:ext cx="332740" cy="238125"/>
          </a:xfrm>
          <a:custGeom>
            <a:avLst/>
            <a:gdLst/>
            <a:ahLst/>
            <a:cxnLst/>
            <a:rect l="l" t="t" r="r" b="b"/>
            <a:pathLst>
              <a:path w="332739" h="238125">
                <a:moveTo>
                  <a:pt x="0" y="237744"/>
                </a:moveTo>
                <a:lnTo>
                  <a:pt x="86105" y="8382"/>
                </a:lnTo>
                <a:lnTo>
                  <a:pt x="112288" y="25871"/>
                </a:lnTo>
                <a:lnTo>
                  <a:pt x="150906" y="34180"/>
                </a:lnTo>
                <a:lnTo>
                  <a:pt x="201046" y="32906"/>
                </a:lnTo>
                <a:lnTo>
                  <a:pt x="261792" y="21646"/>
                </a:lnTo>
                <a:lnTo>
                  <a:pt x="3322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27359" y="3603752"/>
            <a:ext cx="3209925" cy="271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BFS ( Vertex V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5904" marR="622300" indent="-2438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{ visited[V] = true;  Enqueue(V, Q);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whil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(!IsEmpty(Q)){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V 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Dequeue(Q);</a:t>
            </a:r>
            <a:endParaRPr sz="1600">
              <a:latin typeface="Courier New"/>
              <a:cs typeface="Courier New"/>
            </a:endParaRPr>
          </a:p>
          <a:p>
            <a:pPr marL="746125" marR="5080" indent="-245745" algn="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宋体"/>
                <a:cs typeface="宋体"/>
              </a:rPr>
              <a:t>的每个邻接</a:t>
            </a:r>
            <a:r>
              <a:rPr sz="1600" b="1" spc="-5" dirty="0">
                <a:latin typeface="宋体"/>
                <a:cs typeface="宋体"/>
              </a:rPr>
              <a:t>点</a:t>
            </a:r>
            <a:r>
              <a:rPr sz="1600" b="1" spc="150" dirty="0">
                <a:latin typeface="宋体"/>
                <a:cs typeface="宋体"/>
              </a:rPr>
              <a:t> 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 !visited[W]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visited[W] =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Enqueue(W,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Q);</a:t>
            </a:r>
            <a:endParaRPr sz="16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9339" y="6292762"/>
            <a:ext cx="8255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z="1600" b="1" u="heavy" dirty="0">
                <a:uFill>
                  <a:solidFill>
                    <a:srgbClr val="CC66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spc="-285" dirty="0">
                <a:uFill>
                  <a:solidFill>
                    <a:srgbClr val="CC66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heavy" dirty="0">
                <a:uFill>
                  <a:solidFill>
                    <a:srgbClr val="CC6600"/>
                  </a:solidFill>
                </a:uFill>
                <a:latin typeface="Courier New"/>
                <a:cs typeface="Courier New"/>
              </a:rPr>
              <a:t>}	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31135" y="4333747"/>
            <a:ext cx="3750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若</a:t>
            </a:r>
            <a:r>
              <a:rPr sz="1800" b="1" spc="-5" dirty="0">
                <a:latin typeface="宋体"/>
                <a:cs typeface="宋体"/>
              </a:rPr>
              <a:t>有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宋体"/>
                <a:cs typeface="宋体"/>
              </a:rPr>
              <a:t>个顶点</a:t>
            </a:r>
            <a:r>
              <a:rPr sz="1800" b="1" spc="-5" dirty="0">
                <a:latin typeface="宋体"/>
                <a:cs typeface="宋体"/>
              </a:rPr>
              <a:t>、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宋体"/>
                <a:cs typeface="宋体"/>
              </a:rPr>
              <a:t>条边，时间复杂度是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7327" y="4867140"/>
            <a:ext cx="3274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861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Font typeface="Wingdings"/>
              <a:buChar char=""/>
              <a:tabLst>
                <a:tab pos="320675" algn="l"/>
                <a:tab pos="321310" algn="l"/>
              </a:tabLst>
            </a:pPr>
            <a:r>
              <a:rPr sz="1800" b="1" dirty="0">
                <a:latin typeface="宋体"/>
                <a:cs typeface="宋体"/>
              </a:rPr>
              <a:t>用邻接表存储图，</a:t>
            </a:r>
            <a:r>
              <a:rPr sz="1800" b="1" spc="-5" dirty="0">
                <a:latin typeface="宋体"/>
                <a:cs typeface="宋体"/>
              </a:rPr>
              <a:t>有</a:t>
            </a:r>
            <a:r>
              <a:rPr sz="1800" b="1" spc="-10" dirty="0">
                <a:latin typeface="Courier New"/>
                <a:cs typeface="Courier New"/>
              </a:rPr>
              <a:t>O(N+E)</a:t>
            </a:r>
            <a:endParaRPr sz="1800">
              <a:latin typeface="Courier New"/>
              <a:cs typeface="Courier New"/>
            </a:endParaRPr>
          </a:p>
          <a:p>
            <a:pPr marL="321310" indent="-308610">
              <a:lnSpc>
                <a:spcPct val="100000"/>
              </a:lnSpc>
              <a:spcBef>
                <a:spcPts val="1440"/>
              </a:spcBef>
              <a:buClr>
                <a:srgbClr val="CC6500"/>
              </a:buClr>
              <a:buFont typeface="Wingdings"/>
              <a:buChar char=""/>
              <a:tabLst>
                <a:tab pos="320675" algn="l"/>
                <a:tab pos="321310" algn="l"/>
              </a:tabLst>
            </a:pPr>
            <a:r>
              <a:rPr sz="1800" b="1" dirty="0">
                <a:latin typeface="宋体"/>
                <a:cs typeface="宋体"/>
              </a:rPr>
              <a:t>用邻接矩阵存储图，</a:t>
            </a:r>
            <a:r>
              <a:rPr sz="1800" b="1" spc="-10" dirty="0">
                <a:latin typeface="宋体"/>
                <a:cs typeface="宋体"/>
              </a:rPr>
              <a:t>有</a:t>
            </a:r>
            <a:r>
              <a:rPr sz="1800" b="1" spc="-5" dirty="0">
                <a:latin typeface="Courier New"/>
                <a:cs typeface="Courier New"/>
              </a:rPr>
              <a:t>O(N</a:t>
            </a:r>
            <a:r>
              <a:rPr sz="1800" b="1" spc="-7" baseline="23148" dirty="0">
                <a:latin typeface="Courier New"/>
                <a:cs typeface="Courier New"/>
              </a:rPr>
              <a:t>2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29976415-A15C-4B47-83B7-8F3B14A32BAC}"/>
              </a:ext>
            </a:extLst>
          </p:cNvPr>
          <p:cNvSpPr txBox="1"/>
          <p:nvPr/>
        </p:nvSpPr>
        <p:spPr>
          <a:xfrm>
            <a:off x="5880100" y="2110105"/>
            <a:ext cx="3173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altLang="zh-CN" sz="18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6F147DA4-33FB-4905-AD03-4FC9699C1F26}"/>
              </a:ext>
            </a:extLst>
          </p:cNvPr>
          <p:cNvSpPr txBox="1"/>
          <p:nvPr/>
        </p:nvSpPr>
        <p:spPr>
          <a:xfrm>
            <a:off x="7708900" y="2080116"/>
            <a:ext cx="3173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altLang="zh-CN"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D5E5E94E-5FDF-4463-86B8-C4AE6F94CA9A}"/>
              </a:ext>
            </a:extLst>
          </p:cNvPr>
          <p:cNvSpPr txBox="1"/>
          <p:nvPr/>
        </p:nvSpPr>
        <p:spPr>
          <a:xfrm>
            <a:off x="6261100" y="2562225"/>
            <a:ext cx="3173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517E6F1C-D62D-44F7-ACED-FF87850E9AEA}"/>
              </a:ext>
            </a:extLst>
          </p:cNvPr>
          <p:cNvSpPr txBox="1"/>
          <p:nvPr/>
        </p:nvSpPr>
        <p:spPr>
          <a:xfrm>
            <a:off x="6565900" y="3039716"/>
            <a:ext cx="2538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8ED1AAA1-A75A-495A-AD00-24205DC612EA}"/>
              </a:ext>
            </a:extLst>
          </p:cNvPr>
          <p:cNvSpPr txBox="1"/>
          <p:nvPr/>
        </p:nvSpPr>
        <p:spPr>
          <a:xfrm>
            <a:off x="7708900" y="3034402"/>
            <a:ext cx="521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95B63D2C-309D-47CB-A8EB-B3A5079BD962}"/>
              </a:ext>
            </a:extLst>
          </p:cNvPr>
          <p:cNvSpPr txBox="1"/>
          <p:nvPr/>
        </p:nvSpPr>
        <p:spPr>
          <a:xfrm>
            <a:off x="8013700" y="2583034"/>
            <a:ext cx="3430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lang="en-US" altLang="zh-CN" sz="18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35367122-9066-48F8-AA7A-608EBB297746}"/>
              </a:ext>
            </a:extLst>
          </p:cNvPr>
          <p:cNvSpPr txBox="1"/>
          <p:nvPr/>
        </p:nvSpPr>
        <p:spPr>
          <a:xfrm>
            <a:off x="7353747" y="1632378"/>
            <a:ext cx="4186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lang="en-US" altLang="zh-CN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8" grpId="0"/>
      <p:bldP spid="29" grpId="0"/>
      <p:bldP spid="31" grpId="0"/>
      <p:bldP spid="32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图不连通怎么办？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642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566420" algn="l"/>
                <a:tab pos="567055" algn="l"/>
              </a:tabLst>
            </a:pPr>
            <a:r>
              <a:rPr dirty="0">
                <a:solidFill>
                  <a:srgbClr val="0000FF"/>
                </a:solidFill>
              </a:rPr>
              <a:t>连通</a:t>
            </a:r>
            <a:r>
              <a:rPr dirty="0"/>
              <a:t>：如果从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pc="-5" dirty="0"/>
              <a:t>到</a:t>
            </a:r>
            <a:r>
              <a:rPr spc="-5" dirty="0">
                <a:latin typeface="Courier New"/>
                <a:cs typeface="Courier New"/>
              </a:rPr>
              <a:t>W</a:t>
            </a:r>
            <a:r>
              <a:rPr dirty="0"/>
              <a:t>存在一条（无向）</a:t>
            </a:r>
            <a:r>
              <a:rPr dirty="0">
                <a:solidFill>
                  <a:srgbClr val="0000FF"/>
                </a:solidFill>
              </a:rPr>
              <a:t>路径</a:t>
            </a:r>
            <a:r>
              <a:rPr dirty="0"/>
              <a:t>，则称</a:t>
            </a:r>
          </a:p>
          <a:p>
            <a:pPr marL="56642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V</a:t>
            </a:r>
            <a:r>
              <a:rPr spc="-5" dirty="0"/>
              <a:t>和</a:t>
            </a:r>
            <a:r>
              <a:rPr spc="-5" dirty="0">
                <a:latin typeface="Courier New"/>
                <a:cs typeface="Courier New"/>
              </a:rPr>
              <a:t>W</a:t>
            </a:r>
            <a:r>
              <a:rPr dirty="0"/>
              <a:t>是连通的</a:t>
            </a:r>
          </a:p>
          <a:p>
            <a:pPr marL="566420" marR="5080" indent="-342900">
              <a:lnSpc>
                <a:spcPct val="105900"/>
              </a:lnSpc>
              <a:spcBef>
                <a:spcPts val="480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566420" algn="l"/>
                <a:tab pos="567055" algn="l"/>
              </a:tabLst>
            </a:pPr>
            <a:r>
              <a:rPr dirty="0">
                <a:solidFill>
                  <a:srgbClr val="0000FF"/>
                </a:solidFill>
              </a:rPr>
              <a:t>路径</a:t>
            </a:r>
            <a:r>
              <a:rPr spc="-5" dirty="0"/>
              <a:t>：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pc="-5" dirty="0"/>
              <a:t>到</a:t>
            </a:r>
            <a:r>
              <a:rPr spc="-5" dirty="0">
                <a:latin typeface="Courier New"/>
                <a:cs typeface="Courier New"/>
              </a:rPr>
              <a:t>W</a:t>
            </a:r>
            <a:r>
              <a:rPr dirty="0"/>
              <a:t>的路径是一系列顶</a:t>
            </a:r>
            <a:r>
              <a:rPr spc="-5" dirty="0"/>
              <a:t>点</a:t>
            </a:r>
            <a:r>
              <a:rPr spc="-5" dirty="0">
                <a:latin typeface="Courier New"/>
                <a:cs typeface="Courier New"/>
              </a:rPr>
              <a:t>{V,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z="2850" spc="-7" baseline="-20467" dirty="0">
                <a:latin typeface="Courier New"/>
                <a:cs typeface="Courier New"/>
              </a:rPr>
              <a:t>1</a:t>
            </a:r>
            <a:r>
              <a:rPr sz="2800" spc="-5" dirty="0">
                <a:latin typeface="Courier New"/>
                <a:cs typeface="Courier New"/>
              </a:rPr>
              <a:t>,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v</a:t>
            </a:r>
            <a:r>
              <a:rPr sz="2850" spc="-7" baseline="-20467" dirty="0">
                <a:latin typeface="Courier New"/>
                <a:cs typeface="Courier New"/>
              </a:rPr>
              <a:t>2</a:t>
            </a:r>
            <a:r>
              <a:rPr sz="2800" spc="-5" dirty="0">
                <a:latin typeface="Courier New"/>
                <a:cs typeface="Courier New"/>
              </a:rPr>
              <a:t>,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…,  </a:t>
            </a:r>
            <a:r>
              <a:rPr sz="2800" spc="-5" dirty="0">
                <a:latin typeface="Courier New"/>
                <a:cs typeface="Courier New"/>
              </a:rPr>
              <a:t>v</a:t>
            </a:r>
            <a:r>
              <a:rPr sz="2850" spc="-7" baseline="-20467" dirty="0">
                <a:latin typeface="Courier New"/>
                <a:cs typeface="Courier New"/>
              </a:rPr>
              <a:t>n</a:t>
            </a:r>
            <a:r>
              <a:rPr sz="2800" spc="-5" dirty="0">
                <a:latin typeface="Courier New"/>
                <a:cs typeface="Courier New"/>
              </a:rPr>
              <a:t>,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W}</a:t>
            </a:r>
            <a:r>
              <a:rPr sz="2800" dirty="0"/>
              <a:t>的集合，其中任一对相邻的顶点间都有图 中的边。</a:t>
            </a:r>
            <a:r>
              <a:rPr sz="2800" dirty="0">
                <a:solidFill>
                  <a:srgbClr val="0000FF"/>
                </a:solidFill>
              </a:rPr>
              <a:t>路径的长度</a:t>
            </a:r>
            <a:r>
              <a:rPr sz="2800" dirty="0"/>
              <a:t>是路径中的边数（如果带</a:t>
            </a:r>
            <a:endParaRPr sz="2800" dirty="0">
              <a:latin typeface="Courier New"/>
              <a:cs typeface="Courier New"/>
            </a:endParaRPr>
          </a:p>
          <a:p>
            <a:pPr marL="566420">
              <a:lnSpc>
                <a:spcPts val="2970"/>
              </a:lnSpc>
            </a:pPr>
            <a:r>
              <a:rPr dirty="0"/>
              <a:t>权，则是所有边的权重和）。如</a:t>
            </a:r>
            <a:r>
              <a:rPr spc="-5" dirty="0"/>
              <a:t>果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pc="-5" dirty="0"/>
              <a:t>到</a:t>
            </a:r>
            <a:r>
              <a:rPr spc="-5" dirty="0">
                <a:latin typeface="Courier New"/>
                <a:cs typeface="Courier New"/>
              </a:rPr>
              <a:t>W</a:t>
            </a:r>
            <a:r>
              <a:rPr dirty="0"/>
              <a:t>之间的所</a:t>
            </a:r>
          </a:p>
          <a:p>
            <a:pPr marL="566420">
              <a:lnSpc>
                <a:spcPct val="100000"/>
              </a:lnSpc>
              <a:spcBef>
                <a:spcPts val="395"/>
              </a:spcBef>
            </a:pPr>
            <a:r>
              <a:rPr dirty="0"/>
              <a:t>有顶点都不同，则称</a:t>
            </a:r>
            <a:r>
              <a:rPr dirty="0">
                <a:solidFill>
                  <a:srgbClr val="0000FF"/>
                </a:solidFill>
              </a:rPr>
              <a:t>简单路径</a:t>
            </a:r>
          </a:p>
          <a:p>
            <a:pPr marL="566420" indent="-342900">
              <a:lnSpc>
                <a:spcPct val="100000"/>
              </a:lnSpc>
              <a:spcBef>
                <a:spcPts val="680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566420" algn="l"/>
                <a:tab pos="567055" algn="l"/>
              </a:tabLst>
            </a:pPr>
            <a:r>
              <a:rPr dirty="0">
                <a:solidFill>
                  <a:srgbClr val="0000FF"/>
                </a:solidFill>
              </a:rPr>
              <a:t>回路</a:t>
            </a:r>
            <a:r>
              <a:rPr dirty="0"/>
              <a:t>：起点等于终点的路径</a:t>
            </a:r>
          </a:p>
          <a:p>
            <a:pPr marL="566420" indent="-342900">
              <a:lnSpc>
                <a:spcPct val="100000"/>
              </a:lnSpc>
              <a:spcBef>
                <a:spcPts val="675"/>
              </a:spcBef>
              <a:buClr>
                <a:srgbClr val="CC6500"/>
              </a:buClr>
              <a:buSzPct val="64285"/>
              <a:buFont typeface="Wingdings"/>
              <a:buChar char=""/>
              <a:tabLst>
                <a:tab pos="566420" algn="l"/>
                <a:tab pos="567055" algn="l"/>
              </a:tabLst>
            </a:pPr>
            <a:r>
              <a:rPr dirty="0">
                <a:solidFill>
                  <a:srgbClr val="0000FF"/>
                </a:solidFill>
              </a:rPr>
              <a:t>连通图</a:t>
            </a:r>
            <a:r>
              <a:rPr dirty="0"/>
              <a:t>：图中任意两顶点均连通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图不连通怎么办？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924133"/>
            <a:ext cx="7331075" cy="15036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连通分量</a:t>
            </a:r>
            <a:r>
              <a:rPr sz="3000" b="1" spc="-5" dirty="0">
                <a:latin typeface="宋体"/>
                <a:cs typeface="宋体"/>
              </a:rPr>
              <a:t>：无向图的</a:t>
            </a: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极大</a:t>
            </a:r>
            <a:r>
              <a:rPr sz="3000" b="1" spc="-5" dirty="0">
                <a:latin typeface="宋体"/>
                <a:cs typeface="宋体"/>
              </a:rPr>
              <a:t>连通子图</a:t>
            </a:r>
            <a:endParaRPr sz="30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475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极大顶点数：再</a:t>
            </a:r>
            <a:r>
              <a:rPr sz="2600" b="1" spc="5" dirty="0">
                <a:latin typeface="宋体"/>
                <a:cs typeface="宋体"/>
              </a:rPr>
              <a:t>加</a:t>
            </a:r>
            <a:r>
              <a:rPr sz="2600" b="1" dirty="0">
                <a:latin typeface="Arial"/>
                <a:cs typeface="Arial"/>
              </a:rPr>
              <a:t>1</a:t>
            </a:r>
            <a:r>
              <a:rPr sz="2600" b="1" spc="-5" dirty="0">
                <a:latin typeface="宋体"/>
                <a:cs typeface="宋体"/>
              </a:rPr>
              <a:t>个顶点就不连通了</a:t>
            </a:r>
            <a:endParaRPr sz="2600" dirty="0">
              <a:latin typeface="宋体"/>
              <a:cs typeface="宋体"/>
            </a:endParaRPr>
          </a:p>
          <a:p>
            <a:pPr marL="681990" lvl="1" indent="-325120">
              <a:lnSpc>
                <a:spcPct val="100000"/>
              </a:lnSpc>
              <a:spcBef>
                <a:spcPts val="780"/>
              </a:spcBef>
              <a:buClr>
                <a:srgbClr val="4C6D4E"/>
              </a:buClr>
              <a:buSzPct val="61538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600" b="1" spc="-5" dirty="0">
                <a:latin typeface="宋体"/>
                <a:cs typeface="宋体"/>
              </a:rPr>
              <a:t>极大边数：包含子图中所有顶点相连的所有边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8239" y="3701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3839" y="4311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7437" y="43840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4839" y="40065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2639" y="4311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5439" y="40065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4839" y="46923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09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439" y="46923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8239" y="4844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3439" y="5606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53133" y="567944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3039" y="5606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8829" y="56794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0639" y="583539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1439" y="3701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51837" y="3774440"/>
            <a:ext cx="293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1800" b="1" spc="-5" dirty="0">
                <a:latin typeface="Arial"/>
                <a:cs typeface="Arial"/>
              </a:rPr>
              <a:t>A	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7027" y="4311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66237" y="4384040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spc="-5" dirty="0">
                <a:latin typeface="Arial"/>
                <a:cs typeface="Arial"/>
              </a:rPr>
              <a:t>D	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8027" y="40065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5827" y="4311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09437" y="43840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18627" y="40065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18627" y="46923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61427" y="4844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7027" y="53781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80637" y="54508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775827" y="53781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909437" y="54508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28027" y="57591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09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8627" y="57591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61427" y="59115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1239" y="38541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84837" y="39268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36839" y="4463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7839" y="41589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65639" y="4463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8439" y="41589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17839" y="48447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09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8439" y="484479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51239" y="49971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84837" y="50698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46439" y="4463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670437" y="4536440"/>
            <a:ext cx="79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</a:tabLst>
            </a:pPr>
            <a:r>
              <a:rPr sz="1800" b="1" spc="-5" dirty="0">
                <a:latin typeface="Arial"/>
                <a:cs typeface="Arial"/>
              </a:rPr>
              <a:t>B	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56039" y="44637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01829" y="4536440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1800" b="1" dirty="0">
                <a:latin typeface="Arial"/>
                <a:cs typeface="Arial"/>
              </a:rPr>
              <a:t>F	</a:t>
            </a: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03639" y="469239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499493" y="5611621"/>
            <a:ext cx="285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74513" y="4935972"/>
            <a:ext cx="384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49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25931" y="4920996"/>
            <a:ext cx="3162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algn="ctr">
              <a:lnSpc>
                <a:spcPct val="100000"/>
              </a:lnSpc>
              <a:spcBef>
                <a:spcPts val="149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8637" y="5916394"/>
            <a:ext cx="316230" cy="36484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图不连通怎么办？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1939544"/>
            <a:ext cx="7711440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强连通</a:t>
            </a:r>
            <a:r>
              <a:rPr sz="3000" b="1" spc="-5" dirty="0">
                <a:latin typeface="宋体"/>
                <a:cs typeface="宋体"/>
              </a:rPr>
              <a:t>：有向图中顶点</a:t>
            </a:r>
            <a:r>
              <a:rPr sz="3000" b="1" spc="-5" dirty="0">
                <a:latin typeface="Courier New"/>
                <a:cs typeface="Courier New"/>
              </a:rPr>
              <a:t>V</a:t>
            </a:r>
            <a:r>
              <a:rPr sz="3000" b="1" spc="-5" dirty="0">
                <a:latin typeface="宋体"/>
                <a:cs typeface="宋体"/>
              </a:rPr>
              <a:t>和</a:t>
            </a:r>
            <a:r>
              <a:rPr sz="3000" b="1" spc="-5" dirty="0">
                <a:latin typeface="Courier New"/>
                <a:cs typeface="Courier New"/>
              </a:rPr>
              <a:t>W</a:t>
            </a:r>
            <a:r>
              <a:rPr sz="3000" b="1" spc="-5" dirty="0">
                <a:latin typeface="宋体"/>
                <a:cs typeface="宋体"/>
              </a:rPr>
              <a:t>之间存在双向路 径，则称</a:t>
            </a:r>
            <a:r>
              <a:rPr sz="3000" b="1" spc="-5" dirty="0">
                <a:latin typeface="Courier New"/>
                <a:cs typeface="Courier New"/>
              </a:rPr>
              <a:t>V</a:t>
            </a:r>
            <a:r>
              <a:rPr sz="3000" b="1" spc="-5" dirty="0">
                <a:latin typeface="宋体"/>
                <a:cs typeface="宋体"/>
              </a:rPr>
              <a:t>和</a:t>
            </a:r>
            <a:r>
              <a:rPr sz="3000" b="1" spc="-5" dirty="0">
                <a:latin typeface="Courier New"/>
                <a:cs typeface="Courier New"/>
              </a:rPr>
              <a:t>W</a:t>
            </a:r>
            <a:r>
              <a:rPr sz="3000" b="1" spc="-5" dirty="0">
                <a:latin typeface="宋体"/>
                <a:cs typeface="宋体"/>
              </a:rPr>
              <a:t>是强连通的</a:t>
            </a:r>
            <a:endParaRPr sz="3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强连通图</a:t>
            </a:r>
            <a:r>
              <a:rPr sz="3000" b="1" spc="-5" dirty="0">
                <a:latin typeface="宋体"/>
                <a:cs typeface="宋体"/>
              </a:rPr>
              <a:t>：有向图中任意两顶点均强连通</a:t>
            </a:r>
            <a:endParaRPr sz="30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0000FF"/>
                </a:solidFill>
                <a:latin typeface="宋体"/>
                <a:cs typeface="宋体"/>
              </a:rPr>
              <a:t>强连通分量</a:t>
            </a:r>
            <a:r>
              <a:rPr sz="3000" b="1" spc="-5" dirty="0">
                <a:latin typeface="宋体"/>
                <a:cs typeface="宋体"/>
              </a:rPr>
              <a:t>：有向图的极大强连通子图</a:t>
            </a:r>
            <a:endParaRPr sz="30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1239" y="4311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4837" y="43840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6839" y="49209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0437" y="49936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839" y="4611623"/>
            <a:ext cx="538480" cy="386080"/>
          </a:xfrm>
          <a:custGeom>
            <a:avLst/>
            <a:gdLst/>
            <a:ahLst/>
            <a:cxnLst/>
            <a:rect l="l" t="t" r="r" b="b"/>
            <a:pathLst>
              <a:path w="538480" h="386079">
                <a:moveTo>
                  <a:pt x="100549" y="307870"/>
                </a:moveTo>
                <a:lnTo>
                  <a:pt x="66294" y="259841"/>
                </a:lnTo>
                <a:lnTo>
                  <a:pt x="0" y="385571"/>
                </a:lnTo>
                <a:lnTo>
                  <a:pt x="88392" y="371640"/>
                </a:lnTo>
                <a:lnTo>
                  <a:pt x="88392" y="318515"/>
                </a:lnTo>
                <a:lnTo>
                  <a:pt x="89916" y="315467"/>
                </a:lnTo>
                <a:lnTo>
                  <a:pt x="100549" y="307870"/>
                </a:lnTo>
                <a:close/>
              </a:path>
              <a:path w="538480" h="386079">
                <a:moveTo>
                  <a:pt x="106207" y="315803"/>
                </a:moveTo>
                <a:lnTo>
                  <a:pt x="100549" y="307870"/>
                </a:lnTo>
                <a:lnTo>
                  <a:pt x="89916" y="315467"/>
                </a:lnTo>
                <a:lnTo>
                  <a:pt x="88392" y="318515"/>
                </a:lnTo>
                <a:lnTo>
                  <a:pt x="89154" y="321563"/>
                </a:lnTo>
                <a:lnTo>
                  <a:pt x="92202" y="323849"/>
                </a:lnTo>
                <a:lnTo>
                  <a:pt x="96012" y="323087"/>
                </a:lnTo>
                <a:lnTo>
                  <a:pt x="106207" y="315803"/>
                </a:lnTo>
                <a:close/>
              </a:path>
              <a:path w="538480" h="386079">
                <a:moveTo>
                  <a:pt x="140208" y="363473"/>
                </a:moveTo>
                <a:lnTo>
                  <a:pt x="106207" y="315803"/>
                </a:lnTo>
                <a:lnTo>
                  <a:pt x="96012" y="323087"/>
                </a:lnTo>
                <a:lnTo>
                  <a:pt x="92202" y="323849"/>
                </a:lnTo>
                <a:lnTo>
                  <a:pt x="89154" y="321563"/>
                </a:lnTo>
                <a:lnTo>
                  <a:pt x="88392" y="318515"/>
                </a:lnTo>
                <a:lnTo>
                  <a:pt x="88392" y="371640"/>
                </a:lnTo>
                <a:lnTo>
                  <a:pt x="140208" y="363473"/>
                </a:lnTo>
                <a:close/>
              </a:path>
              <a:path w="538480" h="386079">
                <a:moveTo>
                  <a:pt x="537972" y="5333"/>
                </a:moveTo>
                <a:lnTo>
                  <a:pt x="537210" y="1523"/>
                </a:lnTo>
                <a:lnTo>
                  <a:pt x="534162" y="0"/>
                </a:lnTo>
                <a:lnTo>
                  <a:pt x="530352" y="761"/>
                </a:lnTo>
                <a:lnTo>
                  <a:pt x="100549" y="307870"/>
                </a:lnTo>
                <a:lnTo>
                  <a:pt x="106207" y="315803"/>
                </a:lnTo>
                <a:lnTo>
                  <a:pt x="536448" y="8381"/>
                </a:lnTo>
                <a:lnTo>
                  <a:pt x="5379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5639" y="49209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99237" y="49936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3867" y="4611623"/>
            <a:ext cx="538480" cy="386080"/>
          </a:xfrm>
          <a:custGeom>
            <a:avLst/>
            <a:gdLst/>
            <a:ahLst/>
            <a:cxnLst/>
            <a:rect l="l" t="t" r="r" b="b"/>
            <a:pathLst>
              <a:path w="538479" h="386079">
                <a:moveTo>
                  <a:pt x="437422" y="307870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431764" y="315803"/>
                </a:lnTo>
                <a:lnTo>
                  <a:pt x="437422" y="307870"/>
                </a:lnTo>
                <a:close/>
              </a:path>
              <a:path w="538479" h="386079">
                <a:moveTo>
                  <a:pt x="449580" y="371640"/>
                </a:moveTo>
                <a:lnTo>
                  <a:pt x="449580" y="318516"/>
                </a:lnTo>
                <a:lnTo>
                  <a:pt x="448818" y="321563"/>
                </a:lnTo>
                <a:lnTo>
                  <a:pt x="445770" y="323849"/>
                </a:lnTo>
                <a:lnTo>
                  <a:pt x="441960" y="323088"/>
                </a:lnTo>
                <a:lnTo>
                  <a:pt x="431764" y="315803"/>
                </a:lnTo>
                <a:lnTo>
                  <a:pt x="397764" y="363473"/>
                </a:lnTo>
                <a:lnTo>
                  <a:pt x="449580" y="371640"/>
                </a:lnTo>
                <a:close/>
              </a:path>
              <a:path w="538479" h="386079">
                <a:moveTo>
                  <a:pt x="449580" y="318516"/>
                </a:moveTo>
                <a:lnTo>
                  <a:pt x="448056" y="315467"/>
                </a:lnTo>
                <a:lnTo>
                  <a:pt x="437422" y="307870"/>
                </a:lnTo>
                <a:lnTo>
                  <a:pt x="431764" y="315803"/>
                </a:lnTo>
                <a:lnTo>
                  <a:pt x="441960" y="323088"/>
                </a:lnTo>
                <a:lnTo>
                  <a:pt x="445770" y="323849"/>
                </a:lnTo>
                <a:lnTo>
                  <a:pt x="448818" y="321563"/>
                </a:lnTo>
                <a:lnTo>
                  <a:pt x="449580" y="318516"/>
                </a:lnTo>
                <a:close/>
              </a:path>
              <a:path w="538479" h="386079">
                <a:moveTo>
                  <a:pt x="537972" y="385571"/>
                </a:moveTo>
                <a:lnTo>
                  <a:pt x="471678" y="259841"/>
                </a:lnTo>
                <a:lnTo>
                  <a:pt x="437422" y="307870"/>
                </a:lnTo>
                <a:lnTo>
                  <a:pt x="448056" y="315467"/>
                </a:lnTo>
                <a:lnTo>
                  <a:pt x="449580" y="318516"/>
                </a:lnTo>
                <a:lnTo>
                  <a:pt x="449580" y="371640"/>
                </a:lnTo>
                <a:lnTo>
                  <a:pt x="537972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3267" y="5297423"/>
            <a:ext cx="538480" cy="386080"/>
          </a:xfrm>
          <a:custGeom>
            <a:avLst/>
            <a:gdLst/>
            <a:ahLst/>
            <a:cxnLst/>
            <a:rect l="l" t="t" r="r" b="b"/>
            <a:pathLst>
              <a:path w="538480" h="386079">
                <a:moveTo>
                  <a:pt x="437422" y="307870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1523" y="8382"/>
                </a:lnTo>
                <a:lnTo>
                  <a:pt x="431764" y="315803"/>
                </a:lnTo>
                <a:lnTo>
                  <a:pt x="437422" y="307870"/>
                </a:lnTo>
                <a:close/>
              </a:path>
              <a:path w="538480" h="386079">
                <a:moveTo>
                  <a:pt x="449579" y="371640"/>
                </a:moveTo>
                <a:lnTo>
                  <a:pt x="449579" y="318516"/>
                </a:lnTo>
                <a:lnTo>
                  <a:pt x="448817" y="321564"/>
                </a:lnTo>
                <a:lnTo>
                  <a:pt x="445769" y="323850"/>
                </a:lnTo>
                <a:lnTo>
                  <a:pt x="441959" y="323088"/>
                </a:lnTo>
                <a:lnTo>
                  <a:pt x="431764" y="315803"/>
                </a:lnTo>
                <a:lnTo>
                  <a:pt x="397763" y="363473"/>
                </a:lnTo>
                <a:lnTo>
                  <a:pt x="449579" y="371640"/>
                </a:lnTo>
                <a:close/>
              </a:path>
              <a:path w="538480" h="386079">
                <a:moveTo>
                  <a:pt x="449579" y="318516"/>
                </a:moveTo>
                <a:lnTo>
                  <a:pt x="448055" y="315468"/>
                </a:lnTo>
                <a:lnTo>
                  <a:pt x="437422" y="307870"/>
                </a:lnTo>
                <a:lnTo>
                  <a:pt x="431764" y="315803"/>
                </a:lnTo>
                <a:lnTo>
                  <a:pt x="441959" y="323088"/>
                </a:lnTo>
                <a:lnTo>
                  <a:pt x="445769" y="323850"/>
                </a:lnTo>
                <a:lnTo>
                  <a:pt x="448817" y="321564"/>
                </a:lnTo>
                <a:lnTo>
                  <a:pt x="449579" y="318516"/>
                </a:lnTo>
                <a:close/>
              </a:path>
              <a:path w="538480" h="386079">
                <a:moveTo>
                  <a:pt x="537971" y="385572"/>
                </a:moveTo>
                <a:lnTo>
                  <a:pt x="471677" y="259841"/>
                </a:lnTo>
                <a:lnTo>
                  <a:pt x="437422" y="307870"/>
                </a:lnTo>
                <a:lnTo>
                  <a:pt x="448055" y="315468"/>
                </a:lnTo>
                <a:lnTo>
                  <a:pt x="449579" y="318516"/>
                </a:lnTo>
                <a:lnTo>
                  <a:pt x="449579" y="371640"/>
                </a:lnTo>
                <a:lnTo>
                  <a:pt x="537971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6593" y="4768596"/>
            <a:ext cx="127000" cy="690880"/>
          </a:xfrm>
          <a:custGeom>
            <a:avLst/>
            <a:gdLst/>
            <a:ahLst/>
            <a:cxnLst/>
            <a:rect l="l" t="t" r="r" b="b"/>
            <a:pathLst>
              <a:path w="127000" h="690879">
                <a:moveTo>
                  <a:pt x="126492" y="127254"/>
                </a:moveTo>
                <a:lnTo>
                  <a:pt x="63246" y="0"/>
                </a:lnTo>
                <a:lnTo>
                  <a:pt x="0" y="127254"/>
                </a:lnTo>
                <a:lnTo>
                  <a:pt x="58674" y="127254"/>
                </a:lnTo>
                <a:lnTo>
                  <a:pt x="58674" y="114300"/>
                </a:lnTo>
                <a:lnTo>
                  <a:pt x="60198" y="111252"/>
                </a:lnTo>
                <a:lnTo>
                  <a:pt x="63246" y="109728"/>
                </a:lnTo>
                <a:lnTo>
                  <a:pt x="66294" y="111252"/>
                </a:lnTo>
                <a:lnTo>
                  <a:pt x="67818" y="114300"/>
                </a:lnTo>
                <a:lnTo>
                  <a:pt x="67818" y="127254"/>
                </a:lnTo>
                <a:lnTo>
                  <a:pt x="126492" y="127254"/>
                </a:lnTo>
                <a:close/>
              </a:path>
              <a:path w="127000" h="690879">
                <a:moveTo>
                  <a:pt x="67818" y="127254"/>
                </a:moveTo>
                <a:lnTo>
                  <a:pt x="67818" y="114300"/>
                </a:lnTo>
                <a:lnTo>
                  <a:pt x="66294" y="111252"/>
                </a:lnTo>
                <a:lnTo>
                  <a:pt x="63246" y="109728"/>
                </a:lnTo>
                <a:lnTo>
                  <a:pt x="60198" y="111252"/>
                </a:lnTo>
                <a:lnTo>
                  <a:pt x="58674" y="114300"/>
                </a:lnTo>
                <a:lnTo>
                  <a:pt x="58674" y="127254"/>
                </a:lnTo>
                <a:lnTo>
                  <a:pt x="67818" y="127254"/>
                </a:lnTo>
                <a:close/>
              </a:path>
              <a:path w="127000" h="690879">
                <a:moveTo>
                  <a:pt x="67818" y="685800"/>
                </a:moveTo>
                <a:lnTo>
                  <a:pt x="67818" y="127254"/>
                </a:lnTo>
                <a:lnTo>
                  <a:pt x="58674" y="127254"/>
                </a:lnTo>
                <a:lnTo>
                  <a:pt x="58674" y="685800"/>
                </a:lnTo>
                <a:lnTo>
                  <a:pt x="60198" y="688848"/>
                </a:lnTo>
                <a:lnTo>
                  <a:pt x="63246" y="690372"/>
                </a:lnTo>
                <a:lnTo>
                  <a:pt x="66294" y="688848"/>
                </a:lnTo>
                <a:lnTo>
                  <a:pt x="67818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1239" y="54543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84837" y="55270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9493" y="5992620"/>
            <a:ext cx="285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1639" y="43875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5237" y="44602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37239" y="49971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0837" y="50698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18239" y="4687823"/>
            <a:ext cx="538480" cy="386080"/>
          </a:xfrm>
          <a:custGeom>
            <a:avLst/>
            <a:gdLst/>
            <a:ahLst/>
            <a:cxnLst/>
            <a:rect l="l" t="t" r="r" b="b"/>
            <a:pathLst>
              <a:path w="538479" h="386079">
                <a:moveTo>
                  <a:pt x="100549" y="307870"/>
                </a:moveTo>
                <a:lnTo>
                  <a:pt x="66293" y="259841"/>
                </a:lnTo>
                <a:lnTo>
                  <a:pt x="0" y="385571"/>
                </a:lnTo>
                <a:lnTo>
                  <a:pt x="88391" y="371640"/>
                </a:lnTo>
                <a:lnTo>
                  <a:pt x="88391" y="318515"/>
                </a:lnTo>
                <a:lnTo>
                  <a:pt x="89915" y="315467"/>
                </a:lnTo>
                <a:lnTo>
                  <a:pt x="100549" y="307870"/>
                </a:lnTo>
                <a:close/>
              </a:path>
              <a:path w="538479" h="386079">
                <a:moveTo>
                  <a:pt x="106207" y="315803"/>
                </a:moveTo>
                <a:lnTo>
                  <a:pt x="100549" y="307870"/>
                </a:lnTo>
                <a:lnTo>
                  <a:pt x="89915" y="315467"/>
                </a:lnTo>
                <a:lnTo>
                  <a:pt x="88391" y="318515"/>
                </a:lnTo>
                <a:lnTo>
                  <a:pt x="89153" y="321563"/>
                </a:lnTo>
                <a:lnTo>
                  <a:pt x="92201" y="323849"/>
                </a:lnTo>
                <a:lnTo>
                  <a:pt x="96011" y="323087"/>
                </a:lnTo>
                <a:lnTo>
                  <a:pt x="106207" y="315803"/>
                </a:lnTo>
                <a:close/>
              </a:path>
              <a:path w="538479" h="386079">
                <a:moveTo>
                  <a:pt x="140207" y="363473"/>
                </a:moveTo>
                <a:lnTo>
                  <a:pt x="106207" y="315803"/>
                </a:lnTo>
                <a:lnTo>
                  <a:pt x="96011" y="323087"/>
                </a:lnTo>
                <a:lnTo>
                  <a:pt x="92201" y="323849"/>
                </a:lnTo>
                <a:lnTo>
                  <a:pt x="89153" y="321563"/>
                </a:lnTo>
                <a:lnTo>
                  <a:pt x="88391" y="318515"/>
                </a:lnTo>
                <a:lnTo>
                  <a:pt x="88391" y="371640"/>
                </a:lnTo>
                <a:lnTo>
                  <a:pt x="140207" y="363473"/>
                </a:lnTo>
                <a:close/>
              </a:path>
              <a:path w="538479" h="386079">
                <a:moveTo>
                  <a:pt x="537971" y="5333"/>
                </a:moveTo>
                <a:lnTo>
                  <a:pt x="537209" y="1523"/>
                </a:lnTo>
                <a:lnTo>
                  <a:pt x="534161" y="0"/>
                </a:lnTo>
                <a:lnTo>
                  <a:pt x="530351" y="761"/>
                </a:lnTo>
                <a:lnTo>
                  <a:pt x="100549" y="307870"/>
                </a:lnTo>
                <a:lnTo>
                  <a:pt x="106207" y="315803"/>
                </a:lnTo>
                <a:lnTo>
                  <a:pt x="536447" y="8381"/>
                </a:lnTo>
                <a:lnTo>
                  <a:pt x="53797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9427" y="49971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33037" y="50698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13667" y="5373623"/>
            <a:ext cx="538480" cy="386080"/>
          </a:xfrm>
          <a:custGeom>
            <a:avLst/>
            <a:gdLst/>
            <a:ahLst/>
            <a:cxnLst/>
            <a:rect l="l" t="t" r="r" b="b"/>
            <a:pathLst>
              <a:path w="538479" h="386079">
                <a:moveTo>
                  <a:pt x="437422" y="307870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431764" y="315803"/>
                </a:lnTo>
                <a:lnTo>
                  <a:pt x="437422" y="307870"/>
                </a:lnTo>
                <a:close/>
              </a:path>
              <a:path w="538479" h="386079">
                <a:moveTo>
                  <a:pt x="449580" y="371640"/>
                </a:moveTo>
                <a:lnTo>
                  <a:pt x="449580" y="318516"/>
                </a:lnTo>
                <a:lnTo>
                  <a:pt x="448818" y="321564"/>
                </a:lnTo>
                <a:lnTo>
                  <a:pt x="445770" y="323850"/>
                </a:lnTo>
                <a:lnTo>
                  <a:pt x="441960" y="323088"/>
                </a:lnTo>
                <a:lnTo>
                  <a:pt x="431764" y="315803"/>
                </a:lnTo>
                <a:lnTo>
                  <a:pt x="397764" y="363473"/>
                </a:lnTo>
                <a:lnTo>
                  <a:pt x="449580" y="371640"/>
                </a:lnTo>
                <a:close/>
              </a:path>
              <a:path w="538479" h="386079">
                <a:moveTo>
                  <a:pt x="449580" y="318516"/>
                </a:moveTo>
                <a:lnTo>
                  <a:pt x="448056" y="315468"/>
                </a:lnTo>
                <a:lnTo>
                  <a:pt x="437422" y="307870"/>
                </a:lnTo>
                <a:lnTo>
                  <a:pt x="431764" y="315803"/>
                </a:lnTo>
                <a:lnTo>
                  <a:pt x="441960" y="323088"/>
                </a:lnTo>
                <a:lnTo>
                  <a:pt x="445770" y="323850"/>
                </a:lnTo>
                <a:lnTo>
                  <a:pt x="448818" y="321564"/>
                </a:lnTo>
                <a:lnTo>
                  <a:pt x="449580" y="318516"/>
                </a:lnTo>
                <a:close/>
              </a:path>
              <a:path w="538479" h="386079">
                <a:moveTo>
                  <a:pt x="537972" y="385572"/>
                </a:moveTo>
                <a:lnTo>
                  <a:pt x="471678" y="259841"/>
                </a:lnTo>
                <a:lnTo>
                  <a:pt x="437422" y="307870"/>
                </a:lnTo>
                <a:lnTo>
                  <a:pt x="448056" y="315468"/>
                </a:lnTo>
                <a:lnTo>
                  <a:pt x="449580" y="318516"/>
                </a:lnTo>
                <a:lnTo>
                  <a:pt x="449580" y="371640"/>
                </a:lnTo>
                <a:lnTo>
                  <a:pt x="537972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6993" y="4844796"/>
            <a:ext cx="127000" cy="690880"/>
          </a:xfrm>
          <a:custGeom>
            <a:avLst/>
            <a:gdLst/>
            <a:ahLst/>
            <a:cxnLst/>
            <a:rect l="l" t="t" r="r" b="b"/>
            <a:pathLst>
              <a:path w="127000" h="690879">
                <a:moveTo>
                  <a:pt x="126491" y="127254"/>
                </a:moveTo>
                <a:lnTo>
                  <a:pt x="63245" y="0"/>
                </a:lnTo>
                <a:lnTo>
                  <a:pt x="0" y="127254"/>
                </a:lnTo>
                <a:lnTo>
                  <a:pt x="58673" y="127254"/>
                </a:lnTo>
                <a:lnTo>
                  <a:pt x="58673" y="114300"/>
                </a:lnTo>
                <a:lnTo>
                  <a:pt x="60197" y="111252"/>
                </a:lnTo>
                <a:lnTo>
                  <a:pt x="63245" y="109728"/>
                </a:lnTo>
                <a:lnTo>
                  <a:pt x="66293" y="111252"/>
                </a:lnTo>
                <a:lnTo>
                  <a:pt x="67817" y="114300"/>
                </a:lnTo>
                <a:lnTo>
                  <a:pt x="67817" y="127254"/>
                </a:lnTo>
                <a:lnTo>
                  <a:pt x="126491" y="127254"/>
                </a:lnTo>
                <a:close/>
              </a:path>
              <a:path w="127000" h="690879">
                <a:moveTo>
                  <a:pt x="67817" y="127254"/>
                </a:moveTo>
                <a:lnTo>
                  <a:pt x="67817" y="114300"/>
                </a:lnTo>
                <a:lnTo>
                  <a:pt x="66293" y="111252"/>
                </a:lnTo>
                <a:lnTo>
                  <a:pt x="63245" y="109728"/>
                </a:lnTo>
                <a:lnTo>
                  <a:pt x="60197" y="111252"/>
                </a:lnTo>
                <a:lnTo>
                  <a:pt x="58673" y="114300"/>
                </a:lnTo>
                <a:lnTo>
                  <a:pt x="58673" y="127254"/>
                </a:lnTo>
                <a:lnTo>
                  <a:pt x="67817" y="127254"/>
                </a:lnTo>
                <a:close/>
              </a:path>
              <a:path w="127000" h="690879">
                <a:moveTo>
                  <a:pt x="67817" y="685800"/>
                </a:moveTo>
                <a:lnTo>
                  <a:pt x="67817" y="127254"/>
                </a:lnTo>
                <a:lnTo>
                  <a:pt x="58673" y="127254"/>
                </a:lnTo>
                <a:lnTo>
                  <a:pt x="58673" y="685800"/>
                </a:lnTo>
                <a:lnTo>
                  <a:pt x="60197" y="688848"/>
                </a:lnTo>
                <a:lnTo>
                  <a:pt x="63245" y="690372"/>
                </a:lnTo>
                <a:lnTo>
                  <a:pt x="66293" y="688848"/>
                </a:lnTo>
                <a:lnTo>
                  <a:pt x="67817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1639" y="55305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5237" y="56032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4305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图不连通怎么办？</a:t>
            </a:r>
          </a:p>
        </p:txBody>
      </p:sp>
      <p:sp>
        <p:nvSpPr>
          <p:cNvPr id="4" name="object 4"/>
          <p:cNvSpPr/>
          <p:nvPr/>
        </p:nvSpPr>
        <p:spPr>
          <a:xfrm>
            <a:off x="1384439" y="1644395"/>
            <a:ext cx="43434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9511" y="3541776"/>
            <a:ext cx="338455" cy="160020"/>
          </a:xfrm>
          <a:custGeom>
            <a:avLst/>
            <a:gdLst/>
            <a:ahLst/>
            <a:cxnLst/>
            <a:rect l="l" t="t" r="r" b="b"/>
            <a:pathLst>
              <a:path w="338454" h="160020">
                <a:moveTo>
                  <a:pt x="338328" y="0"/>
                </a:moveTo>
                <a:lnTo>
                  <a:pt x="266608" y="14307"/>
                </a:lnTo>
                <a:lnTo>
                  <a:pt x="204764" y="21738"/>
                </a:lnTo>
                <a:lnTo>
                  <a:pt x="153710" y="22549"/>
                </a:lnTo>
                <a:lnTo>
                  <a:pt x="114360" y="16995"/>
                </a:lnTo>
                <a:lnTo>
                  <a:pt x="87630" y="5334"/>
                </a:lnTo>
                <a:lnTo>
                  <a:pt x="0" y="160020"/>
                </a:lnTo>
                <a:lnTo>
                  <a:pt x="33832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439" y="1644395"/>
            <a:ext cx="4343400" cy="2057400"/>
          </a:xfrm>
          <a:custGeom>
            <a:avLst/>
            <a:gdLst/>
            <a:ahLst/>
            <a:cxnLst/>
            <a:rect l="l" t="t" r="r" b="b"/>
            <a:pathLst>
              <a:path w="4343400" h="2057400">
                <a:moveTo>
                  <a:pt x="0" y="0"/>
                </a:moveTo>
                <a:lnTo>
                  <a:pt x="0" y="2057400"/>
                </a:lnTo>
                <a:lnTo>
                  <a:pt x="4005072" y="2057399"/>
                </a:lnTo>
                <a:lnTo>
                  <a:pt x="4343400" y="1897379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9511" y="3541776"/>
            <a:ext cx="338455" cy="160020"/>
          </a:xfrm>
          <a:custGeom>
            <a:avLst/>
            <a:gdLst/>
            <a:ahLst/>
            <a:cxnLst/>
            <a:rect l="l" t="t" r="r" b="b"/>
            <a:pathLst>
              <a:path w="338454" h="160020">
                <a:moveTo>
                  <a:pt x="0" y="160020"/>
                </a:moveTo>
                <a:lnTo>
                  <a:pt x="87630" y="5334"/>
                </a:lnTo>
                <a:lnTo>
                  <a:pt x="114360" y="16995"/>
                </a:lnTo>
                <a:lnTo>
                  <a:pt x="153710" y="22549"/>
                </a:lnTo>
                <a:lnTo>
                  <a:pt x="204764" y="21738"/>
                </a:lnTo>
                <a:lnTo>
                  <a:pt x="266608" y="14307"/>
                </a:lnTo>
                <a:lnTo>
                  <a:pt x="33832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3559" y="1692656"/>
            <a:ext cx="38354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DFS ( Vertex V )</a:t>
            </a:r>
            <a:endParaRPr sz="2000" dirty="0">
              <a:latin typeface="Courier New"/>
              <a:cs typeface="Courier New"/>
            </a:endParaRPr>
          </a:p>
          <a:p>
            <a:pPr marL="316865" marR="147955" indent="-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{ visited[ V ] = true;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宋体"/>
                <a:cs typeface="宋体"/>
              </a:rPr>
              <a:t>的每个邻接</a:t>
            </a:r>
            <a:r>
              <a:rPr sz="2000" b="1" spc="-10" dirty="0">
                <a:latin typeface="宋体"/>
                <a:cs typeface="宋体"/>
              </a:rPr>
              <a:t>点</a:t>
            </a:r>
            <a:r>
              <a:rPr sz="2000" b="1" spc="195" dirty="0">
                <a:latin typeface="宋体"/>
                <a:cs typeface="宋体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231265" marR="5080" indent="-4572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 !visited[ W ] )  DFS( W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66027" y="1682495"/>
            <a:ext cx="27432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7487" y="1796795"/>
            <a:ext cx="1292860" cy="700405"/>
          </a:xfrm>
          <a:custGeom>
            <a:avLst/>
            <a:gdLst/>
            <a:ahLst/>
            <a:cxnLst/>
            <a:rect l="l" t="t" r="r" b="b"/>
            <a:pathLst>
              <a:path w="1292860" h="700405">
                <a:moveTo>
                  <a:pt x="0" y="700277"/>
                </a:moveTo>
                <a:lnTo>
                  <a:pt x="129235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6039" y="1682495"/>
            <a:ext cx="2743200" cy="1104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6520" marR="109855" indent="-635" algn="just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latin typeface="宋体"/>
                <a:cs typeface="宋体"/>
              </a:rPr>
              <a:t>每调用一</a:t>
            </a:r>
            <a:r>
              <a:rPr sz="1800" b="1" spc="-5" dirty="0">
                <a:latin typeface="宋体"/>
                <a:cs typeface="宋体"/>
              </a:rPr>
              <a:t>次</a:t>
            </a:r>
            <a:r>
              <a:rPr sz="2000" b="1" spc="-5" dirty="0">
                <a:latin typeface="Courier New"/>
                <a:cs typeface="Courier New"/>
              </a:rPr>
              <a:t>DFS(V)</a:t>
            </a:r>
            <a:r>
              <a:rPr sz="1800" b="1" dirty="0">
                <a:latin typeface="宋体"/>
                <a:cs typeface="宋体"/>
              </a:rPr>
              <a:t>，就 </a:t>
            </a:r>
            <a:r>
              <a:rPr sz="1800" b="1" spc="-5" dirty="0">
                <a:latin typeface="宋体"/>
                <a:cs typeface="宋体"/>
              </a:rPr>
              <a:t>把</a:t>
            </a:r>
            <a:r>
              <a:rPr sz="2000" b="1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宋体"/>
                <a:cs typeface="宋体"/>
              </a:rPr>
              <a:t>所在的连通分量遍历 了一遍</a:t>
            </a:r>
            <a:r>
              <a:rPr sz="1800" b="1" spc="-5" dirty="0">
                <a:latin typeface="宋体"/>
                <a:cs typeface="宋体"/>
              </a:rPr>
              <a:t>。</a:t>
            </a:r>
            <a:r>
              <a:rPr sz="2000" b="1" spc="-5" dirty="0">
                <a:latin typeface="Courier New"/>
                <a:cs typeface="Courier New"/>
              </a:rPr>
              <a:t>BF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宋体"/>
                <a:cs typeface="宋体"/>
              </a:rPr>
              <a:t>也是一样。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8239" y="3930396"/>
            <a:ext cx="4495800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4281" y="5686805"/>
            <a:ext cx="349885" cy="148590"/>
          </a:xfrm>
          <a:custGeom>
            <a:avLst/>
            <a:gdLst/>
            <a:ahLst/>
            <a:cxnLst/>
            <a:rect l="l" t="t" r="r" b="b"/>
            <a:pathLst>
              <a:path w="349885" h="148589">
                <a:moveTo>
                  <a:pt x="349758" y="0"/>
                </a:moveTo>
                <a:lnTo>
                  <a:pt x="275844" y="13575"/>
                </a:lnTo>
                <a:lnTo>
                  <a:pt x="211988" y="20641"/>
                </a:lnTo>
                <a:lnTo>
                  <a:pt x="159105" y="21451"/>
                </a:lnTo>
                <a:lnTo>
                  <a:pt x="118110" y="16264"/>
                </a:lnTo>
                <a:lnTo>
                  <a:pt x="89915" y="5333"/>
                </a:lnTo>
                <a:lnTo>
                  <a:pt x="0" y="148589"/>
                </a:lnTo>
                <a:lnTo>
                  <a:pt x="34975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8239" y="3930396"/>
            <a:ext cx="4495800" cy="1905000"/>
          </a:xfrm>
          <a:custGeom>
            <a:avLst/>
            <a:gdLst/>
            <a:ahLst/>
            <a:cxnLst/>
            <a:rect l="l" t="t" r="r" b="b"/>
            <a:pathLst>
              <a:path w="4495800" h="1905000">
                <a:moveTo>
                  <a:pt x="0" y="0"/>
                </a:moveTo>
                <a:lnTo>
                  <a:pt x="0" y="1905000"/>
                </a:lnTo>
                <a:lnTo>
                  <a:pt x="4146041" y="1904999"/>
                </a:lnTo>
                <a:lnTo>
                  <a:pt x="4495800" y="1756409"/>
                </a:lnTo>
                <a:lnTo>
                  <a:pt x="4495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4281" y="5686805"/>
            <a:ext cx="349885" cy="148590"/>
          </a:xfrm>
          <a:custGeom>
            <a:avLst/>
            <a:gdLst/>
            <a:ahLst/>
            <a:cxnLst/>
            <a:rect l="l" t="t" r="r" b="b"/>
            <a:pathLst>
              <a:path w="349885" h="148589">
                <a:moveTo>
                  <a:pt x="0" y="148590"/>
                </a:moveTo>
                <a:lnTo>
                  <a:pt x="89915" y="5334"/>
                </a:lnTo>
                <a:lnTo>
                  <a:pt x="118110" y="16264"/>
                </a:lnTo>
                <a:lnTo>
                  <a:pt x="159105" y="21451"/>
                </a:lnTo>
                <a:lnTo>
                  <a:pt x="211988" y="20641"/>
                </a:lnTo>
                <a:lnTo>
                  <a:pt x="275844" y="13575"/>
                </a:lnTo>
                <a:lnTo>
                  <a:pt x="3497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27359" y="3216654"/>
            <a:ext cx="4258945" cy="2437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ListComponents </a:t>
            </a:r>
            <a:r>
              <a:rPr sz="1800" b="1" spc="-5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Graph 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{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b="1" spc="-5" dirty="0">
                <a:latin typeface="Courier New"/>
                <a:cs typeface="Courier New"/>
              </a:rPr>
              <a:t>( each V in G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spc="-5" dirty="0">
                <a:latin typeface="Courier New"/>
                <a:cs typeface="Courier New"/>
              </a:rPr>
              <a:t>( !visited[V] )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DFS( V ); </a:t>
            </a:r>
            <a:r>
              <a:rPr sz="1800" b="1" spc="-5" dirty="0">
                <a:solidFill>
                  <a:srgbClr val="009A00"/>
                </a:solidFill>
                <a:latin typeface="Courier New"/>
                <a:cs typeface="Courier New"/>
              </a:rPr>
              <a:t>/*or BFS( V</a:t>
            </a:r>
            <a:r>
              <a:rPr sz="1800" b="1" spc="-12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A00"/>
                </a:solidFill>
                <a:latin typeface="Courier New"/>
                <a:cs typeface="Courier New"/>
              </a:rPr>
              <a:t>)*/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433</Words>
  <Application>Microsoft Office PowerPoint</Application>
  <PresentationFormat>自定义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Courier New</vt:lpstr>
      <vt:lpstr>Times New Roman</vt:lpstr>
      <vt:lpstr>Wingdings</vt:lpstr>
      <vt:lpstr>Office Theme</vt:lpstr>
      <vt:lpstr>PowerPoint 演示文稿</vt:lpstr>
      <vt:lpstr>6.2 图的遍历</vt:lpstr>
      <vt:lpstr>深度优先搜索(Depth First Search, DFS)</vt:lpstr>
      <vt:lpstr>广度优先搜索(Breadth First Search, BFS)</vt:lpstr>
      <vt:lpstr>图不连通怎么办？</vt:lpstr>
      <vt:lpstr>图不连通怎么办？</vt:lpstr>
      <vt:lpstr>图不连通怎么办？</vt:lpstr>
      <vt:lpstr>图不连通怎么办？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&lt;4D6963726F736F667420506F776572506F696E74202D20B8B4BCFE20B5DACEE5BDB22D322DCDBCB5C4B1E9C0FA2E707074&gt;</dc:title>
  <dc:creator>Dell780</dc:creator>
  <cp:lastModifiedBy>micky0123123@outlook.com</cp:lastModifiedBy>
  <cp:revision>12</cp:revision>
  <dcterms:created xsi:type="dcterms:W3CDTF">2020-11-18T11:05:26Z</dcterms:created>
  <dcterms:modified xsi:type="dcterms:W3CDTF">2021-11-16T09:10:31Z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2020-11-18T00:00:00Z</vt:filetime>
  </property>
</Properties>
</file>