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8735" y="1855724"/>
            <a:ext cx="715592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535" y="677671"/>
            <a:ext cx="807032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3739" y="2241295"/>
            <a:ext cx="7353300" cy="227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35" y="1855724"/>
            <a:ext cx="54216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1" spc="-25" dirty="0">
                <a:solidFill>
                  <a:srgbClr val="00339A"/>
                </a:solidFill>
                <a:latin typeface="宋体"/>
                <a:cs typeface="宋体"/>
              </a:rPr>
              <a:t>第九讲</a:t>
            </a:r>
            <a:r>
              <a:rPr sz="5000" b="1" spc="-90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5000" b="1" spc="-25" dirty="0">
                <a:solidFill>
                  <a:srgbClr val="00339A"/>
                </a:solidFill>
                <a:latin typeface="宋体"/>
                <a:cs typeface="宋体"/>
              </a:rPr>
              <a:t>排序（上）</a:t>
            </a:r>
            <a:endParaRPr sz="5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735" y="1860295"/>
            <a:ext cx="6725284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85" dirty="0">
                <a:latin typeface="Times New Roman"/>
                <a:cs typeface="Times New Roman"/>
              </a:rPr>
              <a:t>9.2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5000" spc="-25" dirty="0"/>
              <a:t>希尔排序</a:t>
            </a:r>
            <a:r>
              <a:rPr sz="2800" spc="-10" dirty="0"/>
              <a:t>（</a:t>
            </a:r>
            <a:r>
              <a:rPr sz="2800" spc="-715" dirty="0"/>
              <a:t> </a:t>
            </a:r>
            <a:r>
              <a:rPr sz="2800" spc="-55" dirty="0">
                <a:latin typeface="Times New Roman"/>
                <a:cs typeface="Times New Roman"/>
              </a:rPr>
              <a:t>by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Donald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Shell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/>
              <a:t>）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635" y="617473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举个例子</a:t>
            </a:r>
          </a:p>
        </p:txBody>
      </p:sp>
      <p:sp>
        <p:nvSpPr>
          <p:cNvPr id="4" name="object 4"/>
          <p:cNvSpPr/>
          <p:nvPr/>
        </p:nvSpPr>
        <p:spPr>
          <a:xfrm>
            <a:off x="1241183" y="634745"/>
            <a:ext cx="829055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11533" y="2395994"/>
            <a:ext cx="8035290" cy="365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2000" b="1" spc="-15" dirty="0">
                <a:latin typeface="Times New Roman"/>
                <a:cs typeface="Times New Roman"/>
              </a:rPr>
              <a:t>-</a:t>
            </a:r>
            <a:r>
              <a:rPr sz="1800" b="1" spc="-10" dirty="0">
                <a:latin typeface="宋体"/>
                <a:cs typeface="宋体"/>
              </a:rPr>
              <a:t>间隔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000" b="1" spc="-15" dirty="0">
                <a:latin typeface="Times New Roman"/>
                <a:cs typeface="Times New Roman"/>
              </a:rPr>
              <a:t>-</a:t>
            </a:r>
            <a:r>
              <a:rPr sz="1800" b="1" spc="-10" dirty="0">
                <a:latin typeface="宋体"/>
                <a:cs typeface="宋体"/>
              </a:rPr>
              <a:t>间隔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b="1" spc="-15" dirty="0">
                <a:latin typeface="Times New Roman"/>
                <a:cs typeface="Times New Roman"/>
              </a:rPr>
              <a:t>-</a:t>
            </a:r>
            <a:r>
              <a:rPr sz="1800" b="1" spc="-10" dirty="0">
                <a:latin typeface="宋体"/>
                <a:cs typeface="宋体"/>
              </a:rPr>
              <a:t>间隔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宋体"/>
                <a:cs typeface="宋体"/>
              </a:rPr>
              <a:t>定义增量序列</a:t>
            </a:r>
            <a:r>
              <a:rPr sz="3000" b="1" spc="-770" dirty="0">
                <a:latin typeface="宋体"/>
                <a:cs typeface="宋体"/>
              </a:rPr>
              <a:t> </a:t>
            </a:r>
            <a:r>
              <a:rPr sz="3000" b="1" i="1" spc="-5" dirty="0">
                <a:latin typeface="Times New Roman"/>
                <a:cs typeface="Times New Roman"/>
              </a:rPr>
              <a:t>D</a:t>
            </a:r>
            <a:r>
              <a:rPr sz="3000" b="1" i="1" spc="-7" baseline="-22222" dirty="0">
                <a:latin typeface="Times New Roman"/>
                <a:cs typeface="Times New Roman"/>
              </a:rPr>
              <a:t>M</a:t>
            </a:r>
            <a:r>
              <a:rPr sz="3000" b="1" i="1" spc="359" baseline="-22222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&gt;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i="1" spc="-5" dirty="0">
                <a:latin typeface="Times New Roman"/>
                <a:cs typeface="Times New Roman"/>
              </a:rPr>
              <a:t>D</a:t>
            </a:r>
            <a:r>
              <a:rPr sz="3000" b="1" i="1" spc="-7" baseline="-22222" dirty="0">
                <a:latin typeface="Times New Roman"/>
                <a:cs typeface="Times New Roman"/>
              </a:rPr>
              <a:t>M</a:t>
            </a:r>
            <a:r>
              <a:rPr sz="3000" b="1" spc="-7" baseline="-22222" dirty="0">
                <a:latin typeface="Times New Roman"/>
                <a:cs typeface="Times New Roman"/>
              </a:rPr>
              <a:t>-1</a:t>
            </a:r>
            <a:r>
              <a:rPr sz="3000" b="1" spc="375" baseline="-22222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&gt;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… &gt;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i="1" spc="-5" dirty="0">
                <a:latin typeface="Times New Roman"/>
                <a:cs typeface="Times New Roman"/>
              </a:rPr>
              <a:t>D</a:t>
            </a:r>
            <a:r>
              <a:rPr sz="3000" b="1" spc="-7" baseline="-22222" dirty="0">
                <a:latin typeface="Times New Roman"/>
                <a:cs typeface="Times New Roman"/>
              </a:rPr>
              <a:t>1</a:t>
            </a:r>
            <a:r>
              <a:rPr sz="3000" b="1" spc="375" baseline="-22222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= 1</a:t>
            </a:r>
            <a:endParaRPr sz="3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宋体"/>
                <a:cs typeface="宋体"/>
              </a:rPr>
              <a:t>对每个</a:t>
            </a:r>
            <a:r>
              <a:rPr sz="3000" b="1" spc="-770" dirty="0">
                <a:latin typeface="宋体"/>
                <a:cs typeface="宋体"/>
              </a:rPr>
              <a:t> </a:t>
            </a:r>
            <a:r>
              <a:rPr sz="3000" b="1" i="1" spc="-10" dirty="0">
                <a:latin typeface="Times New Roman"/>
                <a:cs typeface="Times New Roman"/>
              </a:rPr>
              <a:t>D</a:t>
            </a:r>
            <a:r>
              <a:rPr sz="3000" b="1" i="1" spc="-15" baseline="-22222" dirty="0">
                <a:latin typeface="Times New Roman"/>
                <a:cs typeface="Times New Roman"/>
              </a:rPr>
              <a:t>k</a:t>
            </a:r>
            <a:r>
              <a:rPr sz="3000" b="1" i="1" baseline="-22222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宋体"/>
                <a:cs typeface="宋体"/>
              </a:rPr>
              <a:t>进</a:t>
            </a:r>
            <a:r>
              <a:rPr sz="3000" b="1" spc="-10" dirty="0">
                <a:latin typeface="宋体"/>
                <a:cs typeface="宋体"/>
              </a:rPr>
              <a:t>行</a:t>
            </a:r>
            <a:r>
              <a:rPr sz="3000" b="1" spc="-5" dirty="0">
                <a:latin typeface="Times New Roman"/>
                <a:cs typeface="Times New Roman"/>
              </a:rPr>
              <a:t>“</a:t>
            </a:r>
            <a:r>
              <a:rPr sz="3000" b="1" i="1" spc="-5" dirty="0">
                <a:latin typeface="Times New Roman"/>
                <a:cs typeface="Times New Roman"/>
              </a:rPr>
              <a:t>D</a:t>
            </a:r>
            <a:r>
              <a:rPr sz="3000" b="1" i="1" spc="-7" baseline="-22222" dirty="0">
                <a:latin typeface="Times New Roman"/>
                <a:cs typeface="Times New Roman"/>
              </a:rPr>
              <a:t>k</a:t>
            </a:r>
            <a:r>
              <a:rPr sz="3000" b="1" spc="-5" dirty="0">
                <a:latin typeface="Times New Roman"/>
                <a:cs typeface="Times New Roman"/>
              </a:rPr>
              <a:t>-</a:t>
            </a:r>
            <a:r>
              <a:rPr sz="3000" b="1" spc="-15" dirty="0">
                <a:latin typeface="宋体"/>
                <a:cs typeface="宋体"/>
              </a:rPr>
              <a:t>间隔</a:t>
            </a:r>
            <a:r>
              <a:rPr sz="3000" b="1" dirty="0">
                <a:latin typeface="Times New Roman"/>
                <a:cs typeface="Times New Roman"/>
              </a:rPr>
              <a:t>”</a:t>
            </a:r>
            <a:r>
              <a:rPr sz="3000" b="1" spc="-15" dirty="0">
                <a:latin typeface="宋体"/>
                <a:cs typeface="宋体"/>
              </a:rPr>
              <a:t>排序</a:t>
            </a:r>
            <a:r>
              <a:rPr sz="2000" b="1" spc="-5" dirty="0">
                <a:latin typeface="Times New Roman"/>
                <a:cs typeface="Times New Roman"/>
              </a:rPr>
              <a:t>(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k</a:t>
            </a:r>
            <a:r>
              <a:rPr sz="2000" b="1" i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= </a:t>
            </a:r>
            <a:r>
              <a:rPr sz="2000" b="1" i="1" spc="-5" dirty="0">
                <a:latin typeface="Times New Roman"/>
                <a:cs typeface="Times New Roman"/>
              </a:rPr>
              <a:t>M</a:t>
            </a:r>
            <a:r>
              <a:rPr sz="2000" b="1" spc="-5" dirty="0">
                <a:latin typeface="Times New Roman"/>
                <a:cs typeface="Times New Roman"/>
              </a:rPr>
              <a:t>, </a:t>
            </a:r>
            <a:r>
              <a:rPr sz="2000" b="1" i="1" spc="-5" dirty="0">
                <a:latin typeface="Times New Roman"/>
                <a:cs typeface="Times New Roman"/>
              </a:rPr>
              <a:t>M</a:t>
            </a:r>
            <a:r>
              <a:rPr sz="2000" b="1" spc="-5" dirty="0">
                <a:latin typeface="Times New Roman"/>
                <a:cs typeface="Times New Roman"/>
              </a:rPr>
              <a:t>-1,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… 1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230"/>
              </a:spcBef>
              <a:buClr>
                <a:srgbClr val="CC65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注意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r>
              <a:rPr sz="2000" b="1" spc="-5" dirty="0">
                <a:latin typeface="Times New Roman"/>
                <a:cs typeface="Times New Roman"/>
              </a:rPr>
              <a:t>“</a:t>
            </a:r>
            <a:r>
              <a:rPr sz="2000" b="1" i="1" spc="-5" dirty="0">
                <a:latin typeface="Times New Roman"/>
                <a:cs typeface="Times New Roman"/>
              </a:rPr>
              <a:t>D</a:t>
            </a:r>
            <a:r>
              <a:rPr sz="1950" b="1" i="1" spc="-7" baseline="-21367" dirty="0">
                <a:latin typeface="Times New Roman"/>
                <a:cs typeface="Times New Roman"/>
              </a:rPr>
              <a:t>k</a:t>
            </a:r>
            <a:r>
              <a:rPr sz="2000" b="1" spc="-5" dirty="0">
                <a:latin typeface="Times New Roman"/>
                <a:cs typeface="Times New Roman"/>
              </a:rPr>
              <a:t>-</a:t>
            </a:r>
            <a:r>
              <a:rPr sz="2000" b="1" spc="-10" dirty="0">
                <a:latin typeface="宋体"/>
                <a:cs typeface="宋体"/>
              </a:rPr>
              <a:t>间</a:t>
            </a:r>
            <a:r>
              <a:rPr sz="2000" b="1" spc="-5" dirty="0">
                <a:latin typeface="宋体"/>
                <a:cs typeface="宋体"/>
              </a:rPr>
              <a:t>隔</a:t>
            </a:r>
            <a:r>
              <a:rPr sz="2000" b="1" spc="-10" dirty="0">
                <a:latin typeface="Times New Roman"/>
                <a:cs typeface="Times New Roman"/>
              </a:rPr>
              <a:t>”</a:t>
            </a:r>
            <a:r>
              <a:rPr sz="2000" b="1" spc="-10" dirty="0">
                <a:latin typeface="宋体"/>
                <a:cs typeface="宋体"/>
              </a:rPr>
              <a:t>有序的序列，在执行</a:t>
            </a:r>
            <a:r>
              <a:rPr sz="2000" b="1" spc="-5" dirty="0">
                <a:latin typeface="Times New Roman"/>
                <a:cs typeface="Times New Roman"/>
              </a:rPr>
              <a:t>“</a:t>
            </a:r>
            <a:r>
              <a:rPr sz="2000" b="1" i="1" spc="-5" dirty="0">
                <a:latin typeface="Times New Roman"/>
                <a:cs typeface="Times New Roman"/>
              </a:rPr>
              <a:t>D</a:t>
            </a:r>
            <a:r>
              <a:rPr sz="1950" b="1" i="1" spc="-7" baseline="-21367" dirty="0">
                <a:latin typeface="Times New Roman"/>
                <a:cs typeface="Times New Roman"/>
              </a:rPr>
              <a:t>k</a:t>
            </a:r>
            <a:r>
              <a:rPr sz="1950" b="1" spc="-7" baseline="-21367" dirty="0">
                <a:latin typeface="Times New Roman"/>
                <a:cs typeface="Times New Roman"/>
              </a:rPr>
              <a:t>-1</a:t>
            </a:r>
            <a:r>
              <a:rPr sz="2000" b="1" spc="-5" dirty="0">
                <a:latin typeface="Times New Roman"/>
                <a:cs typeface="Times New Roman"/>
              </a:rPr>
              <a:t>-</a:t>
            </a:r>
            <a:r>
              <a:rPr sz="2000" b="1" spc="-10" dirty="0">
                <a:latin typeface="宋体"/>
                <a:cs typeface="宋体"/>
              </a:rPr>
              <a:t>间</a:t>
            </a:r>
            <a:r>
              <a:rPr sz="2000" b="1" spc="-5" dirty="0">
                <a:latin typeface="宋体"/>
                <a:cs typeface="宋体"/>
              </a:rPr>
              <a:t>隔</a:t>
            </a:r>
            <a:r>
              <a:rPr sz="2000" b="1" spc="-10" dirty="0">
                <a:latin typeface="Times New Roman"/>
                <a:cs typeface="Times New Roman"/>
              </a:rPr>
              <a:t>”</a:t>
            </a:r>
            <a:r>
              <a:rPr sz="2000" b="1" spc="-10" dirty="0">
                <a:latin typeface="宋体"/>
                <a:cs typeface="宋体"/>
              </a:rPr>
              <a:t>排序后，仍然是</a:t>
            </a:r>
            <a:r>
              <a:rPr sz="2000" b="1" spc="-5" dirty="0">
                <a:latin typeface="Times New Roman"/>
                <a:cs typeface="Times New Roman"/>
              </a:rPr>
              <a:t>“</a:t>
            </a:r>
            <a:r>
              <a:rPr sz="2000" b="1" i="1" spc="-5" dirty="0">
                <a:latin typeface="Times New Roman"/>
                <a:cs typeface="Times New Roman"/>
              </a:rPr>
              <a:t>D</a:t>
            </a:r>
            <a:r>
              <a:rPr sz="1950" b="1" i="1" spc="-7" baseline="-21367" dirty="0">
                <a:latin typeface="Times New Roman"/>
                <a:cs typeface="Times New Roman"/>
              </a:rPr>
              <a:t>k</a:t>
            </a:r>
            <a:r>
              <a:rPr sz="2000" b="1" spc="-5" dirty="0">
                <a:latin typeface="Times New Roman"/>
                <a:cs typeface="Times New Roman"/>
              </a:rPr>
              <a:t>-  </a:t>
            </a:r>
            <a:r>
              <a:rPr sz="2000" b="1" spc="-5" dirty="0">
                <a:latin typeface="宋体"/>
                <a:cs typeface="宋体"/>
              </a:rPr>
              <a:t>间</a:t>
            </a:r>
            <a:r>
              <a:rPr sz="2000" b="1" spc="-10" dirty="0">
                <a:latin typeface="宋体"/>
                <a:cs typeface="宋体"/>
              </a:rPr>
              <a:t>隔</a:t>
            </a:r>
            <a:r>
              <a:rPr sz="2000" b="1" spc="-10" dirty="0">
                <a:latin typeface="Times New Roman"/>
                <a:cs typeface="Times New Roman"/>
              </a:rPr>
              <a:t>”</a:t>
            </a:r>
            <a:r>
              <a:rPr sz="2000" b="1" spc="-10" dirty="0">
                <a:latin typeface="宋体"/>
                <a:cs typeface="宋体"/>
              </a:rPr>
              <a:t>有序的</a:t>
            </a:r>
            <a:endParaRPr sz="2000" dirty="0">
              <a:latin typeface="宋体"/>
              <a:cs typeface="宋体"/>
            </a:endParaRPr>
          </a:p>
        </p:txBody>
      </p:sp>
      <p:grpSp>
        <p:nvGrpSpPr>
          <p:cNvPr id="221" name="Group 31">
            <a:extLst>
              <a:ext uri="{FF2B5EF4-FFF2-40B4-BE49-F238E27FC236}">
                <a16:creationId xmlns:a16="http://schemas.microsoft.com/office/drawing/2014/main" id="{93603C1F-A0BF-4639-81F8-21E2110622B4}"/>
              </a:ext>
            </a:extLst>
          </p:cNvPr>
          <p:cNvGrpSpPr>
            <a:grpSpLocks/>
          </p:cNvGrpSpPr>
          <p:nvPr/>
        </p:nvGrpSpPr>
        <p:grpSpPr bwMode="auto">
          <a:xfrm>
            <a:off x="2298700" y="1700212"/>
            <a:ext cx="6934200" cy="422275"/>
            <a:chOff x="960" y="886"/>
            <a:chExt cx="4368" cy="266"/>
          </a:xfrm>
        </p:grpSpPr>
        <p:sp>
          <p:nvSpPr>
            <p:cNvPr id="223" name="Text Box 4">
              <a:extLst>
                <a:ext uri="{FF2B5EF4-FFF2-40B4-BE49-F238E27FC236}">
                  <a16:creationId xmlns:a16="http://schemas.microsoft.com/office/drawing/2014/main" id="{01200E16-7A39-4D12-A1B0-42F5C12D5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81</a:t>
              </a:r>
            </a:p>
          </p:txBody>
        </p:sp>
        <p:sp>
          <p:nvSpPr>
            <p:cNvPr id="224" name="Text Box 6">
              <a:extLst>
                <a:ext uri="{FF2B5EF4-FFF2-40B4-BE49-F238E27FC236}">
                  <a16:creationId xmlns:a16="http://schemas.microsoft.com/office/drawing/2014/main" id="{705E92ED-9B1B-44B8-B629-635996CD2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225" name="Text Box 7">
              <a:extLst>
                <a:ext uri="{FF2B5EF4-FFF2-40B4-BE49-F238E27FC236}">
                  <a16:creationId xmlns:a16="http://schemas.microsoft.com/office/drawing/2014/main" id="{08450005-A49B-4A7D-A847-1C7976D80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226" name="Text Box 8">
              <a:extLst>
                <a:ext uri="{FF2B5EF4-FFF2-40B4-BE49-F238E27FC236}">
                  <a16:creationId xmlns:a16="http://schemas.microsoft.com/office/drawing/2014/main" id="{528B0DDE-1C86-409E-B447-E0D2293B4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227" name="Text Box 9">
              <a:extLst>
                <a:ext uri="{FF2B5EF4-FFF2-40B4-BE49-F238E27FC236}">
                  <a16:creationId xmlns:a16="http://schemas.microsoft.com/office/drawing/2014/main" id="{223639AA-B378-414B-B702-CCD9A2426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228" name="Text Box 10">
              <a:extLst>
                <a:ext uri="{FF2B5EF4-FFF2-40B4-BE49-F238E27FC236}">
                  <a16:creationId xmlns:a16="http://schemas.microsoft.com/office/drawing/2014/main" id="{99D7C4A4-B181-4B5E-A8C0-20E8A73DC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229" name="Text Box 11">
              <a:extLst>
                <a:ext uri="{FF2B5EF4-FFF2-40B4-BE49-F238E27FC236}">
                  <a16:creationId xmlns:a16="http://schemas.microsoft.com/office/drawing/2014/main" id="{317BC971-D13C-4D75-9E33-98E5A33BE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230" name="Text Box 12">
              <a:extLst>
                <a:ext uri="{FF2B5EF4-FFF2-40B4-BE49-F238E27FC236}">
                  <a16:creationId xmlns:a16="http://schemas.microsoft.com/office/drawing/2014/main" id="{E94CE701-FDAC-4FEE-BB86-F7520F969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231" name="Text Box 13">
              <a:extLst>
                <a:ext uri="{FF2B5EF4-FFF2-40B4-BE49-F238E27FC236}">
                  <a16:creationId xmlns:a16="http://schemas.microsoft.com/office/drawing/2014/main" id="{0220D6F6-5B85-413E-904A-D350BE1C6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232" name="Text Box 14">
              <a:extLst>
                <a:ext uri="{FF2B5EF4-FFF2-40B4-BE49-F238E27FC236}">
                  <a16:creationId xmlns:a16="http://schemas.microsoft.com/office/drawing/2014/main" id="{B9794048-1F46-411B-9F17-A520D7D99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233" name="Text Box 15">
              <a:extLst>
                <a:ext uri="{FF2B5EF4-FFF2-40B4-BE49-F238E27FC236}">
                  <a16:creationId xmlns:a16="http://schemas.microsoft.com/office/drawing/2014/main" id="{83903854-E38D-4FE5-AAA5-BAA779FD5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  <p:sp>
          <p:nvSpPr>
            <p:cNvPr id="234" name="Text Box 16">
              <a:extLst>
                <a:ext uri="{FF2B5EF4-FFF2-40B4-BE49-F238E27FC236}">
                  <a16:creationId xmlns:a16="http://schemas.microsoft.com/office/drawing/2014/main" id="{3A526613-F640-400B-A8E6-D18830159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235" name="Text Box 17">
              <a:extLst>
                <a:ext uri="{FF2B5EF4-FFF2-40B4-BE49-F238E27FC236}">
                  <a16:creationId xmlns:a16="http://schemas.microsoft.com/office/drawing/2014/main" id="{934586B3-D480-49B3-8E53-24167C536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grpSp>
        <p:nvGrpSpPr>
          <p:cNvPr id="236" name="Group 53">
            <a:extLst>
              <a:ext uri="{FF2B5EF4-FFF2-40B4-BE49-F238E27FC236}">
                <a16:creationId xmlns:a16="http://schemas.microsoft.com/office/drawing/2014/main" id="{7D2DDF40-A4AE-4B8C-AD3D-4D2F4DFB2B44}"/>
              </a:ext>
            </a:extLst>
          </p:cNvPr>
          <p:cNvGrpSpPr>
            <a:grpSpLocks/>
          </p:cNvGrpSpPr>
          <p:nvPr/>
        </p:nvGrpSpPr>
        <p:grpSpPr bwMode="auto">
          <a:xfrm>
            <a:off x="3898900" y="2351087"/>
            <a:ext cx="3200400" cy="422275"/>
            <a:chOff x="1968" y="1296"/>
            <a:chExt cx="2016" cy="266"/>
          </a:xfrm>
        </p:grpSpPr>
        <p:sp>
          <p:nvSpPr>
            <p:cNvPr id="237" name="Text Box 21">
              <a:extLst>
                <a:ext uri="{FF2B5EF4-FFF2-40B4-BE49-F238E27FC236}">
                  <a16:creationId xmlns:a16="http://schemas.microsoft.com/office/drawing/2014/main" id="{BD6C3571-EFD4-4FA1-8921-4488A11DB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238" name="Text Box 26">
              <a:extLst>
                <a:ext uri="{FF2B5EF4-FFF2-40B4-BE49-F238E27FC236}">
                  <a16:creationId xmlns:a16="http://schemas.microsoft.com/office/drawing/2014/main" id="{9289845C-F529-45D8-9FC6-AC0D98B40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</p:grpSp>
      <p:grpSp>
        <p:nvGrpSpPr>
          <p:cNvPr id="239" name="Group 55">
            <a:extLst>
              <a:ext uri="{FF2B5EF4-FFF2-40B4-BE49-F238E27FC236}">
                <a16:creationId xmlns:a16="http://schemas.microsoft.com/office/drawing/2014/main" id="{63BBF238-8D32-4087-AA6F-7AC25A477572}"/>
              </a:ext>
            </a:extLst>
          </p:cNvPr>
          <p:cNvGrpSpPr>
            <a:grpSpLocks/>
          </p:cNvGrpSpPr>
          <p:nvPr/>
        </p:nvGrpSpPr>
        <p:grpSpPr bwMode="auto">
          <a:xfrm>
            <a:off x="4432300" y="2351087"/>
            <a:ext cx="3200400" cy="422275"/>
            <a:chOff x="2304" y="1296"/>
            <a:chExt cx="2016" cy="266"/>
          </a:xfrm>
        </p:grpSpPr>
        <p:sp>
          <p:nvSpPr>
            <p:cNvPr id="240" name="Text Box 22">
              <a:extLst>
                <a:ext uri="{FF2B5EF4-FFF2-40B4-BE49-F238E27FC236}">
                  <a16:creationId xmlns:a16="http://schemas.microsoft.com/office/drawing/2014/main" id="{E064E84D-4448-441C-B1D4-C55DD9FA9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241" name="Text Box 27">
              <a:extLst>
                <a:ext uri="{FF2B5EF4-FFF2-40B4-BE49-F238E27FC236}">
                  <a16:creationId xmlns:a16="http://schemas.microsoft.com/office/drawing/2014/main" id="{DCF625AD-4B04-4A29-A5D8-FA4329113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</p:grpSp>
      <p:grpSp>
        <p:nvGrpSpPr>
          <p:cNvPr id="242" name="Group 40">
            <a:extLst>
              <a:ext uri="{FF2B5EF4-FFF2-40B4-BE49-F238E27FC236}">
                <a16:creationId xmlns:a16="http://schemas.microsoft.com/office/drawing/2014/main" id="{A1AF832C-B425-4D85-AFDD-412BEC8BCE3D}"/>
              </a:ext>
            </a:extLst>
          </p:cNvPr>
          <p:cNvGrpSpPr>
            <a:grpSpLocks/>
          </p:cNvGrpSpPr>
          <p:nvPr/>
        </p:nvGrpSpPr>
        <p:grpSpPr bwMode="auto">
          <a:xfrm>
            <a:off x="2298700" y="2351087"/>
            <a:ext cx="5867400" cy="422275"/>
            <a:chOff x="960" y="1296"/>
            <a:chExt cx="3696" cy="266"/>
          </a:xfrm>
        </p:grpSpPr>
        <p:sp>
          <p:nvSpPr>
            <p:cNvPr id="243" name="Text Box 18">
              <a:extLst>
                <a:ext uri="{FF2B5EF4-FFF2-40B4-BE49-F238E27FC236}">
                  <a16:creationId xmlns:a16="http://schemas.microsoft.com/office/drawing/2014/main" id="{376A8C1B-43D4-45E8-9F0D-77C109D24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244" name="Text Box 23">
              <a:extLst>
                <a:ext uri="{FF2B5EF4-FFF2-40B4-BE49-F238E27FC236}">
                  <a16:creationId xmlns:a16="http://schemas.microsoft.com/office/drawing/2014/main" id="{B2539F83-DA88-4DE4-8688-F277ACCD8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245" name="Text Box 28">
              <a:extLst>
                <a:ext uri="{FF2B5EF4-FFF2-40B4-BE49-F238E27FC236}">
                  <a16:creationId xmlns:a16="http://schemas.microsoft.com/office/drawing/2014/main" id="{B6C1FD85-D4C1-431F-87C8-499B891B2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</p:grpSp>
      <p:grpSp>
        <p:nvGrpSpPr>
          <p:cNvPr id="246" name="Group 44">
            <a:extLst>
              <a:ext uri="{FF2B5EF4-FFF2-40B4-BE49-F238E27FC236}">
                <a16:creationId xmlns:a16="http://schemas.microsoft.com/office/drawing/2014/main" id="{02284C2C-EF98-4ED4-B820-0A0D931AE620}"/>
              </a:ext>
            </a:extLst>
          </p:cNvPr>
          <p:cNvGrpSpPr>
            <a:grpSpLocks/>
          </p:cNvGrpSpPr>
          <p:nvPr/>
        </p:nvGrpSpPr>
        <p:grpSpPr bwMode="auto">
          <a:xfrm>
            <a:off x="2832100" y="2351087"/>
            <a:ext cx="5867400" cy="422275"/>
            <a:chOff x="1296" y="1296"/>
            <a:chExt cx="3696" cy="266"/>
          </a:xfrm>
        </p:grpSpPr>
        <p:sp>
          <p:nvSpPr>
            <p:cNvPr id="247" name="Text Box 19">
              <a:extLst>
                <a:ext uri="{FF2B5EF4-FFF2-40B4-BE49-F238E27FC236}">
                  <a16:creationId xmlns:a16="http://schemas.microsoft.com/office/drawing/2014/main" id="{E07640BD-9753-49FE-B155-2F65E8AD1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248" name="Text Box 24">
              <a:extLst>
                <a:ext uri="{FF2B5EF4-FFF2-40B4-BE49-F238E27FC236}">
                  <a16:creationId xmlns:a16="http://schemas.microsoft.com/office/drawing/2014/main" id="{659C5886-3A21-4D1B-A43C-14C997C73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249" name="Text Box 29">
              <a:extLst>
                <a:ext uri="{FF2B5EF4-FFF2-40B4-BE49-F238E27FC236}">
                  <a16:creationId xmlns:a16="http://schemas.microsoft.com/office/drawing/2014/main" id="{16D64932-5594-4979-BDA8-A7CCE5956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</p:grpSp>
      <p:grpSp>
        <p:nvGrpSpPr>
          <p:cNvPr id="250" name="Group 48">
            <a:extLst>
              <a:ext uri="{FF2B5EF4-FFF2-40B4-BE49-F238E27FC236}">
                <a16:creationId xmlns:a16="http://schemas.microsoft.com/office/drawing/2014/main" id="{D8755342-0275-4F4E-85EA-208222092EF4}"/>
              </a:ext>
            </a:extLst>
          </p:cNvPr>
          <p:cNvGrpSpPr>
            <a:grpSpLocks/>
          </p:cNvGrpSpPr>
          <p:nvPr/>
        </p:nvGrpSpPr>
        <p:grpSpPr bwMode="auto">
          <a:xfrm>
            <a:off x="3365500" y="2351087"/>
            <a:ext cx="5867400" cy="422275"/>
            <a:chOff x="1632" y="1296"/>
            <a:chExt cx="3696" cy="266"/>
          </a:xfrm>
        </p:grpSpPr>
        <p:sp>
          <p:nvSpPr>
            <p:cNvPr id="251" name="Text Box 20">
              <a:extLst>
                <a:ext uri="{FF2B5EF4-FFF2-40B4-BE49-F238E27FC236}">
                  <a16:creationId xmlns:a16="http://schemas.microsoft.com/office/drawing/2014/main" id="{5D9F5EEE-F7CF-493E-A699-F7192A7AD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252" name="Text Box 25">
              <a:extLst>
                <a:ext uri="{FF2B5EF4-FFF2-40B4-BE49-F238E27FC236}">
                  <a16:creationId xmlns:a16="http://schemas.microsoft.com/office/drawing/2014/main" id="{D4CC533C-99F3-4E64-99B3-CDE96033E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253" name="Text Box 30">
              <a:extLst>
                <a:ext uri="{FF2B5EF4-FFF2-40B4-BE49-F238E27FC236}">
                  <a16:creationId xmlns:a16="http://schemas.microsoft.com/office/drawing/2014/main" id="{421C46ED-B352-414A-A060-962D3D457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grpSp>
        <p:nvGrpSpPr>
          <p:cNvPr id="255" name="Group 39">
            <a:extLst>
              <a:ext uri="{FF2B5EF4-FFF2-40B4-BE49-F238E27FC236}">
                <a16:creationId xmlns:a16="http://schemas.microsoft.com/office/drawing/2014/main" id="{9486C426-BF22-4AD1-A753-AAB5ABDA0145}"/>
              </a:ext>
            </a:extLst>
          </p:cNvPr>
          <p:cNvGrpSpPr>
            <a:grpSpLocks/>
          </p:cNvGrpSpPr>
          <p:nvPr/>
        </p:nvGrpSpPr>
        <p:grpSpPr bwMode="auto">
          <a:xfrm>
            <a:off x="2374900" y="1741487"/>
            <a:ext cx="5715000" cy="304800"/>
            <a:chOff x="1008" y="912"/>
            <a:chExt cx="3600" cy="192"/>
          </a:xfrm>
        </p:grpSpPr>
        <p:sp>
          <p:nvSpPr>
            <p:cNvPr id="256" name="Rectangle 33">
              <a:extLst>
                <a:ext uri="{FF2B5EF4-FFF2-40B4-BE49-F238E27FC236}">
                  <a16:creationId xmlns:a16="http://schemas.microsoft.com/office/drawing/2014/main" id="{549CF634-B82F-42A8-A31D-0DE39A45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7" name="Rectangle 34">
              <a:extLst>
                <a:ext uri="{FF2B5EF4-FFF2-40B4-BE49-F238E27FC236}">
                  <a16:creationId xmlns:a16="http://schemas.microsoft.com/office/drawing/2014/main" id="{26ED18AE-E3F2-44E8-92B5-233601543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8" name="Rectangle 35">
              <a:extLst>
                <a:ext uri="{FF2B5EF4-FFF2-40B4-BE49-F238E27FC236}">
                  <a16:creationId xmlns:a16="http://schemas.microsoft.com/office/drawing/2014/main" id="{34539DD2-C517-447C-AAD5-47780D96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59" name="Group 43">
            <a:extLst>
              <a:ext uri="{FF2B5EF4-FFF2-40B4-BE49-F238E27FC236}">
                <a16:creationId xmlns:a16="http://schemas.microsoft.com/office/drawing/2014/main" id="{3104E110-8348-4590-9537-4710AE67D59C}"/>
              </a:ext>
            </a:extLst>
          </p:cNvPr>
          <p:cNvGrpSpPr>
            <a:grpSpLocks/>
          </p:cNvGrpSpPr>
          <p:nvPr/>
        </p:nvGrpSpPr>
        <p:grpSpPr bwMode="auto">
          <a:xfrm>
            <a:off x="2908300" y="1741487"/>
            <a:ext cx="5715000" cy="304800"/>
            <a:chOff x="1344" y="912"/>
            <a:chExt cx="3600" cy="192"/>
          </a:xfrm>
        </p:grpSpPr>
        <p:sp>
          <p:nvSpPr>
            <p:cNvPr id="260" name="Rectangle 36">
              <a:extLst>
                <a:ext uri="{FF2B5EF4-FFF2-40B4-BE49-F238E27FC236}">
                  <a16:creationId xmlns:a16="http://schemas.microsoft.com/office/drawing/2014/main" id="{F6F464F8-C611-4408-A87F-7C92B465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1" name="Rectangle 41">
              <a:extLst>
                <a:ext uri="{FF2B5EF4-FFF2-40B4-BE49-F238E27FC236}">
                  <a16:creationId xmlns:a16="http://schemas.microsoft.com/office/drawing/2014/main" id="{7E87A51A-8F93-44D3-9875-D13B4F1CC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2" name="Rectangle 42">
              <a:extLst>
                <a:ext uri="{FF2B5EF4-FFF2-40B4-BE49-F238E27FC236}">
                  <a16:creationId xmlns:a16="http://schemas.microsoft.com/office/drawing/2014/main" id="{0DF9C202-AA5F-43A8-A9EC-2BB9C16BA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63" name="Group 47">
            <a:extLst>
              <a:ext uri="{FF2B5EF4-FFF2-40B4-BE49-F238E27FC236}">
                <a16:creationId xmlns:a16="http://schemas.microsoft.com/office/drawing/2014/main" id="{C337F25B-D63B-45B4-A368-0B456A8C676E}"/>
              </a:ext>
            </a:extLst>
          </p:cNvPr>
          <p:cNvGrpSpPr>
            <a:grpSpLocks/>
          </p:cNvGrpSpPr>
          <p:nvPr/>
        </p:nvGrpSpPr>
        <p:grpSpPr bwMode="auto">
          <a:xfrm>
            <a:off x="3441700" y="1741487"/>
            <a:ext cx="5715000" cy="304800"/>
            <a:chOff x="1680" y="912"/>
            <a:chExt cx="3600" cy="192"/>
          </a:xfrm>
        </p:grpSpPr>
        <p:sp>
          <p:nvSpPr>
            <p:cNvPr id="264" name="Rectangle 37">
              <a:extLst>
                <a:ext uri="{FF2B5EF4-FFF2-40B4-BE49-F238E27FC236}">
                  <a16:creationId xmlns:a16="http://schemas.microsoft.com/office/drawing/2014/main" id="{CE193A08-64C9-42F2-B739-070A9924F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5" name="Rectangle 45">
              <a:extLst>
                <a:ext uri="{FF2B5EF4-FFF2-40B4-BE49-F238E27FC236}">
                  <a16:creationId xmlns:a16="http://schemas.microsoft.com/office/drawing/2014/main" id="{863DAD2A-2182-4913-89EF-8E3C7D82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6" name="Rectangle 46">
              <a:extLst>
                <a:ext uri="{FF2B5EF4-FFF2-40B4-BE49-F238E27FC236}">
                  <a16:creationId xmlns:a16="http://schemas.microsoft.com/office/drawing/2014/main" id="{549CC37B-DD89-4845-B146-57D5585FF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67" name="Group 52">
            <a:extLst>
              <a:ext uri="{FF2B5EF4-FFF2-40B4-BE49-F238E27FC236}">
                <a16:creationId xmlns:a16="http://schemas.microsoft.com/office/drawing/2014/main" id="{73F480FE-D709-4DA3-88DF-823E253A1472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1741487"/>
            <a:ext cx="3048000" cy="304800"/>
            <a:chOff x="2016" y="912"/>
            <a:chExt cx="1920" cy="192"/>
          </a:xfrm>
        </p:grpSpPr>
        <p:sp>
          <p:nvSpPr>
            <p:cNvPr id="268" name="Rectangle 38">
              <a:extLst>
                <a:ext uri="{FF2B5EF4-FFF2-40B4-BE49-F238E27FC236}">
                  <a16:creationId xmlns:a16="http://schemas.microsoft.com/office/drawing/2014/main" id="{1BC23B95-CA63-446C-9F9E-517D7DC4E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12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9" name="Rectangle 49">
              <a:extLst>
                <a:ext uri="{FF2B5EF4-FFF2-40B4-BE49-F238E27FC236}">
                  <a16:creationId xmlns:a16="http://schemas.microsoft.com/office/drawing/2014/main" id="{2F2CA300-C1A6-4B07-A8FF-7DAB4A4EA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912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70" name="Group 54">
            <a:extLst>
              <a:ext uri="{FF2B5EF4-FFF2-40B4-BE49-F238E27FC236}">
                <a16:creationId xmlns:a16="http://schemas.microsoft.com/office/drawing/2014/main" id="{251DE446-A805-454C-9841-22BC3615BE8A}"/>
              </a:ext>
            </a:extLst>
          </p:cNvPr>
          <p:cNvGrpSpPr>
            <a:grpSpLocks/>
          </p:cNvGrpSpPr>
          <p:nvPr/>
        </p:nvGrpSpPr>
        <p:grpSpPr bwMode="auto">
          <a:xfrm>
            <a:off x="4508500" y="1741487"/>
            <a:ext cx="3048000" cy="304800"/>
            <a:chOff x="2352" y="912"/>
            <a:chExt cx="1920" cy="192"/>
          </a:xfrm>
        </p:grpSpPr>
        <p:sp>
          <p:nvSpPr>
            <p:cNvPr id="271" name="Rectangle 50">
              <a:extLst>
                <a:ext uri="{FF2B5EF4-FFF2-40B4-BE49-F238E27FC236}">
                  <a16:creationId xmlns:a16="http://schemas.microsoft.com/office/drawing/2014/main" id="{F3BDB065-2D40-4A3A-B615-FFC20F066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912"/>
              <a:ext cx="240" cy="192"/>
            </a:xfrm>
            <a:prstGeom prst="rect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2" name="Rectangle 51">
              <a:extLst>
                <a:ext uri="{FF2B5EF4-FFF2-40B4-BE49-F238E27FC236}">
                  <a16:creationId xmlns:a16="http://schemas.microsoft.com/office/drawing/2014/main" id="{935CA28A-448A-4070-BA89-69F1323B7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12"/>
              <a:ext cx="240" cy="192"/>
            </a:xfrm>
            <a:prstGeom prst="rect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73" name="Group 95">
            <a:extLst>
              <a:ext uri="{FF2B5EF4-FFF2-40B4-BE49-F238E27FC236}">
                <a16:creationId xmlns:a16="http://schemas.microsoft.com/office/drawing/2014/main" id="{16F89CAD-7E36-4530-921A-4A83803C391C}"/>
              </a:ext>
            </a:extLst>
          </p:cNvPr>
          <p:cNvGrpSpPr>
            <a:grpSpLocks/>
          </p:cNvGrpSpPr>
          <p:nvPr/>
        </p:nvGrpSpPr>
        <p:grpSpPr bwMode="auto">
          <a:xfrm>
            <a:off x="3365500" y="2960687"/>
            <a:ext cx="5334000" cy="422275"/>
            <a:chOff x="1632" y="1680"/>
            <a:chExt cx="3360" cy="266"/>
          </a:xfrm>
        </p:grpSpPr>
        <p:sp>
          <p:nvSpPr>
            <p:cNvPr id="274" name="Text Box 57">
              <a:extLst>
                <a:ext uri="{FF2B5EF4-FFF2-40B4-BE49-F238E27FC236}">
                  <a16:creationId xmlns:a16="http://schemas.microsoft.com/office/drawing/2014/main" id="{1ABDCF40-4AAE-43FB-9BB2-5550A3274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275" name="Text Box 65">
              <a:extLst>
                <a:ext uri="{FF2B5EF4-FFF2-40B4-BE49-F238E27FC236}">
                  <a16:creationId xmlns:a16="http://schemas.microsoft.com/office/drawing/2014/main" id="{924A6717-4AD4-4563-A87E-AC9EBF665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  <p:sp>
          <p:nvSpPr>
            <p:cNvPr id="276" name="Text Box 67">
              <a:extLst>
                <a:ext uri="{FF2B5EF4-FFF2-40B4-BE49-F238E27FC236}">
                  <a16:creationId xmlns:a16="http://schemas.microsoft.com/office/drawing/2014/main" id="{D13AC37B-A9D7-49DD-AF8E-2784B9CA9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277" name="Text Box 71">
              <a:extLst>
                <a:ext uri="{FF2B5EF4-FFF2-40B4-BE49-F238E27FC236}">
                  <a16:creationId xmlns:a16="http://schemas.microsoft.com/office/drawing/2014/main" id="{175F823C-050C-484F-A84D-B799257B9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</p:grpSp>
      <p:grpSp>
        <p:nvGrpSpPr>
          <p:cNvPr id="278" name="Group 83">
            <a:extLst>
              <a:ext uri="{FF2B5EF4-FFF2-40B4-BE49-F238E27FC236}">
                <a16:creationId xmlns:a16="http://schemas.microsoft.com/office/drawing/2014/main" id="{2EB7471F-F67E-4399-8CD7-98B50A03CCE7}"/>
              </a:ext>
            </a:extLst>
          </p:cNvPr>
          <p:cNvGrpSpPr>
            <a:grpSpLocks/>
          </p:cNvGrpSpPr>
          <p:nvPr/>
        </p:nvGrpSpPr>
        <p:grpSpPr bwMode="auto">
          <a:xfrm>
            <a:off x="2298700" y="2960687"/>
            <a:ext cx="6934200" cy="422275"/>
            <a:chOff x="960" y="1680"/>
            <a:chExt cx="4368" cy="266"/>
          </a:xfrm>
        </p:grpSpPr>
        <p:sp>
          <p:nvSpPr>
            <p:cNvPr id="279" name="Text Box 58">
              <a:extLst>
                <a:ext uri="{FF2B5EF4-FFF2-40B4-BE49-F238E27FC236}">
                  <a16:creationId xmlns:a16="http://schemas.microsoft.com/office/drawing/2014/main" id="{8BE22ACE-B18F-414A-84CA-7BB2F313A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280" name="Text Box 61">
              <a:extLst>
                <a:ext uri="{FF2B5EF4-FFF2-40B4-BE49-F238E27FC236}">
                  <a16:creationId xmlns:a16="http://schemas.microsoft.com/office/drawing/2014/main" id="{F35DC8A1-591E-4951-8258-1A63486A4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281" name="Text Box 64">
              <a:extLst>
                <a:ext uri="{FF2B5EF4-FFF2-40B4-BE49-F238E27FC236}">
                  <a16:creationId xmlns:a16="http://schemas.microsoft.com/office/drawing/2014/main" id="{390CF402-AAC2-4EA8-9C11-407917E29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282" name="Text Box 69">
              <a:extLst>
                <a:ext uri="{FF2B5EF4-FFF2-40B4-BE49-F238E27FC236}">
                  <a16:creationId xmlns:a16="http://schemas.microsoft.com/office/drawing/2014/main" id="{D3EDECFE-E988-4270-AB93-F52EDDD91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283" name="Text Box 72">
              <a:extLst>
                <a:ext uri="{FF2B5EF4-FFF2-40B4-BE49-F238E27FC236}">
                  <a16:creationId xmlns:a16="http://schemas.microsoft.com/office/drawing/2014/main" id="{B32987DA-0A29-48B1-8304-71AF7D6C8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</p:grpSp>
      <p:grpSp>
        <p:nvGrpSpPr>
          <p:cNvPr id="284" name="Group 89">
            <a:extLst>
              <a:ext uri="{FF2B5EF4-FFF2-40B4-BE49-F238E27FC236}">
                <a16:creationId xmlns:a16="http://schemas.microsoft.com/office/drawing/2014/main" id="{32DB2057-3D92-4388-A3AF-7EFB664EAC76}"/>
              </a:ext>
            </a:extLst>
          </p:cNvPr>
          <p:cNvGrpSpPr>
            <a:grpSpLocks/>
          </p:cNvGrpSpPr>
          <p:nvPr/>
        </p:nvGrpSpPr>
        <p:grpSpPr bwMode="auto">
          <a:xfrm>
            <a:off x="2832100" y="2960687"/>
            <a:ext cx="5334000" cy="422275"/>
            <a:chOff x="1296" y="1680"/>
            <a:chExt cx="3360" cy="266"/>
          </a:xfrm>
        </p:grpSpPr>
        <p:sp>
          <p:nvSpPr>
            <p:cNvPr id="285" name="Text Box 60">
              <a:extLst>
                <a:ext uri="{FF2B5EF4-FFF2-40B4-BE49-F238E27FC236}">
                  <a16:creationId xmlns:a16="http://schemas.microsoft.com/office/drawing/2014/main" id="{EA8EEB53-F014-4180-AED7-9B9BEA022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286" name="Text Box 63">
              <a:extLst>
                <a:ext uri="{FF2B5EF4-FFF2-40B4-BE49-F238E27FC236}">
                  <a16:creationId xmlns:a16="http://schemas.microsoft.com/office/drawing/2014/main" id="{DBA89072-8E01-49BB-A3F5-015C3A445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287" name="Text Box 68">
              <a:extLst>
                <a:ext uri="{FF2B5EF4-FFF2-40B4-BE49-F238E27FC236}">
                  <a16:creationId xmlns:a16="http://schemas.microsoft.com/office/drawing/2014/main" id="{305C0236-264C-42F7-B07C-D1B06A363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288" name="Text Box 73">
              <a:extLst>
                <a:ext uri="{FF2B5EF4-FFF2-40B4-BE49-F238E27FC236}">
                  <a16:creationId xmlns:a16="http://schemas.microsoft.com/office/drawing/2014/main" id="{D492C559-47FB-41B0-BAA3-5553E0BDD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grpSp>
        <p:nvGrpSpPr>
          <p:cNvPr id="290" name="Group 82">
            <a:extLst>
              <a:ext uri="{FF2B5EF4-FFF2-40B4-BE49-F238E27FC236}">
                <a16:creationId xmlns:a16="http://schemas.microsoft.com/office/drawing/2014/main" id="{2ADAF6CC-04D0-4F2A-9C5E-801A81108043}"/>
              </a:ext>
            </a:extLst>
          </p:cNvPr>
          <p:cNvGrpSpPr>
            <a:grpSpLocks/>
          </p:cNvGrpSpPr>
          <p:nvPr/>
        </p:nvGrpSpPr>
        <p:grpSpPr bwMode="auto">
          <a:xfrm>
            <a:off x="2374900" y="2427287"/>
            <a:ext cx="6781800" cy="304800"/>
            <a:chOff x="1008" y="1488"/>
            <a:chExt cx="4272" cy="192"/>
          </a:xfrm>
        </p:grpSpPr>
        <p:sp>
          <p:nvSpPr>
            <p:cNvPr id="291" name="Rectangle 76">
              <a:extLst>
                <a:ext uri="{FF2B5EF4-FFF2-40B4-BE49-F238E27FC236}">
                  <a16:creationId xmlns:a16="http://schemas.microsoft.com/office/drawing/2014/main" id="{7427974D-4EE4-43EB-B5C5-E45921A62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2" name="Rectangle 77">
              <a:extLst>
                <a:ext uri="{FF2B5EF4-FFF2-40B4-BE49-F238E27FC236}">
                  <a16:creationId xmlns:a16="http://schemas.microsoft.com/office/drawing/2014/main" id="{5FAC8E74-50B7-44DF-8AD0-84E9C37E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3" name="Rectangle 79">
              <a:extLst>
                <a:ext uri="{FF2B5EF4-FFF2-40B4-BE49-F238E27FC236}">
                  <a16:creationId xmlns:a16="http://schemas.microsoft.com/office/drawing/2014/main" id="{EC253E75-AD20-4644-BF51-F60F3C303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4" name="Rectangle 80">
              <a:extLst>
                <a:ext uri="{FF2B5EF4-FFF2-40B4-BE49-F238E27FC236}">
                  <a16:creationId xmlns:a16="http://schemas.microsoft.com/office/drawing/2014/main" id="{8B3B978A-87AE-448D-BDC4-6D9257CC4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5" name="Rectangle 81">
              <a:extLst>
                <a:ext uri="{FF2B5EF4-FFF2-40B4-BE49-F238E27FC236}">
                  <a16:creationId xmlns:a16="http://schemas.microsoft.com/office/drawing/2014/main" id="{A6B7EDF1-D955-4ADF-A879-D706D5B50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96" name="Group 88">
            <a:extLst>
              <a:ext uri="{FF2B5EF4-FFF2-40B4-BE49-F238E27FC236}">
                <a16:creationId xmlns:a16="http://schemas.microsoft.com/office/drawing/2014/main" id="{1DB47384-A0A9-4311-8E7E-63816FFE9748}"/>
              </a:ext>
            </a:extLst>
          </p:cNvPr>
          <p:cNvGrpSpPr>
            <a:grpSpLocks/>
          </p:cNvGrpSpPr>
          <p:nvPr/>
        </p:nvGrpSpPr>
        <p:grpSpPr bwMode="auto">
          <a:xfrm>
            <a:off x="2908300" y="2427287"/>
            <a:ext cx="5181600" cy="304800"/>
            <a:chOff x="1344" y="1488"/>
            <a:chExt cx="3264" cy="192"/>
          </a:xfrm>
        </p:grpSpPr>
        <p:sp>
          <p:nvSpPr>
            <p:cNvPr id="297" name="Rectangle 84">
              <a:extLst>
                <a:ext uri="{FF2B5EF4-FFF2-40B4-BE49-F238E27FC236}">
                  <a16:creationId xmlns:a16="http://schemas.microsoft.com/office/drawing/2014/main" id="{F6B617AE-4F52-484A-88FC-4685FEE4A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8" name="Rectangle 85">
              <a:extLst>
                <a:ext uri="{FF2B5EF4-FFF2-40B4-BE49-F238E27FC236}">
                  <a16:creationId xmlns:a16="http://schemas.microsoft.com/office/drawing/2014/main" id="{C809B4CB-2F07-495F-9CD0-CE03E9AD8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9" name="Rectangle 86">
              <a:extLst>
                <a:ext uri="{FF2B5EF4-FFF2-40B4-BE49-F238E27FC236}">
                  <a16:creationId xmlns:a16="http://schemas.microsoft.com/office/drawing/2014/main" id="{017F8C55-0B49-4D77-8E20-01355CAB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0" name="Rectangle 87">
              <a:extLst>
                <a:ext uri="{FF2B5EF4-FFF2-40B4-BE49-F238E27FC236}">
                  <a16:creationId xmlns:a16="http://schemas.microsoft.com/office/drawing/2014/main" id="{DA203C59-F0B4-4571-96DB-CFEBB47A6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01" name="Group 94">
            <a:extLst>
              <a:ext uri="{FF2B5EF4-FFF2-40B4-BE49-F238E27FC236}">
                <a16:creationId xmlns:a16="http://schemas.microsoft.com/office/drawing/2014/main" id="{39EFA4C9-689A-40AC-A9F9-D8E9FE6749CF}"/>
              </a:ext>
            </a:extLst>
          </p:cNvPr>
          <p:cNvGrpSpPr>
            <a:grpSpLocks/>
          </p:cNvGrpSpPr>
          <p:nvPr/>
        </p:nvGrpSpPr>
        <p:grpSpPr bwMode="auto">
          <a:xfrm>
            <a:off x="3441700" y="2427287"/>
            <a:ext cx="5181600" cy="304800"/>
            <a:chOff x="1680" y="1488"/>
            <a:chExt cx="3264" cy="192"/>
          </a:xfrm>
        </p:grpSpPr>
        <p:sp>
          <p:nvSpPr>
            <p:cNvPr id="302" name="Rectangle 78">
              <a:extLst>
                <a:ext uri="{FF2B5EF4-FFF2-40B4-BE49-F238E27FC236}">
                  <a16:creationId xmlns:a16="http://schemas.microsoft.com/office/drawing/2014/main" id="{DCCB0D91-864B-4216-B28B-0D8F79011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3" name="Rectangle 90">
              <a:extLst>
                <a:ext uri="{FF2B5EF4-FFF2-40B4-BE49-F238E27FC236}">
                  <a16:creationId xmlns:a16="http://schemas.microsoft.com/office/drawing/2014/main" id="{6CDE8668-C1B3-4EC2-866F-E9A44D73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4" name="Rectangle 91">
              <a:extLst>
                <a:ext uri="{FF2B5EF4-FFF2-40B4-BE49-F238E27FC236}">
                  <a16:creationId xmlns:a16="http://schemas.microsoft.com/office/drawing/2014/main" id="{A0918A01-510F-49D7-8194-12B5F5513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5" name="Rectangle 92">
              <a:extLst>
                <a:ext uri="{FF2B5EF4-FFF2-40B4-BE49-F238E27FC236}">
                  <a16:creationId xmlns:a16="http://schemas.microsoft.com/office/drawing/2014/main" id="{DF91C969-FA6A-4FAD-B893-CF91A1B91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07" name="Group 113">
            <a:extLst>
              <a:ext uri="{FF2B5EF4-FFF2-40B4-BE49-F238E27FC236}">
                <a16:creationId xmlns:a16="http://schemas.microsoft.com/office/drawing/2014/main" id="{67EA5030-409C-4E6F-AAB1-A8F3D6852E87}"/>
              </a:ext>
            </a:extLst>
          </p:cNvPr>
          <p:cNvGrpSpPr>
            <a:grpSpLocks/>
          </p:cNvGrpSpPr>
          <p:nvPr/>
        </p:nvGrpSpPr>
        <p:grpSpPr bwMode="auto">
          <a:xfrm>
            <a:off x="2298700" y="3570287"/>
            <a:ext cx="6934200" cy="422275"/>
            <a:chOff x="960" y="2064"/>
            <a:chExt cx="4368" cy="266"/>
          </a:xfrm>
        </p:grpSpPr>
        <p:sp>
          <p:nvSpPr>
            <p:cNvPr id="308" name="Text Box 98">
              <a:extLst>
                <a:ext uri="{FF2B5EF4-FFF2-40B4-BE49-F238E27FC236}">
                  <a16:creationId xmlns:a16="http://schemas.microsoft.com/office/drawing/2014/main" id="{4343A847-5F5C-4B2F-B3DE-71DB20497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309" name="Text Box 99">
              <a:extLst>
                <a:ext uri="{FF2B5EF4-FFF2-40B4-BE49-F238E27FC236}">
                  <a16:creationId xmlns:a16="http://schemas.microsoft.com/office/drawing/2014/main" id="{F8D9C858-0933-47C7-B840-B5ADE0807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  <p:sp>
          <p:nvSpPr>
            <p:cNvPr id="310" name="Text Box 100">
              <a:extLst>
                <a:ext uri="{FF2B5EF4-FFF2-40B4-BE49-F238E27FC236}">
                  <a16:creationId xmlns:a16="http://schemas.microsoft.com/office/drawing/2014/main" id="{1F19B106-FA9F-4FE0-8040-D05D45246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311" name="Text Box 101">
              <a:extLst>
                <a:ext uri="{FF2B5EF4-FFF2-40B4-BE49-F238E27FC236}">
                  <a16:creationId xmlns:a16="http://schemas.microsoft.com/office/drawing/2014/main" id="{C0F9D467-500D-494F-9376-30A918147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312" name="Text Box 103">
              <a:extLst>
                <a:ext uri="{FF2B5EF4-FFF2-40B4-BE49-F238E27FC236}">
                  <a16:creationId xmlns:a16="http://schemas.microsoft.com/office/drawing/2014/main" id="{77D57212-2403-4766-B582-4F653A5F3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313" name="Text Box 104">
              <a:extLst>
                <a:ext uri="{FF2B5EF4-FFF2-40B4-BE49-F238E27FC236}">
                  <a16:creationId xmlns:a16="http://schemas.microsoft.com/office/drawing/2014/main" id="{5A440DF3-4524-479E-90B2-FBECE0464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314" name="Text Box 105">
              <a:extLst>
                <a:ext uri="{FF2B5EF4-FFF2-40B4-BE49-F238E27FC236}">
                  <a16:creationId xmlns:a16="http://schemas.microsoft.com/office/drawing/2014/main" id="{9738F998-5DA5-458E-94AD-92F185EF2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315" name="Text Box 106">
              <a:extLst>
                <a:ext uri="{FF2B5EF4-FFF2-40B4-BE49-F238E27FC236}">
                  <a16:creationId xmlns:a16="http://schemas.microsoft.com/office/drawing/2014/main" id="{71B09F89-3B38-4093-A49A-B93995C2D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316" name="Text Box 107">
              <a:extLst>
                <a:ext uri="{FF2B5EF4-FFF2-40B4-BE49-F238E27FC236}">
                  <a16:creationId xmlns:a16="http://schemas.microsoft.com/office/drawing/2014/main" id="{6A39A3E0-9CEE-4166-9D0F-5BD0641C3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317" name="Text Box 109">
              <a:extLst>
                <a:ext uri="{FF2B5EF4-FFF2-40B4-BE49-F238E27FC236}">
                  <a16:creationId xmlns:a16="http://schemas.microsoft.com/office/drawing/2014/main" id="{B038ABFC-CEC8-4B9F-942D-310B23A47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318" name="Text Box 110">
              <a:extLst>
                <a:ext uri="{FF2B5EF4-FFF2-40B4-BE49-F238E27FC236}">
                  <a16:creationId xmlns:a16="http://schemas.microsoft.com/office/drawing/2014/main" id="{70A1C391-7334-4EE6-86C0-BD10E25AA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319" name="Text Box 111">
              <a:extLst>
                <a:ext uri="{FF2B5EF4-FFF2-40B4-BE49-F238E27FC236}">
                  <a16:creationId xmlns:a16="http://schemas.microsoft.com/office/drawing/2014/main" id="{E3D10006-EA85-4051-A400-9224A9237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320" name="Text Box 112">
              <a:extLst>
                <a:ext uri="{FF2B5EF4-FFF2-40B4-BE49-F238E27FC236}">
                  <a16:creationId xmlns:a16="http://schemas.microsoft.com/office/drawing/2014/main" id="{F831B4B4-D483-4148-8ADF-A1C45F00D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3225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希尔增量序列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688846"/>
            <a:ext cx="2654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宋体"/>
                <a:cs typeface="宋体"/>
              </a:rPr>
              <a:t>原始希尔排序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535" y="1749805"/>
            <a:ext cx="4017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0889" algn="l"/>
              </a:tabLst>
            </a:pP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400" b="1" i="1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M 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Symbol"/>
                <a:cs typeface="Symbol"/>
              </a:rPr>
              <a:t>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/ 2</a:t>
            </a:r>
            <a:r>
              <a:rPr sz="2400" b="1" spc="-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Symbol"/>
                <a:cs typeface="Symbol"/>
              </a:rPr>
              <a:t></a:t>
            </a:r>
            <a:r>
              <a:rPr sz="2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,	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400" b="1" i="1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k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Symbol"/>
                <a:cs typeface="Symbol"/>
              </a:rPr>
              <a:t>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400" b="1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400" b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+1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/ 2</a:t>
            </a:r>
            <a:r>
              <a:rPr sz="2400" b="1" spc="3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1639" y="2558795"/>
            <a:ext cx="6172187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3017" y="5580126"/>
            <a:ext cx="481330" cy="255270"/>
          </a:xfrm>
          <a:custGeom>
            <a:avLst/>
            <a:gdLst/>
            <a:ahLst/>
            <a:cxnLst/>
            <a:rect l="l" t="t" r="r" b="b"/>
            <a:pathLst>
              <a:path w="481329" h="255270">
                <a:moveTo>
                  <a:pt x="480822" y="0"/>
                </a:moveTo>
                <a:lnTo>
                  <a:pt x="406763" y="17659"/>
                </a:lnTo>
                <a:lnTo>
                  <a:pt x="339676" y="29586"/>
                </a:lnTo>
                <a:lnTo>
                  <a:pt x="280000" y="35929"/>
                </a:lnTo>
                <a:lnTo>
                  <a:pt x="228175" y="36833"/>
                </a:lnTo>
                <a:lnTo>
                  <a:pt x="184641" y="32446"/>
                </a:lnTo>
                <a:lnTo>
                  <a:pt x="149838" y="22913"/>
                </a:lnTo>
                <a:lnTo>
                  <a:pt x="124205" y="8381"/>
                </a:lnTo>
                <a:lnTo>
                  <a:pt x="0" y="255269"/>
                </a:lnTo>
                <a:lnTo>
                  <a:pt x="48082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1639" y="2558795"/>
            <a:ext cx="6172200" cy="3276600"/>
          </a:xfrm>
          <a:custGeom>
            <a:avLst/>
            <a:gdLst/>
            <a:ahLst/>
            <a:cxnLst/>
            <a:rect l="l" t="t" r="r" b="b"/>
            <a:pathLst>
              <a:path w="6172200" h="3276600">
                <a:moveTo>
                  <a:pt x="0" y="0"/>
                </a:moveTo>
                <a:lnTo>
                  <a:pt x="0" y="3276600"/>
                </a:lnTo>
                <a:lnTo>
                  <a:pt x="5691378" y="3276600"/>
                </a:lnTo>
                <a:lnTo>
                  <a:pt x="6172200" y="3021330"/>
                </a:lnTo>
                <a:lnTo>
                  <a:pt x="6172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33017" y="5580126"/>
            <a:ext cx="481330" cy="255270"/>
          </a:xfrm>
          <a:custGeom>
            <a:avLst/>
            <a:gdLst/>
            <a:ahLst/>
            <a:cxnLst/>
            <a:rect l="l" t="t" r="r" b="b"/>
            <a:pathLst>
              <a:path w="481329" h="255270">
                <a:moveTo>
                  <a:pt x="0" y="255270"/>
                </a:moveTo>
                <a:lnTo>
                  <a:pt x="124205" y="8382"/>
                </a:lnTo>
                <a:lnTo>
                  <a:pt x="149838" y="22913"/>
                </a:lnTo>
                <a:lnTo>
                  <a:pt x="184641" y="32446"/>
                </a:lnTo>
                <a:lnTo>
                  <a:pt x="228175" y="36833"/>
                </a:lnTo>
                <a:lnTo>
                  <a:pt x="280000" y="35929"/>
                </a:lnTo>
                <a:lnTo>
                  <a:pt x="339676" y="29586"/>
                </a:lnTo>
                <a:lnTo>
                  <a:pt x="406763" y="17659"/>
                </a:lnTo>
                <a:lnTo>
                  <a:pt x="4808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60718" y="2598977"/>
            <a:ext cx="5647690" cy="37299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b="1" dirty="0">
                <a:latin typeface="Courier New"/>
                <a:cs typeface="Courier New"/>
              </a:rPr>
              <a:t>Shell_sort( ElementType A[],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746125" marR="5080" indent="-734060">
              <a:lnSpc>
                <a:spcPct val="120300"/>
              </a:lnSpc>
              <a:spcBef>
                <a:spcPts val="5"/>
              </a:spcBef>
              <a:tabLst>
                <a:tab pos="379095" algn="l"/>
              </a:tabLst>
            </a:pPr>
            <a:r>
              <a:rPr sz="1600" b="1" dirty="0">
                <a:latin typeface="Courier New"/>
                <a:cs typeface="Courier New"/>
              </a:rPr>
              <a:t>{	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D=N/2;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D&gt;0;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D/=2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希尔增量序列</a:t>
            </a:r>
            <a:r>
              <a:rPr sz="1600" b="1" spc="15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</a:t>
            </a:r>
            <a:r>
              <a:rPr sz="1600" b="1" spc="-5" dirty="0">
                <a:latin typeface="Courier New"/>
                <a:cs typeface="Courier New"/>
              </a:rPr>
              <a:t>P=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latin typeface="Courier New"/>
                <a:cs typeface="Courier New"/>
              </a:rPr>
              <a:t>; </a:t>
            </a:r>
            <a:r>
              <a:rPr sz="1600" b="1" dirty="0">
                <a:latin typeface="Courier New"/>
                <a:cs typeface="Courier New"/>
              </a:rPr>
              <a:t>P&lt;N;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P++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 {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插入排序</a:t>
            </a:r>
            <a:r>
              <a:rPr sz="1600" b="1" spc="155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  <a:p>
            <a:pPr marL="1049020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latin typeface="Courier New"/>
                <a:cs typeface="Courier New"/>
              </a:rPr>
              <a:t>Tmp 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A[P];</a:t>
            </a:r>
            <a:endParaRPr sz="1600" dirty="0">
              <a:latin typeface="Courier New"/>
              <a:cs typeface="Courier New"/>
            </a:endParaRPr>
          </a:p>
          <a:p>
            <a:pPr marL="1356995" marR="65405" indent="-308610">
              <a:lnSpc>
                <a:spcPct val="120300"/>
              </a:lnSpc>
              <a:spcBef>
                <a:spcPts val="5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i=P; i&gt;=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D </a:t>
            </a:r>
            <a:r>
              <a:rPr sz="1600" b="1" dirty="0">
                <a:latin typeface="Courier New"/>
                <a:cs typeface="Courier New"/>
              </a:rPr>
              <a:t>&amp;&amp; A[i-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dirty="0">
                <a:latin typeface="Courier New"/>
                <a:cs typeface="Courier New"/>
              </a:rPr>
              <a:t>]&gt;Tmp; i-=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D </a:t>
            </a:r>
            <a:r>
              <a:rPr sz="1600" b="1" dirty="0">
                <a:latin typeface="Courier New"/>
                <a:cs typeface="Courier New"/>
              </a:rPr>
              <a:t>)  A[i] 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A[i-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dirty="0">
                <a:latin typeface="Courier New"/>
                <a:cs typeface="Courier New"/>
              </a:rPr>
              <a:t>];</a:t>
            </a:r>
            <a:endParaRPr sz="1600" dirty="0">
              <a:latin typeface="Courier New"/>
              <a:cs typeface="Courier New"/>
            </a:endParaRPr>
          </a:p>
          <a:p>
            <a:pPr marL="1048385">
              <a:lnSpc>
                <a:spcPct val="100000"/>
              </a:lnSpc>
              <a:spcBef>
                <a:spcPts val="400"/>
              </a:spcBef>
            </a:pPr>
            <a:r>
              <a:rPr sz="1600" b="1" dirty="0">
                <a:latin typeface="Courier New"/>
                <a:cs typeface="Courier New"/>
              </a:rPr>
              <a:t>A[i] 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Tmp;</a:t>
            </a:r>
            <a:endParaRPr sz="1600" dirty="0">
              <a:latin typeface="Courier New"/>
              <a:cs typeface="Courier New"/>
            </a:endParaRPr>
          </a:p>
          <a:p>
            <a:pPr marL="746125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191895">
              <a:lnSpc>
                <a:spcPct val="100000"/>
              </a:lnSpc>
            </a:pPr>
            <a:r>
              <a:rPr sz="2400" b="1" spc="-10" dirty="0">
                <a:latin typeface="宋体"/>
                <a:cs typeface="宋体"/>
              </a:rPr>
              <a:t>最坏情况：</a:t>
            </a:r>
            <a:r>
              <a:rPr sz="2400" b="1" spc="-610" dirty="0">
                <a:latin typeface="宋体"/>
                <a:cs typeface="宋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500" b="1" i="1" spc="-40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b="1" spc="-40" dirty="0">
                <a:latin typeface="Times New Roman"/>
                <a:cs typeface="Times New Roman"/>
              </a:rPr>
              <a:t>(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N</a:t>
            </a:r>
            <a:r>
              <a:rPr sz="2400" b="1" baseline="24305" dirty="0">
                <a:latin typeface="Times New Roman"/>
                <a:cs typeface="Times New Roman"/>
              </a:rPr>
              <a:t>2</a:t>
            </a:r>
            <a:r>
              <a:rPr sz="2400" b="1" spc="300" baseline="243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385" y="617473"/>
            <a:ext cx="2692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举个坏例子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1232039" y="653795"/>
            <a:ext cx="1447800" cy="108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33739" y="2241295"/>
          <a:ext cx="7315200" cy="2250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9674"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674"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68411" y="4967223"/>
            <a:ext cx="690879" cy="940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239" y="5190744"/>
            <a:ext cx="151130" cy="51435"/>
          </a:xfrm>
          <a:custGeom>
            <a:avLst/>
            <a:gdLst/>
            <a:ahLst/>
            <a:cxnLst/>
            <a:rect l="l" t="t" r="r" b="b"/>
            <a:pathLst>
              <a:path w="151130" h="51435">
                <a:moveTo>
                  <a:pt x="0" y="0"/>
                </a:moveTo>
                <a:lnTo>
                  <a:pt x="150876" y="510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0967" y="5260847"/>
            <a:ext cx="140970" cy="29845"/>
          </a:xfrm>
          <a:custGeom>
            <a:avLst/>
            <a:gdLst/>
            <a:ahLst/>
            <a:cxnLst/>
            <a:rect l="l" t="t" r="r" b="b"/>
            <a:pathLst>
              <a:path w="140969" h="29845">
                <a:moveTo>
                  <a:pt x="0" y="29718"/>
                </a:moveTo>
                <a:lnTo>
                  <a:pt x="1409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7987" y="4613147"/>
            <a:ext cx="81280" cy="98425"/>
          </a:xfrm>
          <a:custGeom>
            <a:avLst/>
            <a:gdLst/>
            <a:ahLst/>
            <a:cxnLst/>
            <a:rect l="l" t="t" r="r" b="b"/>
            <a:pathLst>
              <a:path w="81280" h="98425">
                <a:moveTo>
                  <a:pt x="0" y="0"/>
                </a:moveTo>
                <a:lnTo>
                  <a:pt x="80772" y="982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1991" y="4646676"/>
            <a:ext cx="66675" cy="81280"/>
          </a:xfrm>
          <a:custGeom>
            <a:avLst/>
            <a:gdLst/>
            <a:ahLst/>
            <a:cxnLst/>
            <a:rect l="l" t="t" r="r" b="b"/>
            <a:pathLst>
              <a:path w="66675" h="81279">
                <a:moveTo>
                  <a:pt x="66293" y="0"/>
                </a:moveTo>
                <a:lnTo>
                  <a:pt x="0" y="8077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6137" y="4507991"/>
            <a:ext cx="3175" cy="136525"/>
          </a:xfrm>
          <a:custGeom>
            <a:avLst/>
            <a:gdLst/>
            <a:ahLst/>
            <a:cxnLst/>
            <a:rect l="l" t="t" r="r" b="b"/>
            <a:pathLst>
              <a:path w="3175" h="136525">
                <a:moveTo>
                  <a:pt x="0" y="0"/>
                </a:moveTo>
                <a:lnTo>
                  <a:pt x="3048" y="136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4439" y="4903470"/>
            <a:ext cx="111760" cy="36830"/>
          </a:xfrm>
          <a:custGeom>
            <a:avLst/>
            <a:gdLst/>
            <a:ahLst/>
            <a:cxnLst/>
            <a:rect l="l" t="t" r="r" b="b"/>
            <a:pathLst>
              <a:path w="111759" h="36829">
                <a:moveTo>
                  <a:pt x="0" y="0"/>
                </a:moveTo>
                <a:lnTo>
                  <a:pt x="111252" y="365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80017" y="4938521"/>
            <a:ext cx="107950" cy="19050"/>
          </a:xfrm>
          <a:custGeom>
            <a:avLst/>
            <a:gdLst/>
            <a:ahLst/>
            <a:cxnLst/>
            <a:rect l="l" t="t" r="r" b="b"/>
            <a:pathLst>
              <a:path w="107950" h="19050">
                <a:moveTo>
                  <a:pt x="107442" y="0"/>
                </a:moveTo>
                <a:lnTo>
                  <a:pt x="0" y="19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8917" y="5539740"/>
            <a:ext cx="101600" cy="32384"/>
          </a:xfrm>
          <a:custGeom>
            <a:avLst/>
            <a:gdLst/>
            <a:ahLst/>
            <a:cxnLst/>
            <a:rect l="l" t="t" r="r" b="b"/>
            <a:pathLst>
              <a:path w="101600" h="32385">
                <a:moveTo>
                  <a:pt x="101346" y="0"/>
                </a:moveTo>
                <a:lnTo>
                  <a:pt x="0" y="320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48013" y="5535167"/>
            <a:ext cx="125730" cy="36830"/>
          </a:xfrm>
          <a:custGeom>
            <a:avLst/>
            <a:gdLst/>
            <a:ahLst/>
            <a:cxnLst/>
            <a:rect l="l" t="t" r="r" b="b"/>
            <a:pathLst>
              <a:path w="125730" h="36829">
                <a:moveTo>
                  <a:pt x="0" y="0"/>
                </a:moveTo>
                <a:lnTo>
                  <a:pt x="125730" y="365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87726" y="2582354"/>
            <a:ext cx="7668895" cy="33839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r>
              <a:rPr sz="2000" b="1" spc="-15" dirty="0">
                <a:latin typeface="Times New Roman"/>
                <a:cs typeface="Times New Roman"/>
              </a:rPr>
              <a:t>-</a:t>
            </a:r>
            <a:r>
              <a:rPr sz="1800" b="1" spc="-10" dirty="0">
                <a:latin typeface="宋体"/>
                <a:cs typeface="宋体"/>
              </a:rPr>
              <a:t>间隔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2000" b="1" spc="-15" dirty="0">
                <a:latin typeface="Times New Roman"/>
                <a:cs typeface="Times New Roman"/>
              </a:rPr>
              <a:t>-</a:t>
            </a:r>
            <a:r>
              <a:rPr sz="1800" b="1" spc="-10" dirty="0">
                <a:latin typeface="宋体"/>
                <a:cs typeface="宋体"/>
              </a:rPr>
              <a:t>间隔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000" b="1" spc="-15" dirty="0">
                <a:latin typeface="Times New Roman"/>
                <a:cs typeface="Times New Roman"/>
              </a:rPr>
              <a:t>-</a:t>
            </a:r>
            <a:r>
              <a:rPr sz="1800" b="1" spc="-10" dirty="0">
                <a:latin typeface="宋体"/>
                <a:cs typeface="宋体"/>
              </a:rPr>
              <a:t>间隔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b="1" spc="-15" dirty="0">
                <a:latin typeface="Times New Roman"/>
                <a:cs typeface="Times New Roman"/>
              </a:rPr>
              <a:t>-</a:t>
            </a:r>
            <a:r>
              <a:rPr sz="1800" b="1" spc="-10" dirty="0">
                <a:latin typeface="宋体"/>
                <a:cs typeface="宋体"/>
              </a:rPr>
              <a:t>间隔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612900" marR="5080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latin typeface="宋体"/>
                <a:cs typeface="宋体"/>
              </a:rPr>
              <a:t>增量元素不互质，则小增量可能根本不 起作用。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3225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更多增量序列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837347"/>
            <a:ext cx="6447790" cy="402272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Times New Roman"/>
                <a:cs typeface="Times New Roman"/>
              </a:rPr>
              <a:t>Hibbard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宋体"/>
                <a:cs typeface="宋体"/>
              </a:rPr>
              <a:t>增量序列</a:t>
            </a:r>
            <a:endParaRPr sz="300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77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  <a:tab pos="2397125" algn="l"/>
              </a:tabLst>
            </a:pPr>
            <a:r>
              <a:rPr sz="2600" b="1" i="1" spc="-5" dirty="0">
                <a:latin typeface="Times New Roman"/>
                <a:cs typeface="Times New Roman"/>
              </a:rPr>
              <a:t>D</a:t>
            </a:r>
            <a:r>
              <a:rPr sz="2550" b="1" i="1" spc="-7" baseline="-22875" dirty="0">
                <a:latin typeface="Times New Roman"/>
                <a:cs typeface="Times New Roman"/>
              </a:rPr>
              <a:t>k  </a:t>
            </a:r>
            <a:r>
              <a:rPr sz="2600" b="1" spc="-5" dirty="0">
                <a:latin typeface="Times New Roman"/>
                <a:cs typeface="Times New Roman"/>
              </a:rPr>
              <a:t>= 2</a:t>
            </a:r>
            <a:r>
              <a:rPr sz="2550" b="1" i="1" spc="-7" baseline="26143" dirty="0">
                <a:latin typeface="Times New Roman"/>
                <a:cs typeface="Times New Roman"/>
              </a:rPr>
              <a:t>k</a:t>
            </a:r>
            <a:r>
              <a:rPr sz="2550" b="1" i="1" spc="97" baseline="26143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–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1	—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宋体"/>
                <a:cs typeface="宋体"/>
              </a:rPr>
              <a:t>相邻元素互质</a:t>
            </a:r>
            <a:endParaRPr sz="260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5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15" dirty="0">
                <a:latin typeface="宋体"/>
                <a:cs typeface="宋体"/>
              </a:rPr>
              <a:t>最坏情况：</a:t>
            </a:r>
            <a:r>
              <a:rPr sz="2600" b="1" spc="-665" dirty="0">
                <a:latin typeface="宋体"/>
                <a:cs typeface="宋体"/>
              </a:rPr>
              <a:t> </a:t>
            </a:r>
            <a:r>
              <a:rPr sz="2600" b="1" i="1" spc="-5" dirty="0">
                <a:latin typeface="Times New Roman"/>
                <a:cs typeface="Times New Roman"/>
              </a:rPr>
              <a:t>T</a:t>
            </a:r>
            <a:r>
              <a:rPr sz="2600" b="1" i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=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500" b="1" i="1" spc="-80" dirty="0">
                <a:latin typeface="Symbol"/>
                <a:cs typeface="Symbol"/>
              </a:rPr>
              <a:t></a:t>
            </a:r>
            <a:r>
              <a:rPr sz="2500" b="1" i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N</a:t>
            </a:r>
            <a:r>
              <a:rPr sz="2400" b="1" baseline="24305" dirty="0">
                <a:latin typeface="Times New Roman"/>
                <a:cs typeface="Times New Roman"/>
              </a:rPr>
              <a:t>3/2</a:t>
            </a:r>
            <a:r>
              <a:rPr sz="2400" b="1" spc="300" baseline="243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81990" lvl="1" indent="-325120">
              <a:lnSpc>
                <a:spcPct val="100000"/>
              </a:lnSpc>
              <a:spcBef>
                <a:spcPts val="605"/>
              </a:spcBef>
              <a:buClr>
                <a:srgbClr val="4C6D4E"/>
              </a:buClr>
              <a:buSzPct val="58333"/>
              <a:buFont typeface="Wingdings"/>
              <a:buChar char=""/>
              <a:tabLst>
                <a:tab pos="681990" algn="l"/>
                <a:tab pos="682625" algn="l"/>
                <a:tab pos="2273935" algn="l"/>
              </a:tabLst>
            </a:pPr>
            <a:r>
              <a:rPr sz="2400" b="1" spc="-10" dirty="0">
                <a:latin typeface="宋体"/>
                <a:cs typeface="宋体"/>
              </a:rPr>
              <a:t>猜想</a:t>
            </a:r>
            <a:r>
              <a:rPr sz="2400" b="1" spc="-5" dirty="0">
                <a:latin typeface="宋体"/>
                <a:cs typeface="宋体"/>
              </a:rPr>
              <a:t>：</a:t>
            </a:r>
            <a:r>
              <a:rPr sz="2600" b="1" i="1" spc="-5" dirty="0">
                <a:latin typeface="Times New Roman"/>
                <a:cs typeface="Times New Roman"/>
              </a:rPr>
              <a:t>T</a:t>
            </a:r>
            <a:r>
              <a:rPr sz="2550" b="1" i="1" spc="-7" baseline="-22875" dirty="0">
                <a:latin typeface="Times New Roman"/>
                <a:cs typeface="Times New Roman"/>
              </a:rPr>
              <a:t>avg	</a:t>
            </a:r>
            <a:r>
              <a:rPr sz="2600" b="1" i="1" spc="-5" dirty="0">
                <a:latin typeface="Times New Roman"/>
                <a:cs typeface="Times New Roman"/>
              </a:rPr>
              <a:t>= O </a:t>
            </a:r>
            <a:r>
              <a:rPr sz="2600" b="1" spc="-5" dirty="0">
                <a:latin typeface="Times New Roman"/>
                <a:cs typeface="Times New Roman"/>
              </a:rPr>
              <a:t>( </a:t>
            </a:r>
            <a:r>
              <a:rPr sz="2600" b="1" i="1" spc="-5" dirty="0">
                <a:latin typeface="Times New Roman"/>
                <a:cs typeface="Times New Roman"/>
              </a:rPr>
              <a:t>N</a:t>
            </a:r>
            <a:r>
              <a:rPr sz="2550" b="1" spc="-7" baseline="26143" dirty="0">
                <a:latin typeface="Times New Roman"/>
                <a:cs typeface="Times New Roman"/>
              </a:rPr>
              <a:t>5/4</a:t>
            </a:r>
            <a:r>
              <a:rPr sz="2550" b="1" spc="345" baseline="26143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10" dirty="0">
                <a:latin typeface="Times New Roman"/>
                <a:cs typeface="Times New Roman"/>
              </a:rPr>
              <a:t>Sedgewick</a:t>
            </a:r>
            <a:r>
              <a:rPr sz="3000" b="1" spc="-15" dirty="0">
                <a:latin typeface="宋体"/>
                <a:cs typeface="宋体"/>
              </a:rPr>
              <a:t>增量序列</a:t>
            </a:r>
            <a:endParaRPr sz="300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5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85" dirty="0">
                <a:latin typeface="Times New Roman"/>
                <a:cs typeface="Times New Roman"/>
              </a:rPr>
              <a:t>{1, </a:t>
            </a:r>
            <a:r>
              <a:rPr sz="2600" b="1" spc="-30" dirty="0">
                <a:latin typeface="Times New Roman"/>
                <a:cs typeface="Times New Roman"/>
              </a:rPr>
              <a:t>5, </a:t>
            </a:r>
            <a:r>
              <a:rPr sz="2600" b="1" spc="-110" dirty="0">
                <a:latin typeface="Times New Roman"/>
                <a:cs typeface="Times New Roman"/>
              </a:rPr>
              <a:t>19, 41, </a:t>
            </a:r>
            <a:r>
              <a:rPr sz="2600" b="1" spc="-105" dirty="0">
                <a:latin typeface="Times New Roman"/>
                <a:cs typeface="Times New Roman"/>
              </a:rPr>
              <a:t>109, </a:t>
            </a:r>
            <a:r>
              <a:rPr sz="2600" b="1" spc="-5" dirty="0">
                <a:latin typeface="Times New Roman"/>
                <a:cs typeface="Times New Roman"/>
              </a:rPr>
              <a:t>…</a:t>
            </a:r>
            <a:r>
              <a:rPr sz="2600" b="1" spc="4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852169">
              <a:lnSpc>
                <a:spcPct val="100000"/>
              </a:lnSpc>
              <a:spcBef>
                <a:spcPts val="720"/>
              </a:spcBef>
            </a:pPr>
            <a:r>
              <a:rPr sz="2600" b="1" spc="-5" dirty="0">
                <a:latin typeface="Times New Roman"/>
                <a:cs typeface="Times New Roman"/>
              </a:rPr>
              <a:t>— </a:t>
            </a:r>
            <a:r>
              <a:rPr sz="2600" b="1" spc="-45" dirty="0">
                <a:latin typeface="Times New Roman"/>
                <a:cs typeface="Times New Roman"/>
              </a:rPr>
              <a:t>9</a:t>
            </a:r>
            <a:r>
              <a:rPr sz="2600" b="1" spc="-45" dirty="0">
                <a:latin typeface="Symbol"/>
                <a:cs typeface="Symbol"/>
              </a:rPr>
              <a:t></a:t>
            </a:r>
            <a:r>
              <a:rPr sz="2600" b="1" spc="-45" dirty="0">
                <a:latin typeface="Times New Roman"/>
                <a:cs typeface="Times New Roman"/>
              </a:rPr>
              <a:t>4</a:t>
            </a:r>
            <a:r>
              <a:rPr sz="2550" b="1" i="1" spc="-67" baseline="26143" dirty="0">
                <a:latin typeface="Times New Roman"/>
                <a:cs typeface="Times New Roman"/>
              </a:rPr>
              <a:t>i </a:t>
            </a:r>
            <a:r>
              <a:rPr sz="2600" b="1" spc="-5" dirty="0">
                <a:latin typeface="Times New Roman"/>
                <a:cs typeface="Times New Roman"/>
              </a:rPr>
              <a:t>– </a:t>
            </a:r>
            <a:r>
              <a:rPr sz="2600" b="1" spc="-40" dirty="0">
                <a:latin typeface="Times New Roman"/>
                <a:cs typeface="Times New Roman"/>
              </a:rPr>
              <a:t>9</a:t>
            </a:r>
            <a:r>
              <a:rPr sz="2600" b="1" spc="-40" dirty="0">
                <a:latin typeface="Symbol"/>
                <a:cs typeface="Symbol"/>
              </a:rPr>
              <a:t></a:t>
            </a:r>
            <a:r>
              <a:rPr sz="2600" b="1" spc="-40" dirty="0">
                <a:latin typeface="Times New Roman"/>
                <a:cs typeface="Times New Roman"/>
              </a:rPr>
              <a:t>2</a:t>
            </a:r>
            <a:r>
              <a:rPr sz="2550" b="1" i="1" spc="-60" baseline="26143" dirty="0">
                <a:latin typeface="Times New Roman"/>
                <a:cs typeface="Times New Roman"/>
              </a:rPr>
              <a:t>i </a:t>
            </a:r>
            <a:r>
              <a:rPr sz="2600" b="1" spc="250" dirty="0">
                <a:latin typeface="Times New Roman"/>
                <a:cs typeface="Times New Roman"/>
              </a:rPr>
              <a:t>+ </a:t>
            </a:r>
            <a:r>
              <a:rPr sz="2600" b="1" spc="-275" dirty="0">
                <a:latin typeface="Times New Roman"/>
                <a:cs typeface="Times New Roman"/>
              </a:rPr>
              <a:t>1 </a:t>
            </a:r>
            <a:r>
              <a:rPr sz="2600" b="1" spc="-15" dirty="0">
                <a:latin typeface="宋体"/>
                <a:cs typeface="宋体"/>
              </a:rPr>
              <a:t>或 </a:t>
            </a:r>
            <a:r>
              <a:rPr sz="2600" b="1" spc="-45" dirty="0">
                <a:latin typeface="Times New Roman"/>
                <a:cs typeface="Times New Roman"/>
              </a:rPr>
              <a:t>4</a:t>
            </a:r>
            <a:r>
              <a:rPr sz="2550" b="1" i="1" spc="-67" baseline="26143" dirty="0">
                <a:latin typeface="Times New Roman"/>
                <a:cs typeface="Times New Roman"/>
              </a:rPr>
              <a:t>i </a:t>
            </a:r>
            <a:r>
              <a:rPr sz="2600" b="1" spc="-5" dirty="0">
                <a:latin typeface="Times New Roman"/>
                <a:cs typeface="Times New Roman"/>
              </a:rPr>
              <a:t>– </a:t>
            </a:r>
            <a:r>
              <a:rPr sz="2600" b="1" spc="-40" dirty="0">
                <a:latin typeface="Times New Roman"/>
                <a:cs typeface="Times New Roman"/>
              </a:rPr>
              <a:t>3</a:t>
            </a:r>
            <a:r>
              <a:rPr sz="2600" b="1" spc="-40" dirty="0">
                <a:latin typeface="Symbol"/>
                <a:cs typeface="Symbol"/>
              </a:rPr>
              <a:t></a:t>
            </a:r>
            <a:r>
              <a:rPr sz="2600" b="1" spc="-40" dirty="0">
                <a:latin typeface="Times New Roman"/>
                <a:cs typeface="Times New Roman"/>
              </a:rPr>
              <a:t>2</a:t>
            </a:r>
            <a:r>
              <a:rPr sz="2550" b="1" i="1" spc="-60" baseline="26143" dirty="0">
                <a:latin typeface="Times New Roman"/>
                <a:cs typeface="Times New Roman"/>
              </a:rPr>
              <a:t>i </a:t>
            </a:r>
            <a:r>
              <a:rPr sz="2600" b="1" spc="250" dirty="0">
                <a:latin typeface="Times New Roman"/>
                <a:cs typeface="Times New Roman"/>
              </a:rPr>
              <a:t>+</a:t>
            </a:r>
            <a:r>
              <a:rPr sz="2600" b="1" spc="459" dirty="0">
                <a:latin typeface="Times New Roman"/>
                <a:cs typeface="Times New Roman"/>
              </a:rPr>
              <a:t> </a:t>
            </a:r>
            <a:r>
              <a:rPr sz="2600" b="1" spc="-27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681990" lvl="1" indent="-325120">
              <a:lnSpc>
                <a:spcPct val="100000"/>
              </a:lnSpc>
              <a:spcBef>
                <a:spcPts val="670"/>
              </a:spcBef>
              <a:buClr>
                <a:srgbClr val="4C6D4E"/>
              </a:buClr>
              <a:buSzPct val="58333"/>
              <a:buFont typeface="Wingdings"/>
              <a:buChar char=""/>
              <a:tabLst>
                <a:tab pos="681990" algn="l"/>
                <a:tab pos="682625" algn="l"/>
                <a:tab pos="2273935" algn="l"/>
                <a:tab pos="4943475" algn="l"/>
              </a:tabLst>
            </a:pPr>
            <a:r>
              <a:rPr sz="2400" b="1" spc="-10" dirty="0">
                <a:latin typeface="宋体"/>
                <a:cs typeface="宋体"/>
              </a:rPr>
              <a:t>猜想</a:t>
            </a:r>
            <a:r>
              <a:rPr sz="2400" b="1" spc="-5" dirty="0">
                <a:latin typeface="宋体"/>
                <a:cs typeface="宋体"/>
              </a:rPr>
              <a:t>：</a:t>
            </a:r>
            <a:r>
              <a:rPr sz="2600" b="1" i="1" spc="-5" dirty="0">
                <a:latin typeface="Times New Roman"/>
                <a:cs typeface="Times New Roman"/>
              </a:rPr>
              <a:t>T</a:t>
            </a:r>
            <a:r>
              <a:rPr sz="2550" b="1" i="1" spc="-7" baseline="-22875" dirty="0">
                <a:latin typeface="Times New Roman"/>
                <a:cs typeface="Times New Roman"/>
              </a:rPr>
              <a:t>avg	</a:t>
            </a:r>
            <a:r>
              <a:rPr sz="2600" b="1" i="1" spc="-5" dirty="0">
                <a:latin typeface="Times New Roman"/>
                <a:cs typeface="Times New Roman"/>
              </a:rPr>
              <a:t>= O </a:t>
            </a:r>
            <a:r>
              <a:rPr sz="2600" b="1" spc="-5" dirty="0">
                <a:latin typeface="Times New Roman"/>
                <a:cs typeface="Times New Roman"/>
              </a:rPr>
              <a:t>(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Times New Roman"/>
                <a:cs typeface="Times New Roman"/>
              </a:rPr>
              <a:t>N</a:t>
            </a:r>
            <a:r>
              <a:rPr sz="2550" b="1" spc="-7" baseline="26143" dirty="0">
                <a:latin typeface="Times New Roman"/>
                <a:cs typeface="Times New Roman"/>
              </a:rPr>
              <a:t>7/6</a:t>
            </a:r>
            <a:r>
              <a:rPr sz="2550" b="1" spc="352" baseline="26143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)</a:t>
            </a:r>
            <a:r>
              <a:rPr sz="2600" b="1" spc="-5" dirty="0">
                <a:latin typeface="宋体"/>
                <a:cs typeface="宋体"/>
              </a:rPr>
              <a:t>，</a:t>
            </a:r>
            <a:r>
              <a:rPr sz="2600" b="1" i="1" spc="-5" dirty="0">
                <a:latin typeface="Times New Roman"/>
                <a:cs typeface="Times New Roman"/>
              </a:rPr>
              <a:t>T</a:t>
            </a:r>
            <a:r>
              <a:rPr sz="2550" b="1" i="1" spc="-7" baseline="-22875" dirty="0">
                <a:latin typeface="Times New Roman"/>
                <a:cs typeface="Times New Roman"/>
              </a:rPr>
              <a:t>worst	</a:t>
            </a:r>
            <a:r>
              <a:rPr sz="2600" b="1" i="1" spc="-5" dirty="0">
                <a:latin typeface="Times New Roman"/>
                <a:cs typeface="Times New Roman"/>
              </a:rPr>
              <a:t>= O </a:t>
            </a:r>
            <a:r>
              <a:rPr sz="2600" b="1" spc="-5" dirty="0">
                <a:latin typeface="Times New Roman"/>
                <a:cs typeface="Times New Roman"/>
              </a:rPr>
              <a:t>( </a:t>
            </a:r>
            <a:r>
              <a:rPr sz="2600" b="1" i="1" spc="-5" dirty="0">
                <a:latin typeface="Times New Roman"/>
                <a:cs typeface="Times New Roman"/>
              </a:rPr>
              <a:t>N</a:t>
            </a:r>
            <a:r>
              <a:rPr sz="2550" b="1" spc="-7" baseline="26143" dirty="0">
                <a:latin typeface="Times New Roman"/>
                <a:cs typeface="Times New Roman"/>
              </a:rPr>
              <a:t>4/3</a:t>
            </a:r>
            <a:r>
              <a:rPr sz="2550" b="1" spc="247" baseline="26143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413</Words>
  <Application>Microsoft Office PowerPoint</Application>
  <PresentationFormat>自定义</PresentationFormat>
  <Paragraphs>174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Calibri</vt:lpstr>
      <vt:lpstr>Courier New</vt:lpstr>
      <vt:lpstr>Symbol</vt:lpstr>
      <vt:lpstr>Times New Roman</vt:lpstr>
      <vt:lpstr>Wingdings</vt:lpstr>
      <vt:lpstr>Office Theme</vt:lpstr>
      <vt:lpstr>PowerPoint 演示文稿</vt:lpstr>
      <vt:lpstr>9.2 希尔排序（ by Donald Shell ）</vt:lpstr>
      <vt:lpstr>举个例子</vt:lpstr>
      <vt:lpstr>希尔增量序列</vt:lpstr>
      <vt:lpstr>举个坏例子</vt:lpstr>
      <vt:lpstr>更多增量序列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第七讲-2-希尔排序.ppt</dc:title>
  <dc:creator>Dell780</dc:creator>
  <cp:lastModifiedBy>1908951850@qq.com</cp:lastModifiedBy>
  <cp:revision>5</cp:revision>
  <dcterms:created xsi:type="dcterms:W3CDTF">2019-11-29T12:15:19Z</dcterms:created>
  <dcterms:modified xsi:type="dcterms:W3CDTF">2020-12-10T12:36:15Z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2019-11-29T00:00:00Z</vt:filetime>
  </property>
</Properties>
</file>