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0693400" cy="7562850"/>
  <p:notesSz cx="10693400" cy="756285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1500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k object 17"/>
          <p:cNvSpPr/>
          <p:nvPr/>
        </p:nvSpPr>
        <p:spPr>
          <a:xfrm>
            <a:off x="1384439" y="1568196"/>
            <a:ext cx="7924800" cy="914400"/>
          </a:xfrm>
          <a:custGeom>
            <a:avLst/>
            <a:gdLst/>
            <a:ahLst/>
            <a:cxnLst/>
            <a:rect l="l" t="t" r="r" b="b"/>
            <a:pathLst>
              <a:path w="7924800" h="914400">
                <a:moveTo>
                  <a:pt x="0" y="914400"/>
                </a:moveTo>
                <a:lnTo>
                  <a:pt x="0" y="0"/>
                </a:lnTo>
                <a:lnTo>
                  <a:pt x="7924800" y="0"/>
                </a:lnTo>
              </a:path>
            </a:pathLst>
          </a:custGeom>
          <a:ln w="254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2756039" y="4311396"/>
            <a:ext cx="6512559" cy="0"/>
          </a:xfrm>
          <a:custGeom>
            <a:avLst/>
            <a:gdLst/>
            <a:ahLst/>
            <a:cxnLst/>
            <a:rect l="l" t="t" r="r" b="b"/>
            <a:pathLst>
              <a:path w="6512559">
                <a:moveTo>
                  <a:pt x="0" y="0"/>
                </a:moveTo>
                <a:lnTo>
                  <a:pt x="6512052" y="0"/>
                </a:lnTo>
              </a:path>
            </a:pathLst>
          </a:custGeom>
          <a:ln w="1905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768735" y="1855724"/>
            <a:ext cx="7155929" cy="787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k object 17"/>
          <p:cNvSpPr/>
          <p:nvPr/>
        </p:nvSpPr>
        <p:spPr>
          <a:xfrm>
            <a:off x="1155839" y="577595"/>
            <a:ext cx="8229600" cy="609600"/>
          </a:xfrm>
          <a:custGeom>
            <a:avLst/>
            <a:gdLst/>
            <a:ahLst/>
            <a:cxnLst/>
            <a:rect l="l" t="t" r="r" b="b"/>
            <a:pathLst>
              <a:path w="8229600" h="609600">
                <a:moveTo>
                  <a:pt x="0" y="609600"/>
                </a:moveTo>
                <a:lnTo>
                  <a:pt x="0" y="0"/>
                </a:lnTo>
                <a:lnTo>
                  <a:pt x="8229600" y="0"/>
                </a:lnTo>
              </a:path>
            </a:pathLst>
          </a:custGeom>
          <a:ln w="1905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232039" y="652119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1905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rgbClr val="00339A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rgbClr val="00339A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12/22/2020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k object 17"/>
          <p:cNvSpPr/>
          <p:nvPr/>
        </p:nvSpPr>
        <p:spPr>
          <a:xfrm>
            <a:off x="1384439" y="1568196"/>
            <a:ext cx="7924800" cy="914400"/>
          </a:xfrm>
          <a:custGeom>
            <a:avLst/>
            <a:gdLst/>
            <a:ahLst/>
            <a:cxnLst/>
            <a:rect l="l" t="t" r="r" b="b"/>
            <a:pathLst>
              <a:path w="7924800" h="914400">
                <a:moveTo>
                  <a:pt x="0" y="914400"/>
                </a:moveTo>
                <a:lnTo>
                  <a:pt x="0" y="0"/>
                </a:lnTo>
                <a:lnTo>
                  <a:pt x="7924800" y="0"/>
                </a:lnTo>
              </a:path>
            </a:pathLst>
          </a:custGeom>
          <a:ln w="254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2756039" y="4311396"/>
            <a:ext cx="6512559" cy="0"/>
          </a:xfrm>
          <a:custGeom>
            <a:avLst/>
            <a:gdLst/>
            <a:ahLst/>
            <a:cxnLst/>
            <a:rect l="l" t="t" r="r" b="b"/>
            <a:pathLst>
              <a:path w="6512559">
                <a:moveTo>
                  <a:pt x="0" y="0"/>
                </a:moveTo>
                <a:lnTo>
                  <a:pt x="6512052" y="0"/>
                </a:lnTo>
              </a:path>
            </a:pathLst>
          </a:custGeom>
          <a:ln w="1905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rgbClr val="00339A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12/22/2020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12/22/2020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11535" y="677671"/>
            <a:ext cx="8070329" cy="665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1" i="0">
                <a:solidFill>
                  <a:srgbClr val="00339A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960739" y="1913177"/>
            <a:ext cx="5650230" cy="34994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8735" y="1855724"/>
            <a:ext cx="5421630" cy="787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0" b="1" spc="-25" dirty="0">
                <a:solidFill>
                  <a:srgbClr val="00339A"/>
                </a:solidFill>
                <a:latin typeface="宋体"/>
                <a:cs typeface="宋体"/>
              </a:rPr>
              <a:t>第九讲</a:t>
            </a:r>
            <a:r>
              <a:rPr sz="5000" b="1" spc="-90" dirty="0">
                <a:solidFill>
                  <a:srgbClr val="00339A"/>
                </a:solidFill>
                <a:latin typeface="宋体"/>
                <a:cs typeface="宋体"/>
              </a:rPr>
              <a:t> </a:t>
            </a:r>
            <a:r>
              <a:rPr sz="5000" b="1" spc="-25" dirty="0">
                <a:solidFill>
                  <a:srgbClr val="00339A"/>
                </a:solidFill>
                <a:latin typeface="宋体"/>
                <a:cs typeface="宋体"/>
              </a:rPr>
              <a:t>排序（上）</a:t>
            </a:r>
            <a:endParaRPr sz="50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1535" y="677671"/>
            <a:ext cx="26924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非递归算法</a:t>
            </a:r>
          </a:p>
        </p:txBody>
      </p:sp>
      <p:sp>
        <p:nvSpPr>
          <p:cNvPr id="4" name="object 4"/>
          <p:cNvSpPr/>
          <p:nvPr/>
        </p:nvSpPr>
        <p:spPr>
          <a:xfrm>
            <a:off x="1841639" y="1872995"/>
            <a:ext cx="6553187" cy="434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884286" y="5878067"/>
            <a:ext cx="510540" cy="338455"/>
          </a:xfrm>
          <a:custGeom>
            <a:avLst/>
            <a:gdLst/>
            <a:ahLst/>
            <a:cxnLst/>
            <a:rect l="l" t="t" r="r" b="b"/>
            <a:pathLst>
              <a:path w="510540" h="338454">
                <a:moveTo>
                  <a:pt x="510540" y="0"/>
                </a:moveTo>
                <a:lnTo>
                  <a:pt x="441479" y="20774"/>
                </a:lnTo>
                <a:lnTo>
                  <a:pt x="377963" y="35754"/>
                </a:lnTo>
                <a:lnTo>
                  <a:pt x="320324" y="45072"/>
                </a:lnTo>
                <a:lnTo>
                  <a:pt x="268890" y="48863"/>
                </a:lnTo>
                <a:lnTo>
                  <a:pt x="223993" y="47260"/>
                </a:lnTo>
                <a:lnTo>
                  <a:pt x="185963" y="40397"/>
                </a:lnTo>
                <a:lnTo>
                  <a:pt x="155130" y="28409"/>
                </a:lnTo>
                <a:lnTo>
                  <a:pt x="131826" y="11430"/>
                </a:lnTo>
                <a:lnTo>
                  <a:pt x="0" y="338328"/>
                </a:lnTo>
                <a:lnTo>
                  <a:pt x="510540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41639" y="1872995"/>
            <a:ext cx="6553200" cy="4343400"/>
          </a:xfrm>
          <a:custGeom>
            <a:avLst/>
            <a:gdLst/>
            <a:ahLst/>
            <a:cxnLst/>
            <a:rect l="l" t="t" r="r" b="b"/>
            <a:pathLst>
              <a:path w="6553200" h="4343400">
                <a:moveTo>
                  <a:pt x="0" y="0"/>
                </a:moveTo>
                <a:lnTo>
                  <a:pt x="0" y="4343400"/>
                </a:lnTo>
                <a:lnTo>
                  <a:pt x="6042660" y="4343400"/>
                </a:lnTo>
                <a:lnTo>
                  <a:pt x="6553200" y="4005072"/>
                </a:lnTo>
                <a:lnTo>
                  <a:pt x="65532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84299" y="5878067"/>
            <a:ext cx="510540" cy="338455"/>
          </a:xfrm>
          <a:custGeom>
            <a:avLst/>
            <a:gdLst/>
            <a:ahLst/>
            <a:cxnLst/>
            <a:rect l="l" t="t" r="r" b="b"/>
            <a:pathLst>
              <a:path w="510540" h="338454">
                <a:moveTo>
                  <a:pt x="0" y="338328"/>
                </a:moveTo>
                <a:lnTo>
                  <a:pt x="131826" y="11430"/>
                </a:lnTo>
                <a:lnTo>
                  <a:pt x="155130" y="28409"/>
                </a:lnTo>
                <a:lnTo>
                  <a:pt x="185963" y="40397"/>
                </a:lnTo>
                <a:lnTo>
                  <a:pt x="223993" y="47260"/>
                </a:lnTo>
                <a:lnTo>
                  <a:pt x="268890" y="48863"/>
                </a:lnTo>
                <a:lnTo>
                  <a:pt x="320324" y="45072"/>
                </a:lnTo>
                <a:lnTo>
                  <a:pt x="377963" y="35754"/>
                </a:lnTo>
                <a:lnTo>
                  <a:pt x="441479" y="20774"/>
                </a:lnTo>
                <a:lnTo>
                  <a:pt x="51054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339961" y="2298610"/>
            <a:ext cx="4316095" cy="236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95"/>
              </a:lnSpc>
            </a:pPr>
            <a:r>
              <a:rPr sz="1600" b="1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sz="1600" b="1" spc="-1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length</a:t>
            </a:r>
            <a:r>
              <a:rPr sz="1600" b="1" spc="-1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=</a:t>
            </a:r>
            <a:r>
              <a:rPr sz="1600" b="1" spc="-1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1;</a:t>
            </a:r>
            <a:r>
              <a:rPr sz="1600" b="1" spc="-15" dirty="0"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09A00"/>
                </a:solidFill>
                <a:latin typeface="Courier New"/>
                <a:cs typeface="Courier New"/>
              </a:rPr>
              <a:t>/*</a:t>
            </a:r>
            <a:r>
              <a:rPr sz="1600" b="1" spc="-10" dirty="0">
                <a:solidFill>
                  <a:srgbClr val="009A00"/>
                </a:solidFill>
                <a:latin typeface="Courier New"/>
                <a:cs typeface="Courier New"/>
              </a:rPr>
              <a:t> </a:t>
            </a:r>
            <a:r>
              <a:rPr sz="1600" b="1" spc="-10" dirty="0">
                <a:solidFill>
                  <a:srgbClr val="009A00"/>
                </a:solidFill>
                <a:latin typeface="宋体"/>
                <a:cs typeface="宋体"/>
              </a:rPr>
              <a:t>初始化子序列长</a:t>
            </a:r>
            <a:r>
              <a:rPr sz="1600" b="1" spc="-5" dirty="0">
                <a:solidFill>
                  <a:srgbClr val="009A00"/>
                </a:solidFill>
                <a:latin typeface="宋体"/>
                <a:cs typeface="宋体"/>
              </a:rPr>
              <a:t>度</a:t>
            </a:r>
            <a:r>
              <a:rPr sz="1600" b="1" spc="145" dirty="0">
                <a:solidFill>
                  <a:srgbClr val="009A00"/>
                </a:solidFill>
                <a:latin typeface="宋体"/>
                <a:cs typeface="宋体"/>
              </a:rPr>
              <a:t> </a:t>
            </a:r>
            <a:r>
              <a:rPr sz="1600" b="1" spc="-5" dirty="0">
                <a:solidFill>
                  <a:srgbClr val="009A00"/>
                </a:solidFill>
                <a:latin typeface="Courier New"/>
                <a:cs typeface="Courier New"/>
              </a:rPr>
              <a:t>*/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dirty="0">
                <a:solidFill>
                  <a:srgbClr val="0000FF"/>
                </a:solidFill>
              </a:rPr>
              <a:t>void </a:t>
            </a:r>
            <a:r>
              <a:rPr dirty="0"/>
              <a:t>Merge_sort( ElementType A[], </a:t>
            </a:r>
            <a:r>
              <a:rPr dirty="0">
                <a:solidFill>
                  <a:srgbClr val="0000FF"/>
                </a:solidFill>
              </a:rPr>
              <a:t>int </a:t>
            </a:r>
            <a:r>
              <a:rPr dirty="0"/>
              <a:t>N</a:t>
            </a:r>
            <a:r>
              <a:rPr spc="-25" dirty="0"/>
              <a:t> </a:t>
            </a:r>
            <a:r>
              <a:rPr dirty="0"/>
              <a:t>)</a:t>
            </a: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dirty="0"/>
              <a:t>{</a:t>
            </a:r>
          </a:p>
          <a:p>
            <a:pPr marL="379095">
              <a:lnSpc>
                <a:spcPct val="100000"/>
              </a:lnSpc>
              <a:spcBef>
                <a:spcPts val="390"/>
              </a:spcBef>
              <a:tabLst>
                <a:tab pos="1968500" algn="l"/>
              </a:tabLst>
            </a:pPr>
            <a:r>
              <a:rPr dirty="0"/>
              <a:t>ElementType	*TmpA;</a:t>
            </a:r>
          </a:p>
          <a:p>
            <a:pPr marL="379095" marR="5080">
              <a:lnSpc>
                <a:spcPts val="2320"/>
              </a:lnSpc>
              <a:spcBef>
                <a:spcPts val="135"/>
              </a:spcBef>
            </a:pPr>
            <a:r>
              <a:rPr dirty="0"/>
              <a:t>TmpA = malloc( N * </a:t>
            </a:r>
            <a:r>
              <a:rPr dirty="0">
                <a:solidFill>
                  <a:srgbClr val="0000FF"/>
                </a:solidFill>
              </a:rPr>
              <a:t>sizeof</a:t>
            </a:r>
            <a:r>
              <a:rPr dirty="0"/>
              <a:t>( ElementType ) );  </a:t>
            </a:r>
            <a:r>
              <a:rPr spc="-5" dirty="0">
                <a:solidFill>
                  <a:srgbClr val="0000FF"/>
                </a:solidFill>
              </a:rPr>
              <a:t>if </a:t>
            </a:r>
            <a:r>
              <a:rPr dirty="0"/>
              <a:t>( TmpA != NULL )</a:t>
            </a:r>
            <a:r>
              <a:rPr spc="-5" dirty="0"/>
              <a:t> </a:t>
            </a:r>
            <a:r>
              <a:rPr dirty="0"/>
              <a:t>{</a:t>
            </a:r>
          </a:p>
          <a:p>
            <a:pPr marL="746125">
              <a:lnSpc>
                <a:spcPts val="1880"/>
              </a:lnSpc>
            </a:pPr>
            <a:r>
              <a:rPr spc="-5" dirty="0">
                <a:solidFill>
                  <a:srgbClr val="0000FF"/>
                </a:solidFill>
              </a:rPr>
              <a:t>while</a:t>
            </a:r>
            <a:r>
              <a:rPr spc="-5" dirty="0"/>
              <a:t>( </a:t>
            </a:r>
            <a:r>
              <a:rPr dirty="0"/>
              <a:t>length &lt; N )</a:t>
            </a:r>
            <a:r>
              <a:rPr spc="-10" dirty="0"/>
              <a:t> </a:t>
            </a:r>
            <a:r>
              <a:rPr dirty="0"/>
              <a:t>{</a:t>
            </a:r>
          </a:p>
          <a:p>
            <a:pPr marL="1112520" marR="493395">
              <a:lnSpc>
                <a:spcPct val="100000"/>
              </a:lnSpc>
            </a:pPr>
            <a:r>
              <a:rPr dirty="0"/>
              <a:t>Merge_pass( A, TmpA, N, length</a:t>
            </a:r>
            <a:r>
              <a:rPr spc="-45" dirty="0"/>
              <a:t> </a:t>
            </a:r>
            <a:r>
              <a:rPr dirty="0"/>
              <a:t>);  length *=</a:t>
            </a:r>
            <a:r>
              <a:rPr spc="-10" dirty="0"/>
              <a:t> </a:t>
            </a:r>
            <a:r>
              <a:rPr dirty="0"/>
              <a:t>2;</a:t>
            </a:r>
          </a:p>
          <a:p>
            <a:pPr marL="1112520" marR="494030">
              <a:lnSpc>
                <a:spcPct val="100000"/>
              </a:lnSpc>
              <a:spcBef>
                <a:spcPts val="10"/>
              </a:spcBef>
            </a:pPr>
            <a:r>
              <a:rPr dirty="0"/>
              <a:t>Merge_pass( TmpA, A, N, length</a:t>
            </a:r>
            <a:r>
              <a:rPr spc="-45" dirty="0"/>
              <a:t> </a:t>
            </a:r>
            <a:r>
              <a:rPr dirty="0"/>
              <a:t>);  length *=</a:t>
            </a:r>
            <a:r>
              <a:rPr spc="-10" dirty="0"/>
              <a:t> </a:t>
            </a:r>
            <a:r>
              <a:rPr dirty="0"/>
              <a:t>2;</a:t>
            </a:r>
          </a:p>
          <a:p>
            <a:pPr marL="746125">
              <a:lnSpc>
                <a:spcPct val="100000"/>
              </a:lnSpc>
              <a:spcBef>
                <a:spcPts val="15"/>
              </a:spcBef>
            </a:pPr>
            <a:r>
              <a:rPr dirty="0"/>
              <a:t>}</a:t>
            </a:r>
          </a:p>
          <a:p>
            <a:pPr marL="746125">
              <a:lnSpc>
                <a:spcPct val="100000"/>
              </a:lnSpc>
              <a:spcBef>
                <a:spcPts val="5"/>
              </a:spcBef>
            </a:pPr>
            <a:r>
              <a:rPr dirty="0"/>
              <a:t>free( TmpA</a:t>
            </a:r>
            <a:r>
              <a:rPr spc="-5" dirty="0"/>
              <a:t> </a:t>
            </a:r>
            <a:r>
              <a:rPr dirty="0"/>
              <a:t>);</a:t>
            </a:r>
          </a:p>
          <a:p>
            <a:pPr marL="501015">
              <a:lnSpc>
                <a:spcPct val="100000"/>
              </a:lnSpc>
              <a:spcBef>
                <a:spcPts val="285"/>
              </a:spcBef>
            </a:pPr>
            <a:r>
              <a:rPr dirty="0"/>
              <a:t>}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449171" y="5436288"/>
            <a:ext cx="291719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0000FF"/>
                </a:solidFill>
                <a:latin typeface="Courier New"/>
                <a:cs typeface="Courier New"/>
              </a:rPr>
              <a:t>else</a:t>
            </a:r>
            <a:r>
              <a:rPr sz="1600" b="1" spc="-3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Error(</a:t>
            </a:r>
            <a:r>
              <a:rPr sz="1600" b="1" spc="-25" dirty="0">
                <a:latin typeface="Courier New"/>
                <a:cs typeface="Courier New"/>
              </a:rPr>
              <a:t> </a:t>
            </a:r>
            <a:r>
              <a:rPr sz="1600" b="1" spc="5" dirty="0">
                <a:latin typeface="Courier New"/>
                <a:cs typeface="Courier New"/>
              </a:rPr>
              <a:t>“</a:t>
            </a:r>
            <a:r>
              <a:rPr sz="1600" b="1" spc="-10" dirty="0">
                <a:latin typeface="宋体"/>
                <a:cs typeface="宋体"/>
              </a:rPr>
              <a:t>空间不</a:t>
            </a:r>
            <a:r>
              <a:rPr sz="1600" b="1" dirty="0">
                <a:latin typeface="宋体"/>
                <a:cs typeface="宋体"/>
              </a:rPr>
              <a:t>足</a:t>
            </a:r>
            <a:r>
              <a:rPr sz="1600" b="1" dirty="0">
                <a:latin typeface="Courier New"/>
                <a:cs typeface="Courier New"/>
              </a:rPr>
              <a:t>"</a:t>
            </a:r>
            <a:r>
              <a:rPr sz="1600" b="1" spc="-3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60739" y="5730421"/>
            <a:ext cx="14795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298839" y="2253995"/>
            <a:ext cx="4419600" cy="304800"/>
          </a:xfrm>
          <a:custGeom>
            <a:avLst/>
            <a:gdLst/>
            <a:ahLst/>
            <a:cxnLst/>
            <a:rect l="l" t="t" r="r" b="b"/>
            <a:pathLst>
              <a:path w="4419600" h="304800">
                <a:moveTo>
                  <a:pt x="0" y="0"/>
                </a:moveTo>
                <a:lnTo>
                  <a:pt x="0" y="304800"/>
                </a:lnTo>
                <a:lnTo>
                  <a:pt x="4419600" y="304800"/>
                </a:lnTo>
                <a:lnTo>
                  <a:pt x="4419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18427" y="5073396"/>
            <a:ext cx="1295400" cy="1066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718427" y="5073396"/>
            <a:ext cx="1295400" cy="1066800"/>
          </a:xfrm>
          <a:custGeom>
            <a:avLst/>
            <a:gdLst/>
            <a:ahLst/>
            <a:cxnLst/>
            <a:rect l="l" t="t" r="r" b="b"/>
            <a:pathLst>
              <a:path w="1295400" h="1066800">
                <a:moveTo>
                  <a:pt x="1295400" y="533400"/>
                </a:moveTo>
                <a:lnTo>
                  <a:pt x="1105662" y="377190"/>
                </a:lnTo>
                <a:lnTo>
                  <a:pt x="1105662" y="156210"/>
                </a:lnTo>
                <a:lnTo>
                  <a:pt x="837438" y="156210"/>
                </a:lnTo>
                <a:lnTo>
                  <a:pt x="647700" y="0"/>
                </a:lnTo>
                <a:lnTo>
                  <a:pt x="457962" y="156210"/>
                </a:lnTo>
                <a:lnTo>
                  <a:pt x="189737" y="156210"/>
                </a:lnTo>
                <a:lnTo>
                  <a:pt x="189737" y="377190"/>
                </a:lnTo>
                <a:lnTo>
                  <a:pt x="0" y="533400"/>
                </a:lnTo>
                <a:lnTo>
                  <a:pt x="189737" y="689610"/>
                </a:lnTo>
                <a:lnTo>
                  <a:pt x="189737" y="910590"/>
                </a:lnTo>
                <a:lnTo>
                  <a:pt x="457962" y="910590"/>
                </a:lnTo>
                <a:lnTo>
                  <a:pt x="647700" y="1066800"/>
                </a:lnTo>
                <a:lnTo>
                  <a:pt x="837438" y="910590"/>
                </a:lnTo>
                <a:lnTo>
                  <a:pt x="1105662" y="910590"/>
                </a:lnTo>
                <a:lnTo>
                  <a:pt x="1105662" y="689610"/>
                </a:lnTo>
                <a:lnTo>
                  <a:pt x="1295400" y="533400"/>
                </a:lnTo>
                <a:close/>
              </a:path>
            </a:pathLst>
          </a:custGeom>
          <a:ln w="9525">
            <a:solidFill>
              <a:srgbClr val="99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999103" y="5392166"/>
            <a:ext cx="7372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solidFill>
                  <a:srgbClr val="FF0000"/>
                </a:solidFill>
                <a:latin typeface="黑体"/>
                <a:cs typeface="黑体"/>
              </a:rPr>
              <a:t>稳定</a:t>
            </a:r>
            <a:endParaRPr sz="280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68735" y="1860295"/>
            <a:ext cx="3446779" cy="787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800" spc="-85" dirty="0">
                <a:latin typeface="Times New Roman"/>
                <a:cs typeface="Times New Roman"/>
              </a:rPr>
              <a:t>9.4 </a:t>
            </a:r>
            <a:r>
              <a:rPr sz="5000" spc="-25" dirty="0"/>
              <a:t>归并排序</a:t>
            </a:r>
            <a:endParaRPr sz="5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1535" y="677671"/>
            <a:ext cx="53594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核心：有序子列的归并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1616335" y="5074411"/>
            <a:ext cx="7561580" cy="1104900"/>
          </a:xfrm>
          <a:prstGeom prst="rect">
            <a:avLst/>
          </a:prstGeom>
        </p:spPr>
        <p:txBody>
          <a:bodyPr vert="horz" wrap="square" lIns="0" tIns="1860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65"/>
              </a:spcBef>
            </a:pPr>
            <a:r>
              <a:rPr sz="2400" b="1" spc="-10" dirty="0">
                <a:latin typeface="宋体"/>
                <a:cs typeface="宋体"/>
              </a:rPr>
              <a:t>如果两个子列一共</a:t>
            </a:r>
            <a:r>
              <a:rPr sz="2400" b="1" spc="-5" dirty="0">
                <a:latin typeface="宋体"/>
                <a:cs typeface="宋体"/>
              </a:rPr>
              <a:t>有</a:t>
            </a:r>
            <a:r>
              <a:rPr sz="2400" b="1" i="1" spc="-5" dirty="0">
                <a:latin typeface="Times New Roman"/>
                <a:cs typeface="Times New Roman"/>
              </a:rPr>
              <a:t>N</a:t>
            </a:r>
            <a:r>
              <a:rPr sz="2400" b="1" spc="-10" dirty="0">
                <a:latin typeface="宋体"/>
                <a:cs typeface="宋体"/>
              </a:rPr>
              <a:t>个元素，则归并的时间复杂度是？</a:t>
            </a:r>
            <a:endParaRPr sz="2400" dirty="0">
              <a:latin typeface="宋体"/>
              <a:cs typeface="宋体"/>
            </a:endParaRPr>
          </a:p>
          <a:p>
            <a:pPr marL="2451100">
              <a:lnSpc>
                <a:spcPct val="100000"/>
              </a:lnSpc>
              <a:spcBef>
                <a:spcPts val="1370"/>
              </a:spcBef>
            </a:pPr>
            <a:r>
              <a:rPr sz="2400" b="1" i="1" dirty="0">
                <a:latin typeface="Times New Roman"/>
                <a:cs typeface="Times New Roman"/>
              </a:rPr>
              <a:t>T </a:t>
            </a:r>
            <a:r>
              <a:rPr sz="2400" b="1" dirty="0">
                <a:latin typeface="Times New Roman"/>
                <a:cs typeface="Times New Roman"/>
              </a:rPr>
              <a:t>( </a:t>
            </a:r>
            <a:r>
              <a:rPr sz="2400" b="1" i="1" spc="-5" dirty="0">
                <a:latin typeface="Times New Roman"/>
                <a:cs typeface="Times New Roman"/>
              </a:rPr>
              <a:t>N </a:t>
            </a:r>
            <a:r>
              <a:rPr sz="2400" b="1" dirty="0">
                <a:latin typeface="Times New Roman"/>
                <a:cs typeface="Times New Roman"/>
              </a:rPr>
              <a:t>) = </a:t>
            </a:r>
            <a:r>
              <a:rPr sz="2400" b="1" i="1" spc="-5" dirty="0">
                <a:latin typeface="Times New Roman"/>
                <a:cs typeface="Times New Roman"/>
              </a:rPr>
              <a:t>O</a:t>
            </a:r>
            <a:r>
              <a:rPr sz="2400" b="1" spc="-5" dirty="0">
                <a:latin typeface="Times New Roman"/>
                <a:cs typeface="Times New Roman"/>
              </a:rPr>
              <a:t>( </a:t>
            </a:r>
            <a:r>
              <a:rPr sz="2400" b="1" i="1" spc="-5" dirty="0">
                <a:latin typeface="Times New Roman"/>
                <a:cs typeface="Times New Roman"/>
              </a:rPr>
              <a:t>N</a:t>
            </a:r>
            <a:r>
              <a:rPr sz="2400" b="1" i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)</a:t>
            </a:r>
            <a:endParaRPr sz="2400" dirty="0">
              <a:latin typeface="Times New Roman"/>
              <a:cs typeface="Times New Roman"/>
            </a:endParaRPr>
          </a:p>
        </p:txBody>
      </p:sp>
      <p:grpSp>
        <p:nvGrpSpPr>
          <p:cNvPr id="26" name="Group 28">
            <a:extLst>
              <a:ext uri="{FF2B5EF4-FFF2-40B4-BE49-F238E27FC236}">
                <a16:creationId xmlns:a16="http://schemas.microsoft.com/office/drawing/2014/main" id="{3F789835-5658-46F3-B3D7-54C81897748E}"/>
              </a:ext>
            </a:extLst>
          </p:cNvPr>
          <p:cNvGrpSpPr>
            <a:grpSpLocks/>
          </p:cNvGrpSpPr>
          <p:nvPr/>
        </p:nvGrpSpPr>
        <p:grpSpPr bwMode="auto">
          <a:xfrm>
            <a:off x="2692144" y="2881312"/>
            <a:ext cx="1828800" cy="381000"/>
            <a:chOff x="1056" y="1344"/>
            <a:chExt cx="1152" cy="240"/>
          </a:xfrm>
        </p:grpSpPr>
        <p:sp>
          <p:nvSpPr>
            <p:cNvPr id="27" name="Rectangle 4">
              <a:extLst>
                <a:ext uri="{FF2B5EF4-FFF2-40B4-BE49-F238E27FC236}">
                  <a16:creationId xmlns:a16="http://schemas.microsoft.com/office/drawing/2014/main" id="{61CB264F-5AE9-4B97-AE21-FDE73D0322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1344"/>
              <a:ext cx="288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28" name="Rectangle 5">
              <a:extLst>
                <a:ext uri="{FF2B5EF4-FFF2-40B4-BE49-F238E27FC236}">
                  <a16:creationId xmlns:a16="http://schemas.microsoft.com/office/drawing/2014/main" id="{C0AC5349-1F16-47F6-9CDB-ABE10895C5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344"/>
              <a:ext cx="288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solidFill>
                    <a:srgbClr val="FF0000"/>
                  </a:solidFill>
                </a:rPr>
                <a:t>13</a:t>
              </a:r>
            </a:p>
          </p:txBody>
        </p:sp>
        <p:sp>
          <p:nvSpPr>
            <p:cNvPr id="29" name="Rectangle 6">
              <a:extLst>
                <a:ext uri="{FF2B5EF4-FFF2-40B4-BE49-F238E27FC236}">
                  <a16:creationId xmlns:a16="http://schemas.microsoft.com/office/drawing/2014/main" id="{D1768BA9-BF89-4290-AA4B-E535D14756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1344"/>
              <a:ext cx="288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solidFill>
                    <a:srgbClr val="FF0000"/>
                  </a:solidFill>
                </a:rPr>
                <a:t>24</a:t>
              </a:r>
            </a:p>
          </p:txBody>
        </p:sp>
        <p:sp>
          <p:nvSpPr>
            <p:cNvPr id="30" name="Rectangle 7">
              <a:extLst>
                <a:ext uri="{FF2B5EF4-FFF2-40B4-BE49-F238E27FC236}">
                  <a16:creationId xmlns:a16="http://schemas.microsoft.com/office/drawing/2014/main" id="{9B75D06C-5807-4787-9ECF-4F1F7D26A1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1344"/>
              <a:ext cx="288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solidFill>
                    <a:srgbClr val="FF0000"/>
                  </a:solidFill>
                </a:rPr>
                <a:t>26</a:t>
              </a:r>
            </a:p>
          </p:txBody>
        </p:sp>
      </p:grpSp>
      <p:grpSp>
        <p:nvGrpSpPr>
          <p:cNvPr id="31" name="Group 29">
            <a:extLst>
              <a:ext uri="{FF2B5EF4-FFF2-40B4-BE49-F238E27FC236}">
                <a16:creationId xmlns:a16="http://schemas.microsoft.com/office/drawing/2014/main" id="{718639C2-E3A4-43FE-AA23-81833FA1D08D}"/>
              </a:ext>
            </a:extLst>
          </p:cNvPr>
          <p:cNvGrpSpPr>
            <a:grpSpLocks/>
          </p:cNvGrpSpPr>
          <p:nvPr/>
        </p:nvGrpSpPr>
        <p:grpSpPr bwMode="auto">
          <a:xfrm>
            <a:off x="5663944" y="2881312"/>
            <a:ext cx="1828800" cy="381000"/>
            <a:chOff x="2928" y="1344"/>
            <a:chExt cx="1152" cy="240"/>
          </a:xfrm>
        </p:grpSpPr>
        <p:sp>
          <p:nvSpPr>
            <p:cNvPr id="32" name="Rectangle 8">
              <a:extLst>
                <a:ext uri="{FF2B5EF4-FFF2-40B4-BE49-F238E27FC236}">
                  <a16:creationId xmlns:a16="http://schemas.microsoft.com/office/drawing/2014/main" id="{DE18374A-644D-40AA-84C2-75C8C6245C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1344"/>
              <a:ext cx="288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solidFill>
                    <a:srgbClr val="009900"/>
                  </a:solidFill>
                </a:rPr>
                <a:t>2</a:t>
              </a:r>
            </a:p>
          </p:txBody>
        </p:sp>
        <p:sp>
          <p:nvSpPr>
            <p:cNvPr id="33" name="Rectangle 9">
              <a:extLst>
                <a:ext uri="{FF2B5EF4-FFF2-40B4-BE49-F238E27FC236}">
                  <a16:creationId xmlns:a16="http://schemas.microsoft.com/office/drawing/2014/main" id="{37DA99BE-3F8A-4540-AC3A-5694D4BA78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1344"/>
              <a:ext cx="288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solidFill>
                    <a:srgbClr val="009900"/>
                  </a:solidFill>
                </a:rPr>
                <a:t>15</a:t>
              </a:r>
            </a:p>
          </p:txBody>
        </p:sp>
        <p:sp>
          <p:nvSpPr>
            <p:cNvPr id="34" name="Rectangle 10">
              <a:extLst>
                <a:ext uri="{FF2B5EF4-FFF2-40B4-BE49-F238E27FC236}">
                  <a16:creationId xmlns:a16="http://schemas.microsoft.com/office/drawing/2014/main" id="{258CD682-529E-44FE-AD9D-56AD05459C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1344"/>
              <a:ext cx="288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solidFill>
                    <a:srgbClr val="009900"/>
                  </a:solidFill>
                </a:rPr>
                <a:t>27</a:t>
              </a:r>
            </a:p>
          </p:txBody>
        </p:sp>
        <p:sp>
          <p:nvSpPr>
            <p:cNvPr id="35" name="Rectangle 11">
              <a:extLst>
                <a:ext uri="{FF2B5EF4-FFF2-40B4-BE49-F238E27FC236}">
                  <a16:creationId xmlns:a16="http://schemas.microsoft.com/office/drawing/2014/main" id="{68EA99C9-CE54-4DC7-A2D6-43C2184A1F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1344"/>
              <a:ext cx="288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solidFill>
                    <a:srgbClr val="009900"/>
                  </a:solidFill>
                </a:rPr>
                <a:t>38</a:t>
              </a:r>
            </a:p>
          </p:txBody>
        </p:sp>
      </p:grpSp>
      <p:grpSp>
        <p:nvGrpSpPr>
          <p:cNvPr id="36" name="Group 30">
            <a:extLst>
              <a:ext uri="{FF2B5EF4-FFF2-40B4-BE49-F238E27FC236}">
                <a16:creationId xmlns:a16="http://schemas.microsoft.com/office/drawing/2014/main" id="{D0233E08-AA35-478B-BCAD-0F6BBB4C2F6D}"/>
              </a:ext>
            </a:extLst>
          </p:cNvPr>
          <p:cNvGrpSpPr>
            <a:grpSpLocks/>
          </p:cNvGrpSpPr>
          <p:nvPr/>
        </p:nvGrpSpPr>
        <p:grpSpPr bwMode="auto">
          <a:xfrm>
            <a:off x="3301744" y="3871912"/>
            <a:ext cx="3657600" cy="381000"/>
            <a:chOff x="1440" y="1968"/>
            <a:chExt cx="2304" cy="240"/>
          </a:xfrm>
        </p:grpSpPr>
        <p:sp>
          <p:nvSpPr>
            <p:cNvPr id="37" name="Rectangle 12">
              <a:extLst>
                <a:ext uri="{FF2B5EF4-FFF2-40B4-BE49-F238E27FC236}">
                  <a16:creationId xmlns:a16="http://schemas.microsoft.com/office/drawing/2014/main" id="{92E2507D-6636-4C4D-8005-890B5A1009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1968"/>
              <a:ext cx="288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2000" b="1"/>
            </a:p>
          </p:txBody>
        </p:sp>
        <p:sp>
          <p:nvSpPr>
            <p:cNvPr id="38" name="Rectangle 13">
              <a:extLst>
                <a:ext uri="{FF2B5EF4-FFF2-40B4-BE49-F238E27FC236}">
                  <a16:creationId xmlns:a16="http://schemas.microsoft.com/office/drawing/2014/main" id="{0B84BAC3-19E1-44D4-B280-6857C5E12E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1968"/>
              <a:ext cx="288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2000" b="1"/>
            </a:p>
          </p:txBody>
        </p:sp>
        <p:sp>
          <p:nvSpPr>
            <p:cNvPr id="39" name="Rectangle 14">
              <a:extLst>
                <a:ext uri="{FF2B5EF4-FFF2-40B4-BE49-F238E27FC236}">
                  <a16:creationId xmlns:a16="http://schemas.microsoft.com/office/drawing/2014/main" id="{6AC4D38D-61C5-41C5-B2EA-1284A3FA1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968"/>
              <a:ext cx="288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2000" b="1"/>
            </a:p>
          </p:txBody>
        </p:sp>
        <p:sp>
          <p:nvSpPr>
            <p:cNvPr id="40" name="Rectangle 15">
              <a:extLst>
                <a:ext uri="{FF2B5EF4-FFF2-40B4-BE49-F238E27FC236}">
                  <a16:creationId xmlns:a16="http://schemas.microsoft.com/office/drawing/2014/main" id="{88266153-85A6-44F5-8D2B-2E913F677B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1968"/>
              <a:ext cx="288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2000" b="1"/>
            </a:p>
          </p:txBody>
        </p:sp>
        <p:sp>
          <p:nvSpPr>
            <p:cNvPr id="41" name="Rectangle 16">
              <a:extLst>
                <a:ext uri="{FF2B5EF4-FFF2-40B4-BE49-F238E27FC236}">
                  <a16:creationId xmlns:a16="http://schemas.microsoft.com/office/drawing/2014/main" id="{E1D6B0E7-5ECA-4045-A1D4-250831C910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1968"/>
              <a:ext cx="288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2000" b="1"/>
            </a:p>
          </p:txBody>
        </p:sp>
        <p:sp>
          <p:nvSpPr>
            <p:cNvPr id="42" name="Rectangle 17">
              <a:extLst>
                <a:ext uri="{FF2B5EF4-FFF2-40B4-BE49-F238E27FC236}">
                  <a16:creationId xmlns:a16="http://schemas.microsoft.com/office/drawing/2014/main" id="{A605094B-3258-4486-8850-DE20B118B6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1968"/>
              <a:ext cx="288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2000" b="1"/>
            </a:p>
          </p:txBody>
        </p:sp>
        <p:sp>
          <p:nvSpPr>
            <p:cNvPr id="43" name="Rectangle 18">
              <a:extLst>
                <a:ext uri="{FF2B5EF4-FFF2-40B4-BE49-F238E27FC236}">
                  <a16:creationId xmlns:a16="http://schemas.microsoft.com/office/drawing/2014/main" id="{A28CBD98-8F82-4405-99B6-F9D22C0638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1968"/>
              <a:ext cx="288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2000" b="1"/>
            </a:p>
          </p:txBody>
        </p:sp>
        <p:sp>
          <p:nvSpPr>
            <p:cNvPr id="44" name="Rectangle 19">
              <a:extLst>
                <a:ext uri="{FF2B5EF4-FFF2-40B4-BE49-F238E27FC236}">
                  <a16:creationId xmlns:a16="http://schemas.microsoft.com/office/drawing/2014/main" id="{7EFE22E0-B52C-4BD9-9432-84019672FF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1968"/>
              <a:ext cx="288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2000" b="1"/>
            </a:p>
          </p:txBody>
        </p:sp>
      </p:grpSp>
      <p:sp>
        <p:nvSpPr>
          <p:cNvPr id="45" name="Rectangle 20">
            <a:extLst>
              <a:ext uri="{FF2B5EF4-FFF2-40B4-BE49-F238E27FC236}">
                <a16:creationId xmlns:a16="http://schemas.microsoft.com/office/drawing/2014/main" id="{80C61B08-60FB-4DBC-9092-417A3C0B58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1744" y="3871912"/>
            <a:ext cx="457200" cy="381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6" name="Rectangle 24">
            <a:extLst>
              <a:ext uri="{FF2B5EF4-FFF2-40B4-BE49-F238E27FC236}">
                <a16:creationId xmlns:a16="http://schemas.microsoft.com/office/drawing/2014/main" id="{E21B8575-6B2A-49C2-8E33-7F435AABE4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8944" y="3871912"/>
            <a:ext cx="457200" cy="381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solidFill>
                  <a:srgbClr val="009900"/>
                </a:solidFill>
              </a:rPr>
              <a:t>2</a:t>
            </a:r>
          </a:p>
        </p:txBody>
      </p:sp>
      <p:sp>
        <p:nvSpPr>
          <p:cNvPr id="47" name="AutoShape 31">
            <a:extLst>
              <a:ext uri="{FF2B5EF4-FFF2-40B4-BE49-F238E27FC236}">
                <a16:creationId xmlns:a16="http://schemas.microsoft.com/office/drawing/2014/main" id="{41F1F973-3D3A-4635-AD11-F6160CDA72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3544" y="2195512"/>
            <a:ext cx="685800" cy="381000"/>
          </a:xfrm>
          <a:prstGeom prst="wedgeRectCallout">
            <a:avLst>
              <a:gd name="adj1" fmla="val 9954"/>
              <a:gd name="adj2" fmla="val 128750"/>
            </a:avLst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rIns="18000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b="1" i="1">
                <a:solidFill>
                  <a:srgbClr val="FF0000"/>
                </a:solidFill>
              </a:rPr>
              <a:t>Aptr</a:t>
            </a:r>
          </a:p>
        </p:txBody>
      </p:sp>
      <p:sp>
        <p:nvSpPr>
          <p:cNvPr id="48" name="AutoShape 32">
            <a:extLst>
              <a:ext uri="{FF2B5EF4-FFF2-40B4-BE49-F238E27FC236}">
                <a16:creationId xmlns:a16="http://schemas.microsoft.com/office/drawing/2014/main" id="{B4068DD7-B17F-4E99-9D41-FC75947E85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5344" y="2195512"/>
            <a:ext cx="685800" cy="381000"/>
          </a:xfrm>
          <a:prstGeom prst="wedgeRectCallout">
            <a:avLst>
              <a:gd name="adj1" fmla="val 12269"/>
              <a:gd name="adj2" fmla="val 131250"/>
            </a:avLst>
          </a:prstGeom>
          <a:noFill/>
          <a:ln w="25400">
            <a:solidFill>
              <a:srgbClr val="00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rIns="18000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b="1" i="1">
                <a:solidFill>
                  <a:srgbClr val="009900"/>
                </a:solidFill>
              </a:rPr>
              <a:t>Bptr</a:t>
            </a:r>
          </a:p>
        </p:txBody>
      </p:sp>
      <p:sp>
        <p:nvSpPr>
          <p:cNvPr id="49" name="AutoShape 33">
            <a:extLst>
              <a:ext uri="{FF2B5EF4-FFF2-40B4-BE49-F238E27FC236}">
                <a16:creationId xmlns:a16="http://schemas.microsoft.com/office/drawing/2014/main" id="{69A0A29A-1C03-4945-8646-942592C82E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5544" y="4633912"/>
            <a:ext cx="685800" cy="381000"/>
          </a:xfrm>
          <a:prstGeom prst="wedgeRectCallout">
            <a:avLst>
              <a:gd name="adj1" fmla="val -15278"/>
              <a:gd name="adj2" fmla="val -144167"/>
            </a:avLst>
          </a:prstGeom>
          <a:noFill/>
          <a:ln w="254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rIns="18000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b="1" i="1">
                <a:solidFill>
                  <a:schemeClr val="hlink"/>
                </a:solidFill>
              </a:rPr>
              <a:t>Cptr</a:t>
            </a:r>
          </a:p>
        </p:txBody>
      </p:sp>
      <p:sp>
        <p:nvSpPr>
          <p:cNvPr id="50" name="Rectangle 36">
            <a:extLst>
              <a:ext uri="{FF2B5EF4-FFF2-40B4-BE49-F238E27FC236}">
                <a16:creationId xmlns:a16="http://schemas.microsoft.com/office/drawing/2014/main" id="{4289738D-6BEF-41E1-B597-838A728CC0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7344" y="2119312"/>
            <a:ext cx="838200" cy="7270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" name="AutoShape 35">
            <a:extLst>
              <a:ext uri="{FF2B5EF4-FFF2-40B4-BE49-F238E27FC236}">
                <a16:creationId xmlns:a16="http://schemas.microsoft.com/office/drawing/2014/main" id="{4CD21CD1-04FB-46A1-91D3-5F06FE8BD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6944" y="2195512"/>
            <a:ext cx="685800" cy="381000"/>
          </a:xfrm>
          <a:prstGeom prst="wedgeRectCallout">
            <a:avLst>
              <a:gd name="adj1" fmla="val 2778"/>
              <a:gd name="adj2" fmla="val 123333"/>
            </a:avLst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rIns="18000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b="1" i="1">
                <a:solidFill>
                  <a:srgbClr val="FF0000"/>
                </a:solidFill>
              </a:rPr>
              <a:t>Aptr</a:t>
            </a:r>
          </a:p>
        </p:txBody>
      </p:sp>
      <p:sp>
        <p:nvSpPr>
          <p:cNvPr id="52" name="Rectangle 38">
            <a:extLst>
              <a:ext uri="{FF2B5EF4-FFF2-40B4-BE49-F238E27FC236}">
                <a16:creationId xmlns:a16="http://schemas.microsoft.com/office/drawing/2014/main" id="{2677E74B-70D8-409D-AC78-756476FB77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5857" y="4286250"/>
            <a:ext cx="762000" cy="838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3" name="AutoShape 37">
            <a:extLst>
              <a:ext uri="{FF2B5EF4-FFF2-40B4-BE49-F238E27FC236}">
                <a16:creationId xmlns:a16="http://schemas.microsoft.com/office/drawing/2014/main" id="{4D7EFCE3-C402-4F91-85BF-927CFBC01A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8944" y="4633912"/>
            <a:ext cx="685800" cy="381000"/>
          </a:xfrm>
          <a:prstGeom prst="wedgeRectCallout">
            <a:avLst>
              <a:gd name="adj1" fmla="val -18750"/>
              <a:gd name="adj2" fmla="val -142083"/>
            </a:avLst>
          </a:prstGeom>
          <a:noFill/>
          <a:ln w="254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rIns="18000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b="1" i="1">
                <a:solidFill>
                  <a:schemeClr val="hlink"/>
                </a:solidFill>
              </a:rPr>
              <a:t>Cptr</a:t>
            </a:r>
          </a:p>
        </p:txBody>
      </p:sp>
      <p:sp>
        <p:nvSpPr>
          <p:cNvPr id="54" name="Rectangle 40">
            <a:extLst>
              <a:ext uri="{FF2B5EF4-FFF2-40B4-BE49-F238E27FC236}">
                <a16:creationId xmlns:a16="http://schemas.microsoft.com/office/drawing/2014/main" id="{0D42D0AF-2923-43FE-A4C2-5B0AAE060C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4069" y="2005012"/>
            <a:ext cx="762000" cy="838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5" name="AutoShape 39">
            <a:extLst>
              <a:ext uri="{FF2B5EF4-FFF2-40B4-BE49-F238E27FC236}">
                <a16:creationId xmlns:a16="http://schemas.microsoft.com/office/drawing/2014/main" id="{9D19BE37-5763-49B4-A84C-8C675E1776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4944" y="2195512"/>
            <a:ext cx="685800" cy="381000"/>
          </a:xfrm>
          <a:prstGeom prst="wedgeRectCallout">
            <a:avLst>
              <a:gd name="adj1" fmla="val -6944"/>
              <a:gd name="adj2" fmla="val 129583"/>
            </a:avLst>
          </a:prstGeom>
          <a:noFill/>
          <a:ln w="25400">
            <a:solidFill>
              <a:srgbClr val="00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rIns="18000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b="1" i="1">
                <a:solidFill>
                  <a:srgbClr val="009900"/>
                </a:solidFill>
              </a:rPr>
              <a:t>Bptr</a:t>
            </a:r>
          </a:p>
        </p:txBody>
      </p:sp>
      <p:sp>
        <p:nvSpPr>
          <p:cNvPr id="56" name="Rectangle 41">
            <a:extLst>
              <a:ext uri="{FF2B5EF4-FFF2-40B4-BE49-F238E27FC236}">
                <a16:creationId xmlns:a16="http://schemas.microsoft.com/office/drawing/2014/main" id="{38878BB6-CFFA-4E8F-8A16-F2C127C8A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0844" y="4286250"/>
            <a:ext cx="762000" cy="838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7" name="AutoShape 42">
            <a:extLst>
              <a:ext uri="{FF2B5EF4-FFF2-40B4-BE49-F238E27FC236}">
                <a16:creationId xmlns:a16="http://schemas.microsoft.com/office/drawing/2014/main" id="{D5246C25-8324-4CD7-B8DB-BF2D155A9A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2344" y="4633912"/>
            <a:ext cx="685800" cy="381000"/>
          </a:xfrm>
          <a:prstGeom prst="wedgeRectCallout">
            <a:avLst>
              <a:gd name="adj1" fmla="val -32870"/>
              <a:gd name="adj2" fmla="val -140417"/>
            </a:avLst>
          </a:prstGeom>
          <a:noFill/>
          <a:ln w="254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rIns="18000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b="1" i="1">
                <a:solidFill>
                  <a:schemeClr val="hlink"/>
                </a:solidFill>
              </a:rPr>
              <a:t>Cptr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45" grpId="0" animBg="1" autoUpdateAnimBg="0"/>
      <p:bldP spid="46" grpId="0" animBg="1" autoUpdateAnimBg="0"/>
      <p:bldP spid="47" grpId="0" animBg="1" autoUpdateAnimBg="0"/>
      <p:bldP spid="48" grpId="0" animBg="1" autoUpdateAnimBg="0"/>
      <p:bldP spid="49" grpId="0" animBg="1" autoUpdateAnimBg="0"/>
      <p:bldP spid="50" grpId="0" animBg="1"/>
      <p:bldP spid="51" grpId="0" animBg="1" autoUpdateAnimBg="0"/>
      <p:bldP spid="52" grpId="0" animBg="1"/>
      <p:bldP spid="53" grpId="0" animBg="1" autoUpdateAnimBg="0"/>
      <p:bldP spid="54" grpId="0" animBg="1"/>
      <p:bldP spid="55" grpId="0" animBg="1" autoUpdateAnimBg="0"/>
      <p:bldP spid="56" grpId="0" animBg="1"/>
      <p:bldP spid="57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1535" y="677671"/>
            <a:ext cx="53594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核心：有序子列的归并</a:t>
            </a:r>
          </a:p>
        </p:txBody>
      </p:sp>
      <p:sp>
        <p:nvSpPr>
          <p:cNvPr id="4" name="object 4"/>
          <p:cNvSpPr/>
          <p:nvPr/>
        </p:nvSpPr>
        <p:spPr>
          <a:xfrm>
            <a:off x="1536839" y="1491996"/>
            <a:ext cx="7619987" cy="4953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63241" y="6059423"/>
            <a:ext cx="593725" cy="386080"/>
          </a:xfrm>
          <a:custGeom>
            <a:avLst/>
            <a:gdLst/>
            <a:ahLst/>
            <a:cxnLst/>
            <a:rect l="l" t="t" r="r" b="b"/>
            <a:pathLst>
              <a:path w="593725" h="386079">
                <a:moveTo>
                  <a:pt x="593598" y="0"/>
                </a:moveTo>
                <a:lnTo>
                  <a:pt x="521874" y="21466"/>
                </a:lnTo>
                <a:lnTo>
                  <a:pt x="455225" y="37677"/>
                </a:lnTo>
                <a:lnTo>
                  <a:pt x="393925" y="48739"/>
                </a:lnTo>
                <a:lnTo>
                  <a:pt x="338251" y="54759"/>
                </a:lnTo>
                <a:lnTo>
                  <a:pt x="288479" y="55843"/>
                </a:lnTo>
                <a:lnTo>
                  <a:pt x="244884" y="52098"/>
                </a:lnTo>
                <a:lnTo>
                  <a:pt x="207742" y="43630"/>
                </a:lnTo>
                <a:lnTo>
                  <a:pt x="177330" y="30546"/>
                </a:lnTo>
                <a:lnTo>
                  <a:pt x="153923" y="12954"/>
                </a:lnTo>
                <a:lnTo>
                  <a:pt x="0" y="385572"/>
                </a:lnTo>
                <a:lnTo>
                  <a:pt x="593598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36839" y="1491996"/>
            <a:ext cx="7620000" cy="4953000"/>
          </a:xfrm>
          <a:custGeom>
            <a:avLst/>
            <a:gdLst/>
            <a:ahLst/>
            <a:cxnLst/>
            <a:rect l="l" t="t" r="r" b="b"/>
            <a:pathLst>
              <a:path w="7620000" h="4953000">
                <a:moveTo>
                  <a:pt x="0" y="0"/>
                </a:moveTo>
                <a:lnTo>
                  <a:pt x="0" y="4953000"/>
                </a:lnTo>
                <a:lnTo>
                  <a:pt x="7026402" y="4953000"/>
                </a:lnTo>
                <a:lnTo>
                  <a:pt x="7620000" y="4567428"/>
                </a:lnTo>
                <a:lnTo>
                  <a:pt x="76200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563241" y="6059423"/>
            <a:ext cx="593725" cy="386080"/>
          </a:xfrm>
          <a:custGeom>
            <a:avLst/>
            <a:gdLst/>
            <a:ahLst/>
            <a:cxnLst/>
            <a:rect l="l" t="t" r="r" b="b"/>
            <a:pathLst>
              <a:path w="593725" h="386079">
                <a:moveTo>
                  <a:pt x="0" y="385572"/>
                </a:moveTo>
                <a:lnTo>
                  <a:pt x="153923" y="12954"/>
                </a:lnTo>
                <a:lnTo>
                  <a:pt x="177330" y="30546"/>
                </a:lnTo>
                <a:lnTo>
                  <a:pt x="207742" y="43630"/>
                </a:lnTo>
                <a:lnTo>
                  <a:pt x="244884" y="52098"/>
                </a:lnTo>
                <a:lnTo>
                  <a:pt x="288479" y="55843"/>
                </a:lnTo>
                <a:lnTo>
                  <a:pt x="338251" y="54759"/>
                </a:lnTo>
                <a:lnTo>
                  <a:pt x="393925" y="48739"/>
                </a:lnTo>
                <a:lnTo>
                  <a:pt x="455225" y="37677"/>
                </a:lnTo>
                <a:lnTo>
                  <a:pt x="521874" y="21466"/>
                </a:lnTo>
                <a:lnTo>
                  <a:pt x="59359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55939" y="1535231"/>
            <a:ext cx="7227570" cy="4802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>
              <a:lnSpc>
                <a:spcPct val="115300"/>
              </a:lnSpc>
              <a:spcBef>
                <a:spcPts val="100"/>
              </a:spcBef>
            </a:pPr>
            <a:r>
              <a:rPr sz="1600" b="1" dirty="0">
                <a:solidFill>
                  <a:srgbClr val="009A00"/>
                </a:solidFill>
                <a:latin typeface="Courier New"/>
                <a:cs typeface="Courier New"/>
              </a:rPr>
              <a:t>/*</a:t>
            </a:r>
            <a:r>
              <a:rPr sz="1600" b="1" spc="-5" dirty="0">
                <a:solidFill>
                  <a:srgbClr val="009A00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09A00"/>
                </a:solidFill>
                <a:latin typeface="Courier New"/>
                <a:cs typeface="Courier New"/>
              </a:rPr>
              <a:t>L =</a:t>
            </a:r>
            <a:r>
              <a:rPr sz="1600" b="1" spc="-5" dirty="0">
                <a:solidFill>
                  <a:srgbClr val="009A00"/>
                </a:solidFill>
                <a:latin typeface="Courier New"/>
                <a:cs typeface="Courier New"/>
              </a:rPr>
              <a:t> </a:t>
            </a:r>
            <a:r>
              <a:rPr sz="1600" b="1" spc="-10" dirty="0">
                <a:solidFill>
                  <a:srgbClr val="009A00"/>
                </a:solidFill>
                <a:latin typeface="宋体"/>
                <a:cs typeface="宋体"/>
              </a:rPr>
              <a:t>左边起始位置</a:t>
            </a:r>
            <a:r>
              <a:rPr sz="1600" b="1" dirty="0">
                <a:solidFill>
                  <a:srgbClr val="009A00"/>
                </a:solidFill>
                <a:latin typeface="Courier New"/>
                <a:cs typeface="Courier New"/>
              </a:rPr>
              <a:t>,</a:t>
            </a:r>
            <a:r>
              <a:rPr sz="1600" b="1" spc="-15" dirty="0">
                <a:solidFill>
                  <a:srgbClr val="009A00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09A00"/>
                </a:solidFill>
                <a:latin typeface="Courier New"/>
                <a:cs typeface="Courier New"/>
              </a:rPr>
              <a:t>R</a:t>
            </a:r>
            <a:r>
              <a:rPr sz="1600" b="1" spc="-10" dirty="0">
                <a:solidFill>
                  <a:srgbClr val="009A00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09A00"/>
                </a:solidFill>
                <a:latin typeface="Courier New"/>
                <a:cs typeface="Courier New"/>
              </a:rPr>
              <a:t>=</a:t>
            </a:r>
            <a:r>
              <a:rPr sz="1600" b="1" spc="-5" dirty="0">
                <a:solidFill>
                  <a:srgbClr val="009A00"/>
                </a:solidFill>
                <a:latin typeface="Courier New"/>
                <a:cs typeface="Courier New"/>
              </a:rPr>
              <a:t> </a:t>
            </a:r>
            <a:r>
              <a:rPr sz="1600" b="1" spc="-10" dirty="0">
                <a:solidFill>
                  <a:srgbClr val="009A00"/>
                </a:solidFill>
                <a:latin typeface="宋体"/>
                <a:cs typeface="宋体"/>
              </a:rPr>
              <a:t>右边起始位置</a:t>
            </a:r>
            <a:r>
              <a:rPr sz="1600" b="1" dirty="0">
                <a:solidFill>
                  <a:srgbClr val="009A00"/>
                </a:solidFill>
                <a:latin typeface="Courier New"/>
                <a:cs typeface="Courier New"/>
              </a:rPr>
              <a:t>,</a:t>
            </a:r>
            <a:r>
              <a:rPr sz="1600" b="1" spc="-10" dirty="0">
                <a:solidFill>
                  <a:srgbClr val="009A00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09A00"/>
                </a:solidFill>
                <a:latin typeface="Courier New"/>
                <a:cs typeface="Courier New"/>
              </a:rPr>
              <a:t>RightEnd</a:t>
            </a:r>
            <a:r>
              <a:rPr sz="1600" b="1" spc="-5" dirty="0">
                <a:solidFill>
                  <a:srgbClr val="009A00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09A00"/>
                </a:solidFill>
                <a:latin typeface="Courier New"/>
                <a:cs typeface="Courier New"/>
              </a:rPr>
              <a:t>=</a:t>
            </a:r>
            <a:r>
              <a:rPr sz="1600" b="1" spc="5" dirty="0">
                <a:solidFill>
                  <a:srgbClr val="009A00"/>
                </a:solidFill>
                <a:latin typeface="Courier New"/>
                <a:cs typeface="Courier New"/>
              </a:rPr>
              <a:t> </a:t>
            </a:r>
            <a:r>
              <a:rPr sz="1600" b="1" spc="-10" dirty="0">
                <a:solidFill>
                  <a:srgbClr val="009A00"/>
                </a:solidFill>
                <a:latin typeface="宋体"/>
                <a:cs typeface="宋体"/>
              </a:rPr>
              <a:t>右边终点位</a:t>
            </a:r>
            <a:r>
              <a:rPr sz="1600" b="1" spc="-5" dirty="0">
                <a:solidFill>
                  <a:srgbClr val="009A00"/>
                </a:solidFill>
                <a:latin typeface="宋体"/>
                <a:cs typeface="宋体"/>
              </a:rPr>
              <a:t>置</a:t>
            </a:r>
            <a:r>
              <a:rPr sz="1600" b="1" spc="135" dirty="0">
                <a:solidFill>
                  <a:srgbClr val="009A00"/>
                </a:solidFill>
                <a:latin typeface="宋体"/>
                <a:cs typeface="宋体"/>
              </a:rPr>
              <a:t> </a:t>
            </a:r>
            <a:r>
              <a:rPr sz="1600" b="1" spc="-5" dirty="0">
                <a:solidFill>
                  <a:srgbClr val="009A00"/>
                </a:solidFill>
                <a:latin typeface="Courier New"/>
                <a:cs typeface="Courier New"/>
              </a:rPr>
              <a:t>*/  </a:t>
            </a:r>
            <a:r>
              <a:rPr sz="1600" b="1" dirty="0">
                <a:solidFill>
                  <a:srgbClr val="0000FF"/>
                </a:solidFill>
                <a:latin typeface="Courier New"/>
                <a:cs typeface="Courier New"/>
              </a:rPr>
              <a:t>void </a:t>
            </a:r>
            <a:r>
              <a:rPr sz="1600" b="1" dirty="0">
                <a:latin typeface="Courier New"/>
                <a:cs typeface="Courier New"/>
              </a:rPr>
              <a:t>Merge( ElementType A[], ElementType</a:t>
            </a:r>
            <a:r>
              <a:rPr sz="1600" b="1" spc="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TmpA[],</a:t>
            </a:r>
            <a:endParaRPr sz="1600" dirty="0">
              <a:latin typeface="Courier New"/>
              <a:cs typeface="Courier New"/>
            </a:endParaRPr>
          </a:p>
          <a:p>
            <a:pPr marL="1537970">
              <a:lnSpc>
                <a:spcPct val="100000"/>
              </a:lnSpc>
              <a:spcBef>
                <a:spcPts val="290"/>
              </a:spcBef>
            </a:pPr>
            <a:r>
              <a:rPr sz="1600" b="1" dirty="0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sz="1600" b="1" dirty="0">
                <a:latin typeface="Courier New"/>
                <a:cs typeface="Courier New"/>
              </a:rPr>
              <a:t>L, </a:t>
            </a: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sz="1600" b="1" dirty="0">
                <a:latin typeface="Courier New"/>
                <a:cs typeface="Courier New"/>
              </a:rPr>
              <a:t>R, </a:t>
            </a:r>
            <a:r>
              <a:rPr sz="1600" b="1" dirty="0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sz="1600" b="1" dirty="0">
                <a:latin typeface="Courier New"/>
                <a:cs typeface="Courier New"/>
              </a:rPr>
              <a:t>RightEnd</a:t>
            </a:r>
            <a:r>
              <a:rPr sz="1600" b="1" spc="-1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)</a:t>
            </a:r>
            <a:endParaRPr sz="1600" dirty="0">
              <a:latin typeface="Courier New"/>
              <a:cs typeface="Courier New"/>
            </a:endParaRPr>
          </a:p>
          <a:p>
            <a:pPr marL="501015" marR="857250" indent="-488950">
              <a:lnSpc>
                <a:spcPct val="114999"/>
              </a:lnSpc>
              <a:spcBef>
                <a:spcPts val="10"/>
              </a:spcBef>
              <a:tabLst>
                <a:tab pos="501015" algn="l"/>
              </a:tabLst>
            </a:pPr>
            <a:r>
              <a:rPr sz="1600" b="1" dirty="0">
                <a:latin typeface="Courier New"/>
                <a:cs typeface="Courier New"/>
              </a:rPr>
              <a:t>{	LeftEnd</a:t>
            </a:r>
            <a:r>
              <a:rPr sz="1600" b="1" spc="-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=</a:t>
            </a:r>
            <a:r>
              <a:rPr sz="1600" b="1" spc="-1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R</a:t>
            </a:r>
            <a:r>
              <a:rPr sz="1600" b="1" spc="-1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- 1; </a:t>
            </a:r>
            <a:r>
              <a:rPr sz="1600" b="1" dirty="0">
                <a:solidFill>
                  <a:srgbClr val="009A00"/>
                </a:solidFill>
                <a:latin typeface="Courier New"/>
                <a:cs typeface="Courier New"/>
              </a:rPr>
              <a:t>/*</a:t>
            </a:r>
            <a:r>
              <a:rPr sz="1600" b="1" spc="-5" dirty="0">
                <a:solidFill>
                  <a:srgbClr val="009A00"/>
                </a:solidFill>
                <a:latin typeface="Courier New"/>
                <a:cs typeface="Courier New"/>
              </a:rPr>
              <a:t> </a:t>
            </a:r>
            <a:r>
              <a:rPr sz="1600" b="1" spc="-10" dirty="0">
                <a:solidFill>
                  <a:srgbClr val="009A00"/>
                </a:solidFill>
                <a:latin typeface="宋体"/>
                <a:cs typeface="宋体"/>
              </a:rPr>
              <a:t>左边终点位置。假设左右两列挨</a:t>
            </a:r>
            <a:r>
              <a:rPr sz="1600" b="1" spc="-5" dirty="0">
                <a:solidFill>
                  <a:srgbClr val="009A00"/>
                </a:solidFill>
                <a:latin typeface="宋体"/>
                <a:cs typeface="宋体"/>
              </a:rPr>
              <a:t>着</a:t>
            </a:r>
            <a:r>
              <a:rPr sz="1600" b="1" spc="135" dirty="0">
                <a:solidFill>
                  <a:srgbClr val="009A00"/>
                </a:solidFill>
                <a:latin typeface="宋体"/>
                <a:cs typeface="宋体"/>
              </a:rPr>
              <a:t> </a:t>
            </a:r>
            <a:r>
              <a:rPr sz="1600" b="1" spc="-5" dirty="0">
                <a:solidFill>
                  <a:srgbClr val="009A00"/>
                </a:solidFill>
                <a:latin typeface="Courier New"/>
                <a:cs typeface="Courier New"/>
              </a:rPr>
              <a:t>*/  </a:t>
            </a:r>
            <a:r>
              <a:rPr sz="1600" b="1" dirty="0">
                <a:latin typeface="Courier New"/>
                <a:cs typeface="Courier New"/>
              </a:rPr>
              <a:t>Tmp</a:t>
            </a:r>
            <a:r>
              <a:rPr sz="1600" b="1" spc="-1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=</a:t>
            </a:r>
            <a:r>
              <a:rPr sz="1600" b="1" spc="-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L; </a:t>
            </a:r>
            <a:r>
              <a:rPr sz="1600" b="1" dirty="0">
                <a:solidFill>
                  <a:srgbClr val="009A00"/>
                </a:solidFill>
                <a:latin typeface="Courier New"/>
                <a:cs typeface="Courier New"/>
              </a:rPr>
              <a:t>/*</a:t>
            </a:r>
            <a:r>
              <a:rPr sz="1600" b="1" spc="-5" dirty="0">
                <a:solidFill>
                  <a:srgbClr val="009A00"/>
                </a:solidFill>
                <a:latin typeface="Courier New"/>
                <a:cs typeface="Courier New"/>
              </a:rPr>
              <a:t> </a:t>
            </a:r>
            <a:r>
              <a:rPr sz="1600" b="1" spc="-10" dirty="0">
                <a:solidFill>
                  <a:srgbClr val="009A00"/>
                </a:solidFill>
                <a:latin typeface="宋体"/>
                <a:cs typeface="宋体"/>
              </a:rPr>
              <a:t>存放结果的数组的初始位</a:t>
            </a:r>
            <a:r>
              <a:rPr sz="1600" b="1" spc="-5" dirty="0">
                <a:solidFill>
                  <a:srgbClr val="009A00"/>
                </a:solidFill>
                <a:latin typeface="宋体"/>
                <a:cs typeface="宋体"/>
              </a:rPr>
              <a:t>置</a:t>
            </a:r>
            <a:r>
              <a:rPr sz="1600" b="1" spc="150" dirty="0">
                <a:solidFill>
                  <a:srgbClr val="009A00"/>
                </a:solidFill>
                <a:latin typeface="宋体"/>
                <a:cs typeface="宋体"/>
              </a:rPr>
              <a:t> </a:t>
            </a:r>
            <a:r>
              <a:rPr sz="1600" b="1" spc="-5" dirty="0">
                <a:solidFill>
                  <a:srgbClr val="009A00"/>
                </a:solidFill>
                <a:latin typeface="Courier New"/>
                <a:cs typeface="Courier New"/>
              </a:rPr>
              <a:t>*/</a:t>
            </a:r>
            <a:endParaRPr sz="1600" dirty="0">
              <a:latin typeface="Courier New"/>
              <a:cs typeface="Courier New"/>
            </a:endParaRPr>
          </a:p>
          <a:p>
            <a:pPr marL="501015">
              <a:lnSpc>
                <a:spcPct val="100000"/>
              </a:lnSpc>
              <a:spcBef>
                <a:spcPts val="290"/>
              </a:spcBef>
            </a:pPr>
            <a:r>
              <a:rPr sz="1600" b="1" dirty="0">
                <a:latin typeface="Courier New"/>
                <a:cs typeface="Courier New"/>
              </a:rPr>
              <a:t>NumElements = RightEnd - L +</a:t>
            </a:r>
            <a:r>
              <a:rPr sz="1600" b="1" spc="-1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1;</a:t>
            </a:r>
            <a:endParaRPr sz="1600" dirty="0">
              <a:latin typeface="Courier New"/>
              <a:cs typeface="Courier New"/>
            </a:endParaRPr>
          </a:p>
          <a:p>
            <a:pPr marL="501015">
              <a:lnSpc>
                <a:spcPct val="100000"/>
              </a:lnSpc>
              <a:spcBef>
                <a:spcPts val="295"/>
              </a:spcBef>
            </a:pPr>
            <a:r>
              <a:rPr sz="1600" b="1" dirty="0">
                <a:solidFill>
                  <a:srgbClr val="0000FF"/>
                </a:solidFill>
                <a:latin typeface="Courier New"/>
                <a:cs typeface="Courier New"/>
              </a:rPr>
              <a:t>while</a:t>
            </a:r>
            <a:r>
              <a:rPr sz="1600" b="1" dirty="0">
                <a:latin typeface="Courier New"/>
                <a:cs typeface="Courier New"/>
              </a:rPr>
              <a:t>( L &lt;= LeftEnd &amp;&amp; R &lt;= RightEnd )</a:t>
            </a:r>
            <a:r>
              <a:rPr sz="1600" b="1" spc="-1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{</a:t>
            </a:r>
            <a:endParaRPr sz="1600" dirty="0">
              <a:latin typeface="Courier New"/>
              <a:cs typeface="Courier New"/>
            </a:endParaRPr>
          </a:p>
          <a:p>
            <a:pPr marL="989965">
              <a:lnSpc>
                <a:spcPct val="100000"/>
              </a:lnSpc>
              <a:spcBef>
                <a:spcPts val="295"/>
              </a:spcBef>
            </a:pPr>
            <a:r>
              <a:rPr sz="1600" b="1" dirty="0">
                <a:solidFill>
                  <a:srgbClr val="0000FF"/>
                </a:solidFill>
                <a:latin typeface="Courier New"/>
                <a:cs typeface="Courier New"/>
              </a:rPr>
              <a:t>if </a:t>
            </a:r>
            <a:r>
              <a:rPr sz="1600" b="1" dirty="0">
                <a:latin typeface="Courier New"/>
                <a:cs typeface="Courier New"/>
              </a:rPr>
              <a:t>( A[L] &lt;= A[R] ) TmpA[Tmp++] =</a:t>
            </a:r>
            <a:r>
              <a:rPr sz="1600" b="1" spc="-7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A[L++];</a:t>
            </a:r>
            <a:endParaRPr sz="1600" dirty="0">
              <a:latin typeface="Courier New"/>
              <a:cs typeface="Courier New"/>
            </a:endParaRPr>
          </a:p>
          <a:p>
            <a:pPr marL="989965">
              <a:lnSpc>
                <a:spcPct val="100000"/>
              </a:lnSpc>
              <a:spcBef>
                <a:spcPts val="290"/>
              </a:spcBef>
              <a:tabLst>
                <a:tab pos="3435985" algn="l"/>
              </a:tabLst>
            </a:pPr>
            <a:r>
              <a:rPr sz="1600" b="1" dirty="0">
                <a:solidFill>
                  <a:srgbClr val="0000FF"/>
                </a:solidFill>
                <a:latin typeface="Courier New"/>
                <a:cs typeface="Courier New"/>
              </a:rPr>
              <a:t>else	</a:t>
            </a:r>
            <a:r>
              <a:rPr sz="1600" b="1" dirty="0">
                <a:latin typeface="Courier New"/>
                <a:cs typeface="Courier New"/>
              </a:rPr>
              <a:t>TmpA[Tmp++] =</a:t>
            </a:r>
            <a:r>
              <a:rPr sz="1600" b="1" spc="-8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A[R++];</a:t>
            </a:r>
            <a:endParaRPr sz="1600" dirty="0">
              <a:latin typeface="Courier New"/>
              <a:cs typeface="Courier New"/>
            </a:endParaRPr>
          </a:p>
          <a:p>
            <a:pPr marL="501015">
              <a:lnSpc>
                <a:spcPct val="100000"/>
              </a:lnSpc>
              <a:spcBef>
                <a:spcPts val="290"/>
              </a:spcBef>
            </a:pPr>
            <a:r>
              <a:rPr sz="1600" b="1" dirty="0">
                <a:latin typeface="Courier New"/>
                <a:cs typeface="Courier New"/>
              </a:rPr>
              <a:t>}</a:t>
            </a:r>
            <a:endParaRPr sz="1600" dirty="0">
              <a:latin typeface="Courier New"/>
              <a:cs typeface="Courier New"/>
            </a:endParaRPr>
          </a:p>
          <a:p>
            <a:pPr marL="989965" marR="1465580" indent="-489584">
              <a:lnSpc>
                <a:spcPct val="115300"/>
              </a:lnSpc>
            </a:pPr>
            <a:r>
              <a:rPr sz="1600" b="1" dirty="0">
                <a:solidFill>
                  <a:srgbClr val="0000FF"/>
                </a:solidFill>
                <a:latin typeface="Courier New"/>
                <a:cs typeface="Courier New"/>
              </a:rPr>
              <a:t>while</a:t>
            </a:r>
            <a:r>
              <a:rPr sz="1600" b="1" dirty="0">
                <a:latin typeface="Courier New"/>
                <a:cs typeface="Courier New"/>
              </a:rPr>
              <a:t>(</a:t>
            </a:r>
            <a:r>
              <a:rPr sz="1600" b="1" spc="-1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L</a:t>
            </a:r>
            <a:r>
              <a:rPr sz="1600" b="1" spc="-1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&lt;=</a:t>
            </a:r>
            <a:r>
              <a:rPr sz="1600" b="1" spc="-1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LeftEnd )</a:t>
            </a:r>
            <a:r>
              <a:rPr sz="1600" b="1" spc="-5" dirty="0"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09A00"/>
                </a:solidFill>
                <a:latin typeface="Courier New"/>
                <a:cs typeface="Courier New"/>
              </a:rPr>
              <a:t>/*</a:t>
            </a:r>
            <a:r>
              <a:rPr sz="1600" b="1" spc="-5" dirty="0">
                <a:solidFill>
                  <a:srgbClr val="009A00"/>
                </a:solidFill>
                <a:latin typeface="Courier New"/>
                <a:cs typeface="Courier New"/>
              </a:rPr>
              <a:t> </a:t>
            </a:r>
            <a:r>
              <a:rPr sz="1600" b="1" spc="-10" dirty="0">
                <a:solidFill>
                  <a:srgbClr val="009A00"/>
                </a:solidFill>
                <a:latin typeface="宋体"/>
                <a:cs typeface="宋体"/>
              </a:rPr>
              <a:t>直接复制左边剩下</a:t>
            </a:r>
            <a:r>
              <a:rPr sz="1600" b="1" spc="-5" dirty="0">
                <a:solidFill>
                  <a:srgbClr val="009A00"/>
                </a:solidFill>
                <a:latin typeface="宋体"/>
                <a:cs typeface="宋体"/>
              </a:rPr>
              <a:t>的</a:t>
            </a:r>
            <a:r>
              <a:rPr sz="1600" b="1" spc="135" dirty="0">
                <a:solidFill>
                  <a:srgbClr val="009A00"/>
                </a:solidFill>
                <a:latin typeface="宋体"/>
                <a:cs typeface="宋体"/>
              </a:rPr>
              <a:t> </a:t>
            </a:r>
            <a:r>
              <a:rPr sz="1600" b="1" spc="-5" dirty="0">
                <a:solidFill>
                  <a:srgbClr val="009A00"/>
                </a:solidFill>
                <a:latin typeface="Courier New"/>
                <a:cs typeface="Courier New"/>
              </a:rPr>
              <a:t>*/  </a:t>
            </a:r>
            <a:r>
              <a:rPr sz="1600" b="1" dirty="0">
                <a:latin typeface="Courier New"/>
                <a:cs typeface="Courier New"/>
              </a:rPr>
              <a:t>TmpA[Tmp++] =</a:t>
            </a:r>
            <a:r>
              <a:rPr sz="1600" b="1" spc="-1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A[L++];</a:t>
            </a:r>
            <a:endParaRPr sz="1600" dirty="0">
              <a:latin typeface="Courier New"/>
              <a:cs typeface="Courier New"/>
            </a:endParaRPr>
          </a:p>
          <a:p>
            <a:pPr marL="989965" marR="1465580" indent="-489584">
              <a:lnSpc>
                <a:spcPts val="2210"/>
              </a:lnSpc>
              <a:spcBef>
                <a:spcPts val="120"/>
              </a:spcBef>
            </a:pPr>
            <a:r>
              <a:rPr sz="1600" b="1" dirty="0">
                <a:solidFill>
                  <a:srgbClr val="0000FF"/>
                </a:solidFill>
                <a:latin typeface="Courier New"/>
                <a:cs typeface="Courier New"/>
              </a:rPr>
              <a:t>while</a:t>
            </a:r>
            <a:r>
              <a:rPr sz="1600" b="1" dirty="0">
                <a:latin typeface="Courier New"/>
                <a:cs typeface="Courier New"/>
              </a:rPr>
              <a:t>(</a:t>
            </a:r>
            <a:r>
              <a:rPr sz="1600" b="1" spc="-1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R</a:t>
            </a:r>
            <a:r>
              <a:rPr sz="1600" b="1" spc="-1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&lt;=</a:t>
            </a:r>
            <a:r>
              <a:rPr sz="1600" b="1" spc="-1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RightEnd</a:t>
            </a:r>
            <a:r>
              <a:rPr sz="1600" b="1" spc="-1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)</a:t>
            </a:r>
            <a:r>
              <a:rPr sz="1600" b="1" spc="-5" dirty="0"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009A00"/>
                </a:solidFill>
                <a:latin typeface="Courier New"/>
                <a:cs typeface="Courier New"/>
              </a:rPr>
              <a:t>/*</a:t>
            </a:r>
            <a:r>
              <a:rPr sz="1600" b="1" spc="-10" dirty="0">
                <a:solidFill>
                  <a:srgbClr val="009A00"/>
                </a:solidFill>
                <a:latin typeface="宋体"/>
                <a:cs typeface="宋体"/>
              </a:rPr>
              <a:t>直接复制右边剩下</a:t>
            </a:r>
            <a:r>
              <a:rPr sz="1600" b="1" spc="-5" dirty="0">
                <a:solidFill>
                  <a:srgbClr val="009A00"/>
                </a:solidFill>
                <a:latin typeface="宋体"/>
                <a:cs typeface="宋体"/>
              </a:rPr>
              <a:t>的</a:t>
            </a:r>
            <a:r>
              <a:rPr sz="1600" b="1" spc="135" dirty="0">
                <a:solidFill>
                  <a:srgbClr val="009A00"/>
                </a:solidFill>
                <a:latin typeface="宋体"/>
                <a:cs typeface="宋体"/>
              </a:rPr>
              <a:t> </a:t>
            </a:r>
            <a:r>
              <a:rPr sz="1600" b="1" spc="-5" dirty="0">
                <a:solidFill>
                  <a:srgbClr val="009A00"/>
                </a:solidFill>
                <a:latin typeface="Courier New"/>
                <a:cs typeface="Courier New"/>
              </a:rPr>
              <a:t>*/  </a:t>
            </a:r>
            <a:r>
              <a:rPr sz="1600" b="1" dirty="0">
                <a:latin typeface="Courier New"/>
                <a:cs typeface="Courier New"/>
              </a:rPr>
              <a:t>TmpA[Tmp++] =</a:t>
            </a:r>
            <a:r>
              <a:rPr sz="1600" b="1" spc="-1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A[R++];</a:t>
            </a:r>
            <a:endParaRPr sz="1600" dirty="0">
              <a:latin typeface="Courier New"/>
              <a:cs typeface="Courier New"/>
            </a:endParaRPr>
          </a:p>
          <a:p>
            <a:pPr marL="989965" marR="971550" indent="-489584">
              <a:lnSpc>
                <a:spcPts val="2210"/>
              </a:lnSpc>
              <a:spcBef>
                <a:spcPts val="10"/>
              </a:spcBef>
            </a:pP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for</a:t>
            </a:r>
            <a:r>
              <a:rPr sz="1600" b="1" spc="-5" dirty="0">
                <a:latin typeface="Courier New"/>
                <a:cs typeface="Courier New"/>
              </a:rPr>
              <a:t>( </a:t>
            </a:r>
            <a:r>
              <a:rPr sz="1600" b="1" dirty="0">
                <a:latin typeface="Courier New"/>
                <a:cs typeface="Courier New"/>
              </a:rPr>
              <a:t>i = 0; i &lt; NumElements; i++, RightEnd -- )  A[RightEnd] =</a:t>
            </a:r>
            <a:r>
              <a:rPr sz="1600" b="1" spc="-1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TmpA[RightEnd];</a:t>
            </a:r>
            <a:endParaRPr sz="16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600" b="1" dirty="0">
                <a:latin typeface="Courier New"/>
                <a:cs typeface="Courier New"/>
              </a:rPr>
              <a:t>}</a:t>
            </a:r>
            <a:endParaRPr sz="16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1535" y="677671"/>
            <a:ext cx="21590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递归算法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1535" y="1993646"/>
            <a:ext cx="18923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CC6500"/>
              </a:buClr>
              <a:buSzPct val="6666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000" b="1" spc="-15" dirty="0">
                <a:latin typeface="宋体"/>
                <a:cs typeface="宋体"/>
              </a:rPr>
              <a:t>分而治之</a:t>
            </a:r>
            <a:endParaRPr sz="3000">
              <a:latin typeface="宋体"/>
              <a:cs typeface="宋体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994039" y="3015995"/>
            <a:ext cx="6553187" cy="2743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036686" y="5545835"/>
            <a:ext cx="510540" cy="213360"/>
          </a:xfrm>
          <a:custGeom>
            <a:avLst/>
            <a:gdLst/>
            <a:ahLst/>
            <a:cxnLst/>
            <a:rect l="l" t="t" r="r" b="b"/>
            <a:pathLst>
              <a:path w="510540" h="213360">
                <a:moveTo>
                  <a:pt x="510540" y="0"/>
                </a:moveTo>
                <a:lnTo>
                  <a:pt x="441479" y="13015"/>
                </a:lnTo>
                <a:lnTo>
                  <a:pt x="377963" y="22395"/>
                </a:lnTo>
                <a:lnTo>
                  <a:pt x="320324" y="28222"/>
                </a:lnTo>
                <a:lnTo>
                  <a:pt x="268890" y="30575"/>
                </a:lnTo>
                <a:lnTo>
                  <a:pt x="223993" y="29534"/>
                </a:lnTo>
                <a:lnTo>
                  <a:pt x="185963" y="25181"/>
                </a:lnTo>
                <a:lnTo>
                  <a:pt x="155130" y="17595"/>
                </a:lnTo>
                <a:lnTo>
                  <a:pt x="131826" y="6858"/>
                </a:lnTo>
                <a:lnTo>
                  <a:pt x="0" y="213360"/>
                </a:lnTo>
                <a:lnTo>
                  <a:pt x="510540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994039" y="3015995"/>
            <a:ext cx="6553200" cy="2743200"/>
          </a:xfrm>
          <a:custGeom>
            <a:avLst/>
            <a:gdLst/>
            <a:ahLst/>
            <a:cxnLst/>
            <a:rect l="l" t="t" r="r" b="b"/>
            <a:pathLst>
              <a:path w="6553200" h="2743200">
                <a:moveTo>
                  <a:pt x="0" y="0"/>
                </a:moveTo>
                <a:lnTo>
                  <a:pt x="0" y="2743200"/>
                </a:lnTo>
                <a:lnTo>
                  <a:pt x="6042660" y="2743200"/>
                </a:lnTo>
                <a:lnTo>
                  <a:pt x="6553200" y="2529840"/>
                </a:lnTo>
                <a:lnTo>
                  <a:pt x="65532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036699" y="5545835"/>
            <a:ext cx="510540" cy="213360"/>
          </a:xfrm>
          <a:custGeom>
            <a:avLst/>
            <a:gdLst/>
            <a:ahLst/>
            <a:cxnLst/>
            <a:rect l="l" t="t" r="r" b="b"/>
            <a:pathLst>
              <a:path w="510540" h="213360">
                <a:moveTo>
                  <a:pt x="0" y="213360"/>
                </a:moveTo>
                <a:lnTo>
                  <a:pt x="131826" y="6858"/>
                </a:lnTo>
                <a:lnTo>
                  <a:pt x="155130" y="17595"/>
                </a:lnTo>
                <a:lnTo>
                  <a:pt x="185963" y="25181"/>
                </a:lnTo>
                <a:lnTo>
                  <a:pt x="223993" y="29534"/>
                </a:lnTo>
                <a:lnTo>
                  <a:pt x="268890" y="30575"/>
                </a:lnTo>
                <a:lnTo>
                  <a:pt x="320324" y="28222"/>
                </a:lnTo>
                <a:lnTo>
                  <a:pt x="377963" y="22395"/>
                </a:lnTo>
                <a:lnTo>
                  <a:pt x="441479" y="13015"/>
                </a:lnTo>
                <a:lnTo>
                  <a:pt x="51054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2082947" y="2745671"/>
            <a:ext cx="5894705" cy="283667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350" dirty="0">
              <a:latin typeface="Times New Roman"/>
              <a:cs typeface="Times New Roman"/>
            </a:endParaRPr>
          </a:p>
          <a:p>
            <a:pPr marL="1480185" marR="5080" indent="-1468120">
              <a:lnSpc>
                <a:spcPct val="100000"/>
              </a:lnSpc>
            </a:pPr>
            <a:r>
              <a:rPr sz="1600" b="1" dirty="0">
                <a:solidFill>
                  <a:srgbClr val="0000FF"/>
                </a:solidFill>
                <a:latin typeface="Courier New"/>
                <a:cs typeface="Courier New"/>
              </a:rPr>
              <a:t>void </a:t>
            </a:r>
            <a:r>
              <a:rPr sz="1600" b="1" dirty="0">
                <a:latin typeface="Courier New"/>
                <a:cs typeface="Courier New"/>
              </a:rPr>
              <a:t>MSort( ElementType A[], ElementType TmpA[],  </a:t>
            </a: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sz="1600" b="1" dirty="0">
                <a:latin typeface="Courier New"/>
                <a:cs typeface="Courier New"/>
              </a:rPr>
              <a:t>L, </a:t>
            </a:r>
            <a:r>
              <a:rPr sz="1600" b="1" dirty="0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sz="1600" b="1" dirty="0">
                <a:latin typeface="Courier New"/>
                <a:cs typeface="Courier New"/>
              </a:rPr>
              <a:t>RightEnd</a:t>
            </a:r>
            <a:r>
              <a:rPr sz="1600" b="1" spc="-2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)</a:t>
            </a:r>
            <a:endParaRPr sz="16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  <a:tabLst>
                <a:tab pos="501015" algn="l"/>
                <a:tab pos="1112520" algn="l"/>
              </a:tabLst>
            </a:pPr>
            <a:r>
              <a:rPr sz="1600" b="1" dirty="0">
                <a:latin typeface="Courier New"/>
                <a:cs typeface="Courier New"/>
              </a:rPr>
              <a:t>{	</a:t>
            </a:r>
            <a:r>
              <a:rPr sz="1600" b="1" dirty="0">
                <a:solidFill>
                  <a:srgbClr val="0000FF"/>
                </a:solidFill>
                <a:latin typeface="Courier New"/>
                <a:cs typeface="Courier New"/>
              </a:rPr>
              <a:t>int	</a:t>
            </a:r>
            <a:r>
              <a:rPr sz="1600" b="1" dirty="0">
                <a:latin typeface="Courier New"/>
                <a:cs typeface="Courier New"/>
              </a:rPr>
              <a:t>Center;</a:t>
            </a:r>
            <a:endParaRPr sz="1600" dirty="0">
              <a:latin typeface="Courier New"/>
              <a:cs typeface="Courier New"/>
            </a:endParaRPr>
          </a:p>
          <a:p>
            <a:pPr marL="501015">
              <a:lnSpc>
                <a:spcPct val="100000"/>
              </a:lnSpc>
              <a:spcBef>
                <a:spcPts val="5"/>
              </a:spcBef>
            </a:pPr>
            <a:r>
              <a:rPr sz="1600" b="1" dirty="0">
                <a:solidFill>
                  <a:srgbClr val="0000FF"/>
                </a:solidFill>
                <a:latin typeface="Courier New"/>
                <a:cs typeface="Courier New"/>
              </a:rPr>
              <a:t>if </a:t>
            </a:r>
            <a:r>
              <a:rPr sz="1600" b="1" dirty="0">
                <a:latin typeface="Courier New"/>
                <a:cs typeface="Courier New"/>
              </a:rPr>
              <a:t>(</a:t>
            </a:r>
            <a:r>
              <a:rPr lang="en-US" sz="1600" b="1" dirty="0">
                <a:latin typeface="Courier New"/>
                <a:cs typeface="Courier New"/>
              </a:rPr>
              <a:t>              </a:t>
            </a:r>
            <a:r>
              <a:rPr sz="1600" b="1" dirty="0">
                <a:latin typeface="Courier New"/>
                <a:cs typeface="Courier New"/>
              </a:rPr>
              <a:t>) {</a:t>
            </a:r>
            <a:endParaRPr sz="1600" dirty="0">
              <a:latin typeface="Courier New"/>
              <a:cs typeface="Courier New"/>
            </a:endParaRPr>
          </a:p>
          <a:p>
            <a:pPr marL="927100" marR="1290955">
              <a:lnSpc>
                <a:spcPct val="100000"/>
              </a:lnSpc>
              <a:spcBef>
                <a:spcPts val="5"/>
              </a:spcBef>
            </a:pPr>
            <a:r>
              <a:rPr sz="1600" b="1" dirty="0">
                <a:latin typeface="Courier New"/>
                <a:cs typeface="Courier New"/>
              </a:rPr>
              <a:t>Center = ( L + RightEnd ) /</a:t>
            </a:r>
            <a:r>
              <a:rPr sz="1600" b="1" spc="-7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2;  MSort( A, TmpA, L, Center</a:t>
            </a:r>
            <a:r>
              <a:rPr sz="1600" b="1" spc="-5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);</a:t>
            </a:r>
            <a:endParaRPr sz="1600" dirty="0">
              <a:latin typeface="Courier New"/>
              <a:cs typeface="Courier New"/>
            </a:endParaRPr>
          </a:p>
          <a:p>
            <a:pPr marL="927100" marR="68580">
              <a:lnSpc>
                <a:spcPct val="100000"/>
              </a:lnSpc>
              <a:spcBef>
                <a:spcPts val="10"/>
              </a:spcBef>
            </a:pPr>
            <a:r>
              <a:rPr sz="1600" b="1" dirty="0">
                <a:latin typeface="Courier New"/>
                <a:cs typeface="Courier New"/>
              </a:rPr>
              <a:t>MSort( A, TmpA, Center+1, RightEnd );  Merge( A, TmpA, L, Center+1, RightEnd</a:t>
            </a:r>
            <a:r>
              <a:rPr sz="1600" b="1" spc="-7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);</a:t>
            </a:r>
            <a:endParaRPr sz="1600" dirty="0">
              <a:latin typeface="Courier New"/>
              <a:cs typeface="Courier New"/>
            </a:endParaRPr>
          </a:p>
          <a:p>
            <a:pPr marL="501015">
              <a:lnSpc>
                <a:spcPct val="100000"/>
              </a:lnSpc>
              <a:spcBef>
                <a:spcPts val="10"/>
              </a:spcBef>
            </a:pPr>
            <a:r>
              <a:rPr sz="1600" b="1" dirty="0">
                <a:latin typeface="Courier New"/>
                <a:cs typeface="Courier New"/>
              </a:rPr>
              <a:t>}</a:t>
            </a:r>
            <a:endParaRPr sz="16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b="1" dirty="0">
                <a:latin typeface="Courier New"/>
                <a:cs typeface="Courier New"/>
              </a:rPr>
              <a:t>}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225851" y="5936996"/>
            <a:ext cx="34264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latin typeface="Times New Roman"/>
                <a:cs typeface="Times New Roman"/>
              </a:rPr>
              <a:t>T</a:t>
            </a:r>
            <a:r>
              <a:rPr sz="1800" b="1" spc="-5" dirty="0">
                <a:latin typeface="Times New Roman"/>
                <a:cs typeface="Times New Roman"/>
              </a:rPr>
              <a:t>( </a:t>
            </a:r>
            <a:r>
              <a:rPr sz="1800" b="1" i="1" spc="-5" dirty="0">
                <a:latin typeface="Times New Roman"/>
                <a:cs typeface="Times New Roman"/>
              </a:rPr>
              <a:t>N </a:t>
            </a:r>
            <a:r>
              <a:rPr sz="1800" b="1" dirty="0">
                <a:latin typeface="Times New Roman"/>
                <a:cs typeface="Times New Roman"/>
              </a:rPr>
              <a:t>) = </a:t>
            </a:r>
            <a:r>
              <a:rPr sz="1800" b="1" i="1" spc="-5" dirty="0">
                <a:latin typeface="Times New Roman"/>
                <a:cs typeface="Times New Roman"/>
              </a:rPr>
              <a:t>T</a:t>
            </a:r>
            <a:r>
              <a:rPr sz="1800" b="1" spc="-5" dirty="0">
                <a:latin typeface="Times New Roman"/>
                <a:cs typeface="Times New Roman"/>
              </a:rPr>
              <a:t>( </a:t>
            </a:r>
            <a:r>
              <a:rPr sz="1800" b="1" i="1" spc="-5" dirty="0">
                <a:latin typeface="Times New Roman"/>
                <a:cs typeface="Times New Roman"/>
              </a:rPr>
              <a:t>N</a:t>
            </a:r>
            <a:r>
              <a:rPr sz="1800" b="1" spc="-5" dirty="0">
                <a:latin typeface="Times New Roman"/>
                <a:cs typeface="Times New Roman"/>
              </a:rPr>
              <a:t>/2 </a:t>
            </a:r>
            <a:r>
              <a:rPr sz="1800" b="1" dirty="0">
                <a:latin typeface="Times New Roman"/>
                <a:cs typeface="Times New Roman"/>
              </a:rPr>
              <a:t>) + </a:t>
            </a:r>
            <a:r>
              <a:rPr sz="1800" b="1" i="1" spc="-5" dirty="0">
                <a:latin typeface="Times New Roman"/>
                <a:cs typeface="Times New Roman"/>
              </a:rPr>
              <a:t>T</a:t>
            </a:r>
            <a:r>
              <a:rPr sz="1800" b="1" spc="-5" dirty="0">
                <a:latin typeface="Times New Roman"/>
                <a:cs typeface="Times New Roman"/>
              </a:rPr>
              <a:t>( </a:t>
            </a:r>
            <a:r>
              <a:rPr sz="1800" b="1" i="1" spc="-5" dirty="0">
                <a:latin typeface="Times New Roman"/>
                <a:cs typeface="Times New Roman"/>
              </a:rPr>
              <a:t>N</a:t>
            </a:r>
            <a:r>
              <a:rPr sz="1800" b="1" spc="-5" dirty="0">
                <a:latin typeface="Times New Roman"/>
                <a:cs typeface="Times New Roman"/>
              </a:rPr>
              <a:t>/2 </a:t>
            </a:r>
            <a:r>
              <a:rPr sz="1800" b="1" dirty="0">
                <a:latin typeface="Times New Roman"/>
                <a:cs typeface="Times New Roman"/>
              </a:rPr>
              <a:t>) + </a:t>
            </a:r>
            <a:r>
              <a:rPr sz="1800" b="1" i="1" spc="-5" dirty="0">
                <a:latin typeface="Times New Roman"/>
                <a:cs typeface="Times New Roman"/>
              </a:rPr>
              <a:t>O</a:t>
            </a:r>
            <a:r>
              <a:rPr sz="1800" b="1" spc="-5" dirty="0">
                <a:latin typeface="Times New Roman"/>
                <a:cs typeface="Times New Roman"/>
              </a:rPr>
              <a:t>( </a:t>
            </a:r>
            <a:r>
              <a:rPr sz="1800" b="1" i="1" spc="-5" dirty="0">
                <a:latin typeface="Times New Roman"/>
                <a:cs typeface="Times New Roman"/>
              </a:rPr>
              <a:t>N</a:t>
            </a:r>
            <a:r>
              <a:rPr sz="1800" b="1" i="1" spc="-1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)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880239" y="5987796"/>
            <a:ext cx="304800" cy="152400"/>
          </a:xfrm>
          <a:custGeom>
            <a:avLst/>
            <a:gdLst/>
            <a:ahLst/>
            <a:cxnLst/>
            <a:rect l="l" t="t" r="r" b="b"/>
            <a:pathLst>
              <a:path w="304800" h="152400">
                <a:moveTo>
                  <a:pt x="228600" y="114300"/>
                </a:moveTo>
                <a:lnTo>
                  <a:pt x="228600" y="38100"/>
                </a:lnTo>
                <a:lnTo>
                  <a:pt x="0" y="38100"/>
                </a:lnTo>
                <a:lnTo>
                  <a:pt x="0" y="114300"/>
                </a:lnTo>
                <a:lnTo>
                  <a:pt x="228600" y="114300"/>
                </a:lnTo>
                <a:close/>
              </a:path>
              <a:path w="304800" h="152400">
                <a:moveTo>
                  <a:pt x="304800" y="76200"/>
                </a:moveTo>
                <a:lnTo>
                  <a:pt x="228600" y="0"/>
                </a:lnTo>
                <a:lnTo>
                  <a:pt x="228600" y="152400"/>
                </a:lnTo>
                <a:lnTo>
                  <a:pt x="304800" y="762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880239" y="5987796"/>
            <a:ext cx="304800" cy="152400"/>
          </a:xfrm>
          <a:custGeom>
            <a:avLst/>
            <a:gdLst/>
            <a:ahLst/>
            <a:cxnLst/>
            <a:rect l="l" t="t" r="r" b="b"/>
            <a:pathLst>
              <a:path w="304800" h="152400">
                <a:moveTo>
                  <a:pt x="228600" y="0"/>
                </a:moveTo>
                <a:lnTo>
                  <a:pt x="228600" y="38100"/>
                </a:lnTo>
                <a:lnTo>
                  <a:pt x="0" y="38100"/>
                </a:lnTo>
                <a:lnTo>
                  <a:pt x="0" y="114300"/>
                </a:lnTo>
                <a:lnTo>
                  <a:pt x="228600" y="114300"/>
                </a:lnTo>
                <a:lnTo>
                  <a:pt x="228600" y="152400"/>
                </a:lnTo>
                <a:lnTo>
                  <a:pt x="304800" y="76200"/>
                </a:lnTo>
                <a:lnTo>
                  <a:pt x="228600" y="0"/>
                </a:lnTo>
                <a:close/>
              </a:path>
            </a:pathLst>
          </a:custGeom>
          <a:ln w="952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6264535" y="5936996"/>
            <a:ext cx="19532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latin typeface="Times New Roman"/>
                <a:cs typeface="Times New Roman"/>
              </a:rPr>
              <a:t>T</a:t>
            </a:r>
            <a:r>
              <a:rPr sz="1800" b="1" spc="-5" dirty="0">
                <a:latin typeface="Times New Roman"/>
                <a:cs typeface="Times New Roman"/>
              </a:rPr>
              <a:t>( </a:t>
            </a:r>
            <a:r>
              <a:rPr sz="1800" b="1" i="1" spc="-5" dirty="0">
                <a:latin typeface="Times New Roman"/>
                <a:cs typeface="Times New Roman"/>
              </a:rPr>
              <a:t>N </a:t>
            </a:r>
            <a:r>
              <a:rPr sz="1800" b="1" dirty="0">
                <a:latin typeface="Times New Roman"/>
                <a:cs typeface="Times New Roman"/>
              </a:rPr>
              <a:t>) = </a:t>
            </a:r>
            <a:r>
              <a:rPr sz="1800" b="1" i="1" spc="-5" dirty="0">
                <a:latin typeface="Times New Roman"/>
                <a:cs typeface="Times New Roman"/>
              </a:rPr>
              <a:t>O</a:t>
            </a:r>
            <a:r>
              <a:rPr sz="1800" b="1" spc="-5" dirty="0">
                <a:latin typeface="Times New Roman"/>
                <a:cs typeface="Times New Roman"/>
              </a:rPr>
              <a:t>( </a:t>
            </a:r>
            <a:r>
              <a:rPr sz="1800" b="1" i="1" spc="-5" dirty="0">
                <a:latin typeface="Times New Roman"/>
                <a:cs typeface="Times New Roman"/>
              </a:rPr>
              <a:t>N </a:t>
            </a:r>
            <a:r>
              <a:rPr sz="1800" b="1" spc="-5" dirty="0">
                <a:latin typeface="Times New Roman"/>
                <a:cs typeface="Times New Roman"/>
              </a:rPr>
              <a:t>log</a:t>
            </a:r>
            <a:r>
              <a:rPr sz="1800" b="1" i="1" spc="-5" dirty="0">
                <a:latin typeface="Times New Roman"/>
                <a:cs typeface="Times New Roman"/>
              </a:rPr>
              <a:t>N</a:t>
            </a:r>
            <a:r>
              <a:rPr sz="1800" b="1" i="1" spc="-5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B197EB9F-B6EF-4CCA-AC79-89A19A13FE72}"/>
              </a:ext>
            </a:extLst>
          </p:cNvPr>
          <p:cNvGrpSpPr/>
          <p:nvPr/>
        </p:nvGrpSpPr>
        <p:grpSpPr>
          <a:xfrm>
            <a:off x="8921061" y="625910"/>
            <a:ext cx="1334565" cy="1100080"/>
            <a:chOff x="8921061" y="625910"/>
            <a:chExt cx="1334565" cy="1100080"/>
          </a:xfrm>
        </p:grpSpPr>
        <p:sp>
          <p:nvSpPr>
            <p:cNvPr id="31" name="object 31"/>
            <p:cNvSpPr/>
            <p:nvPr/>
          </p:nvSpPr>
          <p:spPr>
            <a:xfrm>
              <a:off x="8960226" y="625910"/>
              <a:ext cx="1295400" cy="10668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921061" y="659190"/>
              <a:ext cx="1295400" cy="1066800"/>
            </a:xfrm>
            <a:custGeom>
              <a:avLst/>
              <a:gdLst/>
              <a:ahLst/>
              <a:cxnLst/>
              <a:rect l="l" t="t" r="r" b="b"/>
              <a:pathLst>
                <a:path w="1295400" h="1066800">
                  <a:moveTo>
                    <a:pt x="1295400" y="533399"/>
                  </a:moveTo>
                  <a:lnTo>
                    <a:pt x="1105662" y="377189"/>
                  </a:lnTo>
                  <a:lnTo>
                    <a:pt x="1105662" y="156209"/>
                  </a:lnTo>
                  <a:lnTo>
                    <a:pt x="837438" y="156209"/>
                  </a:lnTo>
                  <a:lnTo>
                    <a:pt x="647700" y="0"/>
                  </a:lnTo>
                  <a:lnTo>
                    <a:pt x="457962" y="156209"/>
                  </a:lnTo>
                  <a:lnTo>
                    <a:pt x="189737" y="156209"/>
                  </a:lnTo>
                  <a:lnTo>
                    <a:pt x="189737" y="377189"/>
                  </a:lnTo>
                  <a:lnTo>
                    <a:pt x="0" y="533399"/>
                  </a:lnTo>
                  <a:lnTo>
                    <a:pt x="189737" y="689609"/>
                  </a:lnTo>
                  <a:lnTo>
                    <a:pt x="189737" y="910589"/>
                  </a:lnTo>
                  <a:lnTo>
                    <a:pt x="457962" y="910589"/>
                  </a:lnTo>
                  <a:lnTo>
                    <a:pt x="647700" y="1066799"/>
                  </a:lnTo>
                  <a:lnTo>
                    <a:pt x="837438" y="910589"/>
                  </a:lnTo>
                  <a:lnTo>
                    <a:pt x="1105662" y="910589"/>
                  </a:lnTo>
                  <a:lnTo>
                    <a:pt x="1105662" y="689609"/>
                  </a:lnTo>
                  <a:lnTo>
                    <a:pt x="1295400" y="533399"/>
                  </a:lnTo>
                  <a:close/>
                </a:path>
              </a:pathLst>
            </a:custGeom>
            <a:ln w="9525">
              <a:solidFill>
                <a:srgbClr val="99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 txBox="1"/>
            <p:nvPr/>
          </p:nvSpPr>
          <p:spPr>
            <a:xfrm>
              <a:off x="9201737" y="977961"/>
              <a:ext cx="737235" cy="4527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800" b="1" spc="-10" dirty="0">
                  <a:solidFill>
                    <a:srgbClr val="FF0000"/>
                  </a:solidFill>
                  <a:latin typeface="黑体"/>
                  <a:cs typeface="黑体"/>
                </a:rPr>
                <a:t>稳定</a:t>
              </a:r>
              <a:endParaRPr sz="2800">
                <a:latin typeface="黑体"/>
                <a:cs typeface="黑体"/>
              </a:endParaRPr>
            </a:p>
          </p:txBody>
        </p:sp>
      </p:grpSp>
      <p:sp>
        <p:nvSpPr>
          <p:cNvPr id="34" name="object 5">
            <a:extLst>
              <a:ext uri="{FF2B5EF4-FFF2-40B4-BE49-F238E27FC236}">
                <a16:creationId xmlns:a16="http://schemas.microsoft.com/office/drawing/2014/main" id="{A74875EB-CA55-4B64-AAFC-5A1AD42CAEA9}"/>
              </a:ext>
            </a:extLst>
          </p:cNvPr>
          <p:cNvSpPr/>
          <p:nvPr/>
        </p:nvSpPr>
        <p:spPr>
          <a:xfrm>
            <a:off x="4120472" y="1726944"/>
            <a:ext cx="3810000" cy="152400"/>
          </a:xfrm>
          <a:custGeom>
            <a:avLst/>
            <a:gdLst/>
            <a:ahLst/>
            <a:cxnLst/>
            <a:rect l="l" t="t" r="r" b="b"/>
            <a:pathLst>
              <a:path w="3810000" h="152400">
                <a:moveTo>
                  <a:pt x="0" y="0"/>
                </a:moveTo>
                <a:lnTo>
                  <a:pt x="0" y="152400"/>
                </a:lnTo>
                <a:lnTo>
                  <a:pt x="3809999" y="152400"/>
                </a:lnTo>
                <a:lnTo>
                  <a:pt x="3809999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6">
            <a:extLst>
              <a:ext uri="{FF2B5EF4-FFF2-40B4-BE49-F238E27FC236}">
                <a16:creationId xmlns:a16="http://schemas.microsoft.com/office/drawing/2014/main" id="{EFE4F24E-4098-44CB-AE26-CBDF36A20534}"/>
              </a:ext>
            </a:extLst>
          </p:cNvPr>
          <p:cNvSpPr/>
          <p:nvPr/>
        </p:nvSpPr>
        <p:spPr>
          <a:xfrm>
            <a:off x="4120472" y="1726944"/>
            <a:ext cx="1905000" cy="152400"/>
          </a:xfrm>
          <a:custGeom>
            <a:avLst/>
            <a:gdLst/>
            <a:ahLst/>
            <a:cxnLst/>
            <a:rect l="l" t="t" r="r" b="b"/>
            <a:pathLst>
              <a:path w="1905000" h="152400">
                <a:moveTo>
                  <a:pt x="0" y="0"/>
                </a:moveTo>
                <a:lnTo>
                  <a:pt x="0" y="152400"/>
                </a:lnTo>
                <a:lnTo>
                  <a:pt x="1905000" y="152400"/>
                </a:lnTo>
                <a:lnTo>
                  <a:pt x="1905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7">
            <a:extLst>
              <a:ext uri="{FF2B5EF4-FFF2-40B4-BE49-F238E27FC236}">
                <a16:creationId xmlns:a16="http://schemas.microsoft.com/office/drawing/2014/main" id="{7115CF36-8041-411A-BE3D-998CD9B34EF4}"/>
              </a:ext>
            </a:extLst>
          </p:cNvPr>
          <p:cNvSpPr/>
          <p:nvPr/>
        </p:nvSpPr>
        <p:spPr>
          <a:xfrm>
            <a:off x="4120472" y="1726944"/>
            <a:ext cx="1905000" cy="152400"/>
          </a:xfrm>
          <a:custGeom>
            <a:avLst/>
            <a:gdLst/>
            <a:ahLst/>
            <a:cxnLst/>
            <a:rect l="l" t="t" r="r" b="b"/>
            <a:pathLst>
              <a:path w="1905000" h="152400">
                <a:moveTo>
                  <a:pt x="0" y="0"/>
                </a:moveTo>
                <a:lnTo>
                  <a:pt x="0" y="152400"/>
                </a:lnTo>
                <a:lnTo>
                  <a:pt x="1905000" y="152400"/>
                </a:lnTo>
                <a:lnTo>
                  <a:pt x="19050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8">
            <a:extLst>
              <a:ext uri="{FF2B5EF4-FFF2-40B4-BE49-F238E27FC236}">
                <a16:creationId xmlns:a16="http://schemas.microsoft.com/office/drawing/2014/main" id="{7C72FE15-8EB1-4211-9400-B4B2FA43299E}"/>
              </a:ext>
            </a:extLst>
          </p:cNvPr>
          <p:cNvSpPr/>
          <p:nvPr/>
        </p:nvSpPr>
        <p:spPr>
          <a:xfrm>
            <a:off x="6025472" y="1726944"/>
            <a:ext cx="1905000" cy="152400"/>
          </a:xfrm>
          <a:custGeom>
            <a:avLst/>
            <a:gdLst/>
            <a:ahLst/>
            <a:cxnLst/>
            <a:rect l="l" t="t" r="r" b="b"/>
            <a:pathLst>
              <a:path w="1905000" h="152400">
                <a:moveTo>
                  <a:pt x="0" y="0"/>
                </a:moveTo>
                <a:lnTo>
                  <a:pt x="0" y="152400"/>
                </a:lnTo>
                <a:lnTo>
                  <a:pt x="1904999" y="152400"/>
                </a:lnTo>
                <a:lnTo>
                  <a:pt x="1904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9">
            <a:extLst>
              <a:ext uri="{FF2B5EF4-FFF2-40B4-BE49-F238E27FC236}">
                <a16:creationId xmlns:a16="http://schemas.microsoft.com/office/drawing/2014/main" id="{6E027C63-EAE8-4398-9DAC-4877E9EDCAC4}"/>
              </a:ext>
            </a:extLst>
          </p:cNvPr>
          <p:cNvSpPr/>
          <p:nvPr/>
        </p:nvSpPr>
        <p:spPr>
          <a:xfrm>
            <a:off x="6025472" y="1726944"/>
            <a:ext cx="1905000" cy="152400"/>
          </a:xfrm>
          <a:custGeom>
            <a:avLst/>
            <a:gdLst/>
            <a:ahLst/>
            <a:cxnLst/>
            <a:rect l="l" t="t" r="r" b="b"/>
            <a:pathLst>
              <a:path w="1905000" h="152400">
                <a:moveTo>
                  <a:pt x="0" y="0"/>
                </a:moveTo>
                <a:lnTo>
                  <a:pt x="0" y="152400"/>
                </a:lnTo>
                <a:lnTo>
                  <a:pt x="1904999" y="152400"/>
                </a:lnTo>
                <a:lnTo>
                  <a:pt x="1904999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10">
            <a:extLst>
              <a:ext uri="{FF2B5EF4-FFF2-40B4-BE49-F238E27FC236}">
                <a16:creationId xmlns:a16="http://schemas.microsoft.com/office/drawing/2014/main" id="{0631A254-93F9-44F9-A507-E97D2A24E2EA}"/>
              </a:ext>
            </a:extLst>
          </p:cNvPr>
          <p:cNvSpPr/>
          <p:nvPr/>
        </p:nvSpPr>
        <p:spPr>
          <a:xfrm>
            <a:off x="6025472" y="1498344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11">
            <a:extLst>
              <a:ext uri="{FF2B5EF4-FFF2-40B4-BE49-F238E27FC236}">
                <a16:creationId xmlns:a16="http://schemas.microsoft.com/office/drawing/2014/main" id="{5F11497C-1A25-49A7-8AAC-72F6FAB60929}"/>
              </a:ext>
            </a:extLst>
          </p:cNvPr>
          <p:cNvSpPr/>
          <p:nvPr/>
        </p:nvSpPr>
        <p:spPr>
          <a:xfrm>
            <a:off x="4120472" y="2184144"/>
            <a:ext cx="3810000" cy="152400"/>
          </a:xfrm>
          <a:custGeom>
            <a:avLst/>
            <a:gdLst/>
            <a:ahLst/>
            <a:cxnLst/>
            <a:rect l="l" t="t" r="r" b="b"/>
            <a:pathLst>
              <a:path w="3810000" h="152400">
                <a:moveTo>
                  <a:pt x="0" y="0"/>
                </a:moveTo>
                <a:lnTo>
                  <a:pt x="0" y="152400"/>
                </a:lnTo>
                <a:lnTo>
                  <a:pt x="3809999" y="152400"/>
                </a:lnTo>
                <a:lnTo>
                  <a:pt x="3809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12">
            <a:extLst>
              <a:ext uri="{FF2B5EF4-FFF2-40B4-BE49-F238E27FC236}">
                <a16:creationId xmlns:a16="http://schemas.microsoft.com/office/drawing/2014/main" id="{72A4D9DE-3685-4166-A728-8BC1366B9588}"/>
              </a:ext>
            </a:extLst>
          </p:cNvPr>
          <p:cNvSpPr/>
          <p:nvPr/>
        </p:nvSpPr>
        <p:spPr>
          <a:xfrm>
            <a:off x="4120472" y="2184144"/>
            <a:ext cx="3810000" cy="152400"/>
          </a:xfrm>
          <a:custGeom>
            <a:avLst/>
            <a:gdLst/>
            <a:ahLst/>
            <a:cxnLst/>
            <a:rect l="l" t="t" r="r" b="b"/>
            <a:pathLst>
              <a:path w="3810000" h="152400">
                <a:moveTo>
                  <a:pt x="0" y="0"/>
                </a:moveTo>
                <a:lnTo>
                  <a:pt x="0" y="152400"/>
                </a:lnTo>
                <a:lnTo>
                  <a:pt x="3809999" y="152400"/>
                </a:lnTo>
                <a:lnTo>
                  <a:pt x="3809999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13">
            <a:extLst>
              <a:ext uri="{FF2B5EF4-FFF2-40B4-BE49-F238E27FC236}">
                <a16:creationId xmlns:a16="http://schemas.microsoft.com/office/drawing/2014/main" id="{CB9B2627-409A-45F5-9CD6-B823315FB100}"/>
              </a:ext>
            </a:extLst>
          </p:cNvPr>
          <p:cNvSpPr/>
          <p:nvPr/>
        </p:nvSpPr>
        <p:spPr>
          <a:xfrm>
            <a:off x="5030300" y="1950972"/>
            <a:ext cx="309880" cy="157480"/>
          </a:xfrm>
          <a:custGeom>
            <a:avLst/>
            <a:gdLst/>
            <a:ahLst/>
            <a:cxnLst/>
            <a:rect l="l" t="t" r="r" b="b"/>
            <a:pathLst>
              <a:path w="309879" h="157480">
                <a:moveTo>
                  <a:pt x="243409" y="118639"/>
                </a:moveTo>
                <a:lnTo>
                  <a:pt x="6858" y="0"/>
                </a:lnTo>
                <a:lnTo>
                  <a:pt x="3048" y="0"/>
                </a:lnTo>
                <a:lnTo>
                  <a:pt x="0" y="2286"/>
                </a:lnTo>
                <a:lnTo>
                  <a:pt x="0" y="6096"/>
                </a:lnTo>
                <a:lnTo>
                  <a:pt x="2286" y="9144"/>
                </a:lnTo>
                <a:lnTo>
                  <a:pt x="239236" y="126892"/>
                </a:lnTo>
                <a:lnTo>
                  <a:pt x="243409" y="118639"/>
                </a:lnTo>
                <a:close/>
              </a:path>
              <a:path w="309879" h="157480">
                <a:moveTo>
                  <a:pt x="256794" y="156971"/>
                </a:moveTo>
                <a:lnTo>
                  <a:pt x="256794" y="131063"/>
                </a:lnTo>
                <a:lnTo>
                  <a:pt x="253746" y="133349"/>
                </a:lnTo>
                <a:lnTo>
                  <a:pt x="250698" y="132587"/>
                </a:lnTo>
                <a:lnTo>
                  <a:pt x="239236" y="126892"/>
                </a:lnTo>
                <a:lnTo>
                  <a:pt x="224028" y="156971"/>
                </a:lnTo>
                <a:lnTo>
                  <a:pt x="256794" y="156971"/>
                </a:lnTo>
                <a:close/>
              </a:path>
              <a:path w="309879" h="157480">
                <a:moveTo>
                  <a:pt x="256794" y="131063"/>
                </a:moveTo>
                <a:lnTo>
                  <a:pt x="256794" y="127253"/>
                </a:lnTo>
                <a:lnTo>
                  <a:pt x="254508" y="124205"/>
                </a:lnTo>
                <a:lnTo>
                  <a:pt x="243409" y="118639"/>
                </a:lnTo>
                <a:lnTo>
                  <a:pt x="239236" y="126892"/>
                </a:lnTo>
                <a:lnTo>
                  <a:pt x="250698" y="132587"/>
                </a:lnTo>
                <a:lnTo>
                  <a:pt x="253746" y="133349"/>
                </a:lnTo>
                <a:lnTo>
                  <a:pt x="256794" y="131063"/>
                </a:lnTo>
                <a:close/>
              </a:path>
              <a:path w="309879" h="157480">
                <a:moveTo>
                  <a:pt x="309372" y="156971"/>
                </a:moveTo>
                <a:lnTo>
                  <a:pt x="258318" y="89153"/>
                </a:lnTo>
                <a:lnTo>
                  <a:pt x="243409" y="118639"/>
                </a:lnTo>
                <a:lnTo>
                  <a:pt x="254508" y="124205"/>
                </a:lnTo>
                <a:lnTo>
                  <a:pt x="256794" y="127253"/>
                </a:lnTo>
                <a:lnTo>
                  <a:pt x="256794" y="156971"/>
                </a:lnTo>
                <a:lnTo>
                  <a:pt x="309372" y="1569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14">
            <a:extLst>
              <a:ext uri="{FF2B5EF4-FFF2-40B4-BE49-F238E27FC236}">
                <a16:creationId xmlns:a16="http://schemas.microsoft.com/office/drawing/2014/main" id="{24A3B7D1-425C-4D27-BB04-777CFD4BDE8D}"/>
              </a:ext>
            </a:extLst>
          </p:cNvPr>
          <p:cNvSpPr/>
          <p:nvPr/>
        </p:nvSpPr>
        <p:spPr>
          <a:xfrm>
            <a:off x="6787460" y="1950972"/>
            <a:ext cx="309880" cy="157480"/>
          </a:xfrm>
          <a:custGeom>
            <a:avLst/>
            <a:gdLst/>
            <a:ahLst/>
            <a:cxnLst/>
            <a:rect l="l" t="t" r="r" b="b"/>
            <a:pathLst>
              <a:path w="309879" h="157480">
                <a:moveTo>
                  <a:pt x="65962" y="118639"/>
                </a:moveTo>
                <a:lnTo>
                  <a:pt x="51053" y="89154"/>
                </a:lnTo>
                <a:lnTo>
                  <a:pt x="0" y="156972"/>
                </a:lnTo>
                <a:lnTo>
                  <a:pt x="52577" y="156972"/>
                </a:lnTo>
                <a:lnTo>
                  <a:pt x="52577" y="127254"/>
                </a:lnTo>
                <a:lnTo>
                  <a:pt x="54863" y="124206"/>
                </a:lnTo>
                <a:lnTo>
                  <a:pt x="65962" y="118639"/>
                </a:lnTo>
                <a:close/>
              </a:path>
              <a:path w="309879" h="157480">
                <a:moveTo>
                  <a:pt x="70135" y="126892"/>
                </a:moveTo>
                <a:lnTo>
                  <a:pt x="65962" y="118639"/>
                </a:lnTo>
                <a:lnTo>
                  <a:pt x="54863" y="124206"/>
                </a:lnTo>
                <a:lnTo>
                  <a:pt x="52577" y="127254"/>
                </a:lnTo>
                <a:lnTo>
                  <a:pt x="52577" y="131064"/>
                </a:lnTo>
                <a:lnTo>
                  <a:pt x="54863" y="133350"/>
                </a:lnTo>
                <a:lnTo>
                  <a:pt x="58673" y="132588"/>
                </a:lnTo>
                <a:lnTo>
                  <a:pt x="70135" y="126892"/>
                </a:lnTo>
                <a:close/>
              </a:path>
              <a:path w="309879" h="157480">
                <a:moveTo>
                  <a:pt x="85343" y="156972"/>
                </a:moveTo>
                <a:lnTo>
                  <a:pt x="70135" y="126892"/>
                </a:lnTo>
                <a:lnTo>
                  <a:pt x="58673" y="132588"/>
                </a:lnTo>
                <a:lnTo>
                  <a:pt x="54863" y="133350"/>
                </a:lnTo>
                <a:lnTo>
                  <a:pt x="52577" y="131064"/>
                </a:lnTo>
                <a:lnTo>
                  <a:pt x="52577" y="156972"/>
                </a:lnTo>
                <a:lnTo>
                  <a:pt x="85343" y="156972"/>
                </a:lnTo>
                <a:close/>
              </a:path>
              <a:path w="309879" h="157480">
                <a:moveTo>
                  <a:pt x="309371" y="6096"/>
                </a:moveTo>
                <a:lnTo>
                  <a:pt x="309371" y="2286"/>
                </a:lnTo>
                <a:lnTo>
                  <a:pt x="306323" y="0"/>
                </a:lnTo>
                <a:lnTo>
                  <a:pt x="302513" y="0"/>
                </a:lnTo>
                <a:lnTo>
                  <a:pt x="65962" y="118639"/>
                </a:lnTo>
                <a:lnTo>
                  <a:pt x="70135" y="126892"/>
                </a:lnTo>
                <a:lnTo>
                  <a:pt x="307085" y="9144"/>
                </a:lnTo>
                <a:lnTo>
                  <a:pt x="309371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19">
            <a:extLst>
              <a:ext uri="{FF2B5EF4-FFF2-40B4-BE49-F238E27FC236}">
                <a16:creationId xmlns:a16="http://schemas.microsoft.com/office/drawing/2014/main" id="{25451D8C-E269-424D-BD2F-3603248C8674}"/>
              </a:ext>
            </a:extLst>
          </p:cNvPr>
          <p:cNvSpPr/>
          <p:nvPr/>
        </p:nvSpPr>
        <p:spPr>
          <a:xfrm>
            <a:off x="4044272" y="1193545"/>
            <a:ext cx="304800" cy="521970"/>
          </a:xfrm>
          <a:custGeom>
            <a:avLst/>
            <a:gdLst/>
            <a:ahLst/>
            <a:cxnLst/>
            <a:rect l="l" t="t" r="r" b="b"/>
            <a:pathLst>
              <a:path w="304800" h="521969">
                <a:moveTo>
                  <a:pt x="0" y="0"/>
                </a:moveTo>
                <a:lnTo>
                  <a:pt x="0" y="304800"/>
                </a:lnTo>
                <a:lnTo>
                  <a:pt x="51054" y="304800"/>
                </a:lnTo>
                <a:lnTo>
                  <a:pt x="93726" y="521970"/>
                </a:lnTo>
                <a:lnTo>
                  <a:pt x="127254" y="304800"/>
                </a:lnTo>
                <a:lnTo>
                  <a:pt x="304800" y="304800"/>
                </a:lnTo>
                <a:lnTo>
                  <a:pt x="304800" y="0"/>
                </a:lnTo>
                <a:lnTo>
                  <a:pt x="51053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20">
            <a:extLst>
              <a:ext uri="{FF2B5EF4-FFF2-40B4-BE49-F238E27FC236}">
                <a16:creationId xmlns:a16="http://schemas.microsoft.com/office/drawing/2014/main" id="{39670CAF-B421-4C1B-AEC8-A94B43C3E0EB}"/>
              </a:ext>
            </a:extLst>
          </p:cNvPr>
          <p:cNvSpPr txBox="1"/>
          <p:nvPr/>
        </p:nvSpPr>
        <p:spPr>
          <a:xfrm>
            <a:off x="4128340" y="1209800"/>
            <a:ext cx="14795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Courier New"/>
                <a:cs typeface="Courier New"/>
              </a:rPr>
              <a:t>L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6" name="object 21">
            <a:extLst>
              <a:ext uri="{FF2B5EF4-FFF2-40B4-BE49-F238E27FC236}">
                <a16:creationId xmlns:a16="http://schemas.microsoft.com/office/drawing/2014/main" id="{3D88E7C9-87F1-48D4-A780-E3CDFB8A0134}"/>
              </a:ext>
            </a:extLst>
          </p:cNvPr>
          <p:cNvSpPr/>
          <p:nvPr/>
        </p:nvSpPr>
        <p:spPr>
          <a:xfrm>
            <a:off x="7244660" y="1193545"/>
            <a:ext cx="1219200" cy="516255"/>
          </a:xfrm>
          <a:custGeom>
            <a:avLst/>
            <a:gdLst/>
            <a:ahLst/>
            <a:cxnLst/>
            <a:rect l="l" t="t" r="r" b="b"/>
            <a:pathLst>
              <a:path w="1219200" h="516255">
                <a:moveTo>
                  <a:pt x="0" y="0"/>
                </a:moveTo>
                <a:lnTo>
                  <a:pt x="0" y="304800"/>
                </a:lnTo>
                <a:lnTo>
                  <a:pt x="710946" y="304799"/>
                </a:lnTo>
                <a:lnTo>
                  <a:pt x="665226" y="515873"/>
                </a:lnTo>
                <a:lnTo>
                  <a:pt x="1015746" y="304799"/>
                </a:lnTo>
                <a:lnTo>
                  <a:pt x="1219200" y="304799"/>
                </a:lnTo>
                <a:lnTo>
                  <a:pt x="1219200" y="0"/>
                </a:lnTo>
                <a:lnTo>
                  <a:pt x="710946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22">
            <a:extLst>
              <a:ext uri="{FF2B5EF4-FFF2-40B4-BE49-F238E27FC236}">
                <a16:creationId xmlns:a16="http://schemas.microsoft.com/office/drawing/2014/main" id="{AB1E8DDD-17E0-47C8-B0B5-9AB16A0E0FD6}"/>
              </a:ext>
            </a:extLst>
          </p:cNvPr>
          <p:cNvSpPr txBox="1"/>
          <p:nvPr/>
        </p:nvSpPr>
        <p:spPr>
          <a:xfrm>
            <a:off x="7352362" y="1209800"/>
            <a:ext cx="100330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Courier New"/>
                <a:cs typeface="Courier New"/>
              </a:rPr>
              <a:t>RightEnd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8" name="object 24">
            <a:extLst>
              <a:ext uri="{FF2B5EF4-FFF2-40B4-BE49-F238E27FC236}">
                <a16:creationId xmlns:a16="http://schemas.microsoft.com/office/drawing/2014/main" id="{7547D8DA-9BED-4DB7-A913-016C4AD5DA5F}"/>
              </a:ext>
            </a:extLst>
          </p:cNvPr>
          <p:cNvSpPr txBox="1"/>
          <p:nvPr/>
        </p:nvSpPr>
        <p:spPr>
          <a:xfrm>
            <a:off x="6323646" y="1447545"/>
            <a:ext cx="774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latin typeface="Times New Roman"/>
                <a:cs typeface="Times New Roman"/>
              </a:rPr>
              <a:t>T</a:t>
            </a:r>
            <a:r>
              <a:rPr sz="1800" b="1" spc="-5" dirty="0">
                <a:latin typeface="Times New Roman"/>
                <a:cs typeface="Times New Roman"/>
              </a:rPr>
              <a:t>( </a:t>
            </a:r>
            <a:r>
              <a:rPr sz="1800" b="1" i="1" spc="-5" dirty="0">
                <a:latin typeface="Times New Roman"/>
                <a:cs typeface="Times New Roman"/>
              </a:rPr>
              <a:t>N</a:t>
            </a:r>
            <a:r>
              <a:rPr sz="1800" b="1" spc="-5" dirty="0">
                <a:latin typeface="Times New Roman"/>
                <a:cs typeface="Times New Roman"/>
              </a:rPr>
              <a:t>/2</a:t>
            </a:r>
            <a:r>
              <a:rPr sz="1800" b="1" spc="-8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)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49" name="object 25">
            <a:extLst>
              <a:ext uri="{FF2B5EF4-FFF2-40B4-BE49-F238E27FC236}">
                <a16:creationId xmlns:a16="http://schemas.microsoft.com/office/drawing/2014/main" id="{AA282381-EC58-46FF-BB14-9C644BC11D1C}"/>
              </a:ext>
            </a:extLst>
          </p:cNvPr>
          <p:cNvSpPr txBox="1"/>
          <p:nvPr/>
        </p:nvSpPr>
        <p:spPr>
          <a:xfrm>
            <a:off x="4952024" y="1447545"/>
            <a:ext cx="774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latin typeface="Times New Roman"/>
                <a:cs typeface="Times New Roman"/>
              </a:rPr>
              <a:t>T</a:t>
            </a:r>
            <a:r>
              <a:rPr sz="1800" b="1" spc="-5" dirty="0">
                <a:latin typeface="Times New Roman"/>
                <a:cs typeface="Times New Roman"/>
              </a:rPr>
              <a:t>( </a:t>
            </a:r>
            <a:r>
              <a:rPr sz="1800" b="1" i="1" spc="-5" dirty="0">
                <a:latin typeface="Times New Roman"/>
                <a:cs typeface="Times New Roman"/>
              </a:rPr>
              <a:t>N</a:t>
            </a:r>
            <a:r>
              <a:rPr sz="1800" b="1" spc="-5" dirty="0">
                <a:latin typeface="Times New Roman"/>
                <a:cs typeface="Times New Roman"/>
              </a:rPr>
              <a:t>/2</a:t>
            </a:r>
            <a:r>
              <a:rPr sz="1800" b="1" spc="-8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)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50" name="object 26">
            <a:extLst>
              <a:ext uri="{FF2B5EF4-FFF2-40B4-BE49-F238E27FC236}">
                <a16:creationId xmlns:a16="http://schemas.microsoft.com/office/drawing/2014/main" id="{24578217-E96E-4928-9589-7785BD5350E7}"/>
              </a:ext>
            </a:extLst>
          </p:cNvPr>
          <p:cNvSpPr txBox="1"/>
          <p:nvPr/>
        </p:nvSpPr>
        <p:spPr>
          <a:xfrm>
            <a:off x="7923801" y="1843022"/>
            <a:ext cx="6229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latin typeface="Times New Roman"/>
                <a:cs typeface="Times New Roman"/>
              </a:rPr>
              <a:t>O</a:t>
            </a:r>
            <a:r>
              <a:rPr sz="1800" b="1" spc="-5" dirty="0">
                <a:latin typeface="Times New Roman"/>
                <a:cs typeface="Times New Roman"/>
              </a:rPr>
              <a:t>( </a:t>
            </a:r>
            <a:r>
              <a:rPr sz="1800" b="1" i="1" spc="-5" dirty="0">
                <a:latin typeface="Times New Roman"/>
                <a:cs typeface="Times New Roman"/>
              </a:rPr>
              <a:t>N</a:t>
            </a:r>
            <a:r>
              <a:rPr sz="1800" b="1" i="1" spc="-7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1" name="object 24">
            <a:extLst>
              <a:ext uri="{FF2B5EF4-FFF2-40B4-BE49-F238E27FC236}">
                <a16:creationId xmlns:a16="http://schemas.microsoft.com/office/drawing/2014/main" id="{6F0095A8-66F8-4438-B8EF-CDF4EE7ACBB2}"/>
              </a:ext>
            </a:extLst>
          </p:cNvPr>
          <p:cNvSpPr txBox="1"/>
          <p:nvPr/>
        </p:nvSpPr>
        <p:spPr>
          <a:xfrm>
            <a:off x="5548946" y="2445951"/>
            <a:ext cx="774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latin typeface="Times New Roman"/>
                <a:cs typeface="Times New Roman"/>
              </a:rPr>
              <a:t>T</a:t>
            </a:r>
            <a:r>
              <a:rPr sz="1800" b="1" spc="-5" dirty="0">
                <a:latin typeface="Times New Roman"/>
                <a:cs typeface="Times New Roman"/>
              </a:rPr>
              <a:t>( </a:t>
            </a:r>
            <a:r>
              <a:rPr lang="en-US" sz="1800" b="1" i="1" spc="-5" dirty="0">
                <a:latin typeface="Times New Roman"/>
                <a:cs typeface="Times New Roman"/>
              </a:rPr>
              <a:t>N</a:t>
            </a:r>
            <a:r>
              <a:rPr sz="1800" b="1" spc="-8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)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F81C0A54-2065-4900-8BC5-80F8AC616B2E}"/>
              </a:ext>
            </a:extLst>
          </p:cNvPr>
          <p:cNvSpPr txBox="1"/>
          <p:nvPr/>
        </p:nvSpPr>
        <p:spPr>
          <a:xfrm>
            <a:off x="3175996" y="3809637"/>
            <a:ext cx="534534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1" dirty="0">
                <a:latin typeface="Courier New"/>
                <a:cs typeface="Courier New"/>
              </a:rPr>
              <a:t>L &lt; </a:t>
            </a:r>
            <a:r>
              <a:rPr lang="en-US" altLang="zh-CN" sz="1600" b="1" dirty="0" err="1">
                <a:latin typeface="Courier New"/>
                <a:cs typeface="Courier New"/>
              </a:rPr>
              <a:t>RightEnd</a:t>
            </a:r>
            <a:r>
              <a:rPr lang="en-US" altLang="zh-CN" sz="1600" b="1" dirty="0">
                <a:latin typeface="Courier New"/>
                <a:cs typeface="Courier New"/>
              </a:rPr>
              <a:t> 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9" grpId="0" animBg="1"/>
      <p:bldP spid="30" grpId="0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/>
      <p:bldP spid="46" grpId="0" animBg="1"/>
      <p:bldP spid="47" grpId="0"/>
      <p:bldP spid="48" grpId="0"/>
      <p:bldP spid="49" grpId="0"/>
      <p:bldP spid="50" grpId="0"/>
      <p:bldP spid="51" grpId="0"/>
      <p:bldP spid="5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1535" y="677671"/>
            <a:ext cx="21590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递归算法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1535" y="1993646"/>
            <a:ext cx="26543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CC6500"/>
              </a:buClr>
              <a:buSzPct val="6666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000" b="1" spc="-15" dirty="0">
                <a:latin typeface="宋体"/>
                <a:cs typeface="宋体"/>
              </a:rPr>
              <a:t>统一函数接口</a:t>
            </a:r>
            <a:endParaRPr sz="3000">
              <a:latin typeface="宋体"/>
              <a:cs typeface="宋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94039" y="3015995"/>
            <a:ext cx="6553187" cy="2895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6686" y="5686044"/>
            <a:ext cx="510540" cy="226060"/>
          </a:xfrm>
          <a:custGeom>
            <a:avLst/>
            <a:gdLst/>
            <a:ahLst/>
            <a:cxnLst/>
            <a:rect l="l" t="t" r="r" b="b"/>
            <a:pathLst>
              <a:path w="510540" h="226060">
                <a:moveTo>
                  <a:pt x="510540" y="0"/>
                </a:moveTo>
                <a:lnTo>
                  <a:pt x="441479" y="13766"/>
                </a:lnTo>
                <a:lnTo>
                  <a:pt x="377963" y="23693"/>
                </a:lnTo>
                <a:lnTo>
                  <a:pt x="320324" y="29869"/>
                </a:lnTo>
                <a:lnTo>
                  <a:pt x="268890" y="32384"/>
                </a:lnTo>
                <a:lnTo>
                  <a:pt x="223993" y="31328"/>
                </a:lnTo>
                <a:lnTo>
                  <a:pt x="185963" y="26789"/>
                </a:lnTo>
                <a:lnTo>
                  <a:pt x="155130" y="18856"/>
                </a:lnTo>
                <a:lnTo>
                  <a:pt x="131826" y="7619"/>
                </a:lnTo>
                <a:lnTo>
                  <a:pt x="0" y="225551"/>
                </a:lnTo>
                <a:lnTo>
                  <a:pt x="510540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94039" y="3015995"/>
            <a:ext cx="6553200" cy="2895600"/>
          </a:xfrm>
          <a:custGeom>
            <a:avLst/>
            <a:gdLst/>
            <a:ahLst/>
            <a:cxnLst/>
            <a:rect l="l" t="t" r="r" b="b"/>
            <a:pathLst>
              <a:path w="6553200" h="2895600">
                <a:moveTo>
                  <a:pt x="0" y="0"/>
                </a:moveTo>
                <a:lnTo>
                  <a:pt x="0" y="2895600"/>
                </a:lnTo>
                <a:lnTo>
                  <a:pt x="6042660" y="2895600"/>
                </a:lnTo>
                <a:lnTo>
                  <a:pt x="6553200" y="2670048"/>
                </a:lnTo>
                <a:lnTo>
                  <a:pt x="65532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036699" y="5686044"/>
            <a:ext cx="510540" cy="226060"/>
          </a:xfrm>
          <a:custGeom>
            <a:avLst/>
            <a:gdLst/>
            <a:ahLst/>
            <a:cxnLst/>
            <a:rect l="l" t="t" r="r" b="b"/>
            <a:pathLst>
              <a:path w="510540" h="226060">
                <a:moveTo>
                  <a:pt x="0" y="225552"/>
                </a:moveTo>
                <a:lnTo>
                  <a:pt x="131826" y="7620"/>
                </a:lnTo>
                <a:lnTo>
                  <a:pt x="155130" y="18856"/>
                </a:lnTo>
                <a:lnTo>
                  <a:pt x="185963" y="26789"/>
                </a:lnTo>
                <a:lnTo>
                  <a:pt x="223993" y="31328"/>
                </a:lnTo>
                <a:lnTo>
                  <a:pt x="268890" y="32385"/>
                </a:lnTo>
                <a:lnTo>
                  <a:pt x="320324" y="29869"/>
                </a:lnTo>
                <a:lnTo>
                  <a:pt x="377963" y="23693"/>
                </a:lnTo>
                <a:lnTo>
                  <a:pt x="441479" y="13766"/>
                </a:lnTo>
                <a:lnTo>
                  <a:pt x="51054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113139" y="3056177"/>
            <a:ext cx="5773420" cy="266890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b="1" dirty="0">
                <a:solidFill>
                  <a:srgbClr val="0000FF"/>
                </a:solidFill>
                <a:latin typeface="Courier New"/>
                <a:cs typeface="Courier New"/>
              </a:rPr>
              <a:t>void </a:t>
            </a:r>
            <a:r>
              <a:rPr sz="1600" b="1" dirty="0">
                <a:latin typeface="Courier New"/>
                <a:cs typeface="Courier New"/>
              </a:rPr>
              <a:t>Merge_sort( ElementType A[], </a:t>
            </a:r>
            <a:r>
              <a:rPr sz="1600" b="1" dirty="0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sz="1600" b="1" dirty="0">
                <a:latin typeface="Courier New"/>
                <a:cs typeface="Courier New"/>
              </a:rPr>
              <a:t>N</a:t>
            </a:r>
            <a:r>
              <a:rPr sz="1600" b="1" spc="-2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)</a:t>
            </a:r>
            <a:endParaRPr sz="16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  <a:tabLst>
                <a:tab pos="501015" algn="l"/>
                <a:tab pos="2090420" algn="l"/>
              </a:tabLst>
            </a:pPr>
            <a:r>
              <a:rPr sz="1600" b="1" dirty="0">
                <a:latin typeface="Courier New"/>
                <a:cs typeface="Courier New"/>
              </a:rPr>
              <a:t>{	ElementType	*TmpA;</a:t>
            </a:r>
            <a:endParaRPr sz="1600" dirty="0">
              <a:latin typeface="Courier New"/>
              <a:cs typeface="Courier New"/>
            </a:endParaRPr>
          </a:p>
          <a:p>
            <a:pPr marL="501015" marR="5080">
              <a:lnSpc>
                <a:spcPct val="120300"/>
              </a:lnSpc>
            </a:pPr>
            <a:r>
              <a:rPr sz="1600" b="1" dirty="0">
                <a:latin typeface="Courier New"/>
                <a:cs typeface="Courier New"/>
              </a:rPr>
              <a:t>TmpA = malloc( N * </a:t>
            </a:r>
            <a:r>
              <a:rPr sz="1600" b="1" dirty="0">
                <a:solidFill>
                  <a:srgbClr val="0000FF"/>
                </a:solidFill>
                <a:latin typeface="Courier New"/>
                <a:cs typeface="Courier New"/>
              </a:rPr>
              <a:t>sizeof</a:t>
            </a:r>
            <a:r>
              <a:rPr sz="1600" b="1" dirty="0">
                <a:latin typeface="Courier New"/>
                <a:cs typeface="Courier New"/>
              </a:rPr>
              <a:t>( ElementType ) );  </a:t>
            </a:r>
            <a:r>
              <a:rPr sz="1600" b="1" dirty="0">
                <a:solidFill>
                  <a:srgbClr val="0000FF"/>
                </a:solidFill>
                <a:latin typeface="Courier New"/>
                <a:cs typeface="Courier New"/>
              </a:rPr>
              <a:t>if </a:t>
            </a:r>
            <a:r>
              <a:rPr sz="1600" b="1" dirty="0">
                <a:latin typeface="Courier New"/>
                <a:cs typeface="Courier New"/>
              </a:rPr>
              <a:t>( TmpA != NULL )</a:t>
            </a:r>
            <a:r>
              <a:rPr sz="1600" b="1" spc="-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{</a:t>
            </a:r>
            <a:endParaRPr sz="1600" dirty="0">
              <a:latin typeface="Courier New"/>
              <a:cs typeface="Courier New"/>
            </a:endParaRPr>
          </a:p>
          <a:p>
            <a:pPr marL="926465">
              <a:lnSpc>
                <a:spcPct val="100000"/>
              </a:lnSpc>
              <a:spcBef>
                <a:spcPts val="395"/>
              </a:spcBef>
            </a:pPr>
            <a:r>
              <a:rPr sz="1600" b="1" dirty="0">
                <a:latin typeface="Courier New"/>
                <a:cs typeface="Courier New"/>
              </a:rPr>
              <a:t>MSort( A, </a:t>
            </a:r>
            <a:r>
              <a:rPr sz="1600" b="1" dirty="0" err="1">
                <a:latin typeface="Courier New"/>
                <a:cs typeface="Courier New"/>
              </a:rPr>
              <a:t>TmpA</a:t>
            </a:r>
            <a:r>
              <a:rPr sz="1600" b="1" dirty="0">
                <a:latin typeface="Courier New"/>
                <a:cs typeface="Courier New"/>
              </a:rPr>
              <a:t>,</a:t>
            </a:r>
            <a:r>
              <a:rPr lang="en-US" sz="1600" b="1" dirty="0">
                <a:latin typeface="Courier New"/>
                <a:cs typeface="Courier New"/>
              </a:rPr>
              <a:t>   ,  </a:t>
            </a:r>
            <a:r>
              <a:rPr lang="en-US" sz="1600" b="1" spc="-20" dirty="0">
                <a:latin typeface="Courier New"/>
                <a:cs typeface="Courier New"/>
              </a:rPr>
              <a:t>   </a:t>
            </a:r>
            <a:r>
              <a:rPr sz="1600" b="1" dirty="0">
                <a:latin typeface="Courier New"/>
                <a:cs typeface="Courier New"/>
              </a:rPr>
              <a:t>);</a:t>
            </a:r>
            <a:endParaRPr sz="1600" dirty="0">
              <a:latin typeface="Courier New"/>
              <a:cs typeface="Courier New"/>
            </a:endParaRPr>
          </a:p>
          <a:p>
            <a:pPr marL="926465">
              <a:lnSpc>
                <a:spcPct val="100000"/>
              </a:lnSpc>
              <a:spcBef>
                <a:spcPts val="390"/>
              </a:spcBef>
            </a:pPr>
            <a:r>
              <a:rPr sz="1600" b="1" dirty="0">
                <a:latin typeface="Courier New"/>
                <a:cs typeface="Courier New"/>
              </a:rPr>
              <a:t>free( TmpA</a:t>
            </a:r>
            <a:r>
              <a:rPr sz="1600" b="1" spc="-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);</a:t>
            </a:r>
            <a:endParaRPr sz="1600" dirty="0">
              <a:latin typeface="Courier New"/>
              <a:cs typeface="Courier New"/>
            </a:endParaRPr>
          </a:p>
          <a:p>
            <a:pPr marL="501015">
              <a:lnSpc>
                <a:spcPct val="100000"/>
              </a:lnSpc>
              <a:spcBef>
                <a:spcPts val="395"/>
              </a:spcBef>
            </a:pPr>
            <a:r>
              <a:rPr sz="1600" b="1" dirty="0">
                <a:latin typeface="Courier New"/>
                <a:cs typeface="Courier New"/>
              </a:rPr>
              <a:t>}</a:t>
            </a:r>
            <a:endParaRPr sz="1600" dirty="0">
              <a:latin typeface="Courier New"/>
              <a:cs typeface="Courier New"/>
            </a:endParaRPr>
          </a:p>
          <a:p>
            <a:pPr marL="501015">
              <a:lnSpc>
                <a:spcPct val="100000"/>
              </a:lnSpc>
              <a:spcBef>
                <a:spcPts val="390"/>
              </a:spcBef>
            </a:pPr>
            <a:r>
              <a:rPr sz="1600" b="1" dirty="0">
                <a:solidFill>
                  <a:srgbClr val="0000FF"/>
                </a:solidFill>
                <a:latin typeface="Courier New"/>
                <a:cs typeface="Courier New"/>
              </a:rPr>
              <a:t>else</a:t>
            </a: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Error(</a:t>
            </a:r>
            <a:r>
              <a:rPr sz="1600" b="1" spc="-5" dirty="0">
                <a:latin typeface="Courier New"/>
                <a:cs typeface="Courier New"/>
              </a:rPr>
              <a:t> </a:t>
            </a:r>
            <a:r>
              <a:rPr sz="1600" b="1" spc="5" dirty="0">
                <a:latin typeface="Courier New"/>
                <a:cs typeface="Courier New"/>
              </a:rPr>
              <a:t>“</a:t>
            </a:r>
            <a:r>
              <a:rPr sz="1600" b="1" spc="-10" dirty="0">
                <a:latin typeface="宋体"/>
                <a:cs typeface="宋体"/>
              </a:rPr>
              <a:t>空间不</a:t>
            </a:r>
            <a:r>
              <a:rPr sz="1600" b="1" dirty="0">
                <a:latin typeface="宋体"/>
                <a:cs typeface="宋体"/>
              </a:rPr>
              <a:t>足</a:t>
            </a:r>
            <a:r>
              <a:rPr sz="1600" b="1" dirty="0">
                <a:latin typeface="Courier New"/>
                <a:cs typeface="Courier New"/>
              </a:rPr>
              <a:t>"</a:t>
            </a:r>
            <a:r>
              <a:rPr sz="1600" b="1" spc="-1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);</a:t>
            </a:r>
            <a:endParaRPr sz="16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1600" b="1" dirty="0">
                <a:latin typeface="Courier New"/>
                <a:cs typeface="Courier New"/>
              </a:rPr>
              <a:t>}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889639" y="1415796"/>
            <a:ext cx="3505200" cy="152400"/>
          </a:xfrm>
          <a:custGeom>
            <a:avLst/>
            <a:gdLst/>
            <a:ahLst/>
            <a:cxnLst/>
            <a:rect l="l" t="t" r="r" b="b"/>
            <a:pathLst>
              <a:path w="3505200" h="152400">
                <a:moveTo>
                  <a:pt x="0" y="0"/>
                </a:moveTo>
                <a:lnTo>
                  <a:pt x="0" y="152400"/>
                </a:lnTo>
                <a:lnTo>
                  <a:pt x="3505199" y="152400"/>
                </a:lnTo>
                <a:lnTo>
                  <a:pt x="3505199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889639" y="1415796"/>
            <a:ext cx="914400" cy="152400"/>
          </a:xfrm>
          <a:custGeom>
            <a:avLst/>
            <a:gdLst/>
            <a:ahLst/>
            <a:cxnLst/>
            <a:rect l="l" t="t" r="r" b="b"/>
            <a:pathLst>
              <a:path w="914400" h="152400">
                <a:moveTo>
                  <a:pt x="0" y="0"/>
                </a:moveTo>
                <a:lnTo>
                  <a:pt x="0" y="152400"/>
                </a:lnTo>
                <a:lnTo>
                  <a:pt x="914400" y="152400"/>
                </a:lnTo>
                <a:lnTo>
                  <a:pt x="914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889639" y="1415796"/>
            <a:ext cx="914400" cy="152400"/>
          </a:xfrm>
          <a:custGeom>
            <a:avLst/>
            <a:gdLst/>
            <a:ahLst/>
            <a:cxnLst/>
            <a:rect l="l" t="t" r="r" b="b"/>
            <a:pathLst>
              <a:path w="914400" h="152400">
                <a:moveTo>
                  <a:pt x="0" y="0"/>
                </a:moveTo>
                <a:lnTo>
                  <a:pt x="0" y="152400"/>
                </a:lnTo>
                <a:lnTo>
                  <a:pt x="914400" y="152400"/>
                </a:lnTo>
                <a:lnTo>
                  <a:pt x="9144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4884877" y="806195"/>
          <a:ext cx="3505200" cy="4571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FF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0000"/>
                      </a:solidFill>
                      <a:prstDash val="solid"/>
                    </a:lnL>
                    <a:lnR w="28575">
                      <a:solidFill>
                        <a:srgbClr val="FF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0000"/>
                      </a:solidFill>
                      <a:prstDash val="solid"/>
                    </a:lnL>
                    <a:lnR w="28575">
                      <a:solidFill>
                        <a:srgbClr val="FF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399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FF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99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0000"/>
                      </a:solidFill>
                      <a:prstDash val="solid"/>
                    </a:lnL>
                    <a:lnR w="28575">
                      <a:solidFill>
                        <a:srgbClr val="FF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FF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0000"/>
                      </a:solidFill>
                      <a:prstDash val="solid"/>
                    </a:lnL>
                    <a:lnR w="28575">
                      <a:solidFill>
                        <a:srgbClr val="FF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0000"/>
                      </a:solidFill>
                      <a:prstDash val="solid"/>
                    </a:lnL>
                    <a:lnR w="28575">
                      <a:solidFill>
                        <a:srgbClr val="FF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2B503089-177A-4426-95D0-37E2077E0908}"/>
              </a:ext>
            </a:extLst>
          </p:cNvPr>
          <p:cNvSpPr txBox="1"/>
          <p:nvPr/>
        </p:nvSpPr>
        <p:spPr>
          <a:xfrm>
            <a:off x="4999849" y="4238625"/>
            <a:ext cx="534534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1" dirty="0">
                <a:latin typeface="Courier New"/>
                <a:cs typeface="Courier New"/>
              </a:rPr>
              <a:t>0  N-1</a:t>
            </a:r>
            <a:r>
              <a:rPr lang="en-US" altLang="zh-CN" sz="1600" b="1" spc="-20" dirty="0">
                <a:latin typeface="Courier New"/>
                <a:cs typeface="Courier New"/>
              </a:rPr>
              <a:t> 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1535" y="677671"/>
            <a:ext cx="21590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递归算法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1535" y="1870124"/>
            <a:ext cx="7705725" cy="1814830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10"/>
              </a:spcBef>
              <a:buClr>
                <a:srgbClr val="CC6500"/>
              </a:buClr>
              <a:buSzPct val="6666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b="1" spc="-10" dirty="0">
                <a:latin typeface="宋体"/>
                <a:cs typeface="宋体"/>
              </a:rPr>
              <a:t>如果只在</a:t>
            </a:r>
            <a:r>
              <a:rPr sz="2400" b="1" spc="-5" dirty="0">
                <a:latin typeface="Courier New"/>
                <a:cs typeface="Courier New"/>
              </a:rPr>
              <a:t>Merge</a:t>
            </a:r>
            <a:r>
              <a:rPr sz="2400" b="1" spc="-10" dirty="0">
                <a:latin typeface="宋体"/>
                <a:cs typeface="宋体"/>
              </a:rPr>
              <a:t>中声明临时数组</a:t>
            </a:r>
            <a:endParaRPr sz="2400" dirty="0">
              <a:latin typeface="宋体"/>
              <a:cs typeface="宋体"/>
            </a:endParaRPr>
          </a:p>
          <a:p>
            <a:pPr marL="681990" marR="5080" lvl="1" indent="-325120">
              <a:lnSpc>
                <a:spcPct val="100499"/>
              </a:lnSpc>
              <a:spcBef>
                <a:spcPts val="495"/>
              </a:spcBef>
              <a:buClr>
                <a:srgbClr val="4C6D4E"/>
              </a:buClr>
              <a:buSzPct val="60000"/>
              <a:buFont typeface="Wingdings"/>
              <a:buChar char=""/>
              <a:tabLst>
                <a:tab pos="681990" algn="l"/>
                <a:tab pos="682625" algn="l"/>
              </a:tabLst>
            </a:pP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void </a:t>
            </a:r>
            <a:r>
              <a:rPr sz="2000" b="1" spc="-5" dirty="0">
                <a:latin typeface="Courier New"/>
                <a:cs typeface="Courier New"/>
              </a:rPr>
              <a:t>Merge( ElementType A[], </a:t>
            </a: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sz="2000" b="1" spc="-5" dirty="0">
                <a:latin typeface="Courier New"/>
                <a:cs typeface="Courier New"/>
              </a:rPr>
              <a:t>L, </a:t>
            </a: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sz="2000" b="1" spc="-5" dirty="0">
                <a:latin typeface="Courier New"/>
                <a:cs typeface="Courier New"/>
              </a:rPr>
              <a:t>R, </a:t>
            </a: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sz="2000" b="1" spc="-5" dirty="0">
                <a:latin typeface="Courier New"/>
                <a:cs typeface="Courier New"/>
              </a:rPr>
              <a:t> RightEnd )</a:t>
            </a:r>
            <a:endParaRPr sz="2000" dirty="0">
              <a:latin typeface="Courier New"/>
              <a:cs typeface="Courier New"/>
            </a:endParaRPr>
          </a:p>
          <a:p>
            <a:pPr marL="681990" marR="1072515" lvl="1" indent="-325120">
              <a:lnSpc>
                <a:spcPct val="100499"/>
              </a:lnSpc>
              <a:spcBef>
                <a:spcPts val="450"/>
              </a:spcBef>
              <a:buClr>
                <a:srgbClr val="4C6D4E"/>
              </a:buClr>
              <a:buSzPct val="60000"/>
              <a:buFont typeface="Wingdings"/>
              <a:buChar char=""/>
              <a:tabLst>
                <a:tab pos="681990" algn="l"/>
                <a:tab pos="682625" algn="l"/>
              </a:tabLst>
            </a:pP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void </a:t>
            </a:r>
            <a:r>
              <a:rPr sz="2000" b="1" spc="-5" dirty="0">
                <a:latin typeface="Courier New"/>
                <a:cs typeface="Courier New"/>
              </a:rPr>
              <a:t>MSort( ElementType A[], </a:t>
            </a: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sz="2000" b="1" spc="-5" dirty="0">
                <a:latin typeface="Courier New"/>
                <a:cs typeface="Courier New"/>
              </a:rPr>
              <a:t>L, </a:t>
            </a: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sz="2000" b="1" spc="-5" dirty="0">
                <a:latin typeface="Courier New"/>
                <a:cs typeface="Courier New"/>
              </a:rPr>
              <a:t> RightEnd )</a:t>
            </a:r>
            <a:endParaRPr sz="2000" dirty="0">
              <a:latin typeface="Courier New"/>
              <a:cs typeface="Courier New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9843402"/>
              </p:ext>
            </p:extLst>
          </p:nvPr>
        </p:nvGraphicFramePr>
        <p:xfrm>
          <a:off x="3056077" y="4158996"/>
          <a:ext cx="4876800" cy="12191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FF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0000"/>
                      </a:solidFill>
                      <a:prstDash val="solid"/>
                    </a:lnL>
                    <a:lnR w="28575">
                      <a:solidFill>
                        <a:srgbClr val="FF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0000"/>
                      </a:solidFill>
                      <a:prstDash val="solid"/>
                    </a:lnL>
                    <a:lnR w="28575">
                      <a:solidFill>
                        <a:srgbClr val="FF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0000"/>
                      </a:solidFill>
                      <a:prstDash val="solid"/>
                    </a:lnL>
                    <a:lnR w="28575">
                      <a:solidFill>
                        <a:srgbClr val="FF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3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0000"/>
                      </a:solidFill>
                      <a:prstDash val="solid"/>
                    </a:lnL>
                    <a:lnR w="28575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08080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0000"/>
                      </a:solidFill>
                      <a:prstDash val="solid"/>
                    </a:lnL>
                    <a:lnR w="28575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0000"/>
                      </a:solidFill>
                      <a:prstDash val="solid"/>
                    </a:lnL>
                    <a:lnR w="28575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0000"/>
                      </a:solidFill>
                      <a:prstDash val="solid"/>
                    </a:lnL>
                    <a:lnR w="28575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0000"/>
                      </a:solidFill>
                      <a:prstDash val="solid"/>
                    </a:lnL>
                    <a:lnR w="28575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0000"/>
                      </a:solidFill>
                      <a:prstDash val="solid"/>
                    </a:lnL>
                    <a:lnR w="28575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0"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399">
                <a:tc gridSpan="8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0">
                <a:tc gridSpan="1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1535" y="677671"/>
            <a:ext cx="26924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非递归算法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968379" y="1874774"/>
            <a:ext cx="20891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75039" y="1872995"/>
            <a:ext cx="457200" cy="3048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325"/>
              </a:lnSpc>
            </a:pPr>
            <a:r>
              <a:rPr sz="2000" b="1" spc="-5" dirty="0">
                <a:latin typeface="Times New Roman"/>
                <a:cs typeface="Times New Roman"/>
              </a:rPr>
              <a:t>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08439" y="1872995"/>
            <a:ext cx="457200" cy="3048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325"/>
              </a:lnSpc>
            </a:pPr>
            <a:r>
              <a:rPr sz="2000" b="1" spc="-5" dirty="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41839" y="1872995"/>
            <a:ext cx="457200" cy="3048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325"/>
              </a:lnSpc>
            </a:pPr>
            <a:r>
              <a:rPr sz="2000" b="1" spc="-5" dirty="0">
                <a:latin typeface="Times New Roman"/>
                <a:cs typeface="Times New Roman"/>
              </a:rPr>
              <a:t>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75239" y="1872995"/>
            <a:ext cx="457200" cy="3048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325"/>
              </a:lnSpc>
            </a:pPr>
            <a:r>
              <a:rPr sz="2000" b="1" spc="-5" dirty="0">
                <a:latin typeface="Times New Roman"/>
                <a:cs typeface="Times New Roman"/>
              </a:rPr>
              <a:t>3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94630" y="1774952"/>
            <a:ext cx="11049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Times New Roman"/>
                <a:cs typeface="Times New Roman"/>
              </a:rPr>
              <a:t>……</a:t>
            </a:r>
            <a:r>
              <a:rPr sz="2000" b="1" spc="-7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……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85039" y="1872995"/>
            <a:ext cx="457200" cy="3048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3495">
              <a:lnSpc>
                <a:spcPts val="2375"/>
              </a:lnSpc>
            </a:pPr>
            <a:r>
              <a:rPr sz="2000" b="1" i="1" spc="-5" dirty="0">
                <a:latin typeface="Times New Roman"/>
                <a:cs typeface="Times New Roman"/>
              </a:rPr>
              <a:t>n</a:t>
            </a:r>
            <a:r>
              <a:rPr sz="2000" b="1" spc="-5" dirty="0">
                <a:latin typeface="Symbol"/>
                <a:cs typeface="Symbol"/>
              </a:rPr>
              <a:t></a:t>
            </a:r>
            <a:r>
              <a:rPr sz="2000" b="1" spc="-5" dirty="0">
                <a:latin typeface="Times New Roman"/>
                <a:cs typeface="Times New Roman"/>
              </a:rPr>
              <a:t>4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718427" y="1872995"/>
            <a:ext cx="457200" cy="3048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3495">
              <a:lnSpc>
                <a:spcPts val="2375"/>
              </a:lnSpc>
            </a:pPr>
            <a:r>
              <a:rPr sz="2000" b="1" i="1" spc="-5" dirty="0">
                <a:latin typeface="Times New Roman"/>
                <a:cs typeface="Times New Roman"/>
              </a:rPr>
              <a:t>n</a:t>
            </a:r>
            <a:r>
              <a:rPr sz="2000" b="1" spc="-5" dirty="0">
                <a:latin typeface="Symbol"/>
                <a:cs typeface="Symbol"/>
              </a:rPr>
              <a:t></a:t>
            </a:r>
            <a:r>
              <a:rPr sz="2000" b="1" spc="-5" dirty="0">
                <a:latin typeface="Times New Roman"/>
                <a:cs typeface="Times New Roman"/>
              </a:rPr>
              <a:t>3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251827" y="1872995"/>
            <a:ext cx="457200" cy="3048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3495">
              <a:lnSpc>
                <a:spcPts val="2375"/>
              </a:lnSpc>
            </a:pPr>
            <a:r>
              <a:rPr sz="2000" b="1" i="1" spc="-5" dirty="0">
                <a:latin typeface="Times New Roman"/>
                <a:cs typeface="Times New Roman"/>
              </a:rPr>
              <a:t>n</a:t>
            </a:r>
            <a:r>
              <a:rPr sz="2000" b="1" spc="-5" dirty="0">
                <a:latin typeface="Symbol"/>
                <a:cs typeface="Symbol"/>
              </a:rPr>
              <a:t></a:t>
            </a:r>
            <a:r>
              <a:rPr sz="2000" b="1" spc="-5" dirty="0">
                <a:latin typeface="Times New Roman"/>
                <a:cs typeface="Times New Roman"/>
              </a:rPr>
              <a:t>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785227" y="1872995"/>
            <a:ext cx="457200" cy="3048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3495">
              <a:lnSpc>
                <a:spcPts val="2375"/>
              </a:lnSpc>
            </a:pPr>
            <a:r>
              <a:rPr sz="2000" b="1" i="1" spc="-5" dirty="0">
                <a:latin typeface="Times New Roman"/>
                <a:cs typeface="Times New Roman"/>
              </a:rPr>
              <a:t>n</a:t>
            </a:r>
            <a:r>
              <a:rPr sz="2000" b="1" spc="-5" dirty="0">
                <a:latin typeface="Symbol"/>
                <a:cs typeface="Symbol"/>
              </a:rPr>
              <a:t></a:t>
            </a:r>
            <a:r>
              <a:rPr sz="2000" b="1" spc="-5" dirty="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375039" y="2482595"/>
            <a:ext cx="990600" cy="304800"/>
          </a:xfrm>
          <a:custGeom>
            <a:avLst/>
            <a:gdLst/>
            <a:ahLst/>
            <a:cxnLst/>
            <a:rect l="l" t="t" r="r" b="b"/>
            <a:pathLst>
              <a:path w="990600" h="304800">
                <a:moveTo>
                  <a:pt x="0" y="0"/>
                </a:moveTo>
                <a:lnTo>
                  <a:pt x="0" y="304800"/>
                </a:lnTo>
                <a:lnTo>
                  <a:pt x="990599" y="304800"/>
                </a:lnTo>
                <a:lnTo>
                  <a:pt x="990599" y="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441839" y="2482595"/>
            <a:ext cx="990600" cy="304800"/>
          </a:xfrm>
          <a:custGeom>
            <a:avLst/>
            <a:gdLst/>
            <a:ahLst/>
            <a:cxnLst/>
            <a:rect l="l" t="t" r="r" b="b"/>
            <a:pathLst>
              <a:path w="990600" h="304800">
                <a:moveTo>
                  <a:pt x="0" y="0"/>
                </a:moveTo>
                <a:lnTo>
                  <a:pt x="0" y="304800"/>
                </a:lnTo>
                <a:lnTo>
                  <a:pt x="990600" y="304800"/>
                </a:lnTo>
                <a:lnTo>
                  <a:pt x="990600" y="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185039" y="2482595"/>
            <a:ext cx="990600" cy="304800"/>
          </a:xfrm>
          <a:custGeom>
            <a:avLst/>
            <a:gdLst/>
            <a:ahLst/>
            <a:cxnLst/>
            <a:rect l="l" t="t" r="r" b="b"/>
            <a:pathLst>
              <a:path w="990600" h="304800">
                <a:moveTo>
                  <a:pt x="0" y="0"/>
                </a:moveTo>
                <a:lnTo>
                  <a:pt x="0" y="304800"/>
                </a:lnTo>
                <a:lnTo>
                  <a:pt x="990599" y="304800"/>
                </a:lnTo>
                <a:lnTo>
                  <a:pt x="990599" y="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251827" y="2482595"/>
            <a:ext cx="990600" cy="304800"/>
          </a:xfrm>
          <a:custGeom>
            <a:avLst/>
            <a:gdLst/>
            <a:ahLst/>
            <a:cxnLst/>
            <a:rect l="l" t="t" r="r" b="b"/>
            <a:pathLst>
              <a:path w="990600" h="304800">
                <a:moveTo>
                  <a:pt x="0" y="0"/>
                </a:moveTo>
                <a:lnTo>
                  <a:pt x="0" y="304800"/>
                </a:lnTo>
                <a:lnTo>
                  <a:pt x="990600" y="304800"/>
                </a:lnTo>
                <a:lnTo>
                  <a:pt x="990600" y="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592971" y="2247138"/>
            <a:ext cx="163068" cy="2354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984639" y="2247138"/>
            <a:ext cx="163068" cy="2354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659771" y="2247138"/>
            <a:ext cx="163068" cy="2354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051439" y="2247138"/>
            <a:ext cx="163067" cy="2354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402959" y="2247138"/>
            <a:ext cx="163067" cy="2354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794639" y="2247138"/>
            <a:ext cx="163068" cy="2354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469771" y="2247138"/>
            <a:ext cx="163067" cy="2354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861439" y="2247138"/>
            <a:ext cx="163068" cy="2354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375039" y="3092195"/>
            <a:ext cx="2057400" cy="304800"/>
          </a:xfrm>
          <a:custGeom>
            <a:avLst/>
            <a:gdLst/>
            <a:ahLst/>
            <a:cxnLst/>
            <a:rect l="l" t="t" r="r" b="b"/>
            <a:pathLst>
              <a:path w="2057400" h="304800">
                <a:moveTo>
                  <a:pt x="0" y="0"/>
                </a:moveTo>
                <a:lnTo>
                  <a:pt x="0" y="304800"/>
                </a:lnTo>
                <a:lnTo>
                  <a:pt x="2057399" y="304800"/>
                </a:lnTo>
                <a:lnTo>
                  <a:pt x="2057399" y="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185039" y="3092195"/>
            <a:ext cx="2057400" cy="304800"/>
          </a:xfrm>
          <a:custGeom>
            <a:avLst/>
            <a:gdLst/>
            <a:ahLst/>
            <a:cxnLst/>
            <a:rect l="l" t="t" r="r" b="b"/>
            <a:pathLst>
              <a:path w="2057400" h="304800">
                <a:moveTo>
                  <a:pt x="0" y="0"/>
                </a:moveTo>
                <a:lnTo>
                  <a:pt x="0" y="304800"/>
                </a:lnTo>
                <a:lnTo>
                  <a:pt x="2057399" y="304800"/>
                </a:lnTo>
                <a:lnTo>
                  <a:pt x="2057399" y="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824619" y="2853689"/>
            <a:ext cx="312420" cy="238760"/>
          </a:xfrm>
          <a:custGeom>
            <a:avLst/>
            <a:gdLst/>
            <a:ahLst/>
            <a:cxnLst/>
            <a:rect l="l" t="t" r="r" b="b"/>
            <a:pathLst>
              <a:path w="312419" h="238760">
                <a:moveTo>
                  <a:pt x="258811" y="182861"/>
                </a:moveTo>
                <a:lnTo>
                  <a:pt x="15239" y="0"/>
                </a:lnTo>
                <a:lnTo>
                  <a:pt x="0" y="19812"/>
                </a:lnTo>
                <a:lnTo>
                  <a:pt x="243934" y="202945"/>
                </a:lnTo>
                <a:lnTo>
                  <a:pt x="258811" y="182861"/>
                </a:lnTo>
                <a:close/>
              </a:path>
              <a:path w="312419" h="238760">
                <a:moveTo>
                  <a:pt x="268985" y="224172"/>
                </a:moveTo>
                <a:lnTo>
                  <a:pt x="268985" y="190499"/>
                </a:lnTo>
                <a:lnTo>
                  <a:pt x="253745" y="210311"/>
                </a:lnTo>
                <a:lnTo>
                  <a:pt x="243934" y="202945"/>
                </a:lnTo>
                <a:lnTo>
                  <a:pt x="236219" y="213360"/>
                </a:lnTo>
                <a:lnTo>
                  <a:pt x="268985" y="224172"/>
                </a:lnTo>
                <a:close/>
              </a:path>
              <a:path w="312419" h="238760">
                <a:moveTo>
                  <a:pt x="268985" y="190499"/>
                </a:moveTo>
                <a:lnTo>
                  <a:pt x="258811" y="182861"/>
                </a:lnTo>
                <a:lnTo>
                  <a:pt x="243934" y="202945"/>
                </a:lnTo>
                <a:lnTo>
                  <a:pt x="253745" y="210311"/>
                </a:lnTo>
                <a:lnTo>
                  <a:pt x="268985" y="190499"/>
                </a:lnTo>
                <a:close/>
              </a:path>
              <a:path w="312419" h="238760">
                <a:moveTo>
                  <a:pt x="312419" y="238506"/>
                </a:moveTo>
                <a:lnTo>
                  <a:pt x="266699" y="172211"/>
                </a:lnTo>
                <a:lnTo>
                  <a:pt x="258811" y="182861"/>
                </a:lnTo>
                <a:lnTo>
                  <a:pt x="268985" y="190499"/>
                </a:lnTo>
                <a:lnTo>
                  <a:pt x="268985" y="224172"/>
                </a:lnTo>
                <a:lnTo>
                  <a:pt x="312419" y="2385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594239" y="2853689"/>
            <a:ext cx="312420" cy="238760"/>
          </a:xfrm>
          <a:custGeom>
            <a:avLst/>
            <a:gdLst/>
            <a:ahLst/>
            <a:cxnLst/>
            <a:rect l="l" t="t" r="r" b="b"/>
            <a:pathLst>
              <a:path w="312420" h="238760">
                <a:moveTo>
                  <a:pt x="53608" y="182861"/>
                </a:moveTo>
                <a:lnTo>
                  <a:pt x="45720" y="172212"/>
                </a:lnTo>
                <a:lnTo>
                  <a:pt x="0" y="238506"/>
                </a:lnTo>
                <a:lnTo>
                  <a:pt x="43434" y="224172"/>
                </a:lnTo>
                <a:lnTo>
                  <a:pt x="43434" y="190500"/>
                </a:lnTo>
                <a:lnTo>
                  <a:pt x="53608" y="182861"/>
                </a:lnTo>
                <a:close/>
              </a:path>
              <a:path w="312420" h="238760">
                <a:moveTo>
                  <a:pt x="68485" y="202945"/>
                </a:moveTo>
                <a:lnTo>
                  <a:pt x="53608" y="182861"/>
                </a:lnTo>
                <a:lnTo>
                  <a:pt x="43434" y="190500"/>
                </a:lnTo>
                <a:lnTo>
                  <a:pt x="58674" y="210312"/>
                </a:lnTo>
                <a:lnTo>
                  <a:pt x="68485" y="202945"/>
                </a:lnTo>
                <a:close/>
              </a:path>
              <a:path w="312420" h="238760">
                <a:moveTo>
                  <a:pt x="76200" y="213360"/>
                </a:moveTo>
                <a:lnTo>
                  <a:pt x="68485" y="202945"/>
                </a:lnTo>
                <a:lnTo>
                  <a:pt x="58674" y="210312"/>
                </a:lnTo>
                <a:lnTo>
                  <a:pt x="43434" y="190500"/>
                </a:lnTo>
                <a:lnTo>
                  <a:pt x="43434" y="224172"/>
                </a:lnTo>
                <a:lnTo>
                  <a:pt x="76200" y="213360"/>
                </a:lnTo>
                <a:close/>
              </a:path>
              <a:path w="312420" h="238760">
                <a:moveTo>
                  <a:pt x="312420" y="19812"/>
                </a:moveTo>
                <a:lnTo>
                  <a:pt x="297180" y="0"/>
                </a:lnTo>
                <a:lnTo>
                  <a:pt x="53608" y="182861"/>
                </a:lnTo>
                <a:lnTo>
                  <a:pt x="68485" y="202945"/>
                </a:lnTo>
                <a:lnTo>
                  <a:pt x="312420" y="198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710806" y="2853689"/>
            <a:ext cx="312420" cy="238760"/>
          </a:xfrm>
          <a:custGeom>
            <a:avLst/>
            <a:gdLst/>
            <a:ahLst/>
            <a:cxnLst/>
            <a:rect l="l" t="t" r="r" b="b"/>
            <a:pathLst>
              <a:path w="312420" h="238760">
                <a:moveTo>
                  <a:pt x="258811" y="182861"/>
                </a:moveTo>
                <a:lnTo>
                  <a:pt x="15240" y="0"/>
                </a:lnTo>
                <a:lnTo>
                  <a:pt x="0" y="19812"/>
                </a:lnTo>
                <a:lnTo>
                  <a:pt x="243934" y="202945"/>
                </a:lnTo>
                <a:lnTo>
                  <a:pt x="258811" y="182861"/>
                </a:lnTo>
                <a:close/>
              </a:path>
              <a:path w="312420" h="238760">
                <a:moveTo>
                  <a:pt x="268986" y="224172"/>
                </a:moveTo>
                <a:lnTo>
                  <a:pt x="268986" y="190499"/>
                </a:lnTo>
                <a:lnTo>
                  <a:pt x="253746" y="210311"/>
                </a:lnTo>
                <a:lnTo>
                  <a:pt x="243934" y="202945"/>
                </a:lnTo>
                <a:lnTo>
                  <a:pt x="236220" y="213360"/>
                </a:lnTo>
                <a:lnTo>
                  <a:pt x="268986" y="224172"/>
                </a:lnTo>
                <a:close/>
              </a:path>
              <a:path w="312420" h="238760">
                <a:moveTo>
                  <a:pt x="268986" y="190499"/>
                </a:moveTo>
                <a:lnTo>
                  <a:pt x="258811" y="182861"/>
                </a:lnTo>
                <a:lnTo>
                  <a:pt x="243934" y="202945"/>
                </a:lnTo>
                <a:lnTo>
                  <a:pt x="253746" y="210311"/>
                </a:lnTo>
                <a:lnTo>
                  <a:pt x="268986" y="190499"/>
                </a:lnTo>
                <a:close/>
              </a:path>
              <a:path w="312420" h="238760">
                <a:moveTo>
                  <a:pt x="312420" y="238506"/>
                </a:moveTo>
                <a:lnTo>
                  <a:pt x="266700" y="172211"/>
                </a:lnTo>
                <a:lnTo>
                  <a:pt x="258811" y="182861"/>
                </a:lnTo>
                <a:lnTo>
                  <a:pt x="268986" y="190499"/>
                </a:lnTo>
                <a:lnTo>
                  <a:pt x="268986" y="224172"/>
                </a:lnTo>
                <a:lnTo>
                  <a:pt x="312420" y="2385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80427" y="2853689"/>
            <a:ext cx="312420" cy="238760"/>
          </a:xfrm>
          <a:custGeom>
            <a:avLst/>
            <a:gdLst/>
            <a:ahLst/>
            <a:cxnLst/>
            <a:rect l="l" t="t" r="r" b="b"/>
            <a:pathLst>
              <a:path w="312420" h="238760">
                <a:moveTo>
                  <a:pt x="53608" y="182861"/>
                </a:moveTo>
                <a:lnTo>
                  <a:pt x="45720" y="172212"/>
                </a:lnTo>
                <a:lnTo>
                  <a:pt x="0" y="238506"/>
                </a:lnTo>
                <a:lnTo>
                  <a:pt x="43434" y="224172"/>
                </a:lnTo>
                <a:lnTo>
                  <a:pt x="43434" y="190500"/>
                </a:lnTo>
                <a:lnTo>
                  <a:pt x="53608" y="182861"/>
                </a:lnTo>
                <a:close/>
              </a:path>
              <a:path w="312420" h="238760">
                <a:moveTo>
                  <a:pt x="68485" y="202945"/>
                </a:moveTo>
                <a:lnTo>
                  <a:pt x="53608" y="182861"/>
                </a:lnTo>
                <a:lnTo>
                  <a:pt x="43434" y="190500"/>
                </a:lnTo>
                <a:lnTo>
                  <a:pt x="58674" y="210312"/>
                </a:lnTo>
                <a:lnTo>
                  <a:pt x="68485" y="202945"/>
                </a:lnTo>
                <a:close/>
              </a:path>
              <a:path w="312420" h="238760">
                <a:moveTo>
                  <a:pt x="76200" y="213360"/>
                </a:moveTo>
                <a:lnTo>
                  <a:pt x="68485" y="202945"/>
                </a:lnTo>
                <a:lnTo>
                  <a:pt x="58674" y="210312"/>
                </a:lnTo>
                <a:lnTo>
                  <a:pt x="43434" y="190500"/>
                </a:lnTo>
                <a:lnTo>
                  <a:pt x="43434" y="224172"/>
                </a:lnTo>
                <a:lnTo>
                  <a:pt x="76200" y="213360"/>
                </a:lnTo>
                <a:close/>
              </a:path>
              <a:path w="312420" h="238760">
                <a:moveTo>
                  <a:pt x="312420" y="19812"/>
                </a:moveTo>
                <a:lnTo>
                  <a:pt x="297180" y="0"/>
                </a:lnTo>
                <a:lnTo>
                  <a:pt x="53608" y="182861"/>
                </a:lnTo>
                <a:lnTo>
                  <a:pt x="68485" y="202945"/>
                </a:lnTo>
                <a:lnTo>
                  <a:pt x="312420" y="198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3886333" y="2352547"/>
            <a:ext cx="2692400" cy="1457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74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……</a:t>
            </a:r>
            <a:r>
              <a:rPr sz="2400" b="1" spc="-10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……</a:t>
            </a:r>
            <a:endParaRPr sz="2400">
              <a:latin typeface="Times New Roman"/>
              <a:cs typeface="Times New Roman"/>
            </a:endParaRPr>
          </a:p>
          <a:p>
            <a:pPr marL="774700">
              <a:lnSpc>
                <a:spcPct val="100000"/>
              </a:lnSpc>
              <a:spcBef>
                <a:spcPts val="1920"/>
              </a:spcBef>
            </a:pPr>
            <a:r>
              <a:rPr sz="2400" b="1" dirty="0">
                <a:latin typeface="Times New Roman"/>
                <a:cs typeface="Times New Roman"/>
              </a:rPr>
              <a:t>……</a:t>
            </a:r>
            <a:r>
              <a:rPr sz="2400" b="1" spc="-10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……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b="1" dirty="0">
                <a:latin typeface="Times New Roman"/>
                <a:cs typeface="Times New Roman"/>
              </a:rPr>
              <a:t>…… …… ……</a:t>
            </a:r>
            <a:r>
              <a:rPr sz="2400" b="1" spc="-9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……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375039" y="3930396"/>
            <a:ext cx="2819400" cy="304800"/>
          </a:xfrm>
          <a:custGeom>
            <a:avLst/>
            <a:gdLst/>
            <a:ahLst/>
            <a:cxnLst/>
            <a:rect l="l" t="t" r="r" b="b"/>
            <a:pathLst>
              <a:path w="2819400" h="304800">
                <a:moveTo>
                  <a:pt x="0" y="0"/>
                </a:moveTo>
                <a:lnTo>
                  <a:pt x="0" y="304800"/>
                </a:lnTo>
                <a:lnTo>
                  <a:pt x="2819399" y="304800"/>
                </a:lnTo>
                <a:lnTo>
                  <a:pt x="2819399" y="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423039" y="3930396"/>
            <a:ext cx="2819400" cy="304800"/>
          </a:xfrm>
          <a:custGeom>
            <a:avLst/>
            <a:gdLst/>
            <a:ahLst/>
            <a:cxnLst/>
            <a:rect l="l" t="t" r="r" b="b"/>
            <a:pathLst>
              <a:path w="2819400" h="304800">
                <a:moveTo>
                  <a:pt x="0" y="0"/>
                </a:moveTo>
                <a:lnTo>
                  <a:pt x="0" y="304800"/>
                </a:lnTo>
                <a:lnTo>
                  <a:pt x="2819399" y="304800"/>
                </a:lnTo>
                <a:lnTo>
                  <a:pt x="2819399" y="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375039" y="4463796"/>
            <a:ext cx="5867400" cy="304800"/>
          </a:xfrm>
          <a:custGeom>
            <a:avLst/>
            <a:gdLst/>
            <a:ahLst/>
            <a:cxnLst/>
            <a:rect l="l" t="t" r="r" b="b"/>
            <a:pathLst>
              <a:path w="5867400" h="304800">
                <a:moveTo>
                  <a:pt x="0" y="0"/>
                </a:moveTo>
                <a:lnTo>
                  <a:pt x="0" y="304800"/>
                </a:lnTo>
                <a:lnTo>
                  <a:pt x="5867399" y="304800"/>
                </a:lnTo>
                <a:lnTo>
                  <a:pt x="5867399" y="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742067" y="4223003"/>
            <a:ext cx="614680" cy="241300"/>
          </a:xfrm>
          <a:custGeom>
            <a:avLst/>
            <a:gdLst/>
            <a:ahLst/>
            <a:cxnLst/>
            <a:rect l="l" t="t" r="r" b="b"/>
            <a:pathLst>
              <a:path w="614679" h="241300">
                <a:moveTo>
                  <a:pt x="547408" y="202035"/>
                </a:moveTo>
                <a:lnTo>
                  <a:pt x="9144" y="0"/>
                </a:lnTo>
                <a:lnTo>
                  <a:pt x="0" y="24384"/>
                </a:lnTo>
                <a:lnTo>
                  <a:pt x="538593" y="225797"/>
                </a:lnTo>
                <a:lnTo>
                  <a:pt x="547408" y="202035"/>
                </a:lnTo>
                <a:close/>
              </a:path>
              <a:path w="614679" h="241300">
                <a:moveTo>
                  <a:pt x="559308" y="238701"/>
                </a:moveTo>
                <a:lnTo>
                  <a:pt x="559308" y="206501"/>
                </a:lnTo>
                <a:lnTo>
                  <a:pt x="550164" y="230123"/>
                </a:lnTo>
                <a:lnTo>
                  <a:pt x="538593" y="225797"/>
                </a:lnTo>
                <a:lnTo>
                  <a:pt x="534162" y="237743"/>
                </a:lnTo>
                <a:lnTo>
                  <a:pt x="559308" y="238701"/>
                </a:lnTo>
                <a:close/>
              </a:path>
              <a:path w="614679" h="241300">
                <a:moveTo>
                  <a:pt x="559308" y="206501"/>
                </a:moveTo>
                <a:lnTo>
                  <a:pt x="547408" y="202035"/>
                </a:lnTo>
                <a:lnTo>
                  <a:pt x="538593" y="225797"/>
                </a:lnTo>
                <a:lnTo>
                  <a:pt x="550164" y="230123"/>
                </a:lnTo>
                <a:lnTo>
                  <a:pt x="559308" y="206501"/>
                </a:lnTo>
                <a:close/>
              </a:path>
              <a:path w="614679" h="241300">
                <a:moveTo>
                  <a:pt x="614172" y="240791"/>
                </a:moveTo>
                <a:lnTo>
                  <a:pt x="551688" y="190499"/>
                </a:lnTo>
                <a:lnTo>
                  <a:pt x="547408" y="202035"/>
                </a:lnTo>
                <a:lnTo>
                  <a:pt x="559308" y="206501"/>
                </a:lnTo>
                <a:lnTo>
                  <a:pt x="559308" y="238701"/>
                </a:lnTo>
                <a:lnTo>
                  <a:pt x="614172" y="2407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185027" y="4223003"/>
            <a:ext cx="614680" cy="241300"/>
          </a:xfrm>
          <a:custGeom>
            <a:avLst/>
            <a:gdLst/>
            <a:ahLst/>
            <a:cxnLst/>
            <a:rect l="l" t="t" r="r" b="b"/>
            <a:pathLst>
              <a:path w="614679" h="241300">
                <a:moveTo>
                  <a:pt x="66763" y="202035"/>
                </a:moveTo>
                <a:lnTo>
                  <a:pt x="62484" y="190500"/>
                </a:lnTo>
                <a:lnTo>
                  <a:pt x="0" y="240792"/>
                </a:lnTo>
                <a:lnTo>
                  <a:pt x="54864" y="238701"/>
                </a:lnTo>
                <a:lnTo>
                  <a:pt x="54864" y="206502"/>
                </a:lnTo>
                <a:lnTo>
                  <a:pt x="66763" y="202035"/>
                </a:lnTo>
                <a:close/>
              </a:path>
              <a:path w="614679" h="241300">
                <a:moveTo>
                  <a:pt x="75578" y="225797"/>
                </a:moveTo>
                <a:lnTo>
                  <a:pt x="66763" y="202035"/>
                </a:lnTo>
                <a:lnTo>
                  <a:pt x="54864" y="206502"/>
                </a:lnTo>
                <a:lnTo>
                  <a:pt x="64008" y="230124"/>
                </a:lnTo>
                <a:lnTo>
                  <a:pt x="75578" y="225797"/>
                </a:lnTo>
                <a:close/>
              </a:path>
              <a:path w="614679" h="241300">
                <a:moveTo>
                  <a:pt x="80010" y="237744"/>
                </a:moveTo>
                <a:lnTo>
                  <a:pt x="75578" y="225797"/>
                </a:lnTo>
                <a:lnTo>
                  <a:pt x="64008" y="230124"/>
                </a:lnTo>
                <a:lnTo>
                  <a:pt x="54864" y="206502"/>
                </a:lnTo>
                <a:lnTo>
                  <a:pt x="54864" y="238701"/>
                </a:lnTo>
                <a:lnTo>
                  <a:pt x="80010" y="237744"/>
                </a:lnTo>
                <a:close/>
              </a:path>
              <a:path w="614679" h="241300">
                <a:moveTo>
                  <a:pt x="614172" y="24384"/>
                </a:moveTo>
                <a:lnTo>
                  <a:pt x="605028" y="0"/>
                </a:lnTo>
                <a:lnTo>
                  <a:pt x="66763" y="202035"/>
                </a:lnTo>
                <a:lnTo>
                  <a:pt x="75578" y="225797"/>
                </a:lnTo>
                <a:lnTo>
                  <a:pt x="614172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2378335" y="5248147"/>
            <a:ext cx="30219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宋体"/>
                <a:cs typeface="宋体"/>
              </a:rPr>
              <a:t>额外空间复杂度是</a:t>
            </a:r>
            <a:r>
              <a:rPr sz="2400" b="1" spc="-5" dirty="0">
                <a:latin typeface="Arial"/>
                <a:cs typeface="Arial"/>
              </a:rPr>
              <a:t>???</a:t>
            </a:r>
            <a:endParaRPr sz="24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964307" y="5248147"/>
            <a:ext cx="8229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latin typeface="Times New Roman"/>
                <a:cs typeface="Times New Roman"/>
              </a:rPr>
              <a:t>O</a:t>
            </a:r>
            <a:r>
              <a:rPr sz="2400" b="1" spc="-5" dirty="0">
                <a:latin typeface="Times New Roman"/>
                <a:cs typeface="Times New Roman"/>
              </a:rPr>
              <a:t>( </a:t>
            </a:r>
            <a:r>
              <a:rPr sz="2400" b="1" i="1" spc="-5" dirty="0">
                <a:latin typeface="Times New Roman"/>
                <a:cs typeface="Times New Roman"/>
              </a:rPr>
              <a:t>N</a:t>
            </a:r>
            <a:r>
              <a:rPr sz="2400" b="1" i="1" spc="-7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1535" y="677671"/>
            <a:ext cx="26924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非递归算法</a:t>
            </a:r>
          </a:p>
        </p:txBody>
      </p:sp>
      <p:sp>
        <p:nvSpPr>
          <p:cNvPr id="4" name="object 4"/>
          <p:cNvSpPr/>
          <p:nvPr/>
        </p:nvSpPr>
        <p:spPr>
          <a:xfrm>
            <a:off x="1384439" y="2177795"/>
            <a:ext cx="7924787" cy="3124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692019" y="5058917"/>
            <a:ext cx="617220" cy="243204"/>
          </a:xfrm>
          <a:custGeom>
            <a:avLst/>
            <a:gdLst/>
            <a:ahLst/>
            <a:cxnLst/>
            <a:rect l="l" t="t" r="r" b="b"/>
            <a:pathLst>
              <a:path w="617220" h="243204">
                <a:moveTo>
                  <a:pt x="617220" y="0"/>
                </a:moveTo>
                <a:lnTo>
                  <a:pt x="542562" y="13332"/>
                </a:lnTo>
                <a:lnTo>
                  <a:pt x="473211" y="23403"/>
                </a:lnTo>
                <a:lnTo>
                  <a:pt x="409448" y="30282"/>
                </a:lnTo>
                <a:lnTo>
                  <a:pt x="351554" y="34038"/>
                </a:lnTo>
                <a:lnTo>
                  <a:pt x="299814" y="34739"/>
                </a:lnTo>
                <a:lnTo>
                  <a:pt x="254508" y="32455"/>
                </a:lnTo>
                <a:lnTo>
                  <a:pt x="215918" y="27255"/>
                </a:lnTo>
                <a:lnTo>
                  <a:pt x="184328" y="19207"/>
                </a:lnTo>
                <a:lnTo>
                  <a:pt x="160019" y="8382"/>
                </a:lnTo>
                <a:lnTo>
                  <a:pt x="0" y="243078"/>
                </a:lnTo>
                <a:lnTo>
                  <a:pt x="617220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84439" y="2177795"/>
            <a:ext cx="7924800" cy="3124200"/>
          </a:xfrm>
          <a:custGeom>
            <a:avLst/>
            <a:gdLst/>
            <a:ahLst/>
            <a:cxnLst/>
            <a:rect l="l" t="t" r="r" b="b"/>
            <a:pathLst>
              <a:path w="7924800" h="3124200">
                <a:moveTo>
                  <a:pt x="0" y="0"/>
                </a:moveTo>
                <a:lnTo>
                  <a:pt x="0" y="3124200"/>
                </a:lnTo>
                <a:lnTo>
                  <a:pt x="7307580" y="3124200"/>
                </a:lnTo>
                <a:lnTo>
                  <a:pt x="7924800" y="2881122"/>
                </a:lnTo>
                <a:lnTo>
                  <a:pt x="79248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692019" y="5058917"/>
            <a:ext cx="617220" cy="243204"/>
          </a:xfrm>
          <a:custGeom>
            <a:avLst/>
            <a:gdLst/>
            <a:ahLst/>
            <a:cxnLst/>
            <a:rect l="l" t="t" r="r" b="b"/>
            <a:pathLst>
              <a:path w="617220" h="243204">
                <a:moveTo>
                  <a:pt x="0" y="243078"/>
                </a:moveTo>
                <a:lnTo>
                  <a:pt x="160019" y="8382"/>
                </a:lnTo>
                <a:lnTo>
                  <a:pt x="184328" y="19207"/>
                </a:lnTo>
                <a:lnTo>
                  <a:pt x="215918" y="27255"/>
                </a:lnTo>
                <a:lnTo>
                  <a:pt x="254508" y="32455"/>
                </a:lnTo>
                <a:lnTo>
                  <a:pt x="299814" y="34739"/>
                </a:lnTo>
                <a:lnTo>
                  <a:pt x="351554" y="34038"/>
                </a:lnTo>
                <a:lnTo>
                  <a:pt x="409448" y="30282"/>
                </a:lnTo>
                <a:lnTo>
                  <a:pt x="473211" y="23403"/>
                </a:lnTo>
                <a:lnTo>
                  <a:pt x="542562" y="13332"/>
                </a:lnTo>
                <a:lnTo>
                  <a:pt x="61722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503559" y="2306066"/>
            <a:ext cx="51435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0000FF"/>
                </a:solidFill>
                <a:latin typeface="Courier New"/>
                <a:cs typeface="Courier New"/>
              </a:rPr>
              <a:t>void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37356" y="2258356"/>
            <a:ext cx="6757034" cy="609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80185" marR="5080" indent="-1468120">
              <a:lnSpc>
                <a:spcPct val="119700"/>
              </a:lnSpc>
              <a:spcBef>
                <a:spcPts val="100"/>
              </a:spcBef>
            </a:pPr>
            <a:r>
              <a:rPr sz="1600" b="1" dirty="0">
                <a:latin typeface="Courier New"/>
                <a:cs typeface="Courier New"/>
              </a:rPr>
              <a:t>Merge_pass( ElementType A[], ElementType TmpA[], </a:t>
            </a:r>
            <a:r>
              <a:rPr sz="1600" b="1" dirty="0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sz="1600" b="1" dirty="0">
                <a:latin typeface="Courier New"/>
                <a:cs typeface="Courier New"/>
              </a:rPr>
              <a:t>N,  </a:t>
            </a: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sz="1600" b="1" spc="-1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length</a:t>
            </a:r>
            <a:r>
              <a:rPr sz="1600" b="1" spc="-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)</a:t>
            </a:r>
            <a:r>
              <a:rPr sz="1600" b="1" spc="-10" dirty="0"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09A00"/>
                </a:solidFill>
                <a:latin typeface="Courier New"/>
                <a:cs typeface="Courier New"/>
              </a:rPr>
              <a:t>/*</a:t>
            </a:r>
            <a:r>
              <a:rPr sz="1600" b="1" spc="-10" dirty="0">
                <a:solidFill>
                  <a:srgbClr val="009A00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09A00"/>
                </a:solidFill>
                <a:latin typeface="Courier New"/>
                <a:cs typeface="Courier New"/>
              </a:rPr>
              <a:t>length</a:t>
            </a:r>
            <a:r>
              <a:rPr sz="1600" b="1" spc="-10" dirty="0">
                <a:solidFill>
                  <a:srgbClr val="009A00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09A00"/>
                </a:solidFill>
                <a:latin typeface="Courier New"/>
                <a:cs typeface="Courier New"/>
              </a:rPr>
              <a:t>=</a:t>
            </a:r>
            <a:r>
              <a:rPr sz="1600" b="1" spc="-5" dirty="0">
                <a:solidFill>
                  <a:srgbClr val="009A00"/>
                </a:solidFill>
                <a:latin typeface="Courier New"/>
                <a:cs typeface="Courier New"/>
              </a:rPr>
              <a:t> </a:t>
            </a:r>
            <a:r>
              <a:rPr sz="1600" b="1" spc="-10" dirty="0">
                <a:solidFill>
                  <a:srgbClr val="009A00"/>
                </a:solidFill>
                <a:latin typeface="宋体"/>
                <a:cs typeface="宋体"/>
              </a:rPr>
              <a:t>当前有序子列的长</a:t>
            </a:r>
            <a:r>
              <a:rPr sz="1600" b="1" spc="-5" dirty="0">
                <a:solidFill>
                  <a:srgbClr val="009A00"/>
                </a:solidFill>
                <a:latin typeface="宋体"/>
                <a:cs typeface="宋体"/>
              </a:rPr>
              <a:t>度</a:t>
            </a:r>
            <a:r>
              <a:rPr sz="1600" b="1" spc="140" dirty="0">
                <a:solidFill>
                  <a:srgbClr val="009A00"/>
                </a:solidFill>
                <a:latin typeface="宋体"/>
                <a:cs typeface="宋体"/>
              </a:rPr>
              <a:t> </a:t>
            </a:r>
            <a:r>
              <a:rPr sz="1600" b="1" spc="-5" dirty="0">
                <a:solidFill>
                  <a:srgbClr val="009A00"/>
                </a:solidFill>
                <a:latin typeface="Courier New"/>
                <a:cs typeface="Courier New"/>
              </a:rPr>
              <a:t>*/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03539" y="2842839"/>
            <a:ext cx="6139815" cy="2080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3570" marR="5080" indent="-611505">
              <a:lnSpc>
                <a:spcPct val="120300"/>
              </a:lnSpc>
              <a:spcBef>
                <a:spcPts val="100"/>
              </a:spcBef>
              <a:tabLst>
                <a:tab pos="379095" algn="l"/>
              </a:tabLst>
            </a:pPr>
            <a:r>
              <a:rPr sz="1600" b="1" dirty="0">
                <a:latin typeface="Courier New"/>
                <a:cs typeface="Courier New"/>
              </a:rPr>
              <a:t>{	</a:t>
            </a:r>
            <a:r>
              <a:rPr sz="1600" b="1" dirty="0">
                <a:solidFill>
                  <a:srgbClr val="0000FF"/>
                </a:solidFill>
                <a:latin typeface="Courier New"/>
                <a:cs typeface="Courier New"/>
              </a:rPr>
              <a:t>for </a:t>
            </a:r>
            <a:r>
              <a:rPr sz="1600" b="1" dirty="0">
                <a:latin typeface="Courier New"/>
                <a:cs typeface="Courier New"/>
              </a:rPr>
              <a:t>( i=0; i &lt;= N–2*length; i += 2*length )  Merge1( A, TmpA, i, i+length, i+2*length–1</a:t>
            </a:r>
            <a:r>
              <a:rPr sz="1600" b="1" spc="-4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);</a:t>
            </a:r>
            <a:endParaRPr sz="1600">
              <a:latin typeface="Courier New"/>
              <a:cs typeface="Courier New"/>
            </a:endParaRPr>
          </a:p>
          <a:p>
            <a:pPr marL="623570" marR="1028065" indent="-245110">
              <a:lnSpc>
                <a:spcPct val="120300"/>
              </a:lnSpc>
              <a:spcBef>
                <a:spcPts val="5"/>
              </a:spcBef>
            </a:pP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if</a:t>
            </a:r>
            <a:r>
              <a:rPr sz="1600" b="1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(</a:t>
            </a:r>
            <a:r>
              <a:rPr sz="1600" b="1" spc="-1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i+length</a:t>
            </a:r>
            <a:r>
              <a:rPr sz="1600" b="1" spc="-1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&lt; N</a:t>
            </a:r>
            <a:r>
              <a:rPr sz="1600" b="1" spc="-1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) </a:t>
            </a:r>
            <a:r>
              <a:rPr sz="1600" b="1" dirty="0">
                <a:solidFill>
                  <a:srgbClr val="009A00"/>
                </a:solidFill>
                <a:latin typeface="Courier New"/>
                <a:cs typeface="Courier New"/>
              </a:rPr>
              <a:t>/*</a:t>
            </a:r>
            <a:r>
              <a:rPr sz="1600" b="1" spc="-10" dirty="0">
                <a:solidFill>
                  <a:srgbClr val="009A0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009A00"/>
                </a:solidFill>
                <a:latin typeface="宋体"/>
                <a:cs typeface="宋体"/>
              </a:rPr>
              <a:t>归并最</a:t>
            </a:r>
            <a:r>
              <a:rPr sz="1600" b="1" dirty="0">
                <a:solidFill>
                  <a:srgbClr val="009A00"/>
                </a:solidFill>
                <a:latin typeface="宋体"/>
                <a:cs typeface="宋体"/>
              </a:rPr>
              <a:t>后</a:t>
            </a:r>
            <a:r>
              <a:rPr sz="1600" b="1" spc="-10" dirty="0">
                <a:solidFill>
                  <a:srgbClr val="009A00"/>
                </a:solidFill>
                <a:latin typeface="Courier New"/>
                <a:cs typeface="Courier New"/>
              </a:rPr>
              <a:t>2</a:t>
            </a:r>
            <a:r>
              <a:rPr sz="1600" b="1" spc="-10" dirty="0">
                <a:solidFill>
                  <a:srgbClr val="009A00"/>
                </a:solidFill>
                <a:latin typeface="宋体"/>
                <a:cs typeface="宋体"/>
              </a:rPr>
              <a:t>个子</a:t>
            </a:r>
            <a:r>
              <a:rPr sz="1600" b="1" spc="-5" dirty="0">
                <a:solidFill>
                  <a:srgbClr val="009A00"/>
                </a:solidFill>
                <a:latin typeface="宋体"/>
                <a:cs typeface="宋体"/>
              </a:rPr>
              <a:t>列</a:t>
            </a:r>
            <a:r>
              <a:rPr sz="1600" b="1" spc="150" dirty="0">
                <a:solidFill>
                  <a:srgbClr val="009A00"/>
                </a:solidFill>
                <a:latin typeface="宋体"/>
                <a:cs typeface="宋体"/>
              </a:rPr>
              <a:t> </a:t>
            </a:r>
            <a:r>
              <a:rPr sz="1600" b="1" spc="-5" dirty="0">
                <a:solidFill>
                  <a:srgbClr val="009A00"/>
                </a:solidFill>
                <a:latin typeface="Courier New"/>
                <a:cs typeface="Courier New"/>
              </a:rPr>
              <a:t>*/  </a:t>
            </a:r>
            <a:r>
              <a:rPr sz="1600" b="1" dirty="0">
                <a:latin typeface="Courier New"/>
                <a:cs typeface="Courier New"/>
              </a:rPr>
              <a:t>Merge1( A, TmpA, i, i+length,</a:t>
            </a:r>
            <a:r>
              <a:rPr sz="1600" b="1" spc="-5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N–1);</a:t>
            </a:r>
            <a:endParaRPr sz="1600">
              <a:latin typeface="Courier New"/>
              <a:cs typeface="Courier New"/>
            </a:endParaRPr>
          </a:p>
          <a:p>
            <a:pPr marL="379095">
              <a:lnSpc>
                <a:spcPct val="100000"/>
              </a:lnSpc>
              <a:spcBef>
                <a:spcPts val="395"/>
              </a:spcBef>
              <a:tabLst>
                <a:tab pos="1112520" algn="l"/>
              </a:tabLst>
            </a:pPr>
            <a:r>
              <a:rPr sz="1600" b="1" dirty="0">
                <a:solidFill>
                  <a:srgbClr val="0000FF"/>
                </a:solidFill>
                <a:latin typeface="Courier New"/>
                <a:cs typeface="Courier New"/>
              </a:rPr>
              <a:t>else	</a:t>
            </a:r>
            <a:r>
              <a:rPr sz="1600" b="1" dirty="0">
                <a:solidFill>
                  <a:srgbClr val="009A00"/>
                </a:solidFill>
                <a:latin typeface="Courier New"/>
                <a:cs typeface="Courier New"/>
              </a:rPr>
              <a:t>/* </a:t>
            </a:r>
            <a:r>
              <a:rPr sz="1600" b="1" spc="-10" dirty="0">
                <a:solidFill>
                  <a:srgbClr val="009A00"/>
                </a:solidFill>
                <a:latin typeface="宋体"/>
                <a:cs typeface="宋体"/>
              </a:rPr>
              <a:t>最后只</a:t>
            </a:r>
            <a:r>
              <a:rPr sz="1600" b="1" dirty="0">
                <a:solidFill>
                  <a:srgbClr val="009A00"/>
                </a:solidFill>
                <a:latin typeface="宋体"/>
                <a:cs typeface="宋体"/>
              </a:rPr>
              <a:t>剩</a:t>
            </a:r>
            <a:r>
              <a:rPr sz="1600" b="1" spc="-10" dirty="0">
                <a:solidFill>
                  <a:srgbClr val="009A00"/>
                </a:solidFill>
                <a:latin typeface="Courier New"/>
                <a:cs typeface="Courier New"/>
              </a:rPr>
              <a:t>1</a:t>
            </a:r>
            <a:r>
              <a:rPr sz="1600" b="1" spc="-10" dirty="0">
                <a:solidFill>
                  <a:srgbClr val="009A00"/>
                </a:solidFill>
                <a:latin typeface="宋体"/>
                <a:cs typeface="宋体"/>
              </a:rPr>
              <a:t>个子</a:t>
            </a:r>
            <a:r>
              <a:rPr sz="1600" b="1" spc="-5" dirty="0">
                <a:solidFill>
                  <a:srgbClr val="009A00"/>
                </a:solidFill>
                <a:latin typeface="宋体"/>
                <a:cs typeface="宋体"/>
              </a:rPr>
              <a:t>列</a:t>
            </a:r>
            <a:r>
              <a:rPr sz="1600" b="1" spc="150" dirty="0">
                <a:solidFill>
                  <a:srgbClr val="009A00"/>
                </a:solidFill>
                <a:latin typeface="宋体"/>
                <a:cs typeface="宋体"/>
              </a:rPr>
              <a:t> </a:t>
            </a:r>
            <a:r>
              <a:rPr sz="1600" b="1" spc="-5" dirty="0">
                <a:solidFill>
                  <a:srgbClr val="009A00"/>
                </a:solidFill>
                <a:latin typeface="Courier New"/>
                <a:cs typeface="Courier New"/>
              </a:rPr>
              <a:t>*/</a:t>
            </a:r>
            <a:endParaRPr sz="1600">
              <a:latin typeface="Courier New"/>
              <a:cs typeface="Courier New"/>
            </a:endParaRPr>
          </a:p>
          <a:p>
            <a:pPr marL="623570">
              <a:lnSpc>
                <a:spcPct val="100000"/>
              </a:lnSpc>
              <a:spcBef>
                <a:spcPts val="390"/>
              </a:spcBef>
            </a:pPr>
            <a:r>
              <a:rPr sz="1600" b="1" dirty="0">
                <a:solidFill>
                  <a:srgbClr val="0000FF"/>
                </a:solidFill>
                <a:latin typeface="Courier New"/>
                <a:cs typeface="Courier New"/>
              </a:rPr>
              <a:t>for </a:t>
            </a:r>
            <a:r>
              <a:rPr sz="1600" b="1" dirty="0">
                <a:latin typeface="Courier New"/>
                <a:cs typeface="Courier New"/>
              </a:rPr>
              <a:t>( j = i; j &lt; N; j++ ) TmpA[j] =</a:t>
            </a:r>
            <a:r>
              <a:rPr sz="1600" b="1" spc="-5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A[j];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1600" b="1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813439" y="1568196"/>
            <a:ext cx="2971799" cy="381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735465" y="1682495"/>
            <a:ext cx="2002155" cy="1625600"/>
          </a:xfrm>
          <a:custGeom>
            <a:avLst/>
            <a:gdLst/>
            <a:ahLst/>
            <a:cxnLst/>
            <a:rect l="l" t="t" r="r" b="b"/>
            <a:pathLst>
              <a:path w="2002154" h="1625600">
                <a:moveTo>
                  <a:pt x="0" y="1625346"/>
                </a:moveTo>
                <a:lnTo>
                  <a:pt x="2001774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813439" y="1568196"/>
            <a:ext cx="2971800" cy="3810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26669" rIns="0" bIns="0" rtlCol="0">
            <a:spAutoFit/>
          </a:bodyPr>
          <a:lstStyle/>
          <a:p>
            <a:pPr marL="344170">
              <a:lnSpc>
                <a:spcPct val="100000"/>
              </a:lnSpc>
              <a:spcBef>
                <a:spcPts val="209"/>
              </a:spcBef>
            </a:pPr>
            <a:r>
              <a:rPr sz="1800" b="1" spc="-10" dirty="0">
                <a:latin typeface="宋体"/>
                <a:cs typeface="宋体"/>
              </a:rPr>
              <a:t>将</a:t>
            </a:r>
            <a:r>
              <a:rPr sz="1800" b="1" spc="-15" dirty="0">
                <a:latin typeface="Courier New"/>
                <a:cs typeface="Courier New"/>
              </a:rPr>
              <a:t>A</a:t>
            </a:r>
            <a:r>
              <a:rPr sz="1800" b="1" spc="-10" dirty="0">
                <a:latin typeface="宋体"/>
                <a:cs typeface="宋体"/>
              </a:rPr>
              <a:t>中元素归并到</a:t>
            </a:r>
            <a:r>
              <a:rPr sz="1800" b="1" spc="-15" dirty="0">
                <a:latin typeface="Courier New"/>
                <a:cs typeface="Courier New"/>
              </a:rPr>
              <a:t>TmpA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442</TotalTime>
  <Words>695</Words>
  <Application>Microsoft Office PowerPoint</Application>
  <PresentationFormat>自定义</PresentationFormat>
  <Paragraphs>110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黑体</vt:lpstr>
      <vt:lpstr>宋体</vt:lpstr>
      <vt:lpstr>Arial</vt:lpstr>
      <vt:lpstr>Calibri</vt:lpstr>
      <vt:lpstr>Courier New</vt:lpstr>
      <vt:lpstr>Symbol</vt:lpstr>
      <vt:lpstr>Times New Roman</vt:lpstr>
      <vt:lpstr>Wingdings</vt:lpstr>
      <vt:lpstr>Office Theme</vt:lpstr>
      <vt:lpstr>PowerPoint 演示文稿</vt:lpstr>
      <vt:lpstr>9.4 归并排序</vt:lpstr>
      <vt:lpstr>核心：有序子列的归并</vt:lpstr>
      <vt:lpstr>核心：有序子列的归并</vt:lpstr>
      <vt:lpstr>递归算法</vt:lpstr>
      <vt:lpstr>递归算法</vt:lpstr>
      <vt:lpstr>递归算法</vt:lpstr>
      <vt:lpstr>非递归算法</vt:lpstr>
      <vt:lpstr>非递归算法</vt:lpstr>
      <vt:lpstr>非递归算法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第七讲-4-归并排序.ppt</dc:title>
  <dc:creator>Dell780</dc:creator>
  <cp:lastModifiedBy>1908951850@qq.com</cp:lastModifiedBy>
  <cp:revision>12</cp:revision>
  <dcterms:created xsi:type="dcterms:W3CDTF">2019-12-04T10:39:43Z</dcterms:created>
  <dcterms:modified xsi:type="dcterms:W3CDTF">2020-12-22T08:09:06Z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2015-04-24T00:00:00Z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2019-12-04T00:00:00Z</vt:filetime>
  </property>
</Properties>
</file>