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58" r:id="rId4"/>
    <p:sldId id="259" r:id="rId5"/>
    <p:sldId id="262" r:id="rId6"/>
    <p:sldId id="260" r:id="rId7"/>
    <p:sldId id="261" r:id="rId8"/>
    <p:sldId id="263" r:id="rId9"/>
    <p:sldId id="264" r:id="rId10"/>
    <p:sldId id="270"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72"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42A25-7D4C-4D73-9EEB-131DD5E867B6}" type="datetimeFigureOut">
              <a:rPr lang="zh-CN" altLang="en-US" smtClean="0"/>
              <a:t>2015/9/22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40AF9-A0F5-4309-842C-27D2E9D310B7}" type="slidenum">
              <a:rPr lang="zh-CN" altLang="en-US" smtClean="0"/>
              <a:t>‹#›</a:t>
            </a:fld>
            <a:endParaRPr lang="zh-CN" altLang="en-US"/>
          </a:p>
        </p:txBody>
      </p:sp>
    </p:spTree>
    <p:extLst>
      <p:ext uri="{BB962C8B-B14F-4D97-AF65-F5344CB8AC3E}">
        <p14:creationId xmlns:p14="http://schemas.microsoft.com/office/powerpoint/2010/main" val="109910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E40AF9-A0F5-4309-842C-27D2E9D310B7}" type="slidenum">
              <a:rPr lang="zh-CN" altLang="en-US" smtClean="0"/>
              <a:t>26</a:t>
            </a:fld>
            <a:endParaRPr lang="zh-CN" altLang="en-US"/>
          </a:p>
        </p:txBody>
      </p:sp>
    </p:spTree>
    <p:extLst>
      <p:ext uri="{BB962C8B-B14F-4D97-AF65-F5344CB8AC3E}">
        <p14:creationId xmlns:p14="http://schemas.microsoft.com/office/powerpoint/2010/main" val="288324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dirty="0"/>
              <a:t>第</a:t>
            </a:r>
            <a:r>
              <a:rPr lang="en-US" altLang="zh-CN" dirty="0"/>
              <a:t>5</a:t>
            </a:r>
            <a:r>
              <a:rPr lang="zh-CN" altLang="zh-CN" dirty="0"/>
              <a:t>章 </a:t>
            </a:r>
            <a:r>
              <a:rPr lang="zh-CN" altLang="zh-CN" dirty="0" smtClean="0"/>
              <a:t>指令系统</a:t>
            </a:r>
            <a:endParaRPr lang="zh-CN" altLang="en-US" dirty="0"/>
          </a:p>
        </p:txBody>
      </p:sp>
    </p:spTree>
    <p:extLst>
      <p:ext uri="{BB962C8B-B14F-4D97-AF65-F5344CB8AC3E}">
        <p14:creationId xmlns:p14="http://schemas.microsoft.com/office/powerpoint/2010/main" val="310924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指令出现的概率与操作码长度</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5332"/>
            <a:ext cx="814636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689747" y="4355780"/>
            <a:ext cx="1872208" cy="369332"/>
          </a:xfrm>
          <a:prstGeom prst="rect">
            <a:avLst/>
          </a:prstGeom>
          <a:noFill/>
        </p:spPr>
        <p:txBody>
          <a:bodyPr wrap="square" rtlCol="0">
            <a:spAutoFit/>
          </a:bodyPr>
          <a:lstStyle/>
          <a:p>
            <a:r>
              <a:rPr lang="en-US" altLang="zh-CN" b="1" dirty="0" smtClean="0">
                <a:solidFill>
                  <a:srgbClr val="0070C0"/>
                </a:solidFill>
                <a:latin typeface="+mn-ea"/>
              </a:rPr>
              <a:t>IA</a:t>
            </a:r>
            <a:r>
              <a:rPr lang="zh-CN" altLang="en-US" b="1" dirty="0" smtClean="0">
                <a:solidFill>
                  <a:srgbClr val="0070C0"/>
                </a:solidFill>
                <a:latin typeface="+mn-ea"/>
              </a:rPr>
              <a:t>平均</a:t>
            </a:r>
            <a:r>
              <a:rPr lang="en-US" altLang="zh-CN" b="1" dirty="0" smtClean="0">
                <a:solidFill>
                  <a:srgbClr val="0070C0"/>
                </a:solidFill>
                <a:latin typeface="+mn-ea"/>
              </a:rPr>
              <a:t>=1.99</a:t>
            </a:r>
            <a:endParaRPr lang="zh-CN" altLang="en-US" b="1" dirty="0">
              <a:solidFill>
                <a:srgbClr val="0070C0"/>
              </a:solidFill>
              <a:latin typeface="+mn-ea"/>
            </a:endParaRPr>
          </a:p>
        </p:txBody>
      </p:sp>
      <p:sp>
        <p:nvSpPr>
          <p:cNvPr id="5" name="TextBox 4"/>
          <p:cNvSpPr txBox="1"/>
          <p:nvPr/>
        </p:nvSpPr>
        <p:spPr>
          <a:xfrm>
            <a:off x="6516216" y="4381262"/>
            <a:ext cx="1872208" cy="369332"/>
          </a:xfrm>
          <a:prstGeom prst="rect">
            <a:avLst/>
          </a:prstGeom>
          <a:noFill/>
        </p:spPr>
        <p:txBody>
          <a:bodyPr wrap="square" rtlCol="0">
            <a:spAutoFit/>
          </a:bodyPr>
          <a:lstStyle/>
          <a:p>
            <a:r>
              <a:rPr lang="en-US" altLang="zh-CN" b="1" dirty="0" smtClean="0">
                <a:solidFill>
                  <a:srgbClr val="0070C0"/>
                </a:solidFill>
                <a:latin typeface="+mn-ea"/>
              </a:rPr>
              <a:t>IB</a:t>
            </a:r>
            <a:r>
              <a:rPr lang="zh-CN" altLang="en-US" b="1" dirty="0" smtClean="0">
                <a:solidFill>
                  <a:srgbClr val="0070C0"/>
                </a:solidFill>
                <a:latin typeface="+mn-ea"/>
              </a:rPr>
              <a:t>平均</a:t>
            </a:r>
            <a:r>
              <a:rPr lang="en-US" altLang="zh-CN" b="1" dirty="0" smtClean="0">
                <a:solidFill>
                  <a:srgbClr val="0070C0"/>
                </a:solidFill>
                <a:latin typeface="+mn-ea"/>
              </a:rPr>
              <a:t>=2.02</a:t>
            </a:r>
            <a:endParaRPr lang="zh-CN" altLang="en-US" b="1" dirty="0">
              <a:solidFill>
                <a:srgbClr val="0070C0"/>
              </a:solidFill>
              <a:latin typeface="+mn-ea"/>
            </a:endParaRPr>
          </a:p>
        </p:txBody>
      </p:sp>
    </p:spTree>
    <p:extLst>
      <p:ext uri="{BB962C8B-B14F-4D97-AF65-F5344CB8AC3E}">
        <p14:creationId xmlns:p14="http://schemas.microsoft.com/office/powerpoint/2010/main" val="3519774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指令长度与机器字长</a:t>
            </a:r>
            <a:endParaRPr lang="zh-CN" altLang="en-US" dirty="0"/>
          </a:p>
        </p:txBody>
      </p:sp>
      <p:sp>
        <p:nvSpPr>
          <p:cNvPr id="3" name="内容占位符 2"/>
          <p:cNvSpPr>
            <a:spLocks noGrp="1"/>
          </p:cNvSpPr>
          <p:nvPr>
            <p:ph idx="1"/>
          </p:nvPr>
        </p:nvSpPr>
        <p:spPr/>
        <p:txBody>
          <a:bodyPr/>
          <a:lstStyle/>
          <a:p>
            <a:r>
              <a:rPr lang="zh-CN" altLang="en-US" dirty="0">
                <a:solidFill>
                  <a:srgbClr val="FF3300"/>
                </a:solidFill>
              </a:rPr>
              <a:t>机器</a:t>
            </a:r>
            <a:r>
              <a:rPr lang="zh-CN" altLang="en-US" dirty="0" smtClean="0">
                <a:solidFill>
                  <a:srgbClr val="FF3300"/>
                </a:solidFill>
              </a:rPr>
              <a:t>字长：</a:t>
            </a:r>
            <a:r>
              <a:rPr lang="zh-CN" altLang="en-US" dirty="0" smtClean="0"/>
              <a:t>指</a:t>
            </a:r>
            <a:r>
              <a:rPr lang="zh-CN" altLang="en-US" dirty="0"/>
              <a:t>计算机能直接处理的二进制数据的位数，它与计算机的功能和用途有很大的关系，是计算机的一个重要技术指标</a:t>
            </a:r>
            <a:r>
              <a:rPr lang="zh-CN" altLang="en-US" dirty="0" smtClean="0"/>
              <a:t>。</a:t>
            </a:r>
            <a:endParaRPr lang="en-US" altLang="zh-CN" dirty="0" smtClean="0"/>
          </a:p>
          <a:p>
            <a:r>
              <a:rPr lang="zh-CN" altLang="en-US" dirty="0">
                <a:solidFill>
                  <a:srgbClr val="FF3300"/>
                </a:solidFill>
              </a:rPr>
              <a:t>指令字长</a:t>
            </a:r>
            <a:r>
              <a:rPr lang="zh-CN" altLang="en-US" dirty="0" smtClean="0">
                <a:solidFill>
                  <a:srgbClr val="FF3300"/>
                </a:solidFill>
              </a:rPr>
              <a:t>度：</a:t>
            </a:r>
            <a:r>
              <a:rPr lang="zh-CN" altLang="en-US" dirty="0" smtClean="0"/>
              <a:t>指</a:t>
            </a:r>
            <a:r>
              <a:rPr lang="zh-CN" altLang="en-US" dirty="0"/>
              <a:t>一个指令字中包含二进制代码的位数</a:t>
            </a:r>
            <a:r>
              <a:rPr lang="zh-CN" altLang="en-US" dirty="0" smtClean="0"/>
              <a:t>。</a:t>
            </a:r>
            <a:endParaRPr lang="en-US" altLang="zh-CN" dirty="0" smtClean="0"/>
          </a:p>
          <a:p>
            <a:r>
              <a:rPr lang="zh-CN" altLang="en-US" dirty="0" smtClean="0">
                <a:solidFill>
                  <a:srgbClr val="0070C0"/>
                </a:solidFill>
              </a:rPr>
              <a:t>如：</a:t>
            </a:r>
            <a:r>
              <a:rPr lang="en-US" altLang="zh-CN" dirty="0" smtClean="0">
                <a:solidFill>
                  <a:srgbClr val="0070C0"/>
                </a:solidFill>
              </a:rPr>
              <a:t>MOV AX</a:t>
            </a:r>
            <a:r>
              <a:rPr lang="zh-CN" altLang="en-US" dirty="0" smtClean="0">
                <a:solidFill>
                  <a:srgbClr val="0070C0"/>
                </a:solidFill>
              </a:rPr>
              <a:t>，</a:t>
            </a:r>
            <a:r>
              <a:rPr lang="en-US" altLang="zh-CN" dirty="0" smtClean="0">
                <a:solidFill>
                  <a:srgbClr val="0070C0"/>
                </a:solidFill>
              </a:rPr>
              <a:t>BX    </a:t>
            </a:r>
            <a:r>
              <a:rPr lang="zh-CN" altLang="en-US" dirty="0" smtClean="0">
                <a:solidFill>
                  <a:srgbClr val="0070C0"/>
                </a:solidFill>
              </a:rPr>
              <a:t>；是</a:t>
            </a:r>
            <a:r>
              <a:rPr lang="en-US" altLang="zh-CN" dirty="0" smtClean="0">
                <a:solidFill>
                  <a:srgbClr val="0070C0"/>
                </a:solidFill>
              </a:rPr>
              <a:t>2</a:t>
            </a:r>
            <a:r>
              <a:rPr lang="zh-CN" altLang="en-US" dirty="0" smtClean="0">
                <a:solidFill>
                  <a:srgbClr val="0070C0"/>
                </a:solidFill>
              </a:rPr>
              <a:t>个字的长度</a:t>
            </a:r>
            <a:endParaRPr lang="zh-CN" altLang="en-US" dirty="0">
              <a:solidFill>
                <a:srgbClr val="0070C0"/>
              </a:solidFill>
            </a:endParaRPr>
          </a:p>
        </p:txBody>
      </p:sp>
    </p:spTree>
    <p:extLst>
      <p:ext uri="{BB962C8B-B14F-4D97-AF65-F5344CB8AC3E}">
        <p14:creationId xmlns:p14="http://schemas.microsoft.com/office/powerpoint/2010/main" val="2492355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rPr>
              <a:t>对准</a:t>
            </a:r>
            <a:r>
              <a:rPr lang="zh-CN" altLang="en-US" dirty="0" smtClean="0">
                <a:solidFill>
                  <a:srgbClr val="000000"/>
                </a:solidFill>
              </a:rPr>
              <a:t>边界存储数据</a:t>
            </a:r>
            <a:r>
              <a:rPr lang="zh-CN" altLang="en-US" dirty="0" smtClean="0">
                <a:solidFill>
                  <a:srgbClr val="000000"/>
                </a:solidFill>
              </a:rPr>
              <a:t>（设字长</a:t>
            </a:r>
            <a:r>
              <a:rPr lang="en-US" altLang="zh-CN" dirty="0" smtClean="0">
                <a:solidFill>
                  <a:srgbClr val="000000"/>
                </a:solidFill>
              </a:rPr>
              <a:t>=32</a:t>
            </a:r>
            <a:r>
              <a:rPr lang="zh-CN" altLang="en-US" dirty="0" smtClean="0">
                <a:solidFill>
                  <a:srgbClr val="000000"/>
                </a:solidFill>
              </a:rPr>
              <a:t>位）</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97208"/>
            <a:ext cx="5706784" cy="3467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8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两个半字的存取</a:t>
            </a:r>
            <a:endParaRPr lang="zh-CN" altLang="en-US" dirty="0"/>
          </a:p>
        </p:txBody>
      </p:sp>
      <p:sp>
        <p:nvSpPr>
          <p:cNvPr id="3" name="内容占位符 2"/>
          <p:cNvSpPr>
            <a:spLocks noGrp="1"/>
          </p:cNvSpPr>
          <p:nvPr>
            <p:ph idx="1"/>
          </p:nvPr>
        </p:nvSpPr>
        <p:spPr/>
        <p:txBody>
          <a:bodyPr/>
          <a:lstStyle/>
          <a:p>
            <a:r>
              <a:rPr lang="zh-CN" altLang="en-US" dirty="0" smtClean="0"/>
              <a:t>非对齐，两个半字，分</a:t>
            </a:r>
            <a:r>
              <a:rPr lang="zh-CN" altLang="en-US" dirty="0"/>
              <a:t>两</a:t>
            </a:r>
            <a:r>
              <a:rPr lang="zh-CN" altLang="en-US" dirty="0" smtClean="0"/>
              <a:t>次取</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5958"/>
            <a:ext cx="8109817" cy="273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802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两种字节次序</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09" y="2641476"/>
            <a:ext cx="8113639" cy="242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91880" y="1462926"/>
            <a:ext cx="2520280" cy="523220"/>
          </a:xfrm>
          <a:prstGeom prst="rect">
            <a:avLst/>
          </a:prstGeom>
          <a:noFill/>
          <a:ln>
            <a:solidFill>
              <a:schemeClr val="tx1"/>
            </a:solidFill>
          </a:ln>
        </p:spPr>
        <p:txBody>
          <a:bodyPr wrap="square" rtlCol="0">
            <a:spAutoFit/>
          </a:bodyPr>
          <a:lstStyle/>
          <a:p>
            <a:pPr algn="ctr"/>
            <a:r>
              <a:rPr lang="zh-CN" altLang="en-US" sz="2800" dirty="0" smtClean="0"/>
              <a:t>“</a:t>
            </a:r>
            <a:r>
              <a:rPr lang="en-US" altLang="zh-CN" sz="2800" dirty="0" smtClean="0"/>
              <a:t>01234567</a:t>
            </a:r>
            <a:r>
              <a:rPr lang="zh-CN" altLang="en-US" sz="2800" dirty="0" smtClean="0"/>
              <a:t>”</a:t>
            </a:r>
            <a:endParaRPr lang="zh-CN" altLang="en-US" sz="2800" dirty="0"/>
          </a:p>
        </p:txBody>
      </p:sp>
      <p:sp>
        <p:nvSpPr>
          <p:cNvPr id="5" name="下箭头 4"/>
          <p:cNvSpPr/>
          <p:nvPr/>
        </p:nvSpPr>
        <p:spPr>
          <a:xfrm>
            <a:off x="4547628" y="2137420"/>
            <a:ext cx="4564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218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r>
              <a:rPr lang="en-US" altLang="zh-CN" dirty="0" smtClean="0"/>
              <a:t>5.3  </a:t>
            </a:r>
            <a:r>
              <a:rPr lang="zh-CN" altLang="en-US" dirty="0"/>
              <a:t>寻址方式</a:t>
            </a:r>
            <a:r>
              <a:rPr lang="en-US" altLang="zh-CN" dirty="0"/>
              <a:t>(</a:t>
            </a:r>
            <a:r>
              <a:rPr lang="zh-CN" altLang="en-US" dirty="0"/>
              <a:t>编址方式</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solidFill>
                  <a:srgbClr val="FF0000"/>
                </a:solidFill>
              </a:rPr>
              <a:t>寻址：寻找数据地址</a:t>
            </a:r>
            <a:r>
              <a:rPr lang="zh-CN" altLang="en-US" b="1" dirty="0">
                <a:solidFill>
                  <a:srgbClr val="FF0000"/>
                </a:solidFill>
              </a:rPr>
              <a:t>、</a:t>
            </a:r>
            <a:r>
              <a:rPr lang="zh-CN" altLang="en-US" b="1" dirty="0" smtClean="0">
                <a:solidFill>
                  <a:srgbClr val="FF0000"/>
                </a:solidFill>
              </a:rPr>
              <a:t>指令地址。</a:t>
            </a:r>
            <a:endParaRPr lang="en-US" altLang="zh-CN" b="1" dirty="0" smtClean="0">
              <a:solidFill>
                <a:srgbClr val="FF0000"/>
              </a:solidFill>
            </a:endParaRPr>
          </a:p>
          <a:p>
            <a:r>
              <a:rPr lang="zh-CN" altLang="en-US" dirty="0" smtClean="0"/>
              <a:t>直接寻址：</a:t>
            </a:r>
            <a:r>
              <a:rPr lang="en-US" altLang="zh-CN" dirty="0" smtClean="0"/>
              <a:t>MOV AX</a:t>
            </a:r>
            <a:r>
              <a:rPr lang="zh-CN" altLang="en-US" dirty="0" smtClean="0"/>
              <a:t>，</a:t>
            </a:r>
            <a:r>
              <a:rPr lang="zh-CN" altLang="en-US" dirty="0" smtClean="0">
                <a:solidFill>
                  <a:srgbClr val="FF0000"/>
                </a:solidFill>
              </a:rPr>
              <a:t>（</a:t>
            </a:r>
            <a:r>
              <a:rPr lang="en-US" altLang="zh-CN" dirty="0" smtClean="0">
                <a:solidFill>
                  <a:srgbClr val="FF0000"/>
                </a:solidFill>
              </a:rPr>
              <a:t>1000H</a:t>
            </a:r>
            <a:r>
              <a:rPr lang="zh-CN" altLang="en-US" dirty="0" smtClean="0">
                <a:solidFill>
                  <a:srgbClr val="FF0000"/>
                </a:solidFill>
              </a:rPr>
              <a:t>）</a:t>
            </a:r>
            <a:endParaRPr lang="en-US" altLang="zh-CN" dirty="0" smtClean="0">
              <a:solidFill>
                <a:srgbClr val="FF0000"/>
              </a:solidFill>
            </a:endParaRPr>
          </a:p>
          <a:p>
            <a:endParaRPr lang="zh-CN" altLang="en-US" dirty="0"/>
          </a:p>
        </p:txBody>
      </p:sp>
      <p:pic>
        <p:nvPicPr>
          <p:cNvPr id="4" name="Picture 3" descr="C:\My Documents\张乐星\课本\计算机组成原理\第五章\P13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41475"/>
            <a:ext cx="6336704" cy="2613891"/>
          </a:xfrm>
          <a:prstGeom prst="rect">
            <a:avLst/>
          </a:prstGeom>
          <a:noFill/>
          <a:extLst>
            <a:ext uri="{909E8E84-426E-40DD-AFC4-6F175D3DCCD1}">
              <a14:hiddenFill xmlns:a14="http://schemas.microsoft.com/office/drawing/2010/main">
                <a:solidFill>
                  <a:srgbClr val="FFFFFF"/>
                </a:solidFill>
              </a14:hiddenFill>
            </a:ext>
          </a:extLst>
        </p:spPr>
      </p:pic>
      <p:sp>
        <p:nvSpPr>
          <p:cNvPr id="5" name="下箭头 4"/>
          <p:cNvSpPr/>
          <p:nvPr/>
        </p:nvSpPr>
        <p:spPr>
          <a:xfrm>
            <a:off x="3131840" y="2461455"/>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586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53244"/>
            <a:ext cx="8280920" cy="4680520"/>
          </a:xfrm>
        </p:spPr>
        <p:txBody>
          <a:bodyPr/>
          <a:lstStyle/>
          <a:p>
            <a:r>
              <a:rPr lang="zh-CN" altLang="en-US" dirty="0" smtClean="0"/>
              <a:t>寄存器寻址：</a:t>
            </a:r>
            <a:r>
              <a:rPr lang="en-US" altLang="zh-CN" dirty="0" smtClean="0"/>
              <a:t>ADD</a:t>
            </a:r>
            <a:r>
              <a:rPr lang="zh-CN" altLang="en-US" dirty="0" smtClean="0"/>
              <a:t>　</a:t>
            </a:r>
            <a:r>
              <a:rPr lang="en-US" altLang="zh-CN" dirty="0" smtClean="0"/>
              <a:t>AX</a:t>
            </a:r>
            <a:r>
              <a:rPr lang="zh-CN" altLang="en-US" dirty="0" smtClean="0"/>
              <a:t>，</a:t>
            </a:r>
            <a:r>
              <a:rPr lang="en-US" altLang="zh-CN" dirty="0" smtClean="0">
                <a:solidFill>
                  <a:srgbClr val="FF0000"/>
                </a:solidFill>
              </a:rPr>
              <a:t>BX</a:t>
            </a:r>
          </a:p>
          <a:p>
            <a:r>
              <a:rPr lang="zh-CN" altLang="en-US" dirty="0" smtClean="0"/>
              <a:t>基址寻址：</a:t>
            </a:r>
            <a:r>
              <a:rPr lang="en-US" altLang="zh-CN" dirty="0" smtClean="0"/>
              <a:t>MOV AX</a:t>
            </a:r>
            <a:r>
              <a:rPr lang="zh-CN" altLang="en-US" dirty="0" smtClean="0"/>
              <a:t>，</a:t>
            </a:r>
            <a:r>
              <a:rPr lang="en-US" altLang="zh-CN" dirty="0" smtClean="0">
                <a:solidFill>
                  <a:srgbClr val="FF0000"/>
                </a:solidFill>
              </a:rPr>
              <a:t>100</a:t>
            </a:r>
            <a:r>
              <a:rPr lang="zh-CN" altLang="en-US" dirty="0" smtClean="0">
                <a:solidFill>
                  <a:srgbClr val="FF0000"/>
                </a:solidFill>
              </a:rPr>
              <a:t>（</a:t>
            </a:r>
            <a:r>
              <a:rPr lang="en-US" altLang="zh-CN" dirty="0" smtClean="0">
                <a:solidFill>
                  <a:srgbClr val="FF0000"/>
                </a:solidFill>
              </a:rPr>
              <a:t>BX</a:t>
            </a:r>
            <a:r>
              <a:rPr lang="zh-CN" altLang="en-US" dirty="0" smtClean="0">
                <a:solidFill>
                  <a:srgbClr val="FF0000"/>
                </a:solidFill>
              </a:rPr>
              <a:t>）</a:t>
            </a:r>
            <a:endParaRPr lang="zh-CN" altLang="en-US" dirty="0">
              <a:solidFill>
                <a:srgbClr val="FF0000"/>
              </a:solidFill>
            </a:endParaRPr>
          </a:p>
        </p:txBody>
      </p:sp>
      <p:pic>
        <p:nvPicPr>
          <p:cNvPr id="4" name="Picture 3" descr="C:\My Documents\张乐星\课本\计算机组成原理\第五章\P134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69232"/>
            <a:ext cx="8280920" cy="2820516"/>
          </a:xfrm>
          <a:prstGeom prst="rect">
            <a:avLst/>
          </a:prstGeom>
          <a:noFill/>
          <a:extLst>
            <a:ext uri="{909E8E84-426E-40DD-AFC4-6F175D3DCCD1}">
              <a14:hiddenFill xmlns:a14="http://schemas.microsoft.com/office/drawing/2010/main">
                <a:solidFill>
                  <a:srgbClr val="FFFFFF"/>
                </a:solidFill>
              </a14:hiddenFill>
            </a:ext>
          </a:extLst>
        </p:spPr>
      </p:pic>
      <p:sp>
        <p:nvSpPr>
          <p:cNvPr id="7" name="下箭头 6"/>
          <p:cNvSpPr/>
          <p:nvPr/>
        </p:nvSpPr>
        <p:spPr>
          <a:xfrm>
            <a:off x="5004048" y="1849388"/>
            <a:ext cx="432048" cy="419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4119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9228"/>
            <a:ext cx="8229600" cy="3771636"/>
          </a:xfrm>
        </p:spPr>
        <p:txBody>
          <a:bodyPr/>
          <a:lstStyle/>
          <a:p>
            <a:r>
              <a:rPr lang="zh-CN" altLang="en-US" dirty="0" smtClean="0"/>
              <a:t>变址寻址：</a:t>
            </a:r>
            <a:r>
              <a:rPr lang="en-US" altLang="zh-CN" dirty="0" smtClean="0"/>
              <a:t>MOV AX</a:t>
            </a:r>
            <a:r>
              <a:rPr lang="zh-CN" altLang="en-US" dirty="0" smtClean="0"/>
              <a:t>，</a:t>
            </a:r>
            <a:r>
              <a:rPr lang="en-US" altLang="zh-CN" dirty="0" smtClean="0">
                <a:solidFill>
                  <a:srgbClr val="FF0000"/>
                </a:solidFill>
              </a:rPr>
              <a:t>100(BP)(SI)</a:t>
            </a:r>
            <a:endParaRPr lang="zh-CN" altLang="en-US"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96" y="1633364"/>
            <a:ext cx="6480720" cy="284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p:cNvCxnSpPr/>
          <p:nvPr/>
        </p:nvCxnSpPr>
        <p:spPr>
          <a:xfrm flipH="1">
            <a:off x="4572000" y="985292"/>
            <a:ext cx="2880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851920" y="913284"/>
            <a:ext cx="244827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1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81236"/>
            <a:ext cx="8229600" cy="4392488"/>
          </a:xfrm>
        </p:spPr>
        <p:txBody>
          <a:bodyPr/>
          <a:lstStyle/>
          <a:p>
            <a:r>
              <a:rPr lang="zh-CN" altLang="en-US" dirty="0" smtClean="0"/>
              <a:t>间接寻址：</a:t>
            </a:r>
            <a:endParaRPr lang="en-US" altLang="zh-CN" dirty="0" smtClean="0"/>
          </a:p>
          <a:p>
            <a:pPr marL="0" indent="0">
              <a:buNone/>
            </a:pPr>
            <a:r>
              <a:rPr lang="en-US" altLang="zh-CN" dirty="0" smtClean="0"/>
              <a:t>   MOV AX</a:t>
            </a:r>
            <a:r>
              <a:rPr lang="zh-CN" altLang="en-US" dirty="0" smtClean="0"/>
              <a:t>，</a:t>
            </a:r>
            <a:r>
              <a:rPr lang="en-US" altLang="zh-CN" dirty="0">
                <a:solidFill>
                  <a:srgbClr val="FF0000"/>
                </a:solidFill>
              </a:rPr>
              <a:t>(</a:t>
            </a:r>
            <a:r>
              <a:rPr lang="en-US" altLang="zh-CN" dirty="0" smtClean="0">
                <a:solidFill>
                  <a:srgbClr val="FF0000"/>
                </a:solidFill>
              </a:rPr>
              <a:t>BX)</a:t>
            </a:r>
            <a:r>
              <a:rPr lang="zh-CN" altLang="en-US" dirty="0" smtClean="0">
                <a:solidFill>
                  <a:srgbClr val="FF0000"/>
                </a:solidFill>
              </a:rPr>
              <a:t>         </a:t>
            </a:r>
            <a:r>
              <a:rPr lang="en-US" altLang="zh-CN" dirty="0"/>
              <a:t>MOV AX</a:t>
            </a:r>
            <a:r>
              <a:rPr lang="zh-CN" altLang="en-US" dirty="0" smtClean="0"/>
              <a:t>，</a:t>
            </a:r>
            <a:r>
              <a:rPr lang="en-US" altLang="zh-CN" dirty="0" smtClean="0"/>
              <a:t>((</a:t>
            </a:r>
            <a:r>
              <a:rPr lang="en-US" altLang="zh-CN" dirty="0" smtClean="0">
                <a:solidFill>
                  <a:srgbClr val="FF0000"/>
                </a:solidFill>
              </a:rPr>
              <a:t>1000H))</a:t>
            </a:r>
            <a:endParaRPr lang="zh-CN" altLang="en-US" dirty="0">
              <a:solidFill>
                <a:srgbClr val="FF0000"/>
              </a:solidFill>
            </a:endParaRPr>
          </a:p>
          <a:p>
            <a:endParaRPr lang="zh-CN" altLang="en-US"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5732"/>
            <a:ext cx="8496944" cy="28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下箭头 3"/>
          <p:cNvSpPr/>
          <p:nvPr/>
        </p:nvSpPr>
        <p:spPr>
          <a:xfrm>
            <a:off x="2123728" y="170537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5508104" y="170537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02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81236"/>
            <a:ext cx="8229600" cy="3771636"/>
          </a:xfrm>
        </p:spPr>
        <p:txBody>
          <a:bodyPr/>
          <a:lstStyle/>
          <a:p>
            <a:r>
              <a:rPr lang="zh-CN" altLang="en-US" dirty="0" smtClean="0"/>
              <a:t>相对寻址：</a:t>
            </a:r>
            <a:r>
              <a:rPr lang="en-US" altLang="zh-CN" dirty="0" smtClean="0"/>
              <a:t>JMP </a:t>
            </a:r>
            <a:r>
              <a:rPr lang="en-US" altLang="zh-CN" dirty="0" smtClean="0">
                <a:solidFill>
                  <a:srgbClr val="FF0000"/>
                </a:solidFill>
              </a:rPr>
              <a:t>10H</a:t>
            </a:r>
            <a:endParaRPr lang="zh-CN" altLang="en-US" dirty="0">
              <a:solidFill>
                <a:srgbClr val="FF00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7640"/>
            <a:ext cx="37814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p:cNvCxnSpPr/>
          <p:nvPr/>
        </p:nvCxnSpPr>
        <p:spPr>
          <a:xfrm flipH="1">
            <a:off x="899592" y="1777380"/>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899592" y="1777380"/>
            <a:ext cx="0" cy="11071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218" idx="1"/>
          </p:cNvCxnSpPr>
          <p:nvPr/>
        </p:nvCxnSpPr>
        <p:spPr>
          <a:xfrm>
            <a:off x="899592" y="2884490"/>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3528" y="2137420"/>
            <a:ext cx="648072" cy="369332"/>
          </a:xfrm>
          <a:prstGeom prst="rect">
            <a:avLst/>
          </a:prstGeom>
          <a:noFill/>
        </p:spPr>
        <p:txBody>
          <a:bodyPr wrap="square" rtlCol="0">
            <a:spAutoFit/>
          </a:bodyPr>
          <a:lstStyle/>
          <a:p>
            <a:r>
              <a:rPr lang="en-US" altLang="zh-CN" dirty="0" smtClean="0"/>
              <a:t>10H</a:t>
            </a:r>
            <a:endParaRPr lang="zh-CN" altLang="en-US" dirty="0"/>
          </a:p>
        </p:txBody>
      </p:sp>
      <p:sp>
        <p:nvSpPr>
          <p:cNvPr id="19" name="矩形 18"/>
          <p:cNvSpPr/>
          <p:nvPr/>
        </p:nvSpPr>
        <p:spPr>
          <a:xfrm>
            <a:off x="1426900" y="4585692"/>
            <a:ext cx="6768199" cy="523220"/>
          </a:xfrm>
          <a:prstGeom prst="rect">
            <a:avLst/>
          </a:prstGeom>
        </p:spPr>
        <p:txBody>
          <a:bodyPr wrap="none">
            <a:spAutoFit/>
          </a:bodyPr>
          <a:lstStyle/>
          <a:p>
            <a:r>
              <a:rPr lang="zh-CN" altLang="en-US" sz="2800" dirty="0" smtClean="0"/>
              <a:t>跳转目标：与</a:t>
            </a:r>
            <a:r>
              <a:rPr lang="en-US" altLang="zh-CN" sz="2800" dirty="0" smtClean="0"/>
              <a:t>PC</a:t>
            </a:r>
            <a:r>
              <a:rPr lang="zh-CN" altLang="en-US" sz="2800" dirty="0"/>
              <a:t>相差一</a:t>
            </a:r>
            <a:r>
              <a:rPr lang="zh-CN" altLang="en-US" sz="2800" dirty="0" smtClean="0"/>
              <a:t>个</a:t>
            </a:r>
            <a:r>
              <a:rPr lang="zh-CN" altLang="en-US" sz="2800" dirty="0"/>
              <a:t>相对</a:t>
            </a:r>
            <a:r>
              <a:rPr lang="zh-CN" altLang="en-US" sz="2800" dirty="0" smtClean="0"/>
              <a:t>值</a:t>
            </a:r>
            <a:r>
              <a:rPr lang="en-US" altLang="zh-CN" sz="2800" dirty="0" err="1" smtClean="0"/>
              <a:t>disp</a:t>
            </a:r>
            <a:r>
              <a:rPr lang="en-US" altLang="zh-CN" sz="2800" dirty="0" smtClean="0"/>
              <a:t> (10H)</a:t>
            </a:r>
            <a:endParaRPr lang="zh-CN" altLang="en-US" sz="2800" dirty="0"/>
          </a:p>
        </p:txBody>
      </p:sp>
      <p:sp>
        <p:nvSpPr>
          <p:cNvPr id="22" name="左箭头 21"/>
          <p:cNvSpPr/>
          <p:nvPr/>
        </p:nvSpPr>
        <p:spPr>
          <a:xfrm>
            <a:off x="5269830" y="1597360"/>
            <a:ext cx="958354"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6588224" y="1597360"/>
            <a:ext cx="2376264" cy="369332"/>
          </a:xfrm>
          <a:prstGeom prst="rect">
            <a:avLst/>
          </a:prstGeom>
          <a:noFill/>
        </p:spPr>
        <p:txBody>
          <a:bodyPr wrap="square" rtlCol="0">
            <a:spAutoFit/>
          </a:bodyPr>
          <a:lstStyle/>
          <a:p>
            <a:r>
              <a:rPr lang="en-US" altLang="zh-CN" dirty="0" smtClean="0"/>
              <a:t>PC</a:t>
            </a:r>
            <a:r>
              <a:rPr lang="zh-CN" altLang="en-US" dirty="0" smtClean="0"/>
              <a:t>：</a:t>
            </a:r>
            <a:r>
              <a:rPr lang="en-US" altLang="zh-CN" dirty="0" smtClean="0"/>
              <a:t>Program Counter</a:t>
            </a:r>
            <a:endParaRPr lang="zh-CN" altLang="en-US" dirty="0"/>
          </a:p>
        </p:txBody>
      </p:sp>
    </p:spTree>
    <p:extLst>
      <p:ext uri="{BB962C8B-B14F-4D97-AF65-F5344CB8AC3E}">
        <p14:creationId xmlns:p14="http://schemas.microsoft.com/office/powerpoint/2010/main" val="339391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5.1 </a:t>
            </a:r>
            <a:r>
              <a:rPr lang="zh-CN" altLang="zh-CN" dirty="0" smtClean="0"/>
              <a:t>指令系统</a:t>
            </a:r>
            <a:r>
              <a:rPr lang="zh-CN" altLang="zh-CN" dirty="0"/>
              <a:t>的</a:t>
            </a:r>
            <a:r>
              <a:rPr lang="zh-CN" altLang="zh-CN" dirty="0" smtClean="0"/>
              <a:t>发展</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latin typeface="宋体" charset="-122"/>
              </a:rPr>
              <a:t>指令</a:t>
            </a:r>
            <a:r>
              <a:rPr lang="zh-CN" altLang="en-US" dirty="0">
                <a:latin typeface="宋体" charset="-122"/>
              </a:rPr>
              <a:t>：命令计算机直接进行某种基本操作的二进制代码串</a:t>
            </a:r>
            <a:r>
              <a:rPr lang="en-US" altLang="zh-CN" dirty="0">
                <a:latin typeface="宋体" charset="-122"/>
              </a:rPr>
              <a:t>,</a:t>
            </a:r>
            <a:r>
              <a:rPr lang="zh-CN" altLang="en-US" dirty="0">
                <a:latin typeface="宋体" charset="-122"/>
              </a:rPr>
              <a:t>也叫机器语言代码</a:t>
            </a:r>
            <a:r>
              <a:rPr lang="zh-CN" altLang="en-US" dirty="0" smtClean="0">
                <a:latin typeface="宋体" charset="-122"/>
              </a:rPr>
              <a:t>。</a:t>
            </a:r>
            <a:endParaRPr lang="en-US" altLang="zh-CN" dirty="0" smtClean="0">
              <a:latin typeface="宋体" charset="-122"/>
            </a:endParaRPr>
          </a:p>
          <a:p>
            <a:r>
              <a:rPr lang="zh-CN" altLang="en-US" dirty="0" smtClean="0">
                <a:solidFill>
                  <a:srgbClr val="FF3300"/>
                </a:solidFill>
                <a:latin typeface="宋体" charset="-122"/>
              </a:rPr>
              <a:t>指令系统</a:t>
            </a:r>
            <a:r>
              <a:rPr lang="zh-CN" altLang="en-US" dirty="0">
                <a:latin typeface="宋体" charset="-122"/>
              </a:rPr>
              <a:t>：一台计算机能直接理解与执行的全部指令的集合称为该机的指令系统</a:t>
            </a:r>
            <a:r>
              <a:rPr lang="zh-CN" altLang="en-US" dirty="0" smtClean="0">
                <a:latin typeface="宋体" charset="-122"/>
              </a:rPr>
              <a:t>。</a:t>
            </a:r>
            <a:endParaRPr lang="en-US" altLang="zh-CN" dirty="0" smtClean="0">
              <a:latin typeface="宋体" charset="-122"/>
            </a:endParaRPr>
          </a:p>
          <a:p>
            <a:r>
              <a:rPr lang="zh-CN" altLang="en-US" dirty="0">
                <a:solidFill>
                  <a:srgbClr val="FF3300"/>
                </a:solidFill>
              </a:rPr>
              <a:t>系列</a:t>
            </a:r>
            <a:r>
              <a:rPr lang="zh-CN" altLang="en-US" dirty="0" smtClean="0">
                <a:solidFill>
                  <a:srgbClr val="FF3300"/>
                </a:solidFill>
              </a:rPr>
              <a:t>计算机</a:t>
            </a:r>
            <a:r>
              <a:rPr lang="zh-CN" altLang="en-US" dirty="0">
                <a:solidFill>
                  <a:srgbClr val="FF3300"/>
                </a:solidFill>
              </a:rPr>
              <a:t>：</a:t>
            </a:r>
            <a:r>
              <a:rPr lang="zh-CN" altLang="en-US" dirty="0" smtClean="0"/>
              <a:t>是</a:t>
            </a:r>
            <a:r>
              <a:rPr lang="zh-CN" altLang="en-US" dirty="0"/>
              <a:t>指基本指令系统相同，基本体系结构相同</a:t>
            </a:r>
            <a:r>
              <a:rPr lang="zh-CN" altLang="en-US" dirty="0" smtClean="0"/>
              <a:t>的一系列</a:t>
            </a:r>
            <a:r>
              <a:rPr lang="zh-CN" altLang="en-US" dirty="0"/>
              <a:t>计算机。</a:t>
            </a:r>
          </a:p>
          <a:p>
            <a:endParaRPr lang="zh-CN" altLang="en-US" dirty="0">
              <a:latin typeface="宋体" charset="-122"/>
            </a:endParaRPr>
          </a:p>
          <a:p>
            <a:endParaRPr lang="zh-CN" altLang="en-US" dirty="0"/>
          </a:p>
        </p:txBody>
      </p:sp>
    </p:spTree>
    <p:extLst>
      <p:ext uri="{BB962C8B-B14F-4D97-AF65-F5344CB8AC3E}">
        <p14:creationId xmlns:p14="http://schemas.microsoft.com/office/powerpoint/2010/main" val="164606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1236"/>
            <a:ext cx="8229600" cy="4623900"/>
          </a:xfrm>
        </p:spPr>
        <p:txBody>
          <a:bodyPr/>
          <a:lstStyle/>
          <a:p>
            <a:r>
              <a:rPr lang="zh-CN" altLang="en-US" dirty="0" smtClean="0"/>
              <a:t>立即数：</a:t>
            </a:r>
            <a:r>
              <a:rPr lang="en-US" altLang="zh-CN" dirty="0" smtClean="0"/>
              <a:t>SAR AX</a:t>
            </a:r>
            <a:r>
              <a:rPr lang="zh-CN" altLang="en-US" dirty="0" smtClean="0"/>
              <a:t>，</a:t>
            </a:r>
            <a:r>
              <a:rPr lang="en-US" altLang="zh-CN" dirty="0" smtClean="0">
                <a:solidFill>
                  <a:srgbClr val="FF0000"/>
                </a:solidFill>
              </a:rPr>
              <a:t>02H</a:t>
            </a:r>
          </a:p>
          <a:p>
            <a:r>
              <a:rPr lang="zh-CN" altLang="en-US" dirty="0" smtClean="0"/>
              <a:t>堆栈寻址：（隐含）</a:t>
            </a:r>
            <a:endParaRPr lang="en-US" altLang="zh-CN" dirty="0" smtClean="0"/>
          </a:p>
          <a:p>
            <a:pPr marL="0" indent="0">
              <a:buNone/>
            </a:pPr>
            <a:endParaRPr lang="en-US" altLang="zh-CN" dirty="0" smtClean="0"/>
          </a:p>
          <a:p>
            <a:pPr marL="0" indent="0">
              <a:buNone/>
            </a:pPr>
            <a:r>
              <a:rPr lang="en-US" altLang="zh-CN" dirty="0" smtClean="0"/>
              <a:t>PUSH  AX</a:t>
            </a:r>
          </a:p>
          <a:p>
            <a:pPr marL="0" indent="0">
              <a:buNone/>
            </a:pPr>
            <a:r>
              <a:rPr lang="en-US" altLang="zh-CN" dirty="0" smtClean="0"/>
              <a:t>POP  BX</a:t>
            </a:r>
            <a:endParaRPr lang="zh-CN" altLang="en-US" dirty="0"/>
          </a:p>
        </p:txBody>
      </p:sp>
      <p:sp>
        <p:nvSpPr>
          <p:cNvPr id="4" name="矩形 3"/>
          <p:cNvSpPr/>
          <p:nvPr/>
        </p:nvSpPr>
        <p:spPr>
          <a:xfrm>
            <a:off x="3995936" y="2569468"/>
            <a:ext cx="2016224"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3995936" y="2569468"/>
            <a:ext cx="20162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32240" y="1633364"/>
            <a:ext cx="1872208" cy="369332"/>
          </a:xfrm>
          <a:prstGeom prst="rect">
            <a:avLst/>
          </a:prstGeom>
          <a:noFill/>
          <a:ln>
            <a:solidFill>
              <a:schemeClr val="tx1"/>
            </a:solidFill>
          </a:ln>
        </p:spPr>
        <p:txBody>
          <a:bodyPr wrap="square" rtlCol="0">
            <a:spAutoFit/>
          </a:bodyPr>
          <a:lstStyle/>
          <a:p>
            <a:pPr algn="ctr"/>
            <a:r>
              <a:rPr lang="en-US" altLang="zh-CN" dirty="0" smtClean="0"/>
              <a:t>AX</a:t>
            </a:r>
            <a:endParaRPr lang="zh-CN" altLang="en-US" dirty="0"/>
          </a:p>
        </p:txBody>
      </p:sp>
      <p:cxnSp>
        <p:nvCxnSpPr>
          <p:cNvPr id="9" name="直接连接符 8"/>
          <p:cNvCxnSpPr/>
          <p:nvPr/>
        </p:nvCxnSpPr>
        <p:spPr>
          <a:xfrm>
            <a:off x="3995936" y="4153644"/>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flipV="1">
            <a:off x="5076056" y="1868975"/>
            <a:ext cx="2016224" cy="21915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95936" y="3865612"/>
            <a:ext cx="201622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99792" y="1684308"/>
            <a:ext cx="1872208" cy="369332"/>
          </a:xfrm>
          <a:prstGeom prst="rect">
            <a:avLst/>
          </a:prstGeom>
          <a:noFill/>
          <a:ln>
            <a:solidFill>
              <a:schemeClr val="tx1"/>
            </a:solidFill>
          </a:ln>
        </p:spPr>
        <p:txBody>
          <a:bodyPr wrap="square" rtlCol="0">
            <a:spAutoFit/>
          </a:bodyPr>
          <a:lstStyle/>
          <a:p>
            <a:pPr algn="ctr"/>
            <a:r>
              <a:rPr lang="en-US" altLang="zh-CN" dirty="0"/>
              <a:t>B</a:t>
            </a:r>
            <a:r>
              <a:rPr lang="en-US" altLang="zh-CN" dirty="0" smtClean="0"/>
              <a:t>X</a:t>
            </a:r>
            <a:endParaRPr lang="zh-CN" altLang="en-US" dirty="0"/>
          </a:p>
        </p:txBody>
      </p:sp>
      <p:cxnSp>
        <p:nvCxnSpPr>
          <p:cNvPr id="36" name="曲线连接符 35"/>
          <p:cNvCxnSpPr/>
          <p:nvPr/>
        </p:nvCxnSpPr>
        <p:spPr>
          <a:xfrm rot="16200000" flipV="1">
            <a:off x="3316506" y="2589055"/>
            <a:ext cx="2006933" cy="93610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指令类型</a:t>
            </a:r>
            <a:endParaRPr lang="zh-CN" altLang="en-US" dirty="0"/>
          </a:p>
        </p:txBody>
      </p:sp>
      <p:sp>
        <p:nvSpPr>
          <p:cNvPr id="3" name="内容占位符 2"/>
          <p:cNvSpPr>
            <a:spLocks noGrp="1"/>
          </p:cNvSpPr>
          <p:nvPr>
            <p:ph idx="1"/>
          </p:nvPr>
        </p:nvSpPr>
        <p:spPr/>
        <p:txBody>
          <a:bodyPr/>
          <a:lstStyle/>
          <a:p>
            <a:r>
              <a:rPr lang="zh-CN" altLang="en-US" dirty="0" smtClean="0"/>
              <a:t>算术逻辑运算</a:t>
            </a:r>
            <a:endParaRPr lang="en-US" altLang="zh-CN" dirty="0" smtClean="0"/>
          </a:p>
          <a:p>
            <a:pPr marL="0" indent="0">
              <a:buNone/>
            </a:pPr>
            <a:r>
              <a:rPr lang="en-US" altLang="zh-CN" dirty="0" smtClean="0"/>
              <a:t>ADD AX</a:t>
            </a:r>
            <a:r>
              <a:rPr lang="zh-CN" altLang="en-US" dirty="0" smtClean="0"/>
              <a:t>，</a:t>
            </a:r>
            <a:r>
              <a:rPr lang="en-US" altLang="zh-CN" dirty="0" smtClean="0"/>
              <a:t>BX</a:t>
            </a:r>
          </a:p>
          <a:p>
            <a:pPr marL="0" indent="0">
              <a:buNone/>
            </a:pPr>
            <a:r>
              <a:rPr lang="en-US" altLang="zh-CN" dirty="0" smtClean="0"/>
              <a:t>AND CX</a:t>
            </a:r>
            <a:r>
              <a:rPr lang="zh-CN" altLang="en-US" dirty="0" smtClean="0"/>
              <a:t>，</a:t>
            </a:r>
            <a:r>
              <a:rPr lang="en-US" altLang="zh-CN" dirty="0" smtClean="0"/>
              <a:t>DX</a:t>
            </a:r>
          </a:p>
          <a:p>
            <a:pPr marL="0" indent="0">
              <a:buNone/>
            </a:pPr>
            <a:endParaRPr lang="en-US" altLang="zh-CN" sz="2000" dirty="0" smtClean="0"/>
          </a:p>
          <a:p>
            <a:pPr marL="0" indent="0">
              <a:buNone/>
            </a:pPr>
            <a:r>
              <a:rPr lang="zh-CN" altLang="en-US" sz="2000" dirty="0" smtClean="0"/>
              <a:t>运算后影响标志位的值变化</a:t>
            </a:r>
            <a:endParaRPr lang="en-US" altLang="zh-CN" sz="2000" dirty="0"/>
          </a:p>
          <a:p>
            <a:pPr marL="0" indent="0">
              <a:buNone/>
            </a:pPr>
            <a:r>
              <a:rPr lang="en-US" altLang="zh-CN" sz="2000" dirty="0" smtClean="0"/>
              <a:t>FLAG</a:t>
            </a:r>
            <a:r>
              <a:rPr lang="zh-CN" altLang="en-US" sz="2000" dirty="0" smtClean="0"/>
              <a:t>：</a:t>
            </a:r>
            <a:r>
              <a:rPr lang="en-US" altLang="zh-CN" sz="2000" dirty="0" smtClean="0">
                <a:solidFill>
                  <a:srgbClr val="FF0000"/>
                </a:solidFill>
              </a:rPr>
              <a:t>Z</a:t>
            </a:r>
            <a:r>
              <a:rPr lang="zh-CN" altLang="en-US" sz="2000" dirty="0" smtClean="0">
                <a:solidFill>
                  <a:srgbClr val="FF0000"/>
                </a:solidFill>
              </a:rPr>
              <a:t>、</a:t>
            </a:r>
            <a:r>
              <a:rPr lang="en-US" altLang="zh-CN" sz="2000" dirty="0" smtClean="0">
                <a:solidFill>
                  <a:srgbClr val="FF0000"/>
                </a:solidFill>
              </a:rPr>
              <a:t>N</a:t>
            </a:r>
            <a:r>
              <a:rPr lang="zh-CN" altLang="en-US" sz="2000" dirty="0" smtClean="0">
                <a:solidFill>
                  <a:srgbClr val="FF0000"/>
                </a:solidFill>
              </a:rPr>
              <a:t>、</a:t>
            </a:r>
            <a:r>
              <a:rPr lang="en-US" altLang="zh-CN" sz="2000" dirty="0" smtClean="0">
                <a:solidFill>
                  <a:srgbClr val="FF0000"/>
                </a:solidFill>
              </a:rPr>
              <a:t>V</a:t>
            </a:r>
            <a:r>
              <a:rPr lang="zh-CN" altLang="en-US" sz="2000" dirty="0" smtClean="0">
                <a:solidFill>
                  <a:srgbClr val="FF0000"/>
                </a:solidFill>
              </a:rPr>
              <a:t>、</a:t>
            </a:r>
            <a:r>
              <a:rPr lang="en-US" altLang="zh-CN" sz="2000" dirty="0" smtClean="0">
                <a:solidFill>
                  <a:srgbClr val="FF0000"/>
                </a:solidFill>
              </a:rPr>
              <a:t>C</a:t>
            </a:r>
            <a:r>
              <a:rPr lang="zh-CN" altLang="en-US" sz="2000" dirty="0" smtClean="0"/>
              <a:t>位</a:t>
            </a:r>
            <a:endParaRPr lang="en-US" altLang="zh-CN" sz="2000" dirty="0" smtClean="0"/>
          </a:p>
          <a:p>
            <a:pPr marL="0" indent="0">
              <a:buNone/>
            </a:pPr>
            <a:r>
              <a:rPr lang="en-US" altLang="zh-CN" sz="2000" dirty="0" smtClean="0">
                <a:solidFill>
                  <a:srgbClr val="FF0000"/>
                </a:solidFill>
              </a:rPr>
              <a:t>Z</a:t>
            </a:r>
            <a:r>
              <a:rPr lang="en-US" altLang="zh-CN" sz="2000" dirty="0" smtClean="0"/>
              <a:t>ero</a:t>
            </a:r>
            <a:r>
              <a:rPr lang="zh-CN" altLang="en-US" sz="2000" dirty="0" smtClean="0"/>
              <a:t>、</a:t>
            </a:r>
            <a:r>
              <a:rPr lang="en-US" altLang="zh-CN" sz="2000" dirty="0" smtClean="0">
                <a:solidFill>
                  <a:srgbClr val="FF0000"/>
                </a:solidFill>
              </a:rPr>
              <a:t>N</a:t>
            </a:r>
            <a:r>
              <a:rPr lang="en-US" altLang="zh-CN" sz="2000" dirty="0" smtClean="0"/>
              <a:t>egative</a:t>
            </a:r>
            <a:r>
              <a:rPr lang="zh-CN" altLang="en-US" sz="2000" dirty="0" smtClean="0"/>
              <a:t>、</a:t>
            </a:r>
            <a:r>
              <a:rPr lang="en-US" altLang="zh-CN" sz="2000" dirty="0" smtClean="0">
                <a:solidFill>
                  <a:srgbClr val="FF0000"/>
                </a:solidFill>
              </a:rPr>
              <a:t>O</a:t>
            </a:r>
            <a:r>
              <a:rPr lang="en-US" altLang="zh-CN" sz="2000" dirty="0" smtClean="0"/>
              <a:t>ver</a:t>
            </a:r>
            <a:r>
              <a:rPr lang="zh-CN" altLang="en-US" sz="2000" dirty="0" smtClean="0"/>
              <a:t>、</a:t>
            </a:r>
            <a:r>
              <a:rPr lang="en-US" altLang="zh-CN" sz="2000" dirty="0" smtClean="0">
                <a:solidFill>
                  <a:srgbClr val="FF0000"/>
                </a:solidFill>
              </a:rPr>
              <a:t>C</a:t>
            </a:r>
            <a:r>
              <a:rPr lang="en-US" altLang="zh-CN" sz="2000" dirty="0" smtClean="0"/>
              <a:t>arry</a:t>
            </a:r>
          </a:p>
          <a:p>
            <a:endParaRPr lang="en-US" altLang="zh-CN" dirty="0"/>
          </a:p>
          <a:p>
            <a:endParaRPr lang="zh-CN" altLang="en-US" dirty="0"/>
          </a:p>
        </p:txBody>
      </p:sp>
    </p:spTree>
    <p:extLst>
      <p:ext uri="{BB962C8B-B14F-4D97-AF65-F5344CB8AC3E}">
        <p14:creationId xmlns:p14="http://schemas.microsoft.com/office/powerpoint/2010/main" val="798687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81236"/>
            <a:ext cx="8229600" cy="1872208"/>
          </a:xfrm>
        </p:spPr>
        <p:txBody>
          <a:bodyPr/>
          <a:lstStyle/>
          <a:p>
            <a:r>
              <a:rPr lang="zh-CN" altLang="en-US" dirty="0" smtClean="0"/>
              <a:t>移位操作指令</a:t>
            </a:r>
            <a:endParaRPr lang="en-US" altLang="zh-CN" dirty="0" smtClean="0"/>
          </a:p>
          <a:p>
            <a:pPr marL="0" indent="0">
              <a:buNone/>
            </a:pPr>
            <a:r>
              <a:rPr lang="en-US" altLang="zh-CN" dirty="0"/>
              <a:t>SAR AX</a:t>
            </a:r>
            <a:r>
              <a:rPr lang="zh-CN" altLang="en-US" dirty="0"/>
              <a:t>，</a:t>
            </a:r>
            <a:r>
              <a:rPr lang="en-US" altLang="zh-CN" dirty="0" smtClean="0"/>
              <a:t>02H      ;</a:t>
            </a:r>
            <a:r>
              <a:rPr lang="zh-CN" altLang="en-US" dirty="0" smtClean="0"/>
              <a:t>算术右移</a:t>
            </a:r>
            <a:r>
              <a:rPr lang="en-US" altLang="zh-CN" dirty="0" smtClean="0"/>
              <a:t>2</a:t>
            </a:r>
            <a:r>
              <a:rPr lang="zh-CN" altLang="en-US" dirty="0" smtClean="0"/>
              <a:t>位</a:t>
            </a:r>
            <a:endParaRPr lang="en-US" altLang="zh-CN" dirty="0" smtClean="0"/>
          </a:p>
          <a:p>
            <a:pPr marL="0" indent="0">
              <a:buNone/>
            </a:pPr>
            <a:r>
              <a:rPr lang="en-US" altLang="zh-CN" dirty="0" smtClean="0"/>
              <a:t>SHR AX</a:t>
            </a:r>
            <a:r>
              <a:rPr lang="zh-CN" altLang="en-US" dirty="0" smtClean="0"/>
              <a:t>，</a:t>
            </a:r>
            <a:r>
              <a:rPr lang="en-US" altLang="zh-CN" dirty="0" smtClean="0"/>
              <a:t>03H      ;</a:t>
            </a:r>
            <a:r>
              <a:rPr lang="zh-CN" altLang="en-US" dirty="0" smtClean="0"/>
              <a:t>逻辑右移</a:t>
            </a:r>
            <a:r>
              <a:rPr lang="en-US" altLang="zh-CN" dirty="0" smtClean="0"/>
              <a:t>3</a:t>
            </a:r>
            <a:r>
              <a:rPr lang="zh-CN" altLang="en-US" dirty="0" smtClean="0"/>
              <a:t>位</a:t>
            </a:r>
            <a:endParaRPr lang="en-US" altLang="zh-CN" dirty="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86484"/>
            <a:ext cx="4605935" cy="288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10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697260"/>
            <a:ext cx="8229600" cy="4176464"/>
          </a:xfrm>
        </p:spPr>
        <p:txBody>
          <a:bodyPr/>
          <a:lstStyle/>
          <a:p>
            <a:r>
              <a:rPr lang="zh-CN" altLang="en-US" dirty="0" smtClean="0"/>
              <a:t>移位操作：循环移位</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85" y="1674726"/>
            <a:ext cx="4970867" cy="288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894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5252"/>
            <a:ext cx="8568952" cy="4680520"/>
          </a:xfrm>
        </p:spPr>
        <p:txBody>
          <a:bodyPr>
            <a:normAutofit fontScale="92500"/>
          </a:bodyPr>
          <a:lstStyle/>
          <a:p>
            <a:r>
              <a:rPr lang="zh-CN" altLang="en-US" dirty="0" smtClean="0"/>
              <a:t>数据传送</a:t>
            </a:r>
            <a:endParaRPr lang="en-US" altLang="zh-CN" dirty="0" smtClean="0"/>
          </a:p>
          <a:p>
            <a:pPr marL="0" indent="0">
              <a:buNone/>
            </a:pPr>
            <a:r>
              <a:rPr lang="en-US" altLang="zh-CN" dirty="0" smtClean="0"/>
              <a:t>MOV AX</a:t>
            </a:r>
            <a:r>
              <a:rPr lang="zh-CN" altLang="en-US" dirty="0" smtClean="0"/>
              <a:t>，</a:t>
            </a:r>
            <a:r>
              <a:rPr lang="en-US" altLang="zh-CN" dirty="0" smtClean="0"/>
              <a:t>BX</a:t>
            </a:r>
          </a:p>
          <a:p>
            <a:pPr marL="0" indent="0">
              <a:buNone/>
            </a:pPr>
            <a:endParaRPr lang="en-US" altLang="zh-CN" dirty="0" smtClean="0"/>
          </a:p>
          <a:p>
            <a:r>
              <a:rPr lang="zh-CN" altLang="en-US" dirty="0" smtClean="0"/>
              <a:t>转移指令</a:t>
            </a:r>
            <a:endParaRPr lang="en-US" altLang="zh-CN" dirty="0" smtClean="0"/>
          </a:p>
          <a:p>
            <a:pPr marL="0" indent="0">
              <a:buNone/>
            </a:pPr>
            <a:r>
              <a:rPr lang="en-US" altLang="zh-CN" dirty="0" smtClean="0"/>
              <a:t>JMP  10H   </a:t>
            </a:r>
            <a:r>
              <a:rPr lang="zh-CN" altLang="en-US" dirty="0" smtClean="0"/>
              <a:t>；无条件转移</a:t>
            </a:r>
            <a:endParaRPr lang="en-US" altLang="zh-CN" dirty="0" smtClean="0"/>
          </a:p>
          <a:p>
            <a:pPr marL="0" indent="0">
              <a:buNone/>
            </a:pPr>
            <a:r>
              <a:rPr lang="en-US" altLang="zh-CN" dirty="0" smtClean="0"/>
              <a:t>JZ    10H     </a:t>
            </a:r>
            <a:r>
              <a:rPr lang="zh-CN" altLang="en-US" dirty="0" smtClean="0"/>
              <a:t>；条件转移</a:t>
            </a:r>
            <a:endParaRPr lang="en-US" altLang="zh-CN" dirty="0" smtClean="0"/>
          </a:p>
          <a:p>
            <a:pPr marL="0" indent="0">
              <a:buNone/>
            </a:pPr>
            <a:r>
              <a:rPr lang="en-US" altLang="zh-CN" dirty="0" smtClean="0">
                <a:solidFill>
                  <a:srgbClr val="FF0000"/>
                </a:solidFill>
              </a:rPr>
              <a:t>RET</a:t>
            </a:r>
            <a:r>
              <a:rPr lang="en-US" altLang="zh-CN" dirty="0" smtClean="0"/>
              <a:t>URN     </a:t>
            </a:r>
            <a:r>
              <a:rPr lang="zh-CN" altLang="en-US" dirty="0" smtClean="0"/>
              <a:t>；过程调用返回</a:t>
            </a:r>
            <a:endParaRPr lang="en-US" altLang="zh-CN" dirty="0" smtClean="0"/>
          </a:p>
          <a:p>
            <a:pPr marL="0" indent="0">
              <a:buNone/>
            </a:pPr>
            <a:r>
              <a:rPr lang="en-US" altLang="zh-CN" dirty="0" smtClean="0"/>
              <a:t>TRAP           </a:t>
            </a:r>
            <a:r>
              <a:rPr lang="zh-CN" altLang="en-US" dirty="0" smtClean="0"/>
              <a:t>；中断（陷进）指令   实例：</a:t>
            </a:r>
            <a:r>
              <a:rPr lang="en-US" altLang="zh-CN" dirty="0" smtClean="0">
                <a:solidFill>
                  <a:srgbClr val="FF0000"/>
                </a:solidFill>
              </a:rPr>
              <a:t>INT  10H</a:t>
            </a:r>
          </a:p>
          <a:p>
            <a:pPr marL="0" indent="0">
              <a:buNone/>
            </a:pPr>
            <a:endParaRPr lang="zh-CN" altLang="en-US" dirty="0"/>
          </a:p>
        </p:txBody>
      </p:sp>
    </p:spTree>
    <p:extLst>
      <p:ext uri="{BB962C8B-B14F-4D97-AF65-F5344CB8AC3E}">
        <p14:creationId xmlns:p14="http://schemas.microsoft.com/office/powerpoint/2010/main" val="3469655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1236"/>
            <a:ext cx="8229600" cy="4623900"/>
          </a:xfrm>
        </p:spPr>
        <p:txBody>
          <a:bodyPr/>
          <a:lstStyle/>
          <a:p>
            <a:r>
              <a:rPr lang="zh-CN" altLang="en-US" dirty="0" smtClean="0"/>
              <a:t>堆栈指令</a:t>
            </a:r>
            <a:endParaRPr lang="en-US" altLang="zh-CN" dirty="0" smtClean="0"/>
          </a:p>
          <a:p>
            <a:pPr marL="0" indent="0">
              <a:buNone/>
            </a:pPr>
            <a:endParaRPr lang="en-US" altLang="zh-CN" dirty="0" smtClean="0"/>
          </a:p>
          <a:p>
            <a:pPr marL="0" indent="0">
              <a:buNone/>
            </a:pPr>
            <a:r>
              <a:rPr lang="en-US" altLang="zh-CN" dirty="0" smtClean="0"/>
              <a:t>PUSH  AX</a:t>
            </a:r>
          </a:p>
          <a:p>
            <a:pPr marL="0" indent="0">
              <a:buNone/>
            </a:pPr>
            <a:r>
              <a:rPr lang="en-US" altLang="zh-CN" dirty="0" smtClean="0"/>
              <a:t>POP  BX</a:t>
            </a:r>
            <a:endParaRPr lang="zh-CN" altLang="en-US" dirty="0"/>
          </a:p>
        </p:txBody>
      </p:sp>
      <p:sp>
        <p:nvSpPr>
          <p:cNvPr id="4" name="矩形 3"/>
          <p:cNvSpPr/>
          <p:nvPr/>
        </p:nvSpPr>
        <p:spPr>
          <a:xfrm>
            <a:off x="3995936" y="2569468"/>
            <a:ext cx="2016224"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3995936" y="2569468"/>
            <a:ext cx="20162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32240" y="1633364"/>
            <a:ext cx="1872208" cy="369332"/>
          </a:xfrm>
          <a:prstGeom prst="rect">
            <a:avLst/>
          </a:prstGeom>
          <a:noFill/>
          <a:ln>
            <a:solidFill>
              <a:schemeClr val="tx1"/>
            </a:solidFill>
          </a:ln>
        </p:spPr>
        <p:txBody>
          <a:bodyPr wrap="square" rtlCol="0">
            <a:spAutoFit/>
          </a:bodyPr>
          <a:lstStyle/>
          <a:p>
            <a:pPr algn="ctr"/>
            <a:r>
              <a:rPr lang="en-US" altLang="zh-CN" dirty="0" smtClean="0"/>
              <a:t>AX</a:t>
            </a:r>
            <a:endParaRPr lang="zh-CN" altLang="en-US" dirty="0"/>
          </a:p>
        </p:txBody>
      </p:sp>
      <p:cxnSp>
        <p:nvCxnSpPr>
          <p:cNvPr id="9" name="直接连接符 8"/>
          <p:cNvCxnSpPr/>
          <p:nvPr/>
        </p:nvCxnSpPr>
        <p:spPr>
          <a:xfrm>
            <a:off x="3995936" y="4153644"/>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flipV="1">
            <a:off x="5076056" y="1868975"/>
            <a:ext cx="2016224" cy="21915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95936" y="3865612"/>
            <a:ext cx="201622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99792" y="1684308"/>
            <a:ext cx="1872208" cy="369332"/>
          </a:xfrm>
          <a:prstGeom prst="rect">
            <a:avLst/>
          </a:prstGeom>
          <a:noFill/>
          <a:ln>
            <a:solidFill>
              <a:schemeClr val="tx1"/>
            </a:solidFill>
          </a:ln>
        </p:spPr>
        <p:txBody>
          <a:bodyPr wrap="square" rtlCol="0">
            <a:spAutoFit/>
          </a:bodyPr>
          <a:lstStyle/>
          <a:p>
            <a:pPr algn="ctr"/>
            <a:r>
              <a:rPr lang="en-US" altLang="zh-CN" dirty="0"/>
              <a:t>B</a:t>
            </a:r>
            <a:r>
              <a:rPr lang="en-US" altLang="zh-CN" dirty="0" smtClean="0"/>
              <a:t>X</a:t>
            </a:r>
            <a:endParaRPr lang="zh-CN" altLang="en-US" dirty="0"/>
          </a:p>
        </p:txBody>
      </p:sp>
      <p:cxnSp>
        <p:nvCxnSpPr>
          <p:cNvPr id="36" name="曲线连接符 35"/>
          <p:cNvCxnSpPr/>
          <p:nvPr/>
        </p:nvCxnSpPr>
        <p:spPr>
          <a:xfrm rot="16200000" flipV="1">
            <a:off x="3316506" y="2589055"/>
            <a:ext cx="2006933" cy="93610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072532" y="4060573"/>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3608" y="3875908"/>
            <a:ext cx="2244948" cy="369332"/>
          </a:xfrm>
          <a:prstGeom prst="rect">
            <a:avLst/>
          </a:prstGeom>
          <a:noFill/>
        </p:spPr>
        <p:txBody>
          <a:bodyPr wrap="square" rtlCol="0">
            <a:spAutoFit/>
          </a:bodyPr>
          <a:lstStyle/>
          <a:p>
            <a:r>
              <a:rPr lang="en-US" altLang="zh-CN" dirty="0" smtClean="0"/>
              <a:t>SP</a:t>
            </a:r>
            <a:r>
              <a:rPr lang="zh-CN" altLang="en-US" dirty="0" smtClean="0"/>
              <a:t>：</a:t>
            </a:r>
            <a:r>
              <a:rPr lang="en-US" altLang="zh-CN" dirty="0" smtClean="0"/>
              <a:t>Stack Pointer</a:t>
            </a:r>
            <a:endParaRPr lang="zh-CN" altLang="en-US" dirty="0"/>
          </a:p>
        </p:txBody>
      </p:sp>
    </p:spTree>
    <p:extLst>
      <p:ext uri="{BB962C8B-B14F-4D97-AF65-F5344CB8AC3E}">
        <p14:creationId xmlns:p14="http://schemas.microsoft.com/office/powerpoint/2010/main" val="1654888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81236"/>
            <a:ext cx="8229600" cy="4752528"/>
          </a:xfrm>
        </p:spPr>
        <p:txBody>
          <a:bodyPr>
            <a:normAutofit lnSpcReduction="10000"/>
          </a:bodyPr>
          <a:lstStyle/>
          <a:p>
            <a:r>
              <a:rPr lang="zh-CN" altLang="en-US" dirty="0" smtClean="0"/>
              <a:t>输入</a:t>
            </a:r>
            <a:r>
              <a:rPr lang="en-US" altLang="zh-CN" dirty="0" smtClean="0"/>
              <a:t>/</a:t>
            </a:r>
            <a:r>
              <a:rPr lang="zh-CN" altLang="en-US" dirty="0" smtClean="0"/>
              <a:t>输出指令</a:t>
            </a:r>
            <a:endParaRPr lang="en-US" altLang="zh-CN" dirty="0" smtClean="0"/>
          </a:p>
          <a:p>
            <a:pPr marL="0" indent="0">
              <a:buNone/>
            </a:pPr>
            <a:r>
              <a:rPr lang="en-US" altLang="zh-CN" dirty="0" smtClean="0"/>
              <a:t>IN  AX</a:t>
            </a:r>
            <a:r>
              <a:rPr lang="zh-CN" altLang="en-US" dirty="0" smtClean="0"/>
              <a:t>，</a:t>
            </a:r>
            <a:r>
              <a:rPr lang="en-US" altLang="zh-CN" dirty="0" smtClean="0">
                <a:solidFill>
                  <a:srgbClr val="FF0000"/>
                </a:solidFill>
              </a:rPr>
              <a:t>278H</a:t>
            </a:r>
          </a:p>
          <a:p>
            <a:pPr marL="0" indent="0">
              <a:buNone/>
            </a:pPr>
            <a:r>
              <a:rPr lang="en-US" altLang="zh-CN" dirty="0" smtClean="0"/>
              <a:t>OUT  </a:t>
            </a:r>
            <a:r>
              <a:rPr lang="en-US" altLang="zh-CN" dirty="0" smtClean="0">
                <a:solidFill>
                  <a:srgbClr val="FF0000"/>
                </a:solidFill>
              </a:rPr>
              <a:t>DX</a:t>
            </a:r>
            <a:r>
              <a:rPr lang="zh-CN" altLang="en-US" dirty="0" smtClean="0"/>
              <a:t>，</a:t>
            </a:r>
            <a:r>
              <a:rPr lang="en-US" altLang="zh-CN" dirty="0" smtClean="0"/>
              <a:t>AX</a:t>
            </a:r>
          </a:p>
          <a:p>
            <a:pPr marL="0" indent="0">
              <a:buNone/>
            </a:pPr>
            <a:r>
              <a:rPr lang="en-US" altLang="zh-CN" dirty="0" smtClean="0">
                <a:solidFill>
                  <a:srgbClr val="FF0000"/>
                </a:solidFill>
              </a:rPr>
              <a:t>278H</a:t>
            </a:r>
            <a:r>
              <a:rPr lang="zh-CN" altLang="en-US" dirty="0" smtClean="0">
                <a:solidFill>
                  <a:srgbClr val="FF0000"/>
                </a:solidFill>
              </a:rPr>
              <a:t>，</a:t>
            </a:r>
            <a:r>
              <a:rPr lang="en-US" altLang="zh-CN" dirty="0" smtClean="0">
                <a:solidFill>
                  <a:srgbClr val="FF0000"/>
                </a:solidFill>
              </a:rPr>
              <a:t>DX</a:t>
            </a:r>
            <a:r>
              <a:rPr lang="zh-CN" altLang="en-US" dirty="0" smtClean="0"/>
              <a:t>：表示外设的端口地址</a:t>
            </a:r>
            <a:endParaRPr lang="en-US" altLang="zh-CN" dirty="0" smtClean="0"/>
          </a:p>
          <a:p>
            <a:r>
              <a:rPr lang="zh-CN" altLang="en-US" dirty="0" smtClean="0"/>
              <a:t>特权指令</a:t>
            </a:r>
            <a:endParaRPr lang="en-US" altLang="zh-CN" dirty="0" smtClean="0"/>
          </a:p>
          <a:p>
            <a:pPr marL="0" indent="0">
              <a:buNone/>
            </a:pPr>
            <a:r>
              <a:rPr lang="en-US" altLang="zh-CN" dirty="0" smtClean="0"/>
              <a:t>HALT</a:t>
            </a:r>
          </a:p>
          <a:p>
            <a:pPr marL="0" indent="0">
              <a:buNone/>
            </a:pPr>
            <a:r>
              <a:rPr lang="en-US" altLang="zh-CN" dirty="0" smtClean="0"/>
              <a:t>WAIT</a:t>
            </a:r>
          </a:p>
          <a:p>
            <a:r>
              <a:rPr lang="zh-CN" altLang="en-US" dirty="0" smtClean="0"/>
              <a:t>其它指令：</a:t>
            </a:r>
            <a:r>
              <a:rPr lang="en-US" altLang="zh-CN" dirty="0" smtClean="0"/>
              <a:t>NOP</a:t>
            </a:r>
            <a:r>
              <a:rPr lang="zh-CN" altLang="en-US" dirty="0" smtClean="0"/>
              <a:t>（无任何功能，可以起到延时作用）</a:t>
            </a:r>
            <a:endParaRPr lang="zh-CN" altLang="en-US" dirty="0"/>
          </a:p>
        </p:txBody>
      </p:sp>
    </p:spTree>
    <p:extLst>
      <p:ext uri="{BB962C8B-B14F-4D97-AF65-F5344CB8AC3E}">
        <p14:creationId xmlns:p14="http://schemas.microsoft.com/office/powerpoint/2010/main" val="3219295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RISC</a:t>
            </a:r>
            <a:r>
              <a:rPr lang="zh-CN" altLang="en-US" dirty="0" smtClean="0"/>
              <a:t>与</a:t>
            </a:r>
            <a:r>
              <a:rPr lang="en-US" altLang="zh-CN" dirty="0" smtClean="0"/>
              <a:t>CISC</a:t>
            </a:r>
            <a:endParaRPr lang="zh-CN" altLang="en-US" dirty="0"/>
          </a:p>
        </p:txBody>
      </p:sp>
      <p:sp>
        <p:nvSpPr>
          <p:cNvPr id="3" name="内容占位符 2"/>
          <p:cNvSpPr>
            <a:spLocks noGrp="1"/>
          </p:cNvSpPr>
          <p:nvPr>
            <p:ph idx="1"/>
          </p:nvPr>
        </p:nvSpPr>
        <p:spPr/>
        <p:txBody>
          <a:bodyPr/>
          <a:lstStyle/>
          <a:p>
            <a:r>
              <a:rPr lang="en-US" altLang="zh-CN" dirty="0" smtClean="0"/>
              <a:t>RISC</a:t>
            </a:r>
            <a:r>
              <a:rPr lang="zh-CN" altLang="en-US" dirty="0" smtClean="0"/>
              <a:t>：精简指令系统</a:t>
            </a:r>
            <a:endParaRPr lang="en-US" altLang="zh-CN" dirty="0" smtClean="0"/>
          </a:p>
          <a:p>
            <a:r>
              <a:rPr lang="en-US" altLang="zh-CN" dirty="0" smtClean="0"/>
              <a:t>CISC</a:t>
            </a:r>
            <a:r>
              <a:rPr lang="zh-CN" altLang="en-US" dirty="0" smtClean="0"/>
              <a:t>：复杂指令系统</a:t>
            </a:r>
            <a:endParaRPr lang="en-US" altLang="zh-CN" dirty="0" smtClean="0"/>
          </a:p>
          <a:p>
            <a:pPr marL="0" indent="0">
              <a:buNone/>
            </a:pPr>
            <a:endParaRPr lang="en-US" altLang="zh-CN" dirty="0" smtClean="0"/>
          </a:p>
          <a:p>
            <a:pPr marL="0" indent="0">
              <a:buNone/>
            </a:pPr>
            <a:r>
              <a:rPr lang="zh-CN" altLang="en-US" dirty="0" smtClean="0"/>
              <a:t>设计思想上的差异</a:t>
            </a:r>
            <a:r>
              <a:rPr lang="zh-CN" altLang="en-US" dirty="0" smtClean="0"/>
              <a:t>：</a:t>
            </a:r>
            <a:r>
              <a:rPr lang="en-US" altLang="zh-CN" dirty="0"/>
              <a:t>I</a:t>
            </a:r>
            <a:r>
              <a:rPr lang="en-US" altLang="zh-CN" dirty="0" smtClean="0"/>
              <a:t>nstruction </a:t>
            </a:r>
            <a:r>
              <a:rPr lang="en-US" altLang="zh-CN" dirty="0" smtClean="0"/>
              <a:t>set</a:t>
            </a:r>
          </a:p>
          <a:p>
            <a:pPr marL="0" indent="0">
              <a:buNone/>
            </a:pPr>
            <a:r>
              <a:rPr lang="en-US" altLang="zh-CN" dirty="0" smtClean="0"/>
              <a:t>RISC: Small is fast, Simple is fast.</a:t>
            </a:r>
          </a:p>
          <a:p>
            <a:pPr marL="0" indent="0">
              <a:buNone/>
            </a:pPr>
            <a:r>
              <a:rPr lang="en-US" altLang="zh-CN" dirty="0" smtClean="0"/>
              <a:t>CISC: Complex function is fast.</a:t>
            </a:r>
            <a:endParaRPr lang="en-US" altLang="zh-CN" dirty="0"/>
          </a:p>
          <a:p>
            <a:pPr marL="0" indent="0">
              <a:buNone/>
            </a:pPr>
            <a:endParaRPr lang="zh-CN" altLang="en-US" dirty="0"/>
          </a:p>
        </p:txBody>
      </p:sp>
    </p:spTree>
    <p:extLst>
      <p:ext uri="{BB962C8B-B14F-4D97-AF65-F5344CB8AC3E}">
        <p14:creationId xmlns:p14="http://schemas.microsoft.com/office/powerpoint/2010/main" val="1234919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smtClean="0"/>
              <a:t>指令格式</a:t>
            </a:r>
            <a:endParaRPr lang="zh-CN" altLang="en-US" dirty="0"/>
          </a:p>
        </p:txBody>
      </p:sp>
      <p:sp>
        <p:nvSpPr>
          <p:cNvPr id="3" name="内容占位符 2"/>
          <p:cNvSpPr>
            <a:spLocks noGrp="1"/>
          </p:cNvSpPr>
          <p:nvPr>
            <p:ph idx="1"/>
          </p:nvPr>
        </p:nvSpPr>
        <p:spPr/>
        <p:txBody>
          <a:bodyPr/>
          <a:lstStyle/>
          <a:p>
            <a:r>
              <a:rPr lang="zh-CN" altLang="en-US" dirty="0" smtClean="0"/>
              <a:t>典型格式  </a:t>
            </a:r>
            <a:endParaRPr lang="en-US" altLang="zh-CN" dirty="0" smtClean="0"/>
          </a:p>
          <a:p>
            <a:pPr marL="0" indent="0">
              <a:buNone/>
            </a:pPr>
            <a:r>
              <a:rPr lang="en-US" altLang="zh-CN" sz="2800" dirty="0"/>
              <a:t> </a:t>
            </a:r>
            <a:r>
              <a:rPr lang="en-US" altLang="zh-CN" sz="2800" dirty="0" smtClean="0"/>
              <a:t>                                       </a:t>
            </a:r>
            <a:r>
              <a:rPr lang="zh-CN" altLang="en-US" sz="1800" dirty="0" smtClean="0"/>
              <a:t>操作码                   地址码</a:t>
            </a:r>
            <a:endParaRPr lang="en-US" altLang="zh-CN" sz="1800" dirty="0" smtClean="0"/>
          </a:p>
          <a:p>
            <a:r>
              <a:rPr lang="zh-CN" altLang="en-US" dirty="0" smtClean="0"/>
              <a:t>操作码：</a:t>
            </a:r>
            <a:r>
              <a:rPr lang="zh-CN" altLang="en-US" dirty="0"/>
              <a:t>指明操作性质的命令码</a:t>
            </a:r>
            <a:endParaRPr lang="en-US" altLang="zh-CN" dirty="0" smtClean="0"/>
          </a:p>
          <a:p>
            <a:r>
              <a:rPr lang="zh-CN" altLang="en-US" dirty="0" smtClean="0"/>
              <a:t>地址码：</a:t>
            </a:r>
            <a:r>
              <a:rPr lang="zh-CN" altLang="en-US" dirty="0"/>
              <a:t>说明操作数存放的地址</a:t>
            </a:r>
            <a:endParaRPr lang="en-US" altLang="zh-CN" dirty="0" smtClean="0"/>
          </a:p>
          <a:p>
            <a:r>
              <a:rPr lang="zh-CN" altLang="en-US" dirty="0" smtClean="0"/>
              <a:t>实例：</a:t>
            </a:r>
            <a:r>
              <a:rPr lang="en-US" altLang="zh-CN" dirty="0" smtClean="0"/>
              <a:t>ADD  AX</a:t>
            </a:r>
            <a:r>
              <a:rPr lang="zh-CN" altLang="en-US" dirty="0" smtClean="0"/>
              <a:t>，</a:t>
            </a:r>
            <a:r>
              <a:rPr lang="en-US" altLang="zh-CN" dirty="0" smtClean="0"/>
              <a:t>BX</a:t>
            </a:r>
            <a:endParaRPr lang="zh-CN" altLang="en-US" dirty="0"/>
          </a:p>
        </p:txBody>
      </p:sp>
      <p:grpSp>
        <p:nvGrpSpPr>
          <p:cNvPr id="4" name="Group 4"/>
          <p:cNvGrpSpPr>
            <a:grpSpLocks/>
          </p:cNvGrpSpPr>
          <p:nvPr/>
        </p:nvGrpSpPr>
        <p:grpSpPr bwMode="auto">
          <a:xfrm>
            <a:off x="3131840" y="1417340"/>
            <a:ext cx="3352800" cy="457200"/>
            <a:chOff x="2640" y="2160"/>
            <a:chExt cx="2112" cy="288"/>
          </a:xfrm>
        </p:grpSpPr>
        <p:sp>
          <p:nvSpPr>
            <p:cNvPr id="5" name="Rectangle 5"/>
            <p:cNvSpPr>
              <a:spLocks noChangeArrowheads="1"/>
            </p:cNvSpPr>
            <p:nvPr/>
          </p:nvSpPr>
          <p:spPr bwMode="auto">
            <a:xfrm>
              <a:off x="2640" y="2160"/>
              <a:ext cx="211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          </a:t>
              </a:r>
              <a:r>
                <a:rPr lang="en-US" altLang="zh-CN" b="1" dirty="0" smtClean="0"/>
                <a:t>OPCODE                ADDRESS</a:t>
              </a:r>
              <a:endParaRPr lang="en-US" altLang="zh-CN" b="1" dirty="0"/>
            </a:p>
          </p:txBody>
        </p:sp>
        <p:sp>
          <p:nvSpPr>
            <p:cNvPr id="6" name="Line 6"/>
            <p:cNvSpPr>
              <a:spLocks noChangeShapeType="1"/>
            </p:cNvSpPr>
            <p:nvPr/>
          </p:nvSpPr>
          <p:spPr bwMode="auto">
            <a:xfrm>
              <a:off x="3888" y="21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57479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指令格式的五种</a:t>
            </a:r>
            <a:r>
              <a:rPr lang="zh-CN" altLang="en-US" dirty="0" smtClean="0"/>
              <a:t>类型</a:t>
            </a:r>
            <a:endParaRPr lang="zh-CN" altLang="en-US" dirty="0"/>
          </a:p>
        </p:txBody>
      </p:sp>
      <p:sp>
        <p:nvSpPr>
          <p:cNvPr id="3" name="内容占位符 2"/>
          <p:cNvSpPr>
            <a:spLocks noGrp="1"/>
          </p:cNvSpPr>
          <p:nvPr>
            <p:ph idx="1"/>
          </p:nvPr>
        </p:nvSpPr>
        <p:spPr>
          <a:xfrm>
            <a:off x="457200" y="1333500"/>
            <a:ext cx="8507288" cy="4044280"/>
          </a:xfrm>
        </p:spPr>
        <p:txBody>
          <a:bodyPr>
            <a:noAutofit/>
          </a:bodyPr>
          <a:lstStyle/>
          <a:p>
            <a:pPr marL="647700" lvl="1" indent="-457200">
              <a:lnSpc>
                <a:spcPct val="130000"/>
              </a:lnSpc>
              <a:buFont typeface="Wingdings" pitchFamily="2" charset="2"/>
              <a:buChar char="Ø"/>
            </a:pPr>
            <a:r>
              <a:rPr lang="zh-CN" altLang="en-US" dirty="0"/>
              <a:t>零地址指令</a:t>
            </a:r>
          </a:p>
          <a:p>
            <a:pPr marL="673100" lvl="1" indent="-482600">
              <a:lnSpc>
                <a:spcPct val="70000"/>
              </a:lnSpc>
              <a:buFont typeface="Monotype Sorts" pitchFamily="2" charset="2"/>
              <a:buNone/>
            </a:pPr>
            <a:r>
              <a:rPr lang="zh-CN" altLang="en-US" dirty="0"/>
              <a:t> </a:t>
            </a:r>
            <a:r>
              <a:rPr lang="zh-CN" altLang="en-US" dirty="0" smtClean="0"/>
              <a:t>例如</a:t>
            </a:r>
            <a:r>
              <a:rPr lang="zh-CN" altLang="en-US" dirty="0"/>
              <a:t>：</a:t>
            </a:r>
            <a:r>
              <a:rPr lang="en-US" altLang="zh-CN" dirty="0"/>
              <a:t>NOP </a:t>
            </a:r>
            <a:r>
              <a:rPr lang="zh-CN" altLang="en-US" dirty="0"/>
              <a:t>、</a:t>
            </a:r>
            <a:r>
              <a:rPr lang="en-US" altLang="zh-CN" dirty="0"/>
              <a:t>HLT</a:t>
            </a:r>
            <a:r>
              <a:rPr lang="zh-CN" altLang="en-US" dirty="0"/>
              <a:t>，也叫无操作数</a:t>
            </a:r>
            <a:r>
              <a:rPr lang="zh-CN" altLang="en-US" dirty="0" smtClean="0"/>
              <a:t>指令</a:t>
            </a:r>
            <a:endParaRPr lang="en-US" altLang="zh-CN" dirty="0" smtClean="0"/>
          </a:p>
          <a:p>
            <a:pPr marL="673100" lvl="1" indent="-482600">
              <a:lnSpc>
                <a:spcPct val="70000"/>
              </a:lnSpc>
              <a:buFont typeface="Monotype Sorts" pitchFamily="2" charset="2"/>
              <a:buNone/>
            </a:pPr>
            <a:endParaRPr lang="zh-CN" altLang="en-US" dirty="0"/>
          </a:p>
          <a:p>
            <a:pPr marL="647700" lvl="1" indent="-457200">
              <a:lnSpc>
                <a:spcPct val="90000"/>
              </a:lnSpc>
              <a:buFont typeface="Wingdings" pitchFamily="2" charset="2"/>
              <a:buChar char="Ø"/>
            </a:pPr>
            <a:r>
              <a:rPr lang="zh-CN" altLang="en-US" dirty="0"/>
              <a:t>一地址指令 </a:t>
            </a:r>
          </a:p>
          <a:p>
            <a:pPr marL="673100" lvl="1" indent="-482600">
              <a:lnSpc>
                <a:spcPct val="80000"/>
              </a:lnSpc>
              <a:buFont typeface="Monotype Sorts" pitchFamily="2" charset="2"/>
              <a:buNone/>
            </a:pPr>
            <a:r>
              <a:rPr lang="zh-CN" altLang="en-US" dirty="0" smtClean="0"/>
              <a:t> 例如</a:t>
            </a:r>
            <a:r>
              <a:rPr lang="zh-CN" altLang="en-US" dirty="0"/>
              <a:t>：递增</a:t>
            </a:r>
            <a:r>
              <a:rPr lang="zh-CN" altLang="en-US" dirty="0" smtClean="0"/>
              <a:t>，取</a:t>
            </a:r>
            <a:r>
              <a:rPr lang="zh-CN" altLang="en-US" dirty="0"/>
              <a:t>反，</a:t>
            </a:r>
            <a:r>
              <a:rPr lang="en-US" altLang="zh-CN" dirty="0"/>
              <a:t>INC </a:t>
            </a:r>
            <a:r>
              <a:rPr lang="en-US" altLang="zh-CN" dirty="0" smtClean="0"/>
              <a:t> AX</a:t>
            </a:r>
            <a:r>
              <a:rPr lang="zh-CN" altLang="en-US" dirty="0"/>
              <a:t>，</a:t>
            </a:r>
            <a:r>
              <a:rPr lang="en-US" altLang="zh-CN" dirty="0"/>
              <a:t>NOT  </a:t>
            </a:r>
            <a:r>
              <a:rPr lang="en-US" altLang="zh-CN" dirty="0" smtClean="0"/>
              <a:t> BX</a:t>
            </a:r>
            <a:endParaRPr lang="en-US" altLang="zh-CN" dirty="0"/>
          </a:p>
        </p:txBody>
      </p:sp>
      <p:sp>
        <p:nvSpPr>
          <p:cNvPr id="4" name="Rectangle 3"/>
          <p:cNvSpPr>
            <a:spLocks noChangeArrowheads="1"/>
          </p:cNvSpPr>
          <p:nvPr/>
        </p:nvSpPr>
        <p:spPr bwMode="auto">
          <a:xfrm>
            <a:off x="3156992" y="1476607"/>
            <a:ext cx="990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OP</a:t>
            </a:r>
          </a:p>
        </p:txBody>
      </p:sp>
      <p:sp>
        <p:nvSpPr>
          <p:cNvPr id="5" name="Rectangle 4"/>
          <p:cNvSpPr>
            <a:spLocks noChangeArrowheads="1"/>
          </p:cNvSpPr>
          <p:nvPr/>
        </p:nvSpPr>
        <p:spPr bwMode="auto">
          <a:xfrm>
            <a:off x="3195092" y="2781300"/>
            <a:ext cx="1905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b="1" dirty="0"/>
              <a:t>   </a:t>
            </a:r>
            <a:r>
              <a:rPr lang="en-US" altLang="zh-CN" b="1" dirty="0"/>
              <a:t>OP        </a:t>
            </a:r>
            <a:r>
              <a:rPr lang="en-US" altLang="zh-CN" b="1" dirty="0" smtClean="0"/>
              <a:t>        A</a:t>
            </a:r>
            <a:endParaRPr lang="en-US" altLang="zh-CN" b="1" dirty="0"/>
          </a:p>
        </p:txBody>
      </p:sp>
      <p:cxnSp>
        <p:nvCxnSpPr>
          <p:cNvPr id="7" name="直接连接符 6"/>
          <p:cNvCxnSpPr/>
          <p:nvPr/>
        </p:nvCxnSpPr>
        <p:spPr>
          <a:xfrm>
            <a:off x="4132576" y="2773866"/>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565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01316"/>
            <a:ext cx="8352928" cy="3922838"/>
          </a:xfrm>
        </p:spPr>
        <p:txBody>
          <a:bodyPr>
            <a:normAutofit/>
          </a:bodyPr>
          <a:lstStyle/>
          <a:p>
            <a:pPr marL="0" lvl="1" indent="-457200">
              <a:lnSpc>
                <a:spcPct val="90000"/>
              </a:lnSpc>
              <a:buFont typeface="Wingdings" pitchFamily="2" charset="2"/>
              <a:buChar char="Ø"/>
            </a:pPr>
            <a:r>
              <a:rPr lang="zh-CN" altLang="en-US" dirty="0"/>
              <a:t>二地址指令</a:t>
            </a:r>
          </a:p>
          <a:p>
            <a:pPr marL="0" indent="0">
              <a:lnSpc>
                <a:spcPct val="90000"/>
              </a:lnSpc>
              <a:buFont typeface="Monotype Sorts" pitchFamily="2" charset="2"/>
              <a:buNone/>
            </a:pPr>
            <a:r>
              <a:rPr lang="zh-CN" altLang="en-US" sz="2400" dirty="0" smtClean="0"/>
              <a:t>例</a:t>
            </a:r>
            <a:r>
              <a:rPr lang="zh-CN" altLang="en-US" sz="2400" dirty="0"/>
              <a:t>：</a:t>
            </a:r>
            <a:r>
              <a:rPr lang="en-US" altLang="zh-CN" sz="2400" dirty="0"/>
              <a:t>[A1]+[A2]</a:t>
            </a:r>
            <a:r>
              <a:rPr lang="en-US" altLang="zh-CN" sz="2400" dirty="0">
                <a:ea typeface="MingLiU" pitchFamily="49" charset="-120"/>
              </a:rPr>
              <a:t>→[A1]</a:t>
            </a:r>
            <a:r>
              <a:rPr lang="zh-CN" altLang="en-US" sz="2400" dirty="0"/>
              <a:t>，</a:t>
            </a:r>
            <a:r>
              <a:rPr lang="en-US" altLang="zh-CN" sz="2400" dirty="0">
                <a:ea typeface="MingLiU" pitchFamily="49" charset="-120"/>
              </a:rPr>
              <a:t>[A2]</a:t>
            </a:r>
            <a:r>
              <a:rPr lang="zh-CN" altLang="en-US" sz="2400" dirty="0"/>
              <a:t>为源地址，</a:t>
            </a:r>
            <a:r>
              <a:rPr lang="en-US" altLang="zh-CN" sz="2400" dirty="0"/>
              <a:t>[A1</a:t>
            </a:r>
            <a:r>
              <a:rPr lang="en-US" altLang="zh-CN" sz="2400" dirty="0" smtClean="0"/>
              <a:t>]</a:t>
            </a:r>
            <a:r>
              <a:rPr lang="zh-CN" altLang="en-US" sz="2400" dirty="0" smtClean="0"/>
              <a:t>目的地址</a:t>
            </a:r>
            <a:endParaRPr lang="en-US" altLang="zh-CN" sz="2400" dirty="0" smtClean="0"/>
          </a:p>
          <a:p>
            <a:pPr marL="0" indent="0">
              <a:lnSpc>
                <a:spcPct val="90000"/>
              </a:lnSpc>
              <a:buFont typeface="Monotype Sorts" pitchFamily="2" charset="2"/>
              <a:buNone/>
            </a:pPr>
            <a:r>
              <a:rPr lang="en-US" altLang="zh-CN" dirty="0" smtClean="0"/>
              <a:t>ADD AX, BX</a:t>
            </a:r>
          </a:p>
          <a:p>
            <a:pPr>
              <a:lnSpc>
                <a:spcPct val="90000"/>
              </a:lnSpc>
              <a:buFont typeface="Wingdings" pitchFamily="2" charset="2"/>
              <a:buChar char="Ø"/>
            </a:pPr>
            <a:r>
              <a:rPr lang="zh-CN" altLang="en-US" sz="2800" dirty="0" smtClean="0"/>
              <a:t> </a:t>
            </a:r>
            <a:r>
              <a:rPr lang="zh-CN" altLang="en-US" sz="2800" dirty="0" smtClean="0"/>
              <a:t>三地址指令</a:t>
            </a:r>
            <a:endParaRPr lang="zh-CN" altLang="en-US" sz="2800" dirty="0"/>
          </a:p>
          <a:p>
            <a:pPr marL="0" indent="0">
              <a:buNone/>
            </a:pPr>
            <a:r>
              <a:rPr lang="zh-CN" altLang="en-US" sz="2400" dirty="0" smtClean="0"/>
              <a:t>例</a:t>
            </a:r>
            <a:r>
              <a:rPr lang="zh-CN" altLang="en-US" sz="2400" dirty="0"/>
              <a:t>： </a:t>
            </a:r>
            <a:r>
              <a:rPr lang="en-US" altLang="zh-CN" sz="2400" dirty="0"/>
              <a:t>[A1]+[A2]</a:t>
            </a:r>
            <a:r>
              <a:rPr lang="en-US" altLang="zh-CN" sz="2400" dirty="0">
                <a:ea typeface="MingLiU" pitchFamily="49" charset="-120"/>
              </a:rPr>
              <a:t>→[A3]</a:t>
            </a:r>
            <a:r>
              <a:rPr lang="zh-CN" altLang="en-US" sz="2400" dirty="0"/>
              <a:t>，其中</a:t>
            </a:r>
            <a:r>
              <a:rPr lang="en-US" altLang="zh-CN" sz="2400" dirty="0"/>
              <a:t>[A1]</a:t>
            </a:r>
            <a:r>
              <a:rPr lang="zh-CN" altLang="en-US" sz="2400" dirty="0"/>
              <a:t>、</a:t>
            </a:r>
            <a:r>
              <a:rPr lang="en-US" altLang="zh-CN" sz="2400" dirty="0"/>
              <a:t>[A2]</a:t>
            </a:r>
            <a:r>
              <a:rPr lang="zh-CN" altLang="en-US" sz="2400" dirty="0"/>
              <a:t>为源地址，</a:t>
            </a:r>
            <a:r>
              <a:rPr lang="en-US" altLang="zh-CN" sz="2400" dirty="0"/>
              <a:t>[A3]</a:t>
            </a:r>
            <a:r>
              <a:rPr lang="zh-CN" altLang="en-US" sz="2400" dirty="0"/>
              <a:t>为</a:t>
            </a:r>
            <a:r>
              <a:rPr lang="zh-CN" altLang="en-US" sz="2400" dirty="0" smtClean="0"/>
              <a:t>目的地址</a:t>
            </a:r>
            <a:endParaRPr lang="en-US" altLang="zh-CN" sz="2400" dirty="0"/>
          </a:p>
          <a:p>
            <a:pPr marL="0" indent="0">
              <a:buNone/>
            </a:pPr>
            <a:r>
              <a:rPr lang="en-US" altLang="zh-CN" sz="2800" dirty="0" smtClean="0"/>
              <a:t>ADD R1, R2, R3</a:t>
            </a:r>
            <a:endParaRPr lang="zh-CN" altLang="en-US" sz="2800" dirty="0"/>
          </a:p>
          <a:p>
            <a:pPr>
              <a:buFont typeface="Wingdings" pitchFamily="2" charset="2"/>
              <a:buChar char="Ø"/>
            </a:pPr>
            <a:r>
              <a:rPr lang="zh-CN" altLang="en-US" dirty="0" smtClean="0"/>
              <a:t> 多地址</a:t>
            </a:r>
            <a:endParaRPr lang="zh-CN" altLang="en-US" dirty="0"/>
          </a:p>
        </p:txBody>
      </p:sp>
      <p:sp>
        <p:nvSpPr>
          <p:cNvPr id="4" name="Rectangle 7"/>
          <p:cNvSpPr>
            <a:spLocks noChangeArrowheads="1"/>
          </p:cNvSpPr>
          <p:nvPr/>
        </p:nvSpPr>
        <p:spPr bwMode="auto">
          <a:xfrm>
            <a:off x="3058011" y="1201316"/>
            <a:ext cx="2819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b="1" dirty="0"/>
              <a:t>   </a:t>
            </a:r>
            <a:r>
              <a:rPr lang="en-US" altLang="zh-CN" b="1" dirty="0" smtClean="0"/>
              <a:t>  OP             A1            </a:t>
            </a:r>
            <a:r>
              <a:rPr lang="en-US" altLang="zh-CN" b="1" dirty="0"/>
              <a:t>A2    </a:t>
            </a:r>
          </a:p>
        </p:txBody>
      </p:sp>
      <p:grpSp>
        <p:nvGrpSpPr>
          <p:cNvPr id="5" name="Group 11"/>
          <p:cNvGrpSpPr>
            <a:grpSpLocks/>
          </p:cNvGrpSpPr>
          <p:nvPr/>
        </p:nvGrpSpPr>
        <p:grpSpPr bwMode="auto">
          <a:xfrm>
            <a:off x="2987700" y="2641848"/>
            <a:ext cx="3657600" cy="1028700"/>
            <a:chOff x="2632" y="2472"/>
            <a:chExt cx="2304" cy="648"/>
          </a:xfrm>
        </p:grpSpPr>
        <p:sp>
          <p:nvSpPr>
            <p:cNvPr id="6" name="Rectangle 12"/>
            <p:cNvSpPr>
              <a:spLocks noChangeArrowheads="1"/>
            </p:cNvSpPr>
            <p:nvPr/>
          </p:nvSpPr>
          <p:spPr bwMode="auto">
            <a:xfrm>
              <a:off x="2632" y="2472"/>
              <a:ext cx="2304"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   </a:t>
              </a:r>
              <a:r>
                <a:rPr lang="en-US" altLang="zh-CN" b="1" dirty="0" smtClean="0"/>
                <a:t>    OP            A1            A2          </a:t>
              </a:r>
              <a:r>
                <a:rPr lang="en-US" altLang="zh-CN" b="1" dirty="0"/>
                <a:t>A3</a:t>
              </a:r>
            </a:p>
          </p:txBody>
        </p:sp>
        <p:sp>
          <p:nvSpPr>
            <p:cNvPr id="7" name="Line 13"/>
            <p:cNvSpPr>
              <a:spLocks noChangeShapeType="1"/>
            </p:cNvSpPr>
            <p:nvPr/>
          </p:nvSpPr>
          <p:spPr bwMode="auto">
            <a:xfrm>
              <a:off x="4272" y="2880"/>
              <a:ext cx="1"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4"/>
            <p:cNvSpPr>
              <a:spLocks noChangeShapeType="1"/>
            </p:cNvSpPr>
            <p:nvPr/>
          </p:nvSpPr>
          <p:spPr bwMode="auto">
            <a:xfrm>
              <a:off x="3120" y="2880"/>
              <a:ext cx="1"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0" name="直接连接符 9"/>
          <p:cNvCxnSpPr>
            <a:stCxn id="6" idx="0"/>
            <a:endCxn id="6" idx="2"/>
          </p:cNvCxnSpPr>
          <p:nvPr/>
        </p:nvCxnSpPr>
        <p:spPr>
          <a:xfrm>
            <a:off x="4816500" y="2641848"/>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50432" y="1273324"/>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88632" y="1273324"/>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298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指令操作码的编码格式</a:t>
            </a:r>
          </a:p>
        </p:txBody>
      </p:sp>
      <p:sp>
        <p:nvSpPr>
          <p:cNvPr id="3" name="内容占位符 2"/>
          <p:cNvSpPr>
            <a:spLocks noGrp="1"/>
          </p:cNvSpPr>
          <p:nvPr>
            <p:ph idx="1"/>
          </p:nvPr>
        </p:nvSpPr>
        <p:spPr/>
        <p:txBody>
          <a:bodyPr/>
          <a:lstStyle/>
          <a:p>
            <a:r>
              <a:rPr lang="zh-CN" altLang="en-US" dirty="0"/>
              <a:t>固定格式</a:t>
            </a:r>
            <a:r>
              <a:rPr lang="zh-CN" altLang="en-US" dirty="0" smtClean="0"/>
              <a:t>操作码：</a:t>
            </a:r>
            <a:r>
              <a:rPr lang="zh-CN" altLang="en-US" dirty="0"/>
              <a:t>操作码长度固定</a:t>
            </a:r>
          </a:p>
          <a:p>
            <a:r>
              <a:rPr lang="zh-CN" altLang="en-US" dirty="0"/>
              <a:t>可变格式</a:t>
            </a:r>
            <a:r>
              <a:rPr lang="zh-CN" altLang="en-US" dirty="0" smtClean="0"/>
              <a:t>操作码：</a:t>
            </a:r>
            <a:r>
              <a:rPr lang="zh-CN" altLang="en-US" dirty="0"/>
              <a:t>操作码长度可以改变</a:t>
            </a:r>
          </a:p>
          <a:p>
            <a:endParaRPr lang="zh-CN" altLang="en-US" dirty="0"/>
          </a:p>
        </p:txBody>
      </p:sp>
    </p:spTree>
    <p:extLst>
      <p:ext uri="{BB962C8B-B14F-4D97-AF65-F5344CB8AC3E}">
        <p14:creationId xmlns:p14="http://schemas.microsoft.com/office/powerpoint/2010/main" val="236722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指令操作码的扩展技术</a:t>
            </a:r>
          </a:p>
        </p:txBody>
      </p:sp>
      <p:sp>
        <p:nvSpPr>
          <p:cNvPr id="3" name="内容占位符 2"/>
          <p:cNvSpPr>
            <a:spLocks noGrp="1"/>
          </p:cNvSpPr>
          <p:nvPr>
            <p:ph idx="1"/>
          </p:nvPr>
        </p:nvSpPr>
        <p:spPr/>
        <p:txBody>
          <a:bodyPr/>
          <a:lstStyle/>
          <a:p>
            <a:r>
              <a:rPr lang="zh-CN" altLang="en-US" dirty="0" smtClean="0"/>
              <a:t>实例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62484"/>
            <a:ext cx="4248472" cy="79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99592" y="2262126"/>
            <a:ext cx="6984776" cy="2400657"/>
          </a:xfrm>
          <a:prstGeom prst="rect">
            <a:avLst/>
          </a:prstGeom>
        </p:spPr>
        <p:txBody>
          <a:bodyPr wrap="square">
            <a:spAutoFit/>
          </a:bodyPr>
          <a:lstStyle/>
          <a:p>
            <a:pPr>
              <a:lnSpc>
                <a:spcPct val="150000"/>
              </a:lnSpc>
            </a:pPr>
            <a:r>
              <a:rPr lang="zh-CN" altLang="en-US" sz="2800" dirty="0" smtClean="0"/>
              <a:t>固定</a:t>
            </a:r>
            <a:r>
              <a:rPr lang="zh-CN" altLang="en-US" sz="2800" dirty="0" smtClean="0"/>
              <a:t>格式（可构成一下一种）：</a:t>
            </a:r>
            <a:endParaRPr lang="en-US" altLang="zh-CN" sz="2800" dirty="0" smtClean="0"/>
          </a:p>
          <a:p>
            <a:pPr marL="285750" indent="-285750">
              <a:lnSpc>
                <a:spcPct val="150000"/>
              </a:lnSpc>
              <a:buFont typeface="Wingdings" pitchFamily="2" charset="2"/>
              <a:buChar char="Ø"/>
            </a:pPr>
            <a:r>
              <a:rPr lang="en-US" altLang="zh-CN" dirty="0" smtClean="0"/>
              <a:t>4</a:t>
            </a:r>
            <a:r>
              <a:rPr lang="zh-CN" altLang="en-US" dirty="0"/>
              <a:t>位操作码则能表示</a:t>
            </a:r>
            <a:r>
              <a:rPr lang="en-US" altLang="zh-CN" dirty="0"/>
              <a:t>16</a:t>
            </a:r>
            <a:r>
              <a:rPr lang="zh-CN" altLang="en-US" dirty="0"/>
              <a:t>条</a:t>
            </a:r>
            <a:r>
              <a:rPr lang="zh-CN" altLang="en-US" dirty="0" smtClean="0"/>
              <a:t>三地址指令</a:t>
            </a:r>
            <a:r>
              <a:rPr lang="zh-CN" altLang="en-US" dirty="0"/>
              <a:t>；</a:t>
            </a:r>
            <a:endParaRPr lang="en-US" altLang="zh-CN" dirty="0" smtClean="0"/>
          </a:p>
          <a:p>
            <a:pPr marL="285750" indent="-285750">
              <a:lnSpc>
                <a:spcPct val="150000"/>
              </a:lnSpc>
              <a:buFont typeface="Wingdings" pitchFamily="2" charset="2"/>
              <a:buChar char="Ø"/>
            </a:pPr>
            <a:r>
              <a:rPr lang="en-US" altLang="zh-CN" dirty="0" smtClean="0"/>
              <a:t>8</a:t>
            </a:r>
            <a:r>
              <a:rPr lang="zh-CN" altLang="en-US" dirty="0"/>
              <a:t>位操作码则可表示</a:t>
            </a:r>
            <a:r>
              <a:rPr lang="en-US" altLang="zh-CN" dirty="0"/>
              <a:t>256</a:t>
            </a:r>
            <a:r>
              <a:rPr lang="zh-CN" altLang="en-US" dirty="0"/>
              <a:t>条</a:t>
            </a:r>
            <a:r>
              <a:rPr lang="zh-CN" altLang="en-US" dirty="0" smtClean="0"/>
              <a:t>二地址指令；</a:t>
            </a:r>
            <a:endParaRPr lang="en-US" altLang="zh-CN" dirty="0" smtClean="0"/>
          </a:p>
          <a:p>
            <a:pPr marL="285750" indent="-285750">
              <a:lnSpc>
                <a:spcPct val="150000"/>
              </a:lnSpc>
              <a:buFont typeface="Wingdings" pitchFamily="2" charset="2"/>
              <a:buChar char="Ø"/>
            </a:pPr>
            <a:r>
              <a:rPr lang="en-US" altLang="zh-CN" dirty="0" smtClean="0"/>
              <a:t>12</a:t>
            </a:r>
            <a:r>
              <a:rPr lang="zh-CN" altLang="en-US" dirty="0"/>
              <a:t>位操作码则可表示</a:t>
            </a:r>
            <a:r>
              <a:rPr lang="en-US" altLang="zh-CN" dirty="0"/>
              <a:t>4096</a:t>
            </a:r>
            <a:r>
              <a:rPr lang="zh-CN" altLang="en-US" dirty="0"/>
              <a:t>条</a:t>
            </a:r>
            <a:r>
              <a:rPr lang="zh-CN" altLang="en-US" dirty="0" smtClean="0"/>
              <a:t>一地址指令；</a:t>
            </a:r>
            <a:endParaRPr lang="en-US" altLang="zh-CN" dirty="0" smtClean="0"/>
          </a:p>
          <a:p>
            <a:pPr marL="285750" indent="-285750">
              <a:lnSpc>
                <a:spcPct val="150000"/>
              </a:lnSpc>
              <a:buFont typeface="Wingdings" pitchFamily="2" charset="2"/>
              <a:buChar char="Ø"/>
            </a:pPr>
            <a:r>
              <a:rPr lang="en-US" altLang="zh-CN" dirty="0" smtClean="0"/>
              <a:t>16</a:t>
            </a:r>
            <a:r>
              <a:rPr lang="zh-CN" altLang="en-US" dirty="0" smtClean="0"/>
              <a:t>位</a:t>
            </a:r>
            <a:r>
              <a:rPr lang="zh-CN" altLang="en-US" dirty="0"/>
              <a:t>操作码则可表示</a:t>
            </a:r>
            <a:r>
              <a:rPr lang="en-US" altLang="zh-CN" dirty="0" smtClean="0"/>
              <a:t>4096</a:t>
            </a:r>
            <a:r>
              <a:rPr lang="zh-CN" altLang="en-US" dirty="0" smtClean="0"/>
              <a:t>*</a:t>
            </a:r>
            <a:r>
              <a:rPr lang="en-US" altLang="zh-CN" dirty="0" smtClean="0"/>
              <a:t>16</a:t>
            </a:r>
            <a:r>
              <a:rPr lang="zh-CN" altLang="en-US" dirty="0" smtClean="0"/>
              <a:t>条无地址</a:t>
            </a:r>
            <a:r>
              <a:rPr lang="zh-CN" altLang="en-US" dirty="0" smtClean="0"/>
              <a:t>指令。</a:t>
            </a:r>
            <a:endParaRPr lang="zh-CN" altLang="en-US" dirty="0"/>
          </a:p>
        </p:txBody>
      </p:sp>
      <p:sp>
        <p:nvSpPr>
          <p:cNvPr id="5" name="TextBox 4"/>
          <p:cNvSpPr txBox="1"/>
          <p:nvPr/>
        </p:nvSpPr>
        <p:spPr>
          <a:xfrm>
            <a:off x="6677052" y="2496317"/>
            <a:ext cx="2304256" cy="1631216"/>
          </a:xfrm>
          <a:prstGeom prst="rect">
            <a:avLst/>
          </a:prstGeom>
          <a:noFill/>
          <a:ln>
            <a:solidFill>
              <a:srgbClr val="FF0000"/>
            </a:solidFill>
          </a:ln>
        </p:spPr>
        <p:txBody>
          <a:bodyPr wrap="square" rtlCol="0">
            <a:spAutoFit/>
          </a:bodyPr>
          <a:lstStyle/>
          <a:p>
            <a:r>
              <a:rPr lang="en-US" altLang="zh-CN" sz="2000" b="1" dirty="0" smtClean="0">
                <a:solidFill>
                  <a:srgbClr val="FF0000"/>
                </a:solidFill>
              </a:rPr>
              <a:t>3</a:t>
            </a:r>
            <a:r>
              <a:rPr lang="zh-CN" altLang="en-US" sz="2000" b="1" dirty="0" smtClean="0">
                <a:solidFill>
                  <a:srgbClr val="FF0000"/>
                </a:solidFill>
              </a:rPr>
              <a:t>条三地址，</a:t>
            </a:r>
            <a:endParaRPr lang="en-US" altLang="zh-CN" sz="2000" b="1" dirty="0" smtClean="0">
              <a:solidFill>
                <a:srgbClr val="FF0000"/>
              </a:solidFill>
            </a:endParaRPr>
          </a:p>
          <a:p>
            <a:r>
              <a:rPr lang="en-US" altLang="zh-CN" sz="2000" b="1" dirty="0" smtClean="0">
                <a:solidFill>
                  <a:srgbClr val="FF0000"/>
                </a:solidFill>
              </a:rPr>
              <a:t>14</a:t>
            </a:r>
            <a:r>
              <a:rPr lang="zh-CN" altLang="en-US" sz="2000" b="1" dirty="0" smtClean="0">
                <a:solidFill>
                  <a:srgbClr val="FF0000"/>
                </a:solidFill>
              </a:rPr>
              <a:t>条二地址，</a:t>
            </a:r>
            <a:endParaRPr lang="en-US" altLang="zh-CN" sz="2000" b="1" dirty="0" smtClean="0">
              <a:solidFill>
                <a:srgbClr val="FF0000"/>
              </a:solidFill>
            </a:endParaRPr>
          </a:p>
          <a:p>
            <a:r>
              <a:rPr lang="en-US" altLang="zh-CN" sz="2000" b="1" dirty="0" smtClean="0">
                <a:solidFill>
                  <a:srgbClr val="FF0000"/>
                </a:solidFill>
              </a:rPr>
              <a:t>30</a:t>
            </a:r>
            <a:r>
              <a:rPr lang="zh-CN" altLang="en-US" sz="2000" b="1" dirty="0" smtClean="0">
                <a:solidFill>
                  <a:srgbClr val="FF0000"/>
                </a:solidFill>
              </a:rPr>
              <a:t>条三地址，</a:t>
            </a:r>
            <a:endParaRPr lang="en-US" altLang="zh-CN" sz="2000" b="1" dirty="0" smtClean="0">
              <a:solidFill>
                <a:srgbClr val="FF0000"/>
              </a:solidFill>
            </a:endParaRPr>
          </a:p>
          <a:p>
            <a:r>
              <a:rPr lang="en-US" altLang="zh-CN" sz="2000" b="1" dirty="0" smtClean="0">
                <a:solidFill>
                  <a:srgbClr val="FF0000"/>
                </a:solidFill>
              </a:rPr>
              <a:t>24</a:t>
            </a:r>
            <a:r>
              <a:rPr lang="zh-CN" altLang="en-US" sz="2000" b="1" dirty="0" smtClean="0">
                <a:solidFill>
                  <a:srgbClr val="FF0000"/>
                </a:solidFill>
              </a:rPr>
              <a:t>条无地址指令。可以吗？</a:t>
            </a:r>
            <a:endParaRPr lang="zh-CN" altLang="en-US" sz="2000" b="1" dirty="0">
              <a:solidFill>
                <a:srgbClr val="FF0000"/>
              </a:solidFill>
            </a:endParaRPr>
          </a:p>
        </p:txBody>
      </p:sp>
      <p:sp>
        <p:nvSpPr>
          <p:cNvPr id="6" name="上箭头 5"/>
          <p:cNvSpPr/>
          <p:nvPr/>
        </p:nvSpPr>
        <p:spPr>
          <a:xfrm rot="19432621">
            <a:off x="6359794" y="1735719"/>
            <a:ext cx="576064" cy="6343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8879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可变</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sz="2800" dirty="0"/>
              <a:t>同样情况下，如果需要三地址、二地址、一地址指令各</a:t>
            </a:r>
            <a:r>
              <a:rPr lang="en-US" altLang="zh-CN" sz="2800" dirty="0"/>
              <a:t>15</a:t>
            </a:r>
            <a:r>
              <a:rPr lang="zh-CN" altLang="en-US" sz="2800" dirty="0"/>
              <a:t>条、零地址指令</a:t>
            </a:r>
            <a:r>
              <a:rPr lang="en-US" altLang="zh-CN" sz="2800" dirty="0"/>
              <a:t>16</a:t>
            </a:r>
            <a:r>
              <a:rPr lang="zh-CN" altLang="en-US" sz="2800" dirty="0"/>
              <a:t>条，则一样能够采用可变格式操作码实现</a:t>
            </a:r>
            <a:r>
              <a:rPr lang="zh-CN" altLang="en-US" dirty="0"/>
              <a:t>。</a:t>
            </a:r>
          </a:p>
        </p:txBody>
      </p:sp>
      <p:sp>
        <p:nvSpPr>
          <p:cNvPr id="4" name="矩形 3"/>
          <p:cNvSpPr/>
          <p:nvPr/>
        </p:nvSpPr>
        <p:spPr>
          <a:xfrm>
            <a:off x="899592" y="3001516"/>
            <a:ext cx="6912768" cy="2062103"/>
          </a:xfrm>
          <a:prstGeom prst="rect">
            <a:avLst/>
          </a:prstGeom>
        </p:spPr>
        <p:txBody>
          <a:bodyPr wrap="square">
            <a:spAutoFit/>
          </a:bodyPr>
          <a:lstStyle/>
          <a:p>
            <a:pPr marL="298450" indent="-285750">
              <a:buFont typeface="Wingdings" pitchFamily="2" charset="2"/>
              <a:buChar char="Ø"/>
            </a:pPr>
            <a:r>
              <a:rPr lang="en-US" altLang="zh-CN" dirty="0"/>
              <a:t>15</a:t>
            </a:r>
            <a:r>
              <a:rPr lang="zh-CN" altLang="en-US" dirty="0"/>
              <a:t>条三地址指令的操作码为：</a:t>
            </a:r>
            <a:r>
              <a:rPr lang="en-US" altLang="zh-CN" dirty="0"/>
              <a:t>0000  ~  1110</a:t>
            </a:r>
          </a:p>
          <a:p>
            <a:pPr marL="298450" indent="-285750">
              <a:buFont typeface="Wingdings" pitchFamily="2" charset="2"/>
              <a:buChar char="Ø"/>
            </a:pPr>
            <a:r>
              <a:rPr lang="en-US" altLang="zh-CN" dirty="0"/>
              <a:t>15</a:t>
            </a:r>
            <a:r>
              <a:rPr lang="zh-CN" altLang="en-US" dirty="0"/>
              <a:t>条二地址指令的</a:t>
            </a:r>
            <a:r>
              <a:rPr lang="zh-CN" altLang="en-US" sz="2000" dirty="0"/>
              <a:t>操作码</a:t>
            </a:r>
            <a:r>
              <a:rPr lang="zh-CN" altLang="en-US" dirty="0"/>
              <a:t>为：前</a:t>
            </a:r>
            <a:r>
              <a:rPr lang="en-US" altLang="zh-CN" dirty="0"/>
              <a:t>4</a:t>
            </a:r>
            <a:r>
              <a:rPr lang="zh-CN" altLang="en-US" dirty="0"/>
              <a:t>位</a:t>
            </a:r>
            <a:r>
              <a:rPr lang="en-US" altLang="zh-CN" dirty="0"/>
              <a:t>1111</a:t>
            </a:r>
            <a:r>
              <a:rPr lang="zh-CN" altLang="en-US" dirty="0" smtClean="0"/>
              <a:t>，</a:t>
            </a:r>
          </a:p>
          <a:p>
            <a:pPr marL="298450" indent="-285750">
              <a:buFont typeface="Wingdings" pitchFamily="2" charset="2"/>
              <a:buNone/>
            </a:pPr>
            <a:r>
              <a:rPr lang="zh-CN" altLang="en-US" dirty="0" smtClean="0"/>
              <a:t>      即  </a:t>
            </a:r>
            <a:r>
              <a:rPr lang="en-US" altLang="zh-CN" dirty="0" smtClean="0">
                <a:solidFill>
                  <a:srgbClr val="FF0000"/>
                </a:solidFill>
              </a:rPr>
              <a:t>1111</a:t>
            </a:r>
            <a:r>
              <a:rPr lang="en-US" altLang="zh-CN" dirty="0" smtClean="0"/>
              <a:t> 0000 ~ </a:t>
            </a:r>
            <a:r>
              <a:rPr lang="en-US" altLang="zh-CN" dirty="0" smtClean="0">
                <a:solidFill>
                  <a:srgbClr val="FF0000"/>
                </a:solidFill>
              </a:rPr>
              <a:t>1111</a:t>
            </a:r>
            <a:r>
              <a:rPr lang="en-US" altLang="zh-CN" dirty="0" smtClean="0"/>
              <a:t> 1110</a:t>
            </a:r>
          </a:p>
          <a:p>
            <a:pPr marL="298450" indent="-285750">
              <a:buFont typeface="Wingdings" pitchFamily="2" charset="2"/>
              <a:buChar char="Ø"/>
            </a:pPr>
            <a:r>
              <a:rPr lang="en-US" altLang="zh-CN" dirty="0" smtClean="0"/>
              <a:t>15</a:t>
            </a:r>
            <a:r>
              <a:rPr lang="zh-CN" altLang="en-US" dirty="0"/>
              <a:t>条一地址指令的操作码为：前</a:t>
            </a:r>
            <a:r>
              <a:rPr lang="en-US" altLang="zh-CN" dirty="0"/>
              <a:t>8</a:t>
            </a:r>
            <a:r>
              <a:rPr lang="zh-CN" altLang="en-US" dirty="0"/>
              <a:t>位均为</a:t>
            </a:r>
            <a:r>
              <a:rPr lang="en-US" altLang="zh-CN" dirty="0"/>
              <a:t>1</a:t>
            </a:r>
            <a:r>
              <a:rPr lang="zh-CN" altLang="en-US" dirty="0"/>
              <a:t>，</a:t>
            </a:r>
          </a:p>
          <a:p>
            <a:pPr marL="298450" indent="-285750">
              <a:buFont typeface="Wingdings" pitchFamily="2" charset="2"/>
              <a:buNone/>
            </a:pPr>
            <a:r>
              <a:rPr lang="zh-CN" altLang="en-US" dirty="0"/>
              <a:t>      即  </a:t>
            </a:r>
            <a:r>
              <a:rPr lang="en-US" altLang="zh-CN" dirty="0">
                <a:solidFill>
                  <a:srgbClr val="FF0000"/>
                </a:solidFill>
              </a:rPr>
              <a:t>11111111</a:t>
            </a:r>
            <a:r>
              <a:rPr lang="en-US" altLang="zh-CN" dirty="0"/>
              <a:t> 0000 ~</a:t>
            </a:r>
            <a:r>
              <a:rPr lang="en-US" altLang="zh-CN" dirty="0">
                <a:solidFill>
                  <a:srgbClr val="FF0000"/>
                </a:solidFill>
              </a:rPr>
              <a:t>11111111</a:t>
            </a:r>
            <a:r>
              <a:rPr lang="en-US" altLang="zh-CN" dirty="0"/>
              <a:t> 1110</a:t>
            </a:r>
          </a:p>
          <a:p>
            <a:pPr marL="298450" indent="-285750">
              <a:buFont typeface="Wingdings" pitchFamily="2" charset="2"/>
              <a:buChar char="Ø"/>
            </a:pPr>
            <a:r>
              <a:rPr lang="en-US" altLang="zh-CN" dirty="0"/>
              <a:t>16</a:t>
            </a:r>
            <a:r>
              <a:rPr lang="zh-CN" altLang="en-US" dirty="0"/>
              <a:t>条零地址指令的操作码为：前</a:t>
            </a:r>
            <a:r>
              <a:rPr lang="en-US" altLang="zh-CN" dirty="0"/>
              <a:t>12</a:t>
            </a:r>
            <a:r>
              <a:rPr lang="zh-CN" altLang="en-US" dirty="0"/>
              <a:t>位均为</a:t>
            </a:r>
            <a:r>
              <a:rPr lang="en-US" altLang="zh-CN" dirty="0"/>
              <a:t>1</a:t>
            </a:r>
            <a:r>
              <a:rPr lang="zh-CN" altLang="en-US" dirty="0"/>
              <a:t>，</a:t>
            </a:r>
          </a:p>
          <a:p>
            <a:pPr marL="298450" indent="-285750">
              <a:buFont typeface="Wingdings" pitchFamily="2" charset="2"/>
              <a:buNone/>
            </a:pPr>
            <a:r>
              <a:rPr lang="zh-CN" altLang="en-US" dirty="0"/>
              <a:t>      即  </a:t>
            </a:r>
            <a:r>
              <a:rPr lang="en-US" altLang="zh-CN" dirty="0">
                <a:solidFill>
                  <a:srgbClr val="FF0000"/>
                </a:solidFill>
              </a:rPr>
              <a:t>111111111111</a:t>
            </a:r>
            <a:r>
              <a:rPr lang="en-US" altLang="zh-CN" dirty="0"/>
              <a:t>0000~</a:t>
            </a:r>
            <a:r>
              <a:rPr lang="en-US" altLang="zh-CN" dirty="0">
                <a:solidFill>
                  <a:srgbClr val="FF0000"/>
                </a:solidFill>
              </a:rPr>
              <a:t>111111111111</a:t>
            </a:r>
            <a:r>
              <a:rPr lang="en-US" altLang="zh-CN" dirty="0"/>
              <a:t>1111</a:t>
            </a:r>
          </a:p>
        </p:txBody>
      </p:sp>
    </p:spTree>
    <p:extLst>
      <p:ext uri="{BB962C8B-B14F-4D97-AF65-F5344CB8AC3E}">
        <p14:creationId xmlns:p14="http://schemas.microsoft.com/office/powerpoint/2010/main" val="4082591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指令出现的概率与操作码长度</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81436"/>
            <a:ext cx="8048005"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43608" y="1273323"/>
            <a:ext cx="4032448" cy="830997"/>
          </a:xfrm>
          <a:prstGeom prst="rect">
            <a:avLst/>
          </a:prstGeom>
          <a:noFill/>
          <a:ln>
            <a:solidFill>
              <a:srgbClr val="FF0000"/>
            </a:solidFill>
          </a:ln>
        </p:spPr>
        <p:txBody>
          <a:bodyPr wrap="square" rtlCol="0">
            <a:spAutoFit/>
          </a:bodyPr>
          <a:lstStyle/>
          <a:p>
            <a:r>
              <a:rPr lang="zh-CN" altLang="en-US" sz="2400" b="1" dirty="0" smtClean="0">
                <a:solidFill>
                  <a:srgbClr val="FF0000"/>
                </a:solidFill>
              </a:rPr>
              <a:t>出现概率大的指令，编码短；</a:t>
            </a:r>
            <a:endParaRPr lang="en-US" altLang="zh-CN" sz="2400" b="1" dirty="0" smtClean="0">
              <a:solidFill>
                <a:srgbClr val="FF0000"/>
              </a:solidFill>
            </a:endParaRPr>
          </a:p>
          <a:p>
            <a:r>
              <a:rPr lang="zh-CN" altLang="en-US" sz="2400" b="1" dirty="0" smtClean="0">
                <a:solidFill>
                  <a:srgbClr val="FF0000"/>
                </a:solidFill>
              </a:rPr>
              <a:t>出现概率小的指令，编码长。</a:t>
            </a:r>
            <a:endParaRPr lang="zh-CN" altLang="en-US" sz="2400" b="1" dirty="0">
              <a:solidFill>
                <a:srgbClr val="FF0000"/>
              </a:solidFill>
            </a:endParaRPr>
          </a:p>
        </p:txBody>
      </p:sp>
      <p:sp>
        <p:nvSpPr>
          <p:cNvPr id="4" name="右箭头 3"/>
          <p:cNvSpPr/>
          <p:nvPr/>
        </p:nvSpPr>
        <p:spPr>
          <a:xfrm>
            <a:off x="5184068" y="1544805"/>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796136" y="1457988"/>
            <a:ext cx="2160240" cy="461665"/>
          </a:xfrm>
          <a:prstGeom prst="rect">
            <a:avLst/>
          </a:prstGeom>
          <a:noFill/>
        </p:spPr>
        <p:txBody>
          <a:bodyPr wrap="square" rtlCol="0">
            <a:spAutoFit/>
          </a:bodyPr>
          <a:lstStyle/>
          <a:p>
            <a:r>
              <a:rPr lang="zh-CN" altLang="en-US" sz="2400" b="1" dirty="0" smtClean="0">
                <a:solidFill>
                  <a:srgbClr val="FF0000"/>
                </a:solidFill>
              </a:rPr>
              <a:t>程序代码短</a:t>
            </a:r>
            <a:endParaRPr lang="zh-CN" altLang="en-US" sz="2400" b="1" dirty="0">
              <a:solidFill>
                <a:srgbClr val="FF0000"/>
              </a:solidFill>
            </a:endParaRPr>
          </a:p>
        </p:txBody>
      </p:sp>
      <p:sp>
        <p:nvSpPr>
          <p:cNvPr id="6" name="TextBox 5"/>
          <p:cNvSpPr txBox="1"/>
          <p:nvPr/>
        </p:nvSpPr>
        <p:spPr>
          <a:xfrm>
            <a:off x="720080" y="5265122"/>
            <a:ext cx="1440160" cy="369332"/>
          </a:xfrm>
          <a:prstGeom prst="rect">
            <a:avLst/>
          </a:prstGeom>
          <a:noFill/>
        </p:spPr>
        <p:txBody>
          <a:bodyPr wrap="square" rtlCol="0">
            <a:spAutoFit/>
          </a:bodyPr>
          <a:lstStyle/>
          <a:p>
            <a:r>
              <a:rPr lang="en-US" altLang="zh-CN" b="1" dirty="0" smtClean="0">
                <a:solidFill>
                  <a:srgbClr val="0070C0"/>
                </a:solidFill>
                <a:latin typeface="+mn-ea"/>
              </a:rPr>
              <a:t>I</a:t>
            </a:r>
            <a:r>
              <a:rPr lang="zh-CN" altLang="en-US" b="1" dirty="0" smtClean="0">
                <a:solidFill>
                  <a:srgbClr val="0070C0"/>
                </a:solidFill>
                <a:latin typeface="+mn-ea"/>
              </a:rPr>
              <a:t>平均</a:t>
            </a:r>
            <a:r>
              <a:rPr lang="en-US" altLang="zh-CN" b="1" dirty="0" smtClean="0">
                <a:solidFill>
                  <a:srgbClr val="0070C0"/>
                </a:solidFill>
                <a:latin typeface="+mn-ea"/>
              </a:rPr>
              <a:t>=2.2</a:t>
            </a:r>
            <a:endParaRPr lang="zh-CN" altLang="en-US" b="1" dirty="0">
              <a:solidFill>
                <a:srgbClr val="0070C0"/>
              </a:solidFill>
              <a:latin typeface="+mn-ea"/>
            </a:endParaRPr>
          </a:p>
        </p:txBody>
      </p:sp>
    </p:spTree>
    <p:extLst>
      <p:ext uri="{BB962C8B-B14F-4D97-AF65-F5344CB8AC3E}">
        <p14:creationId xmlns:p14="http://schemas.microsoft.com/office/powerpoint/2010/main" val="3564590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829</Words>
  <Application>Microsoft Office PowerPoint</Application>
  <PresentationFormat>全屏显示(16:10)</PresentationFormat>
  <Paragraphs>135</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第5章 指令系统</vt:lpstr>
      <vt:lpstr>5.1 指令系统的发展</vt:lpstr>
      <vt:lpstr>5.2 指令格式</vt:lpstr>
      <vt:lpstr>指令格式的五种类型</vt:lpstr>
      <vt:lpstr>PowerPoint 演示文稿</vt:lpstr>
      <vt:lpstr>指令操作码的编码格式</vt:lpstr>
      <vt:lpstr>指令操作码的扩展技术</vt:lpstr>
      <vt:lpstr>可变格式</vt:lpstr>
      <vt:lpstr>指令出现的概率与操作码长度</vt:lpstr>
      <vt:lpstr>指令出现的概率与操作码长度</vt:lpstr>
      <vt:lpstr>指令长度与机器字长</vt:lpstr>
      <vt:lpstr>数据表示</vt:lpstr>
      <vt:lpstr>两个半字的存取</vt:lpstr>
      <vt:lpstr>两种字节次序</vt:lpstr>
      <vt:lpstr> 5.3  寻址方式(编址方式)</vt:lpstr>
      <vt:lpstr>PowerPoint 演示文稿</vt:lpstr>
      <vt:lpstr>PowerPoint 演示文稿</vt:lpstr>
      <vt:lpstr>PowerPoint 演示文稿</vt:lpstr>
      <vt:lpstr>PowerPoint 演示文稿</vt:lpstr>
      <vt:lpstr>PowerPoint 演示文稿</vt:lpstr>
      <vt:lpstr>5.4 指令类型</vt:lpstr>
      <vt:lpstr>PowerPoint 演示文稿</vt:lpstr>
      <vt:lpstr>PowerPoint 演示文稿</vt:lpstr>
      <vt:lpstr>PowerPoint 演示文稿</vt:lpstr>
      <vt:lpstr>PowerPoint 演示文稿</vt:lpstr>
      <vt:lpstr>PowerPoint 演示文稿</vt:lpstr>
      <vt:lpstr>5.5 RISC与CISC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指令系统</dc:title>
  <dc:creator>LZHANGE6400</dc:creator>
  <cp:lastModifiedBy>Administrator</cp:lastModifiedBy>
  <cp:revision>34</cp:revision>
  <dcterms:created xsi:type="dcterms:W3CDTF">2013-09-08T01:28:31Z</dcterms:created>
  <dcterms:modified xsi:type="dcterms:W3CDTF">2015-09-22T04:54:34Z</dcterms:modified>
</cp:coreProperties>
</file>