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6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301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9" autoAdjust="0"/>
  </p:normalViewPr>
  <p:slideViewPr>
    <p:cSldViewPr>
      <p:cViewPr varScale="1">
        <p:scale>
          <a:sx n="101" d="100"/>
          <a:sy n="101" d="100"/>
        </p:scale>
        <p:origin x="-67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4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5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3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0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6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5149-73CF-4DE7-AA98-DD2FAE1A6A2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62C3-FAEF-427A-A2A9-E9458040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77380"/>
            <a:ext cx="8229600" cy="131254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zh-CN" dirty="0">
                <a:latin typeface="+mj-ea"/>
              </a:rPr>
              <a:t>章 运算方法和运算</a:t>
            </a:r>
            <a:r>
              <a:rPr lang="zh-CN" altLang="zh-CN" dirty="0" smtClean="0">
                <a:latin typeface="+mj-ea"/>
              </a:rPr>
              <a:t>部件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zh-CN" altLang="en-US" dirty="0" smtClean="0">
                <a:latin typeface="+mj-ea"/>
              </a:rPr>
              <a:t>（运算与校验）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7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zh-CN" dirty="0" smtClean="0"/>
              <a:t>数据</a:t>
            </a:r>
            <a:r>
              <a:rPr lang="zh-CN" altLang="zh-CN" dirty="0"/>
              <a:t>校验</a:t>
            </a:r>
            <a:r>
              <a:rPr lang="zh-CN" altLang="zh-CN" dirty="0" smtClean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奇偶校验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  如果采用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奇校验</a:t>
            </a:r>
            <a:r>
              <a:rPr lang="zh-CN" altLang="en-US" sz="2000" dirty="0" smtClean="0">
                <a:latin typeface="+mn-ea"/>
              </a:rPr>
              <a:t>，则这</a:t>
            </a:r>
            <a:r>
              <a:rPr lang="zh-CN" altLang="en-US" sz="2000" b="1" u="sng" dirty="0" smtClean="0">
                <a:latin typeface="+mn-ea"/>
              </a:rPr>
              <a:t>组数据加上校验码位后数据中‘</a:t>
            </a:r>
            <a:r>
              <a:rPr lang="en-US" altLang="zh-CN" sz="2000" b="1" u="sng" dirty="0" smtClean="0">
                <a:latin typeface="+mn-ea"/>
              </a:rPr>
              <a:t>1’</a:t>
            </a:r>
            <a:r>
              <a:rPr lang="zh-CN" altLang="en-US" sz="2000" b="1" u="sng" dirty="0" smtClean="0">
                <a:latin typeface="+mn-ea"/>
              </a:rPr>
              <a:t>的个数应为奇数个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如果采用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偶校验</a:t>
            </a:r>
            <a:r>
              <a:rPr lang="zh-CN" altLang="en-US" sz="2000" dirty="0" smtClean="0">
                <a:latin typeface="+mn-ea"/>
              </a:rPr>
              <a:t>，则这</a:t>
            </a:r>
            <a:r>
              <a:rPr lang="zh-CN" altLang="en-US" sz="2000" b="1" u="sng" dirty="0" smtClean="0">
                <a:latin typeface="+mn-ea"/>
              </a:rPr>
              <a:t>组数据加上校验码位后数据中‘</a:t>
            </a:r>
            <a:r>
              <a:rPr lang="en-US" altLang="zh-CN" sz="2000" b="1" u="sng" dirty="0" smtClean="0">
                <a:latin typeface="+mn-ea"/>
              </a:rPr>
              <a:t>1’</a:t>
            </a:r>
            <a:r>
              <a:rPr lang="zh-CN" altLang="en-US" sz="2000" b="1" u="sng" dirty="0" smtClean="0">
                <a:latin typeface="+mn-ea"/>
              </a:rPr>
              <a:t>的个数应为偶数个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000" dirty="0">
              <a:latin typeface="+mn-ea"/>
            </a:endParaRPr>
          </a:p>
          <a:p>
            <a:pPr marL="0" indent="0" eaLnBrk="0" hangingPunct="0">
              <a:buNone/>
            </a:pPr>
            <a:r>
              <a:rPr kumimoji="0" lang="zh-CN" altLang="en-US" sz="2000" dirty="0" smtClean="0">
                <a:latin typeface="+mn-ea"/>
              </a:rPr>
              <a:t>    例如：</a:t>
            </a:r>
            <a:r>
              <a:rPr kumimoji="0" lang="en-US" altLang="zh-CN" sz="2000" dirty="0" smtClean="0">
                <a:latin typeface="+mn-ea"/>
              </a:rPr>
              <a:t>10101011</a:t>
            </a:r>
            <a:r>
              <a:rPr kumimoji="0" lang="zh-CN" altLang="en-US" sz="2000" dirty="0" smtClean="0">
                <a:latin typeface="+mn-ea"/>
              </a:rPr>
              <a:t>，若采用奇校验，则附加的校验位应取‘</a:t>
            </a:r>
            <a:r>
              <a:rPr kumimoji="0" lang="en-US" altLang="zh-CN" sz="2000" dirty="0" smtClean="0">
                <a:latin typeface="+mn-ea"/>
              </a:rPr>
              <a:t>0’</a:t>
            </a:r>
            <a:r>
              <a:rPr kumimoji="0" lang="zh-CN" altLang="en-US" sz="2000" dirty="0" smtClean="0">
                <a:latin typeface="+mn-ea"/>
              </a:rPr>
              <a:t>值，保证</a:t>
            </a:r>
            <a:r>
              <a:rPr kumimoji="0" lang="en-US" altLang="zh-CN" sz="2000" dirty="0" smtClean="0">
                <a:latin typeface="+mn-ea"/>
              </a:rPr>
              <a:t>1</a:t>
            </a:r>
            <a:r>
              <a:rPr kumimoji="0" lang="zh-CN" altLang="en-US" sz="2000" dirty="0" smtClean="0">
                <a:latin typeface="+mn-ea"/>
              </a:rPr>
              <a:t>的个数为奇数个即 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kumimoji="0" lang="en-US" altLang="zh-CN" sz="2000" dirty="0" smtClean="0">
                <a:latin typeface="+mn-ea"/>
              </a:rPr>
              <a:t>10101011 </a:t>
            </a:r>
            <a:r>
              <a:rPr kumimoji="0" lang="zh-CN" altLang="en-US" sz="2000" dirty="0" smtClean="0">
                <a:latin typeface="+mn-ea"/>
              </a:rPr>
              <a:t>；若采用偶校验则附加的校验位应取‘</a:t>
            </a:r>
            <a:r>
              <a:rPr kumimoji="0" lang="en-US" altLang="zh-CN" sz="2000" dirty="0" smtClean="0">
                <a:latin typeface="+mn-ea"/>
              </a:rPr>
              <a:t>1’</a:t>
            </a:r>
            <a:r>
              <a:rPr kumimoji="0" lang="zh-CN" altLang="en-US" sz="2000" dirty="0" smtClean="0">
                <a:latin typeface="+mn-ea"/>
              </a:rPr>
              <a:t>值即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0" lang="en-US" altLang="zh-CN" sz="2000" dirty="0" smtClean="0">
                <a:latin typeface="+mn-ea"/>
              </a:rPr>
              <a:t>10101011 </a:t>
            </a:r>
            <a:r>
              <a:rPr kumimoji="0" lang="zh-CN" altLang="en-US" sz="2400" b="1" dirty="0" smtClean="0"/>
              <a:t>。</a:t>
            </a:r>
            <a:r>
              <a:rPr lang="zh-CN" altLang="en-US" sz="2000" dirty="0"/>
              <a:t>（</a:t>
            </a:r>
            <a:r>
              <a:rPr kumimoji="0" lang="zh-CN" altLang="en-US" sz="2000" dirty="0" smtClean="0"/>
              <a:t>这里将校验位放在了首位）</a:t>
            </a:r>
            <a:endParaRPr kumimoji="0" lang="zh-CN" altLang="en-US" sz="2000" dirty="0" smtClean="0"/>
          </a:p>
          <a:p>
            <a:pPr marL="0" indent="0">
              <a:buFont typeface="Wingdings" pitchFamily="2" charset="2"/>
              <a:buNone/>
            </a:pPr>
            <a:endParaRPr lang="zh-CN" altLang="en-US" sz="2400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4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79712" y="1273324"/>
            <a:ext cx="936104" cy="3324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</a:rPr>
              <a:t>数据发送端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algn="ctr"/>
            <a:endParaRPr lang="en-US" altLang="zh-CN" sz="2000" b="1" dirty="0">
              <a:solidFill>
                <a:srgbClr val="FF00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000" b="1" dirty="0">
              <a:solidFill>
                <a:srgbClr val="FF00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000" b="1" dirty="0">
              <a:solidFill>
                <a:srgbClr val="FF00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000" b="1" dirty="0">
              <a:solidFill>
                <a:srgbClr val="FF0000"/>
              </a:solidFill>
            </a:endParaRPr>
          </a:p>
          <a:p>
            <a:pPr algn="ctr"/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数据的传送（编码与检验）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195736" y="1849388"/>
            <a:ext cx="4392488" cy="10081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B050"/>
                </a:solidFill>
              </a:rPr>
              <a:t>数据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411760" y="256946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23728" y="3505572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编码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形成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>
            <a:off x="2771800" y="3829608"/>
            <a:ext cx="42844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1920" y="34602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校验码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8224" y="1273324"/>
            <a:ext cx="936104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</a:rPr>
              <a:t>数据接收端：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2240" y="281220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数据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校验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588224" y="2353444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56276" y="2353444"/>
            <a:ext cx="0" cy="45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2"/>
          </p:cNvCxnSpPr>
          <p:nvPr/>
        </p:nvCxnSpPr>
        <p:spPr>
          <a:xfrm flipV="1">
            <a:off x="7056276" y="346027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5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25252"/>
            <a:ext cx="730424" cy="363674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dirty="0" smtClean="0"/>
              <a:t>奇偶校验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pic>
        <p:nvPicPr>
          <p:cNvPr id="11266" name="Picture 2" descr="c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72" y="242388"/>
            <a:ext cx="3960440" cy="506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72172" y="242388"/>
            <a:ext cx="1899828" cy="670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6016" y="242388"/>
            <a:ext cx="1728192" cy="6708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1720" y="1705372"/>
            <a:ext cx="50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形成电路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 rot="1214940">
            <a:off x="2303748" y="1129308"/>
            <a:ext cx="468052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36296" y="1586748"/>
            <a:ext cx="50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校验电路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上箭头 8"/>
          <p:cNvSpPr/>
          <p:nvPr/>
        </p:nvSpPr>
        <p:spPr>
          <a:xfrm rot="19726349">
            <a:off x="6785190" y="1046864"/>
            <a:ext cx="504056" cy="4879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奇偶校验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7516"/>
            <a:ext cx="8229600" cy="2460104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2800" b="1" dirty="0" smtClean="0"/>
              <a:t>只能</a:t>
            </a:r>
            <a:r>
              <a:rPr lang="zh-CN" altLang="en-US" sz="2800" b="1" dirty="0"/>
              <a:t>发现一位错或奇数个位错，不能发现</a:t>
            </a:r>
            <a:r>
              <a:rPr lang="zh-CN" altLang="en-US" sz="2800" b="1" dirty="0" smtClean="0"/>
              <a:t>偶数</a:t>
            </a:r>
            <a:r>
              <a:rPr lang="zh-CN" altLang="en-US" sz="2800" b="1" dirty="0"/>
              <a:t>个位错。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sz="2800" b="1" dirty="0" smtClean="0"/>
              <a:t>实际</a:t>
            </a:r>
            <a:r>
              <a:rPr lang="zh-CN" altLang="en-US" sz="2800" b="1" dirty="0"/>
              <a:t>中两位同时出错的概率极</a:t>
            </a:r>
            <a:r>
              <a:rPr lang="zh-CN" altLang="en-US" sz="2800" b="1" dirty="0" smtClean="0"/>
              <a:t>低，奇偶校验法</a:t>
            </a:r>
            <a:r>
              <a:rPr lang="zh-CN" altLang="en-US" sz="2800" b="1" dirty="0"/>
              <a:t>简便</a:t>
            </a:r>
            <a:r>
              <a:rPr lang="zh-CN" altLang="en-US" sz="2800" b="1" dirty="0" smtClean="0"/>
              <a:t>可行。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4196446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提高校验能力：增加校验码位数？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海明校验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数据位与校验位关系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73524"/>
            <a:ext cx="7556332" cy="213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1395"/>
            <a:ext cx="7556331" cy="98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5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检验算法的思路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1315"/>
            <a:ext cx="6840760" cy="296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3644"/>
            <a:ext cx="6834257" cy="90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3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海明校验码形成逻辑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5372"/>
            <a:ext cx="5184576" cy="117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88939"/>
            <a:ext cx="6408712" cy="24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2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海明校验校验逻辑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9" y="1489348"/>
            <a:ext cx="7631025" cy="181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判</a:t>
            </a:r>
            <a:r>
              <a:rPr lang="en-US" altLang="zh-CN" dirty="0"/>
              <a:t>1</a:t>
            </a:r>
            <a:r>
              <a:rPr lang="zh-CN" altLang="zh-CN" dirty="0"/>
              <a:t>位</a:t>
            </a:r>
            <a:r>
              <a:rPr lang="en-US" altLang="zh-CN" dirty="0"/>
              <a:t>/2</a:t>
            </a:r>
            <a:r>
              <a:rPr lang="zh-CN" altLang="zh-CN" dirty="0"/>
              <a:t>位错的附加线路</a:t>
            </a:r>
            <a:endParaRPr lang="zh-CN" altLang="en-US" dirty="0"/>
          </a:p>
        </p:txBody>
      </p:sp>
      <p:pic>
        <p:nvPicPr>
          <p:cNvPr id="16386" name="Picture 2" descr="c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3320"/>
            <a:ext cx="4392488" cy="384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1345332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S5 S4 S3 S2 S1= 0 0 0 0 0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无错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S5 S4 S3 S2 S1= 0 X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两位错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S5 S4 S3 S2 S1= 1 X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一位错，可纠错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(12</a:t>
            </a:r>
            <a:r>
              <a:rPr lang="zh-CN" altLang="zh-CN" dirty="0"/>
              <a:t>，</a:t>
            </a:r>
            <a:r>
              <a:rPr lang="en-US" altLang="zh-CN" dirty="0"/>
              <a:t>8)</a:t>
            </a:r>
            <a:r>
              <a:rPr lang="zh-CN" altLang="zh-CN" dirty="0"/>
              <a:t>分组码海明校验线路</a:t>
            </a:r>
            <a:endParaRPr lang="zh-CN" altLang="en-US" dirty="0"/>
          </a:p>
        </p:txBody>
      </p:sp>
      <p:pic>
        <p:nvPicPr>
          <p:cNvPr id="17410" name="Picture 2" descr="c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3324"/>
            <a:ext cx="7488832" cy="396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2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二进制乘法运算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定点数原码一位乘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5412"/>
            <a:ext cx="5400600" cy="299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6216" y="2613650"/>
            <a:ext cx="1656184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小学数学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乘法运算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循环冗余校验</a:t>
            </a:r>
            <a:r>
              <a:rPr lang="en-US" altLang="zh-CN" dirty="0"/>
              <a:t>(CRC)</a:t>
            </a:r>
            <a:r>
              <a:rPr lang="zh-CN" altLang="zh-CN" dirty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数据与多项式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7340"/>
            <a:ext cx="2880320" cy="233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9" y="4297660"/>
            <a:ext cx="771593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0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CRC</a:t>
            </a:r>
            <a:r>
              <a:rPr lang="zh-CN" altLang="en-US" dirty="0" smtClean="0"/>
              <a:t>校验编码方法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94545"/>
            <a:ext cx="6976249" cy="127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577580"/>
            <a:ext cx="64461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CRC</a:t>
            </a:r>
            <a:r>
              <a:rPr lang="zh-CN" altLang="en-US" dirty="0" smtClean="0"/>
              <a:t>校验编码实例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1316"/>
            <a:ext cx="744125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53444"/>
            <a:ext cx="6767743" cy="111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3564"/>
            <a:ext cx="5904656" cy="19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生成多项式生成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73324"/>
            <a:ext cx="758352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0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52388"/>
            <a:ext cx="61626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实现原码一位乘法的逻辑电路框图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65" y="1345332"/>
            <a:ext cx="5688632" cy="374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4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乘法运算的控制流程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9308"/>
            <a:ext cx="2376264" cy="442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8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二进制除法运算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定点数原码一位除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5412"/>
            <a:ext cx="767626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1588358"/>
            <a:ext cx="1656184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小学数学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zh-CN" altLang="en-US" sz="2800" b="1" dirty="0">
                <a:solidFill>
                  <a:srgbClr val="0070C0"/>
                </a:solidFill>
              </a:rPr>
              <a:t>除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法运算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5" y="49188"/>
            <a:ext cx="52101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68" y="1055389"/>
            <a:ext cx="3456384" cy="43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3900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恢复余数法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08104" y="49188"/>
            <a:ext cx="0" cy="53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212"/>
            <a:ext cx="568167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2160" y="41317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加减交替法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72" y="1201315"/>
            <a:ext cx="2654784" cy="27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5940152" y="265212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8184" y="1777380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不恢复余数：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≥0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“1“;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-Y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宋体"/>
                <a:ea typeface="宋体"/>
              </a:rPr>
              <a:t>&lt;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“0“;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)-Y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=2R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定点运算部件框图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5332"/>
            <a:ext cx="6048672" cy="412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4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377</Words>
  <Application>Microsoft Office PowerPoint</Application>
  <PresentationFormat>全屏显示(16:10)</PresentationFormat>
  <Paragraphs>80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第3章 运算方法和运算部件 （运算与校验）</vt:lpstr>
      <vt:lpstr>3.3 二进制乘法运算</vt:lpstr>
      <vt:lpstr>PowerPoint 演示文稿</vt:lpstr>
      <vt:lpstr>实现原码一位乘法的逻辑电路框图</vt:lpstr>
      <vt:lpstr>乘法运算的控制流程</vt:lpstr>
      <vt:lpstr>3.4 二进制除法运算</vt:lpstr>
      <vt:lpstr>PowerPoint 演示文稿</vt:lpstr>
      <vt:lpstr>PowerPoint 演示文稿</vt:lpstr>
      <vt:lpstr>定点运算部件框图</vt:lpstr>
      <vt:lpstr>3.7 数据校验码</vt:lpstr>
      <vt:lpstr>数据的传送（编码与检验）</vt:lpstr>
      <vt:lpstr>奇偶校验电路</vt:lpstr>
      <vt:lpstr>奇偶校验特点</vt:lpstr>
      <vt:lpstr>海明校验</vt:lpstr>
      <vt:lpstr>检验算法的思路</vt:lpstr>
      <vt:lpstr>海明校验码形成逻辑</vt:lpstr>
      <vt:lpstr>海明校验校验逻辑</vt:lpstr>
      <vt:lpstr>判1位/2位错的附加线路</vt:lpstr>
      <vt:lpstr>(12，8)分组码海明校验线路</vt:lpstr>
      <vt:lpstr>循环冗余校验(CRC)码</vt:lpstr>
      <vt:lpstr>CRC校验编码方法</vt:lpstr>
      <vt:lpstr>CRC校验编码实例</vt:lpstr>
      <vt:lpstr>生成多项式生成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运算方法和运算部件</dc:title>
  <dc:creator>LZHANGE6400</dc:creator>
  <cp:lastModifiedBy>Administrator</cp:lastModifiedBy>
  <cp:revision>80</cp:revision>
  <dcterms:created xsi:type="dcterms:W3CDTF">2013-09-07T06:27:31Z</dcterms:created>
  <dcterms:modified xsi:type="dcterms:W3CDTF">2015-09-22T02:49:44Z</dcterms:modified>
</cp:coreProperties>
</file>