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1" r:id="rId23"/>
    <p:sldId id="302" r:id="rId24"/>
    <p:sldId id="278" r:id="rId25"/>
    <p:sldId id="279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4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0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49388"/>
            <a:ext cx="8229600" cy="1240532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zh-CN" dirty="0">
                <a:latin typeface="+mj-ea"/>
              </a:rPr>
              <a:t>章 运算方法和运算</a:t>
            </a:r>
            <a:r>
              <a:rPr lang="zh-CN" altLang="zh-CN" dirty="0" smtClean="0">
                <a:latin typeface="+mj-ea"/>
              </a:rPr>
              <a:t>部件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（数据的表示）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7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201316"/>
            <a:ext cx="6912768" cy="3930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dirty="0" smtClean="0"/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例:  设</a:t>
            </a:r>
            <a:r>
              <a:rPr lang="en-US" altLang="zh-CN" dirty="0" smtClean="0"/>
              <a:t>X＝0.1010，Y＝-0.1101，</a:t>
            </a:r>
            <a:r>
              <a:rPr lang="zh-CN" altLang="en-US" dirty="0" smtClean="0"/>
              <a:t>则 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补＝[0.1010+(-0.1101)]补＝[-0.0011]补   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     ＝ 1 .1101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补+[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补＝0.1010+[-0.1101]补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             ＝0.1010+1.0011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             ＝1.1101</a:t>
            </a:r>
            <a:endParaRPr lang="en-US" altLang="zh-CN" dirty="0" smtClean="0"/>
          </a:p>
          <a:p>
            <a:pPr>
              <a:buFont typeface="Monotype Sorts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验证了：[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补=[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补+[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3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补码</a:t>
            </a:r>
            <a:r>
              <a:rPr lang="zh-CN" altLang="zh-CN" dirty="0" smtClean="0"/>
              <a:t>实现</a:t>
            </a:r>
            <a:r>
              <a:rPr lang="zh-CN" altLang="zh-CN" dirty="0"/>
              <a:t>加法运算的</a:t>
            </a:r>
            <a:r>
              <a:rPr lang="zh-CN" altLang="zh-CN" dirty="0" smtClean="0"/>
              <a:t>逻辑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pic>
        <p:nvPicPr>
          <p:cNvPr id="1026" name="Picture 2" descr="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8" y="1273324"/>
            <a:ext cx="7283028" cy="40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074997">
            <a:off x="3218164" y="4225653"/>
            <a:ext cx="1079274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7667970">
            <a:off x="5875859" y="4131270"/>
            <a:ext cx="551129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 rot="4038098">
            <a:off x="4407723" y="4152826"/>
            <a:ext cx="1462921" cy="30548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6547" y="4369668"/>
            <a:ext cx="3384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A]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补+[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B]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补 →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A]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补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+[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-B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补→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  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3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小数反码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1993404"/>
            <a:ext cx="74888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kumimoji="1" lang="en-US" altLang="zh-CN" sz="2800" dirty="0" smtClean="0"/>
              <a:t>                   X                           1</a:t>
            </a:r>
            <a:r>
              <a:rPr kumimoji="1" lang="en-US" altLang="zh-CN" sz="2800" dirty="0"/>
              <a:t>＞ </a:t>
            </a:r>
            <a:r>
              <a:rPr lang="en-US" altLang="zh-CN" sz="2800" dirty="0"/>
              <a:t>X </a:t>
            </a:r>
            <a:r>
              <a:rPr lang="zh-CN" altLang="en-US" sz="2800" dirty="0"/>
              <a:t>≥</a:t>
            </a:r>
            <a:r>
              <a:rPr kumimoji="1" lang="en-US" altLang="zh-CN" sz="2800" dirty="0"/>
              <a:t> 0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800" b="1" dirty="0"/>
              <a:t>[</a:t>
            </a:r>
            <a:r>
              <a:rPr kumimoji="1" lang="en-US" altLang="zh-CN" sz="2800" b="1" dirty="0"/>
              <a:t>X]</a:t>
            </a:r>
            <a:r>
              <a:rPr kumimoji="1" lang="zh-CN" altLang="en-US" sz="2800" b="1" dirty="0"/>
              <a:t>反=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800" dirty="0"/>
              <a:t>                   (2- 2</a:t>
            </a:r>
            <a:r>
              <a:rPr kumimoji="1" lang="zh-CN" altLang="zh-CN" sz="2800" baseline="30000" dirty="0"/>
              <a:t>-</a:t>
            </a:r>
            <a:r>
              <a:rPr kumimoji="1" lang="en-US" altLang="zh-CN" sz="2800" baseline="30000" dirty="0"/>
              <a:t>n</a:t>
            </a:r>
            <a:r>
              <a:rPr kumimoji="1" lang="zh-CN" altLang="en-US" sz="2800" dirty="0"/>
              <a:t> )+</a:t>
            </a:r>
            <a:r>
              <a:rPr kumimoji="1" lang="en-US" altLang="zh-CN" sz="2800" dirty="0"/>
              <a:t>X            0 </a:t>
            </a:r>
            <a:r>
              <a:rPr lang="zh-CN" altLang="en-US" sz="2800" dirty="0"/>
              <a:t>≥</a:t>
            </a:r>
            <a:r>
              <a:rPr kumimoji="1" lang="en-US" altLang="zh-CN" sz="2800" dirty="0"/>
              <a:t> X &gt; -1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sz="2800" dirty="0"/>
              <a:t>         </a:t>
            </a:r>
            <a:endParaRPr kumimoji="1" lang="en-US" altLang="zh-CN" sz="2800" dirty="0" smtClean="0"/>
          </a:p>
          <a:p>
            <a:pPr marL="342900" indent="-342900"/>
            <a:r>
              <a:rPr kumimoji="1" lang="zh-CN" altLang="en-US" sz="2800" b="1" dirty="0">
                <a:solidFill>
                  <a:srgbClr val="FF0000"/>
                </a:solidFill>
              </a:rPr>
              <a:t>负数：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X2= -0.1011011 ,     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kumimoji="1" lang="en-US" altLang="zh-CN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  [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X2]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反</a:t>
            </a:r>
            <a:r>
              <a:rPr kumimoji="1" lang="zh-CN" altLang="zh-CN" sz="2800" b="1" dirty="0">
                <a:solidFill>
                  <a:srgbClr val="FF0000"/>
                </a:solidFill>
              </a:rPr>
              <a:t> </a:t>
            </a:r>
            <a:r>
              <a:rPr kumimoji="1" lang="zh-CN" altLang="zh-CN" sz="2800" b="1" dirty="0" smtClean="0">
                <a:solidFill>
                  <a:srgbClr val="FF0000"/>
                </a:solidFill>
              </a:rPr>
              <a:t>=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1.1111111 +(-0</a:t>
            </a:r>
            <a:r>
              <a:rPr kumimoji="1"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kumimoji="1" lang="zh-CN" altLang="zh-CN" sz="28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zh-CN" sz="2800" b="1" dirty="0" smtClean="0">
                <a:solidFill>
                  <a:srgbClr val="FF0000"/>
                </a:solidFill>
              </a:rPr>
              <a:t>01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1)</a:t>
            </a:r>
          </a:p>
          <a:p>
            <a:pPr marL="342900" indent="-342900"/>
            <a:r>
              <a:rPr kumimoji="1" lang="en-US" altLang="zh-CN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kumimoji="1" lang="en-US" altLang="zh-CN" sz="2800" b="1" dirty="0" smtClean="0">
                <a:solidFill>
                  <a:srgbClr val="0070C0"/>
                </a:solidFill>
              </a:rPr>
              <a:t>=1.0100100</a:t>
            </a:r>
            <a:endParaRPr kumimoji="1" lang="zh-CN" altLang="zh-CN" sz="2800" b="1" dirty="0">
              <a:solidFill>
                <a:srgbClr val="0070C0"/>
              </a:solidFill>
            </a:endParaRPr>
          </a:p>
          <a:p>
            <a:pPr marL="342900" indent="-342900">
              <a:buFont typeface="Monotype Sorts" pitchFamily="2" charset="2"/>
              <a:buNone/>
            </a:pPr>
            <a:endParaRPr kumimoji="1" lang="en-US" altLang="zh-CN" sz="2800" dirty="0"/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sz="2800" dirty="0" smtClean="0"/>
              <a:t>         </a:t>
            </a:r>
            <a:r>
              <a:rPr kumimoji="1" lang="zh-CN" altLang="en-US" sz="2800" dirty="0" smtClean="0"/>
              <a:t>     </a:t>
            </a:r>
            <a:r>
              <a:rPr kumimoji="1" lang="zh-CN" altLang="zh-CN" sz="2800" dirty="0" smtClean="0"/>
              <a:t>  </a:t>
            </a:r>
            <a:endParaRPr kumimoji="1" lang="zh-CN" altLang="zh-CN" sz="2800" dirty="0"/>
          </a:p>
        </p:txBody>
      </p:sp>
      <p:sp>
        <p:nvSpPr>
          <p:cNvPr id="5" name="左大括号 4"/>
          <p:cNvSpPr/>
          <p:nvPr/>
        </p:nvSpPr>
        <p:spPr>
          <a:xfrm>
            <a:off x="2123728" y="2137420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3507661"/>
            <a:ext cx="17281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1.1111111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0.1011011</a:t>
            </a:r>
          </a:p>
          <a:p>
            <a:r>
              <a:rPr lang="en-US" altLang="zh-CN" dirty="0" smtClean="0"/>
              <a:t>     1. 0100100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876256" y="408163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原码和反码的转换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方法：</a:t>
            </a:r>
            <a:endParaRPr lang="en-US" altLang="zh-CN" sz="2800" dirty="0" smtClean="0"/>
          </a:p>
          <a:p>
            <a:r>
              <a:rPr lang="zh-CN" altLang="en-US" sz="2800" dirty="0" smtClean="0"/>
              <a:t>正数的反码与原码相同，</a:t>
            </a:r>
            <a:endParaRPr lang="en-US" altLang="zh-CN" sz="2800" dirty="0" smtClean="0"/>
          </a:p>
          <a:p>
            <a:r>
              <a:rPr lang="zh-CN" altLang="en-US" sz="2800" dirty="0" smtClean="0"/>
              <a:t>负数的反码符号位为1，数值位是将原码的数值按位取反，就得到该数的反码表示。</a:t>
            </a:r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4009628"/>
            <a:ext cx="5904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</a:rPr>
              <a:t>正数：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X1=+0.1011011 ,     [X1] </a:t>
            </a:r>
            <a:r>
              <a:rPr kumimoji="1" lang="zh-CN" altLang="en-US" sz="2000" b="1" dirty="0" smtClean="0">
                <a:solidFill>
                  <a:srgbClr val="FF0000"/>
                </a:solidFill>
              </a:rPr>
              <a:t>反</a:t>
            </a:r>
            <a:r>
              <a:rPr kumimoji="1" lang="zh-CN" altLang="zh-CN" sz="2000" b="1" dirty="0" smtClean="0">
                <a:solidFill>
                  <a:srgbClr val="FF0000"/>
                </a:solidFill>
              </a:rPr>
              <a:t> =0.1011011</a:t>
            </a:r>
            <a:endParaRPr kumimoji="1"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Monotype Sorts" pitchFamily="2" charset="2"/>
              <a:buNone/>
            </a:pPr>
            <a:endParaRPr kumimoji="1" lang="zh-CN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</a:rPr>
              <a:t>负数：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X2= -0.1011011 ,     [X2] </a:t>
            </a:r>
            <a:r>
              <a:rPr kumimoji="1" lang="zh-CN" altLang="en-US" sz="2000" b="1" dirty="0" smtClean="0">
                <a:solidFill>
                  <a:srgbClr val="FF0000"/>
                </a:solidFill>
              </a:rPr>
              <a:t>反</a:t>
            </a:r>
            <a:r>
              <a:rPr kumimoji="1" lang="zh-CN" altLang="zh-CN" sz="2000" b="1" dirty="0" smtClean="0">
                <a:solidFill>
                  <a:srgbClr val="FF0000"/>
                </a:solidFill>
              </a:rPr>
              <a:t> =1.0100100</a:t>
            </a:r>
            <a:endParaRPr kumimoji="1" lang="zh-CN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小数移码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137420"/>
            <a:ext cx="4392488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3200" b="1" baseline="30000" dirty="0" smtClean="0">
                <a:solidFill>
                  <a:srgbClr val="FF0000"/>
                </a:solidFill>
                <a:latin typeface="+mn-ea"/>
              </a:rPr>
              <a:t>把[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+mn-ea"/>
              </a:rPr>
              <a:t>X]</a:t>
            </a:r>
            <a:r>
              <a:rPr lang="zh-CN" altLang="en-US" sz="3200" b="1" baseline="30000" dirty="0" smtClean="0">
                <a:solidFill>
                  <a:srgbClr val="FF0000"/>
                </a:solidFill>
                <a:latin typeface="+mn-ea"/>
              </a:rPr>
              <a:t>补的符号位取反，即得[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+mn-ea"/>
              </a:rPr>
              <a:t>X]</a:t>
            </a:r>
            <a:r>
              <a:rPr lang="zh-CN" altLang="en-US" sz="3200" b="1" baseline="30000" dirty="0" smtClean="0">
                <a:solidFill>
                  <a:srgbClr val="FF0000"/>
                </a:solidFill>
                <a:latin typeface="+mn-ea"/>
              </a:rPr>
              <a:t>移</a:t>
            </a:r>
            <a:endParaRPr lang="zh-CN" altLang="en-US" sz="3200" b="1" baseline="30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600" y="2641476"/>
            <a:ext cx="3116560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effectLst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effectLst/>
              </a:rPr>
              <a:t> X1 </a:t>
            </a:r>
            <a:r>
              <a:rPr lang="en-US" altLang="zh-CN" dirty="0" smtClean="0">
                <a:effectLst/>
              </a:rPr>
              <a:t>  =    0.101 </a:t>
            </a:r>
            <a:r>
              <a:rPr lang="en-US" altLang="zh-CN" dirty="0">
                <a:effectLst/>
              </a:rPr>
              <a:t>0101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dirty="0">
                <a:effectLst/>
              </a:rPr>
              <a:t>[</a:t>
            </a:r>
            <a:r>
              <a:rPr lang="en-US" altLang="zh-CN" dirty="0">
                <a:effectLst/>
              </a:rPr>
              <a:t>X1]</a:t>
            </a:r>
            <a:r>
              <a:rPr lang="zh-CN" altLang="en-US" dirty="0">
                <a:effectLst/>
              </a:rPr>
              <a:t>补</a:t>
            </a:r>
            <a:r>
              <a:rPr lang="zh-CN" altLang="en-US" dirty="0" smtClean="0">
                <a:effectLst/>
              </a:rPr>
              <a:t>= 0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101 </a:t>
            </a:r>
            <a:r>
              <a:rPr lang="zh-CN" altLang="en-US" dirty="0">
                <a:effectLst/>
              </a:rPr>
              <a:t>0101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dirty="0">
                <a:effectLst/>
              </a:rPr>
              <a:t>[</a:t>
            </a:r>
            <a:r>
              <a:rPr lang="en-US" altLang="zh-CN" dirty="0">
                <a:effectLst/>
              </a:rPr>
              <a:t>X1]</a:t>
            </a:r>
            <a:r>
              <a:rPr lang="zh-CN" altLang="en-US" dirty="0">
                <a:effectLst/>
              </a:rPr>
              <a:t>移</a:t>
            </a:r>
            <a:r>
              <a:rPr lang="zh-CN" altLang="en-US" dirty="0" smtClean="0">
                <a:effectLst/>
              </a:rPr>
              <a:t>= 1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101 0101</a:t>
            </a:r>
            <a:endParaRPr lang="en-US" altLang="zh-CN" dirty="0" smtClean="0">
              <a:effectLst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zh-CN" altLang="en-US" dirty="0">
              <a:effectLst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effectLst/>
              </a:rPr>
              <a:t> X2 </a:t>
            </a:r>
            <a:r>
              <a:rPr lang="en-US" altLang="zh-CN" dirty="0" smtClean="0">
                <a:effectLst/>
              </a:rPr>
              <a:t>  =   -0.101 </a:t>
            </a:r>
            <a:r>
              <a:rPr lang="en-US" altLang="zh-CN" dirty="0">
                <a:effectLst/>
              </a:rPr>
              <a:t>0101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dirty="0">
                <a:effectLst/>
              </a:rPr>
              <a:t>[</a:t>
            </a:r>
            <a:r>
              <a:rPr lang="en-US" altLang="zh-CN" dirty="0">
                <a:effectLst/>
              </a:rPr>
              <a:t>X2]</a:t>
            </a:r>
            <a:r>
              <a:rPr lang="zh-CN" altLang="en-US" dirty="0">
                <a:effectLst/>
              </a:rPr>
              <a:t>补</a:t>
            </a:r>
            <a:r>
              <a:rPr lang="zh-CN" altLang="en-US" dirty="0" smtClean="0">
                <a:effectLst/>
              </a:rPr>
              <a:t>= 1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010 </a:t>
            </a:r>
            <a:r>
              <a:rPr lang="zh-CN" altLang="en-US" dirty="0">
                <a:effectLst/>
              </a:rPr>
              <a:t>1011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dirty="0">
                <a:effectLst/>
              </a:rPr>
              <a:t>[</a:t>
            </a:r>
            <a:r>
              <a:rPr lang="en-US" altLang="zh-CN" dirty="0">
                <a:effectLst/>
              </a:rPr>
              <a:t>X2]</a:t>
            </a:r>
            <a:r>
              <a:rPr lang="zh-CN" altLang="en-US" dirty="0">
                <a:effectLst/>
              </a:rPr>
              <a:t>移</a:t>
            </a:r>
            <a:r>
              <a:rPr lang="zh-CN" altLang="en-US" dirty="0" smtClean="0">
                <a:effectLst/>
              </a:rPr>
              <a:t>= 0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010 </a:t>
            </a:r>
            <a:r>
              <a:rPr lang="zh-CN" altLang="en-US" dirty="0">
                <a:effectLst/>
              </a:rPr>
              <a:t>1011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11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减运算溢出判断方法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进位溢出判断法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C⊕C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>
                <a:solidFill>
                  <a:srgbClr val="FF0000"/>
                </a:solidFill>
              </a:rPr>
              <a:t>溢出，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>
                <a:solidFill>
                  <a:srgbClr val="FF0000"/>
                </a:solidFill>
              </a:rPr>
              <a:t>不溢出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592" y="2281436"/>
            <a:ext cx="7056784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zh-CN" altLang="en-US" dirty="0" smtClean="0">
                <a:latin typeface="+mn-ea"/>
              </a:rPr>
              <a:t>两单符号位的补码进行加减运算时，若最高数值位向符号位的进位值</a:t>
            </a:r>
            <a:r>
              <a:rPr lang="en-US" altLang="zh-CN" dirty="0" smtClean="0">
                <a:latin typeface="+mn-ea"/>
              </a:rPr>
              <a:t>C</a:t>
            </a:r>
            <a:r>
              <a:rPr lang="zh-CN" altLang="en-US" dirty="0" smtClean="0">
                <a:latin typeface="+mn-ea"/>
              </a:rPr>
              <a:t>与符号位产生的进位输出值</a:t>
            </a:r>
            <a:r>
              <a:rPr lang="en-US" altLang="zh-CN" dirty="0" err="1" smtClean="0">
                <a:latin typeface="+mn-ea"/>
              </a:rPr>
              <a:t>C</a:t>
            </a:r>
            <a:r>
              <a:rPr lang="en-US" altLang="zh-CN" baseline="-25000" dirty="0" err="1" smtClean="0">
                <a:latin typeface="+mn-ea"/>
              </a:rPr>
              <a:t>f</a:t>
            </a:r>
            <a:r>
              <a:rPr lang="zh-CN" altLang="en-US" dirty="0" smtClean="0">
                <a:latin typeface="+mn-ea"/>
              </a:rPr>
              <a:t>相同时则无溢出，否则溢出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Monotype Sorts" pitchFamily="2" charset="2"/>
              <a:buNone/>
            </a:pPr>
            <a:endParaRPr lang="zh-CN" altLang="en-US" dirty="0" smtClean="0"/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例：        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补=   1. 1 0 1              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补=    1. 1 1 0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               + 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补=  1. 00 1             + 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补=   0.1 0 0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             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补= 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zh-CN" altLang="en-US" dirty="0" smtClean="0"/>
              <a:t>0.1 1 0           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补= 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zh-CN" altLang="en-US" dirty="0" smtClean="0"/>
              <a:t>0.0 1 0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>
                <a:solidFill>
                  <a:schemeClr val="tx2"/>
                </a:solidFill>
              </a:rPr>
              <a:t>C=0,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f</a:t>
            </a:r>
            <a:r>
              <a:rPr lang="en-US" altLang="zh-CN" dirty="0" smtClean="0">
                <a:solidFill>
                  <a:schemeClr val="tx2"/>
                </a:solidFill>
              </a:rPr>
              <a:t> =1,</a:t>
            </a:r>
            <a:r>
              <a:rPr lang="zh-CN" altLang="en-US" dirty="0" smtClean="0">
                <a:solidFill>
                  <a:schemeClr val="tx2"/>
                </a:solidFill>
              </a:rPr>
              <a:t>有溢出         </a:t>
            </a:r>
            <a:r>
              <a:rPr lang="en-US" altLang="zh-CN" dirty="0" smtClean="0">
                <a:solidFill>
                  <a:schemeClr val="tx2"/>
                </a:solidFill>
              </a:rPr>
              <a:t>C=1,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f</a:t>
            </a:r>
            <a:r>
              <a:rPr lang="en-US" altLang="zh-CN" dirty="0" smtClean="0">
                <a:solidFill>
                  <a:schemeClr val="tx2"/>
                </a:solidFill>
              </a:rPr>
              <a:t> =1,</a:t>
            </a:r>
            <a:r>
              <a:rPr lang="zh-CN" altLang="en-US" dirty="0" smtClean="0">
                <a:solidFill>
                  <a:schemeClr val="tx2"/>
                </a:solidFill>
              </a:rPr>
              <a:t>无溢出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                                            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X+Y=+0.010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双符号位判断法   </a:t>
            </a:r>
            <a:r>
              <a:rPr lang="en-US" altLang="zh-CN" dirty="0" smtClean="0"/>
              <a:t>f</a:t>
            </a:r>
            <a:r>
              <a:rPr lang="en-US" altLang="zh-CN" sz="2000" dirty="0" smtClean="0"/>
              <a:t>s1</a:t>
            </a:r>
            <a:r>
              <a:rPr lang="en-US" altLang="zh-CN" sz="2400" dirty="0" smtClean="0"/>
              <a:t>⊕</a:t>
            </a:r>
            <a:r>
              <a:rPr lang="en-US" altLang="zh-CN" dirty="0" smtClean="0"/>
              <a:t>f</a:t>
            </a:r>
            <a:r>
              <a:rPr lang="en-US" altLang="zh-CN" sz="2000" dirty="0" smtClean="0"/>
              <a:t>s2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592" y="2001398"/>
            <a:ext cx="6271096" cy="2892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双符号含义：	00表示运算结果为正数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		01表示运算结果正向溢出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/>
              <a:t>		10表示运算结果负向溢出			</a:t>
            </a:r>
            <a:r>
              <a:rPr lang="en-US" altLang="zh-CN" dirty="0" smtClean="0"/>
              <a:t>1</a:t>
            </a:r>
            <a:r>
              <a:rPr lang="zh-CN" altLang="en-US" dirty="0" smtClean="0"/>
              <a:t>1表示运算结果为负数</a:t>
            </a:r>
          </a:p>
          <a:p>
            <a:pPr marL="0" indent="0">
              <a:lnSpc>
                <a:spcPct val="180000"/>
              </a:lnSpc>
              <a:buFont typeface="Monotype Sorts" pitchFamily="2" charset="2"/>
              <a:buNone/>
            </a:pPr>
            <a:r>
              <a:rPr lang="zh-CN" altLang="en-US" dirty="0" smtClean="0"/>
              <a:t> 亦即：</a:t>
            </a:r>
            <a:r>
              <a:rPr lang="en-US" altLang="zh-CN" b="1" dirty="0" smtClean="0">
                <a:solidFill>
                  <a:srgbClr val="FF0000"/>
                </a:solidFill>
              </a:rPr>
              <a:t>OVR = f</a:t>
            </a:r>
            <a:r>
              <a:rPr lang="en-US" altLang="zh-CN" b="1" baseline="-12000" dirty="0" smtClean="0">
                <a:solidFill>
                  <a:srgbClr val="FF0000"/>
                </a:solidFill>
              </a:rPr>
              <a:t>s1</a:t>
            </a:r>
            <a:r>
              <a:rPr lang="en-US" altLang="zh-CN" b="1" dirty="0" smtClean="0">
                <a:solidFill>
                  <a:srgbClr val="FF0000"/>
                </a:solidFill>
                <a:ea typeface="MingLiU" pitchFamily="49" charset="-120"/>
              </a:rPr>
              <a:t>⊕  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baseline="-12000" dirty="0" smtClean="0">
                <a:solidFill>
                  <a:srgbClr val="FF0000"/>
                </a:solidFill>
              </a:rPr>
              <a:t>s2  </a:t>
            </a:r>
            <a:r>
              <a:rPr lang="en-US" altLang="zh-CN" b="1" dirty="0" smtClean="0">
                <a:solidFill>
                  <a:srgbClr val="FF0000"/>
                </a:solidFill>
              </a:rPr>
              <a:t>= 1	</a:t>
            </a:r>
            <a:r>
              <a:rPr lang="zh-CN" altLang="en-US" b="1" dirty="0" smtClean="0">
                <a:solidFill>
                  <a:srgbClr val="FF0000"/>
                </a:solidFill>
              </a:rPr>
              <a:t>有溢出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OVR = f</a:t>
            </a:r>
            <a:r>
              <a:rPr lang="en-US" altLang="zh-CN" b="1" baseline="-12000" dirty="0" smtClean="0">
                <a:solidFill>
                  <a:srgbClr val="FF0000"/>
                </a:solidFill>
              </a:rPr>
              <a:t>s1</a:t>
            </a:r>
            <a:r>
              <a:rPr lang="en-US" altLang="zh-CN" b="1" dirty="0" smtClean="0">
                <a:solidFill>
                  <a:srgbClr val="FF0000"/>
                </a:solidFill>
                <a:ea typeface="MingLiU" pitchFamily="49" charset="-120"/>
              </a:rPr>
              <a:t>⊕  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baseline="-12000" dirty="0" smtClean="0">
                <a:solidFill>
                  <a:srgbClr val="FF0000"/>
                </a:solidFill>
              </a:rPr>
              <a:t>s2</a:t>
            </a:r>
            <a:r>
              <a:rPr lang="en-US" altLang="zh-CN" b="1" dirty="0" smtClean="0">
                <a:solidFill>
                  <a:srgbClr val="FF0000"/>
                </a:solidFill>
              </a:rPr>
              <a:t> = 0    	</a:t>
            </a:r>
            <a:r>
              <a:rPr lang="zh-CN" altLang="en-US" b="1" dirty="0" smtClean="0">
                <a:solidFill>
                  <a:srgbClr val="FF0000"/>
                </a:solidFill>
              </a:rPr>
              <a:t>无溢出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dirty="0" smtClean="0">
                <a:solidFill>
                  <a:srgbClr val="99CC00"/>
                </a:solidFill>
              </a:rPr>
              <a:t>     </a:t>
            </a:r>
            <a:endParaRPr lang="en-US" altLang="zh-CN" dirty="0" smtClean="0">
              <a:solidFill>
                <a:srgbClr val="99CC00"/>
              </a:solidFill>
            </a:endParaRPr>
          </a:p>
          <a:p>
            <a:pPr marL="0" indent="0"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第一位符号位为运算结果的真正符号位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双符号位实例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560" y="1993404"/>
            <a:ext cx="65527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例：</a:t>
            </a:r>
            <a:r>
              <a:rPr lang="en-US" altLang="zh-CN" sz="2800" dirty="0" smtClean="0"/>
              <a:t>X= - 0.1001，Y= - 0.0101，</a:t>
            </a:r>
            <a:r>
              <a:rPr lang="zh-CN" altLang="en-US" sz="2800" dirty="0" smtClean="0"/>
              <a:t>求 [</a:t>
            </a:r>
            <a:r>
              <a:rPr lang="en-US" altLang="zh-CN" sz="2800" dirty="0" smtClean="0"/>
              <a:t>X+Y]=？</a:t>
            </a:r>
            <a:endParaRPr lang="en-US" altLang="zh-CN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2641476"/>
            <a:ext cx="66967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dirty="0" smtClean="0"/>
              <a:t>解:          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补= 11.0110+1  =   1 1. 0 1 1 1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+ 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补= 11.1010+1   =   1 1. 1 0 1 1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                     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 =  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zh-CN" altLang="en-US" dirty="0" smtClean="0"/>
              <a:t> 1 1. 00 1 0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                                       最高位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丢掉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		</a:t>
            </a:r>
            <a:endParaRPr lang="en-US" altLang="zh-CN" dirty="0" smtClean="0"/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两个符号位相同，运算结果无溢出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/>
              <a:t>	</a:t>
            </a:r>
            <a:r>
              <a:rPr lang="zh-CN" altLang="en-US" dirty="0"/>
              <a:t> </a:t>
            </a:r>
            <a:r>
              <a:rPr lang="zh-CN" altLang="en-US" dirty="0" smtClean="0"/>
              <a:t>         真值：</a:t>
            </a:r>
            <a:r>
              <a:rPr lang="en-US" altLang="zh-CN" dirty="0" smtClean="0"/>
              <a:t>X+Y= - 0.1110 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328954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双符号位实例</a:t>
            </a:r>
            <a:r>
              <a:rPr lang="en-US" altLang="zh-CN" dirty="0"/>
              <a:t>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1921396"/>
            <a:ext cx="640871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例：</a:t>
            </a:r>
            <a:r>
              <a:rPr lang="en-US" altLang="zh-CN" sz="2800" dirty="0" smtClean="0"/>
              <a:t>X= 0.1011，Y= 0.0111， </a:t>
            </a:r>
            <a:r>
              <a:rPr lang="zh-CN" altLang="en-US" sz="2800" dirty="0" smtClean="0"/>
              <a:t>求 [</a:t>
            </a:r>
            <a:r>
              <a:rPr lang="en-US" altLang="zh-CN" sz="2800" dirty="0" smtClean="0"/>
              <a:t>X+Y]=？</a:t>
            </a:r>
            <a:endParaRPr lang="en-US" altLang="zh-CN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7584" y="2785492"/>
            <a:ext cx="5801072" cy="225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解:           [</a:t>
            </a:r>
            <a:r>
              <a:rPr lang="en-US" altLang="zh-CN" sz="2000" dirty="0" smtClean="0"/>
              <a:t>X]</a:t>
            </a:r>
            <a:r>
              <a:rPr lang="zh-CN" altLang="en-US" sz="2000" dirty="0" smtClean="0"/>
              <a:t>补=  00.1011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              + [</a:t>
            </a:r>
            <a:r>
              <a:rPr lang="en-US" altLang="zh-CN" sz="2000" dirty="0" smtClean="0"/>
              <a:t>Y]</a:t>
            </a:r>
            <a:r>
              <a:rPr lang="zh-CN" altLang="en-US" sz="2000" dirty="0" smtClean="0"/>
              <a:t>补=  00.0111 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            [</a:t>
            </a:r>
            <a:r>
              <a:rPr lang="en-US" altLang="zh-CN" sz="2000" dirty="0" smtClean="0"/>
              <a:t>X+Y]</a:t>
            </a:r>
            <a:r>
              <a:rPr lang="zh-CN" altLang="en-US" sz="2000" dirty="0" smtClean="0"/>
              <a:t>补=   01.0010</a:t>
            </a:r>
          </a:p>
          <a:p>
            <a:endParaRPr lang="zh-CN" altLang="en-US" sz="2000" dirty="0" smtClean="0"/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		两个符号位为01,运算结果溢出</a:t>
            </a:r>
            <a:r>
              <a:rPr lang="zh-CN" altLang="en-US" sz="2000" dirty="0" smtClean="0"/>
              <a:t>，正溢出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475656" y="3505572"/>
            <a:ext cx="225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双符号位实例</a:t>
            </a:r>
            <a:r>
              <a:rPr lang="en-US" altLang="zh-CN" dirty="0"/>
              <a:t>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560" y="1993404"/>
            <a:ext cx="66967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例：</a:t>
            </a:r>
            <a:r>
              <a:rPr lang="en-US" altLang="zh-CN" sz="2800" dirty="0" smtClean="0"/>
              <a:t>X= - 0.1011，Y= 0.0111，</a:t>
            </a:r>
            <a:r>
              <a:rPr lang="zh-CN" altLang="en-US" sz="2800" dirty="0" smtClean="0"/>
              <a:t>求 [</a:t>
            </a:r>
            <a:r>
              <a:rPr lang="en-US" altLang="zh-CN" sz="2800" dirty="0" smtClean="0"/>
              <a:t>X-Y]=？</a:t>
            </a:r>
            <a:endParaRPr lang="en-US" altLang="zh-CN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2569468"/>
            <a:ext cx="8136904" cy="2820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解:     [</a:t>
            </a:r>
            <a:r>
              <a:rPr lang="en-US" altLang="zh-CN" sz="2000" dirty="0" smtClean="0"/>
              <a:t>X]</a:t>
            </a:r>
            <a:r>
              <a:rPr lang="zh-CN" altLang="en-US" sz="2000" dirty="0" smtClean="0"/>
              <a:t>补= 11.0100+末尾1=11.0101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           [</a:t>
            </a:r>
            <a:r>
              <a:rPr lang="en-US" altLang="zh-CN" sz="2000" dirty="0" smtClean="0"/>
              <a:t>Y]</a:t>
            </a:r>
            <a:r>
              <a:rPr lang="zh-CN" altLang="en-US" sz="2000" dirty="0" smtClean="0"/>
              <a:t>补=00.0111      [-</a:t>
            </a:r>
            <a:r>
              <a:rPr lang="en-US" altLang="zh-CN" sz="2000" dirty="0" smtClean="0"/>
              <a:t>Y]</a:t>
            </a:r>
            <a:r>
              <a:rPr lang="zh-CN" altLang="en-US" sz="2000" dirty="0" smtClean="0"/>
              <a:t>补=11.1001</a:t>
            </a:r>
            <a:endParaRPr lang="en-US" altLang="zh-CN" sz="2000" dirty="0" smtClean="0"/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	                                [</a:t>
            </a:r>
            <a:r>
              <a:rPr lang="en-US" altLang="zh-CN" sz="2000" dirty="0" smtClean="0"/>
              <a:t>X]</a:t>
            </a:r>
            <a:r>
              <a:rPr lang="zh-CN" altLang="en-US" sz="2000" dirty="0" smtClean="0"/>
              <a:t>补 =     1 1. 0 1 0 1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                                  + [-</a:t>
            </a:r>
            <a:r>
              <a:rPr lang="en-US" altLang="zh-CN" sz="2000" dirty="0" smtClean="0"/>
              <a:t>Y]</a:t>
            </a:r>
            <a:r>
              <a:rPr lang="zh-CN" altLang="en-US" sz="2000" dirty="0" smtClean="0"/>
              <a:t>补 =     1 1. 1 0 0 1  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/>
              <a:t>                                  [</a:t>
            </a:r>
            <a:r>
              <a:rPr lang="en-US" altLang="zh-CN" sz="2000" dirty="0" smtClean="0"/>
              <a:t>X+Y]</a:t>
            </a:r>
            <a:r>
              <a:rPr lang="zh-CN" altLang="en-US" sz="2000" dirty="0" smtClean="0"/>
              <a:t>补 = </a:t>
            </a:r>
            <a:r>
              <a:rPr lang="zh-CN" altLang="en-US" sz="2000" dirty="0" smtClean="0">
                <a:solidFill>
                  <a:schemeClr val="tx2"/>
                </a:solidFill>
              </a:rPr>
              <a:t>1  </a:t>
            </a:r>
            <a:r>
              <a:rPr lang="zh-CN" altLang="en-US" sz="2000" dirty="0" smtClean="0"/>
              <a:t>1 0. 1 1 1 0</a:t>
            </a:r>
          </a:p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zh-CN" altLang="en-US" sz="2000" dirty="0" smtClean="0"/>
              <a:t>		                  两个符号位1 0，运算结果溢出</a:t>
            </a:r>
            <a:r>
              <a:rPr lang="zh-CN" altLang="en-US" sz="2000" dirty="0" smtClean="0"/>
              <a:t>，负溢出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51720" y="408163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CN" dirty="0"/>
              <a:t>3.1</a:t>
            </a:r>
            <a:r>
              <a:rPr lang="zh-CN" altLang="zh-CN" dirty="0"/>
              <a:t>数据的表示方法和转换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1711"/>
            <a:ext cx="7416824" cy="432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259632" y="1705372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832" y="1713127"/>
            <a:ext cx="432048" cy="20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1713126"/>
            <a:ext cx="432048" cy="208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1705372"/>
            <a:ext cx="432048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2817304"/>
            <a:ext cx="504056" cy="256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1055" y="2785492"/>
            <a:ext cx="504056" cy="2244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8" y="1705371"/>
            <a:ext cx="3524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上弧形箭头 17"/>
          <p:cNvSpPr/>
          <p:nvPr/>
        </p:nvSpPr>
        <p:spPr>
          <a:xfrm>
            <a:off x="1403648" y="1201316"/>
            <a:ext cx="1800200" cy="504055"/>
          </a:xfrm>
          <a:prstGeom prst="curvedDownArrow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1907704" y="1993404"/>
            <a:ext cx="1872208" cy="360040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303748" y="2785492"/>
            <a:ext cx="2340260" cy="259537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定点数与浮点数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定点数：</a:t>
            </a:r>
            <a:r>
              <a:rPr lang="zh-CN" altLang="en-US" sz="2800" dirty="0" smtClean="0"/>
              <a:t>小数点固定，前面介绍了定点小数</a:t>
            </a:r>
            <a:endParaRPr lang="en-US" altLang="zh-CN" sz="2800" dirty="0" smtClean="0"/>
          </a:p>
          <a:p>
            <a:r>
              <a:rPr lang="zh-CN" altLang="en-US" dirty="0" smtClean="0"/>
              <a:t>浮点数：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95052"/>
              </p:ext>
            </p:extLst>
          </p:nvPr>
        </p:nvGraphicFramePr>
        <p:xfrm>
          <a:off x="2606675" y="1803400"/>
          <a:ext cx="2698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公式" r:id="rId3" imgW="838080" imgH="203040" progId="Equation.3">
                  <p:embed/>
                </p:oleObj>
              </mc:Choice>
              <mc:Fallback>
                <p:oleObj name="公式" r:id="rId3" imgW="838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803400"/>
                        <a:ext cx="2698750" cy="693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99520" y="2790077"/>
            <a:ext cx="5760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2790077"/>
            <a:ext cx="27999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2352" y="2790077"/>
            <a:ext cx="27999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740" y="3361556"/>
            <a:ext cx="632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阶符                   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                    符号                      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                 阶码值          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                     尾数值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9592" y="2790077"/>
            <a:ext cx="5760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688510"/>
            <a:ext cx="2799928" cy="218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阶</a:t>
            </a:r>
            <a:r>
              <a:rPr lang="zh-CN" altLang="en-US" sz="2800" b="1" dirty="0">
                <a:solidFill>
                  <a:srgbClr val="FF0000"/>
                </a:solidFill>
              </a:rPr>
              <a:t>码：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整数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3128" y="2688510"/>
            <a:ext cx="3369151" cy="218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尾数</a:t>
            </a:r>
            <a:r>
              <a:rPr lang="zh-CN" altLang="en-US" sz="2800" b="1" dirty="0">
                <a:solidFill>
                  <a:srgbClr val="FF0000"/>
                </a:solidFill>
              </a:rPr>
              <a:t>：定点小数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576" y="5017740"/>
            <a:ext cx="7587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0 000</a:t>
            </a:r>
            <a:r>
              <a:rPr lang="zh-CN" altLang="en-US" b="1" dirty="0" smtClean="0">
                <a:solidFill>
                  <a:srgbClr val="0070C0"/>
                </a:solidFill>
              </a:rPr>
              <a:t>，</a:t>
            </a:r>
            <a:r>
              <a:rPr lang="en-US" altLang="zh-CN" b="1" dirty="0" smtClean="0">
                <a:solidFill>
                  <a:srgbClr val="0070C0"/>
                </a:solidFill>
              </a:rPr>
              <a:t>0010                               0. 010</a:t>
            </a:r>
            <a:r>
              <a:rPr lang="zh-CN" altLang="en-US" b="1" dirty="0" smtClean="0">
                <a:solidFill>
                  <a:srgbClr val="0070C0"/>
                </a:solidFill>
              </a:rPr>
              <a:t>，</a:t>
            </a:r>
            <a:r>
              <a:rPr lang="en-US" altLang="zh-CN" b="1" dirty="0" smtClean="0">
                <a:solidFill>
                  <a:srgbClr val="0070C0"/>
                </a:solidFill>
              </a:rPr>
              <a:t>0101  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2316" y="5019778"/>
            <a:ext cx="29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=0.010,0101×2</a:t>
            </a:r>
            <a:r>
              <a:rPr lang="en-US" altLang="zh-CN" baseline="30000" dirty="0" smtClean="0"/>
              <a:t>0000</a:t>
            </a:r>
            <a:r>
              <a:rPr lang="en-US" altLang="zh-CN" baseline="30000" dirty="0"/>
              <a:t>,</a:t>
            </a:r>
            <a:r>
              <a:rPr lang="en-US" altLang="zh-CN" baseline="30000" dirty="0" smtClean="0"/>
              <a:t>0010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37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浮点数：尾数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阶码</a:t>
            </a:r>
            <a:endParaRPr lang="en-US" altLang="zh-CN" dirty="0" smtClean="0"/>
          </a:p>
          <a:p>
            <a:r>
              <a:rPr lang="zh-CN" altLang="en-US" dirty="0" smtClean="0"/>
              <a:t>尾数的规格化，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为了提高数据的精度（有效位数）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2780650"/>
            <a:ext cx="65527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0.0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10,0101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0000,0010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0.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100,1010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0000,0001 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尾数左移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，阶码减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3865612"/>
            <a:ext cx="6192688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.0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10,0101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0000,0010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1.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100,1010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0000,0001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</a:rPr>
              <a:t>尾数左移</a:t>
            </a:r>
            <a:r>
              <a:rPr lang="en-US" altLang="zh-CN" sz="2000" b="1" dirty="0">
                <a:solidFill>
                  <a:srgbClr val="0070C0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</a:rPr>
              <a:t>，阶码减</a:t>
            </a:r>
            <a:r>
              <a:rPr lang="en-US" altLang="zh-CN" sz="2000" b="1" dirty="0">
                <a:solidFill>
                  <a:srgbClr val="0070C0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2800" b="1" baseline="300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4120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050"/>
                </a:solidFill>
              </a:rPr>
              <a:t>尾数用原码表示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07704" y="3145532"/>
            <a:ext cx="648072" cy="51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07704" y="3865612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规格化方法：调整阶码使尾数满足下列关系：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尾数为原码表示时，无论正负应满足</a:t>
            </a:r>
            <a:r>
              <a:rPr lang="en-US" altLang="zh-CN" dirty="0" smtClean="0"/>
              <a:t>1/2</a:t>
            </a:r>
            <a:r>
              <a:rPr lang="en-US" altLang="zh-CN" dirty="0" smtClean="0">
                <a:latin typeface="宋体"/>
                <a:ea typeface="宋体"/>
              </a:rPr>
              <a:t>≤</a:t>
            </a:r>
            <a:r>
              <a:rPr lang="en-US" altLang="zh-CN" dirty="0" smtClean="0">
                <a:sym typeface="UniversalMath1 BT" pitchFamily="18" charset="2"/>
              </a:rPr>
              <a:t>|d </a:t>
            </a:r>
            <a:r>
              <a:rPr lang="en-US" altLang="zh-CN" dirty="0" smtClean="0">
                <a:sym typeface="UniversalMath1 BT" pitchFamily="18" charset="2"/>
              </a:rPr>
              <a:t>|&lt;1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ym typeface="UniversalMath1 BT" pitchFamily="18" charset="2"/>
              </a:rPr>
              <a:t>  </a:t>
            </a:r>
            <a:r>
              <a:rPr lang="zh-CN" altLang="en-US" dirty="0" smtClean="0">
                <a:sym typeface="UniversalMath1 BT" pitchFamily="18" charset="2"/>
              </a:rPr>
              <a:t>即：小数点后的第一位数一定要为</a:t>
            </a:r>
            <a:r>
              <a:rPr lang="en-US" altLang="zh-CN" dirty="0" smtClean="0">
                <a:sym typeface="UniversalMath1 BT" pitchFamily="18" charset="2"/>
              </a:rPr>
              <a:t>1</a:t>
            </a:r>
            <a:r>
              <a:rPr lang="zh-CN" altLang="en-US" dirty="0" smtClean="0">
                <a:sym typeface="UniversalMath1 BT" pitchFamily="18" charset="2"/>
              </a:rPr>
              <a:t>。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 smtClean="0"/>
              <a:t>		正数的尾数应为</a:t>
            </a:r>
            <a:r>
              <a:rPr lang="en-US" altLang="zh-CN" dirty="0" smtClean="0"/>
              <a:t>0.1x….x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负数的尾数应为</a:t>
            </a:r>
            <a:r>
              <a:rPr lang="en-US" altLang="zh-CN" dirty="0" smtClean="0"/>
              <a:t>1.1x….x</a:t>
            </a:r>
          </a:p>
          <a:p>
            <a:pPr lvl="2">
              <a:buFont typeface="Wingdings" pitchFamily="2" charset="2"/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尾数用补码表示时，小数最高位应与数符符号位相反。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zh-CN" altLang="en-US" dirty="0" smtClean="0">
                <a:latin typeface="+mn-ea"/>
              </a:rPr>
              <a:t>正数应满足 </a:t>
            </a:r>
            <a:r>
              <a:rPr lang="en-US" altLang="zh-CN" dirty="0" smtClean="0">
                <a:latin typeface="+mn-ea"/>
              </a:rPr>
              <a:t>1/2</a:t>
            </a:r>
            <a:r>
              <a:rPr lang="en-US" altLang="zh-CN" dirty="0">
                <a:latin typeface="+mn-ea"/>
              </a:rPr>
              <a:t>≤</a:t>
            </a:r>
            <a:r>
              <a:rPr lang="en-US" altLang="zh-CN" dirty="0" smtClean="0">
                <a:latin typeface="+mn-ea"/>
                <a:sym typeface="UniversalMath1 BT" pitchFamily="18" charset="2"/>
              </a:rPr>
              <a:t>d&lt;1</a:t>
            </a:r>
            <a:r>
              <a:rPr lang="zh-CN" altLang="en-US" dirty="0" smtClean="0">
                <a:latin typeface="+mn-ea"/>
                <a:sym typeface="UniversalMath1 BT" pitchFamily="18" charset="2"/>
              </a:rPr>
              <a:t>，   </a:t>
            </a:r>
            <a:r>
              <a:rPr lang="zh-CN" altLang="en-US" dirty="0" smtClean="0">
                <a:latin typeface="+mn-ea"/>
                <a:sym typeface="UniversalMath1 BT" pitchFamily="18" charset="2"/>
              </a:rPr>
              <a:t>  即 </a:t>
            </a:r>
            <a:r>
              <a:rPr lang="en-US" altLang="zh-CN" dirty="0" smtClean="0">
                <a:latin typeface="+mn-ea"/>
              </a:rPr>
              <a:t>0.1x….x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zh-CN" altLang="en-US" dirty="0" smtClean="0">
                <a:latin typeface="+mn-ea"/>
              </a:rPr>
              <a:t>负数应满足 </a:t>
            </a:r>
            <a:r>
              <a:rPr lang="en-US" altLang="zh-CN" dirty="0" smtClean="0">
                <a:latin typeface="+mn-ea"/>
              </a:rPr>
              <a:t>-1/2 </a:t>
            </a:r>
            <a:r>
              <a:rPr lang="en-US" altLang="zh-CN" dirty="0" smtClean="0">
                <a:latin typeface="+mn-ea"/>
                <a:sym typeface="UniversalMath1 BT" pitchFamily="18" charset="2"/>
              </a:rPr>
              <a:t>&gt; </a:t>
            </a:r>
            <a:r>
              <a:rPr lang="en-US" altLang="zh-CN" dirty="0" smtClean="0">
                <a:latin typeface="+mn-ea"/>
                <a:sym typeface="UniversalMath1 BT" pitchFamily="18" charset="2"/>
              </a:rPr>
              <a:t>d≥ </a:t>
            </a:r>
            <a:r>
              <a:rPr lang="en-US" altLang="zh-CN" dirty="0" smtClean="0">
                <a:latin typeface="+mn-ea"/>
                <a:sym typeface="UniversalMath1 BT" pitchFamily="18" charset="2"/>
              </a:rPr>
              <a:t>-1</a:t>
            </a:r>
            <a:r>
              <a:rPr lang="zh-CN" altLang="en-US" dirty="0" smtClean="0">
                <a:latin typeface="+mn-ea"/>
                <a:sym typeface="UniversalMath1 BT" pitchFamily="18" charset="2"/>
              </a:rPr>
              <a:t>，即 </a:t>
            </a:r>
            <a:r>
              <a:rPr lang="en-US" altLang="zh-CN" dirty="0" smtClean="0">
                <a:latin typeface="+mn-ea"/>
                <a:sym typeface="UniversalMath1 BT" pitchFamily="18" charset="2"/>
              </a:rPr>
              <a:t>1</a:t>
            </a:r>
            <a:r>
              <a:rPr lang="en-US" altLang="zh-CN" dirty="0" smtClean="0">
                <a:latin typeface="+mn-ea"/>
              </a:rPr>
              <a:t>.0x….x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1777380"/>
            <a:ext cx="28083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2641476"/>
            <a:ext cx="324036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3505572"/>
            <a:ext cx="2808312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9752" y="4234658"/>
            <a:ext cx="4896544" cy="7830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3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尾数用补码表示时的规格化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17744"/>
            <a:ext cx="6156176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0.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0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10,0101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0070C0"/>
                </a:solidFill>
              </a:rPr>
              <a:t>0000,0010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=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0.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100,1010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0070C0"/>
                </a:solidFill>
              </a:rPr>
              <a:t>0000,0001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尾数左移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，阶码减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800" b="1" baseline="300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994546"/>
            <a:ext cx="6048672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1.11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0,0101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0070C0"/>
                </a:solidFill>
              </a:rPr>
              <a:t>0000,0010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=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1.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00,10100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×2</a:t>
            </a:r>
            <a:r>
              <a:rPr lang="en-US" altLang="zh-CN" sz="2800" b="1" baseline="30000" dirty="0" smtClean="0">
                <a:solidFill>
                  <a:srgbClr val="0070C0"/>
                </a:solidFill>
              </a:rPr>
              <a:t>0000,0000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尾数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左移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阶码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减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800" b="1" baseline="30000" dirty="0">
              <a:solidFill>
                <a:srgbClr val="0070C0"/>
              </a:solidFill>
            </a:endParaRPr>
          </a:p>
          <a:p>
            <a:r>
              <a:rPr lang="en-US" altLang="zh-CN" sz="2800" b="1" u="sng" dirty="0">
                <a:solidFill>
                  <a:srgbClr val="0070C0"/>
                </a:solidFill>
              </a:rPr>
              <a:t>111.00101</a:t>
            </a:r>
            <a:r>
              <a:rPr lang="en-US" altLang="zh-CN" sz="2800" b="1" dirty="0">
                <a:solidFill>
                  <a:srgbClr val="FF0000"/>
                </a:solidFill>
              </a:rPr>
              <a:t>00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54097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尾数用补码表示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274466"/>
            <a:ext cx="648072" cy="51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55776" y="299454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63888" y="4153643"/>
            <a:ext cx="1656184" cy="513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flipV="1">
            <a:off x="4139952" y="3902681"/>
            <a:ext cx="288032" cy="250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2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浮点数精度和表示范围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417340"/>
            <a:ext cx="77048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例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设</a:t>
            </a:r>
            <a:r>
              <a:rPr lang="zh-CN" altLang="en-US" sz="2400" dirty="0"/>
              <a:t>浮点数的格式为</a:t>
            </a:r>
            <a:r>
              <a:rPr lang="en-US" altLang="zh-CN" sz="2400" dirty="0"/>
              <a:t>: </a:t>
            </a:r>
            <a:r>
              <a:rPr lang="zh-CN" altLang="en-US" sz="2400" dirty="0"/>
              <a:t>符号位</a:t>
            </a:r>
            <a:r>
              <a:rPr lang="en-US" altLang="zh-CN" sz="2400" dirty="0"/>
              <a:t>: b15</a:t>
            </a:r>
            <a:r>
              <a:rPr lang="zh-CN" altLang="en-US" sz="2400" dirty="0"/>
              <a:t>；阶码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b14-b8</a:t>
            </a:r>
            <a:r>
              <a:rPr lang="zh-CN" altLang="en-US" sz="2400" dirty="0"/>
              <a:t>，采用补码表示；尾数</a:t>
            </a:r>
            <a:r>
              <a:rPr lang="en-US" altLang="zh-CN" sz="2400" dirty="0"/>
              <a:t>:  b7-b0</a:t>
            </a:r>
            <a:r>
              <a:rPr lang="zh-CN" altLang="en-US" sz="2400" dirty="0"/>
              <a:t>，与符号位一起采用规格化的补码表示。问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	(1) </a:t>
            </a:r>
            <a:r>
              <a:rPr lang="zh-CN" altLang="en-US" sz="2400" dirty="0"/>
              <a:t>它能表示的数值范围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多少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>(2</a:t>
            </a:r>
            <a:r>
              <a:rPr lang="en-US" altLang="zh-CN" sz="2400" dirty="0"/>
              <a:t>) </a:t>
            </a:r>
            <a:r>
              <a:rPr lang="zh-CN" altLang="en-US" sz="2400" dirty="0"/>
              <a:t>它能表示的最接近于</a:t>
            </a:r>
            <a:r>
              <a:rPr lang="en-US" altLang="zh-CN" sz="2400" dirty="0"/>
              <a:t>0</a:t>
            </a:r>
            <a:r>
              <a:rPr lang="zh-CN" altLang="en-US" sz="2400" dirty="0"/>
              <a:t>的正数和负数</a:t>
            </a:r>
            <a:r>
              <a:rPr lang="zh-CN" altLang="en-US" sz="2400" dirty="0" smtClean="0"/>
              <a:t>分别是</a:t>
            </a:r>
            <a:r>
              <a:rPr lang="zh-CN" altLang="en-US" sz="2400" dirty="0"/>
              <a:t>什么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>(3</a:t>
            </a:r>
            <a:r>
              <a:rPr lang="en-US" altLang="zh-CN" sz="2400" dirty="0"/>
              <a:t>) </a:t>
            </a:r>
            <a:r>
              <a:rPr lang="zh-CN" altLang="en-US" sz="2400" dirty="0"/>
              <a:t>它共能表示多少个数值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进制数</a:t>
            </a:r>
            <a:r>
              <a:rPr lang="en-US" altLang="zh-CN" sz="2400" dirty="0"/>
              <a:t>2</a:t>
            </a:r>
            <a:r>
              <a:rPr lang="zh-CN" altLang="en-US" sz="2400" dirty="0"/>
              <a:t>的幂次表示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33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179512" y="985292"/>
            <a:ext cx="8676456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</a:t>
            </a:r>
            <a:r>
              <a:rPr lang="zh-CN" altLang="en-US" dirty="0"/>
              <a:t>正尾数为</a:t>
            </a:r>
            <a:r>
              <a:rPr lang="en-US" altLang="zh-CN" dirty="0"/>
              <a:t>2</a:t>
            </a:r>
            <a:r>
              <a:rPr lang="en-US" altLang="zh-CN" baseline="30000" dirty="0"/>
              <a:t>-1</a:t>
            </a:r>
            <a:r>
              <a:rPr lang="zh-CN" altLang="en-US" dirty="0"/>
              <a:t>，最大正尾数为</a:t>
            </a:r>
            <a:r>
              <a:rPr lang="en-US" altLang="zh-CN" dirty="0"/>
              <a:t>1-2</a:t>
            </a:r>
            <a:r>
              <a:rPr lang="en-US" altLang="zh-CN" baseline="30000" dirty="0"/>
              <a:t>-8   </a:t>
            </a:r>
            <a:r>
              <a:rPr lang="en-US" altLang="zh-CN" baseline="30000" dirty="0" smtClean="0"/>
              <a:t>                                              </a:t>
            </a:r>
            <a:r>
              <a:rPr lang="en-US" altLang="zh-CN" dirty="0" smtClean="0"/>
              <a:t>( </a:t>
            </a:r>
            <a:r>
              <a:rPr lang="en-US" altLang="zh-CN" dirty="0"/>
              <a:t>0.1000,0000     0.1111,1111)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最小负尾数为</a:t>
            </a:r>
            <a:r>
              <a:rPr lang="en-US" altLang="zh-CN" dirty="0"/>
              <a:t>-1</a:t>
            </a:r>
            <a:r>
              <a:rPr lang="zh-CN" altLang="en-US" dirty="0"/>
              <a:t>，最大负尾数为</a:t>
            </a:r>
            <a:r>
              <a:rPr lang="en-US" altLang="zh-CN" dirty="0"/>
              <a:t>-(2</a:t>
            </a:r>
            <a:r>
              <a:rPr lang="en-US" altLang="zh-CN" baseline="30000" dirty="0"/>
              <a:t>-1</a:t>
            </a:r>
            <a:r>
              <a:rPr lang="en-US" altLang="zh-CN" dirty="0"/>
              <a:t>+2</a:t>
            </a:r>
            <a:r>
              <a:rPr lang="en-US" altLang="zh-CN" baseline="30000" dirty="0"/>
              <a:t>-8</a:t>
            </a:r>
            <a:r>
              <a:rPr lang="en-US" altLang="zh-CN" dirty="0"/>
              <a:t>)=-2</a:t>
            </a:r>
            <a:r>
              <a:rPr lang="en-US" altLang="zh-CN" baseline="30000" dirty="0"/>
              <a:t>-1</a:t>
            </a:r>
            <a:r>
              <a:rPr lang="en-US" altLang="zh-CN" dirty="0"/>
              <a:t>(1+2</a:t>
            </a:r>
            <a:r>
              <a:rPr lang="en-US" altLang="zh-CN" baseline="30000" dirty="0"/>
              <a:t>-7</a:t>
            </a:r>
            <a:r>
              <a:rPr lang="en-US" altLang="zh-CN" dirty="0"/>
              <a:t>) </a:t>
            </a:r>
            <a:r>
              <a:rPr lang="en-US" altLang="zh-CN" dirty="0" smtClean="0"/>
              <a:t>     (</a:t>
            </a:r>
            <a:r>
              <a:rPr lang="en-US" altLang="zh-CN" dirty="0"/>
              <a:t>1.0000,0000    1.0111,1111)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最小阶码为</a:t>
            </a:r>
            <a:r>
              <a:rPr lang="en-US" altLang="zh-CN" dirty="0"/>
              <a:t>-2</a:t>
            </a:r>
            <a:r>
              <a:rPr lang="en-US" altLang="zh-CN" baseline="30000" dirty="0"/>
              <a:t>6</a:t>
            </a:r>
            <a:r>
              <a:rPr lang="en-US" altLang="zh-CN" dirty="0"/>
              <a:t> = -64</a:t>
            </a:r>
            <a:r>
              <a:rPr lang="zh-CN" altLang="en-US" dirty="0"/>
              <a:t>，最大阶码为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en-US" altLang="zh-CN" dirty="0"/>
              <a:t>-1 = 63  </a:t>
            </a:r>
            <a:r>
              <a:rPr lang="en-US" altLang="zh-CN" dirty="0" smtClean="0"/>
              <a:t>                     (</a:t>
            </a:r>
            <a:r>
              <a:rPr lang="en-US" altLang="zh-CN" dirty="0"/>
              <a:t>100,0000        011,1111</a:t>
            </a:r>
            <a:r>
              <a:rPr lang="en-US" altLang="zh-CN" dirty="0" smtClean="0"/>
              <a:t>)</a:t>
            </a:r>
          </a:p>
          <a:p>
            <a:pPr algn="just">
              <a:spcBef>
                <a:spcPct val="50000"/>
              </a:spcBef>
            </a:pPr>
            <a:endParaRPr lang="en-US" altLang="zh-CN" dirty="0"/>
          </a:p>
          <a:p>
            <a:pPr algn="just">
              <a:spcBef>
                <a:spcPct val="50000"/>
              </a:spcBef>
            </a:pPr>
            <a:r>
              <a:rPr lang="en-US" altLang="zh-CN" sz="2000" dirty="0"/>
              <a:t>  (1) </a:t>
            </a:r>
            <a:r>
              <a:rPr lang="zh-CN" altLang="en-US" sz="2000" dirty="0"/>
              <a:t>数值范围为</a:t>
            </a:r>
            <a:r>
              <a:rPr lang="en-US" altLang="zh-CN" sz="2000" dirty="0"/>
              <a:t>-2</a:t>
            </a:r>
            <a:r>
              <a:rPr lang="en-US" altLang="zh-CN" sz="2000" baseline="30000" dirty="0"/>
              <a:t>63</a:t>
            </a:r>
            <a:r>
              <a:rPr lang="zh-CN" altLang="en-US" sz="2000" dirty="0"/>
              <a:t>到</a:t>
            </a:r>
            <a:r>
              <a:rPr lang="en-US" altLang="zh-CN" sz="2000" dirty="0"/>
              <a:t>(1-2</a:t>
            </a:r>
            <a:r>
              <a:rPr lang="en-US" altLang="zh-CN" sz="2000" baseline="30000" dirty="0"/>
              <a:t>-8</a:t>
            </a:r>
            <a:r>
              <a:rPr lang="en-US" altLang="zh-CN" sz="2000" dirty="0"/>
              <a:t>)*2</a:t>
            </a:r>
            <a:r>
              <a:rPr lang="en-US" altLang="zh-CN" sz="2000" baseline="30000" dirty="0"/>
              <a:t>63</a:t>
            </a:r>
            <a:r>
              <a:rPr lang="en-US" altLang="zh-CN" sz="2000" dirty="0"/>
              <a:t> (</a:t>
            </a:r>
            <a:r>
              <a:rPr lang="zh-CN" altLang="en-US" sz="2000" dirty="0"/>
              <a:t>最小负尾数和最大阶码结合，最大正尾数和最大阶码结合</a:t>
            </a:r>
            <a:r>
              <a:rPr lang="en-US" altLang="zh-CN" sz="2000" dirty="0"/>
              <a:t>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/>
              <a:t>  (2) </a:t>
            </a:r>
            <a:r>
              <a:rPr lang="zh-CN" altLang="en-US" sz="2000" dirty="0"/>
              <a:t>最接近于</a:t>
            </a:r>
            <a:r>
              <a:rPr lang="en-US" altLang="zh-CN" sz="2000" dirty="0"/>
              <a:t>0</a:t>
            </a:r>
            <a:r>
              <a:rPr lang="zh-CN" altLang="en-US" sz="2000" dirty="0"/>
              <a:t>的负数为：</a:t>
            </a:r>
            <a:r>
              <a:rPr lang="en-US" altLang="zh-CN" sz="2000" dirty="0"/>
              <a:t>-(1+2</a:t>
            </a:r>
            <a:r>
              <a:rPr lang="en-US" altLang="zh-CN" sz="2000" baseline="30000" dirty="0"/>
              <a:t>-7</a:t>
            </a:r>
            <a:r>
              <a:rPr lang="en-US" altLang="zh-CN" sz="2000" dirty="0"/>
              <a:t>)2</a:t>
            </a:r>
            <a:r>
              <a:rPr lang="en-US" altLang="zh-CN" sz="2000" baseline="30000" dirty="0"/>
              <a:t>-65     </a:t>
            </a:r>
            <a:r>
              <a:rPr lang="zh-CN" altLang="en-US" sz="2000" dirty="0"/>
              <a:t>（最大负尾数和最小阶码结合） 最接近于</a:t>
            </a:r>
            <a:r>
              <a:rPr lang="en-US" altLang="zh-CN" sz="2000" dirty="0"/>
              <a:t>0</a:t>
            </a:r>
            <a:r>
              <a:rPr lang="zh-CN" altLang="en-US" sz="2000" dirty="0"/>
              <a:t>的正数为：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-65             </a:t>
            </a:r>
            <a:r>
              <a:rPr lang="zh-CN" altLang="en-US" sz="2000" dirty="0"/>
              <a:t>（最小正尾数和最小阶码结合）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dirty="0"/>
              <a:t>  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3) </a:t>
            </a:r>
            <a:r>
              <a:rPr lang="zh-CN" altLang="en-US" sz="2000" dirty="0"/>
              <a:t>共能表示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7</a:t>
            </a:r>
            <a:r>
              <a:rPr lang="en-US" altLang="zh-CN" sz="2000" dirty="0"/>
              <a:t>*2</a:t>
            </a:r>
            <a:r>
              <a:rPr lang="en-US" altLang="zh-CN" sz="2000" baseline="30000" dirty="0"/>
              <a:t>8</a:t>
            </a:r>
            <a:r>
              <a:rPr lang="en-US" altLang="zh-CN" sz="2000" dirty="0"/>
              <a:t> +1= 2</a:t>
            </a:r>
            <a:r>
              <a:rPr lang="en-US" altLang="zh-CN" sz="2000" baseline="30000" dirty="0"/>
              <a:t>15</a:t>
            </a:r>
            <a:r>
              <a:rPr lang="en-US" altLang="zh-CN" sz="2000" dirty="0"/>
              <a:t> +1</a:t>
            </a:r>
            <a:r>
              <a:rPr lang="zh-CN" altLang="en-US" sz="2000" dirty="0"/>
              <a:t>个数值    （阶码共</a:t>
            </a:r>
            <a:r>
              <a:rPr lang="en-US" altLang="zh-CN" sz="2000" dirty="0"/>
              <a:t>7</a:t>
            </a:r>
            <a:r>
              <a:rPr lang="zh-CN" altLang="en-US" sz="2000" dirty="0"/>
              <a:t>位，尾数尽管有</a:t>
            </a:r>
            <a:r>
              <a:rPr lang="en-US" altLang="zh-CN" sz="2000" dirty="0"/>
              <a:t>9</a:t>
            </a:r>
            <a:r>
              <a:rPr lang="zh-CN" altLang="en-US" sz="2000" dirty="0"/>
              <a:t>位但由于要满足规格化的要求，所以相当于</a:t>
            </a:r>
            <a:r>
              <a:rPr lang="en-US" altLang="zh-CN" sz="2000" dirty="0"/>
              <a:t>8</a:t>
            </a:r>
            <a:r>
              <a:rPr lang="zh-CN" altLang="en-US" sz="2000" dirty="0"/>
              <a:t>位有效，另外再加上一个</a:t>
            </a:r>
            <a:r>
              <a:rPr lang="zh-CN" altLang="en-US" sz="2000" dirty="0" smtClean="0"/>
              <a:t>零：</a:t>
            </a:r>
            <a:r>
              <a:rPr lang="en-US" altLang="zh-CN" sz="2000" dirty="0" smtClean="0"/>
              <a:t>0.0000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0000</a:t>
            </a:r>
            <a:r>
              <a:rPr lang="zh-CN" altLang="en-US" sz="2000" dirty="0" smtClean="0"/>
              <a:t>） </a:t>
            </a:r>
            <a:endParaRPr lang="zh-CN" altLang="en-US" sz="20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4040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解题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数据的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（以二进制为中介）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n-US" altLang="zh-CN" u="sng" dirty="0" smtClean="0"/>
              <a:t>101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1001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0010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1010</a:t>
            </a:r>
            <a:r>
              <a:rPr lang="en-US" altLang="zh-CN" dirty="0" smtClean="0"/>
              <a:t>)</a:t>
            </a:r>
            <a:r>
              <a:rPr lang="en-US" altLang="zh-CN" sz="1800" dirty="0" smtClean="0"/>
              <a:t>2</a:t>
            </a:r>
            <a:r>
              <a:rPr lang="en-US" altLang="zh-CN" dirty="0" smtClean="0"/>
              <a:t>=(592A)</a:t>
            </a:r>
            <a:r>
              <a:rPr lang="en-US" altLang="zh-CN" sz="1800" dirty="0" smtClean="0"/>
              <a:t>16</a:t>
            </a:r>
          </a:p>
          <a:p>
            <a:r>
              <a:rPr lang="en-US" altLang="zh-CN" sz="2800" dirty="0" smtClean="0"/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5        9           2           A             </a:t>
            </a:r>
          </a:p>
          <a:p>
            <a:r>
              <a:rPr lang="en-US" altLang="zh-CN" dirty="0"/>
              <a:t>(101, 1001, </a:t>
            </a:r>
            <a:r>
              <a:rPr lang="en-US" altLang="zh-CN" dirty="0" smtClean="0"/>
              <a:t>0010, 1010)</a:t>
            </a:r>
            <a:r>
              <a:rPr lang="en-US" altLang="zh-CN" sz="1800" dirty="0" smtClean="0"/>
              <a:t>2</a:t>
            </a:r>
            <a:r>
              <a:rPr lang="en-US" altLang="zh-CN" dirty="0" smtClean="0"/>
              <a:t>=( 22826 )</a:t>
            </a:r>
            <a:r>
              <a:rPr lang="en-US" altLang="zh-CN" sz="1800" dirty="0" smtClean="0"/>
              <a:t>10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 14 13 12   11 10 9  8     7    6   5   4     3   2   1  0</a:t>
            </a:r>
          </a:p>
          <a:p>
            <a:r>
              <a:rPr lang="en-US" altLang="zh-CN" sz="1800" dirty="0" smtClean="0"/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14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12 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11    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8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5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3   </a:t>
            </a:r>
            <a:r>
              <a:rPr lang="en-US" altLang="zh-CN" sz="2000" dirty="0" smtClean="0">
                <a:solidFill>
                  <a:srgbClr val="FF0000"/>
                </a:solidFill>
              </a:rPr>
              <a:t>+2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</a:rPr>
              <a:t> =22826</a:t>
            </a:r>
          </a:p>
          <a:p>
            <a:r>
              <a:rPr lang="en-US" altLang="zh-CN" dirty="0"/>
              <a:t>(</a:t>
            </a:r>
            <a:r>
              <a:rPr lang="en-US" altLang="zh-CN" u="sng" dirty="0"/>
              <a:t>101</a:t>
            </a:r>
            <a:r>
              <a:rPr lang="en-US" altLang="zh-CN" dirty="0"/>
              <a:t>, </a:t>
            </a:r>
            <a:r>
              <a:rPr lang="en-US" altLang="zh-CN" u="sng" dirty="0" smtClean="0"/>
              <a:t>100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100</a:t>
            </a:r>
            <a:r>
              <a:rPr lang="en-US" altLang="zh-CN" dirty="0" smtClean="0"/>
              <a:t>,</a:t>
            </a:r>
            <a:r>
              <a:rPr lang="en-US" altLang="zh-CN" u="sng" dirty="0" smtClean="0"/>
              <a:t>101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010</a:t>
            </a:r>
            <a:r>
              <a:rPr lang="en-US" altLang="zh-CN" dirty="0" smtClean="0"/>
              <a:t>)</a:t>
            </a:r>
            <a:r>
              <a:rPr lang="en-US" altLang="zh-CN" sz="1800" dirty="0"/>
              <a:t>2</a:t>
            </a:r>
            <a:r>
              <a:rPr lang="en-US" altLang="zh-CN" dirty="0" smtClean="0"/>
              <a:t>=(54452)</a:t>
            </a:r>
            <a:r>
              <a:rPr lang="en-US" altLang="zh-CN" sz="1800" dirty="0" smtClean="0"/>
              <a:t>8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5         4       4       5        2</a:t>
            </a:r>
          </a:p>
          <a:p>
            <a:endParaRPr lang="en-US" altLang="zh-CN" sz="1800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136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865"/>
            <a:ext cx="8712968" cy="9525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整数</a:t>
            </a:r>
            <a:r>
              <a:rPr lang="en-US" altLang="zh-CN" dirty="0"/>
              <a:t>/</a:t>
            </a:r>
            <a:r>
              <a:rPr lang="zh-CN" altLang="en-US" dirty="0" smtClean="0"/>
              <a:t>浮点数表示与加减运算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532112"/>
          </a:xfrm>
        </p:spPr>
        <p:txBody>
          <a:bodyPr/>
          <a:lstStyle/>
          <a:p>
            <a:r>
              <a:rPr lang="zh-CN" altLang="en-US" dirty="0" smtClean="0"/>
              <a:t>小数原码</a:t>
            </a: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993404"/>
            <a:ext cx="583264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宋体" charset="-122"/>
              </a:rPr>
              <a:t>          X         1&gt;X</a:t>
            </a:r>
            <a:r>
              <a:rPr lang="zh-CN" altLang="en-US" dirty="0" smtClean="0">
                <a:latin typeface="宋体" charset="-122"/>
              </a:rPr>
              <a:t>≥0</a:t>
            </a:r>
            <a:r>
              <a:rPr lang="en-US" altLang="zh-CN" baseline="30000" dirty="0" smtClean="0">
                <a:latin typeface="宋体" charset="-122"/>
              </a:rPr>
              <a:t>	</a:t>
            </a:r>
            <a:r>
              <a:rPr lang="en-US" altLang="zh-CN" dirty="0" smtClean="0">
                <a:latin typeface="宋体" charset="-122"/>
              </a:rPr>
              <a:t> </a:t>
            </a:r>
            <a:endParaRPr lang="en-US" altLang="zh-CN" dirty="0" smtClean="0"/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宋体" charset="-122"/>
              </a:rPr>
              <a:t>[X]</a:t>
            </a:r>
            <a:r>
              <a:rPr lang="zh-CN" altLang="en-US" sz="1800" dirty="0" smtClean="0">
                <a:latin typeface="宋体" charset="-122"/>
              </a:rPr>
              <a:t>原 </a:t>
            </a:r>
            <a:r>
              <a:rPr lang="zh-CN" altLang="en-US" dirty="0" smtClean="0">
                <a:latin typeface="宋体" charset="-122"/>
              </a:rPr>
              <a:t>= 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>
                <a:latin typeface="宋体" charset="-122"/>
              </a:rPr>
              <a:t>        1-</a:t>
            </a:r>
            <a:r>
              <a:rPr lang="en-US" altLang="zh-CN" dirty="0" smtClean="0">
                <a:latin typeface="宋体" charset="-122"/>
              </a:rPr>
              <a:t>X=1+|X|   0</a:t>
            </a:r>
            <a:r>
              <a:rPr lang="zh-CN" altLang="en-US" dirty="0" smtClean="0">
                <a:latin typeface="宋体" charset="-122"/>
              </a:rPr>
              <a:t>≥</a:t>
            </a:r>
            <a:r>
              <a:rPr lang="en-US" altLang="zh-CN" dirty="0" smtClean="0">
                <a:latin typeface="宋体" charset="-122"/>
              </a:rPr>
              <a:t>X</a:t>
            </a:r>
            <a:r>
              <a:rPr lang="zh-CN" altLang="en-US" dirty="0" smtClean="0">
                <a:latin typeface="宋体" charset="-122"/>
              </a:rPr>
              <a:t>&gt;-1</a:t>
            </a:r>
            <a:endParaRPr lang="en-US" altLang="zh-CN" dirty="0">
              <a:latin typeface="宋体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979712" y="2233920"/>
            <a:ext cx="144016" cy="12961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3568" y="4081636"/>
            <a:ext cx="3096344" cy="707834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kumimoji="1" lang="zh-CN" altLang="en-US" dirty="0" smtClean="0">
                <a:latin typeface="+mn-ea"/>
              </a:rPr>
              <a:t>真值：</a:t>
            </a:r>
            <a:r>
              <a:rPr kumimoji="1" lang="en-US" altLang="zh-CN" dirty="0" smtClean="0">
                <a:latin typeface="+mn-ea"/>
              </a:rPr>
              <a:t>X1 =   +0.1011011</a:t>
            </a:r>
            <a:r>
              <a:rPr kumimoji="1" lang="zh-CN" altLang="en-US" dirty="0" smtClean="0">
                <a:latin typeface="+mn-ea"/>
              </a:rPr>
              <a:t>   </a:t>
            </a:r>
            <a:endParaRPr kumimoji="1" lang="zh-CN" altLang="en-US" dirty="0">
              <a:latin typeface="+mn-ea"/>
            </a:endParaRPr>
          </a:p>
          <a:p>
            <a:pPr marL="342900" indent="-342900"/>
            <a:r>
              <a:rPr kumimoji="1" lang="en-US" altLang="zh-CN" dirty="0" smtClean="0">
                <a:latin typeface="+mn-ea"/>
              </a:rPr>
              <a:t>     </a:t>
            </a:r>
            <a:r>
              <a:rPr kumimoji="1" lang="zh-CN" altLang="zh-CN" dirty="0" smtClean="0">
                <a:latin typeface="+mn-ea"/>
              </a:rPr>
              <a:t>[</a:t>
            </a:r>
            <a:r>
              <a:rPr kumimoji="1" lang="en-US" altLang="zh-CN" dirty="0" smtClean="0">
                <a:latin typeface="+mn-ea"/>
              </a:rPr>
              <a:t>X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en-US" altLang="zh-CN" dirty="0" smtClean="0">
                <a:latin typeface="+mn-ea"/>
              </a:rPr>
              <a:t>]</a:t>
            </a:r>
            <a:r>
              <a:rPr kumimoji="1" lang="zh-CN" altLang="en-US" dirty="0" smtClean="0">
                <a:latin typeface="+mn-ea"/>
              </a:rPr>
              <a:t>原=  0.1011011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 smtClean="0"/>
              <a:t>          </a:t>
            </a:r>
            <a:endParaRPr kumimoji="1" lang="en-US" altLang="zh-CN" dirty="0">
              <a:latin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4081636"/>
            <a:ext cx="31683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kumimoji="1" lang="zh-CN" altLang="en-US" dirty="0" smtClean="0">
                <a:latin typeface="+mn-ea"/>
              </a:rPr>
              <a:t>真值： </a:t>
            </a:r>
            <a:r>
              <a:rPr kumimoji="1" lang="en-US" altLang="zh-CN" dirty="0" smtClean="0">
                <a:latin typeface="+mn-ea"/>
              </a:rPr>
              <a:t>X2 =  -0.1011011 </a:t>
            </a:r>
          </a:p>
          <a:p>
            <a:pPr marL="342900" indent="-342900"/>
            <a:r>
              <a:rPr kumimoji="1" lang="en-US" altLang="zh-CN" dirty="0" smtClean="0">
                <a:latin typeface="+mn-ea"/>
              </a:rPr>
              <a:t>      </a:t>
            </a:r>
            <a:r>
              <a:rPr kumimoji="1" lang="zh-CN" altLang="zh-CN" dirty="0" smtClean="0">
                <a:latin typeface="+mn-ea"/>
              </a:rPr>
              <a:t>[</a:t>
            </a:r>
            <a:r>
              <a:rPr kumimoji="1" lang="en-US" altLang="zh-CN" dirty="0" smtClean="0">
                <a:latin typeface="+mn-ea"/>
              </a:rPr>
              <a:t>X2]</a:t>
            </a:r>
            <a:r>
              <a:rPr kumimoji="1" lang="zh-CN" altLang="en-US" dirty="0" smtClean="0">
                <a:latin typeface="+mn-ea"/>
              </a:rPr>
              <a:t>原</a:t>
            </a:r>
            <a:r>
              <a:rPr kumimoji="1" lang="zh-CN" altLang="zh-CN" dirty="0" smtClean="0">
                <a:latin typeface="+mn-ea"/>
              </a:rPr>
              <a:t>=</a:t>
            </a:r>
            <a:r>
              <a:rPr kumimoji="1" lang="en-US" altLang="zh-CN" dirty="0" smtClean="0">
                <a:latin typeface="+mn-ea"/>
              </a:rPr>
              <a:t> </a:t>
            </a:r>
            <a:r>
              <a:rPr kumimoji="1" lang="zh-CN" altLang="zh-CN" dirty="0" smtClean="0">
                <a:latin typeface="+mn-ea"/>
              </a:rPr>
              <a:t>1.1011011</a:t>
            </a:r>
            <a:endParaRPr lang="zh-CN" altLang="en-US" dirty="0"/>
          </a:p>
        </p:txBody>
      </p:sp>
      <p:sp>
        <p:nvSpPr>
          <p:cNvPr id="7" name="左弧形箭头 6"/>
          <p:cNvSpPr/>
          <p:nvPr/>
        </p:nvSpPr>
        <p:spPr>
          <a:xfrm>
            <a:off x="1404642" y="2425453"/>
            <a:ext cx="935110" cy="1800200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19747923">
            <a:off x="4094642" y="3605198"/>
            <a:ext cx="432048" cy="504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位原码小数的表示范围: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1849388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buClr>
                <a:schemeClr val="accent2"/>
              </a:buClr>
              <a:buSzTx/>
              <a:buFont typeface="Wingdings" pitchFamily="2" charset="2"/>
              <a:buNone/>
            </a:pPr>
            <a:endParaRPr kumimoji="1" lang="en-US" altLang="zh-CN" sz="2800" dirty="0" smtClean="0"/>
          </a:p>
          <a:p>
            <a:pPr marL="742950" lvl="1" indent="-285750"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kumimoji="1" lang="zh-CN" altLang="en-US" sz="2800" dirty="0" smtClean="0"/>
              <a:t>最大</a:t>
            </a:r>
            <a:r>
              <a:rPr kumimoji="1" lang="zh-CN" altLang="en-US" sz="2800" dirty="0"/>
              <a:t>值 : </a:t>
            </a:r>
            <a:r>
              <a:rPr kumimoji="1" lang="zh-CN" altLang="en-US" sz="2800" dirty="0" smtClean="0"/>
              <a:t>   </a:t>
            </a:r>
            <a:r>
              <a:rPr kumimoji="1" lang="zh-CN" altLang="zh-CN" sz="2800" dirty="0" smtClean="0">
                <a:latin typeface="宋体" charset="-122"/>
              </a:rPr>
              <a:t>1-</a:t>
            </a:r>
            <a:r>
              <a:rPr kumimoji="1" lang="zh-CN" altLang="en-US" sz="2800" dirty="0" smtClean="0">
                <a:latin typeface="宋体" charset="-122"/>
              </a:rPr>
              <a:t>2</a:t>
            </a:r>
            <a:r>
              <a:rPr kumimoji="1" lang="zh-CN" altLang="en-US" sz="2800" baseline="30000" dirty="0">
                <a:latin typeface="宋体" charset="-122"/>
              </a:rPr>
              <a:t>-(</a:t>
            </a:r>
            <a:r>
              <a:rPr kumimoji="1" lang="en-US" altLang="zh-CN" sz="2800" baseline="30000" dirty="0">
                <a:latin typeface="宋体" charset="-122"/>
              </a:rPr>
              <a:t>n-1) </a:t>
            </a:r>
            <a:r>
              <a:rPr kumimoji="1" lang="en-US" altLang="zh-CN" sz="2800" baseline="30000" dirty="0" smtClean="0">
                <a:latin typeface="宋体" charset="-122"/>
              </a:rPr>
              <a:t> </a:t>
            </a:r>
            <a:r>
              <a:rPr kumimoji="1" lang="zh-CN" altLang="en-US" sz="2800" dirty="0" smtClean="0">
                <a:latin typeface="宋体" charset="-122"/>
              </a:rPr>
              <a:t>，</a:t>
            </a:r>
            <a:r>
              <a:rPr kumimoji="1" lang="en-US" altLang="zh-CN" sz="2800" dirty="0" smtClean="0">
                <a:latin typeface="宋体" charset="-122"/>
              </a:rPr>
              <a:t>0.1111…1</a:t>
            </a:r>
          </a:p>
          <a:p>
            <a:pPr marL="742950" lvl="1" indent="-285750"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kumimoji="1" lang="zh-CN" altLang="en-US" sz="2800" dirty="0" smtClean="0">
                <a:latin typeface="宋体" charset="-122"/>
              </a:rPr>
              <a:t>最小值</a:t>
            </a:r>
            <a:r>
              <a:rPr kumimoji="1" lang="zh-CN" altLang="en-US" sz="2800" dirty="0">
                <a:latin typeface="宋体" charset="-122"/>
              </a:rPr>
              <a:t>:-(1</a:t>
            </a:r>
            <a:r>
              <a:rPr kumimoji="1" lang="zh-CN" altLang="en-US" sz="2800" dirty="0" smtClean="0">
                <a:latin typeface="宋体" charset="-122"/>
              </a:rPr>
              <a:t>-2</a:t>
            </a:r>
            <a:r>
              <a:rPr kumimoji="1" lang="zh-CN" altLang="en-US" sz="2800" baseline="30000" dirty="0">
                <a:latin typeface="宋体" charset="-122"/>
              </a:rPr>
              <a:t>-(</a:t>
            </a:r>
            <a:r>
              <a:rPr kumimoji="1" lang="en-US" altLang="zh-CN" sz="2800" baseline="30000" dirty="0">
                <a:latin typeface="宋体" charset="-122"/>
              </a:rPr>
              <a:t>n-1)</a:t>
            </a:r>
            <a:r>
              <a:rPr kumimoji="1" lang="zh-CN" altLang="en-US" sz="2800" dirty="0" smtClean="0">
                <a:latin typeface="宋体" charset="-122"/>
              </a:rPr>
              <a:t>)</a:t>
            </a:r>
            <a:r>
              <a:rPr kumimoji="1" lang="en-US" altLang="zh-CN" sz="2800" dirty="0" smtClean="0">
                <a:latin typeface="宋体" charset="-122"/>
              </a:rPr>
              <a:t>, 1.1111…1</a:t>
            </a:r>
            <a:endParaRPr kumimoji="1" lang="en-US" altLang="zh-CN" sz="2800" dirty="0">
              <a:latin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701863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原码表示“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”，有两种表示形式：</a:t>
            </a:r>
            <a:endParaRPr kumimoji="1"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[+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0]原 =0.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</a:rPr>
              <a:t>…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；[-0]原 =1.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</a:rPr>
              <a:t>…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0</a:t>
            </a:r>
            <a:endParaRPr kumimoji="1"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2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6779096" cy="647700"/>
          </a:xfrm>
        </p:spPr>
        <p:txBody>
          <a:bodyPr/>
          <a:lstStyle/>
          <a:p>
            <a:r>
              <a:rPr lang="zh-CN" altLang="en-US" dirty="0" smtClean="0"/>
              <a:t>小数补码</a:t>
            </a:r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66800" y="1981200"/>
            <a:ext cx="5449416" cy="14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800" dirty="0" smtClean="0"/>
              <a:t>                  </a:t>
            </a:r>
            <a:r>
              <a:rPr kumimoji="1" lang="en-US" altLang="zh-CN" sz="2800" dirty="0"/>
              <a:t>X                          </a:t>
            </a:r>
            <a:r>
              <a:rPr kumimoji="1" lang="en-US" altLang="zh-CN" sz="2800" dirty="0" smtClean="0"/>
              <a:t>1&gt;</a:t>
            </a:r>
            <a:r>
              <a:rPr lang="en-US" altLang="zh-CN" sz="2800" dirty="0" smtClean="0"/>
              <a:t>X</a:t>
            </a:r>
            <a:r>
              <a:rPr lang="zh-CN" altLang="en-US" sz="2800" dirty="0"/>
              <a:t>≥0</a:t>
            </a:r>
            <a:r>
              <a:rPr kumimoji="1" lang="en-US" altLang="zh-CN" sz="2800" dirty="0"/>
              <a:t> </a:t>
            </a:r>
            <a:r>
              <a:rPr kumimoji="1" lang="zh-CN" altLang="en-US" sz="2800" dirty="0" smtClean="0"/>
              <a:t>                                        </a:t>
            </a:r>
            <a:endParaRPr kumimoji="1" lang="zh-CN" altLang="en-US" sz="2800" dirty="0"/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800" dirty="0"/>
              <a:t>[</a:t>
            </a:r>
            <a:r>
              <a:rPr kumimoji="1" lang="en-US" altLang="en-US" sz="2800" dirty="0"/>
              <a:t>x]</a:t>
            </a:r>
            <a:r>
              <a:rPr kumimoji="1" lang="zh-CN" altLang="en-US" sz="2800" dirty="0"/>
              <a:t>补=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en-US" sz="2800" dirty="0"/>
              <a:t>                  2+</a:t>
            </a:r>
            <a:r>
              <a:rPr kumimoji="1" lang="en-US" altLang="zh-CN" sz="2800" dirty="0"/>
              <a:t>X=2-|X|         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0&gt;X</a:t>
            </a:r>
            <a:r>
              <a:rPr lang="zh-CN" altLang="en-US" sz="2800" dirty="0"/>
              <a:t>≥-1</a:t>
            </a:r>
            <a:r>
              <a:rPr kumimoji="1" lang="en-US" altLang="zh-CN" sz="2800" dirty="0"/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8956" y="3937620"/>
            <a:ext cx="2558908" cy="630070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 smtClean="0">
                <a:latin typeface="+mn-ea"/>
              </a:rPr>
              <a:t>  X1  =  +0.1011011</a:t>
            </a:r>
            <a:r>
              <a:rPr kumimoji="1" lang="zh-CN" altLang="en-US" dirty="0" smtClean="0">
                <a:latin typeface="+mn-ea"/>
              </a:rPr>
              <a:t>   </a:t>
            </a:r>
            <a:endParaRPr kumimoji="1" lang="zh-CN" altLang="en-US" dirty="0">
              <a:latin typeface="+mn-ea"/>
            </a:endParaRPr>
          </a:p>
          <a:p>
            <a:pPr marL="342900" indent="-342900"/>
            <a:r>
              <a:rPr kumimoji="1" lang="zh-CN" altLang="zh-CN" dirty="0" smtClean="0">
                <a:latin typeface="+mn-ea"/>
              </a:rPr>
              <a:t>[</a:t>
            </a:r>
            <a:r>
              <a:rPr kumimoji="1" lang="en-US" altLang="zh-CN" dirty="0" smtClean="0">
                <a:latin typeface="+mn-ea"/>
              </a:rPr>
              <a:t>X1]</a:t>
            </a:r>
            <a:r>
              <a:rPr kumimoji="1" lang="zh-CN" altLang="en-US" dirty="0" smtClean="0">
                <a:latin typeface="+mn-ea"/>
              </a:rPr>
              <a:t>补=   0.1011011</a:t>
            </a:r>
            <a:endParaRPr kumimoji="1" lang="en-US" altLang="zh-CN" dirty="0" smtClean="0">
              <a:latin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195736" y="2209428"/>
            <a:ext cx="144016" cy="10081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5976" y="3874612"/>
            <a:ext cx="2808312" cy="17191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 smtClean="0">
                <a:latin typeface="+mn-ea"/>
              </a:rPr>
              <a:t>  X2  =  -0.1011011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zh-CN" altLang="zh-CN" dirty="0" smtClean="0">
                <a:latin typeface="+mn-ea"/>
              </a:rPr>
              <a:t>[</a:t>
            </a:r>
            <a:r>
              <a:rPr kumimoji="1" lang="en-US" altLang="zh-CN" dirty="0" smtClean="0">
                <a:latin typeface="+mn-ea"/>
              </a:rPr>
              <a:t>X2]</a:t>
            </a:r>
            <a:r>
              <a:rPr kumimoji="1" lang="zh-CN" altLang="en-US" dirty="0" smtClean="0">
                <a:latin typeface="+mn-ea"/>
              </a:rPr>
              <a:t>补</a:t>
            </a:r>
            <a:r>
              <a:rPr kumimoji="1" lang="zh-CN" altLang="zh-CN" dirty="0" smtClean="0">
                <a:latin typeface="+mn-ea"/>
              </a:rPr>
              <a:t>=</a:t>
            </a:r>
            <a:r>
              <a:rPr kumimoji="1" lang="en-US" altLang="zh-CN" dirty="0" smtClean="0">
                <a:latin typeface="+mn-ea"/>
              </a:rPr>
              <a:t>   </a:t>
            </a:r>
            <a:r>
              <a:rPr kumimoji="1" lang="zh-CN" altLang="zh-CN" dirty="0" smtClean="0">
                <a:latin typeface="+mn-ea"/>
              </a:rPr>
              <a:t>1</a:t>
            </a:r>
            <a:r>
              <a:rPr kumimoji="1" lang="zh-CN" altLang="en-US" dirty="0" smtClean="0">
                <a:latin typeface="+mn-ea"/>
              </a:rPr>
              <a:t>.</a:t>
            </a:r>
            <a:r>
              <a:rPr kumimoji="1" lang="zh-CN" altLang="zh-CN" dirty="0" smtClean="0">
                <a:latin typeface="+mn-ea"/>
              </a:rPr>
              <a:t>0100101</a:t>
            </a:r>
            <a:endParaRPr kumimoji="1" lang="en-US" altLang="zh-CN" dirty="0" smtClean="0">
              <a:latin typeface="+mn-ea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    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        10.0000000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 smtClean="0">
                <a:latin typeface="+mn-ea"/>
              </a:rPr>
              <a:t>       -  0.1011011 </a:t>
            </a:r>
          </a:p>
          <a:p>
            <a:pPr marL="342900" indent="-342900">
              <a:buFont typeface="Monotype Sorts" pitchFamily="2" charset="2"/>
              <a:buNone/>
            </a:pP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         1.0100101 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1835696" y="2425452"/>
            <a:ext cx="504056" cy="1548172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19747923">
            <a:off x="4114288" y="3328157"/>
            <a:ext cx="432048" cy="504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076056" y="5305772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2286" y="473420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方法：正数的补码和原码一样。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2432961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zh-CN" altLang="en-US" b="1" dirty="0" smtClean="0">
                <a:solidFill>
                  <a:srgbClr val="FF0000"/>
                </a:solidFill>
              </a:rPr>
              <a:t>：负数的补码符号位为“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”，数值位取反后加“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位小数补码表示范围</a:t>
            </a:r>
            <a:endParaRPr lang="zh-CN" altLang="en-US" dirty="0"/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784836" y="2114174"/>
            <a:ext cx="5947404" cy="211147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范围：最大 </a:t>
            </a:r>
            <a:r>
              <a:rPr lang="en-US" altLang="zh-CN" dirty="0" smtClean="0"/>
              <a:t>=  </a:t>
            </a:r>
            <a:r>
              <a:rPr lang="zh-CN" altLang="zh-CN" dirty="0" smtClean="0"/>
              <a:t>1- 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-(</a:t>
            </a:r>
            <a:r>
              <a:rPr lang="en-US" altLang="zh-CN" baseline="30000" dirty="0" smtClean="0"/>
              <a:t>n-1)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= -</a:t>
            </a:r>
            <a:r>
              <a:rPr lang="zh-CN" altLang="en-US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30000" dirty="0" smtClean="0"/>
              <a:t> 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 0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的补码：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0.00...0</a:t>
            </a:r>
            <a:endParaRPr lang="en-US" altLang="zh-CN" sz="22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的补码：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1.00...0</a:t>
            </a:r>
            <a:endParaRPr lang="en-US" altLang="zh-CN" sz="2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96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原码与补码之间的转换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zh-CN" altLang="en-US" dirty="0" smtClean="0"/>
              <a:t>正数：  </a:t>
            </a:r>
            <a:r>
              <a:rPr lang="zh-CN" altLang="zh-CN" dirty="0" smtClean="0"/>
              <a:t>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补=[</a:t>
            </a:r>
            <a:r>
              <a:rPr lang="en-US" altLang="zh-CN" dirty="0" smtClean="0"/>
              <a:t>X]</a:t>
            </a:r>
            <a:r>
              <a:rPr lang="zh-CN" altLang="en-US" dirty="0" smtClean="0"/>
              <a:t>原</a:t>
            </a:r>
          </a:p>
          <a:p>
            <a:pPr lvl="1">
              <a:buFontTx/>
              <a:buNone/>
            </a:pPr>
            <a:r>
              <a:rPr lang="zh-CN" altLang="en-US" dirty="0" smtClean="0"/>
              <a:t>负数： 符号除外，各位取反，末位加1</a:t>
            </a:r>
          </a:p>
          <a:p>
            <a:pPr lvl="1"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真值</a:t>
            </a:r>
            <a:r>
              <a:rPr lang="en-US" altLang="zh-CN" dirty="0" smtClean="0"/>
              <a:t>, X =  -0</a:t>
            </a:r>
            <a:r>
              <a:rPr lang="en-US" altLang="zh-CN" dirty="0"/>
              <a:t>.</a:t>
            </a:r>
            <a:r>
              <a:rPr lang="en-US" altLang="zh-CN" dirty="0" smtClean="0"/>
              <a:t>1001001</a:t>
            </a:r>
          </a:p>
          <a:p>
            <a:pPr lvl="1">
              <a:buFontTx/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[</a:t>
            </a:r>
            <a:r>
              <a:rPr lang="en-US" altLang="zh-CN" dirty="0" smtClean="0"/>
              <a:t>X]</a:t>
            </a:r>
            <a:r>
              <a:rPr lang="zh-CN" altLang="en-US" dirty="0" smtClean="0"/>
              <a:t>原=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</a:t>
            </a:r>
            <a:r>
              <a:rPr lang="zh-CN" altLang="en-US" dirty="0" smtClean="0"/>
              <a:t>1001001    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zh-CN" dirty="0" smtClean="0"/>
              <a:t>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补=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.</a:t>
            </a:r>
            <a:r>
              <a:rPr lang="zh-CN" altLang="en-US" dirty="0" smtClean="0"/>
              <a:t>0110110</a:t>
            </a:r>
            <a:r>
              <a:rPr lang="en-US" altLang="zh-CN" dirty="0" smtClean="0"/>
              <a:t>+</a:t>
            </a:r>
            <a:r>
              <a:rPr lang="zh-CN" altLang="en-US" dirty="0" smtClean="0"/>
              <a:t>末尾1=</a:t>
            </a:r>
            <a:r>
              <a:rPr lang="zh-CN" altLang="en-US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</a:t>
            </a:r>
            <a:r>
              <a:rPr lang="zh-CN" altLang="en-US" dirty="0" smtClean="0"/>
              <a:t>0110111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补码表示的好处：</a:t>
            </a:r>
            <a:r>
              <a:rPr lang="zh-CN" altLang="en-US" b="1" dirty="0" smtClean="0">
                <a:solidFill>
                  <a:srgbClr val="FF0000"/>
                </a:solidFill>
              </a:rPr>
              <a:t>符号位</a:t>
            </a:r>
            <a:r>
              <a:rPr lang="zh-CN" altLang="en-US" b="1" dirty="0">
                <a:solidFill>
                  <a:srgbClr val="FF0000"/>
                </a:solidFill>
              </a:rPr>
              <a:t>与数值位一样参与</a:t>
            </a:r>
            <a:r>
              <a:rPr lang="zh-CN" altLang="en-US" b="1" dirty="0" smtClean="0">
                <a:solidFill>
                  <a:srgbClr val="FF0000"/>
                </a:solidFill>
              </a:rPr>
              <a:t>运算，加减法同样适用。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2760618"/>
            <a:ext cx="6728792" cy="1986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[</a:t>
            </a:r>
            <a:r>
              <a:rPr lang="en-US" altLang="zh-CN" dirty="0" smtClean="0"/>
              <a:t>X+Y]</a:t>
            </a:r>
            <a:r>
              <a:rPr lang="zh-CN" altLang="en-US" dirty="0" smtClean="0"/>
              <a:t>补＝[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补+[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[</a:t>
            </a:r>
            <a:r>
              <a:rPr lang="en-US" altLang="zh-CN" dirty="0" smtClean="0"/>
              <a:t>X-Y]</a:t>
            </a:r>
            <a:r>
              <a:rPr lang="zh-CN" altLang="en-US" dirty="0" smtClean="0"/>
              <a:t>补＝[</a:t>
            </a:r>
            <a:r>
              <a:rPr lang="en-US" altLang="zh-CN" dirty="0" smtClean="0"/>
              <a:t>X]</a:t>
            </a:r>
            <a:r>
              <a:rPr lang="zh-CN" altLang="en-US" dirty="0" smtClean="0"/>
              <a:t>补+[-</a:t>
            </a:r>
            <a:r>
              <a:rPr lang="en-US" altLang="zh-CN" dirty="0" smtClean="0"/>
              <a:t>Y]</a:t>
            </a:r>
            <a:r>
              <a:rPr lang="zh-CN" altLang="en-US" dirty="0" smtClean="0"/>
              <a:t>补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2090539" y="350557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1378</Words>
  <Application>Microsoft Office PowerPoint</Application>
  <PresentationFormat>全屏显示(16:10)</PresentationFormat>
  <Paragraphs>204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公式</vt:lpstr>
      <vt:lpstr>第3章 运算方法和运算部件 （数据的表示）</vt:lpstr>
      <vt:lpstr>3.1数据的表示方法和转换</vt:lpstr>
      <vt:lpstr>数据的转换（以二进制为中介）</vt:lpstr>
      <vt:lpstr>3.2 小数/整数/浮点数表示与加减运算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公式验证</vt:lpstr>
      <vt:lpstr>补码实现加法运算的逻辑电路</vt:lpstr>
      <vt:lpstr>PowerPoint 演示文稿</vt:lpstr>
      <vt:lpstr>原码和反码的转换</vt:lpstr>
      <vt:lpstr>移码</vt:lpstr>
      <vt:lpstr>加减运算溢出判断方法</vt:lpstr>
      <vt:lpstr>PowerPoint 演示文稿</vt:lpstr>
      <vt:lpstr>PowerPoint 演示文稿</vt:lpstr>
      <vt:lpstr>PowerPoint 演示文稿</vt:lpstr>
      <vt:lpstr>PowerPoint 演示文稿</vt:lpstr>
      <vt:lpstr>定点数与浮点数</vt:lpstr>
      <vt:lpstr>PowerPoint 演示文稿</vt:lpstr>
      <vt:lpstr>PowerPoint 演示文稿</vt:lpstr>
      <vt:lpstr>尾数用补码表示时的规格化</vt:lpstr>
      <vt:lpstr>浮点数精度和表示范围</vt:lpstr>
      <vt:lpstr>解题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运算方法和运算部件</dc:title>
  <dc:creator>LZHANGE6400</dc:creator>
  <cp:lastModifiedBy>Administrator</cp:lastModifiedBy>
  <cp:revision>76</cp:revision>
  <dcterms:created xsi:type="dcterms:W3CDTF">2013-09-07T06:27:31Z</dcterms:created>
  <dcterms:modified xsi:type="dcterms:W3CDTF">2015-09-22T01:26:12Z</dcterms:modified>
</cp:coreProperties>
</file>