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6" r:id="rId20"/>
    <p:sldId id="277" r:id="rId21"/>
    <p:sldId id="278" r:id="rId22"/>
    <p:sldId id="290" r:id="rId23"/>
    <p:sldId id="279" r:id="rId24"/>
    <p:sldId id="274" r:id="rId25"/>
    <p:sldId id="275" r:id="rId26"/>
    <p:sldId id="280" r:id="rId27"/>
    <p:sldId id="281" r:id="rId28"/>
    <p:sldId id="282" r:id="rId29"/>
    <p:sldId id="283" r:id="rId30"/>
    <p:sldId id="284" r:id="rId31"/>
    <p:sldId id="285" r:id="rId32"/>
    <p:sldId id="288" r:id="rId33"/>
    <p:sldId id="289" r:id="rId34"/>
    <p:sldId id="287" r:id="rId35"/>
  </p:sldIdLst>
  <p:sldSz cx="9144000" cy="5715000" type="screen16x1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1" d="100"/>
          <a:sy n="101" d="100"/>
        </p:scale>
        <p:origin x="-672" y="-96"/>
      </p:cViewPr>
      <p:guideLst>
        <p:guide orient="horz" pos="180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5.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6.png"/></Relationships>
</file>

<file path=ppt/drawings/_rels/vmlDrawing3.v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image" Target="../media/image19.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3.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8.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28A4393-CC5A-4B72-A5D4-C801B89459E5}" type="datetimeFigureOut">
              <a:rPr lang="zh-CN" altLang="en-US" smtClean="0"/>
              <a:t>2015/9/22</a:t>
            </a:fld>
            <a:endParaRPr lang="zh-CN" altLang="en-US"/>
          </a:p>
        </p:txBody>
      </p:sp>
      <p:sp>
        <p:nvSpPr>
          <p:cNvPr id="4" name="幻灯片图像占位符 3"/>
          <p:cNvSpPr>
            <a:spLocks noGrp="1" noRot="1" noChangeAspect="1"/>
          </p:cNvSpPr>
          <p:nvPr>
            <p:ph type="sldImg" idx="2"/>
          </p:nvPr>
        </p:nvSpPr>
        <p:spPr>
          <a:xfrm>
            <a:off x="685800" y="685800"/>
            <a:ext cx="54864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0A7BD28-F5A2-45F7-B42F-27D1ED29B32D}" type="slidenum">
              <a:rPr lang="zh-CN" altLang="en-US" smtClean="0"/>
              <a:t>‹#›</a:t>
            </a:fld>
            <a:endParaRPr lang="zh-CN" altLang="en-US"/>
          </a:p>
        </p:txBody>
      </p:sp>
    </p:spTree>
    <p:extLst>
      <p:ext uri="{BB962C8B-B14F-4D97-AF65-F5344CB8AC3E}">
        <p14:creationId xmlns:p14="http://schemas.microsoft.com/office/powerpoint/2010/main" val="1609808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0A7BD28-F5A2-45F7-B42F-27D1ED29B32D}" type="slidenum">
              <a:rPr lang="zh-CN" altLang="en-US" smtClean="0"/>
              <a:t>20</a:t>
            </a:fld>
            <a:endParaRPr lang="zh-CN" altLang="en-US"/>
          </a:p>
        </p:txBody>
      </p:sp>
    </p:spTree>
    <p:extLst>
      <p:ext uri="{BB962C8B-B14F-4D97-AF65-F5344CB8AC3E}">
        <p14:creationId xmlns:p14="http://schemas.microsoft.com/office/powerpoint/2010/main" val="35553154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775355"/>
            <a:ext cx="7772400" cy="1225021"/>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238500"/>
            <a:ext cx="6400800" cy="14605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2015/9/22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2015/9/22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28865"/>
            <a:ext cx="2057400" cy="4876271"/>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28865"/>
            <a:ext cx="6019800" cy="4876271"/>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2015/9/22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2015/9/22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672417"/>
            <a:ext cx="7772400" cy="1135063"/>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422261"/>
            <a:ext cx="7772400" cy="1250156"/>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2015/9/22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333500"/>
            <a:ext cx="4038600" cy="37716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333500"/>
            <a:ext cx="4038600" cy="37716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2015/9/22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279261"/>
            <a:ext cx="4040188" cy="53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1812396"/>
            <a:ext cx="4040188"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6" y="1279261"/>
            <a:ext cx="4041775" cy="53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6" y="1812396"/>
            <a:ext cx="4041775"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t>2015/9/22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t>2015/9/22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2015/9/22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27542"/>
            <a:ext cx="3008313" cy="968375"/>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27542"/>
            <a:ext cx="5111750" cy="487759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1" y="1195917"/>
            <a:ext cx="3008313" cy="390921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2015/9/22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000500"/>
            <a:ext cx="5486400" cy="472282"/>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510646"/>
            <a:ext cx="5486400" cy="3429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472782"/>
            <a:ext cx="5486400" cy="67071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2015/9/22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28865"/>
            <a:ext cx="8229600" cy="9525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333500"/>
            <a:ext cx="8229600" cy="3771636"/>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5296959"/>
            <a:ext cx="2133600" cy="304271"/>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2015/9/22</a:t>
            </a:fld>
            <a:endParaRPr lang="zh-CN" altLang="en-US"/>
          </a:p>
        </p:txBody>
      </p:sp>
      <p:sp>
        <p:nvSpPr>
          <p:cNvPr id="5" name="页脚占位符 4"/>
          <p:cNvSpPr>
            <a:spLocks noGrp="1"/>
          </p:cNvSpPr>
          <p:nvPr>
            <p:ph type="ftr" sz="quarter" idx="3"/>
          </p:nvPr>
        </p:nvSpPr>
        <p:spPr>
          <a:xfrm>
            <a:off x="3124200" y="5296959"/>
            <a:ext cx="2895600" cy="304271"/>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5296959"/>
            <a:ext cx="2133600" cy="304271"/>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16.png"/><Relationship Id="rId4" Type="http://schemas.openxmlformats.org/officeDocument/2006/relationships/oleObject" Target="../embeddings/oleObject2.bin"/></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oleObject" Target="../embeddings/oleObject3.bin"/><Relationship Id="rId7" Type="http://schemas.openxmlformats.org/officeDocument/2006/relationships/image" Target="../media/image21.png"/><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20.png"/><Relationship Id="rId5" Type="http://schemas.openxmlformats.org/officeDocument/2006/relationships/oleObject" Target="../embeddings/oleObject4.bin"/><Relationship Id="rId4" Type="http://schemas.openxmlformats.org/officeDocument/2006/relationships/image" Target="../media/image19.png"/></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23.png"/></Relationships>
</file>

<file path=ppt/slides/_rels/slide26.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28.png"/></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zh-CN" dirty="0"/>
              <a:t>第</a:t>
            </a:r>
            <a:r>
              <a:rPr lang="en-US" altLang="zh-CN" dirty="0"/>
              <a:t>6</a:t>
            </a:r>
            <a:r>
              <a:rPr lang="zh-CN" altLang="zh-CN" dirty="0"/>
              <a:t>章 中央处理器</a:t>
            </a:r>
            <a:endParaRPr lang="zh-CN" altLang="en-US" dirty="0"/>
          </a:p>
        </p:txBody>
      </p:sp>
    </p:spTree>
    <p:extLst>
      <p:ext uri="{BB962C8B-B14F-4D97-AF65-F5344CB8AC3E}">
        <p14:creationId xmlns:p14="http://schemas.microsoft.com/office/powerpoint/2010/main" val="341058747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47852" y="193204"/>
            <a:ext cx="8640960" cy="952500"/>
          </a:xfrm>
        </p:spPr>
        <p:txBody>
          <a:bodyPr>
            <a:normAutofit/>
          </a:bodyPr>
          <a:lstStyle/>
          <a:p>
            <a:r>
              <a:rPr lang="zh-CN" altLang="en-US" sz="3600" dirty="0" smtClean="0"/>
              <a:t>加法指令</a:t>
            </a:r>
            <a:r>
              <a:rPr lang="zh-CN" altLang="en-US" sz="3600" dirty="0" smtClean="0"/>
              <a:t>完成的四个周期（微指令周期）</a:t>
            </a:r>
            <a:endParaRPr lang="zh-CN" altLang="en-US" sz="3600" dirty="0"/>
          </a:p>
        </p:txBody>
      </p:sp>
      <p:sp>
        <p:nvSpPr>
          <p:cNvPr id="3" name="内容占位符 2"/>
          <p:cNvSpPr>
            <a:spLocks noGrp="1"/>
          </p:cNvSpPr>
          <p:nvPr>
            <p:ph idx="1"/>
          </p:nvPr>
        </p:nvSpPr>
        <p:spPr/>
        <p:txBody>
          <a:bodyPr/>
          <a:lstStyle/>
          <a:p>
            <a:endParaRPr lang="zh-CN" altLang="en-US"/>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3" y="1328738"/>
            <a:ext cx="8201579" cy="37610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0454586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1560" y="841276"/>
            <a:ext cx="571226" cy="4077849"/>
          </a:xfrm>
        </p:spPr>
        <p:txBody>
          <a:bodyPr>
            <a:normAutofit fontScale="90000"/>
          </a:bodyPr>
          <a:lstStyle/>
          <a:p>
            <a:r>
              <a:rPr lang="zh-CN" altLang="en-US" dirty="0" smtClean="0"/>
              <a:t>加法指令时序图</a:t>
            </a:r>
            <a:endParaRPr lang="zh-CN" altLang="en-US" dirty="0"/>
          </a:p>
        </p:txBody>
      </p:sp>
      <p:pic>
        <p:nvPicPr>
          <p:cNvPr id="819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87624" y="221144"/>
            <a:ext cx="3888432" cy="535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p:nvPr/>
        </p:nvSpPr>
        <p:spPr>
          <a:xfrm>
            <a:off x="5076056" y="985292"/>
            <a:ext cx="3960440" cy="2585323"/>
          </a:xfrm>
          <a:prstGeom prst="rect">
            <a:avLst/>
          </a:prstGeom>
          <a:noFill/>
        </p:spPr>
        <p:txBody>
          <a:bodyPr wrap="square" rtlCol="0">
            <a:spAutoFit/>
          </a:bodyPr>
          <a:lstStyle/>
          <a:p>
            <a:r>
              <a:rPr lang="zh-CN" altLang="en-US" b="1" dirty="0">
                <a:solidFill>
                  <a:srgbClr val="FF0000"/>
                </a:solidFill>
              </a:rPr>
              <a:t>指令周期</a:t>
            </a:r>
            <a:r>
              <a:rPr lang="en-US" altLang="zh-CN" dirty="0"/>
              <a:t>:</a:t>
            </a:r>
            <a:r>
              <a:rPr lang="zh-CN" altLang="en-US" dirty="0"/>
              <a:t>是完成一条指令所需的时间</a:t>
            </a:r>
            <a:r>
              <a:rPr lang="zh-CN" altLang="en-US" dirty="0" smtClean="0"/>
              <a:t>。</a:t>
            </a:r>
            <a:endParaRPr lang="en-US" altLang="zh-CN" dirty="0" smtClean="0"/>
          </a:p>
          <a:p>
            <a:endParaRPr lang="zh-CN" altLang="en-US" dirty="0"/>
          </a:p>
          <a:p>
            <a:r>
              <a:rPr lang="zh-CN" altLang="en-US" b="1" dirty="0">
                <a:solidFill>
                  <a:srgbClr val="FF0000"/>
                </a:solidFill>
              </a:rPr>
              <a:t>机器周期</a:t>
            </a:r>
            <a:r>
              <a:rPr lang="en-US" altLang="zh-CN" dirty="0"/>
              <a:t>:</a:t>
            </a:r>
            <a:r>
              <a:rPr lang="zh-CN" altLang="en-US" dirty="0"/>
              <a:t>指令周期划分为几个不同的阶段，每个阶段所需的时间</a:t>
            </a:r>
            <a:r>
              <a:rPr lang="zh-CN" altLang="en-US" dirty="0" smtClean="0"/>
              <a:t>。（微指令周期）</a:t>
            </a:r>
            <a:endParaRPr lang="en-US" altLang="zh-CN" dirty="0" smtClean="0"/>
          </a:p>
          <a:p>
            <a:endParaRPr lang="zh-CN" altLang="en-US" dirty="0"/>
          </a:p>
          <a:p>
            <a:r>
              <a:rPr lang="zh-CN" altLang="en-US" b="1" dirty="0">
                <a:solidFill>
                  <a:srgbClr val="FF0000"/>
                </a:solidFill>
              </a:rPr>
              <a:t>时钟周期</a:t>
            </a:r>
            <a:r>
              <a:rPr lang="en-US" altLang="zh-CN" dirty="0"/>
              <a:t>:</a:t>
            </a:r>
            <a:r>
              <a:rPr lang="zh-CN" altLang="en-US" dirty="0"/>
              <a:t>是时钟频率的倒数，也可以称为节拍周期或</a:t>
            </a:r>
            <a:r>
              <a:rPr lang="en-US" altLang="zh-CN" dirty="0"/>
              <a:t>T</a:t>
            </a:r>
            <a:r>
              <a:rPr lang="zh-CN" altLang="en-US" dirty="0"/>
              <a:t>周期，是处理操作最基本的时间单位。</a:t>
            </a:r>
          </a:p>
        </p:txBody>
      </p:sp>
    </p:spTree>
    <p:extLst>
      <p:ext uri="{BB962C8B-B14F-4D97-AF65-F5344CB8AC3E}">
        <p14:creationId xmlns:p14="http://schemas.microsoft.com/office/powerpoint/2010/main" val="294802460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6.2</a:t>
            </a:r>
            <a:r>
              <a:rPr lang="zh-CN" altLang="zh-CN" dirty="0" smtClean="0"/>
              <a:t>微程序控制计算机基本</a:t>
            </a:r>
            <a:r>
              <a:rPr lang="zh-CN" altLang="zh-CN" dirty="0"/>
              <a:t>工作</a:t>
            </a:r>
            <a:r>
              <a:rPr lang="zh-CN" altLang="zh-CN" dirty="0" smtClean="0"/>
              <a:t>原理</a:t>
            </a:r>
            <a:endParaRPr lang="zh-CN" altLang="en-US" dirty="0"/>
          </a:p>
        </p:txBody>
      </p:sp>
      <p:sp>
        <p:nvSpPr>
          <p:cNvPr id="3" name="内容占位符 2"/>
          <p:cNvSpPr>
            <a:spLocks noGrp="1"/>
          </p:cNvSpPr>
          <p:nvPr>
            <p:ph idx="1"/>
          </p:nvPr>
        </p:nvSpPr>
        <p:spPr>
          <a:xfrm>
            <a:off x="457200" y="1333500"/>
            <a:ext cx="8435280" cy="3684240"/>
          </a:xfrm>
        </p:spPr>
        <p:txBody>
          <a:bodyPr>
            <a:normAutofit/>
          </a:bodyPr>
          <a:lstStyle/>
          <a:p>
            <a:pPr>
              <a:lnSpc>
                <a:spcPct val="170000"/>
              </a:lnSpc>
            </a:pPr>
            <a:r>
              <a:rPr lang="zh-CN" altLang="en-US" dirty="0" smtClean="0">
                <a:latin typeface="+mn-ea"/>
              </a:rPr>
              <a:t>基本概念</a:t>
            </a:r>
            <a:endParaRPr lang="en-US" altLang="zh-CN" dirty="0" smtClean="0">
              <a:latin typeface="+mn-ea"/>
            </a:endParaRPr>
          </a:p>
          <a:p>
            <a:pPr marL="0" indent="0">
              <a:lnSpc>
                <a:spcPct val="170000"/>
              </a:lnSpc>
              <a:buNone/>
            </a:pPr>
            <a:r>
              <a:rPr lang="zh-CN" altLang="en-US" sz="1800" dirty="0" smtClean="0">
                <a:solidFill>
                  <a:srgbClr val="FF0000"/>
                </a:solidFill>
                <a:latin typeface="+mn-ea"/>
              </a:rPr>
              <a:t>微指令：</a:t>
            </a:r>
            <a:r>
              <a:rPr lang="zh-CN" altLang="en-US" sz="1800" dirty="0">
                <a:latin typeface="+mn-ea"/>
              </a:rPr>
              <a:t>将一条指令分成若干条微指令，按次序执行这些微指令，就可以实现该指令的功能</a:t>
            </a:r>
            <a:r>
              <a:rPr lang="zh-CN" altLang="en-US" sz="1800" dirty="0" smtClean="0">
                <a:latin typeface="+mn-ea"/>
              </a:rPr>
              <a:t>。</a:t>
            </a:r>
            <a:endParaRPr lang="zh-CN" altLang="en-US" sz="1800" dirty="0">
              <a:latin typeface="+mn-ea"/>
            </a:endParaRPr>
          </a:p>
          <a:p>
            <a:pPr marL="0" indent="0">
              <a:lnSpc>
                <a:spcPct val="170000"/>
              </a:lnSpc>
              <a:buNone/>
            </a:pPr>
            <a:r>
              <a:rPr lang="zh-CN" altLang="en-US" sz="1800" dirty="0" smtClean="0">
                <a:solidFill>
                  <a:srgbClr val="FF0000"/>
                </a:solidFill>
                <a:latin typeface="+mn-ea"/>
              </a:rPr>
              <a:t>微命令</a:t>
            </a:r>
            <a:r>
              <a:rPr lang="zh-CN" altLang="en-US" sz="1800" dirty="0">
                <a:solidFill>
                  <a:srgbClr val="FF0000"/>
                </a:solidFill>
                <a:latin typeface="+mn-ea"/>
              </a:rPr>
              <a:t>：</a:t>
            </a:r>
            <a:r>
              <a:rPr lang="zh-CN" altLang="en-US" sz="1800" dirty="0">
                <a:latin typeface="+mn-ea"/>
              </a:rPr>
              <a:t>组成微指令的微操作，又称微命令。</a:t>
            </a:r>
          </a:p>
          <a:p>
            <a:pPr marL="0" indent="0">
              <a:lnSpc>
                <a:spcPct val="170000"/>
              </a:lnSpc>
              <a:buNone/>
            </a:pPr>
            <a:r>
              <a:rPr lang="zh-CN" altLang="en-US" sz="1800" dirty="0" smtClean="0">
                <a:solidFill>
                  <a:srgbClr val="FF0000"/>
                </a:solidFill>
                <a:latin typeface="+mn-ea"/>
              </a:rPr>
              <a:t>微程序</a:t>
            </a:r>
            <a:r>
              <a:rPr lang="zh-CN" altLang="en-US" sz="1800" dirty="0">
                <a:solidFill>
                  <a:srgbClr val="FF0000"/>
                </a:solidFill>
                <a:latin typeface="+mn-ea"/>
              </a:rPr>
              <a:t>：</a:t>
            </a:r>
            <a:r>
              <a:rPr lang="zh-CN" altLang="en-US" sz="1800" dirty="0">
                <a:latin typeface="+mn-ea"/>
              </a:rPr>
              <a:t>微指令序列的集合就叫做微程序</a:t>
            </a:r>
            <a:r>
              <a:rPr lang="zh-CN" altLang="en-US" sz="1800" dirty="0" smtClean="0">
                <a:latin typeface="+mn-ea"/>
              </a:rPr>
              <a:t>。</a:t>
            </a:r>
            <a:endParaRPr lang="en-US" altLang="zh-CN" sz="1800" dirty="0" smtClean="0">
              <a:latin typeface="+mn-ea"/>
            </a:endParaRPr>
          </a:p>
          <a:p>
            <a:pPr marL="0" indent="0">
              <a:lnSpc>
                <a:spcPct val="170000"/>
              </a:lnSpc>
              <a:buNone/>
            </a:pPr>
            <a:r>
              <a:rPr lang="zh-CN" altLang="en-US" sz="1800" dirty="0" smtClean="0">
                <a:solidFill>
                  <a:srgbClr val="FF0000"/>
                </a:solidFill>
                <a:latin typeface="+mn-ea"/>
              </a:rPr>
              <a:t>控制</a:t>
            </a:r>
            <a:r>
              <a:rPr lang="zh-CN" altLang="en-US" sz="1800" dirty="0">
                <a:solidFill>
                  <a:srgbClr val="FF0000"/>
                </a:solidFill>
                <a:latin typeface="+mn-ea"/>
              </a:rPr>
              <a:t>存储器：</a:t>
            </a:r>
            <a:r>
              <a:rPr lang="zh-CN" altLang="en-US" sz="1800" dirty="0">
                <a:latin typeface="+mn-ea"/>
              </a:rPr>
              <a:t>存放微程序的存储器</a:t>
            </a:r>
            <a:r>
              <a:rPr lang="zh-CN" altLang="en-US" sz="1800" dirty="0" smtClean="0">
                <a:latin typeface="+mn-ea"/>
              </a:rPr>
              <a:t>。</a:t>
            </a:r>
            <a:endParaRPr lang="zh-CN" altLang="en-US" sz="1800" dirty="0">
              <a:latin typeface="+mn-ea"/>
            </a:endParaRPr>
          </a:p>
        </p:txBody>
      </p:sp>
    </p:spTree>
    <p:extLst>
      <p:ext uri="{BB962C8B-B14F-4D97-AF65-F5344CB8AC3E}">
        <p14:creationId xmlns:p14="http://schemas.microsoft.com/office/powerpoint/2010/main" val="21648180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控制信号</a:t>
            </a:r>
            <a:endParaRPr lang="zh-CN" altLang="en-US" dirty="0"/>
          </a:p>
        </p:txBody>
      </p:sp>
      <p:pic>
        <p:nvPicPr>
          <p:cNvPr id="921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03648" y="1201316"/>
            <a:ext cx="6192688" cy="43291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4769482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28865"/>
            <a:ext cx="8229600" cy="684419"/>
          </a:xfrm>
        </p:spPr>
        <p:txBody>
          <a:bodyPr>
            <a:normAutofit/>
          </a:bodyPr>
          <a:lstStyle/>
          <a:p>
            <a:r>
              <a:rPr lang="en-US" altLang="zh-CN" sz="3600" dirty="0" smtClean="0"/>
              <a:t>CPU</a:t>
            </a:r>
            <a:r>
              <a:rPr lang="zh-CN" altLang="en-US" sz="3600" dirty="0" smtClean="0"/>
              <a:t>逻辑框图</a:t>
            </a:r>
            <a:endParaRPr lang="zh-CN" altLang="en-US" sz="3600" dirty="0"/>
          </a:p>
        </p:txBody>
      </p:sp>
      <p:pic>
        <p:nvPicPr>
          <p:cNvPr id="2048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859487"/>
            <a:ext cx="7920880" cy="473431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744294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zh-CN" dirty="0"/>
              <a:t>图</a:t>
            </a:r>
            <a:r>
              <a:rPr lang="en-US" altLang="zh-CN" dirty="0" smtClean="0"/>
              <a:t>6.7 </a:t>
            </a:r>
            <a:r>
              <a:rPr lang="zh-CN" altLang="zh-CN" dirty="0" smtClean="0"/>
              <a:t>加法</a:t>
            </a:r>
            <a:r>
              <a:rPr lang="zh-CN" altLang="zh-CN" dirty="0"/>
              <a:t>指令的微指令</a:t>
            </a:r>
            <a:r>
              <a:rPr lang="zh-CN" altLang="zh-CN" dirty="0" smtClean="0"/>
              <a:t>编码</a:t>
            </a:r>
            <a:endParaRPr lang="zh-CN" altLang="en-US" dirty="0"/>
          </a:p>
        </p:txBody>
      </p:sp>
      <p:sp>
        <p:nvSpPr>
          <p:cNvPr id="3" name="内容占位符 2"/>
          <p:cNvSpPr>
            <a:spLocks noGrp="1"/>
          </p:cNvSpPr>
          <p:nvPr>
            <p:ph idx="1"/>
          </p:nvPr>
        </p:nvSpPr>
        <p:spPr/>
        <p:txBody>
          <a:bodyPr/>
          <a:lstStyle/>
          <a:p>
            <a:endParaRPr lang="zh-CN" altLang="en-US" dirty="0"/>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1273324"/>
            <a:ext cx="8422202" cy="1728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7395877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zh-CN" dirty="0"/>
              <a:t>图</a:t>
            </a:r>
            <a:r>
              <a:rPr lang="en-US" altLang="zh-CN" dirty="0" smtClean="0"/>
              <a:t>6.8 </a:t>
            </a:r>
            <a:r>
              <a:rPr lang="zh-CN" altLang="zh-CN" dirty="0" smtClean="0"/>
              <a:t>微程序</a:t>
            </a:r>
            <a:r>
              <a:rPr lang="zh-CN" altLang="zh-CN" dirty="0"/>
              <a:t>流程图</a:t>
            </a:r>
            <a:r>
              <a:rPr lang="zh-CN" altLang="zh-CN" dirty="0" smtClean="0"/>
              <a:t>举例</a:t>
            </a:r>
            <a:endParaRPr lang="zh-CN" altLang="en-US" dirty="0"/>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7704" y="1273323"/>
            <a:ext cx="4320480" cy="4153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5857305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zh-CN" dirty="0"/>
              <a:t>图</a:t>
            </a:r>
            <a:r>
              <a:rPr lang="en-US" altLang="zh-CN" dirty="0" smtClean="0"/>
              <a:t>6.9 </a:t>
            </a:r>
            <a:r>
              <a:rPr lang="zh-CN" altLang="zh-CN" dirty="0" smtClean="0"/>
              <a:t>微程序控制</a:t>
            </a:r>
            <a:r>
              <a:rPr lang="zh-CN" altLang="zh-CN" dirty="0"/>
              <a:t>器简</a:t>
            </a:r>
            <a:r>
              <a:rPr lang="zh-CN" altLang="zh-CN" dirty="0" smtClean="0"/>
              <a:t>框图</a:t>
            </a:r>
            <a:endParaRPr lang="zh-CN" altLang="en-US" dirty="0"/>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11760" y="1129308"/>
            <a:ext cx="3744416" cy="4029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212443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6.3  </a:t>
            </a:r>
            <a:r>
              <a:rPr lang="zh-CN" altLang="en-US" dirty="0"/>
              <a:t>微程序设计</a:t>
            </a:r>
            <a:r>
              <a:rPr lang="zh-CN" altLang="en-US" dirty="0" smtClean="0"/>
              <a:t>技术</a:t>
            </a:r>
            <a:endParaRPr lang="zh-CN" altLang="en-US" dirty="0"/>
          </a:p>
        </p:txBody>
      </p:sp>
      <p:sp>
        <p:nvSpPr>
          <p:cNvPr id="3" name="内容占位符 2"/>
          <p:cNvSpPr>
            <a:spLocks noGrp="1"/>
          </p:cNvSpPr>
          <p:nvPr>
            <p:ph idx="1"/>
          </p:nvPr>
        </p:nvSpPr>
        <p:spPr/>
        <p:txBody>
          <a:bodyPr/>
          <a:lstStyle/>
          <a:p>
            <a:r>
              <a:rPr lang="zh-CN" altLang="en-US" dirty="0" smtClean="0"/>
              <a:t>如何</a:t>
            </a:r>
            <a:r>
              <a:rPr lang="zh-CN" altLang="en-US" dirty="0"/>
              <a:t>缩短微指令</a:t>
            </a:r>
            <a:r>
              <a:rPr lang="zh-CN" altLang="en-US" dirty="0" smtClean="0"/>
              <a:t>字长？</a:t>
            </a:r>
            <a:endParaRPr lang="zh-CN" altLang="en-US" dirty="0"/>
          </a:p>
          <a:p>
            <a:pPr marL="0" indent="0">
              <a:buNone/>
            </a:pPr>
            <a:r>
              <a:rPr lang="zh-CN" altLang="en-US" sz="1800" dirty="0" smtClean="0">
                <a:solidFill>
                  <a:srgbClr val="FF0000"/>
                </a:solidFill>
                <a:latin typeface="+mn-ea"/>
              </a:rPr>
              <a:t>   </a:t>
            </a:r>
            <a:r>
              <a:rPr lang="zh-CN" altLang="en-US" sz="2000" dirty="0" smtClean="0">
                <a:solidFill>
                  <a:srgbClr val="FF0000"/>
                </a:solidFill>
                <a:latin typeface="+mn-ea"/>
              </a:rPr>
              <a:t>垂直型微指令、水平型微指令</a:t>
            </a:r>
            <a:endParaRPr lang="en-US" altLang="zh-CN" sz="2000" dirty="0" smtClean="0">
              <a:solidFill>
                <a:srgbClr val="FF0000"/>
              </a:solidFill>
              <a:latin typeface="+mn-ea"/>
            </a:endParaRPr>
          </a:p>
          <a:p>
            <a:r>
              <a:rPr lang="zh-CN" altLang="en-US" dirty="0" smtClean="0"/>
              <a:t>如何</a:t>
            </a:r>
            <a:r>
              <a:rPr lang="zh-CN" altLang="en-US" dirty="0"/>
              <a:t>减少微程序</a:t>
            </a:r>
            <a:r>
              <a:rPr lang="zh-CN" altLang="en-US" dirty="0" smtClean="0"/>
              <a:t>长度？</a:t>
            </a:r>
            <a:endParaRPr lang="en-US" altLang="zh-CN" dirty="0" smtClean="0"/>
          </a:p>
          <a:p>
            <a:pPr marL="0" indent="0">
              <a:buNone/>
            </a:pPr>
            <a:r>
              <a:rPr lang="en-US" altLang="zh-CN" sz="2000" dirty="0" smtClean="0">
                <a:solidFill>
                  <a:srgbClr val="FF0000"/>
                </a:solidFill>
                <a:latin typeface="+mn-ea"/>
              </a:rPr>
              <a:t>   </a:t>
            </a:r>
            <a:r>
              <a:rPr lang="zh-CN" altLang="en-US" sz="2000" dirty="0" smtClean="0">
                <a:solidFill>
                  <a:srgbClr val="FF0000"/>
                </a:solidFill>
                <a:latin typeface="+mn-ea"/>
              </a:rPr>
              <a:t>微指令流程控制</a:t>
            </a:r>
            <a:endParaRPr lang="zh-CN" altLang="en-US" sz="2000" dirty="0">
              <a:solidFill>
                <a:srgbClr val="FF0000"/>
              </a:solidFill>
              <a:latin typeface="+mn-ea"/>
            </a:endParaRPr>
          </a:p>
          <a:p>
            <a:r>
              <a:rPr lang="zh-CN" altLang="en-US" dirty="0" smtClean="0"/>
              <a:t>如何</a:t>
            </a:r>
            <a:r>
              <a:rPr lang="zh-CN" altLang="en-US" dirty="0"/>
              <a:t>提高微程序的执行</a:t>
            </a:r>
            <a:r>
              <a:rPr lang="zh-CN" altLang="en-US" dirty="0" smtClean="0"/>
              <a:t>速度？</a:t>
            </a:r>
            <a:endParaRPr lang="en-US" altLang="zh-CN" dirty="0" smtClean="0"/>
          </a:p>
          <a:p>
            <a:pPr marL="0" indent="0">
              <a:buNone/>
            </a:pPr>
            <a:r>
              <a:rPr lang="zh-CN" altLang="en-US" sz="2000" dirty="0" smtClean="0">
                <a:solidFill>
                  <a:srgbClr val="FF0000"/>
                </a:solidFill>
              </a:rPr>
              <a:t>       并行微程序控制器</a:t>
            </a:r>
            <a:endParaRPr lang="zh-CN" altLang="en-US" sz="2000" dirty="0">
              <a:solidFill>
                <a:srgbClr val="FF0000"/>
              </a:solidFill>
            </a:endParaRPr>
          </a:p>
          <a:p>
            <a:endParaRPr lang="zh-CN" altLang="en-US" dirty="0"/>
          </a:p>
        </p:txBody>
      </p:sp>
    </p:spTree>
    <p:extLst>
      <p:ext uri="{BB962C8B-B14F-4D97-AF65-F5344CB8AC3E}">
        <p14:creationId xmlns:p14="http://schemas.microsoft.com/office/powerpoint/2010/main" val="35999608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zh-CN" dirty="0"/>
              <a:t>图</a:t>
            </a:r>
            <a:r>
              <a:rPr lang="en-US" altLang="zh-CN" dirty="0" smtClean="0"/>
              <a:t>6.17 </a:t>
            </a:r>
            <a:r>
              <a:rPr lang="zh-CN" altLang="zh-CN" dirty="0" smtClean="0"/>
              <a:t>字段</a:t>
            </a:r>
            <a:r>
              <a:rPr lang="zh-CN" altLang="zh-CN" dirty="0"/>
              <a:t>间接编译</a:t>
            </a:r>
            <a:r>
              <a:rPr lang="zh-CN" altLang="zh-CN" dirty="0" smtClean="0"/>
              <a:t>法</a:t>
            </a:r>
            <a:endParaRPr lang="zh-CN" altLang="en-US" dirty="0"/>
          </a:p>
        </p:txBody>
      </p:sp>
      <p:sp>
        <p:nvSpPr>
          <p:cNvPr id="3" name="内容占位符 2"/>
          <p:cNvSpPr>
            <a:spLocks noGrp="1"/>
          </p:cNvSpPr>
          <p:nvPr>
            <p:ph idx="1"/>
          </p:nvPr>
        </p:nvSpPr>
        <p:spPr/>
        <p:txBody>
          <a:bodyPr/>
          <a:lstStyle/>
          <a:p>
            <a:endParaRPr lang="zh-CN" altLang="en-US" dirty="0"/>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124675752"/>
              </p:ext>
            </p:extLst>
          </p:nvPr>
        </p:nvGraphicFramePr>
        <p:xfrm>
          <a:off x="1187624" y="1327442"/>
          <a:ext cx="5904656" cy="3685825"/>
        </p:xfrm>
        <a:graphic>
          <a:graphicData uri="http://schemas.openxmlformats.org/presentationml/2006/ole">
            <mc:AlternateContent xmlns:mc="http://schemas.openxmlformats.org/markup-compatibility/2006">
              <mc:Choice xmlns:v="urn:schemas-microsoft-com:vml" Requires="v">
                <p:oleObj spid="_x0000_s14366" r:id="rId3" imgW="3063246" imgH="1914148" progId="Photoshop.Image.7">
                  <p:embed/>
                </p:oleObj>
              </mc:Choice>
              <mc:Fallback>
                <p:oleObj r:id="rId3" imgW="3063246" imgH="1914148" progId="Photoshop.Image.7">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7624" y="1327442"/>
                        <a:ext cx="5904656" cy="3685825"/>
                      </a:xfrm>
                      <a:prstGeom prst="rect">
                        <a:avLst/>
                      </a:prstGeom>
                      <a:noFill/>
                    </p:spPr>
                  </p:pic>
                </p:oleObj>
              </mc:Fallback>
            </mc:AlternateContent>
          </a:graphicData>
        </a:graphic>
      </p:graphicFrame>
    </p:spTree>
    <p:extLst>
      <p:ext uri="{BB962C8B-B14F-4D97-AF65-F5344CB8AC3E}">
        <p14:creationId xmlns:p14="http://schemas.microsoft.com/office/powerpoint/2010/main" val="36065768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计算机的启动</a:t>
            </a:r>
            <a:endParaRPr lang="zh-CN" altLang="en-US" dirty="0"/>
          </a:p>
        </p:txBody>
      </p:sp>
      <p:sp>
        <p:nvSpPr>
          <p:cNvPr id="3" name="内容占位符 2"/>
          <p:cNvSpPr>
            <a:spLocks noGrp="1"/>
          </p:cNvSpPr>
          <p:nvPr>
            <p:ph idx="1"/>
          </p:nvPr>
        </p:nvSpPr>
        <p:spPr/>
        <p:txBody>
          <a:bodyPr/>
          <a:lstStyle/>
          <a:p>
            <a:r>
              <a:rPr lang="zh-CN" altLang="en-US" dirty="0"/>
              <a:t>加电→产生</a:t>
            </a:r>
            <a:r>
              <a:rPr lang="en-US" altLang="zh-CN" dirty="0"/>
              <a:t>RESET</a:t>
            </a:r>
            <a:r>
              <a:rPr lang="zh-CN" altLang="en-US" dirty="0"/>
              <a:t>信号→执行程序→停机→</a:t>
            </a:r>
            <a:r>
              <a:rPr lang="zh-CN" altLang="en-US" dirty="0" smtClean="0"/>
              <a:t>停电</a:t>
            </a:r>
            <a:endParaRPr lang="en-US" altLang="zh-CN" dirty="0" smtClean="0"/>
          </a:p>
          <a:p>
            <a:r>
              <a:rPr lang="zh-CN" altLang="en-US" dirty="0" smtClean="0"/>
              <a:t>执行程序</a:t>
            </a:r>
            <a:r>
              <a:rPr lang="en-US" altLang="zh-CN" dirty="0" smtClean="0">
                <a:sym typeface="Wingdings" pitchFamily="2" charset="2"/>
              </a:rPr>
              <a:t>: (1)</a:t>
            </a:r>
            <a:r>
              <a:rPr lang="en-US" altLang="zh-CN" dirty="0" smtClean="0"/>
              <a:t>ROM</a:t>
            </a:r>
            <a:r>
              <a:rPr lang="zh-CN" altLang="en-US" dirty="0"/>
              <a:t>中</a:t>
            </a:r>
            <a:r>
              <a:rPr lang="en-US" altLang="zh-CN" dirty="0" smtClean="0"/>
              <a:t>BIOS</a:t>
            </a:r>
            <a:r>
              <a:rPr lang="zh-CN" altLang="en-US" dirty="0" smtClean="0"/>
              <a:t>引导程序</a:t>
            </a:r>
            <a:endParaRPr lang="en-US" altLang="zh-CN" dirty="0" smtClean="0"/>
          </a:p>
          <a:p>
            <a:pPr marL="0" indent="0">
              <a:buNone/>
            </a:pPr>
            <a:r>
              <a:rPr lang="en-US" altLang="zh-CN" dirty="0" smtClean="0"/>
              <a:t>                             BIOS:</a:t>
            </a:r>
            <a:r>
              <a:rPr lang="zh-CN" altLang="en-US" dirty="0" smtClean="0"/>
              <a:t>基本输入输出程序</a:t>
            </a:r>
            <a:endParaRPr lang="en-US" altLang="zh-CN" dirty="0" smtClean="0"/>
          </a:p>
          <a:p>
            <a:pPr marL="0" indent="0">
              <a:buNone/>
            </a:pPr>
            <a:r>
              <a:rPr lang="en-US" altLang="zh-CN" dirty="0"/>
              <a:t> </a:t>
            </a:r>
            <a:r>
              <a:rPr lang="en-US" altLang="zh-CN" dirty="0" smtClean="0"/>
              <a:t>                       (2)</a:t>
            </a:r>
            <a:r>
              <a:rPr lang="zh-CN" altLang="en-US" dirty="0" smtClean="0"/>
              <a:t>加载在</a:t>
            </a:r>
            <a:r>
              <a:rPr lang="en-US" altLang="zh-CN" dirty="0" smtClean="0"/>
              <a:t>RAM</a:t>
            </a:r>
            <a:r>
              <a:rPr lang="zh-CN" altLang="en-US" dirty="0" smtClean="0"/>
              <a:t>中的一般程序</a:t>
            </a:r>
            <a:endParaRPr lang="en-US" altLang="zh-CN" dirty="0" smtClean="0"/>
          </a:p>
          <a:p>
            <a:pPr marL="0" indent="0">
              <a:buNone/>
            </a:pPr>
            <a:endParaRPr lang="zh-CN" altLang="en-US" dirty="0"/>
          </a:p>
        </p:txBody>
      </p:sp>
    </p:spTree>
    <p:extLst>
      <p:ext uri="{BB962C8B-B14F-4D97-AF65-F5344CB8AC3E}">
        <p14:creationId xmlns:p14="http://schemas.microsoft.com/office/powerpoint/2010/main" val="361396188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zh-CN" dirty="0" smtClean="0"/>
              <a:t>“计数器”</a:t>
            </a:r>
            <a:r>
              <a:rPr lang="zh-CN" altLang="zh-CN" dirty="0"/>
              <a:t>方式的</a:t>
            </a:r>
            <a:r>
              <a:rPr lang="zh-CN" altLang="zh-CN" dirty="0" smtClean="0"/>
              <a:t>原理图</a:t>
            </a:r>
            <a:endParaRPr lang="zh-CN" altLang="en-US" dirty="0"/>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2306188104"/>
              </p:ext>
            </p:extLst>
          </p:nvPr>
        </p:nvGraphicFramePr>
        <p:xfrm>
          <a:off x="1835696" y="1273324"/>
          <a:ext cx="4896544" cy="3944865"/>
        </p:xfrm>
        <a:graphic>
          <a:graphicData uri="http://schemas.openxmlformats.org/presentationml/2006/ole">
            <mc:AlternateContent xmlns:mc="http://schemas.openxmlformats.org/markup-compatibility/2006">
              <mc:Choice xmlns:v="urn:schemas-microsoft-com:vml" Requires="v">
                <p:oleObj spid="_x0000_s15390" r:id="rId4" imgW="3038862" imgH="2450597" progId="Photoshop.Image.7">
                  <p:embed/>
                </p:oleObj>
              </mc:Choice>
              <mc:Fallback>
                <p:oleObj r:id="rId4" imgW="3038862" imgH="2450597" progId="Photoshop.Image.7">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35696" y="1273324"/>
                        <a:ext cx="4896544" cy="3944865"/>
                      </a:xfrm>
                      <a:prstGeom prst="rect">
                        <a:avLst/>
                      </a:prstGeom>
                      <a:noFill/>
                    </p:spPr>
                  </p:pic>
                </p:oleObj>
              </mc:Fallback>
            </mc:AlternateContent>
          </a:graphicData>
        </a:graphic>
      </p:graphicFrame>
    </p:spTree>
    <p:extLst>
      <p:ext uri="{BB962C8B-B14F-4D97-AF65-F5344CB8AC3E}">
        <p14:creationId xmlns:p14="http://schemas.microsoft.com/office/powerpoint/2010/main" val="18597711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zh-CN" dirty="0"/>
              <a:t>图</a:t>
            </a:r>
            <a:r>
              <a:rPr lang="en-US" altLang="zh-CN" dirty="0" smtClean="0"/>
              <a:t>6.20 </a:t>
            </a:r>
            <a:r>
              <a:rPr lang="zh-CN" altLang="zh-CN" dirty="0" smtClean="0"/>
              <a:t>并行</a:t>
            </a:r>
            <a:r>
              <a:rPr lang="zh-CN" altLang="zh-CN" dirty="0"/>
              <a:t>微程序控制</a:t>
            </a:r>
            <a:r>
              <a:rPr lang="zh-CN" altLang="zh-CN" dirty="0" smtClean="0"/>
              <a:t>器</a:t>
            </a:r>
            <a:endParaRPr lang="zh-CN" altLang="en-US" dirty="0"/>
          </a:p>
        </p:txBody>
      </p:sp>
      <p:pic>
        <p:nvPicPr>
          <p:cNvPr id="16386" name="Picture 2" descr="f2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99792" y="1129308"/>
            <a:ext cx="3462786" cy="4469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530366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指令系统设计的方法</a:t>
            </a:r>
            <a:endParaRPr lang="zh-CN" altLang="en-US" dirty="0"/>
          </a:p>
        </p:txBody>
      </p:sp>
      <p:sp>
        <p:nvSpPr>
          <p:cNvPr id="3" name="内容占位符 2"/>
          <p:cNvSpPr>
            <a:spLocks noGrp="1"/>
          </p:cNvSpPr>
          <p:nvPr>
            <p:ph idx="1"/>
          </p:nvPr>
        </p:nvSpPr>
        <p:spPr/>
        <p:txBody>
          <a:bodyPr>
            <a:normAutofit/>
          </a:bodyPr>
          <a:lstStyle/>
          <a:p>
            <a:pPr marL="0" indent="0">
              <a:buNone/>
            </a:pPr>
            <a:r>
              <a:rPr lang="en-US" altLang="zh-CN" b="1" dirty="0" smtClean="0">
                <a:solidFill>
                  <a:srgbClr val="FF0000"/>
                </a:solidFill>
              </a:rPr>
              <a:t>1   </a:t>
            </a:r>
            <a:r>
              <a:rPr lang="zh-CN" altLang="en-US" b="1" dirty="0" smtClean="0">
                <a:solidFill>
                  <a:srgbClr val="FF0000"/>
                </a:solidFill>
              </a:rPr>
              <a:t>微程序设计</a:t>
            </a:r>
            <a:endParaRPr lang="en-US" altLang="zh-CN" b="1" dirty="0" smtClean="0">
              <a:solidFill>
                <a:srgbClr val="FF0000"/>
              </a:solidFill>
            </a:endParaRPr>
          </a:p>
          <a:p>
            <a:pPr marL="0" indent="0">
              <a:buNone/>
            </a:pPr>
            <a:r>
              <a:rPr lang="en-US" altLang="zh-CN" sz="2000" dirty="0" smtClean="0"/>
              <a:t>1</a:t>
            </a:r>
            <a:r>
              <a:rPr lang="zh-CN" altLang="en-US" sz="2000" dirty="0" smtClean="0"/>
              <a:t>）多少条指令，如：</a:t>
            </a:r>
            <a:r>
              <a:rPr lang="en-US" altLang="zh-CN" sz="2000" dirty="0" smtClean="0"/>
              <a:t>ADD</a:t>
            </a:r>
            <a:r>
              <a:rPr lang="zh-CN" altLang="en-US" sz="2000" dirty="0" smtClean="0"/>
              <a:t>，</a:t>
            </a:r>
            <a:r>
              <a:rPr lang="en-US" altLang="zh-CN" sz="2000" dirty="0" smtClean="0"/>
              <a:t>SUB</a:t>
            </a:r>
            <a:r>
              <a:rPr lang="zh-CN" altLang="en-US" sz="2000" dirty="0" smtClean="0"/>
              <a:t>，</a:t>
            </a:r>
            <a:r>
              <a:rPr lang="en-US" altLang="zh-CN" sz="2000" dirty="0" smtClean="0"/>
              <a:t>MOV</a:t>
            </a:r>
            <a:r>
              <a:rPr lang="zh-CN" altLang="en-US" sz="2000" dirty="0" smtClean="0"/>
              <a:t>等等。</a:t>
            </a:r>
            <a:endParaRPr lang="en-US" altLang="zh-CN" sz="2000" dirty="0" smtClean="0"/>
          </a:p>
          <a:p>
            <a:pPr marL="0" indent="0">
              <a:buNone/>
            </a:pPr>
            <a:r>
              <a:rPr lang="en-US" altLang="zh-CN" sz="2000" dirty="0" smtClean="0"/>
              <a:t>2</a:t>
            </a:r>
            <a:r>
              <a:rPr lang="zh-CN" altLang="en-US" sz="2000" dirty="0" smtClean="0"/>
              <a:t>）每条指令的微指令</a:t>
            </a:r>
            <a:endParaRPr lang="en-US" altLang="zh-CN" sz="2000" dirty="0" smtClean="0"/>
          </a:p>
          <a:p>
            <a:pPr marL="0" indent="0">
              <a:buNone/>
            </a:pPr>
            <a:r>
              <a:rPr lang="zh-CN" altLang="en-US" sz="2000" dirty="0" smtClean="0"/>
              <a:t>如</a:t>
            </a:r>
            <a:r>
              <a:rPr lang="en-US" altLang="zh-CN" sz="2000" dirty="0" smtClean="0"/>
              <a:t>: ADD</a:t>
            </a:r>
            <a:r>
              <a:rPr lang="zh-CN" altLang="en-US" sz="2000" dirty="0" smtClean="0"/>
              <a:t>。取指、计算地址、取数、加法运算并送结果</a:t>
            </a:r>
            <a:endParaRPr lang="en-US" altLang="zh-CN" sz="2000" dirty="0" smtClean="0"/>
          </a:p>
          <a:p>
            <a:pPr marL="0" indent="0">
              <a:buNone/>
            </a:pPr>
            <a:r>
              <a:rPr lang="en-US" altLang="zh-CN" sz="2000" dirty="0" smtClean="0"/>
              <a:t>3</a:t>
            </a:r>
            <a:r>
              <a:rPr lang="zh-CN" altLang="en-US" sz="2000" dirty="0" smtClean="0"/>
              <a:t>）每条微指令的控制信号</a:t>
            </a:r>
            <a:endParaRPr lang="en-US" altLang="zh-CN" sz="2000" dirty="0"/>
          </a:p>
          <a:p>
            <a:pPr marL="0" indent="0">
              <a:buNone/>
            </a:pPr>
            <a:r>
              <a:rPr lang="en-US" altLang="zh-CN" b="1" dirty="0" smtClean="0">
                <a:solidFill>
                  <a:srgbClr val="FF0000"/>
                </a:solidFill>
              </a:rPr>
              <a:t>2  </a:t>
            </a:r>
            <a:r>
              <a:rPr lang="zh-CN" altLang="en-US" b="1" dirty="0" smtClean="0">
                <a:solidFill>
                  <a:srgbClr val="FF0000"/>
                </a:solidFill>
              </a:rPr>
              <a:t>硬件布线设计</a:t>
            </a:r>
            <a:endParaRPr lang="zh-CN" altLang="en-US" b="1" dirty="0">
              <a:solidFill>
                <a:srgbClr val="FF0000"/>
              </a:solidFill>
            </a:endParaRPr>
          </a:p>
        </p:txBody>
      </p:sp>
    </p:spTree>
    <p:extLst>
      <p:ext uri="{BB962C8B-B14F-4D97-AF65-F5344CB8AC3E}">
        <p14:creationId xmlns:p14="http://schemas.microsoft.com/office/powerpoint/2010/main" val="12290832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6.4 </a:t>
            </a:r>
            <a:r>
              <a:rPr lang="zh-CN" altLang="zh-CN" dirty="0" smtClean="0"/>
              <a:t>硬</a:t>
            </a:r>
            <a:r>
              <a:rPr lang="zh-CN" altLang="zh-CN" dirty="0"/>
              <a:t>布线控制的</a:t>
            </a:r>
            <a:r>
              <a:rPr lang="zh-CN" altLang="zh-CN" dirty="0" smtClean="0"/>
              <a:t>计算机</a:t>
            </a:r>
            <a:endParaRPr lang="zh-CN" altLang="en-US" dirty="0"/>
          </a:p>
        </p:txBody>
      </p:sp>
      <p:sp>
        <p:nvSpPr>
          <p:cNvPr id="3" name="内容占位符 2"/>
          <p:cNvSpPr>
            <a:spLocks noGrp="1"/>
          </p:cNvSpPr>
          <p:nvPr>
            <p:ph idx="1"/>
          </p:nvPr>
        </p:nvSpPr>
        <p:spPr/>
        <p:txBody>
          <a:bodyPr/>
          <a:lstStyle/>
          <a:p>
            <a:r>
              <a:rPr lang="zh-CN" altLang="zh-CN" dirty="0"/>
              <a:t>时序与</a:t>
            </a:r>
            <a:r>
              <a:rPr lang="zh-CN" altLang="zh-CN" dirty="0" smtClean="0"/>
              <a:t>节拍</a:t>
            </a:r>
            <a:r>
              <a:rPr lang="zh-CN" altLang="en-US" dirty="0" smtClean="0"/>
              <a:t>：</a:t>
            </a:r>
            <a:r>
              <a:rPr lang="zh-CN" altLang="en-US" b="1" dirty="0" smtClean="0">
                <a:solidFill>
                  <a:srgbClr val="FF0000"/>
                </a:solidFill>
              </a:rPr>
              <a:t>解决每一条指令由几个微指令构成。</a:t>
            </a:r>
            <a:endParaRPr lang="zh-CN" altLang="en-US" b="1" dirty="0">
              <a:solidFill>
                <a:srgbClr val="FF0000"/>
              </a:solidFill>
            </a:endParaRPr>
          </a:p>
        </p:txBody>
      </p:sp>
      <p:pic>
        <p:nvPicPr>
          <p:cNvPr id="16386" name="Picture 2" descr="f3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67744" y="2137420"/>
            <a:ext cx="4032448" cy="24884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矩形 3"/>
          <p:cNvSpPr/>
          <p:nvPr/>
        </p:nvSpPr>
        <p:spPr>
          <a:xfrm>
            <a:off x="2428623" y="4873724"/>
            <a:ext cx="4286751" cy="369332"/>
          </a:xfrm>
          <a:prstGeom prst="rect">
            <a:avLst/>
          </a:prstGeom>
        </p:spPr>
        <p:txBody>
          <a:bodyPr wrap="none">
            <a:spAutoFit/>
          </a:bodyPr>
          <a:lstStyle/>
          <a:p>
            <a:pPr hangingPunct="0"/>
            <a:r>
              <a:rPr lang="zh-CN" altLang="zh-CN" dirty="0"/>
              <a:t>图</a:t>
            </a:r>
            <a:r>
              <a:rPr lang="en-US" altLang="zh-CN" dirty="0" smtClean="0"/>
              <a:t>6.22</a:t>
            </a:r>
            <a:r>
              <a:rPr lang="zh-CN" altLang="zh-CN" dirty="0" smtClean="0"/>
              <a:t>用</a:t>
            </a:r>
            <a:r>
              <a:rPr lang="zh-CN" altLang="zh-CN" dirty="0"/>
              <a:t>计数器译码器形成机器周期信号</a:t>
            </a:r>
          </a:p>
        </p:txBody>
      </p:sp>
    </p:spTree>
    <p:extLst>
      <p:ext uri="{BB962C8B-B14F-4D97-AF65-F5344CB8AC3E}">
        <p14:creationId xmlns:p14="http://schemas.microsoft.com/office/powerpoint/2010/main" val="421755922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95536" y="193204"/>
            <a:ext cx="8229600" cy="648072"/>
          </a:xfrm>
        </p:spPr>
        <p:txBody>
          <a:bodyPr/>
          <a:lstStyle/>
          <a:p>
            <a:r>
              <a:rPr lang="zh-CN" altLang="zh-CN" dirty="0" smtClean="0"/>
              <a:t>计数器</a:t>
            </a:r>
            <a:r>
              <a:rPr lang="zh-CN" altLang="zh-CN" dirty="0"/>
              <a:t>逻辑图</a:t>
            </a:r>
          </a:p>
          <a:p>
            <a:endParaRPr lang="zh-CN" altLang="en-US" dirty="0"/>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460533628"/>
              </p:ext>
            </p:extLst>
          </p:nvPr>
        </p:nvGraphicFramePr>
        <p:xfrm>
          <a:off x="1990725" y="841276"/>
          <a:ext cx="5162550" cy="1638300"/>
        </p:xfrm>
        <a:graphic>
          <a:graphicData uri="http://schemas.openxmlformats.org/presentationml/2006/ole">
            <mc:AlternateContent xmlns:mc="http://schemas.openxmlformats.org/markup-compatibility/2006">
              <mc:Choice xmlns:v="urn:schemas-microsoft-com:vml" Requires="v">
                <p:oleObj spid="_x0000_s17463" r:id="rId3" imgW="5166370" imgH="1633731" progId="Photoshop.Image.7">
                  <p:embed/>
                </p:oleObj>
              </mc:Choice>
              <mc:Fallback>
                <p:oleObj r:id="rId3" imgW="5166370" imgH="1633731" progId="Photoshop.Image.7">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90725" y="841276"/>
                        <a:ext cx="5162550" cy="1638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7" name="对象 6"/>
          <p:cNvGraphicFramePr>
            <a:graphicFrameLocks noChangeAspect="1"/>
          </p:cNvGraphicFramePr>
          <p:nvPr>
            <p:extLst>
              <p:ext uri="{D42A27DB-BD31-4B8C-83A1-F6EECF244321}">
                <p14:modId xmlns:p14="http://schemas.microsoft.com/office/powerpoint/2010/main" val="125036412"/>
              </p:ext>
            </p:extLst>
          </p:nvPr>
        </p:nvGraphicFramePr>
        <p:xfrm>
          <a:off x="2699792" y="2624533"/>
          <a:ext cx="4176464" cy="2825255"/>
        </p:xfrm>
        <a:graphic>
          <a:graphicData uri="http://schemas.openxmlformats.org/presentationml/2006/ole">
            <mc:AlternateContent xmlns:mc="http://schemas.openxmlformats.org/markup-compatibility/2006">
              <mc:Choice xmlns:v="urn:schemas-microsoft-com:vml" Requires="v">
                <p:oleObj spid="_x0000_s17464" r:id="rId5" imgW="2910599" imgH="1971726" progId="Photoshop.Image.7">
                  <p:embed/>
                </p:oleObj>
              </mc:Choice>
              <mc:Fallback>
                <p:oleObj r:id="rId5" imgW="2910599" imgH="1971726" progId="Photoshop.Image.7">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99792" y="2624533"/>
                        <a:ext cx="4176464" cy="2825255"/>
                      </a:xfrm>
                      <a:prstGeom prst="rect">
                        <a:avLst/>
                      </a:prstGeom>
                      <a:noFill/>
                    </p:spPr>
                  </p:pic>
                </p:oleObj>
              </mc:Fallback>
            </mc:AlternateContent>
          </a:graphicData>
        </a:graphic>
      </p:graphicFrame>
      <p:pic>
        <p:nvPicPr>
          <p:cNvPr id="17413"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1520" y="3649842"/>
            <a:ext cx="2880320" cy="615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414" name="Picture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444208" y="3577580"/>
            <a:ext cx="2520280" cy="5516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下箭头 7"/>
          <p:cNvSpPr/>
          <p:nvPr/>
        </p:nvSpPr>
        <p:spPr>
          <a:xfrm rot="950451">
            <a:off x="1421047" y="2519032"/>
            <a:ext cx="288032" cy="934264"/>
          </a:xfrm>
          <a:prstGeom prst="downArrow">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下箭头 8"/>
          <p:cNvSpPr/>
          <p:nvPr/>
        </p:nvSpPr>
        <p:spPr>
          <a:xfrm rot="20537119">
            <a:off x="7162145" y="2476811"/>
            <a:ext cx="288032" cy="977408"/>
          </a:xfrm>
          <a:prstGeom prst="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3491880" y="4300769"/>
            <a:ext cx="1008112" cy="107701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5436096" y="4273247"/>
            <a:ext cx="504056" cy="124854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4692407" y="3985211"/>
            <a:ext cx="455657" cy="1392567"/>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6084168" y="4264879"/>
            <a:ext cx="720080" cy="128444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6134468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操作控制信号的产生</a:t>
            </a:r>
            <a:endParaRPr lang="zh-CN" altLang="en-US" dirty="0"/>
          </a:p>
        </p:txBody>
      </p:sp>
      <p:sp>
        <p:nvSpPr>
          <p:cNvPr id="3" name="内容占位符 2"/>
          <p:cNvSpPr>
            <a:spLocks noGrp="1"/>
          </p:cNvSpPr>
          <p:nvPr>
            <p:ph idx="1"/>
          </p:nvPr>
        </p:nvSpPr>
        <p:spPr/>
        <p:txBody>
          <a:bodyPr/>
          <a:lstStyle/>
          <a:p>
            <a:r>
              <a:rPr lang="zh-CN" altLang="zh-CN" dirty="0"/>
              <a:t>操作码译码器</a:t>
            </a:r>
            <a:endParaRPr lang="zh-CN" altLang="en-US" dirty="0"/>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2320192455"/>
              </p:ext>
            </p:extLst>
          </p:nvPr>
        </p:nvGraphicFramePr>
        <p:xfrm>
          <a:off x="4283968" y="1254204"/>
          <a:ext cx="2736304" cy="3602028"/>
        </p:xfrm>
        <a:graphic>
          <a:graphicData uri="http://schemas.openxmlformats.org/presentationml/2006/ole">
            <mc:AlternateContent xmlns:mc="http://schemas.openxmlformats.org/markup-compatibility/2006">
              <mc:Choice xmlns:v="urn:schemas-microsoft-com:vml" Requires="v">
                <p:oleObj spid="_x0000_s18458" r:id="rId3" imgW="1682215" imgH="2218761" progId="Photoshop.Image.7">
                  <p:embed/>
                </p:oleObj>
              </mc:Choice>
              <mc:Fallback>
                <p:oleObj r:id="rId3" imgW="1682215" imgH="2218761" progId="Photoshop.Image.7">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83968" y="1254204"/>
                        <a:ext cx="2736304" cy="3602028"/>
                      </a:xfrm>
                      <a:prstGeom prst="rect">
                        <a:avLst/>
                      </a:prstGeom>
                      <a:noFill/>
                    </p:spPr>
                  </p:pic>
                </p:oleObj>
              </mc:Fallback>
            </mc:AlternateContent>
          </a:graphicData>
        </a:graphic>
      </p:graphicFrame>
      <p:sp>
        <p:nvSpPr>
          <p:cNvPr id="6" name="矩形 5"/>
          <p:cNvSpPr/>
          <p:nvPr/>
        </p:nvSpPr>
        <p:spPr>
          <a:xfrm>
            <a:off x="3995936" y="5008448"/>
            <a:ext cx="3877985" cy="369332"/>
          </a:xfrm>
          <a:prstGeom prst="rect">
            <a:avLst/>
          </a:prstGeom>
        </p:spPr>
        <p:txBody>
          <a:bodyPr wrap="none">
            <a:spAutoFit/>
          </a:bodyPr>
          <a:lstStyle/>
          <a:p>
            <a:pPr hangingPunct="0"/>
            <a:r>
              <a:rPr lang="zh-CN" altLang="zh-CN" dirty="0"/>
              <a:t>图</a:t>
            </a:r>
            <a:r>
              <a:rPr lang="en-US" altLang="zh-CN" dirty="0" smtClean="0"/>
              <a:t>6.24 </a:t>
            </a:r>
            <a:r>
              <a:rPr lang="zh-CN" altLang="zh-CN" dirty="0" smtClean="0"/>
              <a:t>形成</a:t>
            </a:r>
            <a:r>
              <a:rPr lang="zh-CN" altLang="zh-CN" dirty="0"/>
              <a:t>操作控制信号的逻辑框图</a:t>
            </a:r>
          </a:p>
        </p:txBody>
      </p:sp>
    </p:spTree>
    <p:extLst>
      <p:ext uri="{BB962C8B-B14F-4D97-AF65-F5344CB8AC3E}">
        <p14:creationId xmlns:p14="http://schemas.microsoft.com/office/powerpoint/2010/main" val="368423097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加法指令为例：</a:t>
            </a:r>
            <a:r>
              <a:rPr lang="zh-CN" altLang="en-US" dirty="0" smtClean="0"/>
              <a:t>信号的逻辑表达</a:t>
            </a:r>
            <a:endParaRPr lang="zh-CN" altLang="en-US" dirty="0"/>
          </a:p>
        </p:txBody>
      </p:sp>
      <p:sp>
        <p:nvSpPr>
          <p:cNvPr id="3" name="内容占位符 2"/>
          <p:cNvSpPr>
            <a:spLocks noGrp="1"/>
          </p:cNvSpPr>
          <p:nvPr>
            <p:ph idx="1"/>
          </p:nvPr>
        </p:nvSpPr>
        <p:spPr>
          <a:xfrm>
            <a:off x="457200" y="1333500"/>
            <a:ext cx="8507288" cy="3771636"/>
          </a:xfrm>
        </p:spPr>
        <p:txBody>
          <a:bodyPr/>
          <a:lstStyle/>
          <a:p>
            <a:r>
              <a:rPr lang="zh-CN" altLang="en-US" dirty="0" smtClean="0"/>
              <a:t>取指阶段：</a:t>
            </a:r>
            <a:r>
              <a:rPr lang="zh-CN" altLang="en-US" b="1" dirty="0" smtClean="0">
                <a:solidFill>
                  <a:srgbClr val="FF0000"/>
                </a:solidFill>
              </a:rPr>
              <a:t>每一个微指令周期中的控制信号</a:t>
            </a:r>
            <a:endParaRPr lang="zh-CN" altLang="en-US" b="1" dirty="0">
              <a:solidFill>
                <a:srgbClr val="FF0000"/>
              </a:solidFill>
            </a:endParaRPr>
          </a:p>
        </p:txBody>
      </p:sp>
      <p:pic>
        <p:nvPicPr>
          <p:cNvPr id="4" name="Picture 3" descr="C:\My Documents\张乐星\课本\计算机组成原理\第六章 CPU\p202图A.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2065413"/>
            <a:ext cx="6840760" cy="21476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978441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337220"/>
            <a:ext cx="8229600" cy="3771636"/>
          </a:xfrm>
        </p:spPr>
        <p:txBody>
          <a:bodyPr/>
          <a:lstStyle/>
          <a:p>
            <a:r>
              <a:rPr lang="zh-CN" altLang="en-US" dirty="0" smtClean="0"/>
              <a:t>计算地址阶段</a:t>
            </a:r>
            <a:endParaRPr lang="zh-CN" altLang="en-US" dirty="0"/>
          </a:p>
        </p:txBody>
      </p:sp>
      <p:pic>
        <p:nvPicPr>
          <p:cNvPr id="4" name="Picture 3" descr="C:\My Documents\张乐星\课本\计算机组成原理\第六章 CPU\p202图B.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1162426"/>
            <a:ext cx="8382000" cy="184785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C:\My Documents\张乐星\课本\计算机组成原理\第六章 CPU\p203图6.34.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4592" y="3204503"/>
            <a:ext cx="6768752" cy="20564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065941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28865"/>
            <a:ext cx="8219256" cy="828435"/>
          </a:xfrm>
        </p:spPr>
        <p:txBody>
          <a:bodyPr/>
          <a:lstStyle/>
          <a:p>
            <a:r>
              <a:rPr lang="zh-CN" altLang="en-US" dirty="0" smtClean="0"/>
              <a:t>信号逻辑表达式的处理</a:t>
            </a:r>
            <a:endParaRPr lang="zh-CN" altLang="en-US" dirty="0"/>
          </a:p>
        </p:txBody>
      </p:sp>
      <p:sp>
        <p:nvSpPr>
          <p:cNvPr id="3" name="内容占位符 2"/>
          <p:cNvSpPr>
            <a:spLocks noGrp="1"/>
          </p:cNvSpPr>
          <p:nvPr>
            <p:ph idx="1"/>
          </p:nvPr>
        </p:nvSpPr>
        <p:spPr/>
        <p:txBody>
          <a:bodyPr>
            <a:normAutofit lnSpcReduction="10000"/>
          </a:bodyPr>
          <a:lstStyle/>
          <a:p>
            <a:pPr>
              <a:lnSpc>
                <a:spcPct val="150000"/>
              </a:lnSpc>
            </a:pPr>
            <a:r>
              <a:rPr lang="zh-CN" altLang="en-US" sz="1800" dirty="0" smtClean="0"/>
              <a:t>取</a:t>
            </a:r>
            <a:r>
              <a:rPr lang="zh-CN" altLang="en-US" sz="1800" dirty="0"/>
              <a:t>指周期</a:t>
            </a:r>
            <a:r>
              <a:rPr lang="en-US" altLang="zh-CN" sz="1800" dirty="0"/>
              <a:t>cy1</a:t>
            </a:r>
            <a:r>
              <a:rPr lang="zh-CN" altLang="en-US" sz="1800" dirty="0"/>
              <a:t>所产生的信号，对所有指令都是相同的，即与</a:t>
            </a:r>
            <a:r>
              <a:rPr lang="zh-CN" altLang="en-US" sz="1800" dirty="0" smtClean="0"/>
              <a:t>当前</a:t>
            </a:r>
            <a:r>
              <a:rPr lang="zh-CN" altLang="en-US" sz="1800" dirty="0"/>
              <a:t>执行的指令无关</a:t>
            </a:r>
            <a:r>
              <a:rPr lang="zh-CN" altLang="en-US" sz="1800" dirty="0" smtClean="0"/>
              <a:t>。</a:t>
            </a:r>
            <a:endParaRPr lang="en-US" altLang="zh-CN" sz="1800" dirty="0" smtClean="0"/>
          </a:p>
          <a:p>
            <a:pPr>
              <a:lnSpc>
                <a:spcPct val="150000"/>
              </a:lnSpc>
            </a:pPr>
            <a:r>
              <a:rPr lang="zh-CN" altLang="en-US" sz="1800" dirty="0"/>
              <a:t>通常，同一个控制信号在若干条指令的某些</a:t>
            </a:r>
            <a:r>
              <a:rPr lang="zh-CN" altLang="en-US" sz="1800" dirty="0" smtClean="0"/>
              <a:t>周期中</a:t>
            </a:r>
            <a:r>
              <a:rPr lang="zh-CN" altLang="en-US" sz="1800" dirty="0"/>
              <a:t>都需要，为此需要把它们组合起来</a:t>
            </a:r>
            <a:r>
              <a:rPr lang="zh-CN" altLang="en-US" sz="1800" dirty="0" smtClean="0"/>
              <a:t>。如：</a:t>
            </a:r>
            <a:endParaRPr lang="zh-CN" altLang="en-US" sz="1800" dirty="0"/>
          </a:p>
          <a:p>
            <a:pPr>
              <a:lnSpc>
                <a:spcPct val="150000"/>
              </a:lnSpc>
            </a:pPr>
            <a:endParaRPr lang="en-US" altLang="zh-CN" dirty="0" smtClean="0"/>
          </a:p>
          <a:p>
            <a:pPr>
              <a:lnSpc>
                <a:spcPct val="150000"/>
              </a:lnSpc>
            </a:pPr>
            <a:r>
              <a:rPr lang="zh-CN" altLang="en-US" sz="1800" dirty="0" smtClean="0"/>
              <a:t>同种</a:t>
            </a:r>
            <a:r>
              <a:rPr lang="zh-CN" altLang="en-US" sz="1800" dirty="0"/>
              <a:t>类型的指令所需的控制信号大部分是相同的，仅有</a:t>
            </a:r>
            <a:r>
              <a:rPr lang="zh-CN" altLang="en-US" sz="1800" dirty="0" smtClean="0"/>
              <a:t>少量区别。</a:t>
            </a:r>
            <a:endParaRPr lang="en-US" altLang="zh-CN" sz="1800" dirty="0" smtClean="0"/>
          </a:p>
          <a:p>
            <a:pPr>
              <a:lnSpc>
                <a:spcPct val="150000"/>
              </a:lnSpc>
            </a:pPr>
            <a:r>
              <a:rPr lang="zh-CN" altLang="en-US" sz="1800" dirty="0" smtClean="0"/>
              <a:t>在</a:t>
            </a:r>
            <a:r>
              <a:rPr lang="zh-CN" altLang="en-US" sz="1800" dirty="0"/>
              <a:t>确定指令的操作码</a:t>
            </a:r>
            <a:r>
              <a:rPr lang="zh-CN" altLang="en-US" sz="1800" dirty="0" smtClean="0"/>
              <a:t>时，为了</a:t>
            </a:r>
            <a:r>
              <a:rPr lang="zh-CN" altLang="en-US" sz="1800" dirty="0"/>
              <a:t>便于逻辑表达式的化简以减少逻辑电路数量，往往给予特别</a:t>
            </a:r>
            <a:r>
              <a:rPr lang="zh-CN" altLang="en-US" sz="1800" dirty="0" smtClean="0"/>
              <a:t>关注。</a:t>
            </a:r>
            <a:endParaRPr lang="en-US" altLang="zh-CN" sz="1800" dirty="0"/>
          </a:p>
          <a:p>
            <a:endParaRPr lang="zh-CN" altLang="en-US" dirty="0"/>
          </a:p>
        </p:txBody>
      </p:sp>
      <p:pic>
        <p:nvPicPr>
          <p:cNvPr id="4" name="Picture 3" descr="C:\My Documents\张乐星\课本\计算机组成原理\第六章 CPU\p203图A.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3001516"/>
            <a:ext cx="8136904" cy="594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2336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硬布线：控制器组成</a:t>
            </a:r>
            <a:endParaRPr lang="zh-CN" altLang="en-US" dirty="0"/>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1805078062"/>
              </p:ext>
            </p:extLst>
          </p:nvPr>
        </p:nvGraphicFramePr>
        <p:xfrm>
          <a:off x="323528" y="1129308"/>
          <a:ext cx="5850964" cy="3879443"/>
        </p:xfrm>
        <a:graphic>
          <a:graphicData uri="http://schemas.openxmlformats.org/presentationml/2006/ole">
            <mc:AlternateContent xmlns:mc="http://schemas.openxmlformats.org/markup-compatibility/2006">
              <mc:Choice xmlns:v="urn:schemas-microsoft-com:vml" Requires="v">
                <p:oleObj spid="_x0000_s19480" r:id="rId3" imgW="3502159" imgH="2322384" progId="Photoshop.Image.7">
                  <p:embed/>
                </p:oleObj>
              </mc:Choice>
              <mc:Fallback>
                <p:oleObj r:id="rId3" imgW="3502159" imgH="2322384" progId="Photoshop.Image.7">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3528" y="1129308"/>
                        <a:ext cx="5850964" cy="3879443"/>
                      </a:xfrm>
                      <a:prstGeom prst="rect">
                        <a:avLst/>
                      </a:prstGeom>
                      <a:noFill/>
                    </p:spPr>
                  </p:pic>
                </p:oleObj>
              </mc:Fallback>
            </mc:AlternateContent>
          </a:graphicData>
        </a:graphic>
      </p:graphicFrame>
      <p:sp>
        <p:nvSpPr>
          <p:cNvPr id="6" name="矩形 5"/>
          <p:cNvSpPr/>
          <p:nvPr/>
        </p:nvSpPr>
        <p:spPr>
          <a:xfrm>
            <a:off x="2051720" y="5149346"/>
            <a:ext cx="2262158" cy="369332"/>
          </a:xfrm>
          <a:prstGeom prst="rect">
            <a:avLst/>
          </a:prstGeom>
        </p:spPr>
        <p:txBody>
          <a:bodyPr wrap="none">
            <a:spAutoFit/>
          </a:bodyPr>
          <a:lstStyle/>
          <a:p>
            <a:pPr hangingPunct="0"/>
            <a:r>
              <a:rPr lang="zh-CN" altLang="zh-CN" dirty="0"/>
              <a:t>图</a:t>
            </a:r>
            <a:r>
              <a:rPr lang="en-US" altLang="zh-CN" dirty="0" smtClean="0"/>
              <a:t>6.26 </a:t>
            </a:r>
            <a:r>
              <a:rPr lang="zh-CN" altLang="zh-CN" dirty="0" smtClean="0"/>
              <a:t>控制器</a:t>
            </a:r>
            <a:r>
              <a:rPr lang="zh-CN" altLang="zh-CN" dirty="0"/>
              <a:t>总框图</a:t>
            </a:r>
          </a:p>
        </p:txBody>
      </p:sp>
      <p:sp>
        <p:nvSpPr>
          <p:cNvPr id="7" name="矩形 6"/>
          <p:cNvSpPr/>
          <p:nvPr/>
        </p:nvSpPr>
        <p:spPr>
          <a:xfrm>
            <a:off x="5580112" y="4227299"/>
            <a:ext cx="3456384" cy="1291379"/>
          </a:xfrm>
          <a:prstGeom prst="rect">
            <a:avLst/>
          </a:prstGeom>
        </p:spPr>
        <p:txBody>
          <a:bodyPr wrap="square">
            <a:spAutoFit/>
          </a:bodyPr>
          <a:lstStyle/>
          <a:p>
            <a:pPr>
              <a:lnSpc>
                <a:spcPct val="150000"/>
              </a:lnSpc>
            </a:pPr>
            <a:r>
              <a:rPr lang="en-US" altLang="zh-CN" dirty="0" smtClean="0">
                <a:solidFill>
                  <a:srgbClr val="FF0000"/>
                </a:solidFill>
              </a:rPr>
              <a:t>1. </a:t>
            </a:r>
            <a:r>
              <a:rPr lang="zh-CN" altLang="en-US" dirty="0" smtClean="0">
                <a:solidFill>
                  <a:srgbClr val="FF0000"/>
                </a:solidFill>
              </a:rPr>
              <a:t>程序计数器</a:t>
            </a:r>
            <a:r>
              <a:rPr lang="zh-CN" altLang="en-US" dirty="0">
                <a:solidFill>
                  <a:srgbClr val="FF0000"/>
                </a:solidFill>
              </a:rPr>
              <a:t>和中断控制逻辑</a:t>
            </a:r>
          </a:p>
          <a:p>
            <a:pPr>
              <a:lnSpc>
                <a:spcPct val="150000"/>
              </a:lnSpc>
            </a:pPr>
            <a:r>
              <a:rPr lang="en-US" altLang="zh-CN" dirty="0" smtClean="0">
                <a:solidFill>
                  <a:srgbClr val="FF0000"/>
                </a:solidFill>
              </a:rPr>
              <a:t>2. </a:t>
            </a:r>
            <a:r>
              <a:rPr lang="zh-CN" altLang="en-US" dirty="0" smtClean="0">
                <a:solidFill>
                  <a:srgbClr val="FF0000"/>
                </a:solidFill>
              </a:rPr>
              <a:t>译码器</a:t>
            </a:r>
            <a:endParaRPr lang="zh-CN" altLang="en-US" dirty="0">
              <a:solidFill>
                <a:srgbClr val="FF0000"/>
              </a:solidFill>
            </a:endParaRPr>
          </a:p>
          <a:p>
            <a:pPr>
              <a:lnSpc>
                <a:spcPct val="150000"/>
              </a:lnSpc>
            </a:pPr>
            <a:r>
              <a:rPr lang="en-US" altLang="zh-CN" dirty="0" smtClean="0">
                <a:solidFill>
                  <a:srgbClr val="FF0000"/>
                </a:solidFill>
              </a:rPr>
              <a:t>3. </a:t>
            </a:r>
            <a:r>
              <a:rPr lang="zh-CN" altLang="en-US" dirty="0" smtClean="0">
                <a:solidFill>
                  <a:srgbClr val="FF0000"/>
                </a:solidFill>
              </a:rPr>
              <a:t>硬</a:t>
            </a:r>
            <a:r>
              <a:rPr lang="zh-CN" altLang="en-US" dirty="0">
                <a:solidFill>
                  <a:srgbClr val="FF0000"/>
                </a:solidFill>
              </a:rPr>
              <a:t>布线逻辑的实现途径</a:t>
            </a:r>
          </a:p>
        </p:txBody>
      </p:sp>
    </p:spTree>
    <p:extLst>
      <p:ext uri="{BB962C8B-B14F-4D97-AF65-F5344CB8AC3E}">
        <p14:creationId xmlns:p14="http://schemas.microsoft.com/office/powerpoint/2010/main" val="31112968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引言：</a:t>
            </a:r>
            <a:r>
              <a:rPr lang="zh-CN" altLang="zh-CN" dirty="0" smtClean="0"/>
              <a:t>计算机</a:t>
            </a:r>
            <a:r>
              <a:rPr lang="zh-CN" altLang="zh-CN" dirty="0"/>
              <a:t>的硬件</a:t>
            </a:r>
            <a:r>
              <a:rPr lang="zh-CN" altLang="zh-CN" dirty="0" smtClean="0"/>
              <a:t>系统</a:t>
            </a:r>
            <a:endParaRPr lang="zh-CN" altLang="en-US" dirty="0"/>
          </a:p>
        </p:txBody>
      </p:sp>
      <p:sp>
        <p:nvSpPr>
          <p:cNvPr id="3" name="内容占位符 2"/>
          <p:cNvSpPr>
            <a:spLocks noGrp="1"/>
          </p:cNvSpPr>
          <p:nvPr>
            <p:ph idx="1"/>
          </p:nvPr>
        </p:nvSpPr>
        <p:spPr/>
        <p:txBody>
          <a:bodyPr/>
          <a:lstStyle/>
          <a:p>
            <a:r>
              <a:rPr lang="en-US" altLang="zh-CN" dirty="0"/>
              <a:t>Intel 80386 </a:t>
            </a:r>
            <a:r>
              <a:rPr lang="zh-CN" altLang="zh-CN" dirty="0"/>
              <a:t>微机系统</a:t>
            </a:r>
            <a:endParaRPr lang="zh-CN" altLang="en-US" dirty="0"/>
          </a:p>
        </p:txBody>
      </p:sp>
      <p:pic>
        <p:nvPicPr>
          <p:cNvPr id="1026" name="Picture 2" descr="f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71600" y="1993403"/>
            <a:ext cx="4176464" cy="3433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矩形 3"/>
          <p:cNvSpPr/>
          <p:nvPr/>
        </p:nvSpPr>
        <p:spPr>
          <a:xfrm>
            <a:off x="5436096" y="4695790"/>
            <a:ext cx="3203313" cy="369332"/>
          </a:xfrm>
          <a:prstGeom prst="rect">
            <a:avLst/>
          </a:prstGeom>
        </p:spPr>
        <p:txBody>
          <a:bodyPr wrap="none">
            <a:spAutoFit/>
          </a:bodyPr>
          <a:lstStyle/>
          <a:p>
            <a:pPr hangingPunct="0"/>
            <a:r>
              <a:rPr lang="zh-CN" altLang="zh-CN" dirty="0"/>
              <a:t>图</a:t>
            </a:r>
            <a:r>
              <a:rPr lang="en-US" altLang="zh-CN" dirty="0"/>
              <a:t>6.1 Intel 80386</a:t>
            </a:r>
            <a:r>
              <a:rPr lang="zh-CN" altLang="zh-CN" dirty="0"/>
              <a:t>微机系统框图</a:t>
            </a:r>
          </a:p>
        </p:txBody>
      </p:sp>
    </p:spTree>
    <p:extLst>
      <p:ext uri="{BB962C8B-B14F-4D97-AF65-F5344CB8AC3E}">
        <p14:creationId xmlns:p14="http://schemas.microsoft.com/office/powerpoint/2010/main" val="28155375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硬布线控制与微程序控制的</a:t>
            </a:r>
            <a:r>
              <a:rPr lang="zh-CN" altLang="en-US" dirty="0" smtClean="0"/>
              <a:t>比较</a:t>
            </a:r>
            <a:endParaRPr lang="zh-CN" altLang="en-US" dirty="0"/>
          </a:p>
        </p:txBody>
      </p:sp>
      <p:sp>
        <p:nvSpPr>
          <p:cNvPr id="3" name="内容占位符 2"/>
          <p:cNvSpPr>
            <a:spLocks noGrp="1"/>
          </p:cNvSpPr>
          <p:nvPr>
            <p:ph idx="1"/>
          </p:nvPr>
        </p:nvSpPr>
        <p:spPr/>
        <p:txBody>
          <a:bodyPr>
            <a:noAutofit/>
          </a:bodyPr>
          <a:lstStyle/>
          <a:p>
            <a:pPr marL="0" indent="0">
              <a:lnSpc>
                <a:spcPct val="150000"/>
              </a:lnSpc>
              <a:buNone/>
            </a:pPr>
            <a:r>
              <a:rPr lang="en-US" altLang="zh-CN" sz="1800" dirty="0"/>
              <a:t>1</a:t>
            </a:r>
            <a:r>
              <a:rPr lang="en-US" altLang="zh-CN" sz="1800" dirty="0" smtClean="0"/>
              <a:t>. </a:t>
            </a:r>
            <a:r>
              <a:rPr lang="zh-CN" altLang="en-US" sz="1800" dirty="0" smtClean="0"/>
              <a:t>实现</a:t>
            </a:r>
            <a:endParaRPr lang="zh-CN" altLang="en-US" sz="1800" dirty="0"/>
          </a:p>
          <a:p>
            <a:pPr marL="0" indent="0">
              <a:lnSpc>
                <a:spcPct val="150000"/>
              </a:lnSpc>
              <a:buNone/>
            </a:pPr>
            <a:r>
              <a:rPr lang="zh-CN" altLang="en-US" sz="1800" dirty="0" smtClean="0"/>
              <a:t>    微程序控制</a:t>
            </a:r>
            <a:r>
              <a:rPr lang="zh-CN" altLang="en-US" sz="1800" dirty="0"/>
              <a:t>器的控制功能是在存放微程序的控制存储器和存放当前正在执行的微指令的寄存器直接控制下实现的，而硬布线控制则由逻辑门组合实现。因此，对于微程序控制器，指令修改比较方便，不需</a:t>
            </a:r>
            <a:r>
              <a:rPr lang="en-US" altLang="zh-CN" sz="1800" dirty="0"/>
              <a:t>CPU</a:t>
            </a:r>
            <a:r>
              <a:rPr lang="zh-CN" altLang="en-US" sz="1800" dirty="0"/>
              <a:t>重新设计，只要更改控制存储器中的微程序即可。而对于硬布线控制器，指令系统的修改困难，需要重新设计。</a:t>
            </a:r>
          </a:p>
          <a:p>
            <a:pPr marL="0" indent="0">
              <a:lnSpc>
                <a:spcPct val="150000"/>
              </a:lnSpc>
              <a:buNone/>
            </a:pPr>
            <a:r>
              <a:rPr lang="en-US" altLang="zh-CN" sz="1800" dirty="0" smtClean="0"/>
              <a:t>2</a:t>
            </a:r>
            <a:r>
              <a:rPr lang="en-US" altLang="zh-CN" sz="1800" dirty="0"/>
              <a:t>. </a:t>
            </a:r>
            <a:r>
              <a:rPr lang="zh-CN" altLang="en-US" sz="1800" dirty="0"/>
              <a:t>性能</a:t>
            </a:r>
          </a:p>
          <a:p>
            <a:pPr marL="0" indent="0">
              <a:lnSpc>
                <a:spcPct val="150000"/>
              </a:lnSpc>
              <a:buNone/>
            </a:pPr>
            <a:r>
              <a:rPr lang="zh-CN" altLang="en-US" sz="1800" dirty="0" smtClean="0"/>
              <a:t>    在</a:t>
            </a:r>
            <a:r>
              <a:rPr lang="zh-CN" altLang="en-US" sz="1800" dirty="0"/>
              <a:t>同样的半导体工艺条件下，微程序控制的速度比硬布线控制的速度低，那是因为执行每条微指令都要从控存中读取一次，影响了速度，而硬布线逻辑主要取决于电路延迟。</a:t>
            </a:r>
          </a:p>
        </p:txBody>
      </p:sp>
    </p:spTree>
    <p:extLst>
      <p:ext uri="{BB962C8B-B14F-4D97-AF65-F5344CB8AC3E}">
        <p14:creationId xmlns:p14="http://schemas.microsoft.com/office/powerpoint/2010/main" val="399703860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6.5  </a:t>
            </a:r>
            <a:r>
              <a:rPr lang="zh-CN" altLang="en-US" dirty="0"/>
              <a:t>流水线工作</a:t>
            </a:r>
            <a:r>
              <a:rPr lang="zh-CN" altLang="en-US" dirty="0" smtClean="0"/>
              <a:t>原理</a:t>
            </a:r>
            <a:endParaRPr lang="zh-CN" altLang="en-US" dirty="0"/>
          </a:p>
        </p:txBody>
      </p:sp>
      <p:sp>
        <p:nvSpPr>
          <p:cNvPr id="3" name="内容占位符 2"/>
          <p:cNvSpPr>
            <a:spLocks noGrp="1"/>
          </p:cNvSpPr>
          <p:nvPr>
            <p:ph idx="1"/>
          </p:nvPr>
        </p:nvSpPr>
        <p:spPr/>
        <p:txBody>
          <a:bodyPr/>
          <a:lstStyle/>
          <a:p>
            <a:r>
              <a:rPr lang="zh-CN" altLang="en-US" dirty="0" smtClean="0"/>
              <a:t>流水线：</a:t>
            </a:r>
            <a:r>
              <a:rPr lang="en-US" altLang="zh-CN" dirty="0" smtClean="0"/>
              <a:t>CPU</a:t>
            </a:r>
            <a:r>
              <a:rPr lang="zh-CN" altLang="en-US" dirty="0" smtClean="0"/>
              <a:t>内指令交叠并行工作。</a:t>
            </a:r>
            <a:endParaRPr lang="zh-CN" altLang="en-US" dirty="0"/>
          </a:p>
        </p:txBody>
      </p:sp>
      <p:pic>
        <p:nvPicPr>
          <p:cNvPr id="4" name="Picture 4" descr="C:\My Documents\张乐星\课本\计算机组成原理\第六章 CPU\p211图6.37B.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2209428"/>
            <a:ext cx="7344816" cy="24482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96126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串行工作：实例</a:t>
            </a:r>
            <a:endParaRPr lang="zh-CN" altLang="en-US" dirty="0"/>
          </a:p>
        </p:txBody>
      </p:sp>
      <p:pic>
        <p:nvPicPr>
          <p:cNvPr id="2355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624" y="1238628"/>
            <a:ext cx="6192688" cy="399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7358250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流水工作：实例</a:t>
            </a:r>
            <a:endParaRPr lang="zh-CN" altLang="en-US" dirty="0"/>
          </a:p>
        </p:txBody>
      </p:sp>
      <p:pic>
        <p:nvPicPr>
          <p:cNvPr id="2457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640" y="1167279"/>
            <a:ext cx="6435992" cy="40664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8780111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影响流水线工作的</a:t>
            </a:r>
            <a:r>
              <a:rPr lang="zh-CN" altLang="en-US" dirty="0" smtClean="0"/>
              <a:t>因素</a:t>
            </a:r>
            <a:endParaRPr lang="zh-CN" altLang="en-US" dirty="0"/>
          </a:p>
        </p:txBody>
      </p:sp>
      <p:sp>
        <p:nvSpPr>
          <p:cNvPr id="3" name="内容占位符 2"/>
          <p:cNvSpPr>
            <a:spLocks noGrp="1"/>
          </p:cNvSpPr>
          <p:nvPr>
            <p:ph idx="1"/>
          </p:nvPr>
        </p:nvSpPr>
        <p:spPr>
          <a:xfrm>
            <a:off x="467544" y="1489348"/>
            <a:ext cx="8352928" cy="2808312"/>
          </a:xfrm>
        </p:spPr>
        <p:txBody>
          <a:bodyPr>
            <a:normAutofit/>
          </a:bodyPr>
          <a:lstStyle/>
          <a:p>
            <a:pPr>
              <a:lnSpc>
                <a:spcPct val="150000"/>
              </a:lnSpc>
            </a:pPr>
            <a:r>
              <a:rPr lang="zh-CN" altLang="en-US" dirty="0" smtClean="0"/>
              <a:t>部件相关：</a:t>
            </a:r>
            <a:r>
              <a:rPr lang="zh-CN" altLang="en-US" sz="1800" dirty="0" smtClean="0">
                <a:latin typeface="+mn-ea"/>
              </a:rPr>
              <a:t>不同指令，使用同一个部件。如：</a:t>
            </a:r>
            <a:r>
              <a:rPr lang="en-US" altLang="zh-CN" sz="1800" dirty="0" smtClean="0">
                <a:latin typeface="+mn-ea"/>
              </a:rPr>
              <a:t>ALU</a:t>
            </a:r>
            <a:r>
              <a:rPr lang="zh-CN" altLang="en-US" sz="1800" dirty="0" smtClean="0">
                <a:latin typeface="+mn-ea"/>
              </a:rPr>
              <a:t>、寄存器、总线等</a:t>
            </a:r>
            <a:endParaRPr lang="en-US" altLang="zh-CN" sz="1800" dirty="0">
              <a:latin typeface="+mn-ea"/>
            </a:endParaRPr>
          </a:p>
          <a:p>
            <a:pPr>
              <a:lnSpc>
                <a:spcPct val="150000"/>
              </a:lnSpc>
            </a:pPr>
            <a:r>
              <a:rPr lang="zh-CN" altLang="en-US" dirty="0" smtClean="0"/>
              <a:t>数据相关：</a:t>
            </a:r>
            <a:r>
              <a:rPr lang="zh-CN" altLang="en-US" sz="1800" dirty="0" smtClean="0">
                <a:latin typeface="+mn-ea"/>
              </a:rPr>
              <a:t>前后</a:t>
            </a:r>
            <a:r>
              <a:rPr lang="zh-CN" altLang="en-US" sz="1800" dirty="0">
                <a:latin typeface="+mn-ea"/>
              </a:rPr>
              <a:t>数据相</a:t>
            </a:r>
            <a:r>
              <a:rPr lang="zh-CN" altLang="en-US" sz="1800" dirty="0" smtClean="0">
                <a:latin typeface="+mn-ea"/>
              </a:rPr>
              <a:t>关联</a:t>
            </a:r>
            <a:r>
              <a:rPr lang="zh-CN" altLang="en-US" sz="1800" dirty="0">
                <a:latin typeface="+mn-ea"/>
              </a:rPr>
              <a:t>。</a:t>
            </a:r>
            <a:r>
              <a:rPr lang="zh-CN" altLang="en-US" sz="1800" dirty="0" smtClean="0">
                <a:latin typeface="+mn-ea"/>
              </a:rPr>
              <a:t>如：</a:t>
            </a:r>
            <a:r>
              <a:rPr lang="en-US" altLang="zh-CN" sz="1800" dirty="0" smtClean="0">
                <a:latin typeface="+mn-ea"/>
              </a:rPr>
              <a:t>a=2</a:t>
            </a:r>
            <a:r>
              <a:rPr lang="zh-CN" altLang="en-US" sz="1800" dirty="0" smtClean="0">
                <a:latin typeface="+mn-ea"/>
              </a:rPr>
              <a:t>；</a:t>
            </a:r>
            <a:r>
              <a:rPr lang="en-US" altLang="zh-CN" sz="1800" dirty="0" smtClean="0">
                <a:latin typeface="+mn-ea"/>
              </a:rPr>
              <a:t>b=a*a</a:t>
            </a:r>
            <a:endParaRPr lang="en-US" altLang="zh-CN" sz="1800" dirty="0">
              <a:latin typeface="+mn-ea"/>
            </a:endParaRPr>
          </a:p>
          <a:p>
            <a:pPr>
              <a:lnSpc>
                <a:spcPct val="150000"/>
              </a:lnSpc>
            </a:pPr>
            <a:r>
              <a:rPr lang="zh-CN" altLang="en-US" dirty="0" smtClean="0"/>
              <a:t>控制竞争：</a:t>
            </a:r>
            <a:r>
              <a:rPr lang="zh-CN" altLang="en-US" sz="1800" dirty="0" smtClean="0">
                <a:latin typeface="+mn-ea"/>
              </a:rPr>
              <a:t>转移相关。如：</a:t>
            </a:r>
            <a:r>
              <a:rPr lang="en-US" altLang="zh-CN" sz="1800" dirty="0" smtClean="0">
                <a:latin typeface="+mn-ea"/>
              </a:rPr>
              <a:t>If a=0 then </a:t>
            </a:r>
            <a:r>
              <a:rPr lang="en-US" altLang="zh-CN" sz="1800" dirty="0" smtClean="0">
                <a:solidFill>
                  <a:srgbClr val="FF0000"/>
                </a:solidFill>
                <a:latin typeface="+mn-ea"/>
              </a:rPr>
              <a:t>xxx</a:t>
            </a:r>
            <a:r>
              <a:rPr lang="en-US" altLang="zh-CN" sz="1800" dirty="0" smtClean="0">
                <a:latin typeface="+mn-ea"/>
              </a:rPr>
              <a:t> else </a:t>
            </a:r>
            <a:r>
              <a:rPr lang="en-US" altLang="zh-CN" sz="1800" dirty="0" err="1" smtClean="0">
                <a:solidFill>
                  <a:srgbClr val="FF0000"/>
                </a:solidFill>
                <a:latin typeface="+mn-ea"/>
              </a:rPr>
              <a:t>yyy</a:t>
            </a:r>
            <a:endParaRPr lang="zh-CN" altLang="en-US" sz="1800" dirty="0">
              <a:solidFill>
                <a:srgbClr val="FF0000"/>
              </a:solidFill>
              <a:latin typeface="+mn-ea"/>
            </a:endParaRPr>
          </a:p>
        </p:txBody>
      </p:sp>
      <p:sp>
        <p:nvSpPr>
          <p:cNvPr id="4" name="TextBox 3"/>
          <p:cNvSpPr txBox="1"/>
          <p:nvPr/>
        </p:nvSpPr>
        <p:spPr>
          <a:xfrm>
            <a:off x="827584" y="4369668"/>
            <a:ext cx="7488832" cy="584775"/>
          </a:xfrm>
          <a:prstGeom prst="rect">
            <a:avLst/>
          </a:prstGeom>
          <a:noFill/>
        </p:spPr>
        <p:txBody>
          <a:bodyPr wrap="square" rtlCol="0">
            <a:spAutoFit/>
          </a:bodyPr>
          <a:lstStyle/>
          <a:p>
            <a:r>
              <a:rPr lang="zh-CN" altLang="en-US" sz="3200" dirty="0" smtClean="0"/>
              <a:t>改善方法：</a:t>
            </a:r>
            <a:r>
              <a:rPr lang="en-US" altLang="zh-CN" sz="3200" dirty="0" smtClean="0"/>
              <a:t>《</a:t>
            </a:r>
            <a:r>
              <a:rPr lang="zh-CN" altLang="en-US" sz="3200" dirty="0" smtClean="0"/>
              <a:t>计算机系统结构</a:t>
            </a:r>
            <a:r>
              <a:rPr lang="en-US" altLang="zh-CN" sz="3200" dirty="0" smtClean="0"/>
              <a:t>》</a:t>
            </a:r>
            <a:r>
              <a:rPr lang="zh-CN" altLang="en-US" sz="3200" dirty="0" smtClean="0"/>
              <a:t>详解</a:t>
            </a:r>
            <a:endParaRPr lang="zh-CN" altLang="en-US" sz="3200" dirty="0"/>
          </a:p>
        </p:txBody>
      </p:sp>
    </p:spTree>
    <p:extLst>
      <p:ext uri="{BB962C8B-B14F-4D97-AF65-F5344CB8AC3E}">
        <p14:creationId xmlns:p14="http://schemas.microsoft.com/office/powerpoint/2010/main" val="8231007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409228"/>
            <a:ext cx="8229600" cy="4896544"/>
          </a:xfrm>
        </p:spPr>
        <p:txBody>
          <a:bodyPr/>
          <a:lstStyle/>
          <a:p>
            <a:r>
              <a:rPr lang="en-US" altLang="zh-CN" dirty="0"/>
              <a:t>80386</a:t>
            </a:r>
            <a:r>
              <a:rPr lang="zh-CN" altLang="zh-CN" dirty="0"/>
              <a:t>结构及外部连线</a:t>
            </a:r>
            <a:endParaRPr lang="zh-CN" altLang="en-US" dirty="0"/>
          </a:p>
        </p:txBody>
      </p:sp>
      <p:pic>
        <p:nvPicPr>
          <p:cNvPr id="2050" name="Picture 2" descr="f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9552" y="1212041"/>
            <a:ext cx="5544616" cy="40217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矩形 3"/>
          <p:cNvSpPr/>
          <p:nvPr/>
        </p:nvSpPr>
        <p:spPr>
          <a:xfrm>
            <a:off x="6021443" y="4864432"/>
            <a:ext cx="2972480" cy="369332"/>
          </a:xfrm>
          <a:prstGeom prst="rect">
            <a:avLst/>
          </a:prstGeom>
        </p:spPr>
        <p:txBody>
          <a:bodyPr wrap="none">
            <a:spAutoFit/>
          </a:bodyPr>
          <a:lstStyle/>
          <a:p>
            <a:pPr hangingPunct="0"/>
            <a:r>
              <a:rPr lang="zh-CN" altLang="zh-CN" dirty="0"/>
              <a:t>图</a:t>
            </a:r>
            <a:r>
              <a:rPr lang="en-US" altLang="zh-CN" dirty="0"/>
              <a:t>6.2 Intel 80386</a:t>
            </a:r>
            <a:r>
              <a:rPr lang="zh-CN" altLang="zh-CN" dirty="0"/>
              <a:t>引出端信号</a:t>
            </a:r>
          </a:p>
        </p:txBody>
      </p:sp>
    </p:spTree>
    <p:extLst>
      <p:ext uri="{BB962C8B-B14F-4D97-AF65-F5344CB8AC3E}">
        <p14:creationId xmlns:p14="http://schemas.microsoft.com/office/powerpoint/2010/main" val="252712317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6.1 </a:t>
            </a:r>
            <a:r>
              <a:rPr lang="zh-CN" altLang="zh-CN" dirty="0" smtClean="0"/>
              <a:t>控制器</a:t>
            </a:r>
            <a:r>
              <a:rPr lang="zh-CN" altLang="zh-CN" dirty="0"/>
              <a:t>的</a:t>
            </a:r>
            <a:r>
              <a:rPr lang="zh-CN" altLang="zh-CN" dirty="0" smtClean="0"/>
              <a:t>组成</a:t>
            </a:r>
            <a:endParaRPr lang="zh-CN" altLang="en-US" dirty="0"/>
          </a:p>
        </p:txBody>
      </p:sp>
      <p:sp>
        <p:nvSpPr>
          <p:cNvPr id="3" name="内容占位符 2"/>
          <p:cNvSpPr>
            <a:spLocks noGrp="1"/>
          </p:cNvSpPr>
          <p:nvPr>
            <p:ph idx="1"/>
          </p:nvPr>
        </p:nvSpPr>
        <p:spPr/>
        <p:txBody>
          <a:bodyPr/>
          <a:lstStyle/>
          <a:p>
            <a:r>
              <a:rPr lang="zh-CN" altLang="zh-CN" b="1" dirty="0"/>
              <a:t>控制器的功能</a:t>
            </a:r>
          </a:p>
          <a:p>
            <a:r>
              <a:rPr lang="en-US" altLang="zh-CN" sz="1800" dirty="0"/>
              <a:t>1. </a:t>
            </a:r>
            <a:r>
              <a:rPr lang="zh-CN" altLang="zh-CN" sz="1800" dirty="0"/>
              <a:t>取指令</a:t>
            </a:r>
          </a:p>
          <a:p>
            <a:r>
              <a:rPr lang="en-US" altLang="zh-CN" sz="1800" dirty="0"/>
              <a:t>2. </a:t>
            </a:r>
            <a:r>
              <a:rPr lang="zh-CN" altLang="zh-CN" sz="1800" dirty="0"/>
              <a:t>分析指令</a:t>
            </a:r>
          </a:p>
          <a:p>
            <a:r>
              <a:rPr lang="en-US" altLang="zh-CN" sz="1800" dirty="0"/>
              <a:t>3. </a:t>
            </a:r>
            <a:r>
              <a:rPr lang="zh-CN" altLang="zh-CN" sz="1800" dirty="0"/>
              <a:t>执行指令</a:t>
            </a:r>
          </a:p>
          <a:p>
            <a:r>
              <a:rPr lang="en-US" altLang="zh-CN" sz="1800" dirty="0"/>
              <a:t>4. </a:t>
            </a:r>
            <a:r>
              <a:rPr lang="zh-CN" altLang="zh-CN" sz="1800" dirty="0"/>
              <a:t>控制程序和数据的输入与结果输出</a:t>
            </a:r>
          </a:p>
          <a:p>
            <a:r>
              <a:rPr lang="en-US" altLang="zh-CN" sz="1800" dirty="0"/>
              <a:t>5. </a:t>
            </a:r>
            <a:r>
              <a:rPr lang="zh-CN" altLang="zh-CN" sz="1800" dirty="0"/>
              <a:t>对异常情况和某些请求的处理</a:t>
            </a:r>
          </a:p>
          <a:p>
            <a:endParaRPr lang="zh-CN" altLang="en-US" sz="1800" dirty="0"/>
          </a:p>
        </p:txBody>
      </p:sp>
    </p:spTree>
    <p:extLst>
      <p:ext uri="{BB962C8B-B14F-4D97-AF65-F5344CB8AC3E}">
        <p14:creationId xmlns:p14="http://schemas.microsoft.com/office/powerpoint/2010/main" val="410855299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95536" y="409228"/>
            <a:ext cx="8229600" cy="4680520"/>
          </a:xfrm>
        </p:spPr>
        <p:txBody>
          <a:bodyPr/>
          <a:lstStyle/>
          <a:p>
            <a:r>
              <a:rPr lang="zh-CN" altLang="zh-CN" b="1" dirty="0"/>
              <a:t>控制器的</a:t>
            </a:r>
            <a:r>
              <a:rPr lang="zh-CN" altLang="zh-CN" b="1" dirty="0" smtClean="0"/>
              <a:t>组成</a:t>
            </a:r>
            <a:endParaRPr lang="en-US" altLang="zh-CN" b="1" dirty="0" smtClean="0"/>
          </a:p>
          <a:p>
            <a:r>
              <a:rPr lang="en-US" altLang="zh-CN" sz="1800" dirty="0"/>
              <a:t>1. </a:t>
            </a:r>
            <a:r>
              <a:rPr lang="zh-CN" altLang="zh-CN" sz="1800" dirty="0"/>
              <a:t>程序计数器</a:t>
            </a:r>
            <a:r>
              <a:rPr lang="en-US" altLang="zh-CN" sz="1800" dirty="0"/>
              <a:t>(PC)</a:t>
            </a:r>
            <a:endParaRPr lang="zh-CN" altLang="zh-CN" sz="1800" dirty="0"/>
          </a:p>
          <a:p>
            <a:r>
              <a:rPr lang="en-US" altLang="zh-CN" sz="1800" dirty="0"/>
              <a:t>2. </a:t>
            </a:r>
            <a:r>
              <a:rPr lang="zh-CN" altLang="zh-CN" sz="1800" dirty="0"/>
              <a:t>指令寄存器</a:t>
            </a:r>
            <a:r>
              <a:rPr lang="en-US" altLang="zh-CN" sz="1800" dirty="0"/>
              <a:t>(IR)</a:t>
            </a:r>
            <a:endParaRPr lang="zh-CN" altLang="zh-CN" sz="1800" dirty="0"/>
          </a:p>
          <a:p>
            <a:r>
              <a:rPr lang="en-US" altLang="zh-CN" sz="1800" dirty="0"/>
              <a:t>3. </a:t>
            </a:r>
            <a:r>
              <a:rPr lang="zh-CN" altLang="zh-CN" sz="1800" dirty="0"/>
              <a:t>指令译码器或操作码译码器</a:t>
            </a:r>
          </a:p>
          <a:p>
            <a:r>
              <a:rPr lang="en-US" altLang="zh-CN" sz="1800" dirty="0"/>
              <a:t>4. </a:t>
            </a:r>
            <a:r>
              <a:rPr lang="zh-CN" altLang="zh-CN" sz="1800" dirty="0"/>
              <a:t>脉冲源及启停线路</a:t>
            </a:r>
          </a:p>
          <a:p>
            <a:r>
              <a:rPr lang="en-US" altLang="zh-CN" sz="1800" dirty="0"/>
              <a:t>5. </a:t>
            </a:r>
            <a:r>
              <a:rPr lang="zh-CN" altLang="zh-CN" sz="1800" dirty="0"/>
              <a:t>时序控制信号形成部件</a:t>
            </a:r>
          </a:p>
          <a:p>
            <a:endParaRPr lang="zh-CN" altLang="zh-CN" b="1" dirty="0"/>
          </a:p>
          <a:p>
            <a:endParaRPr lang="zh-CN" altLang="en-US" dirty="0"/>
          </a:p>
        </p:txBody>
      </p:sp>
      <p:pic>
        <p:nvPicPr>
          <p:cNvPr id="3074" name="Picture 2" descr="f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23928" y="769268"/>
            <a:ext cx="5141147" cy="360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矩形 3"/>
          <p:cNvSpPr/>
          <p:nvPr/>
        </p:nvSpPr>
        <p:spPr>
          <a:xfrm>
            <a:off x="4860032" y="4657700"/>
            <a:ext cx="2784737" cy="369332"/>
          </a:xfrm>
          <a:prstGeom prst="rect">
            <a:avLst/>
          </a:prstGeom>
        </p:spPr>
        <p:txBody>
          <a:bodyPr wrap="none">
            <a:spAutoFit/>
          </a:bodyPr>
          <a:lstStyle/>
          <a:p>
            <a:pPr hangingPunct="0"/>
            <a:r>
              <a:rPr lang="zh-CN" altLang="zh-CN" dirty="0"/>
              <a:t>图</a:t>
            </a:r>
            <a:r>
              <a:rPr lang="en-US" altLang="zh-CN" dirty="0" smtClean="0"/>
              <a:t>6.1</a:t>
            </a:r>
            <a:r>
              <a:rPr lang="zh-CN" altLang="zh-CN" dirty="0" smtClean="0"/>
              <a:t>控制器</a:t>
            </a:r>
            <a:r>
              <a:rPr lang="zh-CN" altLang="zh-CN" dirty="0"/>
              <a:t>基本组成框图</a:t>
            </a:r>
          </a:p>
        </p:txBody>
      </p:sp>
    </p:spTree>
    <p:extLst>
      <p:ext uri="{BB962C8B-B14F-4D97-AF65-F5344CB8AC3E}">
        <p14:creationId xmlns:p14="http://schemas.microsoft.com/office/powerpoint/2010/main" val="299407938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指令执行</a:t>
            </a:r>
            <a:r>
              <a:rPr lang="zh-CN" altLang="en-US" dirty="0" smtClean="0"/>
              <a:t>过程</a:t>
            </a:r>
            <a:endParaRPr lang="zh-CN" altLang="en-US" dirty="0"/>
          </a:p>
        </p:txBody>
      </p:sp>
      <p:sp>
        <p:nvSpPr>
          <p:cNvPr id="3" name="内容占位符 2"/>
          <p:cNvSpPr>
            <a:spLocks noGrp="1"/>
          </p:cNvSpPr>
          <p:nvPr>
            <p:ph idx="1"/>
          </p:nvPr>
        </p:nvSpPr>
        <p:spPr/>
        <p:txBody>
          <a:bodyPr/>
          <a:lstStyle/>
          <a:p>
            <a:r>
              <a:rPr lang="zh-CN" altLang="en-US" dirty="0" smtClean="0"/>
              <a:t>基础概念：组成控制器的基本电路</a:t>
            </a:r>
            <a:endParaRPr lang="zh-CN" alt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2281436"/>
            <a:ext cx="7557308" cy="2448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矩形 3"/>
          <p:cNvSpPr/>
          <p:nvPr/>
        </p:nvSpPr>
        <p:spPr>
          <a:xfrm>
            <a:off x="827584" y="2281436"/>
            <a:ext cx="1656184" cy="115212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箭头连接符 5"/>
          <p:cNvCxnSpPr/>
          <p:nvPr/>
        </p:nvCxnSpPr>
        <p:spPr>
          <a:xfrm flipH="1">
            <a:off x="2051720" y="2929508"/>
            <a:ext cx="720080" cy="432048"/>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0" name="右箭头 9"/>
          <p:cNvSpPr/>
          <p:nvPr/>
        </p:nvSpPr>
        <p:spPr>
          <a:xfrm>
            <a:off x="2555776" y="2569468"/>
            <a:ext cx="288032" cy="216024"/>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30123018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加法指令：执行过程举例</a:t>
            </a:r>
            <a:endParaRPr lang="zh-CN" altLang="en-US" dirty="0"/>
          </a:p>
        </p:txBody>
      </p:sp>
      <p:sp>
        <p:nvSpPr>
          <p:cNvPr id="3" name="内容占位符 2"/>
          <p:cNvSpPr>
            <a:spLocks noGrp="1"/>
          </p:cNvSpPr>
          <p:nvPr>
            <p:ph idx="1"/>
          </p:nvPr>
        </p:nvSpPr>
        <p:spPr/>
        <p:txBody>
          <a:bodyPr/>
          <a:lstStyle/>
          <a:p>
            <a:r>
              <a:rPr lang="zh-CN" altLang="en-US" dirty="0" smtClean="0"/>
              <a:t>运算器框图</a:t>
            </a:r>
            <a:endParaRPr lang="zh-CN" alt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59833" y="1156940"/>
            <a:ext cx="5777458" cy="43589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p:cNvSpPr txBox="1"/>
          <p:nvPr/>
        </p:nvSpPr>
        <p:spPr>
          <a:xfrm>
            <a:off x="179513" y="2209428"/>
            <a:ext cx="2880320" cy="1754326"/>
          </a:xfrm>
          <a:prstGeom prst="rect">
            <a:avLst/>
          </a:prstGeom>
          <a:noFill/>
          <a:ln w="12700">
            <a:solidFill>
              <a:srgbClr val="FF0000"/>
            </a:solidFill>
          </a:ln>
        </p:spPr>
        <p:txBody>
          <a:bodyPr wrap="square" rtlCol="0">
            <a:spAutoFit/>
          </a:bodyPr>
          <a:lstStyle/>
          <a:p>
            <a:r>
              <a:rPr lang="zh-CN" altLang="en-US" b="1" dirty="0" smtClean="0">
                <a:solidFill>
                  <a:srgbClr val="FF0000"/>
                </a:solidFill>
              </a:rPr>
              <a:t>数据通路，实例：</a:t>
            </a:r>
            <a:endParaRPr lang="en-US" altLang="zh-CN" b="1" dirty="0" smtClean="0">
              <a:solidFill>
                <a:srgbClr val="FF0000"/>
              </a:solidFill>
            </a:endParaRPr>
          </a:p>
          <a:p>
            <a:r>
              <a:rPr lang="en-US" altLang="zh-CN" b="1" dirty="0" smtClean="0">
                <a:solidFill>
                  <a:srgbClr val="FF0000"/>
                </a:solidFill>
              </a:rPr>
              <a:t>&gt;</a:t>
            </a:r>
            <a:r>
              <a:rPr lang="zh-CN" altLang="en-US" b="1" dirty="0" smtClean="0">
                <a:solidFill>
                  <a:srgbClr val="FF0000"/>
                </a:solidFill>
              </a:rPr>
              <a:t>寄存器</a:t>
            </a:r>
            <a:r>
              <a:rPr lang="en-US" altLang="zh-CN" b="1" dirty="0" smtClean="0">
                <a:solidFill>
                  <a:srgbClr val="FF0000"/>
                </a:solidFill>
              </a:rPr>
              <a:t>rs1</a:t>
            </a:r>
            <a:r>
              <a:rPr lang="zh-CN" altLang="en-US" b="1" dirty="0" smtClean="0">
                <a:solidFill>
                  <a:srgbClr val="FF0000"/>
                </a:solidFill>
              </a:rPr>
              <a:t>数据到</a:t>
            </a:r>
            <a:r>
              <a:rPr lang="en-US" altLang="zh-CN" b="1" dirty="0" smtClean="0">
                <a:solidFill>
                  <a:srgbClr val="FF0000"/>
                </a:solidFill>
              </a:rPr>
              <a:t>ALU</a:t>
            </a:r>
          </a:p>
          <a:p>
            <a:r>
              <a:rPr lang="en-US" altLang="zh-CN" b="1" dirty="0" smtClean="0">
                <a:solidFill>
                  <a:srgbClr val="FF0000"/>
                </a:solidFill>
              </a:rPr>
              <a:t>&gt;ALU</a:t>
            </a:r>
            <a:r>
              <a:rPr lang="zh-CN" altLang="en-US" b="1" dirty="0" smtClean="0">
                <a:solidFill>
                  <a:srgbClr val="FF0000"/>
                </a:solidFill>
              </a:rPr>
              <a:t>运算结果到</a:t>
            </a:r>
            <a:r>
              <a:rPr lang="en-US" altLang="zh-CN" b="1" dirty="0" err="1" smtClean="0">
                <a:solidFill>
                  <a:srgbClr val="FF0000"/>
                </a:solidFill>
              </a:rPr>
              <a:t>rd</a:t>
            </a:r>
            <a:r>
              <a:rPr lang="zh-CN" altLang="en-US" b="1" dirty="0" smtClean="0">
                <a:solidFill>
                  <a:srgbClr val="FF0000"/>
                </a:solidFill>
              </a:rPr>
              <a:t>寄存器</a:t>
            </a:r>
            <a:endParaRPr lang="en-US" altLang="zh-CN" b="1" dirty="0" smtClean="0">
              <a:solidFill>
                <a:srgbClr val="FF0000"/>
              </a:solidFill>
            </a:endParaRPr>
          </a:p>
          <a:p>
            <a:r>
              <a:rPr lang="en-US" altLang="zh-CN" b="1" dirty="0" smtClean="0">
                <a:solidFill>
                  <a:srgbClr val="FF0000"/>
                </a:solidFill>
              </a:rPr>
              <a:t>&gt;ALU</a:t>
            </a:r>
            <a:r>
              <a:rPr lang="zh-CN" altLang="en-US" b="1" dirty="0" smtClean="0">
                <a:solidFill>
                  <a:srgbClr val="FF0000"/>
                </a:solidFill>
              </a:rPr>
              <a:t>的数据到数据总线</a:t>
            </a:r>
            <a:r>
              <a:rPr lang="en-US" altLang="zh-CN" b="1" dirty="0" smtClean="0">
                <a:solidFill>
                  <a:srgbClr val="FF0000"/>
                </a:solidFill>
              </a:rPr>
              <a:t>DB</a:t>
            </a:r>
          </a:p>
          <a:p>
            <a:r>
              <a:rPr lang="en-US" altLang="zh-CN" b="1" dirty="0">
                <a:solidFill>
                  <a:srgbClr val="FF0000"/>
                </a:solidFill>
              </a:rPr>
              <a:t>&gt;</a:t>
            </a:r>
            <a:r>
              <a:rPr lang="en-US" altLang="zh-CN" b="1" dirty="0" smtClean="0">
                <a:solidFill>
                  <a:srgbClr val="FF0000"/>
                </a:solidFill>
              </a:rPr>
              <a:t>ALU</a:t>
            </a:r>
            <a:r>
              <a:rPr lang="zh-CN" altLang="en-US" b="1" dirty="0" smtClean="0">
                <a:solidFill>
                  <a:srgbClr val="FF0000"/>
                </a:solidFill>
              </a:rPr>
              <a:t>的地址到地址总线</a:t>
            </a:r>
            <a:r>
              <a:rPr lang="en-US" altLang="zh-CN" b="1" dirty="0" smtClean="0">
                <a:solidFill>
                  <a:srgbClr val="FF0000"/>
                </a:solidFill>
              </a:rPr>
              <a:t>AB</a:t>
            </a:r>
          </a:p>
          <a:p>
            <a:r>
              <a:rPr lang="en-US" altLang="zh-CN" b="1" dirty="0">
                <a:solidFill>
                  <a:srgbClr val="FF0000"/>
                </a:solidFill>
              </a:rPr>
              <a:t>&gt;</a:t>
            </a:r>
            <a:r>
              <a:rPr lang="zh-CN" altLang="en-US" b="1" dirty="0" smtClean="0">
                <a:solidFill>
                  <a:srgbClr val="FF0000"/>
                </a:solidFill>
              </a:rPr>
              <a:t>数据总线</a:t>
            </a:r>
            <a:r>
              <a:rPr lang="en-US" altLang="zh-CN" b="1" dirty="0" smtClean="0">
                <a:solidFill>
                  <a:srgbClr val="FF0000"/>
                </a:solidFill>
              </a:rPr>
              <a:t>DB</a:t>
            </a:r>
            <a:r>
              <a:rPr lang="zh-CN" altLang="en-US" b="1" dirty="0" smtClean="0">
                <a:solidFill>
                  <a:srgbClr val="FF0000"/>
                </a:solidFill>
              </a:rPr>
              <a:t>的数据到</a:t>
            </a:r>
            <a:r>
              <a:rPr lang="en-US" altLang="zh-CN" b="1" dirty="0" smtClean="0">
                <a:solidFill>
                  <a:srgbClr val="FF0000"/>
                </a:solidFill>
              </a:rPr>
              <a:t>ALU</a:t>
            </a:r>
          </a:p>
        </p:txBody>
      </p:sp>
    </p:spTree>
    <p:extLst>
      <p:ext uri="{BB962C8B-B14F-4D97-AF65-F5344CB8AC3E}">
        <p14:creationId xmlns:p14="http://schemas.microsoft.com/office/powerpoint/2010/main" val="342633038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加法指令功能</a:t>
            </a:r>
            <a:endParaRPr lang="zh-CN" altLang="en-US" dirty="0"/>
          </a:p>
        </p:txBody>
      </p:sp>
      <p:sp>
        <p:nvSpPr>
          <p:cNvPr id="3" name="内容占位符 2"/>
          <p:cNvSpPr>
            <a:spLocks noGrp="1"/>
          </p:cNvSpPr>
          <p:nvPr>
            <p:ph idx="1"/>
          </p:nvPr>
        </p:nvSpPr>
        <p:spPr/>
        <p:txBody>
          <a:bodyPr/>
          <a:lstStyle/>
          <a:p>
            <a:endParaRPr lang="zh-CN" alt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373438"/>
            <a:ext cx="8244708" cy="20882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528" y="3691324"/>
            <a:ext cx="6019605" cy="12241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6678613" y="1373438"/>
            <a:ext cx="2448272" cy="1200329"/>
          </a:xfrm>
          <a:prstGeom prst="rect">
            <a:avLst/>
          </a:prstGeom>
          <a:noFill/>
          <a:ln>
            <a:solidFill>
              <a:srgbClr val="FF0000"/>
            </a:solidFill>
          </a:ln>
        </p:spPr>
        <p:txBody>
          <a:bodyPr wrap="square" rtlCol="0">
            <a:spAutoFit/>
          </a:bodyPr>
          <a:lstStyle/>
          <a:p>
            <a:r>
              <a:rPr lang="en-US" altLang="zh-CN" b="1" dirty="0" err="1" smtClean="0">
                <a:solidFill>
                  <a:srgbClr val="FF0000"/>
                </a:solidFill>
              </a:rPr>
              <a:t>rs</a:t>
            </a:r>
            <a:r>
              <a:rPr lang="zh-CN" altLang="en-US" b="1" dirty="0" smtClean="0">
                <a:solidFill>
                  <a:srgbClr val="FF0000"/>
                </a:solidFill>
              </a:rPr>
              <a:t>：</a:t>
            </a:r>
            <a:r>
              <a:rPr lang="en-US" altLang="zh-CN" b="1" dirty="0" smtClean="0">
                <a:solidFill>
                  <a:srgbClr val="FF0000"/>
                </a:solidFill>
              </a:rPr>
              <a:t>register source</a:t>
            </a:r>
          </a:p>
          <a:p>
            <a:r>
              <a:rPr lang="en-US" altLang="zh-CN" b="1" dirty="0" err="1">
                <a:solidFill>
                  <a:srgbClr val="FF0000"/>
                </a:solidFill>
              </a:rPr>
              <a:t>r</a:t>
            </a:r>
            <a:r>
              <a:rPr lang="en-US" altLang="zh-CN" b="1" dirty="0" err="1" smtClean="0">
                <a:solidFill>
                  <a:srgbClr val="FF0000"/>
                </a:solidFill>
              </a:rPr>
              <a:t>d</a:t>
            </a:r>
            <a:r>
              <a:rPr lang="zh-CN" altLang="en-US" b="1" dirty="0" smtClean="0">
                <a:solidFill>
                  <a:srgbClr val="FF0000"/>
                </a:solidFill>
              </a:rPr>
              <a:t>：</a:t>
            </a:r>
            <a:r>
              <a:rPr lang="en-US" altLang="zh-CN" b="1" dirty="0" smtClean="0">
                <a:solidFill>
                  <a:srgbClr val="FF0000"/>
                </a:solidFill>
              </a:rPr>
              <a:t>register </a:t>
            </a:r>
            <a:r>
              <a:rPr lang="en-US" altLang="zh-CN" b="1" dirty="0" err="1" smtClean="0">
                <a:solidFill>
                  <a:srgbClr val="FF0000"/>
                </a:solidFill>
              </a:rPr>
              <a:t>distination</a:t>
            </a:r>
            <a:endParaRPr lang="en-US" altLang="zh-CN" b="1" dirty="0" smtClean="0">
              <a:solidFill>
                <a:srgbClr val="FF0000"/>
              </a:solidFill>
            </a:endParaRPr>
          </a:p>
          <a:p>
            <a:r>
              <a:rPr lang="en-US" altLang="zh-CN" b="1" dirty="0" err="1" smtClean="0">
                <a:solidFill>
                  <a:srgbClr val="FF0000"/>
                </a:solidFill>
              </a:rPr>
              <a:t>Imm</a:t>
            </a:r>
            <a:r>
              <a:rPr lang="zh-CN" altLang="en-US" b="1" dirty="0" smtClean="0">
                <a:solidFill>
                  <a:srgbClr val="FF0000"/>
                </a:solidFill>
              </a:rPr>
              <a:t>：</a:t>
            </a:r>
            <a:r>
              <a:rPr lang="en-US" altLang="zh-CN" b="1" dirty="0">
                <a:solidFill>
                  <a:srgbClr val="FF0000"/>
                </a:solidFill>
              </a:rPr>
              <a:t>i</a:t>
            </a:r>
            <a:r>
              <a:rPr lang="en-US" altLang="zh-CN" b="1" dirty="0" smtClean="0">
                <a:solidFill>
                  <a:srgbClr val="FF0000"/>
                </a:solidFill>
              </a:rPr>
              <a:t>mmediate data</a:t>
            </a:r>
          </a:p>
          <a:p>
            <a:r>
              <a:rPr lang="en-US" altLang="zh-CN" b="1" dirty="0" err="1">
                <a:solidFill>
                  <a:srgbClr val="FF0000"/>
                </a:solidFill>
              </a:rPr>
              <a:t>d</a:t>
            </a:r>
            <a:r>
              <a:rPr lang="en-US" altLang="zh-CN" b="1" dirty="0" err="1" smtClean="0">
                <a:solidFill>
                  <a:srgbClr val="FF0000"/>
                </a:solidFill>
              </a:rPr>
              <a:t>isp</a:t>
            </a:r>
            <a:r>
              <a:rPr lang="zh-CN" altLang="en-US" b="1" dirty="0" smtClean="0">
                <a:solidFill>
                  <a:srgbClr val="FF0000"/>
                </a:solidFill>
              </a:rPr>
              <a:t>：</a:t>
            </a:r>
            <a:r>
              <a:rPr lang="en-US" altLang="zh-CN" b="1" dirty="0">
                <a:solidFill>
                  <a:srgbClr val="FF0000"/>
                </a:solidFill>
              </a:rPr>
              <a:t>displacement</a:t>
            </a:r>
            <a:endParaRPr lang="zh-CN" altLang="en-US" b="1" dirty="0">
              <a:solidFill>
                <a:srgbClr val="FF0000"/>
              </a:solidFill>
            </a:endParaRPr>
          </a:p>
        </p:txBody>
      </p:sp>
      <p:sp>
        <p:nvSpPr>
          <p:cNvPr id="5" name="TextBox 4"/>
          <p:cNvSpPr txBox="1"/>
          <p:nvPr/>
        </p:nvSpPr>
        <p:spPr>
          <a:xfrm>
            <a:off x="6862867" y="4180032"/>
            <a:ext cx="2264018" cy="646331"/>
          </a:xfrm>
          <a:prstGeom prst="rect">
            <a:avLst/>
          </a:prstGeom>
          <a:noFill/>
        </p:spPr>
        <p:txBody>
          <a:bodyPr wrap="square" rtlCol="0">
            <a:spAutoFit/>
          </a:bodyPr>
          <a:lstStyle/>
          <a:p>
            <a:r>
              <a:rPr lang="zh-CN" altLang="en-US" b="1" dirty="0">
                <a:solidFill>
                  <a:srgbClr val="FF0000"/>
                </a:solidFill>
              </a:rPr>
              <a:t>分成</a:t>
            </a:r>
            <a:r>
              <a:rPr lang="en-US" altLang="zh-CN" b="1" dirty="0">
                <a:solidFill>
                  <a:srgbClr val="FF0000"/>
                </a:solidFill>
              </a:rPr>
              <a:t>4</a:t>
            </a:r>
            <a:r>
              <a:rPr lang="zh-CN" altLang="en-US" b="1" dirty="0">
                <a:solidFill>
                  <a:srgbClr val="FF0000"/>
                </a:solidFill>
              </a:rPr>
              <a:t>个周期</a:t>
            </a:r>
            <a:r>
              <a:rPr lang="zh-CN" altLang="en-US" b="1" dirty="0" smtClean="0">
                <a:solidFill>
                  <a:srgbClr val="FF0000"/>
                </a:solidFill>
              </a:rPr>
              <a:t>完成，</a:t>
            </a:r>
            <a:endParaRPr lang="zh-CN" altLang="en-US" b="1" dirty="0">
              <a:solidFill>
                <a:srgbClr val="FF0000"/>
              </a:solidFill>
            </a:endParaRPr>
          </a:p>
          <a:p>
            <a:r>
              <a:rPr lang="zh-CN" altLang="en-US" b="1" dirty="0" smtClean="0">
                <a:solidFill>
                  <a:srgbClr val="FF0000"/>
                </a:solidFill>
              </a:rPr>
              <a:t>即由四条微指令完成</a:t>
            </a:r>
            <a:endParaRPr lang="en-US" altLang="zh-CN" b="1" dirty="0" smtClean="0">
              <a:solidFill>
                <a:srgbClr val="FF0000"/>
              </a:solidFill>
            </a:endParaRPr>
          </a:p>
        </p:txBody>
      </p:sp>
      <p:sp>
        <p:nvSpPr>
          <p:cNvPr id="6" name="左箭头 5"/>
          <p:cNvSpPr/>
          <p:nvPr/>
        </p:nvSpPr>
        <p:spPr>
          <a:xfrm>
            <a:off x="6310890" y="3946698"/>
            <a:ext cx="450429" cy="246719"/>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10190077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207</TotalTime>
  <Words>928</Words>
  <Application>Microsoft Office PowerPoint</Application>
  <PresentationFormat>全屏显示(16:10)</PresentationFormat>
  <Paragraphs>113</Paragraphs>
  <Slides>34</Slides>
  <Notes>1</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34</vt:i4>
      </vt:variant>
    </vt:vector>
  </HeadingPairs>
  <TitlesOfParts>
    <vt:vector size="36" baseType="lpstr">
      <vt:lpstr>Office 主题</vt:lpstr>
      <vt:lpstr>Photoshop.Image.7</vt:lpstr>
      <vt:lpstr>第6章 中央处理器</vt:lpstr>
      <vt:lpstr>计算机的启动</vt:lpstr>
      <vt:lpstr>引言：计算机的硬件系统</vt:lpstr>
      <vt:lpstr>PowerPoint 演示文稿</vt:lpstr>
      <vt:lpstr>6.1 控制器的组成</vt:lpstr>
      <vt:lpstr>PowerPoint 演示文稿</vt:lpstr>
      <vt:lpstr>指令执行过程</vt:lpstr>
      <vt:lpstr>加法指令：执行过程举例</vt:lpstr>
      <vt:lpstr>加法指令功能</vt:lpstr>
      <vt:lpstr>加法指令完成的四个周期（微指令周期）</vt:lpstr>
      <vt:lpstr>加法指令时序图</vt:lpstr>
      <vt:lpstr>6.2微程序控制计算机基本工作原理</vt:lpstr>
      <vt:lpstr>控制信号</vt:lpstr>
      <vt:lpstr>CPU逻辑框图</vt:lpstr>
      <vt:lpstr>图6.7 加法指令的微指令编码</vt:lpstr>
      <vt:lpstr>图6.8 微程序流程图举例</vt:lpstr>
      <vt:lpstr>图6.9 微程序控制器简框图</vt:lpstr>
      <vt:lpstr>6.3  微程序设计技术</vt:lpstr>
      <vt:lpstr>图6.17 字段间接编译法</vt:lpstr>
      <vt:lpstr>“计数器”方式的原理图</vt:lpstr>
      <vt:lpstr>图6.20 并行微程序控制器</vt:lpstr>
      <vt:lpstr>指令系统设计的方法</vt:lpstr>
      <vt:lpstr>6.4 硬布线控制的计算机</vt:lpstr>
      <vt:lpstr>PowerPoint 演示文稿</vt:lpstr>
      <vt:lpstr>操作控制信号的产生</vt:lpstr>
      <vt:lpstr>加法指令为例：信号的逻辑表达</vt:lpstr>
      <vt:lpstr>PowerPoint 演示文稿</vt:lpstr>
      <vt:lpstr>信号逻辑表达式的处理</vt:lpstr>
      <vt:lpstr>硬布线：控制器组成</vt:lpstr>
      <vt:lpstr>硬布线控制与微程序控制的比较</vt:lpstr>
      <vt:lpstr>6.5  流水线工作原理</vt:lpstr>
      <vt:lpstr>串行工作：实例</vt:lpstr>
      <vt:lpstr>流水工作：实例</vt:lpstr>
      <vt:lpstr>影响流水线工作的因素</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第6章 中央处理器</dc:title>
  <dc:creator>LZHANGE6400</dc:creator>
  <cp:lastModifiedBy>Administrator</cp:lastModifiedBy>
  <cp:revision>32</cp:revision>
  <dcterms:created xsi:type="dcterms:W3CDTF">2013-09-09T01:49:08Z</dcterms:created>
  <dcterms:modified xsi:type="dcterms:W3CDTF">2015-09-22T05:46:44Z</dcterms:modified>
</cp:coreProperties>
</file>